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0" r:id="rId3"/>
    <p:sldId id="273" r:id="rId4"/>
    <p:sldId id="261" r:id="rId5"/>
    <p:sldId id="262" r:id="rId6"/>
    <p:sldId id="263" r:id="rId7"/>
    <p:sldId id="282" r:id="rId8"/>
    <p:sldId id="258" r:id="rId9"/>
    <p:sldId id="264" r:id="rId10"/>
    <p:sldId id="265" r:id="rId11"/>
    <p:sldId id="267" r:id="rId12"/>
    <p:sldId id="266" r:id="rId13"/>
    <p:sldId id="268" r:id="rId14"/>
    <p:sldId id="272" r:id="rId15"/>
    <p:sldId id="269" r:id="rId16"/>
    <p:sldId id="275" r:id="rId17"/>
    <p:sldId id="277" r:id="rId18"/>
    <p:sldId id="276" r:id="rId19"/>
    <p:sldId id="278" r:id="rId20"/>
    <p:sldId id="281" r:id="rId21"/>
    <p:sldId id="280"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8325-3466-E046-28A1-5D875D4FCF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554522-A18B-1707-7890-9A2BC9B5C1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6834B0-5239-D672-6764-DDEBB7B2BAB7}"/>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3649AA2A-6091-1231-BEDB-3384A3662B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5CB76-CED2-309C-B281-CF133E9B9C42}"/>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50567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8E89A-D45F-614E-C948-D65A5643A0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7B1703-2A28-668B-4D2F-899096F96C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1D4FD-D967-7FBF-C694-90DE52ADD313}"/>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63BBD001-A513-02AE-3F35-F986237D4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9743C-0027-821D-691A-47388AD82314}"/>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401077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36703-E6A2-2719-BF18-ED9E90E3B2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F0F785-1E31-EB42-491B-1EABF9FA70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ED0C6-D4BD-DB63-F184-F47E4D2E97AA}"/>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A34CA9B4-DA44-9C1D-D5E1-DE7147F82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27967-5ADE-DA2D-9FF2-DD6D5C04D863}"/>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341728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BCC1-FC69-26C7-B5BD-CBF56C24A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4DACD1-FCFB-6E9B-A756-1D7512F8A6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2C5A9-4DB0-FE75-45D3-F76A7A5BD1B6}"/>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6CD503D5-44EB-87AB-5D1F-22180EDD4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B79D6-1D38-FE8D-C732-B15B15F9421A}"/>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5598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9F49-33FC-E18B-270F-3F52EE5CF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DFF075-6F8B-F4BE-083F-8245B9CBB5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59C63-BFBB-1EAE-0454-97C121C095E9}"/>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1A1F9135-78AC-CE0D-1C5D-7219C1649A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63683-2995-B2C7-9727-828DAF4E8494}"/>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41356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213D-24D3-5B39-6F98-3BD66EA3AA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07B057-AB8C-7B0A-C549-F0282745AC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9C3BE9-F164-0DF0-48AF-22076EA886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88E028-95AD-9DB4-310E-C072CF617F73}"/>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6" name="Footer Placeholder 5">
            <a:extLst>
              <a:ext uri="{FF2B5EF4-FFF2-40B4-BE49-F238E27FC236}">
                <a16:creationId xmlns:a16="http://schemas.microsoft.com/office/drawing/2014/main" id="{2586904D-96E2-A657-9BE3-2FD6518635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8F9271-5BEB-95A7-E9A8-D102DEA2FCBE}"/>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9600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9ADA1-40EF-BF7D-5390-21FBAF8C61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E8732-A647-F716-2B96-1DB4DB6D3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FAF9A2-3020-77CC-EE98-9C473EF7EE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ED99E-9E08-784B-C851-57140CC09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81784F-A6ED-BEFD-BB70-A811601D85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2710CC-2C46-420C-7CE2-D3CD365DADFA}"/>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8" name="Footer Placeholder 7">
            <a:extLst>
              <a:ext uri="{FF2B5EF4-FFF2-40B4-BE49-F238E27FC236}">
                <a16:creationId xmlns:a16="http://schemas.microsoft.com/office/drawing/2014/main" id="{B715AB0E-97C9-FFCE-BBA5-2EAB8EAC5C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2AB2BD-9B46-52AA-CA99-7EA34FB0C441}"/>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229043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0B98-EB9F-6435-BF74-05213A9127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4E643C-9347-607C-C378-5675C457495D}"/>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4" name="Footer Placeholder 3">
            <a:extLst>
              <a:ext uri="{FF2B5EF4-FFF2-40B4-BE49-F238E27FC236}">
                <a16:creationId xmlns:a16="http://schemas.microsoft.com/office/drawing/2014/main" id="{88EE3326-DBB3-C193-A341-727B92E553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F41B12-F691-10CC-A751-177A0220AD5E}"/>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259175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9023D-59FF-2FA9-2FED-1B69E2A8A709}"/>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3" name="Footer Placeholder 2">
            <a:extLst>
              <a:ext uri="{FF2B5EF4-FFF2-40B4-BE49-F238E27FC236}">
                <a16:creationId xmlns:a16="http://schemas.microsoft.com/office/drawing/2014/main" id="{1B41DB0F-A215-D7F4-9E77-1A1972A8D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8EF98F-067B-430C-0A1A-8B11BC8B0F7E}"/>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29938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D8724-2D89-7030-1DE3-A20ECF45F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61C8EE-B048-AA7E-2F3A-A408AADD90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C00B01-1A1C-3414-07DF-B2969C6F3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1A831-7877-9A37-484A-DE7DAC396D28}"/>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6" name="Footer Placeholder 5">
            <a:extLst>
              <a:ext uri="{FF2B5EF4-FFF2-40B4-BE49-F238E27FC236}">
                <a16:creationId xmlns:a16="http://schemas.microsoft.com/office/drawing/2014/main" id="{14D1C7E6-2E40-A33C-1D90-4F23DC11A0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AB1844-A0FB-8A5A-345D-4CC4E9E98343}"/>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340606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00C0-99A3-26CA-C549-A2F81729B4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BC01F-64EC-E270-E8C4-C26BD69899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6BE16-3734-D2A5-FE84-D81F8D893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6FAD57-98A1-975A-70D3-95AEFB33BE0B}"/>
              </a:ext>
            </a:extLst>
          </p:cNvPr>
          <p:cNvSpPr>
            <a:spLocks noGrp="1"/>
          </p:cNvSpPr>
          <p:nvPr>
            <p:ph type="dt" sz="half" idx="10"/>
          </p:nvPr>
        </p:nvSpPr>
        <p:spPr/>
        <p:txBody>
          <a:bodyPr/>
          <a:lstStyle/>
          <a:p>
            <a:fld id="{26024602-5C67-480D-9CDC-B94A9D378213}" type="datetimeFigureOut">
              <a:rPr lang="en-US" smtClean="0"/>
              <a:t>5/14/2023</a:t>
            </a:fld>
            <a:endParaRPr lang="en-US"/>
          </a:p>
        </p:txBody>
      </p:sp>
      <p:sp>
        <p:nvSpPr>
          <p:cNvPr id="6" name="Footer Placeholder 5">
            <a:extLst>
              <a:ext uri="{FF2B5EF4-FFF2-40B4-BE49-F238E27FC236}">
                <a16:creationId xmlns:a16="http://schemas.microsoft.com/office/drawing/2014/main" id="{9AE938CE-5D2F-28D2-6D03-A3787CA7F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8C04D8-D297-7960-0FEF-ABAC76C6335E}"/>
              </a:ext>
            </a:extLst>
          </p:cNvPr>
          <p:cNvSpPr>
            <a:spLocks noGrp="1"/>
          </p:cNvSpPr>
          <p:nvPr>
            <p:ph type="sldNum" sz="quarter" idx="12"/>
          </p:nvPr>
        </p:nvSpPr>
        <p:spPr/>
        <p:txBody>
          <a:bodyPr/>
          <a:lstStyle/>
          <a:p>
            <a:fld id="{97DFB5DB-0200-4443-8A70-4C6F50EAB2D3}" type="slidenum">
              <a:rPr lang="en-US" smtClean="0"/>
              <a:t>‹#›</a:t>
            </a:fld>
            <a:endParaRPr lang="en-US"/>
          </a:p>
        </p:txBody>
      </p:sp>
    </p:spTree>
    <p:extLst>
      <p:ext uri="{BB962C8B-B14F-4D97-AF65-F5344CB8AC3E}">
        <p14:creationId xmlns:p14="http://schemas.microsoft.com/office/powerpoint/2010/main" val="1840433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9075D-EEE2-FC68-A17E-6A9AC7D27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1CE9D4-E377-1C3D-AE1F-892EE9C47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25140-92E6-D382-ED99-A511E2C61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24602-5C67-480D-9CDC-B94A9D378213}" type="datetimeFigureOut">
              <a:rPr lang="en-US" smtClean="0"/>
              <a:t>5/14/2023</a:t>
            </a:fld>
            <a:endParaRPr lang="en-US"/>
          </a:p>
        </p:txBody>
      </p:sp>
      <p:sp>
        <p:nvSpPr>
          <p:cNvPr id="5" name="Footer Placeholder 4">
            <a:extLst>
              <a:ext uri="{FF2B5EF4-FFF2-40B4-BE49-F238E27FC236}">
                <a16:creationId xmlns:a16="http://schemas.microsoft.com/office/drawing/2014/main" id="{128AC29C-4B48-7345-5DC9-73BCD1F56C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9BFEA7-6FCA-52CC-64FA-727C0B734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FB5DB-0200-4443-8A70-4C6F50EAB2D3}" type="slidenum">
              <a:rPr lang="en-US" smtClean="0"/>
              <a:t>‹#›</a:t>
            </a:fld>
            <a:endParaRPr lang="en-US"/>
          </a:p>
        </p:txBody>
      </p:sp>
    </p:spTree>
    <p:extLst>
      <p:ext uri="{BB962C8B-B14F-4D97-AF65-F5344CB8AC3E}">
        <p14:creationId xmlns:p14="http://schemas.microsoft.com/office/powerpoint/2010/main" val="3233606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CBA30E-DCC9-FAB1-605B-18A3F4C7ED9E}"/>
              </a:ext>
            </a:extLst>
          </p:cNvPr>
          <p:cNvSpPr txBox="1"/>
          <p:nvPr/>
        </p:nvSpPr>
        <p:spPr>
          <a:xfrm>
            <a:off x="3046927" y="2503747"/>
            <a:ext cx="6098146" cy="14465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Spiritual Growth:</a:t>
            </a:r>
            <a:b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Being Transformed</a:t>
            </a:r>
          </a:p>
        </p:txBody>
      </p:sp>
    </p:spTree>
    <p:extLst>
      <p:ext uri="{BB962C8B-B14F-4D97-AF65-F5344CB8AC3E}">
        <p14:creationId xmlns:p14="http://schemas.microsoft.com/office/powerpoint/2010/main" val="1604002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7185680-319C-1092-3122-440726F5DE03}"/>
              </a:ext>
            </a:extLst>
          </p:cNvPr>
          <p:cNvSpPr txBox="1"/>
          <p:nvPr/>
        </p:nvSpPr>
        <p:spPr>
          <a:xfrm>
            <a:off x="2094253" y="1666849"/>
            <a:ext cx="797292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Therefore</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I exhort you, brothers, by the mercies of God, to present your bodies as a sacrifice⁠—living, holy, and pleasing to God, which is your spiritual service of worship.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do not be conformed to this world, but be transformed by the renewing of your mind, so that you may approve what the will of God is, that which is good and pleasing and perfect.</a:t>
            </a:r>
          </a:p>
        </p:txBody>
      </p:sp>
    </p:spTree>
    <p:extLst>
      <p:ext uri="{BB962C8B-B14F-4D97-AF65-F5344CB8AC3E}">
        <p14:creationId xmlns:p14="http://schemas.microsoft.com/office/powerpoint/2010/main" val="536594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7185680-319C-1092-3122-440726F5DE03}"/>
              </a:ext>
            </a:extLst>
          </p:cNvPr>
          <p:cNvSpPr txBox="1"/>
          <p:nvPr/>
        </p:nvSpPr>
        <p:spPr>
          <a:xfrm>
            <a:off x="2094253" y="1666849"/>
            <a:ext cx="797292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I exhort you, brothers, by the mercies of God, to present your bodies as a sacrifice⁠—living, holy, and pleasing to God, which is your spiritual service of worship.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do not be conformed to this world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but be transformed by the renewing of your mind, so that you may approve what the will of God is, that which is good and pleasing and perfect.</a:t>
            </a:r>
          </a:p>
        </p:txBody>
      </p:sp>
      <p:sp>
        <p:nvSpPr>
          <p:cNvPr id="2" name="Oval 1">
            <a:extLst>
              <a:ext uri="{FF2B5EF4-FFF2-40B4-BE49-F238E27FC236}">
                <a16:creationId xmlns:a16="http://schemas.microsoft.com/office/drawing/2014/main" id="{F29151FB-C5C7-650D-0384-C79EAE7E66E9}"/>
              </a:ext>
            </a:extLst>
          </p:cNvPr>
          <p:cNvSpPr/>
          <p:nvPr/>
        </p:nvSpPr>
        <p:spPr>
          <a:xfrm>
            <a:off x="3000777" y="3716520"/>
            <a:ext cx="3709115" cy="3000777"/>
          </a:xfrm>
          <a:prstGeom prst="ellipse">
            <a:avLst/>
          </a:prstGeom>
          <a:solidFill>
            <a:schemeClr val="bg2">
              <a:lumMod val="7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partial solution: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Redefining my world</a:t>
            </a:r>
          </a:p>
        </p:txBody>
      </p:sp>
    </p:spTree>
    <p:extLst>
      <p:ext uri="{BB962C8B-B14F-4D97-AF65-F5344CB8AC3E}">
        <p14:creationId xmlns:p14="http://schemas.microsoft.com/office/powerpoint/2010/main" val="173765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7185680-319C-1092-3122-440726F5DE03}"/>
              </a:ext>
            </a:extLst>
          </p:cNvPr>
          <p:cNvSpPr txBox="1"/>
          <p:nvPr/>
        </p:nvSpPr>
        <p:spPr>
          <a:xfrm>
            <a:off x="2094253" y="1666849"/>
            <a:ext cx="797292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I exhort you, brothers, by the mercies of God, to present your bodies as a sacrifice⁠—living, holy, and pleasing to God, which is your spiritual service of worship.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do not be conformed to this world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but 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the renewing of your mind, so that you may approve what the will of God is, that which is good and pleasing and perfect.</a:t>
            </a:r>
          </a:p>
        </p:txBody>
      </p:sp>
    </p:spTree>
    <p:extLst>
      <p:ext uri="{BB962C8B-B14F-4D97-AF65-F5344CB8AC3E}">
        <p14:creationId xmlns:p14="http://schemas.microsoft.com/office/powerpoint/2010/main" val="269936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7185680-319C-1092-3122-440726F5DE03}"/>
              </a:ext>
            </a:extLst>
          </p:cNvPr>
          <p:cNvSpPr txBox="1"/>
          <p:nvPr/>
        </p:nvSpPr>
        <p:spPr>
          <a:xfrm>
            <a:off x="2094253" y="1666849"/>
            <a:ext cx="797292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I exhort you, brothers, by the mercies of God, to present your bodies as a sacrifice⁠—living, holy, and pleasing to God, which is your spiritual service of worship.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do not be conformed to this world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but 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so that you may approve what the will of God is, that which is good and pleasing and perfect.</a:t>
            </a:r>
          </a:p>
        </p:txBody>
      </p:sp>
    </p:spTree>
    <p:extLst>
      <p:ext uri="{BB962C8B-B14F-4D97-AF65-F5344CB8AC3E}">
        <p14:creationId xmlns:p14="http://schemas.microsoft.com/office/powerpoint/2010/main" val="77213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185680-319C-1092-3122-440726F5DE03}"/>
              </a:ext>
            </a:extLst>
          </p:cNvPr>
          <p:cNvSpPr txBox="1"/>
          <p:nvPr/>
        </p:nvSpPr>
        <p:spPr>
          <a:xfrm>
            <a:off x="2094253" y="1666849"/>
            <a:ext cx="797292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I exhort you, brothers, by the mercies of God, to present your bodies as a sacrifice⁠—living, holy, and pleasing to God, which is your spiritual service of worship. </a:t>
            </a:r>
            <a:r>
              <a:rPr kumimoji="0" lang="en-US" sz="28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do not be conformed to this world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but 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so that you may approve what the will of God is, that which is good and pleasing and perfect.</a:t>
            </a:r>
          </a:p>
        </p:txBody>
      </p:sp>
      <p:sp>
        <p:nvSpPr>
          <p:cNvPr id="3" name="TextBox 2">
            <a:extLst>
              <a:ext uri="{FF2B5EF4-FFF2-40B4-BE49-F238E27FC236}">
                <a16:creationId xmlns:a16="http://schemas.microsoft.com/office/drawing/2014/main" id="{D5A86749-E185-B7BE-8DF5-4808A2539328}"/>
              </a:ext>
            </a:extLst>
          </p:cNvPr>
          <p:cNvSpPr txBox="1"/>
          <p:nvPr/>
        </p:nvSpPr>
        <p:spPr>
          <a:xfrm>
            <a:off x="2099255" y="3363464"/>
            <a:ext cx="7044744"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 by the renewing of your mind</a:t>
            </a:r>
            <a:endPar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338664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Arrow: Up 5">
            <a:extLst>
              <a:ext uri="{FF2B5EF4-FFF2-40B4-BE49-F238E27FC236}">
                <a16:creationId xmlns:a16="http://schemas.microsoft.com/office/drawing/2014/main" id="{8E1D149F-160F-1BD8-5843-DC935E91F5D4}"/>
              </a:ext>
            </a:extLst>
          </p:cNvPr>
          <p:cNvSpPr/>
          <p:nvPr/>
        </p:nvSpPr>
        <p:spPr>
          <a:xfrm>
            <a:off x="3129564" y="1182120"/>
            <a:ext cx="1326524" cy="1676990"/>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F23ABF92-47E0-F8AD-9EB1-749AA16B7AF8}"/>
              </a:ext>
            </a:extLst>
          </p:cNvPr>
          <p:cNvSpPr/>
          <p:nvPr/>
        </p:nvSpPr>
        <p:spPr>
          <a:xfrm>
            <a:off x="7263121" y="1193840"/>
            <a:ext cx="1326524" cy="1676990"/>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2495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“don’t dress like the world”…</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what you’re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trying to accomplish in your dress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 Timothy 2:9-10</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Likewise, I want women to adorn themselves with proper clothing, with modesty and self-restraint, not with braided hair and gold or pearls or costly clothing, but rather by means of good works,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is proper for women professing godliness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D04528C8-E783-6C40-308E-F495154EDEA2}"/>
              </a:ext>
            </a:extLst>
          </p:cNvPr>
          <p:cNvSpPr/>
          <p:nvPr/>
        </p:nvSpPr>
        <p:spPr>
          <a:xfrm>
            <a:off x="141666" y="3174640"/>
            <a:ext cx="7894750" cy="2446986"/>
          </a:xfrm>
          <a:prstGeom prst="roundRect">
            <a:avLst/>
          </a:prstGeom>
          <a:solidFill>
            <a:schemeClr val="accent4">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Proverbs 31:21-22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She is not afraid of the snow for her household,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all her household are clothed with scarlet.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She makes coverings for herself;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Her clothing is fine linen and purple.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50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“don’t dress like the world”…</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what you’re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trying to accomplish in your dress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 Timothy 2:9-10</a:t>
            </a:r>
          </a:p>
          <a:p>
            <a:pPr marL="2743200" marR="0" lvl="6"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Likewise, I want women to adorn themselves with proper clothing, with modesty and self-restraint, not with braided hair and gold or pearls or costly clothing, but rather by means of good works,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is proper for women professing godliness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D04528C8-E783-6C40-308E-F495154EDEA2}"/>
              </a:ext>
            </a:extLst>
          </p:cNvPr>
          <p:cNvSpPr/>
          <p:nvPr/>
        </p:nvSpPr>
        <p:spPr>
          <a:xfrm>
            <a:off x="141666" y="3174640"/>
            <a:ext cx="7894750" cy="2446986"/>
          </a:xfrm>
          <a:prstGeom prst="roundRect">
            <a:avLst/>
          </a:prstGeom>
          <a:solidFill>
            <a:schemeClr val="accent4">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Proverbs 31:21-22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She is not afraid of the snow for her household,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all her household are clothed with scarlet.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She makes coverings for herself;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Her clothing is fine linen and purple</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102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“don’t use bad language”…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what you’re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trying to accomplish in your speech</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1A787112-AAB4-E534-7342-EAE7CF000BFD}"/>
              </a:ext>
            </a:extLst>
          </p:cNvPr>
          <p:cNvSpPr txBox="1"/>
          <p:nvPr/>
        </p:nvSpPr>
        <p:spPr>
          <a:xfrm>
            <a:off x="6658377" y="3429000"/>
            <a:ext cx="5296435"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4:29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Let no unwholesome word proceed from your mouth, but only such a word as is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good for building up what is needed, so that it will give grace to those who hear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649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“don’t retaliate”…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who you are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1D10163-0157-6F5B-918B-7A7667ABE702}"/>
              </a:ext>
            </a:extLst>
          </p:cNvPr>
          <p:cNvSpPr txBox="1"/>
          <p:nvPr/>
        </p:nvSpPr>
        <p:spPr>
          <a:xfrm>
            <a:off x="655213" y="2816666"/>
            <a:ext cx="3620572"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Never paying back evil for evil to anyone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62BA5D48-1798-44ED-507C-1D6D675E9A64}"/>
              </a:ext>
            </a:extLst>
          </p:cNvPr>
          <p:cNvSpPr txBox="1"/>
          <p:nvPr/>
        </p:nvSpPr>
        <p:spPr>
          <a:xfrm>
            <a:off x="5512158" y="2877026"/>
            <a:ext cx="6516712"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do not be conformed to this world, but be transformed by the renewing of your mind, so that you may approve what the will of God is, that which is good and pleasing and perfect. For through the grace given to me I say to each one among you not to think more highly of himself than he ought to think</a:t>
            </a:r>
          </a:p>
        </p:txBody>
      </p:sp>
    </p:spTree>
    <p:extLst>
      <p:ext uri="{BB962C8B-B14F-4D97-AF65-F5344CB8AC3E}">
        <p14:creationId xmlns:p14="http://schemas.microsoft.com/office/powerpoint/2010/main" val="384270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Conceptual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5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“don’t retaliate”…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who you are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1D10163-0157-6F5B-918B-7A7667ABE702}"/>
              </a:ext>
            </a:extLst>
          </p:cNvPr>
          <p:cNvSpPr txBox="1"/>
          <p:nvPr/>
        </p:nvSpPr>
        <p:spPr>
          <a:xfrm>
            <a:off x="655213" y="2816666"/>
            <a:ext cx="3620572"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Never paying back evil for evil to anyone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62BA5D48-1798-44ED-507C-1D6D675E9A64}"/>
              </a:ext>
            </a:extLst>
          </p:cNvPr>
          <p:cNvSpPr txBox="1"/>
          <p:nvPr/>
        </p:nvSpPr>
        <p:spPr>
          <a:xfrm>
            <a:off x="5512158" y="2877026"/>
            <a:ext cx="6516712"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12:2-3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do not be conformed to this world, but be transformed by the renewing of your mind, so that you may approve what the will of God is, that which is good and pleasing and perfect. For through the grace given to me I say to each one among you </a:t>
            </a: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not to think more highly of himself than he ought to think</a:t>
            </a:r>
          </a:p>
        </p:txBody>
      </p:sp>
    </p:spTree>
    <p:extLst>
      <p:ext uri="{BB962C8B-B14F-4D97-AF65-F5344CB8AC3E}">
        <p14:creationId xmlns:p14="http://schemas.microsoft.com/office/powerpoint/2010/main" val="306771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8DC9B-ABBA-89AE-EC71-4EB2445739FC}"/>
              </a:ext>
            </a:extLst>
          </p:cNvPr>
          <p:cNvSpPr txBox="1"/>
          <p:nvPr/>
        </p:nvSpPr>
        <p:spPr>
          <a:xfrm>
            <a:off x="2495282" y="658900"/>
            <a:ext cx="764039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 transformed</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by the renewing of your mind</a:t>
            </a:r>
            <a:endPar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F4D4D0E4-702C-490F-55B3-08CE563DBC31}"/>
              </a:ext>
            </a:extLst>
          </p:cNvPr>
          <p:cNvSpPr txBox="1"/>
          <p:nvPr/>
        </p:nvSpPr>
        <p:spPr>
          <a:xfrm>
            <a:off x="489397" y="1862559"/>
            <a:ext cx="11294772"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just, “go to church”…</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Change you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about what you’re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trying to accomplish in assembling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5FFE2DD-6C29-5231-A22F-43B9FFED64DF}"/>
              </a:ext>
            </a:extLst>
          </p:cNvPr>
          <p:cNvSpPr txBox="1"/>
          <p:nvPr/>
        </p:nvSpPr>
        <p:spPr>
          <a:xfrm>
            <a:off x="5615189" y="3429000"/>
            <a:ext cx="6404019"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Corinthians 14:26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What is the outcome then, brothers? When you assemble, each one has a psalm, has a teaching, has a revelation, has a tongue, has a translation.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Let all things be done for edification.</a:t>
            </a:r>
            <a:endPar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089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692" t="3065" r="9014" b="5458"/>
          <a:stretch/>
        </p:blipFill>
        <p:spPr bwMode="auto">
          <a:xfrm rot="16200000">
            <a:off x="2743673" y="-3529290"/>
            <a:ext cx="6808240" cy="137895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7185680-319C-1092-3122-440726F5DE03}"/>
              </a:ext>
            </a:extLst>
          </p:cNvPr>
          <p:cNvSpPr txBox="1"/>
          <p:nvPr/>
        </p:nvSpPr>
        <p:spPr>
          <a:xfrm>
            <a:off x="6310653" y="982176"/>
            <a:ext cx="4748210" cy="489364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12</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I exhort you, brothers, by the mercies of God, to present your bodies as a sacrifice⁠—living, holy, and pleasing to God, which is your spiritual service of worship. </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do not be conformed to this world, but be transformed by the renewing of your mind, so that you may approve what the will of God is, that which is good and pleasing and perfect.</a:t>
            </a:r>
          </a:p>
        </p:txBody>
      </p:sp>
      <p:sp>
        <p:nvSpPr>
          <p:cNvPr id="6" name="TextBox 5">
            <a:extLst>
              <a:ext uri="{FF2B5EF4-FFF2-40B4-BE49-F238E27FC236}">
                <a16:creationId xmlns:a16="http://schemas.microsoft.com/office/drawing/2014/main" id="{5E97D911-B5A3-8619-4EEB-EDA483DCA29D}"/>
              </a:ext>
            </a:extLst>
          </p:cNvPr>
          <p:cNvSpPr txBox="1"/>
          <p:nvPr/>
        </p:nvSpPr>
        <p:spPr>
          <a:xfrm>
            <a:off x="1481069" y="999677"/>
            <a:ext cx="474821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11</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33</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Oh, the depth of the riches and wisdom and knowledge of God! How unsearchable are His judgments and unfathomable His ways! </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34</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who has known the mind of the Lord, or who became His counselor? </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35</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Or who has first given to Him that it might be repaid to him? </a:t>
            </a:r>
            <a:r>
              <a:rPr kumimoji="0" lang="en-US" sz="2500" b="0"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36</a:t>
            </a: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from Him and through Him and to Him are all things. To Him be the glory forever. Amen.</a:t>
            </a:r>
          </a:p>
        </p:txBody>
      </p:sp>
    </p:spTree>
    <p:extLst>
      <p:ext uri="{BB962C8B-B14F-4D97-AF65-F5344CB8AC3E}">
        <p14:creationId xmlns:p14="http://schemas.microsoft.com/office/powerpoint/2010/main" val="219345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Conceptual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God’s Grace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Alive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Christ is the head, the Church is the body</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Sexual purity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Honesty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Husbands &amp; Wives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Be Sober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Love one another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Forgive one another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52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ln w="50800"/>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Conceptual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God’s Grace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Alive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Christ is the head, the Church is the body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Sexual purity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Honesty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Husbands &amp; Wives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Be Sober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Love one another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Forgive one another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Arrow: Right 1">
            <a:extLst>
              <a:ext uri="{FF2B5EF4-FFF2-40B4-BE49-F238E27FC236}">
                <a16:creationId xmlns:a16="http://schemas.microsoft.com/office/drawing/2014/main" id="{2AA2ED80-72EA-8ADB-54F2-95EA82E3F79C}"/>
              </a:ext>
            </a:extLst>
          </p:cNvPr>
          <p:cNvSpPr/>
          <p:nvPr/>
        </p:nvSpPr>
        <p:spPr>
          <a:xfrm>
            <a:off x="2704076" y="2050747"/>
            <a:ext cx="3150814" cy="868680"/>
          </a:xfrm>
          <a:prstGeom prst="rightArrow">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Left Brace 2">
            <a:extLst>
              <a:ext uri="{FF2B5EF4-FFF2-40B4-BE49-F238E27FC236}">
                <a16:creationId xmlns:a16="http://schemas.microsoft.com/office/drawing/2014/main" id="{DFE0037F-C1F8-3CAE-3DF5-BD63AB802AAA}"/>
              </a:ext>
            </a:extLst>
          </p:cNvPr>
          <p:cNvSpPr/>
          <p:nvPr/>
        </p:nvSpPr>
        <p:spPr>
          <a:xfrm>
            <a:off x="5964070" y="1787857"/>
            <a:ext cx="668740" cy="3177719"/>
          </a:xfrm>
          <a:prstGeom prst="leftBrace">
            <a:avLst>
              <a:gd name="adj1" fmla="val 8333"/>
              <a:gd name="adj2" fmla="val 22047"/>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17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ln w="50800"/>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Conceptual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God’s Grace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Alive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Christ is the head, the Church is the body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Sexual purity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Honesty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Husbands &amp; Wives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Be Sober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Love one another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Forgive one another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Arrow: Right 1">
            <a:extLst>
              <a:ext uri="{FF2B5EF4-FFF2-40B4-BE49-F238E27FC236}">
                <a16:creationId xmlns:a16="http://schemas.microsoft.com/office/drawing/2014/main" id="{2AA2ED80-72EA-8ADB-54F2-95EA82E3F79C}"/>
              </a:ext>
            </a:extLst>
          </p:cNvPr>
          <p:cNvSpPr/>
          <p:nvPr/>
        </p:nvSpPr>
        <p:spPr>
          <a:xfrm>
            <a:off x="2704076" y="2910561"/>
            <a:ext cx="3150814" cy="868680"/>
          </a:xfrm>
          <a:prstGeom prst="rightArrow">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Left Brace 2">
            <a:extLst>
              <a:ext uri="{FF2B5EF4-FFF2-40B4-BE49-F238E27FC236}">
                <a16:creationId xmlns:a16="http://schemas.microsoft.com/office/drawing/2014/main" id="{DFE0037F-C1F8-3CAE-3DF5-BD63AB802AAA}"/>
              </a:ext>
            </a:extLst>
          </p:cNvPr>
          <p:cNvSpPr/>
          <p:nvPr/>
        </p:nvSpPr>
        <p:spPr>
          <a:xfrm>
            <a:off x="5964070" y="1787857"/>
            <a:ext cx="668740" cy="3177719"/>
          </a:xfrm>
          <a:prstGeom prst="leftBrace">
            <a:avLst>
              <a:gd name="adj1" fmla="val 8333"/>
              <a:gd name="adj2" fmla="val 48675"/>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366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Conceptual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God’s Grace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Alive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Christ is the head, the Church is the body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Sexual purity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Honesty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Husbands &amp; Wives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Be Sober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Love one another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Forgive one another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954369C-3E91-C2E9-69AD-57EF4D56AAEC}"/>
              </a:ext>
            </a:extLst>
          </p:cNvPr>
          <p:cNvSpPr txBox="1"/>
          <p:nvPr/>
        </p:nvSpPr>
        <p:spPr>
          <a:xfrm>
            <a:off x="5789035" y="1701627"/>
            <a:ext cx="622927" cy="4280436"/>
          </a:xfrm>
          <a:prstGeom prst="rect">
            <a:avLst/>
          </a:prstGeom>
          <a:noFill/>
        </p:spPr>
        <p:txBody>
          <a:bodyPr vert="wordArtVert"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THEREFORE</a:t>
            </a:r>
          </a:p>
        </p:txBody>
      </p:sp>
    </p:spTree>
    <p:extLst>
      <p:ext uri="{BB962C8B-B14F-4D97-AF65-F5344CB8AC3E}">
        <p14:creationId xmlns:p14="http://schemas.microsoft.com/office/powerpoint/2010/main" val="221404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704076" y="1746913"/>
            <a:ext cx="3339152"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Conceptual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God’s Grace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Justification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Alive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Christ is the head, the Church is the body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5000"/>
                </a:prst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Sexual purity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Honesty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Husbands &amp; Wives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Be Sober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Love one another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Forgive one another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954369C-3E91-C2E9-69AD-57EF4D56AAEC}"/>
              </a:ext>
            </a:extLst>
          </p:cNvPr>
          <p:cNvSpPr txBox="1"/>
          <p:nvPr/>
        </p:nvSpPr>
        <p:spPr>
          <a:xfrm>
            <a:off x="5789035" y="1701627"/>
            <a:ext cx="622927" cy="4280436"/>
          </a:xfrm>
          <a:prstGeom prst="rect">
            <a:avLst/>
          </a:prstGeom>
          <a:noFill/>
        </p:spPr>
        <p:txBody>
          <a:bodyPr vert="wordArtVert"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sngStrike" kern="1200" cap="none" spc="0" normalizeH="0" baseline="0" noProof="0" dirty="0">
                <a:ln>
                  <a:noFill/>
                </a:ln>
                <a:solidFill>
                  <a:prstClr val="black">
                    <a:alpha val="25000"/>
                  </a:prstClr>
                </a:solidFill>
                <a:effectLst/>
                <a:uLnTx/>
                <a:uFillTx/>
                <a:latin typeface="Calibri" panose="020F0502020204030204"/>
                <a:ea typeface="+mn-ea"/>
                <a:cs typeface="+mn-cs"/>
              </a:rPr>
              <a:t>THEREFORE</a:t>
            </a:r>
          </a:p>
        </p:txBody>
      </p:sp>
      <p:sp>
        <p:nvSpPr>
          <p:cNvPr id="3" name="&quot;Not Allowed&quot; Symbol 2">
            <a:extLst>
              <a:ext uri="{FF2B5EF4-FFF2-40B4-BE49-F238E27FC236}">
                <a16:creationId xmlns:a16="http://schemas.microsoft.com/office/drawing/2014/main" id="{E9BABFB6-1EE4-2A4D-AC69-4380A3D2CE32}"/>
              </a:ext>
            </a:extLst>
          </p:cNvPr>
          <p:cNvSpPr/>
          <p:nvPr/>
        </p:nvSpPr>
        <p:spPr>
          <a:xfrm>
            <a:off x="2704076" y="1856935"/>
            <a:ext cx="3444698" cy="3299438"/>
          </a:xfrm>
          <a:prstGeom prst="noSmoking">
            <a:avLst>
              <a:gd name="adj" fmla="val 1061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6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2A16E2-6FD1-CD1C-B56B-557B5A4B6D22}"/>
              </a:ext>
            </a:extLst>
          </p:cNvPr>
          <p:cNvSpPr txBox="1"/>
          <p:nvPr/>
        </p:nvSpPr>
        <p:spPr>
          <a:xfrm>
            <a:off x="191452" y="679707"/>
            <a:ext cx="7798117"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00FFFF"/>
                </a:highlight>
                <a:uLnTx/>
                <a:uFillTx/>
                <a:latin typeface="Palatino Linotype" panose="02040502050505030304" pitchFamily="18" charset="0"/>
                <a:ea typeface="+mn-ea"/>
                <a:cs typeface="+mn-cs"/>
              </a:rPr>
              <a:t>For I am not ashamed of the gospel, for it is the power of God for salvation to everyone who believes, to the Jew first and also to the Greek.</a:t>
            </a:r>
          </a:p>
        </p:txBody>
      </p:sp>
      <p:sp>
        <p:nvSpPr>
          <p:cNvPr id="6" name="TextBox 5">
            <a:extLst>
              <a:ext uri="{FF2B5EF4-FFF2-40B4-BE49-F238E27FC236}">
                <a16:creationId xmlns:a16="http://schemas.microsoft.com/office/drawing/2014/main" id="{FE30A685-E8F1-3250-018A-785C6D4FE0FF}"/>
              </a:ext>
            </a:extLst>
          </p:cNvPr>
          <p:cNvSpPr txBox="1"/>
          <p:nvPr/>
        </p:nvSpPr>
        <p:spPr>
          <a:xfrm>
            <a:off x="191452" y="2789998"/>
            <a:ext cx="779811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But the righteous will live by faith.</a:t>
            </a:r>
            <a:endPar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AE8680E-6CBF-2C07-12A7-A04B8BAB2956}"/>
              </a:ext>
            </a:extLst>
          </p:cNvPr>
          <p:cNvSpPr txBox="1"/>
          <p:nvPr/>
        </p:nvSpPr>
        <p:spPr>
          <a:xfrm>
            <a:off x="191452" y="156487"/>
            <a:ext cx="609372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Romans 1:16-17</a:t>
            </a:r>
          </a:p>
        </p:txBody>
      </p:sp>
      <p:sp>
        <p:nvSpPr>
          <p:cNvPr id="10" name="TextBox 9">
            <a:extLst>
              <a:ext uri="{FF2B5EF4-FFF2-40B4-BE49-F238E27FC236}">
                <a16:creationId xmlns:a16="http://schemas.microsoft.com/office/drawing/2014/main" id="{C96DDDA2-6D82-8CFE-64F9-DE09F29CDCC6}"/>
              </a:ext>
            </a:extLst>
          </p:cNvPr>
          <p:cNvSpPr txBox="1"/>
          <p:nvPr/>
        </p:nvSpPr>
        <p:spPr>
          <a:xfrm>
            <a:off x="191452" y="1936368"/>
            <a:ext cx="7798117"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in it the righteousness of God is revealed from faith to faith; as it is written, </a:t>
            </a:r>
          </a:p>
        </p:txBody>
      </p:sp>
      <p:sp>
        <p:nvSpPr>
          <p:cNvPr id="11" name="TextBox 10">
            <a:extLst>
              <a:ext uri="{FF2B5EF4-FFF2-40B4-BE49-F238E27FC236}">
                <a16:creationId xmlns:a16="http://schemas.microsoft.com/office/drawing/2014/main" id="{66AFD692-C702-AD6F-26AB-3F67B21CA683}"/>
              </a:ext>
            </a:extLst>
          </p:cNvPr>
          <p:cNvSpPr txBox="1"/>
          <p:nvPr/>
        </p:nvSpPr>
        <p:spPr>
          <a:xfrm>
            <a:off x="575766" y="3299966"/>
            <a:ext cx="455282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CONCEPTUAL  or  PRACTICAL?</a:t>
            </a:r>
          </a:p>
        </p:txBody>
      </p:sp>
    </p:spTree>
    <p:extLst>
      <p:ext uri="{BB962C8B-B14F-4D97-AF65-F5344CB8AC3E}">
        <p14:creationId xmlns:p14="http://schemas.microsoft.com/office/powerpoint/2010/main" val="41687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er Scroll Images - Free Download on Freepik">
            <a:extLst>
              <a:ext uri="{FF2B5EF4-FFF2-40B4-BE49-F238E27FC236}">
                <a16:creationId xmlns:a16="http://schemas.microsoft.com/office/drawing/2014/main" id="{FAE83811-6469-7166-921D-604AE4164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92021" y="-2118815"/>
            <a:ext cx="6858000" cy="110956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B2E0267-E775-F2C4-9A4C-64F851C7A227}"/>
              </a:ext>
            </a:extLst>
          </p:cNvPr>
          <p:cNvSpPr txBox="1"/>
          <p:nvPr/>
        </p:nvSpPr>
        <p:spPr>
          <a:xfrm>
            <a:off x="2507789" y="2361065"/>
            <a:ext cx="3535439" cy="27853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 am not ashamed of the gospel, for it is the power of God for salvation to everyone who believes, to the Jew first and also to the Greek.</a:t>
            </a:r>
            <a:endParaRPr kumimoji="0" lang="en-US" sz="2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979A3A44-FE41-052F-0D2B-3AE5EE609710}"/>
              </a:ext>
            </a:extLst>
          </p:cNvPr>
          <p:cNvSpPr txBox="1"/>
          <p:nvPr/>
        </p:nvSpPr>
        <p:spPr>
          <a:xfrm>
            <a:off x="6354056" y="1750723"/>
            <a:ext cx="33391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Romans 12-16</a:t>
            </a:r>
          </a:p>
        </p:txBody>
      </p:sp>
      <p:sp>
        <p:nvSpPr>
          <p:cNvPr id="2" name="TextBox 1">
            <a:extLst>
              <a:ext uri="{FF2B5EF4-FFF2-40B4-BE49-F238E27FC236}">
                <a16:creationId xmlns:a16="http://schemas.microsoft.com/office/drawing/2014/main" id="{0954369C-3E91-C2E9-69AD-57EF4D56AAEC}"/>
              </a:ext>
            </a:extLst>
          </p:cNvPr>
          <p:cNvSpPr txBox="1"/>
          <p:nvPr/>
        </p:nvSpPr>
        <p:spPr>
          <a:xfrm>
            <a:off x="5789035" y="1701627"/>
            <a:ext cx="622927" cy="4280436"/>
          </a:xfrm>
          <a:prstGeom prst="rect">
            <a:avLst/>
          </a:prstGeom>
          <a:noFill/>
        </p:spPr>
        <p:txBody>
          <a:bodyPr vert="wordArtVert"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THEREFORE</a:t>
            </a:r>
          </a:p>
        </p:txBody>
      </p:sp>
      <p:sp>
        <p:nvSpPr>
          <p:cNvPr id="3" name="TextBox 2">
            <a:extLst>
              <a:ext uri="{FF2B5EF4-FFF2-40B4-BE49-F238E27FC236}">
                <a16:creationId xmlns:a16="http://schemas.microsoft.com/office/drawing/2014/main" id="{3A790B96-8501-23D9-E677-03A1692492F5}"/>
              </a:ext>
            </a:extLst>
          </p:cNvPr>
          <p:cNvSpPr txBox="1"/>
          <p:nvPr/>
        </p:nvSpPr>
        <p:spPr>
          <a:xfrm>
            <a:off x="6350427" y="2335498"/>
            <a:ext cx="2912512"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the righteous will live by faith.</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632CD26-00D5-5906-E282-4ADCF0588AB0}"/>
              </a:ext>
            </a:extLst>
          </p:cNvPr>
          <p:cNvSpPr txBox="1"/>
          <p:nvPr/>
        </p:nvSpPr>
        <p:spPr>
          <a:xfrm>
            <a:off x="2507789" y="1738959"/>
            <a:ext cx="2842133"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Romans 1-11</a:t>
            </a:r>
          </a:p>
        </p:txBody>
      </p:sp>
    </p:spTree>
    <p:extLst>
      <p:ext uri="{BB962C8B-B14F-4D97-AF65-F5344CB8AC3E}">
        <p14:creationId xmlns:p14="http://schemas.microsoft.com/office/powerpoint/2010/main" val="8113203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1454</Words>
  <Application>Microsoft Office PowerPoint</Application>
  <PresentationFormat>Widescreen</PresentationFormat>
  <Paragraphs>138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2023-05-14T15:53:52Z</dcterms:created>
  <dcterms:modified xsi:type="dcterms:W3CDTF">2023-05-14T15:54:14Z</dcterms:modified>
</cp:coreProperties>
</file>