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687" r:id="rId3"/>
    <p:sldId id="724" r:id="rId4"/>
    <p:sldId id="733" r:id="rId5"/>
    <p:sldId id="330" r:id="rId6"/>
    <p:sldId id="734" r:id="rId7"/>
    <p:sldId id="339" r:id="rId8"/>
    <p:sldId id="338" r:id="rId9"/>
    <p:sldId id="735" r:id="rId10"/>
    <p:sldId id="343" r:id="rId11"/>
    <p:sldId id="344" r:id="rId12"/>
    <p:sldId id="346" r:id="rId13"/>
    <p:sldId id="736" r:id="rId14"/>
    <p:sldId id="347" r:id="rId15"/>
    <p:sldId id="737" r:id="rId16"/>
    <p:sldId id="738" r:id="rId17"/>
    <p:sldId id="739" r:id="rId18"/>
    <p:sldId id="740" r:id="rId19"/>
    <p:sldId id="334" r:id="rId20"/>
    <p:sldId id="335" r:id="rId21"/>
    <p:sldId id="336" r:id="rId22"/>
    <p:sldId id="741" r:id="rId23"/>
    <p:sldId id="742" r:id="rId24"/>
    <p:sldId id="743" r:id="rId25"/>
    <p:sldId id="744" r:id="rId26"/>
    <p:sldId id="745" r:id="rId27"/>
    <p:sldId id="746" r:id="rId28"/>
    <p:sldId id="747" r:id="rId29"/>
    <p:sldId id="748" r:id="rId30"/>
    <p:sldId id="749" r:id="rId31"/>
    <p:sldId id="727" r:id="rId32"/>
    <p:sldId id="728" r:id="rId33"/>
    <p:sldId id="729" r:id="rId34"/>
    <p:sldId id="750" r:id="rId35"/>
    <p:sldId id="751" r:id="rId36"/>
    <p:sldId id="752" r:id="rId37"/>
    <p:sldId id="331" r:id="rId38"/>
    <p:sldId id="260" r:id="rId39"/>
    <p:sldId id="753" r:id="rId4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0" d="100"/>
          <a:sy n="110" d="100"/>
        </p:scale>
        <p:origin x="49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211437-A802-6806-8128-E3F9EFFF95D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DDBDB61-F37D-6407-DE6E-CDCEFC26E31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229AD37-DA8C-4ED3-F496-FABCAF15D1F2}"/>
              </a:ext>
            </a:extLst>
          </p:cNvPr>
          <p:cNvSpPr>
            <a:spLocks noGrp="1"/>
          </p:cNvSpPr>
          <p:nvPr>
            <p:ph type="dt" sz="half" idx="10"/>
          </p:nvPr>
        </p:nvSpPr>
        <p:spPr/>
        <p:txBody>
          <a:bodyPr/>
          <a:lstStyle/>
          <a:p>
            <a:fld id="{152C8809-EFFF-4A66-90F2-D485AC3F5833}" type="datetimeFigureOut">
              <a:rPr lang="en-US" smtClean="0"/>
              <a:t>4/23/2023</a:t>
            </a:fld>
            <a:endParaRPr lang="en-US"/>
          </a:p>
        </p:txBody>
      </p:sp>
      <p:sp>
        <p:nvSpPr>
          <p:cNvPr id="5" name="Footer Placeholder 4">
            <a:extLst>
              <a:ext uri="{FF2B5EF4-FFF2-40B4-BE49-F238E27FC236}">
                <a16:creationId xmlns:a16="http://schemas.microsoft.com/office/drawing/2014/main" id="{B53EFE54-9BF2-91B3-50A5-9F65517A723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F516F98-A820-6F1A-D9BE-2E8A568076F9}"/>
              </a:ext>
            </a:extLst>
          </p:cNvPr>
          <p:cNvSpPr>
            <a:spLocks noGrp="1"/>
          </p:cNvSpPr>
          <p:nvPr>
            <p:ph type="sldNum" sz="quarter" idx="12"/>
          </p:nvPr>
        </p:nvSpPr>
        <p:spPr/>
        <p:txBody>
          <a:bodyPr/>
          <a:lstStyle/>
          <a:p>
            <a:fld id="{F38DFD02-68BF-4294-AC67-164AF071B022}" type="slidenum">
              <a:rPr lang="en-US" smtClean="0"/>
              <a:t>‹#›</a:t>
            </a:fld>
            <a:endParaRPr lang="en-US"/>
          </a:p>
        </p:txBody>
      </p:sp>
    </p:spTree>
    <p:extLst>
      <p:ext uri="{BB962C8B-B14F-4D97-AF65-F5344CB8AC3E}">
        <p14:creationId xmlns:p14="http://schemas.microsoft.com/office/powerpoint/2010/main" val="27970784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BE979-3673-4EAD-4317-2F993AE6543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DCD87B2-FA82-3A7B-C9A9-5E5DAB31A06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7BB81B2-9B6F-BFDD-B24E-5DD8027E7238}"/>
              </a:ext>
            </a:extLst>
          </p:cNvPr>
          <p:cNvSpPr>
            <a:spLocks noGrp="1"/>
          </p:cNvSpPr>
          <p:nvPr>
            <p:ph type="dt" sz="half" idx="10"/>
          </p:nvPr>
        </p:nvSpPr>
        <p:spPr/>
        <p:txBody>
          <a:bodyPr/>
          <a:lstStyle/>
          <a:p>
            <a:fld id="{152C8809-EFFF-4A66-90F2-D485AC3F5833}" type="datetimeFigureOut">
              <a:rPr lang="en-US" smtClean="0"/>
              <a:t>4/23/2023</a:t>
            </a:fld>
            <a:endParaRPr lang="en-US"/>
          </a:p>
        </p:txBody>
      </p:sp>
      <p:sp>
        <p:nvSpPr>
          <p:cNvPr id="5" name="Footer Placeholder 4">
            <a:extLst>
              <a:ext uri="{FF2B5EF4-FFF2-40B4-BE49-F238E27FC236}">
                <a16:creationId xmlns:a16="http://schemas.microsoft.com/office/drawing/2014/main" id="{E2595D5A-A575-E3E0-4D4E-FB9FD73BC23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B72C75D-1E66-B228-3829-5B51B13B7DDC}"/>
              </a:ext>
            </a:extLst>
          </p:cNvPr>
          <p:cNvSpPr>
            <a:spLocks noGrp="1"/>
          </p:cNvSpPr>
          <p:nvPr>
            <p:ph type="sldNum" sz="quarter" idx="12"/>
          </p:nvPr>
        </p:nvSpPr>
        <p:spPr/>
        <p:txBody>
          <a:bodyPr/>
          <a:lstStyle/>
          <a:p>
            <a:fld id="{F38DFD02-68BF-4294-AC67-164AF071B022}" type="slidenum">
              <a:rPr lang="en-US" smtClean="0"/>
              <a:t>‹#›</a:t>
            </a:fld>
            <a:endParaRPr lang="en-US"/>
          </a:p>
        </p:txBody>
      </p:sp>
    </p:spTree>
    <p:extLst>
      <p:ext uri="{BB962C8B-B14F-4D97-AF65-F5344CB8AC3E}">
        <p14:creationId xmlns:p14="http://schemas.microsoft.com/office/powerpoint/2010/main" val="17332730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21C9318-93D3-C85A-5CDE-D08258424F1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C3C4DCF-50D3-90F6-421B-57F32571233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790BB9A-93A2-03E4-4DFB-902D3B8D7A22}"/>
              </a:ext>
            </a:extLst>
          </p:cNvPr>
          <p:cNvSpPr>
            <a:spLocks noGrp="1"/>
          </p:cNvSpPr>
          <p:nvPr>
            <p:ph type="dt" sz="half" idx="10"/>
          </p:nvPr>
        </p:nvSpPr>
        <p:spPr/>
        <p:txBody>
          <a:bodyPr/>
          <a:lstStyle/>
          <a:p>
            <a:fld id="{152C8809-EFFF-4A66-90F2-D485AC3F5833}" type="datetimeFigureOut">
              <a:rPr lang="en-US" smtClean="0"/>
              <a:t>4/23/2023</a:t>
            </a:fld>
            <a:endParaRPr lang="en-US"/>
          </a:p>
        </p:txBody>
      </p:sp>
      <p:sp>
        <p:nvSpPr>
          <p:cNvPr id="5" name="Footer Placeholder 4">
            <a:extLst>
              <a:ext uri="{FF2B5EF4-FFF2-40B4-BE49-F238E27FC236}">
                <a16:creationId xmlns:a16="http://schemas.microsoft.com/office/drawing/2014/main" id="{7C9ED3BD-060B-74F9-6F5D-7A7E1D157C7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8821D91-242B-1767-4446-3A4AF13C3C10}"/>
              </a:ext>
            </a:extLst>
          </p:cNvPr>
          <p:cNvSpPr>
            <a:spLocks noGrp="1"/>
          </p:cNvSpPr>
          <p:nvPr>
            <p:ph type="sldNum" sz="quarter" idx="12"/>
          </p:nvPr>
        </p:nvSpPr>
        <p:spPr/>
        <p:txBody>
          <a:bodyPr/>
          <a:lstStyle/>
          <a:p>
            <a:fld id="{F38DFD02-68BF-4294-AC67-164AF071B022}" type="slidenum">
              <a:rPr lang="en-US" smtClean="0"/>
              <a:t>‹#›</a:t>
            </a:fld>
            <a:endParaRPr lang="en-US"/>
          </a:p>
        </p:txBody>
      </p:sp>
    </p:spTree>
    <p:extLst>
      <p:ext uri="{BB962C8B-B14F-4D97-AF65-F5344CB8AC3E}">
        <p14:creationId xmlns:p14="http://schemas.microsoft.com/office/powerpoint/2010/main" val="11571723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4ABFB85-2B09-43CD-9899-E8573B298B1C}" type="datetimeFigureOut">
              <a:rPr lang="en-US" smtClean="0"/>
              <a:t>4/22/2023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DF9DFB-A618-4065-9AC2-B4BBCDDB80E5}" type="slidenum">
              <a:rPr lang="en-US" smtClean="0"/>
              <a:t>‹#›</a:t>
            </a:fld>
            <a:endParaRPr lang="en-US"/>
          </a:p>
        </p:txBody>
      </p:sp>
    </p:spTree>
    <p:extLst>
      <p:ext uri="{BB962C8B-B14F-4D97-AF65-F5344CB8AC3E}">
        <p14:creationId xmlns:p14="http://schemas.microsoft.com/office/powerpoint/2010/main" val="38979452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4ABFB85-2B09-43CD-9899-E8573B298B1C}" type="datetimeFigureOut">
              <a:rPr lang="en-US" smtClean="0"/>
              <a:t>4/22/2023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DF9DFB-A618-4065-9AC2-B4BBCDDB80E5}" type="slidenum">
              <a:rPr lang="en-US" smtClean="0"/>
              <a:t>‹#›</a:t>
            </a:fld>
            <a:endParaRPr lang="en-US"/>
          </a:p>
        </p:txBody>
      </p:sp>
    </p:spTree>
    <p:extLst>
      <p:ext uri="{BB962C8B-B14F-4D97-AF65-F5344CB8AC3E}">
        <p14:creationId xmlns:p14="http://schemas.microsoft.com/office/powerpoint/2010/main" val="204088873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5333"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667">
                <a:solidFill>
                  <a:schemeClr val="tx1">
                    <a:tint val="75000"/>
                  </a:schemeClr>
                </a:solidFill>
              </a:defRPr>
            </a:lvl1pPr>
            <a:lvl2pPr marL="609585" indent="0">
              <a:buNone/>
              <a:defRPr sz="2400">
                <a:solidFill>
                  <a:schemeClr val="tx1">
                    <a:tint val="75000"/>
                  </a:schemeClr>
                </a:solidFill>
              </a:defRPr>
            </a:lvl2pPr>
            <a:lvl3pPr marL="1219170" indent="0">
              <a:buNone/>
              <a:defRPr sz="2133">
                <a:solidFill>
                  <a:schemeClr val="tx1">
                    <a:tint val="75000"/>
                  </a:schemeClr>
                </a:solidFill>
              </a:defRPr>
            </a:lvl3pPr>
            <a:lvl4pPr marL="1828754" indent="0">
              <a:buNone/>
              <a:defRPr sz="1867">
                <a:solidFill>
                  <a:schemeClr val="tx1">
                    <a:tint val="75000"/>
                  </a:schemeClr>
                </a:solidFill>
              </a:defRPr>
            </a:lvl4pPr>
            <a:lvl5pPr marL="2438339" indent="0">
              <a:buNone/>
              <a:defRPr sz="1867">
                <a:solidFill>
                  <a:schemeClr val="tx1">
                    <a:tint val="75000"/>
                  </a:schemeClr>
                </a:solidFill>
              </a:defRPr>
            </a:lvl5pPr>
            <a:lvl6pPr marL="3047924" indent="0">
              <a:buNone/>
              <a:defRPr sz="1867">
                <a:solidFill>
                  <a:schemeClr val="tx1">
                    <a:tint val="75000"/>
                  </a:schemeClr>
                </a:solidFill>
              </a:defRPr>
            </a:lvl6pPr>
            <a:lvl7pPr marL="3657509" indent="0">
              <a:buNone/>
              <a:defRPr sz="1867">
                <a:solidFill>
                  <a:schemeClr val="tx1">
                    <a:tint val="75000"/>
                  </a:schemeClr>
                </a:solidFill>
              </a:defRPr>
            </a:lvl7pPr>
            <a:lvl8pPr marL="4267093" indent="0">
              <a:buNone/>
              <a:defRPr sz="1867">
                <a:solidFill>
                  <a:schemeClr val="tx1">
                    <a:tint val="75000"/>
                  </a:schemeClr>
                </a:solidFill>
              </a:defRPr>
            </a:lvl8pPr>
            <a:lvl9pPr marL="4876678" indent="0">
              <a:buNone/>
              <a:defRPr sz="1867">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4ABFB85-2B09-43CD-9899-E8573B298B1C}" type="datetimeFigureOut">
              <a:rPr lang="en-US" smtClean="0"/>
              <a:t>4/22/2023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DF9DFB-A618-4065-9AC2-B4BBCDDB80E5}" type="slidenum">
              <a:rPr lang="en-US" smtClean="0"/>
              <a:t>‹#›</a:t>
            </a:fld>
            <a:endParaRPr lang="en-US"/>
          </a:p>
        </p:txBody>
      </p:sp>
    </p:spTree>
    <p:extLst>
      <p:ext uri="{BB962C8B-B14F-4D97-AF65-F5344CB8AC3E}">
        <p14:creationId xmlns:p14="http://schemas.microsoft.com/office/powerpoint/2010/main" val="33334309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200151"/>
            <a:ext cx="5384800" cy="3394075"/>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200151"/>
            <a:ext cx="5384800" cy="3394075"/>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4ABFB85-2B09-43CD-9899-E8573B298B1C}" type="datetimeFigureOut">
              <a:rPr lang="en-US" smtClean="0"/>
              <a:t>4/22/2023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DF9DFB-A618-4065-9AC2-B4BBCDDB80E5}" type="slidenum">
              <a:rPr lang="en-US" smtClean="0"/>
              <a:t>‹#›</a:t>
            </a:fld>
            <a:endParaRPr lang="en-US"/>
          </a:p>
        </p:txBody>
      </p:sp>
    </p:spTree>
    <p:extLst>
      <p:ext uri="{BB962C8B-B14F-4D97-AF65-F5344CB8AC3E}">
        <p14:creationId xmlns:p14="http://schemas.microsoft.com/office/powerpoint/2010/main" val="16742019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9"/>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4ABFB85-2B09-43CD-9899-E8573B298B1C}" type="datetimeFigureOut">
              <a:rPr lang="en-US" smtClean="0"/>
              <a:t>4/22/2023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7DF9DFB-A618-4065-9AC2-B4BBCDDB80E5}" type="slidenum">
              <a:rPr lang="en-US" smtClean="0"/>
              <a:t>‹#›</a:t>
            </a:fld>
            <a:endParaRPr lang="en-US"/>
          </a:p>
        </p:txBody>
      </p:sp>
    </p:spTree>
    <p:extLst>
      <p:ext uri="{BB962C8B-B14F-4D97-AF65-F5344CB8AC3E}">
        <p14:creationId xmlns:p14="http://schemas.microsoft.com/office/powerpoint/2010/main" val="406236089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4ABFB85-2B09-43CD-9899-E8573B298B1C}" type="datetimeFigureOut">
              <a:rPr lang="en-US" smtClean="0"/>
              <a:t>4/22/2023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7DF9DFB-A618-4065-9AC2-B4BBCDDB80E5}" type="slidenum">
              <a:rPr lang="en-US" smtClean="0"/>
              <a:t>‹#›</a:t>
            </a:fld>
            <a:endParaRPr lang="en-US"/>
          </a:p>
        </p:txBody>
      </p:sp>
    </p:spTree>
    <p:extLst>
      <p:ext uri="{BB962C8B-B14F-4D97-AF65-F5344CB8AC3E}">
        <p14:creationId xmlns:p14="http://schemas.microsoft.com/office/powerpoint/2010/main" val="291861920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ABFB85-2B09-43CD-9899-E8573B298B1C}" type="datetimeFigureOut">
              <a:rPr lang="en-US" smtClean="0"/>
              <a:t>4/22/2023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7DF9DFB-A618-4065-9AC2-B4BBCDDB80E5}" type="slidenum">
              <a:rPr lang="en-US" smtClean="0"/>
              <a:t>‹#›</a:t>
            </a:fld>
            <a:endParaRPr lang="en-US"/>
          </a:p>
        </p:txBody>
      </p:sp>
    </p:spTree>
    <p:extLst>
      <p:ext uri="{BB962C8B-B14F-4D97-AF65-F5344CB8AC3E}">
        <p14:creationId xmlns:p14="http://schemas.microsoft.com/office/powerpoint/2010/main" val="268757153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49"/>
            <a:ext cx="4011084" cy="1162051"/>
          </a:xfrm>
        </p:spPr>
        <p:txBody>
          <a:bodyPr anchor="b"/>
          <a:lstStyle>
            <a:lvl1pPr algn="l">
              <a:defRPr sz="2667" b="1"/>
            </a:lvl1pPr>
          </a:lstStyle>
          <a:p>
            <a:r>
              <a:rPr lang="en-US"/>
              <a:t>Click to edit Master title style</a:t>
            </a:r>
          </a:p>
        </p:txBody>
      </p:sp>
      <p:sp>
        <p:nvSpPr>
          <p:cNvPr id="3" name="Content Placeholder 2"/>
          <p:cNvSpPr>
            <a:spLocks noGrp="1"/>
          </p:cNvSpPr>
          <p:nvPr>
            <p:ph idx="1"/>
          </p:nvPr>
        </p:nvSpPr>
        <p:spPr>
          <a:xfrm>
            <a:off x="4766733" y="273052"/>
            <a:ext cx="6815667" cy="5853113"/>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2"/>
            <a:ext cx="4011084" cy="469106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
        <p:nvSpPr>
          <p:cNvPr id="5" name="Date Placeholder 4"/>
          <p:cNvSpPr>
            <a:spLocks noGrp="1"/>
          </p:cNvSpPr>
          <p:nvPr>
            <p:ph type="dt" sz="half" idx="10"/>
          </p:nvPr>
        </p:nvSpPr>
        <p:spPr/>
        <p:txBody>
          <a:bodyPr/>
          <a:lstStyle/>
          <a:p>
            <a:fld id="{24ABFB85-2B09-43CD-9899-E8573B298B1C}" type="datetimeFigureOut">
              <a:rPr lang="en-US" smtClean="0"/>
              <a:t>4/22/2023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DF9DFB-A618-4065-9AC2-B4BBCDDB80E5}" type="slidenum">
              <a:rPr lang="en-US" smtClean="0"/>
              <a:t>‹#›</a:t>
            </a:fld>
            <a:endParaRPr lang="en-US"/>
          </a:p>
        </p:txBody>
      </p:sp>
    </p:spTree>
    <p:extLst>
      <p:ext uri="{BB962C8B-B14F-4D97-AF65-F5344CB8AC3E}">
        <p14:creationId xmlns:p14="http://schemas.microsoft.com/office/powerpoint/2010/main" val="4157498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5AFA29-69CF-6D7B-4D69-8951A83AE79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38E46E6-8138-53EB-2D59-EF51DECD3C4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6AA197A-1ADF-4D44-BF88-72739DF80320}"/>
              </a:ext>
            </a:extLst>
          </p:cNvPr>
          <p:cNvSpPr>
            <a:spLocks noGrp="1"/>
          </p:cNvSpPr>
          <p:nvPr>
            <p:ph type="dt" sz="half" idx="10"/>
          </p:nvPr>
        </p:nvSpPr>
        <p:spPr/>
        <p:txBody>
          <a:bodyPr/>
          <a:lstStyle/>
          <a:p>
            <a:fld id="{152C8809-EFFF-4A66-90F2-D485AC3F5833}" type="datetimeFigureOut">
              <a:rPr lang="en-US" smtClean="0"/>
              <a:t>4/23/2023</a:t>
            </a:fld>
            <a:endParaRPr lang="en-US"/>
          </a:p>
        </p:txBody>
      </p:sp>
      <p:sp>
        <p:nvSpPr>
          <p:cNvPr id="5" name="Footer Placeholder 4">
            <a:extLst>
              <a:ext uri="{FF2B5EF4-FFF2-40B4-BE49-F238E27FC236}">
                <a16:creationId xmlns:a16="http://schemas.microsoft.com/office/drawing/2014/main" id="{3EC4BD22-3A5E-9C32-2F86-AD1FF7239D4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81EBFDA-2819-81A5-16CC-A0AFBB52BAC9}"/>
              </a:ext>
            </a:extLst>
          </p:cNvPr>
          <p:cNvSpPr>
            <a:spLocks noGrp="1"/>
          </p:cNvSpPr>
          <p:nvPr>
            <p:ph type="sldNum" sz="quarter" idx="12"/>
          </p:nvPr>
        </p:nvSpPr>
        <p:spPr/>
        <p:txBody>
          <a:bodyPr/>
          <a:lstStyle/>
          <a:p>
            <a:fld id="{F38DFD02-68BF-4294-AC67-164AF071B022}" type="slidenum">
              <a:rPr lang="en-US" smtClean="0"/>
              <a:t>‹#›</a:t>
            </a:fld>
            <a:endParaRPr lang="en-US"/>
          </a:p>
        </p:txBody>
      </p:sp>
    </p:spTree>
    <p:extLst>
      <p:ext uri="{BB962C8B-B14F-4D97-AF65-F5344CB8AC3E}">
        <p14:creationId xmlns:p14="http://schemas.microsoft.com/office/powerpoint/2010/main" val="71066903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9"/>
          </a:xfrm>
        </p:spPr>
        <p:txBody>
          <a:bodyPr anchor="b"/>
          <a:lstStyle>
            <a:lvl1pPr algn="l">
              <a:defRPr sz="2667"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endParaRPr lang="en-US"/>
          </a:p>
        </p:txBody>
      </p:sp>
      <p:sp>
        <p:nvSpPr>
          <p:cNvPr id="4" name="Text Placeholder 3"/>
          <p:cNvSpPr>
            <a:spLocks noGrp="1"/>
          </p:cNvSpPr>
          <p:nvPr>
            <p:ph type="body" sz="half" idx="2"/>
          </p:nvPr>
        </p:nvSpPr>
        <p:spPr>
          <a:xfrm>
            <a:off x="2389717" y="5367338"/>
            <a:ext cx="7315200" cy="80486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
        <p:nvSpPr>
          <p:cNvPr id="5" name="Date Placeholder 4"/>
          <p:cNvSpPr>
            <a:spLocks noGrp="1"/>
          </p:cNvSpPr>
          <p:nvPr>
            <p:ph type="dt" sz="half" idx="10"/>
          </p:nvPr>
        </p:nvSpPr>
        <p:spPr/>
        <p:txBody>
          <a:bodyPr/>
          <a:lstStyle/>
          <a:p>
            <a:fld id="{24ABFB85-2B09-43CD-9899-E8573B298B1C}" type="datetimeFigureOut">
              <a:rPr lang="en-US" smtClean="0"/>
              <a:t>4/22/2023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DF9DFB-A618-4065-9AC2-B4BBCDDB80E5}" type="slidenum">
              <a:rPr lang="en-US" smtClean="0"/>
              <a:t>‹#›</a:t>
            </a:fld>
            <a:endParaRPr lang="en-US"/>
          </a:p>
        </p:txBody>
      </p:sp>
    </p:spTree>
    <p:extLst>
      <p:ext uri="{BB962C8B-B14F-4D97-AF65-F5344CB8AC3E}">
        <p14:creationId xmlns:p14="http://schemas.microsoft.com/office/powerpoint/2010/main" val="368870848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4ABFB85-2B09-43CD-9899-E8573B298B1C}" type="datetimeFigureOut">
              <a:rPr lang="en-US" smtClean="0"/>
              <a:t>4/22/2023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DF9DFB-A618-4065-9AC2-B4BBCDDB80E5}" type="slidenum">
              <a:rPr lang="en-US" smtClean="0"/>
              <a:t>‹#›</a:t>
            </a:fld>
            <a:endParaRPr lang="en-US"/>
          </a:p>
        </p:txBody>
      </p:sp>
    </p:spTree>
    <p:extLst>
      <p:ext uri="{BB962C8B-B14F-4D97-AF65-F5344CB8AC3E}">
        <p14:creationId xmlns:p14="http://schemas.microsoft.com/office/powerpoint/2010/main" val="80561200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06375"/>
            <a:ext cx="2743200" cy="438785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06375"/>
            <a:ext cx="8026400" cy="438785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4ABFB85-2B09-43CD-9899-E8573B298B1C}" type="datetimeFigureOut">
              <a:rPr lang="en-US" smtClean="0"/>
              <a:t>4/22/2023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DF9DFB-A618-4065-9AC2-B4BBCDDB80E5}" type="slidenum">
              <a:rPr lang="en-US" smtClean="0"/>
              <a:t>‹#›</a:t>
            </a:fld>
            <a:endParaRPr lang="en-US"/>
          </a:p>
        </p:txBody>
      </p:sp>
    </p:spTree>
    <p:extLst>
      <p:ext uri="{BB962C8B-B14F-4D97-AF65-F5344CB8AC3E}">
        <p14:creationId xmlns:p14="http://schemas.microsoft.com/office/powerpoint/2010/main" val="6747189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818D00-C8CD-0232-CABA-91D3E3704F1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1DAFDA2-12A0-6063-2CFA-ED75F789A53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8183C46-CB62-20F9-D816-EB147E7DFD4F}"/>
              </a:ext>
            </a:extLst>
          </p:cNvPr>
          <p:cNvSpPr>
            <a:spLocks noGrp="1"/>
          </p:cNvSpPr>
          <p:nvPr>
            <p:ph type="dt" sz="half" idx="10"/>
          </p:nvPr>
        </p:nvSpPr>
        <p:spPr/>
        <p:txBody>
          <a:bodyPr/>
          <a:lstStyle/>
          <a:p>
            <a:fld id="{152C8809-EFFF-4A66-90F2-D485AC3F5833}" type="datetimeFigureOut">
              <a:rPr lang="en-US" smtClean="0"/>
              <a:t>4/23/2023</a:t>
            </a:fld>
            <a:endParaRPr lang="en-US"/>
          </a:p>
        </p:txBody>
      </p:sp>
      <p:sp>
        <p:nvSpPr>
          <p:cNvPr id="5" name="Footer Placeholder 4">
            <a:extLst>
              <a:ext uri="{FF2B5EF4-FFF2-40B4-BE49-F238E27FC236}">
                <a16:creationId xmlns:a16="http://schemas.microsoft.com/office/drawing/2014/main" id="{C3566AF5-E424-A2E2-F3E0-CEAA1D40B09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25FED79-FDD4-F396-5D28-1BA662459C83}"/>
              </a:ext>
            </a:extLst>
          </p:cNvPr>
          <p:cNvSpPr>
            <a:spLocks noGrp="1"/>
          </p:cNvSpPr>
          <p:nvPr>
            <p:ph type="sldNum" sz="quarter" idx="12"/>
          </p:nvPr>
        </p:nvSpPr>
        <p:spPr/>
        <p:txBody>
          <a:bodyPr/>
          <a:lstStyle/>
          <a:p>
            <a:fld id="{F38DFD02-68BF-4294-AC67-164AF071B022}" type="slidenum">
              <a:rPr lang="en-US" smtClean="0"/>
              <a:t>‹#›</a:t>
            </a:fld>
            <a:endParaRPr lang="en-US"/>
          </a:p>
        </p:txBody>
      </p:sp>
    </p:spTree>
    <p:extLst>
      <p:ext uri="{BB962C8B-B14F-4D97-AF65-F5344CB8AC3E}">
        <p14:creationId xmlns:p14="http://schemas.microsoft.com/office/powerpoint/2010/main" val="8235234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E57BA1-D629-E872-369E-572CF3A1A7C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F8DD214-C732-128B-FF91-586ED00C867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2027662-AAE9-79AE-C5B7-C4B7066B84D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B9BA226-7FFD-E02C-8629-EEEE728BB2AD}"/>
              </a:ext>
            </a:extLst>
          </p:cNvPr>
          <p:cNvSpPr>
            <a:spLocks noGrp="1"/>
          </p:cNvSpPr>
          <p:nvPr>
            <p:ph type="dt" sz="half" idx="10"/>
          </p:nvPr>
        </p:nvSpPr>
        <p:spPr/>
        <p:txBody>
          <a:bodyPr/>
          <a:lstStyle/>
          <a:p>
            <a:fld id="{152C8809-EFFF-4A66-90F2-D485AC3F5833}" type="datetimeFigureOut">
              <a:rPr lang="en-US" smtClean="0"/>
              <a:t>4/23/2023</a:t>
            </a:fld>
            <a:endParaRPr lang="en-US"/>
          </a:p>
        </p:txBody>
      </p:sp>
      <p:sp>
        <p:nvSpPr>
          <p:cNvPr id="6" name="Footer Placeholder 5">
            <a:extLst>
              <a:ext uri="{FF2B5EF4-FFF2-40B4-BE49-F238E27FC236}">
                <a16:creationId xmlns:a16="http://schemas.microsoft.com/office/drawing/2014/main" id="{8F82D24F-EC14-B034-A82D-02F9D2C73B2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702E5ED-6FF4-4FA5-CE0F-6D1734147D08}"/>
              </a:ext>
            </a:extLst>
          </p:cNvPr>
          <p:cNvSpPr>
            <a:spLocks noGrp="1"/>
          </p:cNvSpPr>
          <p:nvPr>
            <p:ph type="sldNum" sz="quarter" idx="12"/>
          </p:nvPr>
        </p:nvSpPr>
        <p:spPr/>
        <p:txBody>
          <a:bodyPr/>
          <a:lstStyle/>
          <a:p>
            <a:fld id="{F38DFD02-68BF-4294-AC67-164AF071B022}" type="slidenum">
              <a:rPr lang="en-US" smtClean="0"/>
              <a:t>‹#›</a:t>
            </a:fld>
            <a:endParaRPr lang="en-US"/>
          </a:p>
        </p:txBody>
      </p:sp>
    </p:spTree>
    <p:extLst>
      <p:ext uri="{BB962C8B-B14F-4D97-AF65-F5344CB8AC3E}">
        <p14:creationId xmlns:p14="http://schemas.microsoft.com/office/powerpoint/2010/main" val="12213432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8F82AF-DE16-BF8D-5A72-4DFE68C85AC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0D95319-4AA7-C87A-8551-C26E8880BCF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A575BD0-5943-C58C-5559-A7DF60D05EB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0325E8C-D6EC-86DB-7701-3F05C73DB61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E2F207D-978F-6642-DE90-582E14C8819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28FA877-AC7D-C05D-ACBF-CF3772830C62}"/>
              </a:ext>
            </a:extLst>
          </p:cNvPr>
          <p:cNvSpPr>
            <a:spLocks noGrp="1"/>
          </p:cNvSpPr>
          <p:nvPr>
            <p:ph type="dt" sz="half" idx="10"/>
          </p:nvPr>
        </p:nvSpPr>
        <p:spPr/>
        <p:txBody>
          <a:bodyPr/>
          <a:lstStyle/>
          <a:p>
            <a:fld id="{152C8809-EFFF-4A66-90F2-D485AC3F5833}" type="datetimeFigureOut">
              <a:rPr lang="en-US" smtClean="0"/>
              <a:t>4/23/2023</a:t>
            </a:fld>
            <a:endParaRPr lang="en-US"/>
          </a:p>
        </p:txBody>
      </p:sp>
      <p:sp>
        <p:nvSpPr>
          <p:cNvPr id="8" name="Footer Placeholder 7">
            <a:extLst>
              <a:ext uri="{FF2B5EF4-FFF2-40B4-BE49-F238E27FC236}">
                <a16:creationId xmlns:a16="http://schemas.microsoft.com/office/drawing/2014/main" id="{2164EDD9-31AE-16A9-9A07-ED26A95B9A8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D801166-9FEF-F3DE-A345-DD7B10D0A453}"/>
              </a:ext>
            </a:extLst>
          </p:cNvPr>
          <p:cNvSpPr>
            <a:spLocks noGrp="1"/>
          </p:cNvSpPr>
          <p:nvPr>
            <p:ph type="sldNum" sz="quarter" idx="12"/>
          </p:nvPr>
        </p:nvSpPr>
        <p:spPr/>
        <p:txBody>
          <a:bodyPr/>
          <a:lstStyle/>
          <a:p>
            <a:fld id="{F38DFD02-68BF-4294-AC67-164AF071B022}" type="slidenum">
              <a:rPr lang="en-US" smtClean="0"/>
              <a:t>‹#›</a:t>
            </a:fld>
            <a:endParaRPr lang="en-US"/>
          </a:p>
        </p:txBody>
      </p:sp>
    </p:spTree>
    <p:extLst>
      <p:ext uri="{BB962C8B-B14F-4D97-AF65-F5344CB8AC3E}">
        <p14:creationId xmlns:p14="http://schemas.microsoft.com/office/powerpoint/2010/main" val="27014611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98DEAB-2D5A-0C7C-DD5C-FCFBD78C876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EF834F9-2920-ED2D-9700-1C7A348E17F0}"/>
              </a:ext>
            </a:extLst>
          </p:cNvPr>
          <p:cNvSpPr>
            <a:spLocks noGrp="1"/>
          </p:cNvSpPr>
          <p:nvPr>
            <p:ph type="dt" sz="half" idx="10"/>
          </p:nvPr>
        </p:nvSpPr>
        <p:spPr/>
        <p:txBody>
          <a:bodyPr/>
          <a:lstStyle/>
          <a:p>
            <a:fld id="{152C8809-EFFF-4A66-90F2-D485AC3F5833}" type="datetimeFigureOut">
              <a:rPr lang="en-US" smtClean="0"/>
              <a:t>4/23/2023</a:t>
            </a:fld>
            <a:endParaRPr lang="en-US"/>
          </a:p>
        </p:txBody>
      </p:sp>
      <p:sp>
        <p:nvSpPr>
          <p:cNvPr id="4" name="Footer Placeholder 3">
            <a:extLst>
              <a:ext uri="{FF2B5EF4-FFF2-40B4-BE49-F238E27FC236}">
                <a16:creationId xmlns:a16="http://schemas.microsoft.com/office/drawing/2014/main" id="{683D1327-33B1-1E17-60AC-5E772DBA847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09D4B68-1E73-9DD0-DD75-D9F2FECEB990}"/>
              </a:ext>
            </a:extLst>
          </p:cNvPr>
          <p:cNvSpPr>
            <a:spLocks noGrp="1"/>
          </p:cNvSpPr>
          <p:nvPr>
            <p:ph type="sldNum" sz="quarter" idx="12"/>
          </p:nvPr>
        </p:nvSpPr>
        <p:spPr/>
        <p:txBody>
          <a:bodyPr/>
          <a:lstStyle/>
          <a:p>
            <a:fld id="{F38DFD02-68BF-4294-AC67-164AF071B022}" type="slidenum">
              <a:rPr lang="en-US" smtClean="0"/>
              <a:t>‹#›</a:t>
            </a:fld>
            <a:endParaRPr lang="en-US"/>
          </a:p>
        </p:txBody>
      </p:sp>
    </p:spTree>
    <p:extLst>
      <p:ext uri="{BB962C8B-B14F-4D97-AF65-F5344CB8AC3E}">
        <p14:creationId xmlns:p14="http://schemas.microsoft.com/office/powerpoint/2010/main" val="35891728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345C5F0-9611-28BF-A0F3-9CD33A9E9419}"/>
              </a:ext>
            </a:extLst>
          </p:cNvPr>
          <p:cNvSpPr>
            <a:spLocks noGrp="1"/>
          </p:cNvSpPr>
          <p:nvPr>
            <p:ph type="dt" sz="half" idx="10"/>
          </p:nvPr>
        </p:nvSpPr>
        <p:spPr/>
        <p:txBody>
          <a:bodyPr/>
          <a:lstStyle/>
          <a:p>
            <a:fld id="{152C8809-EFFF-4A66-90F2-D485AC3F5833}" type="datetimeFigureOut">
              <a:rPr lang="en-US" smtClean="0"/>
              <a:t>4/23/2023</a:t>
            </a:fld>
            <a:endParaRPr lang="en-US"/>
          </a:p>
        </p:txBody>
      </p:sp>
      <p:sp>
        <p:nvSpPr>
          <p:cNvPr id="3" name="Footer Placeholder 2">
            <a:extLst>
              <a:ext uri="{FF2B5EF4-FFF2-40B4-BE49-F238E27FC236}">
                <a16:creationId xmlns:a16="http://schemas.microsoft.com/office/drawing/2014/main" id="{221A0B9C-3576-7B52-2152-D0BCC6969F5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FE12FFE-9E37-3C46-29DB-45C03E14A491}"/>
              </a:ext>
            </a:extLst>
          </p:cNvPr>
          <p:cNvSpPr>
            <a:spLocks noGrp="1"/>
          </p:cNvSpPr>
          <p:nvPr>
            <p:ph type="sldNum" sz="quarter" idx="12"/>
          </p:nvPr>
        </p:nvSpPr>
        <p:spPr/>
        <p:txBody>
          <a:bodyPr/>
          <a:lstStyle/>
          <a:p>
            <a:fld id="{F38DFD02-68BF-4294-AC67-164AF071B022}" type="slidenum">
              <a:rPr lang="en-US" smtClean="0"/>
              <a:t>‹#›</a:t>
            </a:fld>
            <a:endParaRPr lang="en-US"/>
          </a:p>
        </p:txBody>
      </p:sp>
    </p:spTree>
    <p:extLst>
      <p:ext uri="{BB962C8B-B14F-4D97-AF65-F5344CB8AC3E}">
        <p14:creationId xmlns:p14="http://schemas.microsoft.com/office/powerpoint/2010/main" val="7880575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A73FED-CDD9-817F-D791-0DAC595082F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EE2EBF0-28BD-389D-22E7-7A981A996A4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E037D34-29DB-81C0-FF55-ACC096AEAA1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363A89D-710E-F361-8C8E-5E2D8BA84342}"/>
              </a:ext>
            </a:extLst>
          </p:cNvPr>
          <p:cNvSpPr>
            <a:spLocks noGrp="1"/>
          </p:cNvSpPr>
          <p:nvPr>
            <p:ph type="dt" sz="half" idx="10"/>
          </p:nvPr>
        </p:nvSpPr>
        <p:spPr/>
        <p:txBody>
          <a:bodyPr/>
          <a:lstStyle/>
          <a:p>
            <a:fld id="{152C8809-EFFF-4A66-90F2-D485AC3F5833}" type="datetimeFigureOut">
              <a:rPr lang="en-US" smtClean="0"/>
              <a:t>4/23/2023</a:t>
            </a:fld>
            <a:endParaRPr lang="en-US"/>
          </a:p>
        </p:txBody>
      </p:sp>
      <p:sp>
        <p:nvSpPr>
          <p:cNvPr id="6" name="Footer Placeholder 5">
            <a:extLst>
              <a:ext uri="{FF2B5EF4-FFF2-40B4-BE49-F238E27FC236}">
                <a16:creationId xmlns:a16="http://schemas.microsoft.com/office/drawing/2014/main" id="{14CF4D53-1372-AC9C-8ABC-EA2813A6691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056F0F8-5653-5537-7A96-9D6B74565844}"/>
              </a:ext>
            </a:extLst>
          </p:cNvPr>
          <p:cNvSpPr>
            <a:spLocks noGrp="1"/>
          </p:cNvSpPr>
          <p:nvPr>
            <p:ph type="sldNum" sz="quarter" idx="12"/>
          </p:nvPr>
        </p:nvSpPr>
        <p:spPr/>
        <p:txBody>
          <a:bodyPr/>
          <a:lstStyle/>
          <a:p>
            <a:fld id="{F38DFD02-68BF-4294-AC67-164AF071B022}" type="slidenum">
              <a:rPr lang="en-US" smtClean="0"/>
              <a:t>‹#›</a:t>
            </a:fld>
            <a:endParaRPr lang="en-US"/>
          </a:p>
        </p:txBody>
      </p:sp>
    </p:spTree>
    <p:extLst>
      <p:ext uri="{BB962C8B-B14F-4D97-AF65-F5344CB8AC3E}">
        <p14:creationId xmlns:p14="http://schemas.microsoft.com/office/powerpoint/2010/main" val="6435011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1EE146-6A65-1B91-0EBB-25AA0092D24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E0B1A55-E5F3-6727-6A57-538B54EC98E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B1C6A19-E71F-0B47-764E-21CFA316615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B9D9DCC-F552-DD31-5F82-D37953C46A96}"/>
              </a:ext>
            </a:extLst>
          </p:cNvPr>
          <p:cNvSpPr>
            <a:spLocks noGrp="1"/>
          </p:cNvSpPr>
          <p:nvPr>
            <p:ph type="dt" sz="half" idx="10"/>
          </p:nvPr>
        </p:nvSpPr>
        <p:spPr/>
        <p:txBody>
          <a:bodyPr/>
          <a:lstStyle/>
          <a:p>
            <a:fld id="{152C8809-EFFF-4A66-90F2-D485AC3F5833}" type="datetimeFigureOut">
              <a:rPr lang="en-US" smtClean="0"/>
              <a:t>4/23/2023</a:t>
            </a:fld>
            <a:endParaRPr lang="en-US"/>
          </a:p>
        </p:txBody>
      </p:sp>
      <p:sp>
        <p:nvSpPr>
          <p:cNvPr id="6" name="Footer Placeholder 5">
            <a:extLst>
              <a:ext uri="{FF2B5EF4-FFF2-40B4-BE49-F238E27FC236}">
                <a16:creationId xmlns:a16="http://schemas.microsoft.com/office/drawing/2014/main" id="{B6E74E82-219F-D503-AC16-4352C7A97A9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A5ED9B2-4E8B-D180-A1F3-E53C8E346713}"/>
              </a:ext>
            </a:extLst>
          </p:cNvPr>
          <p:cNvSpPr>
            <a:spLocks noGrp="1"/>
          </p:cNvSpPr>
          <p:nvPr>
            <p:ph type="sldNum" sz="quarter" idx="12"/>
          </p:nvPr>
        </p:nvSpPr>
        <p:spPr/>
        <p:txBody>
          <a:bodyPr/>
          <a:lstStyle/>
          <a:p>
            <a:fld id="{F38DFD02-68BF-4294-AC67-164AF071B022}" type="slidenum">
              <a:rPr lang="en-US" smtClean="0"/>
              <a:t>‹#›</a:t>
            </a:fld>
            <a:endParaRPr lang="en-US"/>
          </a:p>
        </p:txBody>
      </p:sp>
    </p:spTree>
    <p:extLst>
      <p:ext uri="{BB962C8B-B14F-4D97-AF65-F5344CB8AC3E}">
        <p14:creationId xmlns:p14="http://schemas.microsoft.com/office/powerpoint/2010/main" val="8134623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B46F9E7-CFA6-03EC-C060-B04937DD436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F88212C-1628-CE54-810A-5FE654F0CAE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86E60C7-DFF9-3E77-F060-B277E1008F4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2C8809-EFFF-4A66-90F2-D485AC3F5833}" type="datetimeFigureOut">
              <a:rPr lang="en-US" smtClean="0"/>
              <a:t>4/23/2023</a:t>
            </a:fld>
            <a:endParaRPr lang="en-US"/>
          </a:p>
        </p:txBody>
      </p:sp>
      <p:sp>
        <p:nvSpPr>
          <p:cNvPr id="5" name="Footer Placeholder 4">
            <a:extLst>
              <a:ext uri="{FF2B5EF4-FFF2-40B4-BE49-F238E27FC236}">
                <a16:creationId xmlns:a16="http://schemas.microsoft.com/office/drawing/2014/main" id="{FADE1C5D-67E9-5878-426C-5D73773451D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AD77113-566A-9245-7525-EAAC32C427E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8DFD02-68BF-4294-AC67-164AF071B022}" type="slidenum">
              <a:rPr lang="en-US" smtClean="0"/>
              <a:t>‹#›</a:t>
            </a:fld>
            <a:endParaRPr lang="en-US"/>
          </a:p>
        </p:txBody>
      </p:sp>
    </p:spTree>
    <p:extLst>
      <p:ext uri="{BB962C8B-B14F-4D97-AF65-F5344CB8AC3E}">
        <p14:creationId xmlns:p14="http://schemas.microsoft.com/office/powerpoint/2010/main" val="42014364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9"/>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600">
                <a:solidFill>
                  <a:schemeClr val="tx1">
                    <a:tint val="75000"/>
                  </a:schemeClr>
                </a:solidFill>
              </a:defRPr>
            </a:lvl1pPr>
          </a:lstStyle>
          <a:p>
            <a:fld id="{24ABFB85-2B09-43CD-9899-E8573B298B1C}" type="datetimeFigureOut">
              <a:rPr lang="en-US" smtClean="0"/>
              <a:t>4/22/2023</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600">
                <a:solidFill>
                  <a:schemeClr val="tx1">
                    <a:tint val="75000"/>
                  </a:schemeClr>
                </a:solidFill>
              </a:defRPr>
            </a:lvl1pPr>
          </a:lstStyle>
          <a:p>
            <a:fld id="{47DF9DFB-A618-4065-9AC2-B4BBCDDB80E5}" type="slidenum">
              <a:rPr lang="en-US" smtClean="0"/>
              <a:t>‹#›</a:t>
            </a:fld>
            <a:endParaRPr lang="en-US"/>
          </a:p>
        </p:txBody>
      </p:sp>
    </p:spTree>
    <p:extLst>
      <p:ext uri="{BB962C8B-B14F-4D97-AF65-F5344CB8AC3E}">
        <p14:creationId xmlns:p14="http://schemas.microsoft.com/office/powerpoint/2010/main" val="369725193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1219170" rtl="0" eaLnBrk="1" latinLnBrk="0" hangingPunct="1">
        <a:spcBef>
          <a:spcPct val="0"/>
        </a:spcBef>
        <a:buNone/>
        <a:defRPr sz="5867" kern="1200">
          <a:solidFill>
            <a:schemeClr val="tx1"/>
          </a:solidFill>
          <a:latin typeface="+mj-lt"/>
          <a:ea typeface="+mj-ea"/>
          <a:cs typeface="+mj-cs"/>
        </a:defRPr>
      </a:lvl1pPr>
    </p:titleStyle>
    <p:bodyStyle>
      <a:lvl1pPr marL="457189" indent="-457189" algn="l" defTabSz="1219170" rtl="0" eaLnBrk="1" latinLnBrk="0" hangingPunct="1">
        <a:spcBef>
          <a:spcPct val="20000"/>
        </a:spcBef>
        <a:buFont typeface="Arial" panose="020B0604020202020204" pitchFamily="34" charset="0"/>
        <a:buChar char="•"/>
        <a:defRPr sz="4267" kern="1200">
          <a:solidFill>
            <a:schemeClr val="tx1"/>
          </a:solidFill>
          <a:latin typeface="+mn-lt"/>
          <a:ea typeface="+mn-ea"/>
          <a:cs typeface="+mn-cs"/>
        </a:defRPr>
      </a:lvl1pPr>
      <a:lvl2pPr marL="990575" indent="-380990" algn="l" defTabSz="1219170" rtl="0" eaLnBrk="1" latinLnBrk="0" hangingPunct="1">
        <a:spcBef>
          <a:spcPct val="20000"/>
        </a:spcBef>
        <a:buFont typeface="Arial" panose="020B0604020202020204" pitchFamily="34" charset="0"/>
        <a:buChar char="–"/>
        <a:defRPr sz="3733" kern="1200">
          <a:solidFill>
            <a:schemeClr val="tx1"/>
          </a:solidFill>
          <a:latin typeface="+mn-lt"/>
          <a:ea typeface="+mn-ea"/>
          <a:cs typeface="+mn-cs"/>
        </a:defRPr>
      </a:lvl2pPr>
      <a:lvl3pPr marL="1523962" indent="-304792" algn="l" defTabSz="121917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3pPr>
      <a:lvl4pPr marL="2133547"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4pPr>
      <a:lvl5pPr marL="2743131"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5pPr>
      <a:lvl6pPr marL="335271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hyperlink" Target="http://bible.logos.com/passage/nkjv/I%20Peter%205.1-5" TargetMode="Externa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hyperlink" Target="http://bible.logos.com/passage/nkjv/I%20Peter%205.1-5" TargetMode="Externa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hyperlink" Target="http://bible.logos.com/passage/nkjv/I%20Peter%205.1-5" TargetMode="Externa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hyperlink" Target="http://bible.logos.com/passage/nkjv/I%20Peter%205.1-5"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DB9255E-7DC4-47F9-BC8C-79645EBBB58C}"/>
              </a:ext>
            </a:extLst>
          </p:cNvPr>
          <p:cNvSpPr txBox="1"/>
          <p:nvPr/>
        </p:nvSpPr>
        <p:spPr>
          <a:xfrm>
            <a:off x="2057945" y="1701800"/>
            <a:ext cx="7962318" cy="3785652"/>
          </a:xfrm>
          <a:prstGeom prst="rect">
            <a:avLst/>
          </a:prstGeom>
          <a:noFill/>
        </p:spPr>
        <p:txBody>
          <a:bodyPr wrap="square" rtlCol="0">
            <a:spAutoFit/>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kumimoji="0" lang="en-US" sz="4800" b="1" i="0" u="none" strike="noStrike" kern="1200" cap="none" spc="0" normalizeH="0" baseline="0" noProof="0" dirty="0">
                <a:ln>
                  <a:noFill/>
                </a:ln>
                <a:solidFill>
                  <a:prstClr val="white"/>
                </a:solidFill>
                <a:effectLst/>
                <a:uLnTx/>
                <a:uFillTx/>
                <a:latin typeface="Calibri"/>
                <a:ea typeface="+mn-ea"/>
                <a:cs typeface="+mn-cs"/>
              </a:rPr>
              <a:t>Sermon</a:t>
            </a:r>
          </a:p>
          <a:p>
            <a:pPr marL="0" marR="0" lvl="0" indent="0" algn="ctr" defTabSz="1219170" rtl="0" eaLnBrk="1" fontAlgn="auto" latinLnBrk="0" hangingPunct="1">
              <a:lnSpc>
                <a:spcPct val="100000"/>
              </a:lnSpc>
              <a:spcBef>
                <a:spcPts val="0"/>
              </a:spcBef>
              <a:spcAft>
                <a:spcPts val="0"/>
              </a:spcAft>
              <a:buClrTx/>
              <a:buSzTx/>
              <a:buFontTx/>
              <a:buNone/>
              <a:tabLst/>
              <a:defRPr/>
            </a:pPr>
            <a:r>
              <a:rPr kumimoji="0" lang="en-US" sz="4800" b="0"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rPr>
              <a:t>Church Organization</a:t>
            </a:r>
          </a:p>
          <a:p>
            <a:pPr marL="0" marR="0" lvl="0" indent="0" algn="ctr" defTabSz="1219170" rtl="0" eaLnBrk="1" fontAlgn="auto" latinLnBrk="0" hangingPunct="1">
              <a:lnSpc>
                <a:spcPct val="100000"/>
              </a:lnSpc>
              <a:spcBef>
                <a:spcPts val="0"/>
              </a:spcBef>
              <a:spcAft>
                <a:spcPts val="0"/>
              </a:spcAft>
              <a:buClrTx/>
              <a:buSzTx/>
              <a:buFontTx/>
              <a:buNone/>
              <a:tabLst/>
              <a:defRPr/>
            </a:pPr>
            <a:r>
              <a:rPr kumimoji="0" lang="en-US" sz="4800" b="0" i="1"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rPr>
              <a:t>Part 3</a:t>
            </a:r>
            <a:endParaRPr kumimoji="0" lang="en-US" sz="4800" b="0" i="1" u="none" strike="noStrike" kern="1200" cap="none" spc="0" normalizeH="0" baseline="0" noProof="0" dirty="0">
              <a:ln>
                <a:noFill/>
              </a:ln>
              <a:solidFill>
                <a:prstClr val="white"/>
              </a:solidFill>
              <a:effectLst/>
              <a:uLnTx/>
              <a:uFillTx/>
              <a:latin typeface="Calibri"/>
              <a:ea typeface="+mn-ea"/>
              <a:cs typeface="+mn-cs"/>
            </a:endParaRPr>
          </a:p>
          <a:p>
            <a:pPr marL="0" marR="0" lvl="0" indent="0" algn="ctr" defTabSz="1219170" rtl="0" eaLnBrk="1" fontAlgn="auto" latinLnBrk="0" hangingPunct="1">
              <a:lnSpc>
                <a:spcPct val="100000"/>
              </a:lnSpc>
              <a:spcBef>
                <a:spcPts val="0"/>
              </a:spcBef>
              <a:spcAft>
                <a:spcPts val="0"/>
              </a:spcAft>
              <a:buClrTx/>
              <a:buSzTx/>
              <a:buFontTx/>
              <a:buNone/>
              <a:tabLst/>
              <a:defRPr/>
            </a:pPr>
            <a:endParaRPr kumimoji="0" lang="en-US" sz="4800" b="0" i="1" u="none" strike="noStrike" kern="1200" cap="none" spc="0" normalizeH="0" baseline="0" noProof="0" dirty="0">
              <a:ln>
                <a:noFill/>
              </a:ln>
              <a:solidFill>
                <a:prstClr val="white"/>
              </a:solidFill>
              <a:effectLst/>
              <a:uLnTx/>
              <a:uFillTx/>
              <a:latin typeface="Calibri"/>
              <a:ea typeface="+mn-ea"/>
              <a:cs typeface="+mn-cs"/>
            </a:endParaRPr>
          </a:p>
          <a:p>
            <a:pPr marL="0" marR="0" lvl="0" indent="0" algn="ctr" defTabSz="1219170" rtl="0" eaLnBrk="1" fontAlgn="auto" latinLnBrk="0" hangingPunct="1">
              <a:lnSpc>
                <a:spcPct val="100000"/>
              </a:lnSpc>
              <a:spcBef>
                <a:spcPts val="0"/>
              </a:spcBef>
              <a:spcAft>
                <a:spcPts val="0"/>
              </a:spcAft>
              <a:buClrTx/>
              <a:buSzTx/>
              <a:buFontTx/>
              <a:buNone/>
              <a:tabLst/>
              <a:defRPr/>
            </a:pPr>
            <a:r>
              <a:rPr kumimoji="0" lang="en-US" sz="4800" b="0" i="1" u="none" strike="noStrike" kern="1200" cap="none" spc="0" normalizeH="0" baseline="0" noProof="0" dirty="0">
                <a:ln>
                  <a:noFill/>
                </a:ln>
                <a:solidFill>
                  <a:prstClr val="white"/>
                </a:solidFill>
                <a:effectLst/>
                <a:uLnTx/>
                <a:uFillTx/>
                <a:latin typeface="Calibri"/>
                <a:ea typeface="+mn-ea"/>
                <a:cs typeface="+mn-cs"/>
              </a:rPr>
              <a:t>Jeff Smelser</a:t>
            </a:r>
          </a:p>
        </p:txBody>
      </p:sp>
    </p:spTree>
    <p:extLst>
      <p:ext uri="{BB962C8B-B14F-4D97-AF65-F5344CB8AC3E}">
        <p14:creationId xmlns:p14="http://schemas.microsoft.com/office/powerpoint/2010/main" val="39418359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752600" y="825913"/>
            <a:ext cx="8915400"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We see two categories of service (</a:t>
            </a:r>
            <a:r>
              <a:rPr kumimoji="0" lang="en-US" sz="2800" b="0" i="1" u="none" strike="noStrike" kern="1200" cap="none" spc="0" normalizeH="0" baseline="0" noProof="0" dirty="0" err="1">
                <a:ln>
                  <a:noFill/>
                </a:ln>
                <a:solidFill>
                  <a:prstClr val="black"/>
                </a:solidFill>
                <a:effectLst/>
                <a:uLnTx/>
                <a:uFillTx/>
                <a:latin typeface="Calibri" panose="020F0502020204030204"/>
                <a:ea typeface="+mn-ea"/>
                <a:cs typeface="+mn-cs"/>
              </a:rPr>
              <a:t>diakonia</a:t>
            </a: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 in Acts 6</a:t>
            </a:r>
          </a:p>
        </p:txBody>
      </p:sp>
      <p:sp>
        <p:nvSpPr>
          <p:cNvPr id="5" name="TextBox 4"/>
          <p:cNvSpPr txBox="1"/>
          <p:nvPr/>
        </p:nvSpPr>
        <p:spPr>
          <a:xfrm>
            <a:off x="1629696" y="1283113"/>
            <a:ext cx="8915400" cy="4401205"/>
          </a:xfrm>
          <a:prstGeom prst="rect">
            <a:avLst/>
          </a:prstGeom>
          <a:solidFill>
            <a:schemeClr val="bg2"/>
          </a:solidFill>
          <a:ln>
            <a:solidFill>
              <a:schemeClr val="tx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1" u="sng" strike="noStrike" kern="1200" cap="none" spc="0" normalizeH="0" baseline="0" noProof="0" dirty="0">
                <a:ln>
                  <a:noFill/>
                </a:ln>
                <a:solidFill>
                  <a:prstClr val="black"/>
                </a:solidFill>
                <a:effectLst/>
                <a:uLnTx/>
                <a:uFillTx/>
                <a:latin typeface="Calibri" panose="020F0502020204030204"/>
                <a:ea typeface="+mn-ea"/>
                <a:cs typeface="+mn-cs"/>
              </a:rPr>
              <a:t>Acts 6:1-4</a:t>
            </a:r>
            <a:r>
              <a:rPr kumimoji="0" lang="en-US" sz="2800" b="1" i="1"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Now in these days when the disciples were increasing in number, a complaint by the Hellenists arose against the Hebrews because their widows were being neglected in the daily </a:t>
            </a:r>
            <a:r>
              <a:rPr kumimoji="0" lang="en-US" sz="2800" b="0" i="0" u="sng" strike="noStrike" kern="1200" cap="none" spc="0" normalizeH="0" baseline="0" noProof="0" dirty="0">
                <a:ln>
                  <a:noFill/>
                </a:ln>
                <a:solidFill>
                  <a:prstClr val="black"/>
                </a:solidFill>
                <a:effectLst/>
                <a:uLnTx/>
                <a:uFillTx/>
                <a:latin typeface="Calibri" panose="020F0502020204030204"/>
                <a:ea typeface="+mn-ea"/>
                <a:cs typeface="+mn-cs"/>
              </a:rPr>
              <a:t>distribution</a:t>
            </a: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 And the twelve summoned the full number of the disciples and said, “It is not right that we should give up preaching the word of God  </a:t>
            </a:r>
            <a:r>
              <a:rPr kumimoji="0" lang="en-US" sz="2800" b="0" i="0" u="sng" strike="noStrike" kern="1200" cap="none" spc="0" normalizeH="0" baseline="0" noProof="0" dirty="0">
                <a:ln>
                  <a:noFill/>
                </a:ln>
                <a:solidFill>
                  <a:prstClr val="black"/>
                </a:solidFill>
                <a:effectLst/>
                <a:uLnTx/>
                <a:uFillTx/>
                <a:latin typeface="Calibri" panose="020F0502020204030204"/>
                <a:ea typeface="+mn-ea"/>
                <a:cs typeface="+mn-cs"/>
              </a:rPr>
              <a:t>to serve</a:t>
            </a: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  tables. Therefore, brothers, pick out from among you seven men of good repute, full of the Spirit and of wisdom, whom we will appoint to this duty. But we will devote ourselves to prayer and to the </a:t>
            </a:r>
            <a:r>
              <a:rPr kumimoji="0" lang="en-US" sz="2800" b="0" i="0" u="sng" strike="noStrike" kern="1200" cap="none" spc="0" normalizeH="0" baseline="0" noProof="0" dirty="0">
                <a:ln>
                  <a:noFill/>
                </a:ln>
                <a:solidFill>
                  <a:prstClr val="black"/>
                </a:solidFill>
                <a:effectLst/>
                <a:uLnTx/>
                <a:uFillTx/>
                <a:latin typeface="Calibri" panose="020F0502020204030204"/>
                <a:ea typeface="+mn-ea"/>
                <a:cs typeface="+mn-cs"/>
              </a:rPr>
              <a:t>ministry</a:t>
            </a: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 of the word.”</a:t>
            </a:r>
            <a:endParaRPr kumimoji="0" lang="en-US" sz="2800" b="1" i="1" u="sng"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6" name="TextBox 5"/>
          <p:cNvSpPr txBox="1"/>
          <p:nvPr/>
        </p:nvSpPr>
        <p:spPr>
          <a:xfrm>
            <a:off x="4871757" y="2591275"/>
            <a:ext cx="1844043" cy="477054"/>
          </a:xfrm>
          <a:prstGeom prst="rect">
            <a:avLst/>
          </a:prstGeom>
          <a:solidFill>
            <a:schemeClr val="bg1"/>
          </a:solidFill>
        </p:spPr>
        <p:txBody>
          <a:bodyPr wrap="square" lIns="0" tIns="0" rIns="0" bIns="4572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1" u="none" strike="noStrike" kern="1200" cap="none" spc="0" normalizeH="0" baseline="0" noProof="0" dirty="0">
                <a:ln>
                  <a:noFill/>
                </a:ln>
                <a:solidFill>
                  <a:prstClr val="black"/>
                </a:solidFill>
                <a:effectLst/>
                <a:uLnTx/>
                <a:uFillTx/>
                <a:latin typeface="Calibri" panose="020F0502020204030204"/>
                <a:ea typeface="+mn-ea"/>
                <a:cs typeface="+mn-cs"/>
              </a:rPr>
              <a:t>ministry.</a:t>
            </a:r>
          </a:p>
        </p:txBody>
      </p:sp>
      <p:sp>
        <p:nvSpPr>
          <p:cNvPr id="7" name="TextBox 6"/>
          <p:cNvSpPr txBox="1"/>
          <p:nvPr/>
        </p:nvSpPr>
        <p:spPr>
          <a:xfrm>
            <a:off x="7146684" y="5165214"/>
            <a:ext cx="1290387" cy="477054"/>
          </a:xfrm>
          <a:prstGeom prst="rect">
            <a:avLst/>
          </a:prstGeom>
          <a:solidFill>
            <a:schemeClr val="bg1"/>
          </a:solidFill>
        </p:spPr>
        <p:txBody>
          <a:bodyPr wrap="square" lIns="0" tIns="0" rIns="0" bIns="4572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1" u="none" strike="noStrike" kern="1200" cap="none" spc="0" normalizeH="0" baseline="0" noProof="0" dirty="0">
                <a:ln>
                  <a:noFill/>
                </a:ln>
                <a:solidFill>
                  <a:prstClr val="black"/>
                </a:solidFill>
                <a:effectLst/>
                <a:uLnTx/>
                <a:uFillTx/>
                <a:latin typeface="Calibri" panose="020F0502020204030204"/>
                <a:ea typeface="+mn-ea"/>
                <a:cs typeface="+mn-cs"/>
              </a:rPr>
              <a:t>ministry</a:t>
            </a:r>
          </a:p>
        </p:txBody>
      </p:sp>
      <p:sp>
        <p:nvSpPr>
          <p:cNvPr id="11" name="TextBox 10"/>
          <p:cNvSpPr txBox="1"/>
          <p:nvPr/>
        </p:nvSpPr>
        <p:spPr>
          <a:xfrm>
            <a:off x="1026942" y="3886841"/>
            <a:ext cx="1969475" cy="477054"/>
          </a:xfrm>
          <a:prstGeom prst="rect">
            <a:avLst/>
          </a:prstGeom>
          <a:solidFill>
            <a:schemeClr val="bg1"/>
          </a:solidFill>
        </p:spPr>
        <p:txBody>
          <a:bodyPr wrap="square" lIns="0" tIns="0" rIns="0" bIns="4572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1" u="none" strike="noStrike" kern="1200" cap="none" spc="0" normalizeH="0" baseline="0" noProof="0" dirty="0">
                <a:ln>
                  <a:noFill/>
                </a:ln>
                <a:solidFill>
                  <a:prstClr val="black"/>
                </a:solidFill>
                <a:effectLst/>
                <a:uLnTx/>
                <a:uFillTx/>
                <a:latin typeface="Calibri" panose="020F0502020204030204"/>
                <a:ea typeface="+mn-ea"/>
                <a:cs typeface="+mn-cs"/>
              </a:rPr>
              <a:t>to administer</a:t>
            </a:r>
          </a:p>
        </p:txBody>
      </p:sp>
      <p:sp>
        <p:nvSpPr>
          <p:cNvPr id="9" name="Title 1">
            <a:extLst>
              <a:ext uri="{FF2B5EF4-FFF2-40B4-BE49-F238E27FC236}">
                <a16:creationId xmlns:a16="http://schemas.microsoft.com/office/drawing/2014/main" id="{5507143A-5C0F-C2F7-D3F7-963DCD364B44}"/>
              </a:ext>
            </a:extLst>
          </p:cNvPr>
          <p:cNvSpPr txBox="1">
            <a:spLocks/>
          </p:cNvSpPr>
          <p:nvPr/>
        </p:nvSpPr>
        <p:spPr>
          <a:xfrm>
            <a:off x="0" y="1"/>
            <a:ext cx="12192000" cy="685777"/>
          </a:xfrm>
          <a:prstGeom prst="rect">
            <a:avLst/>
          </a:prstGeom>
          <a:solidFill>
            <a:srgbClr val="C00000"/>
          </a:solidFill>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3600" b="1" i="0" u="none" strike="noStrike" kern="1200" cap="none" spc="0" normalizeH="0" baseline="0" noProof="0">
                <a:ln>
                  <a:noFill/>
                </a:ln>
                <a:solidFill>
                  <a:prstClr val="white"/>
                </a:solidFill>
                <a:effectLst/>
                <a:uLnTx/>
                <a:uFillTx/>
                <a:latin typeface="Calibri Light" panose="020F0302020204030204"/>
                <a:ea typeface="+mj-ea"/>
                <a:cs typeface="+mj-cs"/>
              </a:rPr>
              <a:t>SERVANTS</a:t>
            </a:r>
            <a:endParaRPr kumimoji="0" lang="en-US" sz="3600" b="1" i="0" u="none" strike="noStrike" kern="1200" cap="none" spc="0" normalizeH="0" baseline="0" noProof="0" dirty="0">
              <a:ln>
                <a:noFill/>
              </a:ln>
              <a:solidFill>
                <a:prstClr val="white"/>
              </a:solidFill>
              <a:effectLst/>
              <a:uLnTx/>
              <a:uFillTx/>
              <a:latin typeface="Calibri Light" panose="020F0302020204030204"/>
              <a:ea typeface="+mj-ea"/>
              <a:cs typeface="+mj-cs"/>
            </a:endParaRPr>
          </a:p>
        </p:txBody>
      </p:sp>
    </p:spTree>
    <p:extLst>
      <p:ext uri="{BB962C8B-B14F-4D97-AF65-F5344CB8AC3E}">
        <p14:creationId xmlns:p14="http://schemas.microsoft.com/office/powerpoint/2010/main" val="24396642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11"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752600" y="825913"/>
            <a:ext cx="8915400"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We see two categories of service (</a:t>
            </a:r>
            <a:r>
              <a:rPr kumimoji="0" lang="en-US" sz="2800" b="0" i="1" u="none" strike="noStrike" kern="1200" cap="none" spc="0" normalizeH="0" baseline="0" noProof="0" dirty="0" err="1">
                <a:ln>
                  <a:noFill/>
                </a:ln>
                <a:solidFill>
                  <a:prstClr val="black"/>
                </a:solidFill>
                <a:effectLst/>
                <a:uLnTx/>
                <a:uFillTx/>
                <a:latin typeface="Calibri" panose="020F0502020204030204"/>
                <a:ea typeface="+mn-ea"/>
                <a:cs typeface="+mn-cs"/>
              </a:rPr>
              <a:t>diakonia</a:t>
            </a: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 in Acts 6</a:t>
            </a:r>
          </a:p>
        </p:txBody>
      </p:sp>
      <p:sp>
        <p:nvSpPr>
          <p:cNvPr id="5" name="TextBox 4"/>
          <p:cNvSpPr txBox="1"/>
          <p:nvPr/>
        </p:nvSpPr>
        <p:spPr>
          <a:xfrm>
            <a:off x="1629696" y="1283113"/>
            <a:ext cx="8915400" cy="4401205"/>
          </a:xfrm>
          <a:prstGeom prst="rect">
            <a:avLst/>
          </a:prstGeom>
          <a:solidFill>
            <a:schemeClr val="bg2"/>
          </a:solidFill>
          <a:ln>
            <a:solidFill>
              <a:schemeClr val="tx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1" u="sng" strike="noStrike" kern="1200" cap="none" spc="0" normalizeH="0" baseline="0" noProof="0" dirty="0">
                <a:ln>
                  <a:noFill/>
                </a:ln>
                <a:solidFill>
                  <a:prstClr val="black"/>
                </a:solidFill>
                <a:effectLst/>
                <a:uLnTx/>
                <a:uFillTx/>
                <a:latin typeface="Calibri" panose="020F0502020204030204"/>
                <a:ea typeface="+mn-ea"/>
                <a:cs typeface="+mn-cs"/>
              </a:rPr>
              <a:t>Acts 6:1-4</a:t>
            </a:r>
            <a:r>
              <a:rPr kumimoji="0" lang="en-US" sz="2800" b="1" i="1"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Now in these days when the disciples were increasing in number, a complaint by the Hellenists arose against the Hebrews because their widows were being neglected in the daily </a:t>
            </a:r>
            <a:r>
              <a:rPr kumimoji="0" lang="en-US" sz="2800" b="0" i="0" u="sng" strike="noStrike" kern="1200" cap="none" spc="0" normalizeH="0" baseline="0" noProof="0" dirty="0">
                <a:ln>
                  <a:noFill/>
                </a:ln>
                <a:solidFill>
                  <a:prstClr val="black"/>
                </a:solidFill>
                <a:effectLst/>
                <a:uLnTx/>
                <a:uFillTx/>
                <a:latin typeface="Calibri" panose="020F0502020204030204"/>
                <a:ea typeface="+mn-ea"/>
                <a:cs typeface="+mn-cs"/>
              </a:rPr>
              <a:t>distribution</a:t>
            </a: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 And the twelve summoned the full number of the disciples and said, “It is not right that we should give up preaching the word of God  </a:t>
            </a:r>
            <a:r>
              <a:rPr kumimoji="0" lang="en-US" sz="2800" b="0" i="0" u="sng" strike="noStrike" kern="1200" cap="none" spc="0" normalizeH="0" baseline="0" noProof="0" dirty="0">
                <a:ln>
                  <a:noFill/>
                </a:ln>
                <a:solidFill>
                  <a:prstClr val="black"/>
                </a:solidFill>
                <a:effectLst/>
                <a:uLnTx/>
                <a:uFillTx/>
                <a:latin typeface="Calibri" panose="020F0502020204030204"/>
                <a:ea typeface="+mn-ea"/>
                <a:cs typeface="+mn-cs"/>
              </a:rPr>
              <a:t>to serve</a:t>
            </a: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  tables. Therefore, brothers, pick out from among you seven men of good repute, full of the Spirit and of wisdom, whom we will appoint to this duty. But we will devote ourselves to prayer and to the </a:t>
            </a:r>
            <a:r>
              <a:rPr kumimoji="0" lang="en-US" sz="2800" b="0" i="0" u="sng" strike="noStrike" kern="1200" cap="none" spc="0" normalizeH="0" baseline="0" noProof="0" dirty="0">
                <a:ln>
                  <a:noFill/>
                </a:ln>
                <a:solidFill>
                  <a:prstClr val="black"/>
                </a:solidFill>
                <a:effectLst/>
                <a:uLnTx/>
                <a:uFillTx/>
                <a:latin typeface="Calibri" panose="020F0502020204030204"/>
                <a:ea typeface="+mn-ea"/>
                <a:cs typeface="+mn-cs"/>
              </a:rPr>
              <a:t>ministry</a:t>
            </a: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n-US" sz="2800" b="0" i="0" u="none" strike="noStrike" kern="1200" cap="none" spc="0" normalizeH="0" baseline="0" noProof="0" dirty="0">
                <a:ln>
                  <a:noFill/>
                </a:ln>
                <a:solidFill>
                  <a:prstClr val="black"/>
                </a:solidFill>
                <a:effectLst/>
                <a:highlight>
                  <a:srgbClr val="FFFF00"/>
                </a:highlight>
                <a:uLnTx/>
                <a:uFillTx/>
                <a:latin typeface="Calibri" panose="020F0502020204030204"/>
                <a:ea typeface="+mn-ea"/>
                <a:cs typeface="+mn-cs"/>
              </a:rPr>
              <a:t>of the word</a:t>
            </a: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a:t>
            </a:r>
            <a:endParaRPr kumimoji="0" lang="en-US" sz="2800" b="1" i="1" u="sng"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6" name="TextBox 5"/>
          <p:cNvSpPr txBox="1"/>
          <p:nvPr/>
        </p:nvSpPr>
        <p:spPr>
          <a:xfrm>
            <a:off x="4121835" y="2591275"/>
            <a:ext cx="2593966" cy="477054"/>
          </a:xfrm>
          <a:prstGeom prst="rect">
            <a:avLst/>
          </a:prstGeom>
          <a:solidFill>
            <a:schemeClr val="bg1"/>
          </a:solidFill>
        </p:spPr>
        <p:txBody>
          <a:bodyPr wrap="square" lIns="0" tIns="0" rIns="0" bIns="4572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1" u="none" strike="noStrike" kern="1200" cap="none" spc="0" normalizeH="0" baseline="0" noProof="0" dirty="0">
                <a:ln>
                  <a:noFill/>
                </a:ln>
                <a:solidFill>
                  <a:prstClr val="black"/>
                </a:solidFill>
                <a:effectLst/>
                <a:uLnTx/>
                <a:uFillTx/>
                <a:latin typeface="Calibri" panose="020F0502020204030204"/>
                <a:ea typeface="+mn-ea"/>
                <a:cs typeface="+mn-cs"/>
              </a:rPr>
              <a:t>daily ministry.</a:t>
            </a:r>
          </a:p>
        </p:txBody>
      </p:sp>
      <p:sp>
        <p:nvSpPr>
          <p:cNvPr id="7" name="TextBox 6"/>
          <p:cNvSpPr txBox="1"/>
          <p:nvPr/>
        </p:nvSpPr>
        <p:spPr>
          <a:xfrm>
            <a:off x="7146684" y="5165214"/>
            <a:ext cx="1290387" cy="477054"/>
          </a:xfrm>
          <a:prstGeom prst="rect">
            <a:avLst/>
          </a:prstGeom>
          <a:solidFill>
            <a:schemeClr val="bg1"/>
          </a:solidFill>
        </p:spPr>
        <p:txBody>
          <a:bodyPr wrap="square" lIns="0" tIns="0" rIns="0" bIns="4572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1" u="none" strike="noStrike" kern="1200" cap="none" spc="0" normalizeH="0" baseline="0" noProof="0" dirty="0">
                <a:ln>
                  <a:noFill/>
                </a:ln>
                <a:solidFill>
                  <a:prstClr val="black"/>
                </a:solidFill>
                <a:effectLst/>
                <a:highlight>
                  <a:srgbClr val="FFFF00"/>
                </a:highlight>
                <a:uLnTx/>
                <a:uFillTx/>
                <a:latin typeface="Calibri" panose="020F0502020204030204"/>
                <a:ea typeface="+mn-ea"/>
                <a:cs typeface="+mn-cs"/>
              </a:rPr>
              <a:t>ministry</a:t>
            </a:r>
          </a:p>
        </p:txBody>
      </p:sp>
      <p:sp>
        <p:nvSpPr>
          <p:cNvPr id="11" name="TextBox 10"/>
          <p:cNvSpPr txBox="1"/>
          <p:nvPr/>
        </p:nvSpPr>
        <p:spPr>
          <a:xfrm>
            <a:off x="1629696" y="3886841"/>
            <a:ext cx="1366721" cy="477054"/>
          </a:xfrm>
          <a:prstGeom prst="rect">
            <a:avLst/>
          </a:prstGeom>
          <a:solidFill>
            <a:schemeClr val="bg1"/>
          </a:solidFill>
        </p:spPr>
        <p:txBody>
          <a:bodyPr wrap="square" lIns="0" tIns="0" rIns="0" bIns="4572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1" u="none" strike="noStrike" kern="1200" cap="none" spc="0" normalizeH="0" baseline="0" noProof="0" dirty="0">
                <a:ln>
                  <a:noFill/>
                </a:ln>
                <a:solidFill>
                  <a:prstClr val="black"/>
                </a:solidFill>
                <a:effectLst/>
                <a:uLnTx/>
                <a:uFillTx/>
                <a:latin typeface="Calibri" panose="020F0502020204030204"/>
                <a:ea typeface="+mn-ea"/>
                <a:cs typeface="+mn-cs"/>
              </a:rPr>
              <a:t>to serve</a:t>
            </a:r>
          </a:p>
        </p:txBody>
      </p:sp>
      <p:sp>
        <p:nvSpPr>
          <p:cNvPr id="4" name="Flowchart: Alternate Process 3">
            <a:extLst>
              <a:ext uri="{FF2B5EF4-FFF2-40B4-BE49-F238E27FC236}">
                <a16:creationId xmlns:a16="http://schemas.microsoft.com/office/drawing/2014/main" id="{DBBBAAFB-B25F-6E86-8C71-AAFBEFA91335}"/>
              </a:ext>
            </a:extLst>
          </p:cNvPr>
          <p:cNvSpPr/>
          <p:nvPr/>
        </p:nvSpPr>
        <p:spPr>
          <a:xfrm>
            <a:off x="972914" y="2068416"/>
            <a:ext cx="9806940" cy="3049667"/>
          </a:xfrm>
          <a:prstGeom prst="flowChartAlternateProcess">
            <a:avLst/>
          </a:prstGeom>
          <a:noFill/>
          <a:ln w="317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Oval 7">
            <a:extLst>
              <a:ext uri="{FF2B5EF4-FFF2-40B4-BE49-F238E27FC236}">
                <a16:creationId xmlns:a16="http://schemas.microsoft.com/office/drawing/2014/main" id="{5AAD88F6-FD94-FA18-91E1-29A0AFAEBEBE}"/>
              </a:ext>
            </a:extLst>
          </p:cNvPr>
          <p:cNvSpPr/>
          <p:nvPr/>
        </p:nvSpPr>
        <p:spPr>
          <a:xfrm>
            <a:off x="1021705" y="2127990"/>
            <a:ext cx="686854" cy="709955"/>
          </a:xfrm>
          <a:prstGeom prst="ellipse">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w="11430"/>
                <a:solidFill>
                  <a:prstClr val="white"/>
                </a:solidFill>
                <a:effectLst>
                  <a:outerShdw blurRad="50800" dist="39000" dir="5460000" algn="tl">
                    <a:srgbClr val="000000">
                      <a:alpha val="38000"/>
                    </a:srgbClr>
                  </a:outerShdw>
                </a:effectLst>
                <a:uLnTx/>
                <a:uFillTx/>
                <a:latin typeface="Calibri" panose="020F0502020204030204"/>
                <a:ea typeface="+mn-ea"/>
                <a:cs typeface="+mn-cs"/>
              </a:rPr>
              <a:t>1</a:t>
            </a:r>
            <a:endParaRPr kumimoji="0" lang="en-US" sz="2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 name="Flowchart: Alternate Process 8">
            <a:extLst>
              <a:ext uri="{FF2B5EF4-FFF2-40B4-BE49-F238E27FC236}">
                <a16:creationId xmlns:a16="http://schemas.microsoft.com/office/drawing/2014/main" id="{E5BA38A1-7F35-DE9F-CA01-C8C1910598DE}"/>
              </a:ext>
            </a:extLst>
          </p:cNvPr>
          <p:cNvSpPr/>
          <p:nvPr/>
        </p:nvSpPr>
        <p:spPr>
          <a:xfrm>
            <a:off x="1000308" y="5168562"/>
            <a:ext cx="9823163" cy="426575"/>
          </a:xfrm>
          <a:prstGeom prst="flowChartAlternateProcess">
            <a:avLst/>
          </a:prstGeom>
          <a:noFill/>
          <a:ln w="317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Oval 9">
            <a:extLst>
              <a:ext uri="{FF2B5EF4-FFF2-40B4-BE49-F238E27FC236}">
                <a16:creationId xmlns:a16="http://schemas.microsoft.com/office/drawing/2014/main" id="{D39D1CAB-2A7F-74D4-4B7C-9BFE5C3B6FFF}"/>
              </a:ext>
            </a:extLst>
          </p:cNvPr>
          <p:cNvSpPr/>
          <p:nvPr/>
        </p:nvSpPr>
        <p:spPr>
          <a:xfrm>
            <a:off x="992204" y="5012251"/>
            <a:ext cx="686854" cy="709955"/>
          </a:xfrm>
          <a:prstGeom prst="ellipse">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w="11430"/>
                <a:solidFill>
                  <a:prstClr val="white"/>
                </a:solidFill>
                <a:effectLst>
                  <a:outerShdw blurRad="50800" dist="39000" dir="5460000" algn="tl">
                    <a:srgbClr val="000000">
                      <a:alpha val="38000"/>
                    </a:srgbClr>
                  </a:outerShdw>
                </a:effectLst>
                <a:uLnTx/>
                <a:uFillTx/>
                <a:latin typeface="Calibri" panose="020F0502020204030204"/>
                <a:ea typeface="+mn-ea"/>
                <a:cs typeface="+mn-cs"/>
              </a:rPr>
              <a:t>2</a:t>
            </a:r>
          </a:p>
        </p:txBody>
      </p:sp>
      <p:sp>
        <p:nvSpPr>
          <p:cNvPr id="14" name="Title 1">
            <a:extLst>
              <a:ext uri="{FF2B5EF4-FFF2-40B4-BE49-F238E27FC236}">
                <a16:creationId xmlns:a16="http://schemas.microsoft.com/office/drawing/2014/main" id="{E6335010-137D-7764-39A0-6BB383F4C324}"/>
              </a:ext>
            </a:extLst>
          </p:cNvPr>
          <p:cNvSpPr txBox="1">
            <a:spLocks/>
          </p:cNvSpPr>
          <p:nvPr/>
        </p:nvSpPr>
        <p:spPr>
          <a:xfrm>
            <a:off x="0" y="1"/>
            <a:ext cx="12192000" cy="685777"/>
          </a:xfrm>
          <a:prstGeom prst="rect">
            <a:avLst/>
          </a:prstGeom>
          <a:solidFill>
            <a:srgbClr val="C00000"/>
          </a:solidFill>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3600" b="1" i="0" u="none" strike="noStrike" kern="1200" cap="none" spc="0" normalizeH="0" baseline="0" noProof="0">
                <a:ln>
                  <a:noFill/>
                </a:ln>
                <a:solidFill>
                  <a:prstClr val="white"/>
                </a:solidFill>
                <a:effectLst/>
                <a:uLnTx/>
                <a:uFillTx/>
                <a:latin typeface="Calibri Light" panose="020F0302020204030204"/>
                <a:ea typeface="+mj-ea"/>
                <a:cs typeface="+mj-cs"/>
              </a:rPr>
              <a:t>SERVANTS</a:t>
            </a:r>
            <a:endParaRPr kumimoji="0" lang="en-US" sz="3600" b="1" i="0" u="none" strike="noStrike" kern="1200" cap="none" spc="0" normalizeH="0" baseline="0" noProof="0" dirty="0">
              <a:ln>
                <a:noFill/>
              </a:ln>
              <a:solidFill>
                <a:prstClr val="white"/>
              </a:solidFill>
              <a:effectLst/>
              <a:uLnTx/>
              <a:uFillTx/>
              <a:latin typeface="Calibri Light" panose="020F0302020204030204"/>
              <a:ea typeface="+mj-ea"/>
              <a:cs typeface="+mj-cs"/>
            </a:endParaRPr>
          </a:p>
        </p:txBody>
      </p:sp>
    </p:spTree>
    <p:extLst>
      <p:ext uri="{BB962C8B-B14F-4D97-AF65-F5344CB8AC3E}">
        <p14:creationId xmlns:p14="http://schemas.microsoft.com/office/powerpoint/2010/main" val="38204892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8" grpId="0" animBg="1"/>
      <p:bldP spid="9" grpId="0" animBg="1"/>
      <p:bldP spid="10"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752600" y="825913"/>
            <a:ext cx="8915400"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Notice a distinction in 1 Timothy 3…</a:t>
            </a:r>
          </a:p>
        </p:txBody>
      </p:sp>
      <p:sp>
        <p:nvSpPr>
          <p:cNvPr id="14" name="TextBox 13"/>
          <p:cNvSpPr txBox="1"/>
          <p:nvPr/>
        </p:nvSpPr>
        <p:spPr>
          <a:xfrm>
            <a:off x="1676400" y="2000868"/>
            <a:ext cx="8792496" cy="523220"/>
          </a:xfrm>
          <a:prstGeom prst="rect">
            <a:avLst/>
          </a:prstGeom>
          <a:solidFill>
            <a:schemeClr val="bg2"/>
          </a:solidFill>
          <a:ln>
            <a:solidFill>
              <a:schemeClr val="tx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1" u="none" strike="noStrike" kern="1200" cap="none" spc="0" normalizeH="0" baseline="0" noProof="0" dirty="0">
                <a:ln>
                  <a:noFill/>
                </a:ln>
                <a:solidFill>
                  <a:prstClr val="black"/>
                </a:solidFill>
                <a:effectLst/>
                <a:uLnTx/>
                <a:uFillTx/>
                <a:latin typeface="Calibri" panose="020F0502020204030204"/>
                <a:ea typeface="+mn-ea"/>
                <a:cs typeface="+mn-cs"/>
              </a:rPr>
              <a:t>	OVERSEERS   </a:t>
            </a:r>
            <a:r>
              <a:rPr kumimoji="0" lang="en-US" sz="2800" b="0" i="1" u="none" strike="noStrike" kern="1200" cap="none" spc="0" normalizeH="0" baseline="0" noProof="0" dirty="0">
                <a:ln>
                  <a:noFill/>
                </a:ln>
                <a:solidFill>
                  <a:prstClr val="black"/>
                </a:solidFill>
                <a:effectLst/>
                <a:uLnTx/>
                <a:uFillTx/>
                <a:latin typeface="Calibri" panose="020F0502020204030204"/>
                <a:ea typeface="+mn-ea"/>
                <a:cs typeface="+mn-cs"/>
              </a:rPr>
              <a:t>“able to teach”</a:t>
            </a:r>
            <a:endParaRPr kumimoji="0" lang="en-US" sz="2800" b="0" i="1" u="sng"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9" name="TextBox 18"/>
          <p:cNvSpPr txBox="1"/>
          <p:nvPr/>
        </p:nvSpPr>
        <p:spPr>
          <a:xfrm>
            <a:off x="1676400" y="2807112"/>
            <a:ext cx="8807244" cy="523220"/>
          </a:xfrm>
          <a:prstGeom prst="rect">
            <a:avLst/>
          </a:prstGeom>
          <a:solidFill>
            <a:schemeClr val="bg2"/>
          </a:solidFill>
          <a:ln>
            <a:solidFill>
              <a:schemeClr val="tx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1" u="none" strike="noStrike" kern="1200" cap="none" spc="0" normalizeH="0" baseline="0" noProof="0" dirty="0">
                <a:ln>
                  <a:noFill/>
                </a:ln>
                <a:solidFill>
                  <a:prstClr val="black"/>
                </a:solidFill>
                <a:effectLst/>
                <a:uLnTx/>
                <a:uFillTx/>
                <a:latin typeface="Calibri" panose="020F0502020204030204"/>
                <a:ea typeface="+mn-ea"/>
                <a:cs typeface="+mn-cs"/>
              </a:rPr>
              <a:t>	SERVANTS (DEACONS)</a:t>
            </a:r>
            <a:endParaRPr kumimoji="0" lang="en-US" sz="2800" b="1" i="1" u="sng"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6" name="Oval 5"/>
          <p:cNvSpPr/>
          <p:nvPr/>
        </p:nvSpPr>
        <p:spPr>
          <a:xfrm>
            <a:off x="6949397" y="1858422"/>
            <a:ext cx="3351905" cy="754380"/>
          </a:xfrm>
          <a:prstGeom prst="ellipse">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w="11430"/>
                <a:solidFill>
                  <a:prstClr val="white"/>
                </a:solidFill>
                <a:effectLst>
                  <a:outerShdw blurRad="50800" dist="39000" dir="5460000" algn="tl">
                    <a:srgbClr val="000000">
                      <a:alpha val="38000"/>
                    </a:srgbClr>
                  </a:outerShdw>
                </a:effectLst>
                <a:uLnTx/>
                <a:uFillTx/>
                <a:latin typeface="Calibri" panose="020F0502020204030204"/>
                <a:ea typeface="+mn-ea"/>
                <a:cs typeface="+mn-cs"/>
              </a:rPr>
              <a:t>Ministry of the Word</a:t>
            </a:r>
          </a:p>
        </p:txBody>
      </p:sp>
      <p:sp>
        <p:nvSpPr>
          <p:cNvPr id="12" name="Oval 11"/>
          <p:cNvSpPr/>
          <p:nvPr/>
        </p:nvSpPr>
        <p:spPr>
          <a:xfrm>
            <a:off x="6949397" y="2620422"/>
            <a:ext cx="3351905" cy="754380"/>
          </a:xfrm>
          <a:prstGeom prst="ellipse">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w="11430"/>
                <a:solidFill>
                  <a:prstClr val="white"/>
                </a:solidFill>
                <a:effectLst>
                  <a:outerShdw blurRad="50800" dist="39000" dir="5460000" algn="tl">
                    <a:srgbClr val="000000">
                      <a:alpha val="38000"/>
                    </a:srgbClr>
                  </a:outerShdw>
                </a:effectLst>
                <a:uLnTx/>
                <a:uFillTx/>
                <a:latin typeface="Calibri" panose="020F0502020204030204"/>
                <a:ea typeface="+mn-ea"/>
                <a:cs typeface="+mn-cs"/>
              </a:rPr>
              <a:t>Different kind</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w="11430"/>
                <a:solidFill>
                  <a:prstClr val="white"/>
                </a:solidFill>
                <a:effectLst>
                  <a:outerShdw blurRad="50800" dist="39000" dir="5460000" algn="tl">
                    <a:srgbClr val="000000">
                      <a:alpha val="38000"/>
                    </a:srgbClr>
                  </a:outerShdw>
                </a:effectLst>
                <a:uLnTx/>
                <a:uFillTx/>
                <a:latin typeface="Calibri" panose="020F0502020204030204"/>
                <a:ea typeface="+mn-ea"/>
                <a:cs typeface="+mn-cs"/>
              </a:rPr>
              <a:t>of Ministry</a:t>
            </a:r>
          </a:p>
        </p:txBody>
      </p:sp>
      <p:sp>
        <p:nvSpPr>
          <p:cNvPr id="7" name="Title 1">
            <a:extLst>
              <a:ext uri="{FF2B5EF4-FFF2-40B4-BE49-F238E27FC236}">
                <a16:creationId xmlns:a16="http://schemas.microsoft.com/office/drawing/2014/main" id="{D503A682-C14C-43FB-7ADE-6EB53414CE6B}"/>
              </a:ext>
            </a:extLst>
          </p:cNvPr>
          <p:cNvSpPr txBox="1">
            <a:spLocks/>
          </p:cNvSpPr>
          <p:nvPr/>
        </p:nvSpPr>
        <p:spPr>
          <a:xfrm>
            <a:off x="0" y="1"/>
            <a:ext cx="12192000" cy="685777"/>
          </a:xfrm>
          <a:prstGeom prst="rect">
            <a:avLst/>
          </a:prstGeom>
          <a:solidFill>
            <a:srgbClr val="C00000"/>
          </a:solidFill>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3600" b="1" i="0" u="none" strike="noStrike" kern="1200" cap="none" spc="0" normalizeH="0" baseline="0" noProof="0">
                <a:ln>
                  <a:noFill/>
                </a:ln>
                <a:solidFill>
                  <a:prstClr val="white"/>
                </a:solidFill>
                <a:effectLst/>
                <a:uLnTx/>
                <a:uFillTx/>
                <a:latin typeface="Calibri Light" panose="020F0302020204030204"/>
                <a:ea typeface="+mj-ea"/>
                <a:cs typeface="+mj-cs"/>
              </a:rPr>
              <a:t>SERVANTS</a:t>
            </a:r>
            <a:endParaRPr kumimoji="0" lang="en-US" sz="3600" b="1" i="0" u="none" strike="noStrike" kern="1200" cap="none" spc="0" normalizeH="0" baseline="0" noProof="0" dirty="0">
              <a:ln>
                <a:noFill/>
              </a:ln>
              <a:solidFill>
                <a:prstClr val="white"/>
              </a:solidFill>
              <a:effectLst/>
              <a:uLnTx/>
              <a:uFillTx/>
              <a:latin typeface="Calibri Light" panose="020F0302020204030204"/>
              <a:ea typeface="+mj-ea"/>
              <a:cs typeface="+mj-cs"/>
            </a:endParaRPr>
          </a:p>
        </p:txBody>
      </p:sp>
    </p:spTree>
    <p:extLst>
      <p:ext uri="{BB962C8B-B14F-4D97-AF65-F5344CB8AC3E}">
        <p14:creationId xmlns:p14="http://schemas.microsoft.com/office/powerpoint/2010/main" val="402961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752600" y="825913"/>
            <a:ext cx="8915400"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Notice a distinction in 1 Timothy 3…</a:t>
            </a:r>
          </a:p>
        </p:txBody>
      </p:sp>
      <p:sp>
        <p:nvSpPr>
          <p:cNvPr id="14" name="TextBox 13"/>
          <p:cNvSpPr txBox="1"/>
          <p:nvPr/>
        </p:nvSpPr>
        <p:spPr>
          <a:xfrm>
            <a:off x="1676400" y="2000868"/>
            <a:ext cx="8792496" cy="523220"/>
          </a:xfrm>
          <a:prstGeom prst="rect">
            <a:avLst/>
          </a:prstGeom>
          <a:solidFill>
            <a:schemeClr val="bg2"/>
          </a:solidFill>
          <a:ln>
            <a:solidFill>
              <a:schemeClr val="tx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1" u="none" strike="noStrike" kern="1200" cap="none" spc="0" normalizeH="0" baseline="0" noProof="0" dirty="0">
                <a:ln>
                  <a:noFill/>
                </a:ln>
                <a:solidFill>
                  <a:prstClr val="black"/>
                </a:solidFill>
                <a:effectLst/>
                <a:uLnTx/>
                <a:uFillTx/>
                <a:latin typeface="Calibri" panose="020F0502020204030204"/>
                <a:ea typeface="+mn-ea"/>
                <a:cs typeface="+mn-cs"/>
              </a:rPr>
              <a:t>	OVERSEERS   </a:t>
            </a:r>
            <a:r>
              <a:rPr kumimoji="0" lang="en-US" sz="2800" b="0" i="1" u="none" strike="noStrike" kern="1200" cap="none" spc="0" normalizeH="0" baseline="0" noProof="0" dirty="0">
                <a:ln>
                  <a:noFill/>
                </a:ln>
                <a:solidFill>
                  <a:prstClr val="black"/>
                </a:solidFill>
                <a:effectLst/>
                <a:uLnTx/>
                <a:uFillTx/>
                <a:latin typeface="Calibri" panose="020F0502020204030204"/>
                <a:ea typeface="+mn-ea"/>
                <a:cs typeface="+mn-cs"/>
              </a:rPr>
              <a:t>“able to teach”</a:t>
            </a:r>
            <a:endParaRPr kumimoji="0" lang="en-US" sz="2800" b="0" i="1" u="sng"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9" name="TextBox 18"/>
          <p:cNvSpPr txBox="1"/>
          <p:nvPr/>
        </p:nvSpPr>
        <p:spPr>
          <a:xfrm>
            <a:off x="1676400" y="2807112"/>
            <a:ext cx="8807244" cy="523220"/>
          </a:xfrm>
          <a:prstGeom prst="rect">
            <a:avLst/>
          </a:prstGeom>
          <a:solidFill>
            <a:schemeClr val="bg2"/>
          </a:solidFill>
          <a:ln>
            <a:solidFill>
              <a:schemeClr val="tx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1" u="none" strike="noStrike" kern="1200" cap="none" spc="0" normalizeH="0" baseline="0" noProof="0" dirty="0">
                <a:ln>
                  <a:noFill/>
                </a:ln>
                <a:solidFill>
                  <a:prstClr val="black"/>
                </a:solidFill>
                <a:effectLst/>
                <a:uLnTx/>
                <a:uFillTx/>
                <a:latin typeface="Calibri" panose="020F0502020204030204"/>
                <a:ea typeface="+mn-ea"/>
                <a:cs typeface="+mn-cs"/>
              </a:rPr>
              <a:t>	SERVANTS (DEACONS)</a:t>
            </a:r>
            <a:endParaRPr kumimoji="0" lang="en-US" sz="2800" b="1" i="1" u="sng"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6" name="Oval 5"/>
          <p:cNvSpPr/>
          <p:nvPr/>
        </p:nvSpPr>
        <p:spPr>
          <a:xfrm>
            <a:off x="6949397" y="1858422"/>
            <a:ext cx="3351905" cy="754380"/>
          </a:xfrm>
          <a:prstGeom prst="ellipse">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w="11430"/>
                <a:solidFill>
                  <a:prstClr val="white"/>
                </a:solidFill>
                <a:effectLst>
                  <a:outerShdw blurRad="50800" dist="39000" dir="5460000" algn="tl">
                    <a:srgbClr val="000000">
                      <a:alpha val="38000"/>
                    </a:srgbClr>
                  </a:outerShdw>
                </a:effectLst>
                <a:uLnTx/>
                <a:uFillTx/>
                <a:latin typeface="Calibri" panose="020F0502020204030204"/>
                <a:ea typeface="+mn-ea"/>
                <a:cs typeface="+mn-cs"/>
              </a:rPr>
              <a:t>Ministry of the Word</a:t>
            </a:r>
          </a:p>
        </p:txBody>
      </p:sp>
      <p:sp>
        <p:nvSpPr>
          <p:cNvPr id="12" name="Oval 11"/>
          <p:cNvSpPr/>
          <p:nvPr/>
        </p:nvSpPr>
        <p:spPr>
          <a:xfrm>
            <a:off x="6949397" y="2620422"/>
            <a:ext cx="3351905" cy="754380"/>
          </a:xfrm>
          <a:prstGeom prst="ellipse">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w="11430"/>
                <a:solidFill>
                  <a:prstClr val="white"/>
                </a:solidFill>
                <a:effectLst>
                  <a:outerShdw blurRad="50800" dist="39000" dir="5460000" algn="tl">
                    <a:srgbClr val="000000">
                      <a:alpha val="38000"/>
                    </a:srgbClr>
                  </a:outerShdw>
                </a:effectLst>
                <a:uLnTx/>
                <a:uFillTx/>
                <a:latin typeface="Calibri" panose="020F0502020204030204"/>
                <a:ea typeface="+mn-ea"/>
                <a:cs typeface="+mn-cs"/>
              </a:rPr>
              <a:t>Different kind</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w="11430"/>
                <a:solidFill>
                  <a:prstClr val="white"/>
                </a:solidFill>
                <a:effectLst>
                  <a:outerShdw blurRad="50800" dist="39000" dir="5460000" algn="tl">
                    <a:srgbClr val="000000">
                      <a:alpha val="38000"/>
                    </a:srgbClr>
                  </a:outerShdw>
                </a:effectLst>
                <a:uLnTx/>
                <a:uFillTx/>
                <a:latin typeface="Calibri" panose="020F0502020204030204"/>
                <a:ea typeface="+mn-ea"/>
                <a:cs typeface="+mn-cs"/>
              </a:rPr>
              <a:t>of Ministry</a:t>
            </a:r>
          </a:p>
        </p:txBody>
      </p:sp>
      <p:sp>
        <p:nvSpPr>
          <p:cNvPr id="4" name="Rectangle 3">
            <a:extLst>
              <a:ext uri="{FF2B5EF4-FFF2-40B4-BE49-F238E27FC236}">
                <a16:creationId xmlns:a16="http://schemas.microsoft.com/office/drawing/2014/main" id="{4BE1CDB4-C808-118A-A28A-01C799FA32FC}"/>
              </a:ext>
            </a:extLst>
          </p:cNvPr>
          <p:cNvSpPr/>
          <p:nvPr/>
        </p:nvSpPr>
        <p:spPr>
          <a:xfrm>
            <a:off x="2187526" y="3637411"/>
            <a:ext cx="7547317" cy="2060004"/>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600" b="1" i="0" u="none" strike="noStrike" kern="1200" cap="none" spc="0" normalizeH="0" baseline="0" noProof="0" dirty="0">
                <a:ln>
                  <a:noFill/>
                </a:ln>
                <a:solidFill>
                  <a:prstClr val="white"/>
                </a:solidFill>
                <a:effectLst/>
                <a:uLnTx/>
                <a:uFillTx/>
                <a:latin typeface="Calibri" panose="020F0502020204030204"/>
                <a:ea typeface="+mn-ea"/>
                <a:cs typeface="+mn-cs"/>
              </a:rPr>
              <a:t>TAKEAWAYS</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600" b="1" i="0" u="none" strike="noStrike" kern="1200" cap="none" spc="0" normalizeH="0" baseline="0" noProof="0" dirty="0">
                <a:ln>
                  <a:noFill/>
                </a:ln>
                <a:solidFill>
                  <a:prstClr val="white"/>
                </a:solidFill>
                <a:effectLst/>
                <a:uLnTx/>
                <a:uFillTx/>
                <a:latin typeface="Calibri" panose="020F0502020204030204"/>
                <a:ea typeface="+mn-ea"/>
                <a:cs typeface="+mn-cs"/>
              </a:rPr>
              <a:t>There is a kind of service that does not require the ability to teach; it’s not a service in the word</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600" b="1" i="0" u="none" strike="noStrike" kern="1200" cap="none" spc="0" normalizeH="0" baseline="0" noProof="0" dirty="0">
                <a:ln>
                  <a:noFill/>
                </a:ln>
                <a:solidFill>
                  <a:prstClr val="white"/>
                </a:solidFill>
                <a:effectLst/>
                <a:uLnTx/>
                <a:uFillTx/>
                <a:latin typeface="Calibri" panose="020F0502020204030204"/>
                <a:ea typeface="+mn-ea"/>
                <a:cs typeface="+mn-cs"/>
              </a:rPr>
              <a:t>They are not assisting elders in elders’ work; they are doing a DIFFERENT work</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600" b="1"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8" name="Title 1">
            <a:extLst>
              <a:ext uri="{FF2B5EF4-FFF2-40B4-BE49-F238E27FC236}">
                <a16:creationId xmlns:a16="http://schemas.microsoft.com/office/drawing/2014/main" id="{8D35B5CB-2162-327B-4CAA-E866B3AD21E6}"/>
              </a:ext>
            </a:extLst>
          </p:cNvPr>
          <p:cNvSpPr txBox="1">
            <a:spLocks/>
          </p:cNvSpPr>
          <p:nvPr/>
        </p:nvSpPr>
        <p:spPr>
          <a:xfrm>
            <a:off x="0" y="1"/>
            <a:ext cx="12192000" cy="685777"/>
          </a:xfrm>
          <a:prstGeom prst="rect">
            <a:avLst/>
          </a:prstGeom>
          <a:solidFill>
            <a:srgbClr val="C00000"/>
          </a:solidFill>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3600" b="1" i="0" u="none" strike="noStrike" kern="1200" cap="none" spc="0" normalizeH="0" baseline="0" noProof="0">
                <a:ln>
                  <a:noFill/>
                </a:ln>
                <a:solidFill>
                  <a:prstClr val="white"/>
                </a:solidFill>
                <a:effectLst/>
                <a:uLnTx/>
                <a:uFillTx/>
                <a:latin typeface="Calibri Light" panose="020F0302020204030204"/>
                <a:ea typeface="+mj-ea"/>
                <a:cs typeface="+mj-cs"/>
              </a:rPr>
              <a:t>SERVANTS</a:t>
            </a:r>
            <a:endParaRPr kumimoji="0" lang="en-US" sz="3600" b="1" i="0" u="none" strike="noStrike" kern="1200" cap="none" spc="0" normalizeH="0" baseline="0" noProof="0" dirty="0">
              <a:ln>
                <a:noFill/>
              </a:ln>
              <a:solidFill>
                <a:prstClr val="white"/>
              </a:solidFill>
              <a:effectLst/>
              <a:uLnTx/>
              <a:uFillTx/>
              <a:latin typeface="Calibri Light" panose="020F0302020204030204"/>
              <a:ea typeface="+mj-ea"/>
              <a:cs typeface="+mj-cs"/>
            </a:endParaRPr>
          </a:p>
        </p:txBody>
      </p:sp>
    </p:spTree>
    <p:extLst>
      <p:ext uri="{BB962C8B-B14F-4D97-AF65-F5344CB8AC3E}">
        <p14:creationId xmlns:p14="http://schemas.microsoft.com/office/powerpoint/2010/main" val="42359669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76201"/>
            <a:ext cx="7772400" cy="1470025"/>
          </a:xfrm>
        </p:spPr>
        <p:txBody>
          <a:bodyPr/>
          <a:lstStyle/>
          <a:p>
            <a:r>
              <a:rPr lang="en-US" b="1" dirty="0"/>
              <a:t>SERVANTS</a:t>
            </a:r>
          </a:p>
        </p:txBody>
      </p:sp>
      <p:sp>
        <p:nvSpPr>
          <p:cNvPr id="19" name="Rectangle 18"/>
          <p:cNvSpPr/>
          <p:nvPr/>
        </p:nvSpPr>
        <p:spPr>
          <a:xfrm>
            <a:off x="3429000" y="1371601"/>
            <a:ext cx="5715000" cy="523220"/>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They are not elders’ assistants</a:t>
            </a:r>
            <a:endParaRPr kumimoji="0" lang="en-US" sz="2800" b="1" i="1" u="none" strike="noStrike" kern="1200" cap="none" spc="0" normalizeH="0" baseline="0" noProof="0" dirty="0">
              <a:ln>
                <a:noFill/>
              </a:ln>
              <a:solidFill>
                <a:srgbClr val="FF0000"/>
              </a:solidFill>
              <a:effectLst/>
              <a:uLnTx/>
              <a:uFillTx/>
              <a:latin typeface="Calibri" panose="020F0502020204030204"/>
              <a:ea typeface="+mn-ea"/>
              <a:cs typeface="+mn-cs"/>
            </a:endParaRPr>
          </a:p>
        </p:txBody>
      </p:sp>
      <p:sp>
        <p:nvSpPr>
          <p:cNvPr id="5" name="Rectangle 4"/>
          <p:cNvSpPr/>
          <p:nvPr/>
        </p:nvSpPr>
        <p:spPr>
          <a:xfrm>
            <a:off x="4441160" y="2438400"/>
            <a:ext cx="2759089" cy="707886"/>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50" normalizeH="0" baseline="0" noProof="0" dirty="0">
                <a:ln w="11430"/>
                <a:gradFill>
                  <a:gsLst>
                    <a:gs pos="25000">
                      <a:srgbClr val="ED7D31">
                        <a:satMod val="155000"/>
                      </a:srgbClr>
                    </a:gs>
                    <a:gs pos="100000">
                      <a:srgbClr val="ED7D31">
                        <a:shade val="45000"/>
                        <a:satMod val="165000"/>
                      </a:srgbClr>
                    </a:gs>
                  </a:gsLst>
                  <a:lin ang="5400000"/>
                </a:gradFill>
                <a:effectLst>
                  <a:outerShdw blurRad="76200" dist="50800" dir="5400000" algn="tl" rotWithShape="0">
                    <a:srgbClr val="000000">
                      <a:alpha val="65000"/>
                    </a:srgbClr>
                  </a:outerShdw>
                </a:effectLst>
                <a:uLnTx/>
                <a:uFillTx/>
                <a:latin typeface="Calibri" panose="020F0502020204030204"/>
                <a:ea typeface="+mn-ea"/>
                <a:cs typeface="+mn-cs"/>
              </a:rPr>
              <a:t>SHEPHERDS</a:t>
            </a:r>
            <a:endParaRPr kumimoji="0" lang="en-US" sz="5400" b="1" i="0" u="none" strike="noStrike" kern="1200" cap="none" spc="50" normalizeH="0" baseline="0" noProof="0" dirty="0">
              <a:ln w="11430"/>
              <a:gradFill>
                <a:gsLst>
                  <a:gs pos="25000">
                    <a:srgbClr val="ED7D31">
                      <a:satMod val="155000"/>
                    </a:srgbClr>
                  </a:gs>
                  <a:gs pos="100000">
                    <a:srgbClr val="ED7D31">
                      <a:shade val="45000"/>
                      <a:satMod val="165000"/>
                    </a:srgbClr>
                  </a:gs>
                </a:gsLst>
                <a:lin ang="5400000"/>
              </a:gradFill>
              <a:effectLst>
                <a:outerShdw blurRad="76200" dist="50800" dir="5400000" algn="tl" rotWithShape="0">
                  <a:srgbClr val="000000">
                    <a:alpha val="65000"/>
                  </a:srgbClr>
                </a:outerShdw>
              </a:effectLst>
              <a:uLnTx/>
              <a:uFillTx/>
              <a:latin typeface="Calibri" panose="020F0502020204030204"/>
              <a:ea typeface="+mn-ea"/>
              <a:cs typeface="+mn-cs"/>
            </a:endParaRPr>
          </a:p>
        </p:txBody>
      </p:sp>
      <p:sp>
        <p:nvSpPr>
          <p:cNvPr id="7" name="Rectangle 6"/>
          <p:cNvSpPr/>
          <p:nvPr/>
        </p:nvSpPr>
        <p:spPr>
          <a:xfrm>
            <a:off x="4648201" y="3429001"/>
            <a:ext cx="1845313" cy="646331"/>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marR="0" lvl="0" indent="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3600" b="1" i="0" u="none" strike="noStrike" kern="1200" cap="none" spc="50" normalizeH="0" baseline="0" noProof="0" dirty="0">
                <a:ln w="11430"/>
                <a:gradFill>
                  <a:gsLst>
                    <a:gs pos="25000">
                      <a:srgbClr val="ED7D31">
                        <a:satMod val="155000"/>
                      </a:srgbClr>
                    </a:gs>
                    <a:gs pos="100000">
                      <a:srgbClr val="ED7D31">
                        <a:shade val="45000"/>
                        <a:satMod val="165000"/>
                      </a:srgbClr>
                    </a:gs>
                  </a:gsLst>
                  <a:lin ang="5400000"/>
                </a:gradFill>
                <a:effectLst>
                  <a:outerShdw blurRad="76200" dist="50800" dir="5400000" algn="tl" rotWithShape="0">
                    <a:srgbClr val="000000">
                      <a:alpha val="65000"/>
                    </a:srgbClr>
                  </a:outerShdw>
                </a:effectLst>
                <a:uLnTx/>
                <a:uFillTx/>
                <a:latin typeface="Calibri" panose="020F0502020204030204"/>
                <a:ea typeface="+mn-ea"/>
                <a:cs typeface="+mn-cs"/>
              </a:rPr>
              <a:t> budget</a:t>
            </a:r>
          </a:p>
        </p:txBody>
      </p:sp>
      <p:sp>
        <p:nvSpPr>
          <p:cNvPr id="8" name="Rectangle 7"/>
          <p:cNvSpPr/>
          <p:nvPr/>
        </p:nvSpPr>
        <p:spPr>
          <a:xfrm>
            <a:off x="1173480" y="3410713"/>
            <a:ext cx="3439852" cy="646331"/>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marR="0" lvl="0" indent="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3600" b="1" i="0" u="none" strike="noStrike" kern="1200" cap="none" spc="50" normalizeH="0" baseline="0" noProof="0" dirty="0">
                <a:ln w="11430"/>
                <a:gradFill>
                  <a:gsLst>
                    <a:gs pos="25000">
                      <a:srgbClr val="ED7D31">
                        <a:satMod val="155000"/>
                      </a:srgbClr>
                    </a:gs>
                    <a:gs pos="100000">
                      <a:srgbClr val="ED7D31">
                        <a:shade val="45000"/>
                        <a:satMod val="165000"/>
                      </a:srgbClr>
                    </a:gs>
                  </a:gsLst>
                  <a:lin ang="5400000"/>
                </a:gradFill>
                <a:effectLst>
                  <a:outerShdw blurRad="76200" dist="50800" dir="5400000" algn="tl" rotWithShape="0">
                    <a:srgbClr val="000000">
                      <a:alpha val="65000"/>
                    </a:srgbClr>
                  </a:outerShdw>
                </a:effectLst>
                <a:uLnTx/>
                <a:uFillTx/>
                <a:latin typeface="Calibri" panose="020F0502020204030204"/>
                <a:ea typeface="+mn-ea"/>
                <a:cs typeface="+mn-cs"/>
              </a:rPr>
              <a:t> care of widows</a:t>
            </a:r>
          </a:p>
        </p:txBody>
      </p:sp>
      <p:sp>
        <p:nvSpPr>
          <p:cNvPr id="9" name="Rectangle 8"/>
          <p:cNvSpPr/>
          <p:nvPr/>
        </p:nvSpPr>
        <p:spPr>
          <a:xfrm>
            <a:off x="6633448" y="3429001"/>
            <a:ext cx="3872535" cy="646331"/>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marR="0" lvl="0" indent="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3600" b="1" i="0" u="none" strike="noStrike" kern="1200" cap="none" spc="50" normalizeH="0" baseline="0" noProof="0" dirty="0">
                <a:ln w="11430"/>
                <a:gradFill>
                  <a:gsLst>
                    <a:gs pos="25000">
                      <a:srgbClr val="ED7D31">
                        <a:satMod val="155000"/>
                      </a:srgbClr>
                    </a:gs>
                    <a:gs pos="100000">
                      <a:srgbClr val="ED7D31">
                        <a:shade val="45000"/>
                        <a:satMod val="165000"/>
                      </a:srgbClr>
                    </a:gs>
                  </a:gsLst>
                  <a:lin ang="5400000"/>
                </a:gradFill>
                <a:effectLst>
                  <a:outerShdw blurRad="76200" dist="50800" dir="5400000" algn="tl" rotWithShape="0">
                    <a:srgbClr val="000000">
                      <a:alpha val="65000"/>
                    </a:srgbClr>
                  </a:outerShdw>
                </a:effectLst>
                <a:uLnTx/>
                <a:uFillTx/>
                <a:latin typeface="Calibri" panose="020F0502020204030204"/>
                <a:ea typeface="+mn-ea"/>
                <a:cs typeface="+mn-cs"/>
              </a:rPr>
              <a:t> building/grounds</a:t>
            </a:r>
          </a:p>
        </p:txBody>
      </p:sp>
      <p:cxnSp>
        <p:nvCxnSpPr>
          <p:cNvPr id="11" name="Straight Connector 10"/>
          <p:cNvCxnSpPr/>
          <p:nvPr/>
        </p:nvCxnSpPr>
        <p:spPr>
          <a:xfrm rot="10800000" flipV="1">
            <a:off x="4191000" y="3124200"/>
            <a:ext cx="12954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0800000">
            <a:off x="6019800" y="3124200"/>
            <a:ext cx="10668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5400000" flipH="1" flipV="1">
            <a:off x="5600700" y="3314700"/>
            <a:ext cx="381000" cy="0"/>
          </a:xfrm>
          <a:prstGeom prst="line">
            <a:avLst/>
          </a:prstGeom>
        </p:spPr>
        <p:style>
          <a:lnRef idx="1">
            <a:schemeClr val="accent1"/>
          </a:lnRef>
          <a:fillRef idx="0">
            <a:schemeClr val="accent1"/>
          </a:fillRef>
          <a:effectRef idx="0">
            <a:schemeClr val="accent1"/>
          </a:effectRef>
          <a:fontRef idx="minor">
            <a:schemeClr val="tx1"/>
          </a:fontRef>
        </p:style>
      </p:cxnSp>
      <p:sp>
        <p:nvSpPr>
          <p:cNvPr id="4" name="Speech Bubble: Oval 3">
            <a:extLst>
              <a:ext uri="{FF2B5EF4-FFF2-40B4-BE49-F238E27FC236}">
                <a16:creationId xmlns:a16="http://schemas.microsoft.com/office/drawing/2014/main" id="{80DB8791-0BC5-4EEC-46A7-D80F89DC345F}"/>
              </a:ext>
            </a:extLst>
          </p:cNvPr>
          <p:cNvSpPr/>
          <p:nvPr/>
        </p:nvSpPr>
        <p:spPr>
          <a:xfrm>
            <a:off x="7772400" y="1708174"/>
            <a:ext cx="3995928" cy="1052980"/>
          </a:xfrm>
          <a:prstGeom prst="wedgeEllipseCallout">
            <a:avLst>
              <a:gd name="adj1" fmla="val -67432"/>
              <a:gd name="adj2" fmla="val 5446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1"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rPr>
              <a:t>“We need deacons to help us!”</a:t>
            </a:r>
          </a:p>
        </p:txBody>
      </p:sp>
      <p:sp>
        <p:nvSpPr>
          <p:cNvPr id="21" name="Rectangle 20"/>
          <p:cNvSpPr/>
          <p:nvPr/>
        </p:nvSpPr>
        <p:spPr>
          <a:xfrm rot="20267604">
            <a:off x="2305610" y="4044552"/>
            <a:ext cx="2854550" cy="1754326"/>
          </a:xfrm>
          <a:prstGeom prst="rect">
            <a:avLst/>
          </a:prstGeom>
          <a:noFill/>
        </p:spPr>
        <p:txBody>
          <a:bodyPr wrap="square" lIns="91440" tIns="45720" rIns="91440" bIns="4572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5400" b="1" i="1" u="sng" strike="noStrike" kern="1200" cap="none" spc="0" normalizeH="0" baseline="0" noProof="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uLnTx/>
                <a:uFillTx/>
                <a:latin typeface="Calibri" panose="020F0502020204030204"/>
                <a:ea typeface="+mn-ea"/>
                <a:cs typeface="+mn-cs"/>
              </a:rPr>
              <a:t>NOT  THE CONCEPT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8"/>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1"/>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8" grpId="0"/>
      <p:bldP spid="9" grpId="0"/>
      <p:bldP spid="4" grpId="0" animBg="1"/>
      <p:bldP spid="21"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76201"/>
            <a:ext cx="7772400" cy="1470025"/>
          </a:xfrm>
        </p:spPr>
        <p:txBody>
          <a:bodyPr/>
          <a:lstStyle/>
          <a:p>
            <a:r>
              <a:rPr lang="en-US" b="1" dirty="0"/>
              <a:t>SERVANTS</a:t>
            </a:r>
          </a:p>
        </p:txBody>
      </p:sp>
      <p:sp>
        <p:nvSpPr>
          <p:cNvPr id="5" name="Rectangle 4"/>
          <p:cNvSpPr/>
          <p:nvPr/>
        </p:nvSpPr>
        <p:spPr>
          <a:xfrm>
            <a:off x="4441160" y="2438400"/>
            <a:ext cx="2759089" cy="707886"/>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50" normalizeH="0" baseline="0" noProof="0" dirty="0">
                <a:ln w="11430"/>
                <a:gradFill>
                  <a:gsLst>
                    <a:gs pos="25000">
                      <a:srgbClr val="ED7D31">
                        <a:satMod val="155000"/>
                      </a:srgbClr>
                    </a:gs>
                    <a:gs pos="100000">
                      <a:srgbClr val="ED7D31">
                        <a:shade val="45000"/>
                        <a:satMod val="165000"/>
                      </a:srgbClr>
                    </a:gs>
                  </a:gsLst>
                  <a:lin ang="5400000"/>
                </a:gradFill>
                <a:effectLst>
                  <a:outerShdw blurRad="76200" dist="50800" dir="5400000" algn="tl" rotWithShape="0">
                    <a:srgbClr val="000000">
                      <a:alpha val="65000"/>
                    </a:srgbClr>
                  </a:outerShdw>
                </a:effectLst>
                <a:uLnTx/>
                <a:uFillTx/>
                <a:latin typeface="Calibri" panose="020F0502020204030204"/>
                <a:ea typeface="+mn-ea"/>
                <a:cs typeface="+mn-cs"/>
              </a:rPr>
              <a:t>SHEPHERDS</a:t>
            </a:r>
            <a:endParaRPr kumimoji="0" lang="en-US" sz="5400" b="1" i="0" u="none" strike="noStrike" kern="1200" cap="none" spc="50" normalizeH="0" baseline="0" noProof="0" dirty="0">
              <a:ln w="11430"/>
              <a:gradFill>
                <a:gsLst>
                  <a:gs pos="25000">
                    <a:srgbClr val="ED7D31">
                      <a:satMod val="155000"/>
                    </a:srgbClr>
                  </a:gs>
                  <a:gs pos="100000">
                    <a:srgbClr val="ED7D31">
                      <a:shade val="45000"/>
                      <a:satMod val="165000"/>
                    </a:srgbClr>
                  </a:gs>
                </a:gsLst>
                <a:lin ang="5400000"/>
              </a:gradFill>
              <a:effectLst>
                <a:outerShdw blurRad="76200" dist="50800" dir="5400000" algn="tl" rotWithShape="0">
                  <a:srgbClr val="000000">
                    <a:alpha val="65000"/>
                  </a:srgbClr>
                </a:outerShdw>
              </a:effectLst>
              <a:uLnTx/>
              <a:uFillTx/>
              <a:latin typeface="Calibri" panose="020F0502020204030204"/>
              <a:ea typeface="+mn-ea"/>
              <a:cs typeface="+mn-cs"/>
            </a:endParaRPr>
          </a:p>
        </p:txBody>
      </p:sp>
      <p:sp>
        <p:nvSpPr>
          <p:cNvPr id="7" name="Rectangle 6"/>
          <p:cNvSpPr/>
          <p:nvPr/>
        </p:nvSpPr>
        <p:spPr>
          <a:xfrm>
            <a:off x="4648201" y="4687670"/>
            <a:ext cx="1845313" cy="646331"/>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marR="0" lvl="0" indent="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3600" b="1" i="0" u="none" strike="noStrike" kern="1200" cap="none" spc="50" normalizeH="0" baseline="0" noProof="0" dirty="0">
                <a:ln w="11430"/>
                <a:gradFill>
                  <a:gsLst>
                    <a:gs pos="25000">
                      <a:srgbClr val="ED7D31">
                        <a:satMod val="155000"/>
                      </a:srgbClr>
                    </a:gs>
                    <a:gs pos="100000">
                      <a:srgbClr val="ED7D31">
                        <a:shade val="45000"/>
                        <a:satMod val="165000"/>
                      </a:srgbClr>
                    </a:gs>
                  </a:gsLst>
                  <a:lin ang="5400000"/>
                </a:gradFill>
                <a:effectLst>
                  <a:outerShdw blurRad="76200" dist="50800" dir="5400000" algn="tl" rotWithShape="0">
                    <a:srgbClr val="000000">
                      <a:alpha val="65000"/>
                    </a:srgbClr>
                  </a:outerShdw>
                </a:effectLst>
                <a:uLnTx/>
                <a:uFillTx/>
                <a:latin typeface="Calibri" panose="020F0502020204030204"/>
                <a:ea typeface="+mn-ea"/>
                <a:cs typeface="+mn-cs"/>
              </a:rPr>
              <a:t> budget</a:t>
            </a:r>
          </a:p>
        </p:txBody>
      </p:sp>
      <p:sp>
        <p:nvSpPr>
          <p:cNvPr id="8" name="Rectangle 7"/>
          <p:cNvSpPr/>
          <p:nvPr/>
        </p:nvSpPr>
        <p:spPr>
          <a:xfrm>
            <a:off x="1045464" y="4687670"/>
            <a:ext cx="3439852" cy="646331"/>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marR="0" lvl="0" indent="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3600" b="1" i="0" u="none" strike="noStrike" kern="1200" cap="none" spc="50" normalizeH="0" baseline="0" noProof="0" dirty="0">
                <a:ln w="11430"/>
                <a:gradFill>
                  <a:gsLst>
                    <a:gs pos="25000">
                      <a:srgbClr val="ED7D31">
                        <a:satMod val="155000"/>
                      </a:srgbClr>
                    </a:gs>
                    <a:gs pos="100000">
                      <a:srgbClr val="ED7D31">
                        <a:shade val="45000"/>
                        <a:satMod val="165000"/>
                      </a:srgbClr>
                    </a:gs>
                  </a:gsLst>
                  <a:lin ang="5400000"/>
                </a:gradFill>
                <a:effectLst>
                  <a:outerShdw blurRad="76200" dist="50800" dir="5400000" algn="tl" rotWithShape="0">
                    <a:srgbClr val="000000">
                      <a:alpha val="65000"/>
                    </a:srgbClr>
                  </a:outerShdw>
                </a:effectLst>
                <a:uLnTx/>
                <a:uFillTx/>
                <a:latin typeface="Calibri" panose="020F0502020204030204"/>
                <a:ea typeface="+mn-ea"/>
                <a:cs typeface="+mn-cs"/>
              </a:rPr>
              <a:t> care of widows</a:t>
            </a:r>
          </a:p>
        </p:txBody>
      </p:sp>
      <p:sp>
        <p:nvSpPr>
          <p:cNvPr id="9" name="Rectangle 8"/>
          <p:cNvSpPr/>
          <p:nvPr/>
        </p:nvSpPr>
        <p:spPr>
          <a:xfrm>
            <a:off x="6633448" y="4687670"/>
            <a:ext cx="3872535" cy="646331"/>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marR="0" lvl="0" indent="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3600" b="1" i="0" u="none" strike="noStrike" kern="1200" cap="none" spc="50" normalizeH="0" baseline="0" noProof="0" dirty="0">
                <a:ln w="11430"/>
                <a:gradFill>
                  <a:gsLst>
                    <a:gs pos="25000">
                      <a:srgbClr val="ED7D31">
                        <a:satMod val="155000"/>
                      </a:srgbClr>
                    </a:gs>
                    <a:gs pos="100000">
                      <a:srgbClr val="ED7D31">
                        <a:shade val="45000"/>
                        <a:satMod val="165000"/>
                      </a:srgbClr>
                    </a:gs>
                  </a:gsLst>
                  <a:lin ang="5400000"/>
                </a:gradFill>
                <a:effectLst>
                  <a:outerShdw blurRad="76200" dist="50800" dir="5400000" algn="tl" rotWithShape="0">
                    <a:srgbClr val="000000">
                      <a:alpha val="65000"/>
                    </a:srgbClr>
                  </a:outerShdw>
                </a:effectLst>
                <a:uLnTx/>
                <a:uFillTx/>
                <a:latin typeface="Calibri" panose="020F0502020204030204"/>
                <a:ea typeface="+mn-ea"/>
                <a:cs typeface="+mn-cs"/>
              </a:rPr>
              <a:t> building/grounds</a:t>
            </a:r>
          </a:p>
        </p:txBody>
      </p:sp>
      <p:cxnSp>
        <p:nvCxnSpPr>
          <p:cNvPr id="11" name="Straight Connector 10"/>
          <p:cNvCxnSpPr/>
          <p:nvPr/>
        </p:nvCxnSpPr>
        <p:spPr>
          <a:xfrm rot="10800000" flipV="1">
            <a:off x="4191000" y="4267200"/>
            <a:ext cx="12954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0800000">
            <a:off x="6019800" y="4267200"/>
            <a:ext cx="10668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5400000" flipH="1" flipV="1">
            <a:off x="5600700" y="4457700"/>
            <a:ext cx="381000" cy="0"/>
          </a:xfrm>
          <a:prstGeom prst="line">
            <a:avLst/>
          </a:prstGeom>
        </p:spPr>
        <p:style>
          <a:lnRef idx="1">
            <a:schemeClr val="accent1"/>
          </a:lnRef>
          <a:fillRef idx="0">
            <a:schemeClr val="accent1"/>
          </a:fillRef>
          <a:effectRef idx="0">
            <a:schemeClr val="accent1"/>
          </a:effectRef>
          <a:fontRef idx="minor">
            <a:schemeClr val="tx1"/>
          </a:fontRef>
        </p:style>
      </p:cxnSp>
      <p:sp>
        <p:nvSpPr>
          <p:cNvPr id="14" name="Rectangle 13"/>
          <p:cNvSpPr/>
          <p:nvPr/>
        </p:nvSpPr>
        <p:spPr>
          <a:xfrm>
            <a:off x="4821083" y="3406914"/>
            <a:ext cx="2033634" cy="707886"/>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50" normalizeH="0" baseline="0" noProof="0" dirty="0">
                <a:ln w="11430"/>
                <a:gradFill>
                  <a:gsLst>
                    <a:gs pos="25000">
                      <a:srgbClr val="ED7D31">
                        <a:satMod val="155000"/>
                      </a:srgbClr>
                    </a:gs>
                    <a:gs pos="100000">
                      <a:srgbClr val="ED7D31">
                        <a:shade val="45000"/>
                        <a:satMod val="165000"/>
                      </a:srgbClr>
                    </a:gs>
                  </a:gsLst>
                  <a:lin ang="5400000"/>
                </a:gradFill>
                <a:effectLst>
                  <a:outerShdw blurRad="76200" dist="50800" dir="5400000" algn="tl" rotWithShape="0">
                    <a:srgbClr val="000000">
                      <a:alpha val="65000"/>
                    </a:srgbClr>
                  </a:outerShdw>
                </a:effectLst>
                <a:uLnTx/>
                <a:uFillTx/>
                <a:latin typeface="Calibri" panose="020F0502020204030204"/>
                <a:ea typeface="+mn-ea"/>
                <a:cs typeface="+mn-cs"/>
              </a:rPr>
              <a:t>Deacons</a:t>
            </a:r>
            <a:endParaRPr kumimoji="0" lang="en-US" sz="5400" b="1" i="0" u="none" strike="noStrike" kern="1200" cap="none" spc="50" normalizeH="0" baseline="0" noProof="0" dirty="0">
              <a:ln w="11430"/>
              <a:gradFill>
                <a:gsLst>
                  <a:gs pos="25000">
                    <a:srgbClr val="ED7D31">
                      <a:satMod val="155000"/>
                    </a:srgbClr>
                  </a:gs>
                  <a:gs pos="100000">
                    <a:srgbClr val="ED7D31">
                      <a:shade val="45000"/>
                      <a:satMod val="165000"/>
                    </a:srgbClr>
                  </a:gs>
                </a:gsLst>
                <a:lin ang="5400000"/>
              </a:gradFill>
              <a:effectLst>
                <a:outerShdw blurRad="76200" dist="50800" dir="5400000" algn="tl" rotWithShape="0">
                  <a:srgbClr val="000000">
                    <a:alpha val="65000"/>
                  </a:srgbClr>
                </a:outerShdw>
              </a:effectLst>
              <a:uLnTx/>
              <a:uFillTx/>
              <a:latin typeface="Calibri" panose="020F0502020204030204"/>
              <a:ea typeface="+mn-ea"/>
              <a:cs typeface="+mn-cs"/>
            </a:endParaRPr>
          </a:p>
        </p:txBody>
      </p:sp>
      <p:cxnSp>
        <p:nvCxnSpPr>
          <p:cNvPr id="15" name="Straight Connector 14"/>
          <p:cNvCxnSpPr/>
          <p:nvPr/>
        </p:nvCxnSpPr>
        <p:spPr>
          <a:xfrm rot="5400000" flipH="1" flipV="1">
            <a:off x="5600700" y="3314700"/>
            <a:ext cx="381000" cy="0"/>
          </a:xfrm>
          <a:prstGeom prst="line">
            <a:avLst/>
          </a:prstGeom>
        </p:spPr>
        <p:style>
          <a:lnRef idx="1">
            <a:schemeClr val="accent1"/>
          </a:lnRef>
          <a:fillRef idx="0">
            <a:schemeClr val="accent1"/>
          </a:fillRef>
          <a:effectRef idx="0">
            <a:schemeClr val="accent1"/>
          </a:effectRef>
          <a:fontRef idx="minor">
            <a:schemeClr val="tx1"/>
          </a:fontRef>
        </p:style>
      </p:cxnSp>
      <p:sp>
        <p:nvSpPr>
          <p:cNvPr id="17" name="Rectangle 16"/>
          <p:cNvSpPr/>
          <p:nvPr/>
        </p:nvSpPr>
        <p:spPr>
          <a:xfrm rot="19695653">
            <a:off x="1937632" y="2878362"/>
            <a:ext cx="2875339" cy="1754326"/>
          </a:xfrm>
          <a:prstGeom prst="rect">
            <a:avLst/>
          </a:prstGeom>
          <a:noFill/>
        </p:spPr>
        <p:txBody>
          <a:bodyPr wrap="none" lIns="91440" tIns="45720" rIns="91440" bIns="4572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5400" b="1" i="1" u="sng" strike="noStrike" kern="1200" cap="none" spc="0" normalizeH="0" baseline="0" noProof="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uLnTx/>
                <a:uFillTx/>
                <a:latin typeface="Calibri" panose="020F0502020204030204"/>
                <a:ea typeface="+mn-ea"/>
                <a:cs typeface="+mn-cs"/>
              </a:rPr>
              <a:t>NOT THIS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5400" b="1" i="1" u="sng" strike="noStrike" kern="1200" cap="none" spc="0" normalizeH="0" baseline="0" noProof="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uLnTx/>
                <a:uFillTx/>
                <a:latin typeface="Calibri" panose="020F0502020204030204"/>
                <a:ea typeface="+mn-ea"/>
                <a:cs typeface="+mn-cs"/>
              </a:rPr>
              <a:t>Either!</a:t>
            </a:r>
          </a:p>
        </p:txBody>
      </p:sp>
      <p:sp>
        <p:nvSpPr>
          <p:cNvPr id="3" name="Rectangle 2">
            <a:extLst>
              <a:ext uri="{FF2B5EF4-FFF2-40B4-BE49-F238E27FC236}">
                <a16:creationId xmlns:a16="http://schemas.microsoft.com/office/drawing/2014/main" id="{4AC0C359-7C52-652C-0589-F322E8B6443C}"/>
              </a:ext>
            </a:extLst>
          </p:cNvPr>
          <p:cNvSpPr/>
          <p:nvPr/>
        </p:nvSpPr>
        <p:spPr>
          <a:xfrm>
            <a:off x="3429000" y="1371601"/>
            <a:ext cx="5715000" cy="523220"/>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They are not elders’ assistants</a:t>
            </a:r>
            <a:endParaRPr kumimoji="0" lang="en-US" sz="2800" b="1" i="1" u="none" strike="noStrike" kern="1200" cap="none" spc="0" normalizeH="0" baseline="0" noProof="0" dirty="0">
              <a:ln>
                <a:noFill/>
              </a:ln>
              <a:solidFill>
                <a:srgbClr val="FF0000"/>
              </a:solidFill>
              <a:effectLst/>
              <a:uLnTx/>
              <a:uFillTx/>
              <a:latin typeface="Calibri" panose="020F0502020204030204"/>
              <a:ea typeface="+mn-ea"/>
              <a:cs typeface="+mn-cs"/>
            </a:endParaRP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76201"/>
            <a:ext cx="7772400" cy="1470025"/>
          </a:xfrm>
        </p:spPr>
        <p:txBody>
          <a:bodyPr/>
          <a:lstStyle/>
          <a:p>
            <a:r>
              <a:rPr lang="en-US" b="1" dirty="0"/>
              <a:t>SERVANTS</a:t>
            </a:r>
          </a:p>
        </p:txBody>
      </p:sp>
      <p:sp>
        <p:nvSpPr>
          <p:cNvPr id="5" name="Rectangle 4"/>
          <p:cNvSpPr/>
          <p:nvPr/>
        </p:nvSpPr>
        <p:spPr>
          <a:xfrm>
            <a:off x="2172356" y="2667000"/>
            <a:ext cx="2759089" cy="707886"/>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50" normalizeH="0" baseline="0" noProof="0" dirty="0">
                <a:ln w="11430"/>
                <a:gradFill>
                  <a:gsLst>
                    <a:gs pos="25000">
                      <a:srgbClr val="ED7D31">
                        <a:satMod val="155000"/>
                      </a:srgbClr>
                    </a:gs>
                    <a:gs pos="100000">
                      <a:srgbClr val="ED7D31">
                        <a:shade val="45000"/>
                        <a:satMod val="165000"/>
                      </a:srgbClr>
                    </a:gs>
                  </a:gsLst>
                  <a:lin ang="5400000"/>
                </a:gradFill>
                <a:effectLst>
                  <a:outerShdw blurRad="76200" dist="50800" dir="5400000" algn="tl" rotWithShape="0">
                    <a:srgbClr val="000000">
                      <a:alpha val="65000"/>
                    </a:srgbClr>
                  </a:outerShdw>
                </a:effectLst>
                <a:uLnTx/>
                <a:uFillTx/>
                <a:latin typeface="Calibri" panose="020F0502020204030204"/>
                <a:ea typeface="+mn-ea"/>
                <a:cs typeface="+mn-cs"/>
              </a:rPr>
              <a:t>SHEPHERDS</a:t>
            </a:r>
            <a:endParaRPr kumimoji="0" lang="en-US" sz="5400" b="1" i="0" u="none" strike="noStrike" kern="1200" cap="none" spc="50" normalizeH="0" baseline="0" noProof="0" dirty="0">
              <a:ln w="11430"/>
              <a:gradFill>
                <a:gsLst>
                  <a:gs pos="25000">
                    <a:srgbClr val="ED7D31">
                      <a:satMod val="155000"/>
                    </a:srgbClr>
                  </a:gs>
                  <a:gs pos="100000">
                    <a:srgbClr val="ED7D31">
                      <a:shade val="45000"/>
                      <a:satMod val="165000"/>
                    </a:srgbClr>
                  </a:gs>
                </a:gsLst>
                <a:lin ang="5400000"/>
              </a:gradFill>
              <a:effectLst>
                <a:outerShdw blurRad="76200" dist="50800" dir="5400000" algn="tl" rotWithShape="0">
                  <a:srgbClr val="000000">
                    <a:alpha val="65000"/>
                  </a:srgbClr>
                </a:outerShdw>
              </a:effectLst>
              <a:uLnTx/>
              <a:uFillTx/>
              <a:latin typeface="Calibri" panose="020F0502020204030204"/>
              <a:ea typeface="+mn-ea"/>
              <a:cs typeface="+mn-cs"/>
            </a:endParaRPr>
          </a:p>
        </p:txBody>
      </p:sp>
      <p:sp>
        <p:nvSpPr>
          <p:cNvPr id="7" name="Rectangle 6"/>
          <p:cNvSpPr/>
          <p:nvPr/>
        </p:nvSpPr>
        <p:spPr>
          <a:xfrm>
            <a:off x="6446808" y="4687670"/>
            <a:ext cx="1304524" cy="461665"/>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marR="0" lvl="0" indent="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2400" b="1" i="0" u="none" strike="noStrike" kern="1200" cap="none" spc="50" normalizeH="0" baseline="0" noProof="0" dirty="0">
                <a:ln w="11430"/>
                <a:gradFill>
                  <a:gsLst>
                    <a:gs pos="25000">
                      <a:srgbClr val="ED7D31">
                        <a:satMod val="155000"/>
                      </a:srgbClr>
                    </a:gs>
                    <a:gs pos="100000">
                      <a:srgbClr val="ED7D31">
                        <a:shade val="45000"/>
                        <a:satMod val="165000"/>
                      </a:srgbClr>
                    </a:gs>
                  </a:gsLst>
                  <a:lin ang="5400000"/>
                </a:gradFill>
                <a:effectLst>
                  <a:outerShdw blurRad="76200" dist="50800" dir="5400000" algn="tl" rotWithShape="0">
                    <a:srgbClr val="000000">
                      <a:alpha val="65000"/>
                    </a:srgbClr>
                  </a:outerShdw>
                </a:effectLst>
                <a:uLnTx/>
                <a:uFillTx/>
                <a:latin typeface="Calibri" panose="020F0502020204030204"/>
                <a:ea typeface="+mn-ea"/>
                <a:cs typeface="+mn-cs"/>
              </a:rPr>
              <a:t> budget</a:t>
            </a:r>
          </a:p>
        </p:txBody>
      </p:sp>
      <p:sp>
        <p:nvSpPr>
          <p:cNvPr id="8" name="Rectangle 7"/>
          <p:cNvSpPr/>
          <p:nvPr/>
        </p:nvSpPr>
        <p:spPr>
          <a:xfrm>
            <a:off x="4191001" y="4687670"/>
            <a:ext cx="2382640" cy="461665"/>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marR="0" lvl="0" indent="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2400" b="1" i="0" u="none" strike="noStrike" kern="1200" cap="none" spc="50" normalizeH="0" baseline="0" noProof="0" dirty="0">
                <a:ln w="11430"/>
                <a:gradFill>
                  <a:gsLst>
                    <a:gs pos="25000">
                      <a:srgbClr val="ED7D31">
                        <a:satMod val="155000"/>
                      </a:srgbClr>
                    </a:gs>
                    <a:gs pos="100000">
                      <a:srgbClr val="ED7D31">
                        <a:shade val="45000"/>
                        <a:satMod val="165000"/>
                      </a:srgbClr>
                    </a:gs>
                  </a:gsLst>
                  <a:lin ang="5400000"/>
                </a:gradFill>
                <a:effectLst>
                  <a:outerShdw blurRad="76200" dist="50800" dir="5400000" algn="tl" rotWithShape="0">
                    <a:srgbClr val="000000">
                      <a:alpha val="65000"/>
                    </a:srgbClr>
                  </a:outerShdw>
                </a:effectLst>
                <a:uLnTx/>
                <a:uFillTx/>
                <a:latin typeface="Calibri" panose="020F0502020204030204"/>
                <a:ea typeface="+mn-ea"/>
                <a:cs typeface="+mn-cs"/>
              </a:rPr>
              <a:t> care of widows</a:t>
            </a:r>
          </a:p>
        </p:txBody>
      </p:sp>
      <p:sp>
        <p:nvSpPr>
          <p:cNvPr id="9" name="Rectangle 8"/>
          <p:cNvSpPr/>
          <p:nvPr/>
        </p:nvSpPr>
        <p:spPr>
          <a:xfrm>
            <a:off x="7919146" y="4687670"/>
            <a:ext cx="2672655" cy="461665"/>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marR="0" lvl="0" indent="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2400" b="1" i="0" u="none" strike="noStrike" kern="1200" cap="none" spc="50" normalizeH="0" baseline="0" noProof="0" dirty="0">
                <a:ln w="11430"/>
                <a:gradFill>
                  <a:gsLst>
                    <a:gs pos="25000">
                      <a:srgbClr val="ED7D31">
                        <a:satMod val="155000"/>
                      </a:srgbClr>
                    </a:gs>
                    <a:gs pos="100000">
                      <a:srgbClr val="ED7D31">
                        <a:shade val="45000"/>
                        <a:satMod val="165000"/>
                      </a:srgbClr>
                    </a:gs>
                  </a:gsLst>
                  <a:lin ang="5400000"/>
                </a:gradFill>
                <a:effectLst>
                  <a:outerShdw blurRad="76200" dist="50800" dir="5400000" algn="tl" rotWithShape="0">
                    <a:srgbClr val="000000">
                      <a:alpha val="65000"/>
                    </a:srgbClr>
                  </a:outerShdw>
                </a:effectLst>
                <a:uLnTx/>
                <a:uFillTx/>
                <a:latin typeface="Calibri" panose="020F0502020204030204"/>
                <a:ea typeface="+mn-ea"/>
                <a:cs typeface="+mn-cs"/>
              </a:rPr>
              <a:t> building/grounds</a:t>
            </a:r>
          </a:p>
        </p:txBody>
      </p:sp>
      <p:cxnSp>
        <p:nvCxnSpPr>
          <p:cNvPr id="11" name="Straight Connector 10"/>
          <p:cNvCxnSpPr/>
          <p:nvPr/>
        </p:nvCxnSpPr>
        <p:spPr>
          <a:xfrm rot="10800000" flipV="1">
            <a:off x="5476698" y="4267200"/>
            <a:ext cx="12954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0800000">
            <a:off x="7305498" y="4267200"/>
            <a:ext cx="10668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5400000" flipH="1" flipV="1">
            <a:off x="6886398" y="4457700"/>
            <a:ext cx="381000" cy="0"/>
          </a:xfrm>
          <a:prstGeom prst="line">
            <a:avLst/>
          </a:prstGeom>
        </p:spPr>
        <p:style>
          <a:lnRef idx="1">
            <a:schemeClr val="accent1"/>
          </a:lnRef>
          <a:fillRef idx="0">
            <a:schemeClr val="accent1"/>
          </a:fillRef>
          <a:effectRef idx="0">
            <a:schemeClr val="accent1"/>
          </a:effectRef>
          <a:fontRef idx="minor">
            <a:schemeClr val="tx1"/>
          </a:fontRef>
        </p:style>
      </p:cxnSp>
      <p:sp>
        <p:nvSpPr>
          <p:cNvPr id="14" name="Rectangle 13"/>
          <p:cNvSpPr/>
          <p:nvPr/>
        </p:nvSpPr>
        <p:spPr>
          <a:xfrm>
            <a:off x="6119766" y="3635514"/>
            <a:ext cx="2033634" cy="707886"/>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50" normalizeH="0" baseline="0" noProof="0" dirty="0">
                <a:ln w="11430"/>
                <a:gradFill>
                  <a:gsLst>
                    <a:gs pos="25000">
                      <a:srgbClr val="ED7D31">
                        <a:satMod val="155000"/>
                      </a:srgbClr>
                    </a:gs>
                    <a:gs pos="100000">
                      <a:srgbClr val="ED7D31">
                        <a:shade val="45000"/>
                        <a:satMod val="165000"/>
                      </a:srgbClr>
                    </a:gs>
                  </a:gsLst>
                  <a:lin ang="5400000"/>
                </a:gradFill>
                <a:effectLst>
                  <a:outerShdw blurRad="76200" dist="50800" dir="5400000" algn="tl" rotWithShape="0">
                    <a:srgbClr val="000000">
                      <a:alpha val="65000"/>
                    </a:srgbClr>
                  </a:outerShdw>
                </a:effectLst>
                <a:uLnTx/>
                <a:uFillTx/>
                <a:latin typeface="Calibri" panose="020F0502020204030204"/>
                <a:ea typeface="+mn-ea"/>
                <a:cs typeface="+mn-cs"/>
              </a:rPr>
              <a:t>Deacons</a:t>
            </a:r>
            <a:endParaRPr kumimoji="0" lang="en-US" sz="5400" b="1" i="0" u="none" strike="noStrike" kern="1200" cap="none" spc="50" normalizeH="0" baseline="0" noProof="0" dirty="0">
              <a:ln w="11430"/>
              <a:gradFill>
                <a:gsLst>
                  <a:gs pos="25000">
                    <a:srgbClr val="ED7D31">
                      <a:satMod val="155000"/>
                    </a:srgbClr>
                  </a:gs>
                  <a:gs pos="100000">
                    <a:srgbClr val="ED7D31">
                      <a:shade val="45000"/>
                      <a:satMod val="165000"/>
                    </a:srgbClr>
                  </a:gs>
                </a:gsLst>
                <a:lin ang="5400000"/>
              </a:gradFill>
              <a:effectLst>
                <a:outerShdw blurRad="76200" dist="50800" dir="5400000" algn="tl" rotWithShape="0">
                  <a:srgbClr val="000000">
                    <a:alpha val="65000"/>
                  </a:srgbClr>
                </a:outerShdw>
              </a:effectLst>
              <a:uLnTx/>
              <a:uFillTx/>
              <a:latin typeface="Calibri" panose="020F0502020204030204"/>
              <a:ea typeface="+mn-ea"/>
              <a:cs typeface="+mn-cs"/>
            </a:endParaRPr>
          </a:p>
        </p:txBody>
      </p:sp>
      <p:cxnSp>
        <p:nvCxnSpPr>
          <p:cNvPr id="15" name="Straight Connector 14"/>
          <p:cNvCxnSpPr/>
          <p:nvPr/>
        </p:nvCxnSpPr>
        <p:spPr>
          <a:xfrm rot="5400000" flipH="1" flipV="1">
            <a:off x="3331896" y="3543300"/>
            <a:ext cx="381000" cy="0"/>
          </a:xfrm>
          <a:prstGeom prst="line">
            <a:avLst/>
          </a:prstGeom>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2762082" y="3635514"/>
            <a:ext cx="1598515" cy="707886"/>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1" u="none" strike="noStrike" kern="1200" cap="none" spc="50" normalizeH="0" baseline="0" noProof="0" dirty="0">
                <a:ln w="11430"/>
                <a:gradFill>
                  <a:gsLst>
                    <a:gs pos="25000">
                      <a:srgbClr val="ED7D31">
                        <a:satMod val="155000"/>
                      </a:srgbClr>
                    </a:gs>
                    <a:gs pos="100000">
                      <a:srgbClr val="ED7D31">
                        <a:shade val="45000"/>
                        <a:satMod val="165000"/>
                      </a:srgbClr>
                    </a:gs>
                  </a:gsLst>
                  <a:lin ang="5400000"/>
                </a:gradFill>
                <a:effectLst>
                  <a:outerShdw blurRad="76200" dist="50800" dir="5400000" algn="tl" rotWithShape="0">
                    <a:srgbClr val="000000">
                      <a:alpha val="65000"/>
                    </a:srgbClr>
                  </a:outerShdw>
                </a:effectLst>
                <a:uLnTx/>
                <a:uFillTx/>
                <a:latin typeface="Calibri" panose="020F0502020204030204"/>
                <a:ea typeface="+mn-ea"/>
                <a:cs typeface="+mn-cs"/>
              </a:rPr>
              <a:t>SOULS</a:t>
            </a:r>
            <a:endParaRPr kumimoji="0" lang="en-US" sz="5400" b="1" i="1" u="none" strike="noStrike" kern="1200" cap="none" spc="50" normalizeH="0" baseline="0" noProof="0" dirty="0">
              <a:ln w="11430"/>
              <a:gradFill>
                <a:gsLst>
                  <a:gs pos="25000">
                    <a:srgbClr val="ED7D31">
                      <a:satMod val="155000"/>
                    </a:srgbClr>
                  </a:gs>
                  <a:gs pos="100000">
                    <a:srgbClr val="ED7D31">
                      <a:shade val="45000"/>
                      <a:satMod val="165000"/>
                    </a:srgbClr>
                  </a:gs>
                </a:gsLst>
                <a:lin ang="5400000"/>
              </a:gradFill>
              <a:effectLst>
                <a:outerShdw blurRad="76200" dist="50800" dir="5400000" algn="tl" rotWithShape="0">
                  <a:srgbClr val="000000">
                    <a:alpha val="65000"/>
                  </a:srgbClr>
                </a:outerShdw>
              </a:effectLst>
              <a:uLnTx/>
              <a:uFillTx/>
              <a:latin typeface="Calibri" panose="020F0502020204030204"/>
              <a:ea typeface="+mn-ea"/>
              <a:cs typeface="+mn-cs"/>
            </a:endParaRPr>
          </a:p>
        </p:txBody>
      </p:sp>
      <p:sp>
        <p:nvSpPr>
          <p:cNvPr id="3" name="Rectangle 2">
            <a:extLst>
              <a:ext uri="{FF2B5EF4-FFF2-40B4-BE49-F238E27FC236}">
                <a16:creationId xmlns:a16="http://schemas.microsoft.com/office/drawing/2014/main" id="{0490E08B-9FBA-A126-3D49-60B4BC3E59F5}"/>
              </a:ext>
            </a:extLst>
          </p:cNvPr>
          <p:cNvSpPr/>
          <p:nvPr/>
        </p:nvSpPr>
        <p:spPr>
          <a:xfrm>
            <a:off x="3429000" y="1371601"/>
            <a:ext cx="5715000" cy="523220"/>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They are not elders’ assistants</a:t>
            </a:r>
            <a:endParaRPr kumimoji="0" lang="en-US" sz="2800" b="1" i="1" u="none" strike="noStrike" kern="1200" cap="none" spc="0" normalizeH="0" baseline="0" noProof="0" dirty="0">
              <a:ln>
                <a:noFill/>
              </a:ln>
              <a:solidFill>
                <a:srgbClr val="FF0000"/>
              </a:solidFill>
              <a:effectLst/>
              <a:uLnTx/>
              <a:uFillTx/>
              <a:latin typeface="Calibri" panose="020F0502020204030204"/>
              <a:ea typeface="+mn-ea"/>
              <a:cs typeface="+mn-cs"/>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8"/>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p:cNvSpPr/>
          <p:nvPr/>
        </p:nvSpPr>
        <p:spPr>
          <a:xfrm>
            <a:off x="1905000" y="838201"/>
            <a:ext cx="8382000" cy="182887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sng" strike="noStrike" kern="1200" cap="none" spc="0" normalizeH="0" baseline="0" noProof="0" dirty="0">
                <a:ln>
                  <a:noFill/>
                </a:ln>
                <a:solidFill>
                  <a:prstClr val="black"/>
                </a:solidFill>
                <a:effectLst/>
                <a:uLnTx/>
                <a:uFillTx/>
                <a:latin typeface="Calibri" panose="020F0502020204030204"/>
                <a:ea typeface="+mn-ea"/>
                <a:cs typeface="+mn-cs"/>
              </a:rPr>
              <a:t>Acts 6:3</a:t>
            </a: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 (ASV)</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Look ye out therefore, brethren, from among you seven men of good report, full of the Spirit and of wisdom, </a:t>
            </a:r>
            <a:r>
              <a:rPr kumimoji="0" lang="en-US" sz="2800" b="0" i="0" u="none" strike="noStrike" kern="1200" cap="none" spc="0" normalizeH="0" baseline="0" noProof="0" dirty="0">
                <a:ln>
                  <a:noFill/>
                </a:ln>
                <a:solidFill>
                  <a:srgbClr val="FF0000"/>
                </a:solidFill>
                <a:effectLst/>
                <a:uLnTx/>
                <a:uFillTx/>
                <a:latin typeface="Calibri" panose="020F0502020204030204"/>
                <a:ea typeface="+mn-ea"/>
                <a:cs typeface="+mn-cs"/>
              </a:rPr>
              <a:t>whom we may appoint </a:t>
            </a:r>
            <a:r>
              <a:rPr kumimoji="0" lang="en-US" sz="2800" b="0" i="0" u="sng"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Calibri" panose="020F0502020204030204"/>
                <a:ea typeface="+mn-ea"/>
                <a:cs typeface="+mn-cs"/>
              </a:rPr>
              <a:t>over</a:t>
            </a:r>
            <a:r>
              <a:rPr kumimoji="0" lang="en-US" sz="2800" b="0" i="0" u="none" strike="noStrike" kern="1200" cap="none" spc="0" normalizeH="0" baseline="0" noProof="0" dirty="0">
                <a:ln>
                  <a:noFill/>
                </a:ln>
                <a:solidFill>
                  <a:srgbClr val="FF0000"/>
                </a:solidFill>
                <a:effectLst/>
                <a:uLnTx/>
                <a:uFillTx/>
                <a:latin typeface="Calibri" panose="020F0502020204030204"/>
                <a:ea typeface="+mn-ea"/>
                <a:cs typeface="+mn-cs"/>
              </a:rPr>
              <a:t> this business</a:t>
            </a:r>
          </a:p>
        </p:txBody>
      </p:sp>
      <p:sp>
        <p:nvSpPr>
          <p:cNvPr id="2" name="Title 1">
            <a:extLst>
              <a:ext uri="{FF2B5EF4-FFF2-40B4-BE49-F238E27FC236}">
                <a16:creationId xmlns:a16="http://schemas.microsoft.com/office/drawing/2014/main" id="{94CD5736-6971-5E0D-AC80-D5F466C17EE9}"/>
              </a:ext>
            </a:extLst>
          </p:cNvPr>
          <p:cNvSpPr txBox="1">
            <a:spLocks/>
          </p:cNvSpPr>
          <p:nvPr/>
        </p:nvSpPr>
        <p:spPr>
          <a:xfrm>
            <a:off x="0" y="1"/>
            <a:ext cx="12192000" cy="685777"/>
          </a:xfrm>
          <a:prstGeom prst="rect">
            <a:avLst/>
          </a:prstGeom>
          <a:solidFill>
            <a:srgbClr val="C00000"/>
          </a:solidFill>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3600" b="1" i="0" u="none" strike="noStrike" kern="1200" cap="none" spc="0" normalizeH="0" baseline="0" noProof="0">
                <a:ln>
                  <a:noFill/>
                </a:ln>
                <a:solidFill>
                  <a:prstClr val="white"/>
                </a:solidFill>
                <a:effectLst/>
                <a:uLnTx/>
                <a:uFillTx/>
                <a:latin typeface="Calibri Light" panose="020F0302020204030204"/>
                <a:ea typeface="+mj-ea"/>
                <a:cs typeface="+mj-cs"/>
              </a:rPr>
              <a:t>SERVANTS</a:t>
            </a:r>
            <a:endParaRPr kumimoji="0" lang="en-US" sz="3600" b="1" i="0" u="none" strike="noStrike" kern="1200" cap="none" spc="0" normalizeH="0" baseline="0" noProof="0" dirty="0">
              <a:ln>
                <a:noFill/>
              </a:ln>
              <a:solidFill>
                <a:prstClr val="white"/>
              </a:solidFill>
              <a:effectLst/>
              <a:uLnTx/>
              <a:uFillTx/>
              <a:latin typeface="Calibri Light" panose="020F0302020204030204"/>
              <a:ea typeface="+mj-ea"/>
              <a:cs typeface="+mj-cs"/>
            </a:endParaRPr>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p:cNvSpPr/>
          <p:nvPr/>
        </p:nvSpPr>
        <p:spPr>
          <a:xfrm>
            <a:off x="1905000" y="838201"/>
            <a:ext cx="8382000" cy="182887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sng" strike="noStrike" kern="1200" cap="none" spc="0" normalizeH="0" baseline="0" noProof="0" dirty="0">
                <a:ln>
                  <a:noFill/>
                </a:ln>
                <a:solidFill>
                  <a:prstClr val="black"/>
                </a:solidFill>
                <a:effectLst/>
                <a:uLnTx/>
                <a:uFillTx/>
                <a:latin typeface="Calibri" panose="020F0502020204030204"/>
                <a:ea typeface="+mn-ea"/>
                <a:cs typeface="+mn-cs"/>
              </a:rPr>
              <a:t>Acts 6:3</a:t>
            </a: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 (ASV)</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Look ye out therefore, brethren, from among you seven men of good report, full of the Spirit and of wisdom, </a:t>
            </a:r>
            <a:r>
              <a:rPr kumimoji="0" lang="en-US" sz="2800" b="0" i="0" u="none" strike="noStrike" kern="1200" cap="none" spc="0" normalizeH="0" baseline="0" noProof="0" dirty="0">
                <a:ln>
                  <a:noFill/>
                </a:ln>
                <a:solidFill>
                  <a:srgbClr val="FF0000"/>
                </a:solidFill>
                <a:effectLst/>
                <a:uLnTx/>
                <a:uFillTx/>
                <a:latin typeface="Calibri" panose="020F0502020204030204"/>
                <a:ea typeface="+mn-ea"/>
                <a:cs typeface="+mn-cs"/>
              </a:rPr>
              <a:t>whom we may put in charge of this task.</a:t>
            </a:r>
            <a:endParaRPr kumimoji="0" lang="en-US" sz="2800" b="1" i="0" u="none" strike="noStrike" kern="1200" cap="none" spc="0" normalizeH="0" baseline="0" noProof="0" dirty="0">
              <a:ln>
                <a:noFill/>
              </a:ln>
              <a:solidFill>
                <a:srgbClr val="FF0000"/>
              </a:solidFill>
              <a:effectLst/>
              <a:uLnTx/>
              <a:uFillTx/>
              <a:latin typeface="Calibri" panose="020F0502020204030204"/>
              <a:ea typeface="+mn-ea"/>
              <a:cs typeface="+mn-cs"/>
            </a:endParaRPr>
          </a:p>
        </p:txBody>
      </p:sp>
      <p:sp>
        <p:nvSpPr>
          <p:cNvPr id="4" name="TextBox 3"/>
          <p:cNvSpPr txBox="1"/>
          <p:nvPr/>
        </p:nvSpPr>
        <p:spPr>
          <a:xfrm>
            <a:off x="7896987" y="2163097"/>
            <a:ext cx="1198626"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sng" strike="noStrike" kern="1200" cap="none" spc="0" normalizeH="0" baseline="0" noProof="0" dirty="0">
                <a:ln>
                  <a:noFill/>
                </a:ln>
                <a:solidFill>
                  <a:srgbClr val="FF0000"/>
                </a:solidFill>
                <a:effectLst/>
                <a:uLnTx/>
                <a:uFillTx/>
                <a:latin typeface="Calibri" panose="020F0502020204030204"/>
                <a:ea typeface="+mn-ea"/>
                <a:cs typeface="+mn-cs"/>
              </a:rPr>
              <a:t>[</a:t>
            </a:r>
            <a:r>
              <a:rPr kumimoji="0" lang="en-US" sz="2400" b="1" i="0" u="none" strike="noStrike" kern="1200" cap="none" spc="0" normalizeH="0" baseline="0" noProof="0" dirty="0">
                <a:ln>
                  <a:noFill/>
                </a:ln>
                <a:solidFill>
                  <a:srgbClr val="FF0000"/>
                </a:solidFill>
                <a:effectLst/>
                <a:uLnTx/>
                <a:uFillTx/>
                <a:latin typeface="Calibri" panose="020F0502020204030204"/>
                <a:ea typeface="+mn-ea"/>
                <a:cs typeface="+mn-cs"/>
              </a:rPr>
              <a:t>NASB]</a:t>
            </a:r>
          </a:p>
        </p:txBody>
      </p:sp>
      <p:sp>
        <p:nvSpPr>
          <p:cNvPr id="2" name="Title 1">
            <a:extLst>
              <a:ext uri="{FF2B5EF4-FFF2-40B4-BE49-F238E27FC236}">
                <a16:creationId xmlns:a16="http://schemas.microsoft.com/office/drawing/2014/main" id="{AB6860BA-BD14-93E6-3E17-440CFFDC889B}"/>
              </a:ext>
            </a:extLst>
          </p:cNvPr>
          <p:cNvSpPr txBox="1">
            <a:spLocks/>
          </p:cNvSpPr>
          <p:nvPr/>
        </p:nvSpPr>
        <p:spPr>
          <a:xfrm>
            <a:off x="0" y="1"/>
            <a:ext cx="12192000" cy="685777"/>
          </a:xfrm>
          <a:prstGeom prst="rect">
            <a:avLst/>
          </a:prstGeom>
          <a:solidFill>
            <a:srgbClr val="C00000"/>
          </a:solidFill>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3600" b="1" i="0" u="none" strike="noStrike" kern="1200" cap="none" spc="0" normalizeH="0" baseline="0" noProof="0">
                <a:ln>
                  <a:noFill/>
                </a:ln>
                <a:solidFill>
                  <a:prstClr val="white"/>
                </a:solidFill>
                <a:effectLst/>
                <a:uLnTx/>
                <a:uFillTx/>
                <a:latin typeface="Calibri Light" panose="020F0302020204030204"/>
                <a:ea typeface="+mj-ea"/>
                <a:cs typeface="+mj-cs"/>
              </a:rPr>
              <a:t>SERVANTS</a:t>
            </a:r>
            <a:endParaRPr kumimoji="0" lang="en-US" sz="3600" b="1" i="0" u="none" strike="noStrike" kern="1200" cap="none" spc="0" normalizeH="0" baseline="0" noProof="0" dirty="0">
              <a:ln>
                <a:noFill/>
              </a:ln>
              <a:solidFill>
                <a:prstClr val="white"/>
              </a:solidFill>
              <a:effectLst/>
              <a:uLnTx/>
              <a:uFillTx/>
              <a:latin typeface="Calibri Light" panose="020F0302020204030204"/>
              <a:ea typeface="+mj-ea"/>
              <a:cs typeface="+mj-cs"/>
            </a:endParaRPr>
          </a:p>
        </p:txBody>
      </p:sp>
    </p:spTree>
    <p:extLst>
      <p:ext uri="{BB962C8B-B14F-4D97-AF65-F5344CB8AC3E}">
        <p14:creationId xmlns:p14="http://schemas.microsoft.com/office/powerpoint/2010/main" val="1220370159"/>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p:cNvSpPr/>
          <p:nvPr/>
        </p:nvSpPr>
        <p:spPr>
          <a:xfrm>
            <a:off x="1905000" y="838200"/>
            <a:ext cx="8382000" cy="1815882"/>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sng" strike="noStrike" kern="1200" cap="none" spc="0" normalizeH="0" baseline="0" noProof="0" dirty="0">
                <a:ln>
                  <a:noFill/>
                </a:ln>
                <a:solidFill>
                  <a:prstClr val="black"/>
                </a:solidFill>
                <a:effectLst/>
                <a:uLnTx/>
                <a:uFillTx/>
                <a:latin typeface="Calibri" panose="020F0502020204030204"/>
                <a:ea typeface="+mn-ea"/>
                <a:cs typeface="+mn-cs"/>
              </a:rPr>
              <a:t>Acts 6:3</a:t>
            </a: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 (ASV)</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Look ye out therefore, brethren, from among you seven men of good report, full of the Spirit and of wisdom, </a:t>
            </a:r>
            <a:r>
              <a:rPr kumimoji="0" lang="en-US" sz="2800" b="0" i="0" u="none" strike="noStrike" kern="1200" cap="none" spc="0" normalizeH="0" baseline="0" noProof="0" dirty="0">
                <a:ln>
                  <a:noFill/>
                </a:ln>
                <a:solidFill>
                  <a:srgbClr val="FF0000"/>
                </a:solidFill>
                <a:effectLst/>
                <a:uLnTx/>
                <a:uFillTx/>
                <a:latin typeface="Calibri" panose="020F0502020204030204"/>
                <a:ea typeface="+mn-ea"/>
                <a:cs typeface="+mn-cs"/>
              </a:rPr>
              <a:t>whom we will appoint to this duty.</a:t>
            </a:r>
            <a:endParaRPr kumimoji="0" lang="en-US" sz="2800" b="1" i="0" u="none" strike="noStrike" kern="1200" cap="none" spc="0" normalizeH="0" baseline="0" noProof="0" dirty="0">
              <a:ln>
                <a:noFill/>
              </a:ln>
              <a:solidFill>
                <a:srgbClr val="FF0000"/>
              </a:solidFill>
              <a:effectLst/>
              <a:uLnTx/>
              <a:uFillTx/>
              <a:latin typeface="Calibri" panose="020F0502020204030204"/>
              <a:ea typeface="+mn-ea"/>
              <a:cs typeface="+mn-cs"/>
            </a:endParaRPr>
          </a:p>
        </p:txBody>
      </p:sp>
      <p:sp>
        <p:nvSpPr>
          <p:cNvPr id="4" name="TextBox 3"/>
          <p:cNvSpPr txBox="1"/>
          <p:nvPr/>
        </p:nvSpPr>
        <p:spPr>
          <a:xfrm>
            <a:off x="7162800" y="2163097"/>
            <a:ext cx="1198626"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FF0000"/>
                </a:solidFill>
                <a:effectLst/>
                <a:uLnTx/>
                <a:uFillTx/>
                <a:latin typeface="Calibri" panose="020F0502020204030204"/>
                <a:ea typeface="+mn-ea"/>
                <a:cs typeface="+mn-cs"/>
              </a:rPr>
              <a:t>[ESV]</a:t>
            </a:r>
          </a:p>
        </p:txBody>
      </p:sp>
      <p:sp>
        <p:nvSpPr>
          <p:cNvPr id="2" name="Title 1">
            <a:extLst>
              <a:ext uri="{FF2B5EF4-FFF2-40B4-BE49-F238E27FC236}">
                <a16:creationId xmlns:a16="http://schemas.microsoft.com/office/drawing/2014/main" id="{13760DFB-C447-91A4-F728-DAEA14332B53}"/>
              </a:ext>
            </a:extLst>
          </p:cNvPr>
          <p:cNvSpPr txBox="1">
            <a:spLocks/>
          </p:cNvSpPr>
          <p:nvPr/>
        </p:nvSpPr>
        <p:spPr>
          <a:xfrm>
            <a:off x="0" y="1"/>
            <a:ext cx="12192000" cy="685777"/>
          </a:xfrm>
          <a:prstGeom prst="rect">
            <a:avLst/>
          </a:prstGeom>
          <a:solidFill>
            <a:srgbClr val="C00000"/>
          </a:solidFill>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3600" b="1" i="0" u="none" strike="noStrike" kern="1200" cap="none" spc="0" normalizeH="0" baseline="0" noProof="0">
                <a:ln>
                  <a:noFill/>
                </a:ln>
                <a:solidFill>
                  <a:prstClr val="white"/>
                </a:solidFill>
                <a:effectLst/>
                <a:uLnTx/>
                <a:uFillTx/>
                <a:latin typeface="Calibri Light" panose="020F0302020204030204"/>
                <a:ea typeface="+mj-ea"/>
                <a:cs typeface="+mj-cs"/>
              </a:rPr>
              <a:t>SERVANTS</a:t>
            </a:r>
            <a:endParaRPr kumimoji="0" lang="en-US" sz="3600" b="1" i="0" u="none" strike="noStrike" kern="1200" cap="none" spc="0" normalizeH="0" baseline="0" noProof="0" dirty="0">
              <a:ln>
                <a:noFill/>
              </a:ln>
              <a:solidFill>
                <a:prstClr val="white"/>
              </a:solidFill>
              <a:effectLst/>
              <a:uLnTx/>
              <a:uFillTx/>
              <a:latin typeface="Calibri Light" panose="020F0302020204030204"/>
              <a:ea typeface="+mj-ea"/>
              <a:cs typeface="+mj-cs"/>
            </a:endParaRPr>
          </a:p>
        </p:txBody>
      </p:sp>
    </p:spTree>
    <p:extLst>
      <p:ext uri="{BB962C8B-B14F-4D97-AF65-F5344CB8AC3E}">
        <p14:creationId xmlns:p14="http://schemas.microsoft.com/office/powerpoint/2010/main" val="2104220281"/>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F66E00B-47DC-1D9F-228E-1A34E436F705}"/>
              </a:ext>
            </a:extLst>
          </p:cNvPr>
          <p:cNvSpPr txBox="1"/>
          <p:nvPr/>
        </p:nvSpPr>
        <p:spPr>
          <a:xfrm>
            <a:off x="391236" y="2425227"/>
            <a:ext cx="11409528" cy="1384995"/>
          </a:xfrm>
          <a:prstGeom prst="rect">
            <a:avLst/>
          </a:prstGeom>
          <a:noFill/>
        </p:spPr>
        <p:txBody>
          <a:bodyPr wrap="square" rtlCol="0">
            <a:spAutoFit/>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Congregational Meetings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Deacons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Individual Initiative</a:t>
            </a:r>
          </a:p>
        </p:txBody>
      </p:sp>
      <p:sp>
        <p:nvSpPr>
          <p:cNvPr id="2" name="TextBox 1">
            <a:extLst>
              <a:ext uri="{FF2B5EF4-FFF2-40B4-BE49-F238E27FC236}">
                <a16:creationId xmlns:a16="http://schemas.microsoft.com/office/drawing/2014/main" id="{0F0812F4-EEA0-177C-AA62-25ECFDE26573}"/>
              </a:ext>
            </a:extLst>
          </p:cNvPr>
          <p:cNvSpPr txBox="1"/>
          <p:nvPr/>
        </p:nvSpPr>
        <p:spPr>
          <a:xfrm>
            <a:off x="496369" y="1040232"/>
            <a:ext cx="11409528" cy="138499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The New Testament lays out a plan….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	The same plan with or without elders</a:t>
            </a:r>
          </a:p>
        </p:txBody>
      </p:sp>
      <p:sp>
        <p:nvSpPr>
          <p:cNvPr id="3" name="Title 1">
            <a:extLst>
              <a:ext uri="{FF2B5EF4-FFF2-40B4-BE49-F238E27FC236}">
                <a16:creationId xmlns:a16="http://schemas.microsoft.com/office/drawing/2014/main" id="{1340F969-0172-57E9-4247-DE90E0435951}"/>
              </a:ext>
            </a:extLst>
          </p:cNvPr>
          <p:cNvSpPr>
            <a:spLocks noGrp="1"/>
          </p:cNvSpPr>
          <p:nvPr>
            <p:ph type="ctrTitle"/>
          </p:nvPr>
        </p:nvSpPr>
        <p:spPr>
          <a:xfrm>
            <a:off x="10668" y="1"/>
            <a:ext cx="12170664" cy="685777"/>
          </a:xfrm>
          <a:solidFill>
            <a:srgbClr val="C00000"/>
          </a:solidFill>
        </p:spPr>
        <p:txBody>
          <a:bodyPr>
            <a:normAutofit/>
          </a:bodyPr>
          <a:lstStyle/>
          <a:p>
            <a:r>
              <a:rPr lang="en-US" sz="3600" b="1" dirty="0">
                <a:solidFill>
                  <a:schemeClr val="bg1"/>
                </a:solidFill>
                <a:effectLst>
                  <a:outerShdw blurRad="38100" dist="38100" dir="2700000" algn="tl">
                    <a:srgbClr val="000000">
                      <a:alpha val="43137"/>
                    </a:srgbClr>
                  </a:outerShdw>
                </a:effectLst>
              </a:rPr>
              <a:t>CHURCH ORGANIZATION</a:t>
            </a:r>
          </a:p>
        </p:txBody>
      </p:sp>
    </p:spTree>
    <p:extLst>
      <p:ext uri="{BB962C8B-B14F-4D97-AF65-F5344CB8AC3E}">
        <p14:creationId xmlns:p14="http://schemas.microsoft.com/office/powerpoint/2010/main" val="12737006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p:cNvSpPr/>
          <p:nvPr/>
        </p:nvSpPr>
        <p:spPr>
          <a:xfrm>
            <a:off x="1905000" y="838200"/>
            <a:ext cx="8382000" cy="1815882"/>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sng" strike="noStrike" kern="1200" cap="none" spc="0" normalizeH="0" baseline="0" noProof="0" dirty="0">
                <a:ln>
                  <a:noFill/>
                </a:ln>
                <a:solidFill>
                  <a:prstClr val="black"/>
                </a:solidFill>
                <a:effectLst/>
                <a:uLnTx/>
                <a:uFillTx/>
                <a:latin typeface="Calibri" panose="020F0502020204030204"/>
                <a:ea typeface="+mn-ea"/>
                <a:cs typeface="+mn-cs"/>
              </a:rPr>
              <a:t>Acts 6:3</a:t>
            </a: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 (ASV)</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Look ye out therefore, brethren, from among you seven men of good report, full of the Spirit and of wisdom,</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FF0000"/>
                </a:solidFill>
                <a:effectLst/>
                <a:uLnTx/>
                <a:uFillTx/>
                <a:latin typeface="Calibri" panose="020F0502020204030204"/>
                <a:ea typeface="+mn-ea"/>
                <a:cs typeface="+mn-cs"/>
              </a:rPr>
              <a:t>We will turn this responsibility over to them. </a:t>
            </a:r>
            <a:endParaRPr kumimoji="0" lang="en-US" sz="2800" b="1" i="0" u="none" strike="noStrike" kern="1200" cap="none" spc="0" normalizeH="0" baseline="0" noProof="0" dirty="0">
              <a:ln>
                <a:noFill/>
              </a:ln>
              <a:solidFill>
                <a:srgbClr val="FF0000"/>
              </a:solidFill>
              <a:effectLst/>
              <a:uLnTx/>
              <a:uFillTx/>
              <a:latin typeface="Calibri" panose="020F0502020204030204"/>
              <a:ea typeface="+mn-ea"/>
              <a:cs typeface="+mn-cs"/>
            </a:endParaRPr>
          </a:p>
        </p:txBody>
      </p:sp>
      <p:sp>
        <p:nvSpPr>
          <p:cNvPr id="4" name="TextBox 3"/>
          <p:cNvSpPr txBox="1"/>
          <p:nvPr/>
        </p:nvSpPr>
        <p:spPr>
          <a:xfrm>
            <a:off x="8478774" y="2148349"/>
            <a:ext cx="1198626"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FF0000"/>
                </a:solidFill>
                <a:effectLst/>
                <a:uLnTx/>
                <a:uFillTx/>
                <a:latin typeface="Calibri" panose="020F0502020204030204"/>
                <a:ea typeface="+mn-ea"/>
                <a:cs typeface="+mn-cs"/>
              </a:rPr>
              <a:t>[NIV]</a:t>
            </a:r>
          </a:p>
        </p:txBody>
      </p:sp>
      <p:sp>
        <p:nvSpPr>
          <p:cNvPr id="2" name="Title 1">
            <a:extLst>
              <a:ext uri="{FF2B5EF4-FFF2-40B4-BE49-F238E27FC236}">
                <a16:creationId xmlns:a16="http://schemas.microsoft.com/office/drawing/2014/main" id="{F5D54331-3D55-9092-833D-6BA97F1F3AA0}"/>
              </a:ext>
            </a:extLst>
          </p:cNvPr>
          <p:cNvSpPr txBox="1">
            <a:spLocks/>
          </p:cNvSpPr>
          <p:nvPr/>
        </p:nvSpPr>
        <p:spPr>
          <a:xfrm>
            <a:off x="0" y="1"/>
            <a:ext cx="12192000" cy="685777"/>
          </a:xfrm>
          <a:prstGeom prst="rect">
            <a:avLst/>
          </a:prstGeom>
          <a:solidFill>
            <a:srgbClr val="C00000"/>
          </a:solidFill>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3600" b="1" i="0" u="none" strike="noStrike" kern="1200" cap="none" spc="0" normalizeH="0" baseline="0" noProof="0">
                <a:ln>
                  <a:noFill/>
                </a:ln>
                <a:solidFill>
                  <a:prstClr val="white"/>
                </a:solidFill>
                <a:effectLst/>
                <a:uLnTx/>
                <a:uFillTx/>
                <a:latin typeface="Calibri Light" panose="020F0302020204030204"/>
                <a:ea typeface="+mj-ea"/>
                <a:cs typeface="+mj-cs"/>
              </a:rPr>
              <a:t>SERVANTS</a:t>
            </a:r>
            <a:endParaRPr kumimoji="0" lang="en-US" sz="3600" b="1" i="0" u="none" strike="noStrike" kern="1200" cap="none" spc="0" normalizeH="0" baseline="0" noProof="0" dirty="0">
              <a:ln>
                <a:noFill/>
              </a:ln>
              <a:solidFill>
                <a:prstClr val="white"/>
              </a:solidFill>
              <a:effectLst/>
              <a:uLnTx/>
              <a:uFillTx/>
              <a:latin typeface="Calibri Light" panose="020F0302020204030204"/>
              <a:ea typeface="+mj-ea"/>
              <a:cs typeface="+mj-cs"/>
            </a:endParaRPr>
          </a:p>
        </p:txBody>
      </p:sp>
    </p:spTree>
    <p:extLst>
      <p:ext uri="{BB962C8B-B14F-4D97-AF65-F5344CB8AC3E}">
        <p14:creationId xmlns:p14="http://schemas.microsoft.com/office/powerpoint/2010/main" val="567573164"/>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
            <a:ext cx="12192000" cy="584775"/>
          </a:xfrm>
          <a:prstGeom prst="rect">
            <a:avLst/>
          </a:prstGeom>
          <a:solidFill>
            <a:schemeClr val="accent1"/>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DEACONS WITHOUT ELDERS?</a:t>
            </a:r>
          </a:p>
        </p:txBody>
      </p:sp>
      <p:sp>
        <p:nvSpPr>
          <p:cNvPr id="5" name="Rectangle 4"/>
          <p:cNvSpPr/>
          <p:nvPr/>
        </p:nvSpPr>
        <p:spPr>
          <a:xfrm>
            <a:off x="2183130" y="1905001"/>
            <a:ext cx="7795260" cy="2677656"/>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“There is a present and real danger with a church having deacons in the absence of elders. Without rulers (bishops, elders, Acts 20: 17, 28, I Tim. 3: 4, 5), a church tends to place more overseeing duties on deacons and deacons themselves face the risk of moving into the position of oversight.”</a:t>
            </a:r>
            <a:endParaRPr kumimoji="0" lang="en-US" sz="2800" b="1" i="1"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6" name="Rectangle 5"/>
          <p:cNvSpPr/>
          <p:nvPr/>
        </p:nvSpPr>
        <p:spPr>
          <a:xfrm>
            <a:off x="3931920" y="5612429"/>
            <a:ext cx="4572000" cy="523220"/>
          </a:xfrm>
          <a:prstGeom prst="rect">
            <a:avLst/>
          </a:prstGeom>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1" u="none" strike="noStrike" kern="1200" cap="none" spc="0" normalizeH="0" baseline="0" noProof="0" dirty="0">
                <a:ln>
                  <a:noFill/>
                </a:ln>
                <a:solidFill>
                  <a:prstClr val="black"/>
                </a:solidFill>
                <a:effectLst/>
                <a:uLnTx/>
                <a:uFillTx/>
                <a:latin typeface="Calibri" panose="020F0502020204030204"/>
                <a:ea typeface="+mn-ea"/>
                <a:cs typeface="+mn-cs"/>
              </a:rPr>
              <a:t>That’s not a Bible answer!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
            <a:ext cx="12192000" cy="584775"/>
          </a:xfrm>
          <a:prstGeom prst="rect">
            <a:avLst/>
          </a:prstGeom>
          <a:solidFill>
            <a:schemeClr val="accent1"/>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DEACONS WITHOUT ELDERS?</a:t>
            </a:r>
          </a:p>
        </p:txBody>
      </p:sp>
      <p:sp>
        <p:nvSpPr>
          <p:cNvPr id="5" name="Rectangle 4"/>
          <p:cNvSpPr/>
          <p:nvPr/>
        </p:nvSpPr>
        <p:spPr>
          <a:xfrm>
            <a:off x="2183130" y="1905001"/>
            <a:ext cx="7795260" cy="2677656"/>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“There is a present and real danger with a church having </a:t>
            </a: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deacons</a:t>
            </a: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 in the absence of elders. Without rulers (bishops, elders, Acts 20: 17, 28, I Tim. 3: 4, 5), a church tends to place more overseeing duties on </a:t>
            </a: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deacons</a:t>
            </a: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 and </a:t>
            </a: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deacons</a:t>
            </a: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 themselves face the risk of moving into the position of oversight.”</a:t>
            </a:r>
            <a:endParaRPr kumimoji="0" lang="en-US" sz="2800" b="1" i="1"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6" name="Rectangle 5"/>
          <p:cNvSpPr/>
          <p:nvPr/>
        </p:nvSpPr>
        <p:spPr>
          <a:xfrm>
            <a:off x="3931920" y="5612429"/>
            <a:ext cx="4572000" cy="523220"/>
          </a:xfrm>
          <a:prstGeom prst="rect">
            <a:avLst/>
          </a:prstGeom>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1" u="none" strike="noStrike" kern="1200" cap="none" spc="0" normalizeH="0" baseline="0" noProof="0" dirty="0">
                <a:ln>
                  <a:noFill/>
                </a:ln>
                <a:solidFill>
                  <a:prstClr val="black"/>
                </a:solidFill>
                <a:effectLst/>
                <a:uLnTx/>
                <a:uFillTx/>
                <a:latin typeface="Calibri" panose="020F0502020204030204"/>
                <a:ea typeface="+mn-ea"/>
                <a:cs typeface="+mn-cs"/>
              </a:rPr>
              <a:t>That’s not a Bible answer!</a:t>
            </a:r>
          </a:p>
        </p:txBody>
      </p:sp>
    </p:spTree>
    <p:extLst>
      <p:ext uri="{BB962C8B-B14F-4D97-AF65-F5344CB8AC3E}">
        <p14:creationId xmlns:p14="http://schemas.microsoft.com/office/powerpoint/2010/main" val="3565694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
            <a:ext cx="12192000" cy="584775"/>
          </a:xfrm>
          <a:prstGeom prst="rect">
            <a:avLst/>
          </a:prstGeom>
          <a:solidFill>
            <a:schemeClr val="accent1"/>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DEACONS WITHOUT ELDERS?</a:t>
            </a:r>
          </a:p>
        </p:txBody>
      </p:sp>
      <p:sp>
        <p:nvSpPr>
          <p:cNvPr id="5" name="Rectangle 4"/>
          <p:cNvSpPr/>
          <p:nvPr/>
        </p:nvSpPr>
        <p:spPr>
          <a:xfrm>
            <a:off x="2183130" y="1905001"/>
            <a:ext cx="7795260" cy="2677656"/>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“There is a present and real danger with a church having </a:t>
            </a: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evangelists</a:t>
            </a: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 in the absence of elders. Without rulers (bishops, elders, Acts 20: 17, 28, I Tim. 3: 4, 5), a church tends to place more overseeing duties on </a:t>
            </a: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evangelists</a:t>
            </a: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 and </a:t>
            </a: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evangelists</a:t>
            </a: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 themselves face the risk of moving into the position of oversight.”</a:t>
            </a:r>
            <a:endParaRPr kumimoji="0" lang="en-US" sz="2800" b="1" i="1"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6" name="Rectangle 5"/>
          <p:cNvSpPr/>
          <p:nvPr/>
        </p:nvSpPr>
        <p:spPr>
          <a:xfrm>
            <a:off x="3931920" y="5612429"/>
            <a:ext cx="4572000" cy="523220"/>
          </a:xfrm>
          <a:prstGeom prst="rect">
            <a:avLst/>
          </a:prstGeom>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1" u="none" strike="noStrike" kern="1200" cap="none" spc="0" normalizeH="0" baseline="0" noProof="0" dirty="0">
                <a:ln>
                  <a:noFill/>
                </a:ln>
                <a:solidFill>
                  <a:prstClr val="black"/>
                </a:solidFill>
                <a:effectLst/>
                <a:uLnTx/>
                <a:uFillTx/>
                <a:latin typeface="Calibri" panose="020F0502020204030204"/>
                <a:ea typeface="+mn-ea"/>
                <a:cs typeface="+mn-cs"/>
              </a:rPr>
              <a:t>That’s not a Bible answer!</a:t>
            </a:r>
          </a:p>
        </p:txBody>
      </p:sp>
    </p:spTree>
    <p:extLst>
      <p:ext uri="{BB962C8B-B14F-4D97-AF65-F5344CB8AC3E}">
        <p14:creationId xmlns:p14="http://schemas.microsoft.com/office/powerpoint/2010/main" val="12245709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181083" y="1905000"/>
            <a:ext cx="6593982" cy="2246769"/>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“…considering that those serving in the office of a deacon are only mentioned in the context of elders, we have no reason to conclude that God has authorized any church to have deacons without elders.”</a:t>
            </a:r>
            <a:endParaRPr kumimoji="0" lang="en-US" sz="2800" b="1" i="1"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6" name="Rectangle 5"/>
          <p:cNvSpPr/>
          <p:nvPr/>
        </p:nvSpPr>
        <p:spPr>
          <a:xfrm>
            <a:off x="3844346" y="4662152"/>
            <a:ext cx="4572000" cy="584775"/>
          </a:xfrm>
          <a:prstGeom prst="rect">
            <a:avLst/>
          </a:prstGeom>
        </p:spPr>
        <p:txBody>
          <a:bodyP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1" u="none" strike="noStrike" kern="1200" cap="none" spc="0" normalizeH="0" baseline="0" noProof="0" dirty="0">
                <a:ln>
                  <a:noFill/>
                </a:ln>
                <a:solidFill>
                  <a:prstClr val="black"/>
                </a:solidFill>
                <a:effectLst/>
                <a:uLnTx/>
                <a:uFillTx/>
                <a:latin typeface="Calibri" panose="020F0502020204030204"/>
                <a:ea typeface="+mn-ea"/>
                <a:cs typeface="+mn-cs"/>
              </a:rPr>
              <a:t>Acts 6?</a:t>
            </a:r>
          </a:p>
        </p:txBody>
      </p:sp>
      <p:sp>
        <p:nvSpPr>
          <p:cNvPr id="2" name="TextBox 1">
            <a:extLst>
              <a:ext uri="{FF2B5EF4-FFF2-40B4-BE49-F238E27FC236}">
                <a16:creationId xmlns:a16="http://schemas.microsoft.com/office/drawing/2014/main" id="{8EEC6BF0-9D36-A614-E2F3-EC5DC01D5550}"/>
              </a:ext>
            </a:extLst>
          </p:cNvPr>
          <p:cNvSpPr txBox="1"/>
          <p:nvPr/>
        </p:nvSpPr>
        <p:spPr>
          <a:xfrm>
            <a:off x="0" y="1"/>
            <a:ext cx="12192000" cy="584775"/>
          </a:xfrm>
          <a:prstGeom prst="rect">
            <a:avLst/>
          </a:prstGeom>
          <a:solidFill>
            <a:schemeClr val="accent1"/>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DEACONS WITHOUT ELDERS?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3030" y="914400"/>
            <a:ext cx="8899301" cy="954107"/>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“Since elders are the spiritual leaders of churches today, elders must appoint deacons and select their tasks.”</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6" name="Rectangle 5"/>
          <p:cNvSpPr/>
          <p:nvPr/>
        </p:nvSpPr>
        <p:spPr>
          <a:xfrm>
            <a:off x="3491784" y="1942122"/>
            <a:ext cx="1551905" cy="523220"/>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1" u="none" strike="noStrike" kern="1200" cap="none" spc="0" normalizeH="0" baseline="0" noProof="0" dirty="0">
                <a:ln>
                  <a:noFill/>
                </a:ln>
                <a:solidFill>
                  <a:prstClr val="black"/>
                </a:solidFill>
                <a:effectLst/>
                <a:uLnTx/>
                <a:uFillTx/>
                <a:latin typeface="Calibri" panose="020F0502020204030204"/>
                <a:ea typeface="+mn-ea"/>
                <a:cs typeface="+mn-cs"/>
              </a:rPr>
              <a:t>Acts 6?</a:t>
            </a:r>
          </a:p>
        </p:txBody>
      </p:sp>
      <p:sp>
        <p:nvSpPr>
          <p:cNvPr id="2" name="TextBox 1">
            <a:extLst>
              <a:ext uri="{FF2B5EF4-FFF2-40B4-BE49-F238E27FC236}">
                <a16:creationId xmlns:a16="http://schemas.microsoft.com/office/drawing/2014/main" id="{D7EE88B0-45B2-69FC-0E56-E8DE94935B2C}"/>
              </a:ext>
            </a:extLst>
          </p:cNvPr>
          <p:cNvSpPr txBox="1"/>
          <p:nvPr/>
        </p:nvSpPr>
        <p:spPr>
          <a:xfrm>
            <a:off x="0" y="1"/>
            <a:ext cx="12192000" cy="584775"/>
          </a:xfrm>
          <a:prstGeom prst="rect">
            <a:avLst/>
          </a:prstGeom>
          <a:solidFill>
            <a:schemeClr val="accent1"/>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DEACONS WITHOUT ELDERS?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P spid="6"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3030" y="914400"/>
            <a:ext cx="8899301" cy="5232202"/>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“Since elders are the spiritual leaders of churches today, </a:t>
            </a:r>
            <a:r>
              <a:rPr kumimoji="0" lang="en-US" sz="2800" b="0" i="0" u="none" strike="sngStrike" kern="1200" cap="none" spc="0" normalizeH="0" baseline="0" noProof="0" dirty="0">
                <a:ln>
                  <a:noFill/>
                </a:ln>
                <a:solidFill>
                  <a:prstClr val="black"/>
                </a:solidFill>
                <a:effectLst/>
                <a:uLnTx/>
                <a:uFillTx/>
                <a:latin typeface="Calibri" panose="020F0502020204030204"/>
                <a:ea typeface="+mn-ea"/>
                <a:cs typeface="+mn-cs"/>
              </a:rPr>
              <a:t>elders must appoint deacons and select their tasks.”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“Moreover, deacons assist and submit themselves to the authority of the elders, who were commanded to oversee and watch over the local congregation (</a:t>
            </a: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hlinkClick r:id="rId2"/>
              </a:rPr>
              <a:t>I Peter 5:1-5</a:t>
            </a: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 . Therefore, the authority of deacons falls within the bounds and oversight of the elders. Because of the deacon's dependence on the elders for appointment and direction, a church would necessarily be unable to appoint deacons if it did not have elders to guide and oversee them.”</a:t>
            </a:r>
            <a:endParaRPr kumimoji="0" lang="en-US" sz="2800" b="1" i="1"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6" name="Rectangle 5"/>
          <p:cNvSpPr/>
          <p:nvPr/>
        </p:nvSpPr>
        <p:spPr>
          <a:xfrm>
            <a:off x="3491784" y="1942122"/>
            <a:ext cx="1551905" cy="523220"/>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1" u="none" strike="noStrike" kern="1200" cap="none" spc="0" normalizeH="0" baseline="0" noProof="0" dirty="0">
                <a:ln>
                  <a:noFill/>
                </a:ln>
                <a:solidFill>
                  <a:prstClr val="black"/>
                </a:solidFill>
                <a:effectLst/>
                <a:uLnTx/>
                <a:uFillTx/>
                <a:latin typeface="Calibri" panose="020F0502020204030204"/>
                <a:ea typeface="+mn-ea"/>
                <a:cs typeface="+mn-cs"/>
              </a:rPr>
              <a:t>Acts 6?</a:t>
            </a:r>
          </a:p>
        </p:txBody>
      </p:sp>
      <p:sp>
        <p:nvSpPr>
          <p:cNvPr id="2" name="TextBox 1">
            <a:extLst>
              <a:ext uri="{FF2B5EF4-FFF2-40B4-BE49-F238E27FC236}">
                <a16:creationId xmlns:a16="http://schemas.microsoft.com/office/drawing/2014/main" id="{D7EE88B0-45B2-69FC-0E56-E8DE94935B2C}"/>
              </a:ext>
            </a:extLst>
          </p:cNvPr>
          <p:cNvSpPr txBox="1"/>
          <p:nvPr/>
        </p:nvSpPr>
        <p:spPr>
          <a:xfrm>
            <a:off x="0" y="1"/>
            <a:ext cx="12192000" cy="584775"/>
          </a:xfrm>
          <a:prstGeom prst="rect">
            <a:avLst/>
          </a:prstGeom>
          <a:solidFill>
            <a:schemeClr val="accent1"/>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DEACONS WITHOUT ELDERS?</a:t>
            </a:r>
          </a:p>
        </p:txBody>
      </p:sp>
    </p:spTree>
    <p:extLst>
      <p:ext uri="{BB962C8B-B14F-4D97-AF65-F5344CB8AC3E}">
        <p14:creationId xmlns:p14="http://schemas.microsoft.com/office/powerpoint/2010/main" val="10872382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3030" y="914400"/>
            <a:ext cx="8899301" cy="5232202"/>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“Since elders are the spiritual leaders of churches today, </a:t>
            </a:r>
            <a:r>
              <a:rPr kumimoji="0" lang="en-US" sz="2800" b="0" i="0" u="none" strike="sngStrike" kern="1200" cap="none" spc="0" normalizeH="0" baseline="0" noProof="0" dirty="0">
                <a:ln>
                  <a:noFill/>
                </a:ln>
                <a:solidFill>
                  <a:prstClr val="black"/>
                </a:solidFill>
                <a:effectLst/>
                <a:uLnTx/>
                <a:uFillTx/>
                <a:latin typeface="Calibri" panose="020F0502020204030204"/>
                <a:ea typeface="+mn-ea"/>
                <a:cs typeface="+mn-cs"/>
              </a:rPr>
              <a:t>elders must appoint deacons and select their tasks.”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“Moreover, deacons assist and submit themselves to the authority of the elders, who were commanded to oversee and watch over the local congregation (</a:t>
            </a: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hlinkClick r:id="rId2"/>
              </a:rPr>
              <a:t>I Peter 5:1-5</a:t>
            </a: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 . Therefore, the authority of deacons falls within the bounds and oversight of the elders. </a:t>
            </a:r>
            <a:r>
              <a:rPr kumimoji="0" lang="en-US" sz="2800" b="0" i="0" u="none" strike="sngStrike" kern="1200" cap="none" spc="0" normalizeH="0" baseline="0" noProof="0" dirty="0">
                <a:ln>
                  <a:noFill/>
                </a:ln>
                <a:solidFill>
                  <a:prstClr val="black"/>
                </a:solidFill>
                <a:effectLst/>
                <a:uLnTx/>
                <a:uFillTx/>
                <a:latin typeface="Calibri" panose="020F0502020204030204"/>
                <a:ea typeface="+mn-ea"/>
                <a:cs typeface="+mn-cs"/>
              </a:rPr>
              <a:t>Because of the deacon's dependence on the elders for appointment and direction</a:t>
            </a: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 a church would necessarily be unable to appoint deacons if it did not have elders to guide and oversee them.”</a:t>
            </a:r>
            <a:endParaRPr kumimoji="0" lang="en-US" sz="2800" b="1" i="1"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6" name="Rectangle 5"/>
          <p:cNvSpPr/>
          <p:nvPr/>
        </p:nvSpPr>
        <p:spPr>
          <a:xfrm>
            <a:off x="3491784" y="1942122"/>
            <a:ext cx="1551905" cy="523220"/>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1" u="none" strike="noStrike" kern="1200" cap="none" spc="0" normalizeH="0" baseline="0" noProof="0" dirty="0">
                <a:ln>
                  <a:noFill/>
                </a:ln>
                <a:solidFill>
                  <a:prstClr val="black"/>
                </a:solidFill>
                <a:effectLst/>
                <a:uLnTx/>
                <a:uFillTx/>
                <a:latin typeface="Calibri" panose="020F0502020204030204"/>
                <a:ea typeface="+mn-ea"/>
                <a:cs typeface="+mn-cs"/>
              </a:rPr>
              <a:t>Acts 6?</a:t>
            </a:r>
          </a:p>
        </p:txBody>
      </p:sp>
      <p:sp>
        <p:nvSpPr>
          <p:cNvPr id="2" name="TextBox 1">
            <a:extLst>
              <a:ext uri="{FF2B5EF4-FFF2-40B4-BE49-F238E27FC236}">
                <a16:creationId xmlns:a16="http://schemas.microsoft.com/office/drawing/2014/main" id="{D7EE88B0-45B2-69FC-0E56-E8DE94935B2C}"/>
              </a:ext>
            </a:extLst>
          </p:cNvPr>
          <p:cNvSpPr txBox="1"/>
          <p:nvPr/>
        </p:nvSpPr>
        <p:spPr>
          <a:xfrm>
            <a:off x="0" y="1"/>
            <a:ext cx="12192000" cy="584775"/>
          </a:xfrm>
          <a:prstGeom prst="rect">
            <a:avLst/>
          </a:prstGeom>
          <a:solidFill>
            <a:schemeClr val="accent1"/>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DEACONS WITHOUT ELDERS?</a:t>
            </a:r>
          </a:p>
        </p:txBody>
      </p:sp>
    </p:spTree>
    <p:extLst>
      <p:ext uri="{BB962C8B-B14F-4D97-AF65-F5344CB8AC3E}">
        <p14:creationId xmlns:p14="http://schemas.microsoft.com/office/powerpoint/2010/main" val="187822116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3030" y="914400"/>
            <a:ext cx="8899301" cy="5232202"/>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“Since elders are the spiritual leaders of churches today, </a:t>
            </a:r>
            <a:r>
              <a:rPr kumimoji="0" lang="en-US" sz="2800" b="0" i="0" u="none" strike="sngStrike" kern="1200" cap="none" spc="0" normalizeH="0" baseline="0" noProof="0" dirty="0">
                <a:ln>
                  <a:noFill/>
                </a:ln>
                <a:solidFill>
                  <a:prstClr val="black"/>
                </a:solidFill>
                <a:effectLst/>
                <a:uLnTx/>
                <a:uFillTx/>
                <a:latin typeface="Calibri" panose="020F0502020204030204"/>
                <a:ea typeface="+mn-ea"/>
                <a:cs typeface="+mn-cs"/>
              </a:rPr>
              <a:t>elders must appoint deacons and select their tasks.”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“Moreover, </a:t>
            </a: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evangelists</a:t>
            </a: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 assist and submit themselves to the authority of the elders, who were commanded to oversee and watch over the local congregation (</a:t>
            </a: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hlinkClick r:id="rId2"/>
              </a:rPr>
              <a:t>I Peter 5:1-5</a:t>
            </a: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 . Therefore, the authority of </a:t>
            </a: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evangelists</a:t>
            </a: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 falls within the bounds and oversight of the elders. </a:t>
            </a:r>
            <a:r>
              <a:rPr kumimoji="0" lang="en-US" sz="2800" b="0" i="0" u="none" strike="sngStrike" kern="1200" cap="none" spc="0" normalizeH="0" baseline="0" noProof="0" dirty="0">
                <a:ln>
                  <a:noFill/>
                </a:ln>
                <a:solidFill>
                  <a:prstClr val="black"/>
                </a:solidFill>
                <a:effectLst/>
                <a:uLnTx/>
                <a:uFillTx/>
                <a:latin typeface="Calibri" panose="020F0502020204030204"/>
                <a:ea typeface="+mn-ea"/>
                <a:cs typeface="+mn-cs"/>
              </a:rPr>
              <a:t>Because of the deacon's dependence on the elders for appointment and direction</a:t>
            </a: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 a church would necessarily be unable to appoint </a:t>
            </a: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evangelists</a:t>
            </a: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 if it did not have elders to guide and oversee them.”</a:t>
            </a:r>
            <a:endParaRPr kumimoji="0" lang="en-US" sz="2800" b="1" i="1"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6" name="Rectangle 5"/>
          <p:cNvSpPr/>
          <p:nvPr/>
        </p:nvSpPr>
        <p:spPr>
          <a:xfrm>
            <a:off x="3491784" y="1942122"/>
            <a:ext cx="1551905" cy="523220"/>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1" u="none" strike="noStrike" kern="1200" cap="none" spc="0" normalizeH="0" baseline="0" noProof="0" dirty="0">
                <a:ln>
                  <a:noFill/>
                </a:ln>
                <a:solidFill>
                  <a:prstClr val="black"/>
                </a:solidFill>
                <a:effectLst/>
                <a:uLnTx/>
                <a:uFillTx/>
                <a:latin typeface="Calibri" panose="020F0502020204030204"/>
                <a:ea typeface="+mn-ea"/>
                <a:cs typeface="+mn-cs"/>
              </a:rPr>
              <a:t>Acts 6?</a:t>
            </a:r>
          </a:p>
        </p:txBody>
      </p:sp>
      <p:sp>
        <p:nvSpPr>
          <p:cNvPr id="2" name="TextBox 1">
            <a:extLst>
              <a:ext uri="{FF2B5EF4-FFF2-40B4-BE49-F238E27FC236}">
                <a16:creationId xmlns:a16="http://schemas.microsoft.com/office/drawing/2014/main" id="{D7EE88B0-45B2-69FC-0E56-E8DE94935B2C}"/>
              </a:ext>
            </a:extLst>
          </p:cNvPr>
          <p:cNvSpPr txBox="1"/>
          <p:nvPr/>
        </p:nvSpPr>
        <p:spPr>
          <a:xfrm>
            <a:off x="0" y="1"/>
            <a:ext cx="12192000" cy="584775"/>
          </a:xfrm>
          <a:prstGeom prst="rect">
            <a:avLst/>
          </a:prstGeom>
          <a:solidFill>
            <a:schemeClr val="accent1"/>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DEACONS WITHOUT ELDERS?</a:t>
            </a:r>
          </a:p>
        </p:txBody>
      </p:sp>
    </p:spTree>
    <p:extLst>
      <p:ext uri="{BB962C8B-B14F-4D97-AF65-F5344CB8AC3E}">
        <p14:creationId xmlns:p14="http://schemas.microsoft.com/office/powerpoint/2010/main" val="194998066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3030" y="914400"/>
            <a:ext cx="8899301" cy="5232202"/>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“Since elders are the spiritual leaders of churches today, </a:t>
            </a:r>
            <a:r>
              <a:rPr kumimoji="0" lang="en-US" sz="2800" b="0" i="0" u="none" strike="sngStrike" kern="1200" cap="none" spc="0" normalizeH="0" baseline="0" noProof="0" dirty="0">
                <a:ln>
                  <a:noFill/>
                </a:ln>
                <a:solidFill>
                  <a:prstClr val="black"/>
                </a:solidFill>
                <a:effectLst/>
                <a:uLnTx/>
                <a:uFillTx/>
                <a:latin typeface="Calibri" panose="020F0502020204030204"/>
                <a:ea typeface="+mn-ea"/>
                <a:cs typeface="+mn-cs"/>
              </a:rPr>
              <a:t>elders must appoint deacons and select their tasks.”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“Moreover, </a:t>
            </a: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saints</a:t>
            </a: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 assist and submit themselves to the authority of the elders, who were commanded to oversee and watch over the local congregation (</a:t>
            </a: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hlinkClick r:id="rId2"/>
              </a:rPr>
              <a:t>I Peter 5:1-5</a:t>
            </a: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 . Therefore, the authority of </a:t>
            </a: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saints</a:t>
            </a: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 falls within the bounds and oversight of the elders. </a:t>
            </a:r>
            <a:r>
              <a:rPr kumimoji="0" lang="en-US" sz="2800" b="0" i="0" u="none" strike="sngStrike" kern="1200" cap="none" spc="0" normalizeH="0" baseline="0" noProof="0" dirty="0">
                <a:ln>
                  <a:noFill/>
                </a:ln>
                <a:solidFill>
                  <a:prstClr val="black"/>
                </a:solidFill>
                <a:effectLst/>
                <a:uLnTx/>
                <a:uFillTx/>
                <a:latin typeface="Calibri" panose="020F0502020204030204"/>
                <a:ea typeface="+mn-ea"/>
                <a:cs typeface="+mn-cs"/>
              </a:rPr>
              <a:t>Because of the deacon's dependence on the elders for appointment and direction</a:t>
            </a: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 a </a:t>
            </a: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church would necessarily be unable to exist</a:t>
            </a: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 if it did not have elders to guide and oversee them.”</a:t>
            </a:r>
            <a:endParaRPr kumimoji="0" lang="en-US" sz="2800" b="1" i="1"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6" name="Rectangle 5"/>
          <p:cNvSpPr/>
          <p:nvPr/>
        </p:nvSpPr>
        <p:spPr>
          <a:xfrm>
            <a:off x="3491784" y="1942122"/>
            <a:ext cx="1551905" cy="523220"/>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1" u="none" strike="noStrike" kern="1200" cap="none" spc="0" normalizeH="0" baseline="0" noProof="0" dirty="0">
                <a:ln>
                  <a:noFill/>
                </a:ln>
                <a:solidFill>
                  <a:prstClr val="black"/>
                </a:solidFill>
                <a:effectLst/>
                <a:uLnTx/>
                <a:uFillTx/>
                <a:latin typeface="Calibri" panose="020F0502020204030204"/>
                <a:ea typeface="+mn-ea"/>
                <a:cs typeface="+mn-cs"/>
              </a:rPr>
              <a:t>Acts 6?</a:t>
            </a:r>
          </a:p>
        </p:txBody>
      </p:sp>
      <p:sp>
        <p:nvSpPr>
          <p:cNvPr id="2" name="TextBox 1">
            <a:extLst>
              <a:ext uri="{FF2B5EF4-FFF2-40B4-BE49-F238E27FC236}">
                <a16:creationId xmlns:a16="http://schemas.microsoft.com/office/drawing/2014/main" id="{D7EE88B0-45B2-69FC-0E56-E8DE94935B2C}"/>
              </a:ext>
            </a:extLst>
          </p:cNvPr>
          <p:cNvSpPr txBox="1"/>
          <p:nvPr/>
        </p:nvSpPr>
        <p:spPr>
          <a:xfrm>
            <a:off x="0" y="1"/>
            <a:ext cx="12192000" cy="584775"/>
          </a:xfrm>
          <a:prstGeom prst="rect">
            <a:avLst/>
          </a:prstGeom>
          <a:solidFill>
            <a:schemeClr val="accent1"/>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DEACONS WITHOUT ELDERS?</a:t>
            </a:r>
          </a:p>
        </p:txBody>
      </p:sp>
    </p:spTree>
    <p:extLst>
      <p:ext uri="{BB962C8B-B14F-4D97-AF65-F5344CB8AC3E}">
        <p14:creationId xmlns:p14="http://schemas.microsoft.com/office/powerpoint/2010/main" val="7173767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68" y="1"/>
            <a:ext cx="12170664" cy="685777"/>
          </a:xfrm>
          <a:solidFill>
            <a:srgbClr val="C00000"/>
          </a:solidFill>
        </p:spPr>
        <p:txBody>
          <a:bodyPr>
            <a:normAutofit/>
          </a:bodyPr>
          <a:lstStyle/>
          <a:p>
            <a:r>
              <a:rPr lang="en-US" sz="3600" b="1" dirty="0">
                <a:solidFill>
                  <a:schemeClr val="bg1"/>
                </a:solidFill>
              </a:rPr>
              <a:t>DEACONS</a:t>
            </a:r>
          </a:p>
        </p:txBody>
      </p:sp>
    </p:spTree>
    <p:extLst>
      <p:ext uri="{BB962C8B-B14F-4D97-AF65-F5344CB8AC3E}">
        <p14:creationId xmlns:p14="http://schemas.microsoft.com/office/powerpoint/2010/main" val="85970420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C302CC3-87B7-C747-E40A-155A9610B25E}"/>
              </a:ext>
            </a:extLst>
          </p:cNvPr>
          <p:cNvSpPr txBox="1"/>
          <p:nvPr/>
        </p:nvSpPr>
        <p:spPr>
          <a:xfrm>
            <a:off x="714102" y="733246"/>
            <a:ext cx="10962786" cy="5693866"/>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Can you have evangelists without elders?</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an evangelist is a “servant” (</a:t>
            </a:r>
            <a:r>
              <a:rPr kumimoji="0" lang="en-US" sz="2800" b="0" i="1" u="none" strike="noStrike" kern="1200" cap="none" spc="0" normalizeH="0" baseline="0" noProof="0" dirty="0" err="1">
                <a:ln>
                  <a:noFill/>
                </a:ln>
                <a:solidFill>
                  <a:prstClr val="black"/>
                </a:solidFill>
                <a:effectLst/>
                <a:uLnTx/>
                <a:uFillTx/>
                <a:latin typeface="Palatino Linotype" panose="02040502050505030304" pitchFamily="18" charset="0"/>
                <a:ea typeface="+mn-ea"/>
                <a:cs typeface="+mn-cs"/>
              </a:rPr>
              <a:t>diakonos</a:t>
            </a:r>
            <a:r>
              <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 “minister”)</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different words for “servant” – this one points to the task</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an evangelist is a </a:t>
            </a:r>
            <a:r>
              <a:rPr kumimoji="0" lang="en-US" sz="2800" b="0" i="1"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servant/server</a:t>
            </a:r>
            <a:r>
              <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 </a:t>
            </a:r>
            <a:r>
              <a:rPr kumimoji="0" lang="en-US" sz="2800" b="0" i="0" u="sng"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with respect to the </a:t>
            </a:r>
            <a:r>
              <a:rPr kumimoji="0" lang="en-US" sz="2800" b="1" i="0" u="sng"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word</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a deacon is a </a:t>
            </a:r>
            <a:r>
              <a:rPr kumimoji="0" lang="en-US" sz="2800" b="0" i="1"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servant/server</a:t>
            </a:r>
            <a:r>
              <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 </a:t>
            </a:r>
            <a:r>
              <a:rPr kumimoji="0" lang="en-US" sz="2800" b="0" i="0" u="sng"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with respect to the </a:t>
            </a:r>
            <a:r>
              <a:rPr kumimoji="0" lang="en-US" sz="2800" b="1" i="0" u="sng"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work</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Can you have teachers without elders?</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Teachers’ work is more similar to elders’ work</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Greater “danger” of taking on role of elders</a:t>
            </a: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	</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Deacons are not servants of the elders</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They are servants with regard to a task</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“To whom are the accountable?” The church!</a:t>
            </a:r>
          </a:p>
        </p:txBody>
      </p:sp>
      <p:sp>
        <p:nvSpPr>
          <p:cNvPr id="6" name="TextBox 5">
            <a:extLst>
              <a:ext uri="{FF2B5EF4-FFF2-40B4-BE49-F238E27FC236}">
                <a16:creationId xmlns:a16="http://schemas.microsoft.com/office/drawing/2014/main" id="{9B14EA7C-7F22-61CC-0CE9-F3D95C52F76F}"/>
              </a:ext>
            </a:extLst>
          </p:cNvPr>
          <p:cNvSpPr txBox="1"/>
          <p:nvPr/>
        </p:nvSpPr>
        <p:spPr>
          <a:xfrm>
            <a:off x="0" y="1"/>
            <a:ext cx="12192000" cy="584775"/>
          </a:xfrm>
          <a:prstGeom prst="rect">
            <a:avLst/>
          </a:prstGeom>
          <a:solidFill>
            <a:schemeClr val="accent1"/>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DEACONS WITHOUT ELDERS?</a:t>
            </a:r>
          </a:p>
        </p:txBody>
      </p:sp>
    </p:spTree>
    <p:extLst>
      <p:ext uri="{BB962C8B-B14F-4D97-AF65-F5344CB8AC3E}">
        <p14:creationId xmlns:p14="http://schemas.microsoft.com/office/powerpoint/2010/main" val="9163197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C302CC3-87B7-C747-E40A-155A9610B25E}"/>
              </a:ext>
            </a:extLst>
          </p:cNvPr>
          <p:cNvSpPr txBox="1"/>
          <p:nvPr/>
        </p:nvSpPr>
        <p:spPr>
          <a:xfrm>
            <a:off x="181574" y="755637"/>
            <a:ext cx="11486170" cy="4801314"/>
          </a:xfrm>
          <a:prstGeom prst="rect">
            <a:avLst/>
          </a:prstGeom>
          <a:noFill/>
        </p:spPr>
        <p:txBody>
          <a:bodyPr wrap="square">
            <a:spAutoFit/>
          </a:bodyPr>
          <a:lstStyle/>
          <a:p>
            <a:pPr marL="457200" marR="0" lvl="1" indent="0" algn="l" defTabSz="914400" rtl="0" eaLnBrk="1" fontAlgn="auto" latinLnBrk="0" hangingPunct="1">
              <a:lnSpc>
                <a:spcPct val="100000"/>
              </a:lnSpc>
              <a:spcBef>
                <a:spcPts val="0"/>
              </a:spcBef>
              <a:spcAft>
                <a:spcPts val="0"/>
              </a:spcAft>
              <a:buClrTx/>
              <a:buSzTx/>
              <a:buFontTx/>
              <a:buNone/>
              <a:tabLst/>
              <a:defRPr/>
            </a:pPr>
            <a:r>
              <a:rPr kumimoji="0" lang="en-US" sz="2800" b="1" i="0" u="sng" strike="noStrike" kern="1200" cap="none" spc="0" normalizeH="0" baseline="0" noProof="0" dirty="0">
                <a:ln>
                  <a:noFill/>
                </a:ln>
                <a:solidFill>
                  <a:prstClr val="black"/>
                </a:solidFill>
                <a:effectLst/>
                <a:uLnTx/>
                <a:uFillTx/>
                <a:latin typeface="Calibri" panose="020F0502020204030204"/>
                <a:ea typeface="+mn-ea"/>
                <a:cs typeface="+mn-cs"/>
              </a:rPr>
              <a:t>“Too much authority”</a:t>
            </a:r>
          </a:p>
          <a:p>
            <a:pPr marL="914400" marR="0" lvl="1"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Deacons are over a task, not over people</a:t>
            </a:r>
          </a:p>
          <a:p>
            <a:pPr marL="457200" marR="0" lvl="1" indent="0" algn="l" defTabSz="9144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457200" marR="0" lvl="1" indent="0" algn="l" defTabSz="914400" rtl="0" eaLnBrk="1" fontAlgn="auto" latinLnBrk="0" hangingPunct="1">
              <a:lnSpc>
                <a:spcPct val="100000"/>
              </a:lnSpc>
              <a:spcBef>
                <a:spcPts val="0"/>
              </a:spcBef>
              <a:spcAft>
                <a:spcPts val="0"/>
              </a:spcAft>
              <a:buClrTx/>
              <a:buSzTx/>
              <a:buFontTx/>
              <a:buNone/>
              <a:tabLst/>
              <a:defRPr/>
            </a:pPr>
            <a:r>
              <a:rPr kumimoji="0" lang="en-US" sz="2800" b="1" i="0" u="sng" strike="noStrike" kern="1200" cap="none" spc="0" normalizeH="0" baseline="0" noProof="0" dirty="0">
                <a:ln>
                  <a:noFill/>
                </a:ln>
                <a:solidFill>
                  <a:prstClr val="black"/>
                </a:solidFill>
                <a:effectLst/>
                <a:uLnTx/>
                <a:uFillTx/>
                <a:latin typeface="Calibri" panose="020F0502020204030204"/>
                <a:ea typeface="+mn-ea"/>
                <a:cs typeface="+mn-cs"/>
              </a:rPr>
              <a:t>Popular theory: In Acts 6, Apostles stood in place of Elders</a:t>
            </a:r>
          </a:p>
          <a:p>
            <a:pPr marL="914400" marR="0" lvl="1"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Text doesn’t say that</a:t>
            </a:r>
          </a:p>
          <a:p>
            <a:pPr marL="914400" marR="0" lvl="1"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We don’t know they didn’t have elders</a:t>
            </a:r>
          </a:p>
          <a:p>
            <a:pPr marL="1371600" marR="0" lvl="2"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7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	Acts 14 (elders appointed quickly)</a:t>
            </a:r>
          </a:p>
          <a:p>
            <a:pPr marL="1371600" marR="0" lvl="2"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7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	Acts 15 (elders &amp; apostles together)</a:t>
            </a:r>
          </a:p>
          <a:p>
            <a:pPr marL="914400" marR="0" lvl="1"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In any event, we have the same apostles!</a:t>
            </a:r>
          </a:p>
          <a:p>
            <a:pPr marL="914400" marR="0" lvl="1"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Elders aren’t mentioned; Existence of elders was irrelevant to the appointment of deacons</a:t>
            </a: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 name="TextBox 1">
            <a:extLst>
              <a:ext uri="{FF2B5EF4-FFF2-40B4-BE49-F238E27FC236}">
                <a16:creationId xmlns:a16="http://schemas.microsoft.com/office/drawing/2014/main" id="{748F9BFD-3BBB-5D6A-8B66-E87E0522A895}"/>
              </a:ext>
            </a:extLst>
          </p:cNvPr>
          <p:cNvSpPr txBox="1"/>
          <p:nvPr/>
        </p:nvSpPr>
        <p:spPr>
          <a:xfrm>
            <a:off x="0" y="1"/>
            <a:ext cx="12192000" cy="584775"/>
          </a:xfrm>
          <a:prstGeom prst="rect">
            <a:avLst/>
          </a:prstGeom>
          <a:solidFill>
            <a:schemeClr val="accent1"/>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DEACONS WITHOUT ELDERS?</a:t>
            </a:r>
          </a:p>
        </p:txBody>
      </p:sp>
    </p:spTree>
    <p:extLst>
      <p:ext uri="{BB962C8B-B14F-4D97-AF65-F5344CB8AC3E}">
        <p14:creationId xmlns:p14="http://schemas.microsoft.com/office/powerpoint/2010/main" val="25918685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F66E00B-47DC-1D9F-228E-1A34E436F705}"/>
              </a:ext>
            </a:extLst>
          </p:cNvPr>
          <p:cNvSpPr txBox="1"/>
          <p:nvPr/>
        </p:nvSpPr>
        <p:spPr>
          <a:xfrm>
            <a:off x="395785" y="436728"/>
            <a:ext cx="11409528" cy="35394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The New Testament Actually lays out a plan….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	The same plan with or without elders</a:t>
            </a:r>
          </a:p>
          <a:p>
            <a:pPr marL="457200" marR="0" lvl="1"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Congregational Meetings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Deacons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highlight>
                  <a:srgbClr val="FFFF00"/>
                </a:highlight>
                <a:uLnTx/>
                <a:uFillTx/>
                <a:latin typeface="Calibri" panose="020F0502020204030204"/>
                <a:ea typeface="+mn-ea"/>
                <a:cs typeface="+mn-cs"/>
              </a:rPr>
              <a:t>Individual Initiative</a:t>
            </a:r>
          </a:p>
          <a:p>
            <a:pPr marL="457200" marR="0" lvl="1" indent="0" algn="l" defTabSz="9144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0408244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132114" y="2860767"/>
            <a:ext cx="9383484" cy="218521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Calibri" panose="020F0502020204030204"/>
                <a:ea typeface="+mn-ea"/>
                <a:cs typeface="+mn-cs"/>
              </a:rPr>
              <a:t>CARE FOR THOSE IN NEED</a:t>
            </a:r>
          </a:p>
          <a:p>
            <a:pPr marL="457200" marR="0" lvl="1"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Acts 2</a:t>
            </a:r>
            <a:r>
              <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 </a:t>
            </a:r>
            <a:r>
              <a:rPr kumimoji="0" lang="en-US" sz="2800" b="1" i="0" u="none" strike="noStrike" kern="1200" cap="none" spc="0" normalizeH="0" baseline="30000" noProof="0" dirty="0">
                <a:ln>
                  <a:noFill/>
                </a:ln>
                <a:solidFill>
                  <a:prstClr val="black"/>
                </a:solidFill>
                <a:effectLst/>
                <a:uLnTx/>
                <a:uFillTx/>
                <a:latin typeface="Palatino Linotype" panose="02040502050505030304" pitchFamily="18" charset="0"/>
                <a:ea typeface="+mn-ea"/>
                <a:cs typeface="+mn-cs"/>
              </a:rPr>
              <a:t>44 </a:t>
            </a:r>
            <a:r>
              <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And all those who had believed were together and had all things in common; </a:t>
            </a:r>
            <a:r>
              <a:rPr kumimoji="0" lang="en-US" sz="2800" b="1" i="0" u="none" strike="noStrike" kern="1200" cap="none" spc="0" normalizeH="0" baseline="30000" noProof="0" dirty="0">
                <a:ln>
                  <a:noFill/>
                </a:ln>
                <a:solidFill>
                  <a:prstClr val="black"/>
                </a:solidFill>
                <a:effectLst/>
                <a:uLnTx/>
                <a:uFillTx/>
                <a:latin typeface="Palatino Linotype" panose="02040502050505030304" pitchFamily="18" charset="0"/>
                <a:ea typeface="+mn-ea"/>
                <a:cs typeface="+mn-cs"/>
              </a:rPr>
              <a:t>45 </a:t>
            </a:r>
            <a:r>
              <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and they began selling their property and possessions and were sharing them with all, as anyone might have need.</a:t>
            </a:r>
          </a:p>
        </p:txBody>
      </p:sp>
      <p:sp>
        <p:nvSpPr>
          <p:cNvPr id="4" name="Rectangle 3"/>
          <p:cNvSpPr/>
          <p:nvPr/>
        </p:nvSpPr>
        <p:spPr>
          <a:xfrm>
            <a:off x="1132114" y="888290"/>
            <a:ext cx="9562011" cy="1569660"/>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Calibri" panose="020F0502020204030204"/>
                <a:ea typeface="+mn-ea"/>
                <a:cs typeface="+mn-cs"/>
              </a:rPr>
              <a:t>Acts 2</a:t>
            </a: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n-US" sz="3200" b="1" i="0" u="none" strike="noStrike" kern="1200" cap="none" spc="0" normalizeH="0" baseline="30000" noProof="0" dirty="0">
                <a:ln>
                  <a:noFill/>
                </a:ln>
                <a:solidFill>
                  <a:prstClr val="black"/>
                </a:solidFill>
                <a:effectLst/>
                <a:uLnTx/>
                <a:uFillTx/>
                <a:latin typeface="Calibri" panose="020F0502020204030204"/>
                <a:ea typeface="+mn-ea"/>
                <a:cs typeface="+mn-cs"/>
              </a:rPr>
              <a:t>42 </a:t>
            </a:r>
            <a:r>
              <a:rPr kumimoji="0" lang="en-US" sz="32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They were continually devoting themselves to the apostles’ teaching and to </a:t>
            </a:r>
            <a:r>
              <a:rPr kumimoji="0" lang="en-US" sz="3200" b="1" i="0" u="sng"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fellowship</a:t>
            </a:r>
            <a:r>
              <a:rPr kumimoji="0" lang="en-US" sz="32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 to the breaking of bread and to prayer.</a:t>
            </a:r>
          </a:p>
        </p:txBody>
      </p:sp>
      <p:sp>
        <p:nvSpPr>
          <p:cNvPr id="10" name="TextBox 9">
            <a:extLst>
              <a:ext uri="{FF2B5EF4-FFF2-40B4-BE49-F238E27FC236}">
                <a16:creationId xmlns:a16="http://schemas.microsoft.com/office/drawing/2014/main" id="{F912A3A0-F7C6-B392-6D7D-EEC2786D21D3}"/>
              </a:ext>
            </a:extLst>
          </p:cNvPr>
          <p:cNvSpPr txBox="1"/>
          <p:nvPr/>
        </p:nvSpPr>
        <p:spPr>
          <a:xfrm>
            <a:off x="0" y="1"/>
            <a:ext cx="12192000" cy="584775"/>
          </a:xfrm>
          <a:prstGeom prst="rect">
            <a:avLst/>
          </a:prstGeom>
          <a:solidFill>
            <a:schemeClr val="accent1"/>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INDIVIDUAL INITIATIVE</a:t>
            </a:r>
          </a:p>
        </p:txBody>
      </p:sp>
    </p:spTree>
    <p:extLst>
      <p:ext uri="{BB962C8B-B14F-4D97-AF65-F5344CB8AC3E}">
        <p14:creationId xmlns:p14="http://schemas.microsoft.com/office/powerpoint/2010/main" val="17178463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132114" y="2860767"/>
            <a:ext cx="9383484" cy="267765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CARE FOR THOSE IN NEED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Food</a:t>
            </a:r>
          </a:p>
          <a:p>
            <a:pPr marL="457200" marR="0" lvl="1"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Acts 2</a:t>
            </a:r>
            <a:r>
              <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 </a:t>
            </a:r>
            <a:r>
              <a:rPr kumimoji="0" lang="en-US" sz="2800" b="1" i="0" u="none" strike="noStrike" kern="1200" cap="none" spc="0" normalizeH="0" baseline="30000" noProof="0" dirty="0">
                <a:ln>
                  <a:noFill/>
                </a:ln>
                <a:solidFill>
                  <a:prstClr val="black"/>
                </a:solidFill>
                <a:effectLst/>
                <a:uLnTx/>
                <a:uFillTx/>
                <a:latin typeface="Palatino Linotype" panose="02040502050505030304" pitchFamily="18" charset="0"/>
                <a:ea typeface="+mn-ea"/>
                <a:cs typeface="+mn-cs"/>
              </a:rPr>
              <a:t>46 </a:t>
            </a:r>
            <a:r>
              <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Day by day continuing with one mind in the temple, and breaking bread from house to house, they were taking their meals together with gladness and sincerity of heart</a:t>
            </a:r>
          </a:p>
        </p:txBody>
      </p:sp>
      <p:sp>
        <p:nvSpPr>
          <p:cNvPr id="4" name="Rectangle 3"/>
          <p:cNvSpPr/>
          <p:nvPr/>
        </p:nvSpPr>
        <p:spPr>
          <a:xfrm>
            <a:off x="1132114" y="888290"/>
            <a:ext cx="9562011" cy="1569660"/>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Calibri" panose="020F0502020204030204"/>
                <a:ea typeface="+mn-ea"/>
                <a:cs typeface="+mn-cs"/>
              </a:rPr>
              <a:t>Acts 2</a:t>
            </a: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n-US" sz="3200" b="1" i="0" u="none" strike="noStrike" kern="1200" cap="none" spc="0" normalizeH="0" baseline="30000" noProof="0" dirty="0">
                <a:ln>
                  <a:noFill/>
                </a:ln>
                <a:solidFill>
                  <a:prstClr val="black"/>
                </a:solidFill>
                <a:effectLst/>
                <a:uLnTx/>
                <a:uFillTx/>
                <a:latin typeface="Calibri" panose="020F0502020204030204"/>
                <a:ea typeface="+mn-ea"/>
                <a:cs typeface="+mn-cs"/>
              </a:rPr>
              <a:t>42 </a:t>
            </a:r>
            <a:r>
              <a:rPr kumimoji="0" lang="en-US" sz="32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They were continually devoting themselves to the apostles’ teaching and to </a:t>
            </a:r>
            <a:r>
              <a:rPr kumimoji="0" lang="en-US" sz="3200" b="1" i="0" u="sng"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fellowship</a:t>
            </a:r>
            <a:r>
              <a:rPr kumimoji="0" lang="en-US" sz="32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 to the breaking of bread and to prayer.</a:t>
            </a:r>
          </a:p>
        </p:txBody>
      </p:sp>
      <p:sp>
        <p:nvSpPr>
          <p:cNvPr id="2" name="TextBox 1">
            <a:extLst>
              <a:ext uri="{FF2B5EF4-FFF2-40B4-BE49-F238E27FC236}">
                <a16:creationId xmlns:a16="http://schemas.microsoft.com/office/drawing/2014/main" id="{7D65DED2-737D-2077-06FE-B78A3161A815}"/>
              </a:ext>
            </a:extLst>
          </p:cNvPr>
          <p:cNvSpPr txBox="1"/>
          <p:nvPr/>
        </p:nvSpPr>
        <p:spPr>
          <a:xfrm>
            <a:off x="0" y="1"/>
            <a:ext cx="12192000" cy="584775"/>
          </a:xfrm>
          <a:prstGeom prst="rect">
            <a:avLst/>
          </a:prstGeom>
          <a:solidFill>
            <a:schemeClr val="accent1"/>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INDIVIDUAL INITIATIVE</a:t>
            </a:r>
          </a:p>
        </p:txBody>
      </p:sp>
    </p:spTree>
    <p:extLst>
      <p:ext uri="{BB962C8B-B14F-4D97-AF65-F5344CB8AC3E}">
        <p14:creationId xmlns:p14="http://schemas.microsoft.com/office/powerpoint/2010/main" val="410908363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132114" y="2860767"/>
            <a:ext cx="9383484" cy="224676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CARE FOR THOSE IN NEED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Clothing</a:t>
            </a:r>
          </a:p>
          <a:p>
            <a:pPr marL="457200" marR="0" lvl="1"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Acts 9</a:t>
            </a:r>
            <a:r>
              <a:rPr kumimoji="0" lang="en-US" sz="2800" b="1" i="0" u="none" strike="noStrike" kern="1200" cap="none" spc="0" normalizeH="0" baseline="30000" noProof="0" dirty="0">
                <a:ln>
                  <a:noFill/>
                </a:ln>
                <a:solidFill>
                  <a:prstClr val="black"/>
                </a:solidFill>
                <a:effectLst/>
                <a:uLnTx/>
                <a:uFillTx/>
                <a:latin typeface="Palatino Linotype" panose="02040502050505030304" pitchFamily="18" charset="0"/>
                <a:ea typeface="+mn-ea"/>
                <a:cs typeface="+mn-cs"/>
              </a:rPr>
              <a:t>39 </a:t>
            </a:r>
            <a:r>
              <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…and all the widows stood beside him, weeping and showing all the tunics and garments that Dorcas used to make while she was with them.</a:t>
            </a:r>
          </a:p>
        </p:txBody>
      </p:sp>
      <p:sp>
        <p:nvSpPr>
          <p:cNvPr id="4" name="Rectangle 3"/>
          <p:cNvSpPr/>
          <p:nvPr/>
        </p:nvSpPr>
        <p:spPr>
          <a:xfrm>
            <a:off x="1132114" y="888290"/>
            <a:ext cx="9562011" cy="1569660"/>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Calibri" panose="020F0502020204030204"/>
                <a:ea typeface="+mn-ea"/>
                <a:cs typeface="+mn-cs"/>
              </a:rPr>
              <a:t>Acts 2</a:t>
            </a: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n-US" sz="3200" b="1" i="0" u="none" strike="noStrike" kern="1200" cap="none" spc="0" normalizeH="0" baseline="30000" noProof="0" dirty="0">
                <a:ln>
                  <a:noFill/>
                </a:ln>
                <a:solidFill>
                  <a:prstClr val="black"/>
                </a:solidFill>
                <a:effectLst/>
                <a:uLnTx/>
                <a:uFillTx/>
                <a:latin typeface="Calibri" panose="020F0502020204030204"/>
                <a:ea typeface="+mn-ea"/>
                <a:cs typeface="+mn-cs"/>
              </a:rPr>
              <a:t>42 </a:t>
            </a:r>
            <a:r>
              <a:rPr kumimoji="0" lang="en-US" sz="32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They were continually devoting themselves to the apostles’ teaching and to </a:t>
            </a:r>
            <a:r>
              <a:rPr kumimoji="0" lang="en-US" sz="3200" b="1" i="0" u="sng"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fellowship</a:t>
            </a:r>
            <a:r>
              <a:rPr kumimoji="0" lang="en-US" sz="32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 to the breaking of bread and to prayer.</a:t>
            </a:r>
          </a:p>
        </p:txBody>
      </p:sp>
      <p:sp>
        <p:nvSpPr>
          <p:cNvPr id="2" name="TextBox 1">
            <a:extLst>
              <a:ext uri="{FF2B5EF4-FFF2-40B4-BE49-F238E27FC236}">
                <a16:creationId xmlns:a16="http://schemas.microsoft.com/office/drawing/2014/main" id="{D4D52AFA-08CD-0A05-A4B5-C3A20AE19ADC}"/>
              </a:ext>
            </a:extLst>
          </p:cNvPr>
          <p:cNvSpPr txBox="1"/>
          <p:nvPr/>
        </p:nvSpPr>
        <p:spPr>
          <a:xfrm>
            <a:off x="0" y="1"/>
            <a:ext cx="12192000" cy="584775"/>
          </a:xfrm>
          <a:prstGeom prst="rect">
            <a:avLst/>
          </a:prstGeom>
          <a:solidFill>
            <a:schemeClr val="accent1"/>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INDIVIDUAL INITIATIVE</a:t>
            </a:r>
          </a:p>
        </p:txBody>
      </p:sp>
    </p:spTree>
    <p:extLst>
      <p:ext uri="{BB962C8B-B14F-4D97-AF65-F5344CB8AC3E}">
        <p14:creationId xmlns:p14="http://schemas.microsoft.com/office/powerpoint/2010/main" val="111932753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600200" y="888291"/>
            <a:ext cx="8344989" cy="4832092"/>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Acts 6</a:t>
            </a:r>
            <a:r>
              <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 </a:t>
            </a:r>
            <a:r>
              <a:rPr kumimoji="0" lang="en-US" sz="2800" b="1" i="0" u="none" strike="noStrike" kern="1200" cap="none" spc="0" normalizeH="0" baseline="30000" noProof="0" dirty="0">
                <a:ln>
                  <a:noFill/>
                </a:ln>
                <a:solidFill>
                  <a:prstClr val="black"/>
                </a:solidFill>
                <a:effectLst/>
                <a:uLnTx/>
                <a:uFillTx/>
                <a:latin typeface="Palatino Linotype" panose="02040502050505030304" pitchFamily="18" charset="0"/>
                <a:ea typeface="+mn-ea"/>
                <a:cs typeface="+mn-cs"/>
              </a:rPr>
              <a:t>1 </a:t>
            </a:r>
            <a:r>
              <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Now at this time while the disciples were increasing in number, a complaint arose on the part of the Hellenistic Jews against the native Hebrews, because their widows were being overlooked in </a:t>
            </a:r>
            <a:r>
              <a:rPr kumimoji="0" lang="en-US" sz="2800" b="1" i="0" u="sng"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the daily serving of food</a:t>
            </a:r>
            <a:r>
              <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 </a:t>
            </a:r>
            <a:r>
              <a:rPr kumimoji="0" lang="en-US" sz="2800" b="1" i="0" u="none" strike="noStrike" kern="1200" cap="none" spc="0" normalizeH="0" baseline="30000" noProof="0" dirty="0">
                <a:ln>
                  <a:noFill/>
                </a:ln>
                <a:solidFill>
                  <a:prstClr val="black"/>
                </a:solidFill>
                <a:effectLst/>
                <a:uLnTx/>
                <a:uFillTx/>
                <a:latin typeface="Palatino Linotype" panose="02040502050505030304" pitchFamily="18" charset="0"/>
                <a:ea typeface="+mn-ea"/>
                <a:cs typeface="+mn-cs"/>
              </a:rPr>
              <a:t>2 </a:t>
            </a:r>
            <a:r>
              <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So the twelve summoned the congregation of the disciples and said, “It is not desirable for us to neglect the word of God in order to serve tables. </a:t>
            </a:r>
            <a:r>
              <a:rPr kumimoji="0" lang="en-US" sz="2800" b="1" i="0" u="none" strike="noStrike" kern="1200" cap="none" spc="0" normalizeH="0" baseline="30000" noProof="0" dirty="0">
                <a:ln>
                  <a:noFill/>
                </a:ln>
                <a:solidFill>
                  <a:prstClr val="black"/>
                </a:solidFill>
                <a:effectLst/>
                <a:uLnTx/>
                <a:uFillTx/>
                <a:latin typeface="Palatino Linotype" panose="02040502050505030304" pitchFamily="18" charset="0"/>
                <a:ea typeface="+mn-ea"/>
                <a:cs typeface="+mn-cs"/>
              </a:rPr>
              <a:t>3 </a:t>
            </a:r>
            <a:r>
              <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Therefore, brethren, select from among you seven men of good reputation, full of the Spirit and of wisdom, whom we may put in charge of this task. </a:t>
            </a:r>
          </a:p>
        </p:txBody>
      </p:sp>
      <p:sp>
        <p:nvSpPr>
          <p:cNvPr id="5" name="Oval 4"/>
          <p:cNvSpPr/>
          <p:nvPr/>
        </p:nvSpPr>
        <p:spPr>
          <a:xfrm rot="21019542">
            <a:off x="5255425" y="2654717"/>
            <a:ext cx="3723659" cy="1370432"/>
          </a:xfrm>
          <a:prstGeom prst="ellipse">
            <a:avLst/>
          </a:prstGeom>
          <a:solidFill>
            <a:srgbClr val="C00000"/>
          </a:solidFill>
          <a:scene3d>
            <a:camera prst="orthographicFront"/>
            <a:lightRig rig="threePt" dir="t"/>
          </a:scene3d>
          <a:sp3d>
            <a:bevelT/>
          </a:sp3d>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Light" panose="020F0302020204030204"/>
                <a:ea typeface="+mn-ea"/>
                <a:cs typeface="+mn-cs"/>
              </a:rPr>
              <a:t>The work was already being done</a:t>
            </a:r>
          </a:p>
        </p:txBody>
      </p:sp>
      <p:sp>
        <p:nvSpPr>
          <p:cNvPr id="10" name="TextBox 9">
            <a:extLst>
              <a:ext uri="{FF2B5EF4-FFF2-40B4-BE49-F238E27FC236}">
                <a16:creationId xmlns:a16="http://schemas.microsoft.com/office/drawing/2014/main" id="{91C989FE-55AC-4AB4-B5D5-B8FFF81438C8}"/>
              </a:ext>
            </a:extLst>
          </p:cNvPr>
          <p:cNvSpPr txBox="1"/>
          <p:nvPr/>
        </p:nvSpPr>
        <p:spPr>
          <a:xfrm>
            <a:off x="0" y="1"/>
            <a:ext cx="12192000" cy="584775"/>
          </a:xfrm>
          <a:prstGeom prst="rect">
            <a:avLst/>
          </a:prstGeom>
          <a:solidFill>
            <a:schemeClr val="accent1"/>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INDIVIDUAL INITIATIVE</a:t>
            </a:r>
          </a:p>
        </p:txBody>
      </p:sp>
    </p:spTree>
    <p:extLst>
      <p:ext uri="{BB962C8B-B14F-4D97-AF65-F5344CB8AC3E}">
        <p14:creationId xmlns:p14="http://schemas.microsoft.com/office/powerpoint/2010/main" val="4998627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454676" y="929783"/>
            <a:ext cx="9500616" cy="1815882"/>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1" u="none" strike="noStrike" kern="1200" cap="none" spc="0" normalizeH="0" baseline="0" noProof="0" dirty="0">
                <a:ln>
                  <a:noFill/>
                </a:ln>
                <a:solidFill>
                  <a:prstClr val="black"/>
                </a:solidFill>
                <a:effectLst/>
                <a:uLnTx/>
                <a:uFillTx/>
                <a:latin typeface="Calibri" panose="020F0502020204030204"/>
                <a:ea typeface="+mn-ea"/>
                <a:cs typeface="+mn-cs"/>
              </a:rPr>
              <a:t>Deacons are </a:t>
            </a:r>
            <a:r>
              <a:rPr kumimoji="0" lang="en-US" sz="2800" b="1" i="1" u="sng" strike="noStrike" kern="1200" cap="none" spc="0" normalizeH="0" baseline="0" noProof="0" dirty="0">
                <a:ln>
                  <a:noFill/>
                </a:ln>
                <a:solidFill>
                  <a:prstClr val="black"/>
                </a:solidFill>
                <a:effectLst/>
                <a:uLnTx/>
                <a:uFillTx/>
                <a:latin typeface="Calibri" panose="020F0502020204030204"/>
                <a:ea typeface="+mn-ea"/>
                <a:cs typeface="+mn-cs"/>
              </a:rPr>
              <a:t>appointed servants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1" u="none" strike="noStrike" kern="1200" cap="none" spc="0" normalizeH="0" baseline="0" noProof="0" dirty="0">
                <a:ln>
                  <a:noFill/>
                </a:ln>
                <a:solidFill>
                  <a:prstClr val="black"/>
                </a:solidFill>
                <a:effectLst/>
                <a:uLnTx/>
                <a:uFillTx/>
                <a:latin typeface="Calibri" panose="020F0502020204030204"/>
                <a:ea typeface="+mn-ea"/>
                <a:cs typeface="+mn-cs"/>
              </a:rPr>
              <a:t>Deacons are </a:t>
            </a:r>
            <a:r>
              <a:rPr kumimoji="0" lang="en-US" sz="2800" b="1" i="1" u="sng" strike="noStrike" kern="1200" cap="none" spc="0" normalizeH="0" baseline="0" noProof="0" dirty="0">
                <a:ln>
                  <a:noFill/>
                </a:ln>
                <a:solidFill>
                  <a:prstClr val="black"/>
                </a:solidFill>
                <a:effectLst/>
                <a:uLnTx/>
                <a:uFillTx/>
                <a:latin typeface="Calibri" panose="020F0502020204030204"/>
                <a:ea typeface="+mn-ea"/>
                <a:cs typeface="+mn-cs"/>
              </a:rPr>
              <a:t>charged</a:t>
            </a:r>
            <a:r>
              <a:rPr kumimoji="0" lang="en-US" sz="2800" b="1" i="1" u="none" strike="noStrike" kern="1200" cap="none" spc="0" normalizeH="0" baseline="0" noProof="0" dirty="0">
                <a:ln>
                  <a:noFill/>
                </a:ln>
                <a:solidFill>
                  <a:prstClr val="black"/>
                </a:solidFill>
                <a:effectLst/>
                <a:uLnTx/>
                <a:uFillTx/>
                <a:latin typeface="Calibri" panose="020F0502020204030204"/>
                <a:ea typeface="+mn-ea"/>
                <a:cs typeface="+mn-cs"/>
              </a:rPr>
              <a:t> with a responsibility by the church</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1" u="none" strike="noStrike" kern="1200" cap="none" spc="0" normalizeH="0" baseline="0" noProof="0" dirty="0">
                <a:ln>
                  <a:noFill/>
                </a:ln>
                <a:solidFill>
                  <a:prstClr val="black"/>
                </a:solidFill>
                <a:effectLst/>
                <a:uLnTx/>
                <a:uFillTx/>
                <a:latin typeface="Calibri" panose="020F0502020204030204"/>
                <a:ea typeface="+mn-ea"/>
                <a:cs typeface="+mn-cs"/>
              </a:rPr>
              <a:t>They </a:t>
            </a:r>
            <a:r>
              <a:rPr kumimoji="0" lang="en-US" sz="2800" b="1" i="1" u="sng" strike="noStrike" kern="1200" cap="none" spc="0" normalizeH="0" baseline="0" noProof="0" dirty="0">
                <a:ln>
                  <a:noFill/>
                </a:ln>
                <a:solidFill>
                  <a:prstClr val="black"/>
                </a:solidFill>
                <a:effectLst/>
                <a:uLnTx/>
                <a:uFillTx/>
                <a:latin typeface="Calibri" panose="020F0502020204030204"/>
                <a:ea typeface="+mn-ea"/>
                <a:cs typeface="+mn-cs"/>
              </a:rPr>
              <a:t>accept responsibility</a:t>
            </a:r>
            <a:r>
              <a:rPr kumimoji="0" lang="en-US" sz="2800" b="1" i="1" u="none" strike="noStrike" kern="1200" cap="none" spc="0" normalizeH="0" baseline="0" noProof="0" dirty="0">
                <a:ln>
                  <a:noFill/>
                </a:ln>
                <a:solidFill>
                  <a:prstClr val="black"/>
                </a:solidFill>
                <a:effectLst/>
                <a:uLnTx/>
                <a:uFillTx/>
                <a:latin typeface="Calibri" panose="020F0502020204030204"/>
                <a:ea typeface="+mn-ea"/>
                <a:cs typeface="+mn-cs"/>
              </a:rPr>
              <a:t> for a task</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1" u="none" strike="noStrike" kern="1200" cap="none" spc="0" normalizeH="0" baseline="0" noProof="0" dirty="0">
                <a:ln>
                  <a:noFill/>
                </a:ln>
                <a:solidFill>
                  <a:prstClr val="black"/>
                </a:solidFill>
                <a:effectLst/>
                <a:uLnTx/>
                <a:uFillTx/>
                <a:latin typeface="Calibri" panose="020F0502020204030204"/>
                <a:ea typeface="+mn-ea"/>
                <a:cs typeface="+mn-cs"/>
              </a:rPr>
              <a:t>They are </a:t>
            </a:r>
            <a:r>
              <a:rPr kumimoji="0" lang="en-US" sz="2800" b="1" i="1" u="sng" strike="noStrike" kern="1200" cap="none" spc="0" normalizeH="0" baseline="0" noProof="0" dirty="0">
                <a:ln>
                  <a:noFill/>
                </a:ln>
                <a:solidFill>
                  <a:prstClr val="black"/>
                </a:solidFill>
                <a:effectLst/>
                <a:uLnTx/>
                <a:uFillTx/>
                <a:latin typeface="Calibri" panose="020F0502020204030204"/>
                <a:ea typeface="+mn-ea"/>
                <a:cs typeface="+mn-cs"/>
              </a:rPr>
              <a:t>counted on</a:t>
            </a:r>
            <a:r>
              <a:rPr kumimoji="0" lang="en-US" sz="2800" b="1" i="1" u="none" strike="noStrike" kern="1200" cap="none" spc="0" normalizeH="0" baseline="0" noProof="0" dirty="0">
                <a:ln>
                  <a:noFill/>
                </a:ln>
                <a:solidFill>
                  <a:prstClr val="black"/>
                </a:solidFill>
                <a:effectLst/>
                <a:uLnTx/>
                <a:uFillTx/>
                <a:latin typeface="Calibri" panose="020F0502020204030204"/>
                <a:ea typeface="+mn-ea"/>
                <a:cs typeface="+mn-cs"/>
              </a:rPr>
              <a:t> to see to it that the task gets done</a:t>
            </a:r>
            <a:endParaRPr kumimoji="0" lang="en-US" sz="2800" b="1" i="0" u="none" strike="noStrike" kern="1200" cap="none" spc="0" normalizeH="0" baseline="0" noProof="0" dirty="0">
              <a:ln>
                <a:noFill/>
              </a:ln>
              <a:solidFill>
                <a:srgbClr val="002060"/>
              </a:solidFill>
              <a:effectLst>
                <a:outerShdw blurRad="38100" dist="38100" dir="2700000" algn="tl">
                  <a:srgbClr val="000000">
                    <a:alpha val="43137"/>
                  </a:srgbClr>
                </a:outerShdw>
              </a:effectLst>
              <a:uLnTx/>
              <a:uFillTx/>
              <a:latin typeface="Calibri" panose="020F0502020204030204"/>
              <a:ea typeface="+mn-ea"/>
              <a:cs typeface="+mn-cs"/>
            </a:endParaRPr>
          </a:p>
        </p:txBody>
      </p:sp>
      <p:sp>
        <p:nvSpPr>
          <p:cNvPr id="9" name="TextBox 8"/>
          <p:cNvSpPr txBox="1"/>
          <p:nvPr/>
        </p:nvSpPr>
        <p:spPr>
          <a:xfrm>
            <a:off x="1236708" y="3090672"/>
            <a:ext cx="9718584" cy="3257174"/>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olidFill>
              <a:schemeClr val="accent1"/>
            </a:solidFill>
          </a:ln>
        </p:spPr>
        <p:txBody>
          <a:bodyPr wrap="square" rtlCol="0">
            <a:spAutoFit/>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0" lang="en-US" sz="2800" b="1" i="0" u="sng" strike="noStrike" kern="1200" cap="none" spc="0" normalizeH="0" baseline="0" noProof="0" dirty="0">
                <a:ln>
                  <a:noFill/>
                </a:ln>
                <a:solidFill>
                  <a:prstClr val="black"/>
                </a:solidFill>
                <a:effectLst/>
                <a:uLnTx/>
                <a:uFillTx/>
                <a:latin typeface="Calibri" panose="020F0502020204030204"/>
                <a:ea typeface="+mn-ea"/>
                <a:cs typeface="+mn-cs"/>
              </a:rPr>
              <a:t>Without elders…</a:t>
            </a:r>
          </a:p>
          <a:p>
            <a:pPr marL="0" marR="0" lvl="0" indent="0" algn="l" defTabSz="914400" rtl="0" eaLnBrk="1" fontAlgn="auto" latinLnBrk="0" hangingPunct="1">
              <a:lnSpc>
                <a:spcPct val="150000"/>
              </a:lnSpc>
              <a:spcBef>
                <a:spcPts val="0"/>
              </a:spcBef>
              <a:spcAft>
                <a:spcPts val="0"/>
              </a:spcAft>
              <a:buClrTx/>
              <a:buSzTx/>
              <a:buFont typeface="Arial"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 We can appoint no one and just hope things get done</a:t>
            </a:r>
          </a:p>
          <a:p>
            <a:pPr marL="0" marR="0" lvl="0" indent="0" algn="l" defTabSz="914400" rtl="0" eaLnBrk="1" fontAlgn="auto" latinLnBrk="0" hangingPunct="1">
              <a:lnSpc>
                <a:spcPct val="150000"/>
              </a:lnSpc>
              <a:spcBef>
                <a:spcPts val="0"/>
              </a:spcBef>
              <a:spcAft>
                <a:spcPts val="0"/>
              </a:spcAft>
              <a:buClrTx/>
              <a:buSzTx/>
              <a:buFont typeface="Arial"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 Or we appoint </a:t>
            </a:r>
            <a:r>
              <a:rPr kumimoji="0" lang="en-US" sz="2800" b="0" i="1" u="none" strike="noStrike" kern="1200" cap="none" spc="0" normalizeH="0" baseline="0" noProof="0" dirty="0">
                <a:ln>
                  <a:noFill/>
                </a:ln>
                <a:solidFill>
                  <a:prstClr val="black"/>
                </a:solidFill>
                <a:effectLst/>
                <a:uLnTx/>
                <a:uFillTx/>
                <a:latin typeface="Calibri" panose="020F0502020204030204"/>
                <a:ea typeface="+mn-ea"/>
                <a:cs typeface="+mn-cs"/>
              </a:rPr>
              <a:t>ad hoc</a:t>
            </a: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n-US" sz="2800" b="0" i="1" u="none" strike="noStrike" kern="1200" cap="none" spc="0" normalizeH="0" baseline="0" noProof="0" dirty="0">
                <a:ln>
                  <a:noFill/>
                </a:ln>
                <a:solidFill>
                  <a:prstClr val="black"/>
                </a:solidFill>
                <a:effectLst/>
                <a:uLnTx/>
                <a:uFillTx/>
                <a:latin typeface="Calibri" panose="020F0502020204030204"/>
                <a:ea typeface="+mn-ea"/>
                <a:cs typeface="+mn-cs"/>
              </a:rPr>
              <a:t>(Daily appointments for serving widows?)</a:t>
            </a:r>
          </a:p>
          <a:p>
            <a:pPr marL="0" marR="0" lvl="0" indent="0" algn="l" defTabSz="914400" rtl="0" eaLnBrk="1" fontAlgn="auto" latinLnBrk="0" hangingPunct="1">
              <a:lnSpc>
                <a:spcPct val="150000"/>
              </a:lnSpc>
              <a:spcBef>
                <a:spcPts val="0"/>
              </a:spcBef>
              <a:spcAft>
                <a:spcPts val="0"/>
              </a:spcAft>
              <a:buClrTx/>
              <a:buSzTx/>
              <a:buFont typeface="Arial"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 Or we appoint unqualified men to be over a task</a:t>
            </a:r>
          </a:p>
          <a:p>
            <a:pPr marL="0" marR="0" lvl="0" indent="0" algn="l" defTabSz="914400" rtl="0" eaLnBrk="1" fontAlgn="auto" latinLnBrk="0" hangingPunct="1">
              <a:lnSpc>
                <a:spcPct val="150000"/>
              </a:lnSpc>
              <a:spcBef>
                <a:spcPts val="0"/>
              </a:spcBef>
              <a:spcAft>
                <a:spcPts val="0"/>
              </a:spcAft>
              <a:buClrTx/>
              <a:buSzTx/>
              <a:buFont typeface="Arial"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 Or we appoint qualified men to be over a task</a:t>
            </a:r>
            <a:endParaRPr kumimoji="0" lang="en-US" sz="2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 name="TextBox 2">
            <a:extLst>
              <a:ext uri="{FF2B5EF4-FFF2-40B4-BE49-F238E27FC236}">
                <a16:creationId xmlns:a16="http://schemas.microsoft.com/office/drawing/2014/main" id="{E3A51118-3EC7-11D2-7676-80EEFD4242FC}"/>
              </a:ext>
            </a:extLst>
          </p:cNvPr>
          <p:cNvSpPr txBox="1"/>
          <p:nvPr/>
        </p:nvSpPr>
        <p:spPr>
          <a:xfrm>
            <a:off x="0" y="1"/>
            <a:ext cx="12192000" cy="584775"/>
          </a:xfrm>
          <a:prstGeom prst="rect">
            <a:avLst/>
          </a:prstGeom>
          <a:solidFill>
            <a:schemeClr val="accent1"/>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If Anyone can serve, what are Deacons?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bg/>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uiExpand="1" build="p"/>
      <p:bldP spid="9" grpId="0" uiExpand="1" build="p" bldLvl="2"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3E1AB54-CCA9-6993-D3BA-B30EF8C7E4CA}"/>
              </a:ext>
            </a:extLst>
          </p:cNvPr>
          <p:cNvSpPr txBox="1"/>
          <p:nvPr/>
        </p:nvSpPr>
        <p:spPr>
          <a:xfrm>
            <a:off x="448056" y="606380"/>
            <a:ext cx="11512296" cy="5324535"/>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uLnTx/>
                <a:uFillTx/>
                <a:latin typeface="inherit"/>
                <a:ea typeface="+mn-ea"/>
                <a:cs typeface="+mn-cs"/>
              </a:rPr>
              <a:t>Please Give Me Feedback About Today’s Topic</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3200" b="1" i="0" u="none" strike="noStrike" kern="1200" cap="none" spc="0" normalizeH="0" baseline="0" noProof="0" dirty="0">
              <a:ln>
                <a:noFill/>
              </a:ln>
              <a:solidFill>
                <a:srgbClr val="000000"/>
              </a:solidFill>
              <a:effectLst/>
              <a:uLnTx/>
              <a:uFillTx/>
              <a:latin typeface="inheri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uLnTx/>
                <a:uFillTx/>
                <a:latin typeface="inherit"/>
                <a:ea typeface="+mn-ea"/>
                <a:cs typeface="+mn-cs"/>
              </a:rPr>
              <a:t>Congregational Meeting Sunday, May 21</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3200" b="1" i="0" u="none" strike="noStrike" kern="1200" cap="none" spc="0" normalizeH="0" baseline="0" noProof="0" dirty="0">
              <a:ln>
                <a:noFill/>
              </a:ln>
              <a:solidFill>
                <a:srgbClr val="000000"/>
              </a:solidFill>
              <a:effectLst/>
              <a:uLnTx/>
              <a:uFillTx/>
              <a:latin typeface="inheri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uLnTx/>
                <a:uFillTx/>
                <a:latin typeface="inherit"/>
                <a:ea typeface="+mn-ea"/>
                <a:cs typeface="+mn-cs"/>
              </a:rPr>
              <a:t>Following a mini-sermon addressing proper meeting behavior</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3200" b="1" i="0" u="none" strike="noStrike" kern="1200" cap="none" spc="0" normalizeH="0" baseline="0" noProof="0" dirty="0">
              <a:ln>
                <a:noFill/>
              </a:ln>
              <a:solidFill>
                <a:srgbClr val="000000"/>
              </a:solidFill>
              <a:effectLst/>
              <a:uLnTx/>
              <a:uFillTx/>
              <a:latin typeface="inheri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uLnTx/>
                <a:uFillTx/>
                <a:latin typeface="inherit"/>
                <a:ea typeface="+mn-ea"/>
                <a:cs typeface="+mn-cs"/>
              </a:rPr>
              <a:t>Preceded by a planning meeting</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1" i="0" u="none" strike="noStrike" kern="1200" cap="none" spc="0" normalizeH="0" baseline="0" noProof="0" dirty="0">
                <a:ln>
                  <a:noFill/>
                </a:ln>
                <a:solidFill>
                  <a:srgbClr val="000000"/>
                </a:solidFill>
                <a:effectLst/>
                <a:uLnTx/>
                <a:uFillTx/>
                <a:latin typeface="inherit"/>
                <a:ea typeface="+mn-ea"/>
                <a:cs typeface="+mn-cs"/>
              </a:rPr>
              <a:t>	</a:t>
            </a:r>
            <a:r>
              <a:rPr kumimoji="0" lang="en-US" sz="3200" b="1" i="0" u="none" strike="noStrike" kern="1200" cap="none" spc="0" normalizeH="0" baseline="0" noProof="0" dirty="0">
                <a:ln>
                  <a:noFill/>
                </a:ln>
                <a:solidFill>
                  <a:srgbClr val="222222"/>
                </a:solidFill>
                <a:effectLst/>
                <a:uLnTx/>
                <a:uFillTx/>
                <a:latin typeface="Arial" panose="020B0604020202020204" pitchFamily="34" charset="0"/>
                <a:ea typeface="+mn-ea"/>
                <a:cs typeface="+mn-cs"/>
              </a:rPr>
              <a:t>formulate an agenda</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1"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n-US" sz="3200" b="1" i="0" u="none" strike="noStrike" kern="1200" cap="none" spc="0" normalizeH="0" baseline="0" noProof="0" dirty="0">
                <a:ln>
                  <a:noFill/>
                </a:ln>
                <a:solidFill>
                  <a:srgbClr val="222222"/>
                </a:solidFill>
                <a:effectLst/>
                <a:uLnTx/>
                <a:uFillTx/>
                <a:latin typeface="Arial" panose="020B0604020202020204" pitchFamily="34" charset="0"/>
                <a:ea typeface="+mn-ea"/>
                <a:cs typeface="+mn-cs"/>
              </a:rPr>
              <a:t>manageable</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1"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n-US" sz="3200" b="1" i="0" u="none" strike="noStrike" kern="1200" cap="none" spc="0" normalizeH="0" baseline="0" noProof="0" dirty="0">
                <a:ln>
                  <a:noFill/>
                </a:ln>
                <a:solidFill>
                  <a:srgbClr val="222222"/>
                </a:solidFill>
                <a:effectLst/>
                <a:uLnTx/>
                <a:uFillTx/>
                <a:latin typeface="Arial" panose="020B0604020202020204" pitchFamily="34" charset="0"/>
                <a:ea typeface="+mn-ea"/>
                <a:cs typeface="+mn-cs"/>
              </a:rPr>
              <a:t>prioritize, a few of the most pressing things</a:t>
            </a:r>
            <a:endParaRPr kumimoji="0" lang="en-US" sz="3200" b="1" i="0" u="none" strike="noStrike" kern="1200" cap="none" spc="0" normalizeH="0" baseline="0" noProof="0" dirty="0">
              <a:ln>
                <a:noFill/>
              </a:ln>
              <a:solidFill>
                <a:srgbClr val="000000"/>
              </a:solidFill>
              <a:effectLst/>
              <a:uLnTx/>
              <a:uFillTx/>
              <a:latin typeface="inheri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000" b="1" i="0" u="none" strike="noStrike" kern="1200" cap="none" spc="0" normalizeH="0" baseline="0" noProof="0" dirty="0">
              <a:ln>
                <a:noFill/>
              </a:ln>
              <a:solidFill>
                <a:srgbClr val="000000"/>
              </a:solidFill>
              <a:effectLst/>
              <a:uLnTx/>
              <a:uFillTx/>
              <a:latin typeface="inheri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Rounded Corners 2">
            <a:extLst>
              <a:ext uri="{FF2B5EF4-FFF2-40B4-BE49-F238E27FC236}">
                <a16:creationId xmlns:a16="http://schemas.microsoft.com/office/drawing/2014/main" id="{ABD3D848-0EEA-7202-19E9-5A1F95ED17EC}"/>
              </a:ext>
            </a:extLst>
          </p:cNvPr>
          <p:cNvSpPr/>
          <p:nvPr/>
        </p:nvSpPr>
        <p:spPr>
          <a:xfrm>
            <a:off x="1656493" y="3894707"/>
            <a:ext cx="934323" cy="502920"/>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Rectangle: Rounded Corners 1">
            <a:extLst>
              <a:ext uri="{FF2B5EF4-FFF2-40B4-BE49-F238E27FC236}">
                <a16:creationId xmlns:a16="http://schemas.microsoft.com/office/drawing/2014/main" id="{7417B05C-16E0-C6A5-9E2D-CA8A4829B827}"/>
              </a:ext>
            </a:extLst>
          </p:cNvPr>
          <p:cNvSpPr/>
          <p:nvPr/>
        </p:nvSpPr>
        <p:spPr>
          <a:xfrm>
            <a:off x="2523744" y="2596896"/>
            <a:ext cx="1243584" cy="502920"/>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Rectangle 3"/>
          <p:cNvSpPr/>
          <p:nvPr/>
        </p:nvSpPr>
        <p:spPr>
          <a:xfrm>
            <a:off x="1600200" y="888291"/>
            <a:ext cx="9067800" cy="440120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Acts 6</a:t>
            </a:r>
            <a:r>
              <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 </a:t>
            </a:r>
            <a:r>
              <a:rPr kumimoji="0" lang="en-US" sz="2800" b="1" i="0" u="none" strike="noStrike" kern="1200" cap="none" spc="0" normalizeH="0" baseline="30000" noProof="0" dirty="0">
                <a:ln>
                  <a:noFill/>
                </a:ln>
                <a:solidFill>
                  <a:prstClr val="black"/>
                </a:solidFill>
                <a:effectLst/>
                <a:uLnTx/>
                <a:uFillTx/>
                <a:latin typeface="Palatino Linotype" panose="02040502050505030304" pitchFamily="18" charset="0"/>
                <a:ea typeface="+mn-ea"/>
                <a:cs typeface="+mn-cs"/>
              </a:rPr>
              <a:t>1 </a:t>
            </a:r>
            <a:r>
              <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Now at this time while the disciples were increasing in number, a complaint arose on the part of the Hellenistic Jews against the native Hebrews, because their widows were being overlooked in the daily serving of food. </a:t>
            </a:r>
            <a:r>
              <a:rPr kumimoji="0" lang="en-US" sz="2800" b="1" i="0" u="none" strike="noStrike" kern="1200" cap="none" spc="0" normalizeH="0" baseline="30000" noProof="0" dirty="0">
                <a:ln>
                  <a:noFill/>
                </a:ln>
                <a:solidFill>
                  <a:prstClr val="black"/>
                </a:solidFill>
                <a:effectLst/>
                <a:uLnTx/>
                <a:uFillTx/>
                <a:latin typeface="Palatino Linotype" panose="02040502050505030304" pitchFamily="18" charset="0"/>
                <a:ea typeface="+mn-ea"/>
                <a:cs typeface="+mn-cs"/>
              </a:rPr>
              <a:t>2 </a:t>
            </a:r>
            <a:r>
              <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So the twelve summoned the congregation of the disciples and said, “It is not desirable for us to neglect the word of God in order to serve tables. </a:t>
            </a:r>
            <a:r>
              <a:rPr kumimoji="0" lang="en-US" sz="2800" b="1" i="0" u="none" strike="noStrike" kern="1200" cap="none" spc="0" normalizeH="0" baseline="30000" noProof="0" dirty="0">
                <a:ln>
                  <a:noFill/>
                </a:ln>
                <a:solidFill>
                  <a:prstClr val="black"/>
                </a:solidFill>
                <a:effectLst/>
                <a:uLnTx/>
                <a:uFillTx/>
                <a:latin typeface="Palatino Linotype" panose="02040502050505030304" pitchFamily="18" charset="0"/>
                <a:ea typeface="+mn-ea"/>
                <a:cs typeface="+mn-cs"/>
              </a:rPr>
              <a:t>3 </a:t>
            </a:r>
            <a:r>
              <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Therefore, brethren, select from among you seven men of good reputation, full of the Spirit and of wisdom, whom we may put in charge of this task. </a:t>
            </a:r>
          </a:p>
        </p:txBody>
      </p:sp>
      <p:sp>
        <p:nvSpPr>
          <p:cNvPr id="8" name="Title 1">
            <a:extLst>
              <a:ext uri="{FF2B5EF4-FFF2-40B4-BE49-F238E27FC236}">
                <a16:creationId xmlns:a16="http://schemas.microsoft.com/office/drawing/2014/main" id="{3BD3CF40-B9C0-738E-EEC2-5FB165C5EB96}"/>
              </a:ext>
            </a:extLst>
          </p:cNvPr>
          <p:cNvSpPr txBox="1">
            <a:spLocks/>
          </p:cNvSpPr>
          <p:nvPr/>
        </p:nvSpPr>
        <p:spPr>
          <a:xfrm>
            <a:off x="10668" y="1"/>
            <a:ext cx="12170664" cy="685777"/>
          </a:xfrm>
          <a:prstGeom prst="rect">
            <a:avLst/>
          </a:prstGeom>
          <a:solidFill>
            <a:srgbClr val="C00000"/>
          </a:solidFill>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3600" b="1" i="0" u="none" strike="noStrike" kern="1200" cap="none" spc="0" normalizeH="0" baseline="0" noProof="0">
                <a:ln>
                  <a:noFill/>
                </a:ln>
                <a:solidFill>
                  <a:prstClr val="white"/>
                </a:solidFill>
                <a:effectLst/>
                <a:uLnTx/>
                <a:uFillTx/>
                <a:latin typeface="Calibri Light" panose="020F0302020204030204"/>
                <a:ea typeface="+mj-ea"/>
                <a:cs typeface="+mj-cs"/>
              </a:rPr>
              <a:t>DEACONS</a:t>
            </a:r>
            <a:endParaRPr kumimoji="0" lang="en-US" sz="3600" b="1" i="0" u="none" strike="noStrike" kern="1200" cap="none" spc="0" normalizeH="0" baseline="0" noProof="0" dirty="0">
              <a:ln>
                <a:noFill/>
              </a:ln>
              <a:solidFill>
                <a:prstClr val="white"/>
              </a:solidFill>
              <a:effectLst/>
              <a:uLnTx/>
              <a:uFillTx/>
              <a:latin typeface="Calibri Light" panose="020F0302020204030204"/>
              <a:ea typeface="+mj-ea"/>
              <a:cs typeface="+mj-cs"/>
            </a:endParaRPr>
          </a:p>
        </p:txBody>
      </p:sp>
    </p:spTree>
    <p:extLst>
      <p:ext uri="{BB962C8B-B14F-4D97-AF65-F5344CB8AC3E}">
        <p14:creationId xmlns:p14="http://schemas.microsoft.com/office/powerpoint/2010/main" val="22743352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752600" y="914401"/>
            <a:ext cx="8915400"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The terminology is not unique</a:t>
            </a:r>
          </a:p>
        </p:txBody>
      </p:sp>
      <p:sp>
        <p:nvSpPr>
          <p:cNvPr id="6" name="Title 1">
            <a:extLst>
              <a:ext uri="{FF2B5EF4-FFF2-40B4-BE49-F238E27FC236}">
                <a16:creationId xmlns:a16="http://schemas.microsoft.com/office/drawing/2014/main" id="{DD93AE66-3FB8-C8E1-A753-13B10B5CC52F}"/>
              </a:ext>
            </a:extLst>
          </p:cNvPr>
          <p:cNvSpPr txBox="1">
            <a:spLocks/>
          </p:cNvSpPr>
          <p:nvPr/>
        </p:nvSpPr>
        <p:spPr>
          <a:xfrm>
            <a:off x="10668" y="1"/>
            <a:ext cx="12170664" cy="685777"/>
          </a:xfrm>
          <a:prstGeom prst="rect">
            <a:avLst/>
          </a:prstGeom>
          <a:solidFill>
            <a:srgbClr val="C00000"/>
          </a:solidFill>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3600" b="1" i="0" u="none" strike="noStrike" kern="1200" cap="none" spc="0" normalizeH="0" baseline="0" noProof="0">
                <a:ln>
                  <a:noFill/>
                </a:ln>
                <a:solidFill>
                  <a:prstClr val="white"/>
                </a:solidFill>
                <a:effectLst/>
                <a:uLnTx/>
                <a:uFillTx/>
                <a:latin typeface="Calibri Light" panose="020F0302020204030204"/>
                <a:ea typeface="+mj-ea"/>
                <a:cs typeface="+mj-cs"/>
              </a:rPr>
              <a:t>DEACONS</a:t>
            </a:r>
            <a:endParaRPr kumimoji="0" lang="en-US" sz="3600" b="1" i="0" u="none" strike="noStrike" kern="1200" cap="none" spc="0" normalizeH="0" baseline="0" noProof="0" dirty="0">
              <a:ln>
                <a:noFill/>
              </a:ln>
              <a:solidFill>
                <a:prstClr val="white"/>
              </a:solidFill>
              <a:effectLst/>
              <a:uLnTx/>
              <a:uFillTx/>
              <a:latin typeface="Calibri Light" panose="020F0302020204030204"/>
              <a:ea typeface="+mj-ea"/>
              <a:cs typeface="+mj-cs"/>
            </a:endParaRPr>
          </a:p>
        </p:txBody>
      </p:sp>
    </p:spTree>
    <p:extLst>
      <p:ext uri="{BB962C8B-B14F-4D97-AF65-F5344CB8AC3E}">
        <p14:creationId xmlns:p14="http://schemas.microsoft.com/office/powerpoint/2010/main" val="15750168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12192000" cy="685777"/>
          </a:xfrm>
          <a:solidFill>
            <a:srgbClr val="C00000"/>
          </a:solidFill>
        </p:spPr>
        <p:txBody>
          <a:bodyPr>
            <a:normAutofit/>
          </a:bodyPr>
          <a:lstStyle/>
          <a:p>
            <a:r>
              <a:rPr lang="en-US" sz="3600" b="1" dirty="0">
                <a:solidFill>
                  <a:schemeClr val="bg1"/>
                </a:solidFill>
              </a:rPr>
              <a:t>SERVANTS</a:t>
            </a:r>
          </a:p>
        </p:txBody>
      </p:sp>
      <p:sp>
        <p:nvSpPr>
          <p:cNvPr id="3" name="TextBox 2"/>
          <p:cNvSpPr txBox="1"/>
          <p:nvPr/>
        </p:nvSpPr>
        <p:spPr>
          <a:xfrm>
            <a:off x="1752600" y="914401"/>
            <a:ext cx="8915400"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The terminology is not unique</a:t>
            </a:r>
          </a:p>
        </p:txBody>
      </p:sp>
    </p:spTree>
    <p:extLst>
      <p:ext uri="{BB962C8B-B14F-4D97-AF65-F5344CB8AC3E}">
        <p14:creationId xmlns:p14="http://schemas.microsoft.com/office/powerpoint/2010/main" val="7802764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752599" y="914400"/>
            <a:ext cx="9271715" cy="175432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The terminology is not unique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	</a:t>
            </a:r>
            <a:r>
              <a:rPr kumimoji="0" lang="en-US" sz="2800" b="1"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“apostles”</a:t>
            </a:r>
            <a:r>
              <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	Acts 14:14, Hebrews 3:1</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	</a:t>
            </a:r>
            <a:r>
              <a:rPr kumimoji="0" lang="en-US" sz="2800" b="1"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“elders“</a:t>
            </a:r>
            <a:r>
              <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	 Matthew 15:2, Acts 2:17, 1 Timothy 5:1 </a:t>
            </a: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TextBox 4"/>
          <p:cNvSpPr txBox="1"/>
          <p:nvPr/>
        </p:nvSpPr>
        <p:spPr>
          <a:xfrm>
            <a:off x="277102" y="2891136"/>
            <a:ext cx="11866397"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We rely on context to determine the significance of the terminology</a:t>
            </a:r>
          </a:p>
        </p:txBody>
      </p:sp>
      <p:sp>
        <p:nvSpPr>
          <p:cNvPr id="6" name="Oval 5"/>
          <p:cNvSpPr/>
          <p:nvPr/>
        </p:nvSpPr>
        <p:spPr>
          <a:xfrm rot="20274273">
            <a:off x="6414454" y="889329"/>
            <a:ext cx="3820459" cy="966438"/>
          </a:xfrm>
          <a:prstGeom prst="ellipse">
            <a:avLst/>
          </a:prstGeom>
          <a:solidFill>
            <a:srgbClr val="C00000"/>
          </a:solidFill>
          <a:scene3d>
            <a:camera prst="orthographicFront"/>
            <a:lightRig rig="threePt" dir="t"/>
          </a:scene3d>
          <a:sp3d>
            <a:bevelT/>
          </a:sp3d>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Light" panose="020F0302020204030204"/>
                <a:ea typeface="+mn-ea"/>
                <a:cs typeface="+mn-cs"/>
              </a:rPr>
              <a:t>Not “the 12” apostles</a:t>
            </a:r>
          </a:p>
        </p:txBody>
      </p:sp>
      <p:sp>
        <p:nvSpPr>
          <p:cNvPr id="7" name="Oval 6"/>
          <p:cNvSpPr/>
          <p:nvPr/>
        </p:nvSpPr>
        <p:spPr>
          <a:xfrm rot="20274273">
            <a:off x="7198139" y="1661339"/>
            <a:ext cx="4345474" cy="1409859"/>
          </a:xfrm>
          <a:prstGeom prst="ellipse">
            <a:avLst/>
          </a:prstGeom>
          <a:solidFill>
            <a:srgbClr val="C00000"/>
          </a:solidFill>
          <a:scene3d>
            <a:camera prst="orthographicFront"/>
            <a:lightRig rig="threePt" dir="t"/>
          </a:scene3d>
          <a:sp3d>
            <a:bevelT/>
          </a:sp3d>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Light" panose="020F0302020204030204"/>
                <a:ea typeface="+mn-ea"/>
                <a:cs typeface="+mn-cs"/>
              </a:rPr>
              <a:t>not elders overseeing a church</a:t>
            </a:r>
          </a:p>
        </p:txBody>
      </p:sp>
      <p:sp>
        <p:nvSpPr>
          <p:cNvPr id="9" name="Title 1">
            <a:extLst>
              <a:ext uri="{FF2B5EF4-FFF2-40B4-BE49-F238E27FC236}">
                <a16:creationId xmlns:a16="http://schemas.microsoft.com/office/drawing/2014/main" id="{BFA42B37-33EE-B61B-8502-E8BB2341184D}"/>
              </a:ext>
            </a:extLst>
          </p:cNvPr>
          <p:cNvSpPr txBox="1">
            <a:spLocks/>
          </p:cNvSpPr>
          <p:nvPr/>
        </p:nvSpPr>
        <p:spPr>
          <a:xfrm>
            <a:off x="0" y="1"/>
            <a:ext cx="12192000" cy="685777"/>
          </a:xfrm>
          <a:prstGeom prst="rect">
            <a:avLst/>
          </a:prstGeom>
          <a:solidFill>
            <a:srgbClr val="C00000"/>
          </a:solidFill>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3600" b="1" i="0" u="none" strike="noStrike" kern="1200" cap="none" spc="0" normalizeH="0" baseline="0" noProof="0">
                <a:ln>
                  <a:noFill/>
                </a:ln>
                <a:solidFill>
                  <a:prstClr val="white"/>
                </a:solidFill>
                <a:effectLst/>
                <a:uLnTx/>
                <a:uFillTx/>
                <a:latin typeface="Calibri Light" panose="020F0302020204030204"/>
                <a:ea typeface="+mj-ea"/>
                <a:cs typeface="+mj-cs"/>
              </a:rPr>
              <a:t>SERVANTS</a:t>
            </a:r>
            <a:endParaRPr kumimoji="0" lang="en-US" sz="3600" b="1" i="0" u="none" strike="noStrike" kern="1200" cap="none" spc="0" normalizeH="0" baseline="0" noProof="0" dirty="0">
              <a:ln>
                <a:noFill/>
              </a:ln>
              <a:solidFill>
                <a:prstClr val="white"/>
              </a:solidFill>
              <a:effectLst/>
              <a:uLnTx/>
              <a:uFillTx/>
              <a:latin typeface="Calibri Light" panose="020F0302020204030204"/>
              <a:ea typeface="+mj-ea"/>
              <a:cs typeface="+mj-cs"/>
            </a:endParaRPr>
          </a:p>
        </p:txBody>
      </p:sp>
    </p:spTree>
    <p:extLst>
      <p:ext uri="{BB962C8B-B14F-4D97-AF65-F5344CB8AC3E}">
        <p14:creationId xmlns:p14="http://schemas.microsoft.com/office/powerpoint/2010/main" val="5730947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subTnLst>
                                    <p:set>
                                      <p:cBhvr override="childStyle">
                                        <p:cTn dur="1" fill="hold" display="0" masterRel="nextClick" afterEffect="1"/>
                                        <p:tgtEl>
                                          <p:spTgt spid="6"/>
                                        </p:tgtEl>
                                        <p:attrNameLst>
                                          <p:attrName>style.visibility</p:attrName>
                                        </p:attrNameLst>
                                      </p:cBhvr>
                                      <p:to>
                                        <p:strVal val="hidden"/>
                                      </p:to>
                                    </p:set>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subTnLst>
                                    <p:set>
                                      <p:cBhvr override="childStyle">
                                        <p:cTn dur="1" fill="hold" display="0" masterRel="nextClick" afterEffect="1"/>
                                        <p:tgtEl>
                                          <p:spTgt spid="7"/>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752600" y="825913"/>
            <a:ext cx="8915400"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We see two categories of service (</a:t>
            </a:r>
            <a:r>
              <a:rPr kumimoji="0" lang="en-US" sz="2800" b="0" i="1" u="none" strike="noStrike" kern="1200" cap="none" spc="0" normalizeH="0" baseline="0" noProof="0" dirty="0" err="1">
                <a:ln>
                  <a:noFill/>
                </a:ln>
                <a:solidFill>
                  <a:prstClr val="black"/>
                </a:solidFill>
                <a:effectLst/>
                <a:uLnTx/>
                <a:uFillTx/>
                <a:latin typeface="Calibri" panose="020F0502020204030204"/>
                <a:ea typeface="+mn-ea"/>
                <a:cs typeface="+mn-cs"/>
              </a:rPr>
              <a:t>diakonia</a:t>
            </a: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 in Acts 6</a:t>
            </a:r>
          </a:p>
        </p:txBody>
      </p:sp>
      <p:sp>
        <p:nvSpPr>
          <p:cNvPr id="5" name="TextBox 4"/>
          <p:cNvSpPr txBox="1"/>
          <p:nvPr/>
        </p:nvSpPr>
        <p:spPr>
          <a:xfrm>
            <a:off x="1629696" y="1283113"/>
            <a:ext cx="8915400" cy="4401205"/>
          </a:xfrm>
          <a:prstGeom prst="rect">
            <a:avLst/>
          </a:prstGeom>
          <a:solidFill>
            <a:schemeClr val="bg2"/>
          </a:solidFill>
          <a:ln>
            <a:solidFill>
              <a:schemeClr val="tx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1" u="sng" strike="noStrike" kern="1200" cap="none" spc="0" normalizeH="0" baseline="0" noProof="0" dirty="0">
                <a:ln>
                  <a:noFill/>
                </a:ln>
                <a:solidFill>
                  <a:prstClr val="black"/>
                </a:solidFill>
                <a:effectLst/>
                <a:uLnTx/>
                <a:uFillTx/>
                <a:latin typeface="Calibri" panose="020F0502020204030204"/>
                <a:ea typeface="+mn-ea"/>
                <a:cs typeface="+mn-cs"/>
              </a:rPr>
              <a:t>Acts 6:1-4</a:t>
            </a:r>
            <a:r>
              <a:rPr kumimoji="0" lang="en-US" sz="2800" b="1" i="1"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Now in these days when the disciples were increasing in number, a complaint by the Hellenists arose against the Hebrews because their widows were being neglected in the daily </a:t>
            </a:r>
            <a:r>
              <a:rPr kumimoji="0" lang="en-US" sz="2800" b="0" i="0" u="sng" strike="noStrike" kern="1200" cap="none" spc="0" normalizeH="0" baseline="0" noProof="0" dirty="0">
                <a:ln>
                  <a:noFill/>
                </a:ln>
                <a:solidFill>
                  <a:prstClr val="black"/>
                </a:solidFill>
                <a:effectLst/>
                <a:uLnTx/>
                <a:uFillTx/>
                <a:latin typeface="Calibri" panose="020F0502020204030204"/>
                <a:ea typeface="+mn-ea"/>
                <a:cs typeface="+mn-cs"/>
              </a:rPr>
              <a:t>distribution</a:t>
            </a: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 And the twelve summoned the full number of the disciples and said, “It is not right that we should give up preaching the word of God  </a:t>
            </a:r>
            <a:r>
              <a:rPr kumimoji="0" lang="en-US" sz="2800" b="0" i="0" u="sng" strike="noStrike" kern="1200" cap="none" spc="0" normalizeH="0" baseline="0" noProof="0" dirty="0">
                <a:ln>
                  <a:noFill/>
                </a:ln>
                <a:solidFill>
                  <a:prstClr val="black"/>
                </a:solidFill>
                <a:effectLst/>
                <a:uLnTx/>
                <a:uFillTx/>
                <a:latin typeface="Calibri" panose="020F0502020204030204"/>
                <a:ea typeface="+mn-ea"/>
                <a:cs typeface="+mn-cs"/>
              </a:rPr>
              <a:t>to serve</a:t>
            </a: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  tables. Therefore, brothers, pick out from among you seven men of good repute, full of the Spirit and of wisdom, whom we will appoint to this duty. But we will devote ourselves to prayer and to the </a:t>
            </a:r>
            <a:r>
              <a:rPr kumimoji="0" lang="en-US" sz="2800" b="0" i="0" u="sng" strike="noStrike" kern="1200" cap="none" spc="0" normalizeH="0" baseline="0" noProof="0" dirty="0">
                <a:ln>
                  <a:noFill/>
                </a:ln>
                <a:solidFill>
                  <a:prstClr val="black"/>
                </a:solidFill>
                <a:effectLst/>
                <a:uLnTx/>
                <a:uFillTx/>
                <a:latin typeface="Calibri" panose="020F0502020204030204"/>
                <a:ea typeface="+mn-ea"/>
                <a:cs typeface="+mn-cs"/>
              </a:rPr>
              <a:t>ministry</a:t>
            </a: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 of the word.”</a:t>
            </a:r>
            <a:endParaRPr kumimoji="0" lang="en-US" sz="2800" b="1" i="1" u="sng"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6" name="TextBox 5"/>
          <p:cNvSpPr txBox="1"/>
          <p:nvPr/>
        </p:nvSpPr>
        <p:spPr>
          <a:xfrm>
            <a:off x="4871757" y="2591275"/>
            <a:ext cx="1844043" cy="423561"/>
          </a:xfrm>
          <a:prstGeom prst="rect">
            <a:avLst/>
          </a:prstGeom>
          <a:solidFill>
            <a:srgbClr val="FFFF00"/>
          </a:solidFill>
        </p:spPr>
        <p:txBody>
          <a:bodyPr wrap="square" lIns="0" tIns="0" rIns="0" bIns="4572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1" u="none" strike="noStrike" kern="1200" cap="none" spc="0" normalizeH="0" baseline="0" noProof="0" dirty="0" err="1">
                <a:ln>
                  <a:noFill/>
                </a:ln>
                <a:solidFill>
                  <a:prstClr val="black"/>
                </a:solidFill>
                <a:effectLst/>
                <a:uLnTx/>
                <a:uFillTx/>
                <a:latin typeface="Calibri" panose="020F0502020204030204"/>
                <a:ea typeface="+mn-ea"/>
                <a:cs typeface="+mn-cs"/>
              </a:rPr>
              <a:t>diakonia</a:t>
            </a:r>
            <a:r>
              <a:rPr kumimoji="0" lang="en-US" sz="2800" b="0" i="1" u="none" strike="noStrike" kern="1200" cap="none" spc="0" normalizeH="0" baseline="0" noProof="0" dirty="0">
                <a:ln>
                  <a:noFill/>
                </a:ln>
                <a:solidFill>
                  <a:prstClr val="black"/>
                </a:solidFill>
                <a:effectLst/>
                <a:uLnTx/>
                <a:uFillTx/>
                <a:latin typeface="Calibri" panose="020F0502020204030204"/>
                <a:ea typeface="+mn-ea"/>
                <a:cs typeface="+mn-cs"/>
              </a:rPr>
              <a:t>.</a:t>
            </a:r>
          </a:p>
        </p:txBody>
      </p:sp>
      <p:sp>
        <p:nvSpPr>
          <p:cNvPr id="7" name="TextBox 6"/>
          <p:cNvSpPr txBox="1"/>
          <p:nvPr/>
        </p:nvSpPr>
        <p:spPr>
          <a:xfrm>
            <a:off x="7146684" y="5165214"/>
            <a:ext cx="1290387" cy="423561"/>
          </a:xfrm>
          <a:prstGeom prst="rect">
            <a:avLst/>
          </a:prstGeom>
          <a:solidFill>
            <a:srgbClr val="FFFF00"/>
          </a:solidFill>
        </p:spPr>
        <p:txBody>
          <a:bodyPr wrap="square" lIns="0" tIns="0" rIns="0" bIns="4572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1" u="none" strike="noStrike" kern="1200" cap="none" spc="0" normalizeH="0" baseline="0" noProof="0" dirty="0" err="1">
                <a:ln>
                  <a:noFill/>
                </a:ln>
                <a:solidFill>
                  <a:prstClr val="black"/>
                </a:solidFill>
                <a:effectLst/>
                <a:uLnTx/>
                <a:uFillTx/>
                <a:latin typeface="Calibri" panose="020F0502020204030204"/>
                <a:ea typeface="+mn-ea"/>
                <a:cs typeface="+mn-cs"/>
              </a:rPr>
              <a:t>diakonia</a:t>
            </a:r>
            <a:endParaRPr kumimoji="0" lang="en-US" sz="2800" b="0" i="1"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1" name="TextBox 10"/>
          <p:cNvSpPr txBox="1"/>
          <p:nvPr/>
        </p:nvSpPr>
        <p:spPr>
          <a:xfrm>
            <a:off x="1576565" y="3886841"/>
            <a:ext cx="1419852" cy="477054"/>
          </a:xfrm>
          <a:prstGeom prst="rect">
            <a:avLst/>
          </a:prstGeom>
          <a:solidFill>
            <a:srgbClr val="FFFF00"/>
          </a:solidFill>
        </p:spPr>
        <p:txBody>
          <a:bodyPr wrap="square" lIns="0" tIns="0" rIns="0" bIns="4572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1" u="none" strike="noStrike" kern="1200" cap="none" spc="0" normalizeH="0" baseline="0" noProof="0" dirty="0" err="1">
                <a:ln>
                  <a:noFill/>
                </a:ln>
                <a:solidFill>
                  <a:prstClr val="black"/>
                </a:solidFill>
                <a:effectLst/>
                <a:uLnTx/>
                <a:uFillTx/>
                <a:latin typeface="Calibri" panose="020F0502020204030204"/>
                <a:ea typeface="+mn-ea"/>
                <a:cs typeface="+mn-cs"/>
              </a:rPr>
              <a:t>diakonein</a:t>
            </a:r>
            <a:endParaRPr kumimoji="0" lang="en-US" sz="2800" b="0" i="1"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9" name="Title 1">
            <a:extLst>
              <a:ext uri="{FF2B5EF4-FFF2-40B4-BE49-F238E27FC236}">
                <a16:creationId xmlns:a16="http://schemas.microsoft.com/office/drawing/2014/main" id="{C6FAA887-9F59-063F-C5CF-DC055FE12862}"/>
              </a:ext>
            </a:extLst>
          </p:cNvPr>
          <p:cNvSpPr txBox="1">
            <a:spLocks/>
          </p:cNvSpPr>
          <p:nvPr/>
        </p:nvSpPr>
        <p:spPr>
          <a:xfrm>
            <a:off x="0" y="1"/>
            <a:ext cx="12192000" cy="685777"/>
          </a:xfrm>
          <a:prstGeom prst="rect">
            <a:avLst/>
          </a:prstGeom>
          <a:solidFill>
            <a:srgbClr val="C00000"/>
          </a:solidFill>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3600" b="1" i="0" u="none" strike="noStrike" kern="1200" cap="none" spc="0" normalizeH="0" baseline="0" noProof="0">
                <a:ln>
                  <a:noFill/>
                </a:ln>
                <a:solidFill>
                  <a:prstClr val="white"/>
                </a:solidFill>
                <a:effectLst/>
                <a:uLnTx/>
                <a:uFillTx/>
                <a:latin typeface="Calibri Light" panose="020F0302020204030204"/>
                <a:ea typeface="+mj-ea"/>
                <a:cs typeface="+mj-cs"/>
              </a:rPr>
              <a:t>SERVANTS</a:t>
            </a:r>
            <a:endParaRPr kumimoji="0" lang="en-US" sz="3600" b="1" i="0" u="none" strike="noStrike" kern="1200" cap="none" spc="0" normalizeH="0" baseline="0" noProof="0" dirty="0">
              <a:ln>
                <a:noFill/>
              </a:ln>
              <a:solidFill>
                <a:prstClr val="white"/>
              </a:solidFill>
              <a:effectLst/>
              <a:uLnTx/>
              <a:uFillTx/>
              <a:latin typeface="Calibri Light" panose="020F0302020204030204"/>
              <a:ea typeface="+mj-ea"/>
              <a:cs typeface="+mj-cs"/>
            </a:endParaRPr>
          </a:p>
        </p:txBody>
      </p:sp>
    </p:spTree>
    <p:extLst>
      <p:ext uri="{BB962C8B-B14F-4D97-AF65-F5344CB8AC3E}">
        <p14:creationId xmlns:p14="http://schemas.microsoft.com/office/powerpoint/2010/main" val="24301754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11"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752600" y="825913"/>
            <a:ext cx="8915400"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We see two categories of service (</a:t>
            </a:r>
            <a:r>
              <a:rPr kumimoji="0" lang="en-US" sz="2800" b="0" i="1" u="none" strike="noStrike" kern="1200" cap="none" spc="0" normalizeH="0" baseline="0" noProof="0" dirty="0" err="1">
                <a:ln>
                  <a:noFill/>
                </a:ln>
                <a:solidFill>
                  <a:prstClr val="black"/>
                </a:solidFill>
                <a:effectLst/>
                <a:uLnTx/>
                <a:uFillTx/>
                <a:latin typeface="Calibri" panose="020F0502020204030204"/>
                <a:ea typeface="+mn-ea"/>
                <a:cs typeface="+mn-cs"/>
              </a:rPr>
              <a:t>diakonia</a:t>
            </a: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 in Acts 6</a:t>
            </a:r>
          </a:p>
        </p:txBody>
      </p:sp>
      <p:sp>
        <p:nvSpPr>
          <p:cNvPr id="5" name="TextBox 4"/>
          <p:cNvSpPr txBox="1"/>
          <p:nvPr/>
        </p:nvSpPr>
        <p:spPr>
          <a:xfrm>
            <a:off x="1629696" y="1283113"/>
            <a:ext cx="8915400" cy="4401205"/>
          </a:xfrm>
          <a:prstGeom prst="rect">
            <a:avLst/>
          </a:prstGeom>
          <a:solidFill>
            <a:schemeClr val="bg2"/>
          </a:solidFill>
          <a:ln>
            <a:solidFill>
              <a:schemeClr val="tx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1" u="sng" strike="noStrike" kern="1200" cap="none" spc="0" normalizeH="0" baseline="0" noProof="0" dirty="0">
                <a:ln>
                  <a:noFill/>
                </a:ln>
                <a:solidFill>
                  <a:prstClr val="black"/>
                </a:solidFill>
                <a:effectLst/>
                <a:uLnTx/>
                <a:uFillTx/>
                <a:latin typeface="Calibri" panose="020F0502020204030204"/>
                <a:ea typeface="+mn-ea"/>
                <a:cs typeface="+mn-cs"/>
              </a:rPr>
              <a:t>Acts 6:1-4</a:t>
            </a:r>
            <a:r>
              <a:rPr kumimoji="0" lang="en-US" sz="2800" b="1" i="1"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Now in these days when the disciples were increasing in number, a complaint by the Hellenists arose against the Hebrews because their widows were being neglected in the daily </a:t>
            </a:r>
            <a:r>
              <a:rPr kumimoji="0" lang="en-US" sz="2800" b="0" i="0" u="sng" strike="noStrike" kern="1200" cap="none" spc="0" normalizeH="0" baseline="0" noProof="0" dirty="0">
                <a:ln>
                  <a:noFill/>
                </a:ln>
                <a:solidFill>
                  <a:prstClr val="black"/>
                </a:solidFill>
                <a:effectLst/>
                <a:uLnTx/>
                <a:uFillTx/>
                <a:latin typeface="Calibri" panose="020F0502020204030204"/>
                <a:ea typeface="+mn-ea"/>
                <a:cs typeface="+mn-cs"/>
              </a:rPr>
              <a:t>distribution</a:t>
            </a: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 And the twelve summoned the full number of the disciples and said, “It is not right that we should give up preaching the word of God  </a:t>
            </a:r>
            <a:r>
              <a:rPr kumimoji="0" lang="en-US" sz="2800" b="0" i="0" u="sng" strike="noStrike" kern="1200" cap="none" spc="0" normalizeH="0" baseline="0" noProof="0" dirty="0">
                <a:ln>
                  <a:noFill/>
                </a:ln>
                <a:solidFill>
                  <a:prstClr val="black"/>
                </a:solidFill>
                <a:effectLst/>
                <a:uLnTx/>
                <a:uFillTx/>
                <a:latin typeface="Calibri" panose="020F0502020204030204"/>
                <a:ea typeface="+mn-ea"/>
                <a:cs typeface="+mn-cs"/>
              </a:rPr>
              <a:t>to serve</a:t>
            </a: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  tables. Therefore, brothers, pick out from among you seven men of good repute, full of the Spirit and of wisdom, whom we will appoint to this duty. But we will devote ourselves to prayer and to the </a:t>
            </a:r>
            <a:r>
              <a:rPr kumimoji="0" lang="en-US" sz="2800" b="0" i="0" u="sng" strike="noStrike" kern="1200" cap="none" spc="0" normalizeH="0" baseline="0" noProof="0" dirty="0">
                <a:ln>
                  <a:noFill/>
                </a:ln>
                <a:solidFill>
                  <a:prstClr val="black"/>
                </a:solidFill>
                <a:effectLst/>
                <a:uLnTx/>
                <a:uFillTx/>
                <a:latin typeface="Calibri" panose="020F0502020204030204"/>
                <a:ea typeface="+mn-ea"/>
                <a:cs typeface="+mn-cs"/>
              </a:rPr>
              <a:t>ministry</a:t>
            </a: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 of the word.”</a:t>
            </a:r>
            <a:endParaRPr kumimoji="0" lang="en-US" sz="2800" b="1" i="1" u="sng"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6" name="TextBox 5"/>
          <p:cNvSpPr txBox="1"/>
          <p:nvPr/>
        </p:nvSpPr>
        <p:spPr>
          <a:xfrm>
            <a:off x="4871757" y="2591275"/>
            <a:ext cx="1844043" cy="477054"/>
          </a:xfrm>
          <a:prstGeom prst="rect">
            <a:avLst/>
          </a:prstGeom>
          <a:solidFill>
            <a:schemeClr val="bg1"/>
          </a:solidFill>
        </p:spPr>
        <p:txBody>
          <a:bodyPr wrap="square" lIns="0" tIns="0" rIns="0" bIns="4572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1" u="none" strike="noStrike" kern="1200" cap="none" spc="0" normalizeH="0" baseline="0" noProof="0" dirty="0">
                <a:ln>
                  <a:noFill/>
                </a:ln>
                <a:solidFill>
                  <a:prstClr val="black"/>
                </a:solidFill>
                <a:effectLst/>
                <a:uLnTx/>
                <a:uFillTx/>
                <a:latin typeface="Calibri" panose="020F0502020204030204"/>
                <a:ea typeface="+mn-ea"/>
                <a:cs typeface="+mn-cs"/>
              </a:rPr>
              <a:t>service.</a:t>
            </a:r>
          </a:p>
        </p:txBody>
      </p:sp>
      <p:sp>
        <p:nvSpPr>
          <p:cNvPr id="7" name="TextBox 6"/>
          <p:cNvSpPr txBox="1"/>
          <p:nvPr/>
        </p:nvSpPr>
        <p:spPr>
          <a:xfrm>
            <a:off x="7146684" y="5165214"/>
            <a:ext cx="1290387" cy="477054"/>
          </a:xfrm>
          <a:prstGeom prst="rect">
            <a:avLst/>
          </a:prstGeom>
          <a:solidFill>
            <a:schemeClr val="bg1"/>
          </a:solidFill>
        </p:spPr>
        <p:txBody>
          <a:bodyPr wrap="square" lIns="0" tIns="0" rIns="0" bIns="4572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1" u="none" strike="noStrike" kern="1200" cap="none" spc="0" normalizeH="0" baseline="0" noProof="0" dirty="0">
                <a:ln>
                  <a:noFill/>
                </a:ln>
                <a:solidFill>
                  <a:prstClr val="black"/>
                </a:solidFill>
                <a:effectLst/>
                <a:uLnTx/>
                <a:uFillTx/>
                <a:latin typeface="Calibri" panose="020F0502020204030204"/>
                <a:ea typeface="+mn-ea"/>
                <a:cs typeface="+mn-cs"/>
              </a:rPr>
              <a:t>service</a:t>
            </a:r>
          </a:p>
        </p:txBody>
      </p:sp>
      <p:sp>
        <p:nvSpPr>
          <p:cNvPr id="11" name="TextBox 10"/>
          <p:cNvSpPr txBox="1"/>
          <p:nvPr/>
        </p:nvSpPr>
        <p:spPr>
          <a:xfrm>
            <a:off x="1576565" y="3886841"/>
            <a:ext cx="1419852" cy="477054"/>
          </a:xfrm>
          <a:prstGeom prst="rect">
            <a:avLst/>
          </a:prstGeom>
          <a:solidFill>
            <a:schemeClr val="bg1"/>
          </a:solidFill>
        </p:spPr>
        <p:txBody>
          <a:bodyPr wrap="square" lIns="0" tIns="0" rIns="0" bIns="4572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1" u="none" strike="noStrike" kern="1200" cap="none" spc="0" normalizeH="0" baseline="0" noProof="0" dirty="0">
                <a:ln>
                  <a:noFill/>
                </a:ln>
                <a:solidFill>
                  <a:prstClr val="black"/>
                </a:solidFill>
                <a:effectLst/>
                <a:uLnTx/>
                <a:uFillTx/>
                <a:latin typeface="Calibri" panose="020F0502020204030204"/>
                <a:ea typeface="+mn-ea"/>
                <a:cs typeface="+mn-cs"/>
              </a:rPr>
              <a:t>to serve</a:t>
            </a:r>
          </a:p>
        </p:txBody>
      </p:sp>
      <p:sp>
        <p:nvSpPr>
          <p:cNvPr id="9" name="Title 1">
            <a:extLst>
              <a:ext uri="{FF2B5EF4-FFF2-40B4-BE49-F238E27FC236}">
                <a16:creationId xmlns:a16="http://schemas.microsoft.com/office/drawing/2014/main" id="{6FF28535-1048-618F-43AB-B97D5BCB42FE}"/>
              </a:ext>
            </a:extLst>
          </p:cNvPr>
          <p:cNvSpPr txBox="1">
            <a:spLocks/>
          </p:cNvSpPr>
          <p:nvPr/>
        </p:nvSpPr>
        <p:spPr>
          <a:xfrm>
            <a:off x="0" y="1"/>
            <a:ext cx="12192000" cy="685777"/>
          </a:xfrm>
          <a:prstGeom prst="rect">
            <a:avLst/>
          </a:prstGeom>
          <a:solidFill>
            <a:srgbClr val="C00000"/>
          </a:solidFill>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3600" b="1" i="0" u="none" strike="noStrike" kern="1200" cap="none" spc="0" normalizeH="0" baseline="0" noProof="0">
                <a:ln>
                  <a:noFill/>
                </a:ln>
                <a:solidFill>
                  <a:prstClr val="white"/>
                </a:solidFill>
                <a:effectLst/>
                <a:uLnTx/>
                <a:uFillTx/>
                <a:latin typeface="Calibri Light" panose="020F0302020204030204"/>
                <a:ea typeface="+mj-ea"/>
                <a:cs typeface="+mj-cs"/>
              </a:rPr>
              <a:t>SERVANTS</a:t>
            </a:r>
            <a:endParaRPr kumimoji="0" lang="en-US" sz="3600" b="1" i="0" u="none" strike="noStrike" kern="1200" cap="none" spc="0" normalizeH="0" baseline="0" noProof="0" dirty="0">
              <a:ln>
                <a:noFill/>
              </a:ln>
              <a:solidFill>
                <a:prstClr val="white"/>
              </a:solidFill>
              <a:effectLst/>
              <a:uLnTx/>
              <a:uFillTx/>
              <a:latin typeface="Calibri Light" panose="020F0302020204030204"/>
              <a:ea typeface="+mj-ea"/>
              <a:cs typeface="+mj-cs"/>
            </a:endParaRPr>
          </a:p>
        </p:txBody>
      </p:sp>
    </p:spTree>
    <p:extLst>
      <p:ext uri="{BB962C8B-B14F-4D97-AF65-F5344CB8AC3E}">
        <p14:creationId xmlns:p14="http://schemas.microsoft.com/office/powerpoint/2010/main" val="12502651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11"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2471</Words>
  <Application>Microsoft Office PowerPoint</Application>
  <PresentationFormat>Widescreen</PresentationFormat>
  <Paragraphs>223</Paragraphs>
  <Slides>38</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38</vt:i4>
      </vt:variant>
    </vt:vector>
  </HeadingPairs>
  <TitlesOfParts>
    <vt:vector size="45" baseType="lpstr">
      <vt:lpstr>Arial</vt:lpstr>
      <vt:lpstr>Calibri</vt:lpstr>
      <vt:lpstr>Calibri Light</vt:lpstr>
      <vt:lpstr>inherit</vt:lpstr>
      <vt:lpstr>Palatino Linotype</vt:lpstr>
      <vt:lpstr>Office Theme</vt:lpstr>
      <vt:lpstr>3_Office Theme</vt:lpstr>
      <vt:lpstr>PowerPoint Presentation</vt:lpstr>
      <vt:lpstr>CHURCH ORGANIZATION</vt:lpstr>
      <vt:lpstr>DEACONS</vt:lpstr>
      <vt:lpstr>PowerPoint Presentation</vt:lpstr>
      <vt:lpstr>PowerPoint Presentation</vt:lpstr>
      <vt:lpstr>SERVANTS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SERVANTS</vt:lpstr>
      <vt:lpstr>SERVANTS</vt:lpstr>
      <vt:lpstr>SERVANTS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Exton Class</dc:creator>
  <cp:lastModifiedBy>Exton Class</cp:lastModifiedBy>
  <cp:revision>1</cp:revision>
  <dcterms:created xsi:type="dcterms:W3CDTF">2023-04-23T16:15:15Z</dcterms:created>
  <dcterms:modified xsi:type="dcterms:W3CDTF">2023-04-23T16:16:24Z</dcterms:modified>
</cp:coreProperties>
</file>