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751" r:id="rId4"/>
    <p:sldId id="750" r:id="rId5"/>
    <p:sldId id="274" r:id="rId6"/>
    <p:sldId id="273" r:id="rId7"/>
    <p:sldId id="272" r:id="rId8"/>
    <p:sldId id="260" r:id="rId9"/>
    <p:sldId id="752" r:id="rId10"/>
    <p:sldId id="267" r:id="rId11"/>
    <p:sldId id="261" r:id="rId12"/>
    <p:sldId id="266" r:id="rId13"/>
    <p:sldId id="753" r:id="rId14"/>
    <p:sldId id="265" r:id="rId15"/>
    <p:sldId id="268" r:id="rId16"/>
    <p:sldId id="262" r:id="rId17"/>
    <p:sldId id="269" r:id="rId18"/>
    <p:sldId id="270" r:id="rId19"/>
    <p:sldId id="263" r:id="rId20"/>
    <p:sldId id="271" r:id="rId21"/>
    <p:sldId id="264" r:id="rId22"/>
    <p:sldId id="74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B43EC-A85D-CFD4-AE09-CC257A43C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93583-EEDC-12BC-025D-BE2A59403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371DD-6039-DC1A-FC5D-B6F11C509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31C7F-D038-63A8-1C55-03CE9F7C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E518F-2279-2C03-F120-A692D448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2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23FEA-4A3F-7E7A-BF4F-2B93A508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A22BD-AF70-43C2-81D9-B6CC92DD4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17C2B-78DB-9A16-7A18-E05A1773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7AC6D-AF79-7A82-A851-FE380071F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EA77E-7828-835D-7765-975B5E7D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7E63F1-D669-433C-0504-F34509AC2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6926A-4046-0D82-35D5-A5792CE14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4256F-F57C-3FCB-EA61-1F13216F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80DC6-59CF-CDA1-1BE0-1FF18CF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A13E1-501C-8634-3E41-861CAF60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0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7C3C7-E2F0-C407-DA49-090F10B0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F0229-2FF0-6D02-C3E3-43096432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28B8-214A-96BC-52F4-067C39DA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C86A2-C010-25BB-FC53-3321798F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54A58-F0A6-D473-BBD8-144C12D0B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4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02A54-6798-4AEE-94D7-314D16866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F9435-BDEF-E20B-290D-1A7292DA4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F22AB-386A-E425-78DE-0799AE06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C4DE6-D98F-D67F-D659-3F314F2B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0F4D5-9BE9-FE4C-160F-4BFBA738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1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47BD1-4859-EC81-8E67-41C92B862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CEBA8-6D78-395B-E0DB-8D27B92A5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E74DF-BB9A-2CDC-08F3-AE07606EB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D42CC-EA9F-14B3-D8DE-B98FA2878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943CA-951C-8201-9BD3-5E15E346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77304-4F6A-6C8C-A1D7-6EBFA36C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0528-7D51-5C29-2754-A7E37A9D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06A99-F5D7-056C-AC46-EE7799936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1957D-FF0F-A6CC-9081-A4EA6E130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3D0B-1506-878C-5154-157CC5E1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DCB0C-5950-63A6-EDA7-47459204A0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9E82B-6241-E2C1-348C-5C86EE3AC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074C2-96AF-5702-998B-7BC30139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EF7C50-E8B9-FA57-1BE6-DFBB5B46E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1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A3BD7-63A8-0BCC-34B7-ED78ED965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1ECA2-8B26-1C34-CD48-BD37767B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F27446-EE32-B0BA-8759-977E3F91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74C2A-3F09-5AEE-2EF1-1EF332EA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0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C81AB-3066-DDD5-E4DF-5191B77F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C0A10B-641A-2E24-3F2D-BD8BE1533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A6CFF-9FBE-3C16-17C7-2ACE828F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3B4E-C4C6-4EF0-F231-97F78E95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7D94E-60EB-B081-0BED-7DCDBD12B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09612-B8A2-490A-FC80-FC5126D72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30DFB-06BA-0354-A1E9-50645D26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0AA04-E359-2AFB-E1F4-D2A3FE4A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FF098-36D3-5660-0835-96392217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8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8D564-650E-35CB-3388-987815A5D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E3E57A-F5D5-5131-B636-57EBE6ABF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D8926-FF45-7323-BAC6-EC9503C17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7F642-A001-596D-76DD-E7E516A9B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E4540-46C4-AEB2-1466-1A457C0A6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58C00-DE09-54F6-3C02-0F8817DD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9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D50482-825D-4749-CB58-C5BD886A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127F7-AEC5-29A2-5F6E-12C77EB23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879D8-4767-B61C-8193-D53587EC1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9BD7C-A026-4518-8656-63BF0F19DE0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A2C47-A896-293A-5F06-EA30CB194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5FE99-3766-FB22-CAD5-695922262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BA7FD-ACCB-4577-92B3-C7E9B7495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67C796-E3C7-51B1-01E6-48FDA3D397D1}"/>
              </a:ext>
            </a:extLst>
          </p:cNvPr>
          <p:cNvSpPr txBox="1"/>
          <p:nvPr/>
        </p:nvSpPr>
        <p:spPr>
          <a:xfrm>
            <a:off x="504967" y="2308916"/>
            <a:ext cx="11163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62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D63444-BF1C-82E7-4CA1-DE511B7B3A8D}"/>
              </a:ext>
            </a:extLst>
          </p:cNvPr>
          <p:cNvSpPr txBox="1"/>
          <p:nvPr/>
        </p:nvSpPr>
        <p:spPr>
          <a:xfrm>
            <a:off x="504967" y="518615"/>
            <a:ext cx="111638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Washing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Participation in Jesus’ Death</a:t>
            </a:r>
          </a:p>
        </p:txBody>
      </p:sp>
    </p:spTree>
    <p:extLst>
      <p:ext uri="{BB962C8B-B14F-4D97-AF65-F5344CB8AC3E}">
        <p14:creationId xmlns:p14="http://schemas.microsoft.com/office/powerpoint/2010/main" val="24402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esus Christ Crucifixion Silhouette">
            <a:extLst>
              <a:ext uri="{FF2B5EF4-FFF2-40B4-BE49-F238E27FC236}">
                <a16:creationId xmlns:a16="http://schemas.microsoft.com/office/drawing/2014/main" id="{963B408E-9306-6600-AE05-72915E701C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6" r="23869"/>
          <a:stretch/>
        </p:blipFill>
        <p:spPr bwMode="auto">
          <a:xfrm>
            <a:off x="7355802" y="298971"/>
            <a:ext cx="4462818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BC649B-3B9A-2505-5D56-99E9D08CAB7A}"/>
              </a:ext>
            </a:extLst>
          </p:cNvPr>
          <p:cNvSpPr txBox="1"/>
          <p:nvPr/>
        </p:nvSpPr>
        <p:spPr>
          <a:xfrm>
            <a:off x="765810" y="2041448"/>
            <a:ext cx="1105281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6:3-8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Or do you not know that all of us who have been baptized into Christ Jesus have been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baptized into His death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?...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knowing this, that our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old self was crucified with Him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in order that our body of sin might be done away with…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8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if we have died with Christ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2:20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have been crucified with Christ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Timothy 2:11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 if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we died with Him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we will also live with Him	</a:t>
            </a:r>
          </a:p>
        </p:txBody>
      </p:sp>
      <p:pic>
        <p:nvPicPr>
          <p:cNvPr id="6" name="Picture 2" descr="Jesus Christ Crucifixion Silhouette">
            <a:extLst>
              <a:ext uri="{FF2B5EF4-FFF2-40B4-BE49-F238E27FC236}">
                <a16:creationId xmlns:a16="http://schemas.microsoft.com/office/drawing/2014/main" id="{5CDDF047-66D0-7578-E6C8-FD9F775B17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83" t="25739" r="37390" b="8522"/>
          <a:stretch/>
        </p:blipFill>
        <p:spPr bwMode="auto">
          <a:xfrm>
            <a:off x="937772" y="3166451"/>
            <a:ext cx="2306471" cy="334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76468D-B193-875F-E5B3-A675E4A99884}"/>
              </a:ext>
            </a:extLst>
          </p:cNvPr>
          <p:cNvSpPr txBox="1"/>
          <p:nvPr/>
        </p:nvSpPr>
        <p:spPr>
          <a:xfrm>
            <a:off x="504967" y="518615"/>
            <a:ext cx="1116386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Participation in Jesus’ Death</a:t>
            </a:r>
          </a:p>
        </p:txBody>
      </p:sp>
    </p:spTree>
    <p:extLst>
      <p:ext uri="{BB962C8B-B14F-4D97-AF65-F5344CB8AC3E}">
        <p14:creationId xmlns:p14="http://schemas.microsoft.com/office/powerpoint/2010/main" val="15165934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0.6043 -0.2259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8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esus Christ Crucifixion Silhouette">
            <a:extLst>
              <a:ext uri="{FF2B5EF4-FFF2-40B4-BE49-F238E27FC236}">
                <a16:creationId xmlns:a16="http://schemas.microsoft.com/office/drawing/2014/main" id="{963B408E-9306-6600-AE05-72915E701C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6" r="23869"/>
          <a:stretch/>
        </p:blipFill>
        <p:spPr bwMode="auto">
          <a:xfrm>
            <a:off x="7355802" y="298971"/>
            <a:ext cx="4462818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BC649B-3B9A-2505-5D56-99E9D08CAB7A}"/>
              </a:ext>
            </a:extLst>
          </p:cNvPr>
          <p:cNvSpPr txBox="1"/>
          <p:nvPr/>
        </p:nvSpPr>
        <p:spPr>
          <a:xfrm>
            <a:off x="765810" y="2048254"/>
            <a:ext cx="1105281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6:3-8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Or do you not know that all of us who have been baptized into Christ Jesus have been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baptized into His death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?...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knowing this, that our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old self was crucified with Him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in order that our body of sin might be done away with…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8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if we have died with Christ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2:20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have been crucified with Christ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Timothy 2:11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 if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we died with Him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we will also live with Him	</a:t>
            </a:r>
          </a:p>
        </p:txBody>
      </p:sp>
      <p:pic>
        <p:nvPicPr>
          <p:cNvPr id="6" name="Picture 2" descr="Jesus Christ Crucifixion Silhouette">
            <a:extLst>
              <a:ext uri="{FF2B5EF4-FFF2-40B4-BE49-F238E27FC236}">
                <a16:creationId xmlns:a16="http://schemas.microsoft.com/office/drawing/2014/main" id="{5CDDF047-66D0-7578-E6C8-FD9F775B17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83" t="25739" r="37390" b="8522"/>
          <a:stretch/>
        </p:blipFill>
        <p:spPr bwMode="auto">
          <a:xfrm>
            <a:off x="937772" y="3166451"/>
            <a:ext cx="2306471" cy="334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BCAEC5-C87A-98DA-C790-983B9DDEA7D2}"/>
              </a:ext>
            </a:extLst>
          </p:cNvPr>
          <p:cNvSpPr txBox="1"/>
          <p:nvPr/>
        </p:nvSpPr>
        <p:spPr>
          <a:xfrm>
            <a:off x="3049073" y="3546522"/>
            <a:ext cx="3046927" cy="24314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implications regarding 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25A7FE-625D-E689-558E-1CE83E759F1D}"/>
              </a:ext>
            </a:extLst>
          </p:cNvPr>
          <p:cNvSpPr txBox="1"/>
          <p:nvPr/>
        </p:nvSpPr>
        <p:spPr>
          <a:xfrm>
            <a:off x="504967" y="518615"/>
            <a:ext cx="1116386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Participation in Jesus’ Death</a:t>
            </a:r>
          </a:p>
        </p:txBody>
      </p:sp>
    </p:spTree>
    <p:extLst>
      <p:ext uri="{BB962C8B-B14F-4D97-AF65-F5344CB8AC3E}">
        <p14:creationId xmlns:p14="http://schemas.microsoft.com/office/powerpoint/2010/main" val="677932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D63444-BF1C-82E7-4CA1-DE511B7B3A8D}"/>
              </a:ext>
            </a:extLst>
          </p:cNvPr>
          <p:cNvSpPr txBox="1"/>
          <p:nvPr/>
        </p:nvSpPr>
        <p:spPr>
          <a:xfrm>
            <a:off x="504967" y="518615"/>
            <a:ext cx="1116386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Washing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Participation in Jesus’ Death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Burial</a:t>
            </a:r>
          </a:p>
        </p:txBody>
      </p:sp>
    </p:spTree>
    <p:extLst>
      <p:ext uri="{BB962C8B-B14F-4D97-AF65-F5344CB8AC3E}">
        <p14:creationId xmlns:p14="http://schemas.microsoft.com/office/powerpoint/2010/main" val="756052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4CA053-2B77-358A-C365-7E2CFC849BAB}"/>
              </a:ext>
            </a:extLst>
          </p:cNvPr>
          <p:cNvSpPr txBox="1"/>
          <p:nvPr/>
        </p:nvSpPr>
        <p:spPr>
          <a:xfrm>
            <a:off x="504967" y="2082371"/>
            <a:ext cx="1116386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6:4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 we have been buried with Him through baptism into death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Colossians 3:12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having been buried with Him in baptism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8040C0-A485-6A43-ADE6-9B5A484C11F4}"/>
              </a:ext>
            </a:extLst>
          </p:cNvPr>
          <p:cNvSpPr txBox="1"/>
          <p:nvPr/>
        </p:nvSpPr>
        <p:spPr>
          <a:xfrm>
            <a:off x="504967" y="518615"/>
            <a:ext cx="11163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Burial</a:t>
            </a:r>
          </a:p>
        </p:txBody>
      </p:sp>
    </p:spTree>
    <p:extLst>
      <p:ext uri="{BB962C8B-B14F-4D97-AF65-F5344CB8AC3E}">
        <p14:creationId xmlns:p14="http://schemas.microsoft.com/office/powerpoint/2010/main" val="1682771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7439AD-82A7-0330-2EBB-E38FB19820C1}"/>
              </a:ext>
            </a:extLst>
          </p:cNvPr>
          <p:cNvSpPr txBox="1"/>
          <p:nvPr/>
        </p:nvSpPr>
        <p:spPr>
          <a:xfrm>
            <a:off x="504967" y="518615"/>
            <a:ext cx="111638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Washing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Participation in Jesus’ Death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Burial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Resurrection</a:t>
            </a:r>
          </a:p>
        </p:txBody>
      </p:sp>
    </p:spTree>
    <p:extLst>
      <p:ext uri="{BB962C8B-B14F-4D97-AF65-F5344CB8AC3E}">
        <p14:creationId xmlns:p14="http://schemas.microsoft.com/office/powerpoint/2010/main" val="1475953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BC649B-3B9A-2505-5D56-99E9D08CAB7A}"/>
              </a:ext>
            </a:extLst>
          </p:cNvPr>
          <p:cNvSpPr txBox="1"/>
          <p:nvPr/>
        </p:nvSpPr>
        <p:spPr>
          <a:xfrm>
            <a:off x="1460182" y="1964174"/>
            <a:ext cx="868965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6:5-8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 if we have become united with Him in the likeness of His death, certainly we shall also be in the likeness of His resurrection.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 if we have died with Christ, we believe that we shall also live with Him…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you too, consider yourselves to be dead to sin, but alive to God in Christ Jesus.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1DA1B0-4302-66E3-C402-1AF0158CF152}"/>
              </a:ext>
            </a:extLst>
          </p:cNvPr>
          <p:cNvSpPr txBox="1"/>
          <p:nvPr/>
        </p:nvSpPr>
        <p:spPr>
          <a:xfrm>
            <a:off x="504967" y="518615"/>
            <a:ext cx="11163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Resurrection</a:t>
            </a:r>
          </a:p>
        </p:txBody>
      </p:sp>
    </p:spTree>
    <p:extLst>
      <p:ext uri="{BB962C8B-B14F-4D97-AF65-F5344CB8AC3E}">
        <p14:creationId xmlns:p14="http://schemas.microsoft.com/office/powerpoint/2010/main" val="39941232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BC649B-3B9A-2505-5D56-99E9D08CAB7A}"/>
              </a:ext>
            </a:extLst>
          </p:cNvPr>
          <p:cNvSpPr txBox="1"/>
          <p:nvPr/>
        </p:nvSpPr>
        <p:spPr>
          <a:xfrm>
            <a:off x="1460182" y="1964174"/>
            <a:ext cx="868965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Ephesians 1:19-20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…These are in accordance with the working of the strength of His might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which He brought about in Christ, when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 raised Him from the dead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seated Him at His right hand in the heavenly places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Ephesians 2:6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raised us up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with Him,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seated us with Him in the heavenly places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1DA1B0-4302-66E3-C402-1AF0158CF152}"/>
              </a:ext>
            </a:extLst>
          </p:cNvPr>
          <p:cNvSpPr txBox="1"/>
          <p:nvPr/>
        </p:nvSpPr>
        <p:spPr>
          <a:xfrm>
            <a:off x="504967" y="518615"/>
            <a:ext cx="11163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Resurrection</a:t>
            </a:r>
          </a:p>
        </p:txBody>
      </p:sp>
    </p:spTree>
    <p:extLst>
      <p:ext uri="{BB962C8B-B14F-4D97-AF65-F5344CB8AC3E}">
        <p14:creationId xmlns:p14="http://schemas.microsoft.com/office/powerpoint/2010/main" val="110851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A1B01D-DE7E-179E-9A46-A7FEF60A0AEE}"/>
              </a:ext>
            </a:extLst>
          </p:cNvPr>
          <p:cNvSpPr txBox="1"/>
          <p:nvPr/>
        </p:nvSpPr>
        <p:spPr>
          <a:xfrm>
            <a:off x="504967" y="518615"/>
            <a:ext cx="1116386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Washing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Burial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Participation in Jesus’ Death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Resurrection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Beginning of a New Life</a:t>
            </a:r>
          </a:p>
        </p:txBody>
      </p:sp>
    </p:spTree>
    <p:extLst>
      <p:ext uri="{BB962C8B-B14F-4D97-AF65-F5344CB8AC3E}">
        <p14:creationId xmlns:p14="http://schemas.microsoft.com/office/powerpoint/2010/main" val="3421747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BC649B-3B9A-2505-5D56-99E9D08CAB7A}"/>
              </a:ext>
            </a:extLst>
          </p:cNvPr>
          <p:cNvSpPr txBox="1"/>
          <p:nvPr/>
        </p:nvSpPr>
        <p:spPr>
          <a:xfrm>
            <a:off x="638925" y="1964174"/>
            <a:ext cx="1133268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6:4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so we too may walk in newness of life.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6:13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…but present yourselves to God as those who are alive from the dead, and your body’s parts as instruments of righteousness for God.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Corinthians 5:17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 if anyone is in Christ, this person is a new creation; the old things passed away; behold, new things have come.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56AB7C-DBFB-6CAE-EEDC-D06E8371F18F}"/>
              </a:ext>
            </a:extLst>
          </p:cNvPr>
          <p:cNvSpPr txBox="1"/>
          <p:nvPr/>
        </p:nvSpPr>
        <p:spPr>
          <a:xfrm rot="20028213">
            <a:off x="6763714" y="1561514"/>
            <a:ext cx="4662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just “Got Saved”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C138CF-CECD-4AF3-45D7-7FDE0FA074AD}"/>
              </a:ext>
            </a:extLst>
          </p:cNvPr>
          <p:cNvSpPr txBox="1"/>
          <p:nvPr/>
        </p:nvSpPr>
        <p:spPr>
          <a:xfrm>
            <a:off x="504967" y="518615"/>
            <a:ext cx="11163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Beginning of a New Life</a:t>
            </a:r>
          </a:p>
        </p:txBody>
      </p:sp>
    </p:spTree>
    <p:extLst>
      <p:ext uri="{BB962C8B-B14F-4D97-AF65-F5344CB8AC3E}">
        <p14:creationId xmlns:p14="http://schemas.microsoft.com/office/powerpoint/2010/main" val="41005594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4CA053-2B77-358A-C365-7E2CFC849BAB}"/>
              </a:ext>
            </a:extLst>
          </p:cNvPr>
          <p:cNvSpPr txBox="1"/>
          <p:nvPr/>
        </p:nvSpPr>
        <p:spPr>
          <a:xfrm>
            <a:off x="504967" y="1443521"/>
            <a:ext cx="108624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Matthew 28:19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Go, therefore, and make disciples of all the nations,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baptizing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them in the name of the Father and the Son and the Holy Spirit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FCC38-72EC-4170-BB17-B42B601AE3B2}"/>
              </a:ext>
            </a:extLst>
          </p:cNvPr>
          <p:cNvSpPr txBox="1"/>
          <p:nvPr/>
        </p:nvSpPr>
        <p:spPr>
          <a:xfrm>
            <a:off x="504967" y="518615"/>
            <a:ext cx="1116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BAPTIZE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F0CD1E-08EA-A35A-C3EA-FB97B6416A08}"/>
              </a:ext>
            </a:extLst>
          </p:cNvPr>
          <p:cNvSpPr txBox="1"/>
          <p:nvPr/>
        </p:nvSpPr>
        <p:spPr>
          <a:xfrm>
            <a:off x="988992" y="4018896"/>
            <a:ext cx="1059982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Acts 2:38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Peter said to them, “Repent, and each of you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be baptized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in the name of Jesus Christ for the forgiveness of your sins; and you will receive the gift of the Holy Spirit.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04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0DD030-45C3-EB4E-2772-785A51C16477}"/>
              </a:ext>
            </a:extLst>
          </p:cNvPr>
          <p:cNvSpPr txBox="1"/>
          <p:nvPr/>
        </p:nvSpPr>
        <p:spPr>
          <a:xfrm>
            <a:off x="504967" y="518615"/>
            <a:ext cx="1116386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Washing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Burial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Participation in Jesus’ Death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Resurrection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Beginning of a New Life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Fulfilment of OT Foreshadowing</a:t>
            </a:r>
          </a:p>
        </p:txBody>
      </p:sp>
    </p:spTree>
    <p:extLst>
      <p:ext uri="{BB962C8B-B14F-4D97-AF65-F5344CB8AC3E}">
        <p14:creationId xmlns:p14="http://schemas.microsoft.com/office/powerpoint/2010/main" val="2170359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5A653F-1F21-FF65-8AAA-94459E66BDF2}"/>
              </a:ext>
            </a:extLst>
          </p:cNvPr>
          <p:cNvSpPr txBox="1"/>
          <p:nvPr/>
        </p:nvSpPr>
        <p:spPr>
          <a:xfrm>
            <a:off x="504967" y="518615"/>
            <a:ext cx="11163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Fulfilment of OT Foreshadowing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B30EBF5-52AB-907B-D5F7-093A62739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3360151"/>
            <a:ext cx="11406187" cy="231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9D2255-BF47-5051-C6F8-292BD6F8C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175" y="4264109"/>
            <a:ext cx="927475" cy="66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6D0B8E-5C3E-87EF-C10F-76CD588957B0}"/>
              </a:ext>
            </a:extLst>
          </p:cNvPr>
          <p:cNvSpPr txBox="1"/>
          <p:nvPr/>
        </p:nvSpPr>
        <p:spPr>
          <a:xfrm rot="19262242">
            <a:off x="564696" y="2990578"/>
            <a:ext cx="2140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Flood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57F70-8E68-987A-F4AB-3CF23C704D8C}"/>
              </a:ext>
            </a:extLst>
          </p:cNvPr>
          <p:cNvSpPr txBox="1"/>
          <p:nvPr/>
        </p:nvSpPr>
        <p:spPr>
          <a:xfrm rot="19225729">
            <a:off x="2955471" y="2847703"/>
            <a:ext cx="2397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Exodus</a:t>
            </a:r>
          </a:p>
        </p:txBody>
      </p:sp>
    </p:spTree>
    <p:extLst>
      <p:ext uri="{BB962C8B-B14F-4D97-AF65-F5344CB8AC3E}">
        <p14:creationId xmlns:p14="http://schemas.microsoft.com/office/powerpoint/2010/main" val="3311602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0DD030-45C3-EB4E-2772-785A51C16477}"/>
              </a:ext>
            </a:extLst>
          </p:cNvPr>
          <p:cNvSpPr txBox="1"/>
          <p:nvPr/>
        </p:nvSpPr>
        <p:spPr>
          <a:xfrm>
            <a:off x="504967" y="518615"/>
            <a:ext cx="1116386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Washing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Participation in Jesus’ Death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Burial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Resurrection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Beginning of a New Life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Fulfilment of OT Foreshadowing</a:t>
            </a:r>
          </a:p>
        </p:txBody>
      </p:sp>
    </p:spTree>
    <p:extLst>
      <p:ext uri="{BB962C8B-B14F-4D97-AF65-F5344CB8AC3E}">
        <p14:creationId xmlns:p14="http://schemas.microsoft.com/office/powerpoint/2010/main" val="84965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7AB0D9-B66F-A2C1-D1D2-4CB6CD2C0E0E}"/>
              </a:ext>
            </a:extLst>
          </p:cNvPr>
          <p:cNvSpPr txBox="1"/>
          <p:nvPr/>
        </p:nvSpPr>
        <p:spPr>
          <a:xfrm>
            <a:off x="1068405" y="1183907"/>
            <a:ext cx="2781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CHURCH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BISHOP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DEACON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BAPTIZE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8892D-F265-13F5-3A42-93A9FE997398}"/>
              </a:ext>
            </a:extLst>
          </p:cNvPr>
          <p:cNvSpPr txBox="1"/>
          <p:nvPr/>
        </p:nvSpPr>
        <p:spPr>
          <a:xfrm>
            <a:off x="4108395" y="1182302"/>
            <a:ext cx="2781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assembly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shepherd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overseer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servant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immerse</a:t>
            </a:r>
          </a:p>
        </p:txBody>
      </p:sp>
    </p:spTree>
    <p:extLst>
      <p:ext uri="{BB962C8B-B14F-4D97-AF65-F5344CB8AC3E}">
        <p14:creationId xmlns:p14="http://schemas.microsoft.com/office/powerpoint/2010/main" val="102870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4CA053-2B77-358A-C365-7E2CFC849BAB}"/>
              </a:ext>
            </a:extLst>
          </p:cNvPr>
          <p:cNvSpPr txBox="1"/>
          <p:nvPr/>
        </p:nvSpPr>
        <p:spPr>
          <a:xfrm>
            <a:off x="504967" y="1443521"/>
            <a:ext cx="108335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“Attalus observed one of his own quinqueremes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[a type of ship]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which had been rammed by an enemy ship and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was sinking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[lit. ‘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being baptized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’]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. . .”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(Polybius,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Histories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16.6.2; see also 1.51.6)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FCC38-72EC-4170-BB17-B42B601AE3B2}"/>
              </a:ext>
            </a:extLst>
          </p:cNvPr>
          <p:cNvSpPr txBox="1"/>
          <p:nvPr/>
        </p:nvSpPr>
        <p:spPr>
          <a:xfrm>
            <a:off x="504967" y="518615"/>
            <a:ext cx="1116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BAPTIZE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4CA053-2B77-358A-C365-7E2CFC849BAB}"/>
              </a:ext>
            </a:extLst>
          </p:cNvPr>
          <p:cNvSpPr txBox="1"/>
          <p:nvPr/>
        </p:nvSpPr>
        <p:spPr>
          <a:xfrm>
            <a:off x="504967" y="1443521"/>
            <a:ext cx="1116386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 pool at Jericho,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Aristobulus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“friends” were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“weighing him down continuously and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keeping him under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[lit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baptizing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as if for sport, and they did not let him up to swim until they had completely drowned him” 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(Josephus,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Antiquities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15.55)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FCC38-72EC-4170-BB17-B42B601AE3B2}"/>
              </a:ext>
            </a:extLst>
          </p:cNvPr>
          <p:cNvSpPr txBox="1"/>
          <p:nvPr/>
        </p:nvSpPr>
        <p:spPr>
          <a:xfrm>
            <a:off x="504967" y="518615"/>
            <a:ext cx="1116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BAPTIZE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865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4CA053-2B77-358A-C365-7E2CFC849BAB}"/>
              </a:ext>
            </a:extLst>
          </p:cNvPr>
          <p:cNvSpPr txBox="1"/>
          <p:nvPr/>
        </p:nvSpPr>
        <p:spPr>
          <a:xfrm>
            <a:off x="504967" y="1443521"/>
            <a:ext cx="1116386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an ancient medical text, one patient’s gasping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 air is described in this way: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“. . . she breathed like a diver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[lit. ‘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who has been baptized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’]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who has surfaced”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[Hippocrates,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Epidemics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5.63]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FCC38-72EC-4170-BB17-B42B601AE3B2}"/>
              </a:ext>
            </a:extLst>
          </p:cNvPr>
          <p:cNvSpPr txBox="1"/>
          <p:nvPr/>
        </p:nvSpPr>
        <p:spPr>
          <a:xfrm>
            <a:off x="504967" y="518615"/>
            <a:ext cx="1116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BAPTIZE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602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4CA053-2B77-358A-C365-7E2CFC849BAB}"/>
              </a:ext>
            </a:extLst>
          </p:cNvPr>
          <p:cNvSpPr txBox="1"/>
          <p:nvPr/>
        </p:nvSpPr>
        <p:spPr>
          <a:xfrm>
            <a:off x="504967" y="1443521"/>
            <a:ext cx="1116386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rulers of Egypt enjoyed a sufficient income such that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“they do not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bury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[lit. ‘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baptize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’]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people with property taxes”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Diodorus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Siculus, 1.73)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FCC38-72EC-4170-BB17-B42B601AE3B2}"/>
              </a:ext>
            </a:extLst>
          </p:cNvPr>
          <p:cNvSpPr txBox="1"/>
          <p:nvPr/>
        </p:nvSpPr>
        <p:spPr>
          <a:xfrm>
            <a:off x="504967" y="518615"/>
            <a:ext cx="1116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BAPTIZE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99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4CA053-2B77-358A-C365-7E2CFC849BAB}"/>
              </a:ext>
            </a:extLst>
          </p:cNvPr>
          <p:cNvSpPr txBox="1"/>
          <p:nvPr/>
        </p:nvSpPr>
        <p:spPr>
          <a:xfrm>
            <a:off x="504967" y="518615"/>
            <a:ext cx="1116386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Washing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Participation in Jesus’ Death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Burial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Resurrection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Beginning of a New Life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Fulfilment of OT Foreshadowing</a:t>
            </a:r>
          </a:p>
        </p:txBody>
      </p:sp>
    </p:spTree>
    <p:extLst>
      <p:ext uri="{BB962C8B-B14F-4D97-AF65-F5344CB8AC3E}">
        <p14:creationId xmlns:p14="http://schemas.microsoft.com/office/powerpoint/2010/main" val="423154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F6E064-ED24-CE6F-7D29-84CE9A090A0F}"/>
              </a:ext>
            </a:extLst>
          </p:cNvPr>
          <p:cNvSpPr txBox="1"/>
          <p:nvPr/>
        </p:nvSpPr>
        <p:spPr>
          <a:xfrm>
            <a:off x="504967" y="518615"/>
            <a:ext cx="11163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 Washing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5BA1CA-C054-EF70-4C22-C9B50966693C}"/>
              </a:ext>
            </a:extLst>
          </p:cNvPr>
          <p:cNvSpPr txBox="1"/>
          <p:nvPr/>
        </p:nvSpPr>
        <p:spPr>
          <a:xfrm>
            <a:off x="4146451" y="2487693"/>
            <a:ext cx="6544994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Titus 3:5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saved 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 not on the basis of deeds which we did in righteousness, but in accordance with His mercy, by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washing of regeneration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renewing by the Holy Spirit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5B19BE-FEFC-F772-233F-2C1415DE7956}"/>
              </a:ext>
            </a:extLst>
          </p:cNvPr>
          <p:cNvSpPr txBox="1"/>
          <p:nvPr/>
        </p:nvSpPr>
        <p:spPr>
          <a:xfrm>
            <a:off x="4425463" y="2949580"/>
            <a:ext cx="6544994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Hebrews 10:22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let’s approach God with a sincere heart in full assurance of faith, having our hearts sprinkled clean from an evil conscience and our bodies washed with pure water.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BBBE4-2AAB-5BF9-B814-34E30C023AE0}"/>
              </a:ext>
            </a:extLst>
          </p:cNvPr>
          <p:cNvSpPr txBox="1"/>
          <p:nvPr/>
        </p:nvSpPr>
        <p:spPr>
          <a:xfrm>
            <a:off x="4718538" y="3425539"/>
            <a:ext cx="6544994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Ephesians 5:26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that He might sanctify her, having cleansed her by the washing of water with the word.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43C572-EE10-235F-1192-020DF4F6ED52}"/>
              </a:ext>
            </a:extLst>
          </p:cNvPr>
          <p:cNvSpPr txBox="1"/>
          <p:nvPr/>
        </p:nvSpPr>
        <p:spPr>
          <a:xfrm>
            <a:off x="5053820" y="3929634"/>
            <a:ext cx="6544994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Corinthians 6:11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…but you were washed, but you were sanctified, but you were justified in the name of the Lord Jesus Christ and in the Spirit of our God.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4CA053-2B77-358A-C365-7E2CFC849BAB}"/>
              </a:ext>
            </a:extLst>
          </p:cNvPr>
          <p:cNvSpPr txBox="1"/>
          <p:nvPr/>
        </p:nvSpPr>
        <p:spPr>
          <a:xfrm>
            <a:off x="908712" y="1995726"/>
            <a:ext cx="84025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NonBreakingSpaceOverride"/>
                <a:ea typeface="+mn-ea"/>
                <a:cs typeface="+mn-cs"/>
              </a:rPr>
              <a:t>“washing” in connection with salvation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NonBreakingSpaceOverrid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NonBreakingSpaceOverride"/>
                <a:ea typeface="+mn-ea"/>
                <a:cs typeface="+mn-cs"/>
              </a:rPr>
              <a:t>Acts 22:16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Rise and be baptized and wash away your sins, calling on his name.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NonBreakingSpaceOverrid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NonBreakingSpaceOverride"/>
                <a:ea typeface="+mn-ea"/>
                <a:cs typeface="+mn-cs"/>
              </a:rPr>
              <a:t>Jewish Background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NonBreakingSpaceOverride"/>
                <a:ea typeface="+mn-ea"/>
                <a:cs typeface="+mn-cs"/>
              </a:rPr>
              <a:t>Now Gentiles also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NonBreakingSpaceOverrid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NonBreakingSpaceOverride"/>
                <a:ea typeface="+mn-ea"/>
                <a:cs typeface="+mn-cs"/>
              </a:rPr>
              <a:t>Naaman, told to “wash,”  was “baptized” 7 times</a:t>
            </a:r>
          </a:p>
        </p:txBody>
      </p:sp>
    </p:spTree>
    <p:extLst>
      <p:ext uri="{BB962C8B-B14F-4D97-AF65-F5344CB8AC3E}">
        <p14:creationId xmlns:p14="http://schemas.microsoft.com/office/powerpoint/2010/main" val="9620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1000</Words>
  <Application>Microsoft Office PowerPoint</Application>
  <PresentationFormat>Widescreen</PresentationFormat>
  <Paragraphs>193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NonBreakingSpaceOverride</vt:lpstr>
      <vt:lpstr>Palatino Linotype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2022-09-04T16:14:22Z</dcterms:created>
  <dcterms:modified xsi:type="dcterms:W3CDTF">2022-09-04T16:14:46Z</dcterms:modified>
</cp:coreProperties>
</file>