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9" r:id="rId8"/>
    <p:sldId id="270" r:id="rId9"/>
    <p:sldId id="271" r:id="rId10"/>
    <p:sldId id="272" r:id="rId11"/>
    <p:sldId id="273" r:id="rId12"/>
    <p:sldId id="274" r:id="rId13"/>
    <p:sldId id="275" r:id="rId14"/>
    <p:sldId id="276" r:id="rId15"/>
    <p:sldId id="277" r:id="rId16"/>
    <p:sldId id="279" r:id="rId17"/>
    <p:sldId id="278" r:id="rId18"/>
    <p:sldId id="280" r:id="rId19"/>
    <p:sldId id="281" r:id="rId20"/>
    <p:sldId id="264" r:id="rId21"/>
    <p:sldId id="263" r:id="rId22"/>
    <p:sldId id="265" r:id="rId23"/>
    <p:sldId id="266" r:id="rId24"/>
    <p:sldId id="282" r:id="rId25"/>
    <p:sldId id="283" r:id="rId26"/>
    <p:sldId id="284" r:id="rId27"/>
    <p:sldId id="285" r:id="rId28"/>
    <p:sldId id="286" r:id="rId29"/>
    <p:sldId id="287" r:id="rId30"/>
    <p:sldId id="288" r:id="rId31"/>
    <p:sldId id="289" r:id="rId32"/>
    <p:sldId id="290" r:id="rId33"/>
    <p:sldId id="291"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2C6B-BB58-A553-B399-8052F2BD0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39BDB9-E0B7-DC92-9B25-04F65F01E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30972-2409-5FEE-59A1-C6189DFC8DAA}"/>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5" name="Footer Placeholder 4">
            <a:extLst>
              <a:ext uri="{FF2B5EF4-FFF2-40B4-BE49-F238E27FC236}">
                <a16:creationId xmlns:a16="http://schemas.microsoft.com/office/drawing/2014/main" id="{CBD55734-2D98-1053-2A3A-E7E5E17DE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364FB-B35D-05F0-A160-84889466BA30}"/>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204655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8D72-C4A5-A3D9-1DEA-57A00642B4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729CE-7DD4-9B8F-F275-7585CA1B4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CA152-152B-B13E-1251-8EA4D35BE18C}"/>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5" name="Footer Placeholder 4">
            <a:extLst>
              <a:ext uri="{FF2B5EF4-FFF2-40B4-BE49-F238E27FC236}">
                <a16:creationId xmlns:a16="http://schemas.microsoft.com/office/drawing/2014/main" id="{78B3ED7F-A5FC-721F-D6C3-EC1C7BB08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97871-E5C8-5DB0-847A-903E7BBA5622}"/>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33193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428EB-4535-8F51-564C-9B21A9EAD8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AF325A-AD04-BFFA-0D6B-C6388E20D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F384A-B876-48CF-64EB-30C7A2FCB5C9}"/>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5" name="Footer Placeholder 4">
            <a:extLst>
              <a:ext uri="{FF2B5EF4-FFF2-40B4-BE49-F238E27FC236}">
                <a16:creationId xmlns:a16="http://schemas.microsoft.com/office/drawing/2014/main" id="{453DF628-EFC1-8F69-822A-C41730A7D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DFD8-5473-8C2B-118A-6C94D0DEC8F7}"/>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223949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586B-F84C-4C45-4944-A09D207B3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61F01-95CF-C11D-F474-EEDD72019F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F739C-D312-6E3B-0E67-AC11A6794C78}"/>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5" name="Footer Placeholder 4">
            <a:extLst>
              <a:ext uri="{FF2B5EF4-FFF2-40B4-BE49-F238E27FC236}">
                <a16:creationId xmlns:a16="http://schemas.microsoft.com/office/drawing/2014/main" id="{0ED82B1D-8E18-7D81-7EE9-79A244FA6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21AE5-AC2F-E655-B67F-43A67E93B018}"/>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119124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80D9-DDE2-7928-3B4F-5DD1436424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6DF6BF-2E66-FAA1-FD6F-915E5F2CCE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C437A-19F3-AC66-3505-25CDAE5A6965}"/>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5" name="Footer Placeholder 4">
            <a:extLst>
              <a:ext uri="{FF2B5EF4-FFF2-40B4-BE49-F238E27FC236}">
                <a16:creationId xmlns:a16="http://schemas.microsoft.com/office/drawing/2014/main" id="{368DF564-01E1-FB46-7964-D752C883C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A60D0-C30C-6CC2-27A0-88583351C14F}"/>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239503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4080-5D22-BBB9-976E-2FB8E74A9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C1A52-04C9-DCF4-D46B-AAA7952ACF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E71DF4-0966-00FB-E3FD-AFCB64C15A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F880B4-F289-E1B4-25A7-1046356AB846}"/>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6" name="Footer Placeholder 5">
            <a:extLst>
              <a:ext uri="{FF2B5EF4-FFF2-40B4-BE49-F238E27FC236}">
                <a16:creationId xmlns:a16="http://schemas.microsoft.com/office/drawing/2014/main" id="{C27ACA14-78D7-9C96-BE28-A26A28398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CAD99-17B1-1323-FEE4-50C73CCF3042}"/>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28923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1549-5223-E603-6299-1CFA2B9CF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196D37-9D35-03F5-C84F-45B2760C7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E92EF4-EB0A-FEA1-896B-CD9AFA43E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D87475-54E2-5A4E-EE0E-D462B1F87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6B8CE-AEE2-DEE1-157F-E4ED24EDDD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B2334-32C5-822B-A70F-6D702B9C2A4B}"/>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8" name="Footer Placeholder 7">
            <a:extLst>
              <a:ext uri="{FF2B5EF4-FFF2-40B4-BE49-F238E27FC236}">
                <a16:creationId xmlns:a16="http://schemas.microsoft.com/office/drawing/2014/main" id="{52395F5C-B4FD-5BF6-113A-73CFCADE3E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996FD8-8213-918B-C572-1AA6CA94EC8A}"/>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69767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7326-AC8F-FB67-77BF-84294519AD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8BB83C-AD83-B6FC-A67B-98E4E3AFE7EC}"/>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4" name="Footer Placeholder 3">
            <a:extLst>
              <a:ext uri="{FF2B5EF4-FFF2-40B4-BE49-F238E27FC236}">
                <a16:creationId xmlns:a16="http://schemas.microsoft.com/office/drawing/2014/main" id="{A581F525-436C-34CB-BCBA-C56153DCF7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C54419-D702-9BEB-7ED0-C1249C9E10B1}"/>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295971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5A677-722F-9CC2-D216-CC0411215CF9}"/>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3" name="Footer Placeholder 2">
            <a:extLst>
              <a:ext uri="{FF2B5EF4-FFF2-40B4-BE49-F238E27FC236}">
                <a16:creationId xmlns:a16="http://schemas.microsoft.com/office/drawing/2014/main" id="{F5FB978B-413D-8182-DA3E-F9321B2C5D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A5C5F-D157-FE81-B8D1-6F9F99FBCC42}"/>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285739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1AF8-CA32-4625-7E9F-AE39A4398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F0C98-F4B0-1E51-CF22-6781F7FF8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BF103-389C-0B54-81A2-F3CEAD042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FA6EA-078A-6120-29B8-E10B79523501}"/>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6" name="Footer Placeholder 5">
            <a:extLst>
              <a:ext uri="{FF2B5EF4-FFF2-40B4-BE49-F238E27FC236}">
                <a16:creationId xmlns:a16="http://schemas.microsoft.com/office/drawing/2014/main" id="{2A4BB46C-456B-FE68-6618-BBECADD0A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47280-E5DF-E248-7666-B2DBAB149C32}"/>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60437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1948-663B-7A02-2AB8-221554027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0EF8CD-F45E-397B-114D-460690A28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0291FE-0CC1-DD5C-1907-562FC9BDB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5E318-6BD8-BAF4-33A3-27EA79551745}"/>
              </a:ext>
            </a:extLst>
          </p:cNvPr>
          <p:cNvSpPr>
            <a:spLocks noGrp="1"/>
          </p:cNvSpPr>
          <p:nvPr>
            <p:ph type="dt" sz="half" idx="10"/>
          </p:nvPr>
        </p:nvSpPr>
        <p:spPr/>
        <p:txBody>
          <a:bodyPr/>
          <a:lstStyle/>
          <a:p>
            <a:fld id="{1F88FA17-C714-4893-A3B8-3C4FD1022A83}" type="datetimeFigureOut">
              <a:rPr lang="en-US" smtClean="0"/>
              <a:t>6/26/2022</a:t>
            </a:fld>
            <a:endParaRPr lang="en-US"/>
          </a:p>
        </p:txBody>
      </p:sp>
      <p:sp>
        <p:nvSpPr>
          <p:cNvPr id="6" name="Footer Placeholder 5">
            <a:extLst>
              <a:ext uri="{FF2B5EF4-FFF2-40B4-BE49-F238E27FC236}">
                <a16:creationId xmlns:a16="http://schemas.microsoft.com/office/drawing/2014/main" id="{7DFE3F77-97B3-0F0F-D972-C6DC216FC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A0EB6-7FFA-0955-6FAC-1DF47B126021}"/>
              </a:ext>
            </a:extLst>
          </p:cNvPr>
          <p:cNvSpPr>
            <a:spLocks noGrp="1"/>
          </p:cNvSpPr>
          <p:nvPr>
            <p:ph type="sldNum" sz="quarter" idx="12"/>
          </p:nvPr>
        </p:nvSpPr>
        <p:spPr/>
        <p:txBody>
          <a:bodyPr/>
          <a:lstStyle/>
          <a:p>
            <a:fld id="{526BB345-92A1-415E-8398-B759007CF8FE}" type="slidenum">
              <a:rPr lang="en-US" smtClean="0"/>
              <a:t>‹#›</a:t>
            </a:fld>
            <a:endParaRPr lang="en-US"/>
          </a:p>
        </p:txBody>
      </p:sp>
    </p:spTree>
    <p:extLst>
      <p:ext uri="{BB962C8B-B14F-4D97-AF65-F5344CB8AC3E}">
        <p14:creationId xmlns:p14="http://schemas.microsoft.com/office/powerpoint/2010/main" val="398888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623DA-65AF-A951-F055-308E129F1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83D9D8-9432-6ADA-F6C5-E859451F4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BF04E-0661-1AE6-91D0-B4E5DCFB1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8FA17-C714-4893-A3B8-3C4FD1022A83}" type="datetimeFigureOut">
              <a:rPr lang="en-US" smtClean="0"/>
              <a:t>6/26/2022</a:t>
            </a:fld>
            <a:endParaRPr lang="en-US"/>
          </a:p>
        </p:txBody>
      </p:sp>
      <p:sp>
        <p:nvSpPr>
          <p:cNvPr id="5" name="Footer Placeholder 4">
            <a:extLst>
              <a:ext uri="{FF2B5EF4-FFF2-40B4-BE49-F238E27FC236}">
                <a16:creationId xmlns:a16="http://schemas.microsoft.com/office/drawing/2014/main" id="{E06710C0-7389-F423-A7B1-59A3C9C9E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D3001-4B38-2B4A-55B8-B8A183B40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BB345-92A1-415E-8398-B759007CF8FE}" type="slidenum">
              <a:rPr lang="en-US" smtClean="0"/>
              <a:t>‹#›</a:t>
            </a:fld>
            <a:endParaRPr lang="en-US"/>
          </a:p>
        </p:txBody>
      </p:sp>
    </p:spTree>
    <p:extLst>
      <p:ext uri="{BB962C8B-B14F-4D97-AF65-F5344CB8AC3E}">
        <p14:creationId xmlns:p14="http://schemas.microsoft.com/office/powerpoint/2010/main" val="419212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blegateway.com/passage/?search=Genesis%2025&amp;version=NASB#fen-NASB-689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3727938" y="1167618"/>
            <a:ext cx="42484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OBADIAH</a:t>
            </a:r>
          </a:p>
        </p:txBody>
      </p:sp>
    </p:spTree>
    <p:extLst>
      <p:ext uri="{BB962C8B-B14F-4D97-AF65-F5344CB8AC3E}">
        <p14:creationId xmlns:p14="http://schemas.microsoft.com/office/powerpoint/2010/main" val="270201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33547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4:14-16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“Is there not your brother Aaron the Levite?... So you are to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speak to him</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put the words in his mouth</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I Myself will be with your mouth and his mouth, and I will instruct you in what you are to do.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shall speak for you to the people</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will be as a mouth for you and you will be as God to him</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p>
        </p:txBody>
      </p:sp>
    </p:spTree>
    <p:extLst>
      <p:ext uri="{BB962C8B-B14F-4D97-AF65-F5344CB8AC3E}">
        <p14:creationId xmlns:p14="http://schemas.microsoft.com/office/powerpoint/2010/main" val="136850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rrow: Down 1">
            <a:extLst>
              <a:ext uri="{FF2B5EF4-FFF2-40B4-BE49-F238E27FC236}">
                <a16:creationId xmlns:a16="http://schemas.microsoft.com/office/drawing/2014/main" id="{2A1CEB2C-67AC-AF8D-0D4D-65ED2AB3CADC}"/>
              </a:ext>
            </a:extLst>
          </p:cNvPr>
          <p:cNvSpPr/>
          <p:nvPr/>
        </p:nvSpPr>
        <p:spPr>
          <a:xfrm>
            <a:off x="386361" y="1538334"/>
            <a:ext cx="1004552" cy="189457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4:14-16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Moses (as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Aaron (Moses’ mouth)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The people</a:t>
            </a:r>
          </a:p>
        </p:txBody>
      </p:sp>
      <p:sp>
        <p:nvSpPr>
          <p:cNvPr id="7" name="TextBox 6">
            <a:extLst>
              <a:ext uri="{FF2B5EF4-FFF2-40B4-BE49-F238E27FC236}">
                <a16:creationId xmlns:a16="http://schemas.microsoft.com/office/drawing/2014/main" id="{42AFCE66-1CAA-276A-C8EB-72EBAE36F23F}"/>
              </a:ext>
            </a:extLst>
          </p:cNvPr>
          <p:cNvSpPr txBox="1"/>
          <p:nvPr/>
        </p:nvSpPr>
        <p:spPr>
          <a:xfrm>
            <a:off x="6095224" y="694266"/>
            <a:ext cx="554376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7:1-2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“See, I have made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you as God to Pharaoh</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your brother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Aaron shall be your prophet</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...Aaron shall speak to Pharaoh”</a:t>
            </a:r>
          </a:p>
        </p:txBody>
      </p:sp>
    </p:spTree>
    <p:extLst>
      <p:ext uri="{BB962C8B-B14F-4D97-AF65-F5344CB8AC3E}">
        <p14:creationId xmlns:p14="http://schemas.microsoft.com/office/powerpoint/2010/main" val="3562664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BBA5D53D-9F51-34B9-539C-5BEAA4FE2D56}"/>
              </a:ext>
            </a:extLst>
          </p:cNvPr>
          <p:cNvSpPr/>
          <p:nvPr/>
        </p:nvSpPr>
        <p:spPr>
          <a:xfrm>
            <a:off x="6952450" y="1549065"/>
            <a:ext cx="1004552" cy="189457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Down 1">
            <a:extLst>
              <a:ext uri="{FF2B5EF4-FFF2-40B4-BE49-F238E27FC236}">
                <a16:creationId xmlns:a16="http://schemas.microsoft.com/office/drawing/2014/main" id="{2A1CEB2C-67AC-AF8D-0D4D-65ED2AB3CADC}"/>
              </a:ext>
            </a:extLst>
          </p:cNvPr>
          <p:cNvSpPr/>
          <p:nvPr/>
        </p:nvSpPr>
        <p:spPr>
          <a:xfrm>
            <a:off x="386361" y="1538334"/>
            <a:ext cx="1004552" cy="189457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4:14-16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Moses (as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Aaron (Moses’ mouth)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The people</a:t>
            </a:r>
          </a:p>
        </p:txBody>
      </p:sp>
      <p:sp>
        <p:nvSpPr>
          <p:cNvPr id="7" name="TextBox 6">
            <a:extLst>
              <a:ext uri="{FF2B5EF4-FFF2-40B4-BE49-F238E27FC236}">
                <a16:creationId xmlns:a16="http://schemas.microsoft.com/office/drawing/2014/main" id="{42AFCE66-1CAA-276A-C8EB-72EBAE36F23F}"/>
              </a:ext>
            </a:extLst>
          </p:cNvPr>
          <p:cNvSpPr txBox="1"/>
          <p:nvPr/>
        </p:nvSpPr>
        <p:spPr>
          <a:xfrm>
            <a:off x="6095224" y="694266"/>
            <a:ext cx="5543769"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7:1-2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you as God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Aaron your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shall speak to Pharaoh</a:t>
            </a:r>
          </a:p>
        </p:txBody>
      </p:sp>
    </p:spTree>
    <p:extLst>
      <p:ext uri="{BB962C8B-B14F-4D97-AF65-F5344CB8AC3E}">
        <p14:creationId xmlns:p14="http://schemas.microsoft.com/office/powerpoint/2010/main" val="1407672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AC5231-FA8B-3218-3036-618064FA9A06}"/>
              </a:ext>
            </a:extLst>
          </p:cNvPr>
          <p:cNvSpPr/>
          <p:nvPr/>
        </p:nvSpPr>
        <p:spPr>
          <a:xfrm>
            <a:off x="1390913" y="1996226"/>
            <a:ext cx="8190969" cy="6954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BBA5D53D-9F51-34B9-539C-5BEAA4FE2D56}"/>
              </a:ext>
            </a:extLst>
          </p:cNvPr>
          <p:cNvSpPr/>
          <p:nvPr/>
        </p:nvSpPr>
        <p:spPr>
          <a:xfrm>
            <a:off x="6952450" y="1549065"/>
            <a:ext cx="1004552" cy="189457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Down 1">
            <a:extLst>
              <a:ext uri="{FF2B5EF4-FFF2-40B4-BE49-F238E27FC236}">
                <a16:creationId xmlns:a16="http://schemas.microsoft.com/office/drawing/2014/main" id="{2A1CEB2C-67AC-AF8D-0D4D-65ED2AB3CADC}"/>
              </a:ext>
            </a:extLst>
          </p:cNvPr>
          <p:cNvSpPr/>
          <p:nvPr/>
        </p:nvSpPr>
        <p:spPr>
          <a:xfrm>
            <a:off x="386361" y="1538334"/>
            <a:ext cx="1004552" cy="189457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4:14-16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Moses (as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Aaron, </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Moses’ mouth      =</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The people</a:t>
            </a:r>
          </a:p>
        </p:txBody>
      </p:sp>
      <p:sp>
        <p:nvSpPr>
          <p:cNvPr id="7" name="TextBox 6">
            <a:extLst>
              <a:ext uri="{FF2B5EF4-FFF2-40B4-BE49-F238E27FC236}">
                <a16:creationId xmlns:a16="http://schemas.microsoft.com/office/drawing/2014/main" id="{42AFCE66-1CAA-276A-C8EB-72EBAE36F23F}"/>
              </a:ext>
            </a:extLst>
          </p:cNvPr>
          <p:cNvSpPr txBox="1"/>
          <p:nvPr/>
        </p:nvSpPr>
        <p:spPr>
          <a:xfrm>
            <a:off x="6095224" y="694266"/>
            <a:ext cx="5543769"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7:1-2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you as God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Moses’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shall speak to Pharaoh</a:t>
            </a:r>
          </a:p>
        </p:txBody>
      </p:sp>
    </p:spTree>
    <p:extLst>
      <p:ext uri="{BB962C8B-B14F-4D97-AF65-F5344CB8AC3E}">
        <p14:creationId xmlns:p14="http://schemas.microsoft.com/office/powerpoint/2010/main" val="2896262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Moses, a special prophet</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8467621-FA0C-D2BB-983C-904D477ECEAB}"/>
              </a:ext>
            </a:extLst>
          </p:cNvPr>
          <p:cNvSpPr txBox="1"/>
          <p:nvPr/>
        </p:nvSpPr>
        <p:spPr>
          <a:xfrm>
            <a:off x="5882424" y="803426"/>
            <a:ext cx="609814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Numbers 12:1-8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“Now hear My words:</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If there is a prophet among you,</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 the Lord, will make Myself known to him in a vision. I will speak with him in a dream. It is not this way</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for My servant Moses;</a:t>
            </a:r>
            <a:b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is faithful in all My household;</a:t>
            </a:r>
            <a:b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With him I speak mouth to mouth…</a:t>
            </a:r>
          </a:p>
        </p:txBody>
      </p:sp>
    </p:spTree>
    <p:extLst>
      <p:ext uri="{BB962C8B-B14F-4D97-AF65-F5344CB8AC3E}">
        <p14:creationId xmlns:p14="http://schemas.microsoft.com/office/powerpoint/2010/main" val="190065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Moses, a special prophet</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8467621-FA0C-D2BB-983C-904D477ECEAB}"/>
              </a:ext>
            </a:extLst>
          </p:cNvPr>
          <p:cNvSpPr txBox="1"/>
          <p:nvPr/>
        </p:nvSpPr>
        <p:spPr>
          <a:xfrm>
            <a:off x="5882424" y="803426"/>
            <a:ext cx="609814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Numbers 12:1-8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“Now hear My words:</a:t>
            </a:r>
            <a:b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If there is a prophet among you,</a:t>
            </a:r>
            <a:b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I, the Lord, will make Myself known to him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in a vision</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I will speak with him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in a dream</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It is not this way for My servant Moses;</a:t>
            </a:r>
            <a:b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is faithful in all My household;</a:t>
            </a:r>
            <a:b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With him I speak mouth to mouth…</a:t>
            </a:r>
          </a:p>
        </p:txBody>
      </p:sp>
      <p:sp>
        <p:nvSpPr>
          <p:cNvPr id="5" name="TextBox 4">
            <a:extLst>
              <a:ext uri="{FF2B5EF4-FFF2-40B4-BE49-F238E27FC236}">
                <a16:creationId xmlns:a16="http://schemas.microsoft.com/office/drawing/2014/main" id="{6EB18526-063C-4CBA-5AC4-F9B2BAC73D52}"/>
              </a:ext>
            </a:extLst>
          </p:cNvPr>
          <p:cNvSpPr txBox="1"/>
          <p:nvPr/>
        </p:nvSpPr>
        <p:spPr>
          <a:xfrm>
            <a:off x="2301141" y="2167806"/>
            <a:ext cx="344224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Other Prophets</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Left Brace 2">
            <a:extLst>
              <a:ext uri="{FF2B5EF4-FFF2-40B4-BE49-F238E27FC236}">
                <a16:creationId xmlns:a16="http://schemas.microsoft.com/office/drawing/2014/main" id="{960884AC-2609-C788-F2E0-7E76E54FDD84}"/>
              </a:ext>
            </a:extLst>
          </p:cNvPr>
          <p:cNvSpPr/>
          <p:nvPr/>
        </p:nvSpPr>
        <p:spPr>
          <a:xfrm>
            <a:off x="5669094" y="1698448"/>
            <a:ext cx="288268" cy="1685311"/>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Left Brace 6">
            <a:extLst>
              <a:ext uri="{FF2B5EF4-FFF2-40B4-BE49-F238E27FC236}">
                <a16:creationId xmlns:a16="http://schemas.microsoft.com/office/drawing/2014/main" id="{C615994D-7EBF-1AD2-DFE9-0CFA2F271AEA}"/>
              </a:ext>
            </a:extLst>
          </p:cNvPr>
          <p:cNvSpPr/>
          <p:nvPr/>
        </p:nvSpPr>
        <p:spPr>
          <a:xfrm>
            <a:off x="5666749" y="3482518"/>
            <a:ext cx="288268" cy="1151090"/>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3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8467621-FA0C-D2BB-983C-904D477ECEAB}"/>
              </a:ext>
            </a:extLst>
          </p:cNvPr>
          <p:cNvSpPr txBox="1"/>
          <p:nvPr/>
        </p:nvSpPr>
        <p:spPr>
          <a:xfrm>
            <a:off x="5882424" y="803426"/>
            <a:ext cx="609814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Numbers 12:1-8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“Now hear My words:</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If there is a prophet among you,</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 the Lord, will make Myself known to him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in a vision</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 will speak with him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in a dream</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It is not this way for My servant Moses;</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He is faithful in all My household;</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With him I speak </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mouth to mouth</a:t>
            </a:r>
          </a:p>
        </p:txBody>
      </p:sp>
      <p:sp>
        <p:nvSpPr>
          <p:cNvPr id="2" name="TextBox 1">
            <a:extLst>
              <a:ext uri="{FF2B5EF4-FFF2-40B4-BE49-F238E27FC236}">
                <a16:creationId xmlns:a16="http://schemas.microsoft.com/office/drawing/2014/main" id="{3E5ECE9F-6B55-2693-0906-1347E9DB49D0}"/>
              </a:ext>
            </a:extLst>
          </p:cNvPr>
          <p:cNvSpPr txBox="1"/>
          <p:nvPr/>
        </p:nvSpPr>
        <p:spPr>
          <a:xfrm>
            <a:off x="8305053" y="4740811"/>
            <a:ext cx="34785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figure of speech</a:t>
            </a:r>
          </a:p>
        </p:txBody>
      </p:sp>
    </p:spTree>
    <p:extLst>
      <p:ext uri="{BB962C8B-B14F-4D97-AF65-F5344CB8AC3E}">
        <p14:creationId xmlns:p14="http://schemas.microsoft.com/office/powerpoint/2010/main" val="115509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There were False Prophets</a:t>
            </a:r>
          </a:p>
        </p:txBody>
      </p:sp>
      <p:sp>
        <p:nvSpPr>
          <p:cNvPr id="8" name="TextBox 7">
            <a:extLst>
              <a:ext uri="{FF2B5EF4-FFF2-40B4-BE49-F238E27FC236}">
                <a16:creationId xmlns:a16="http://schemas.microsoft.com/office/drawing/2014/main" id="{58467621-FA0C-D2BB-983C-904D477ECEAB}"/>
              </a:ext>
            </a:extLst>
          </p:cNvPr>
          <p:cNvSpPr txBox="1"/>
          <p:nvPr/>
        </p:nvSpPr>
        <p:spPr>
          <a:xfrm>
            <a:off x="4881489" y="803426"/>
            <a:ext cx="7099081"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Jeremiah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“Do not listen to the words of the prophets who are prophesying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They are leading you into futility;</a:t>
            </a:r>
            <a:b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They tell a vision of their own imagination,</a:t>
            </a:r>
            <a:b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b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Not from the mouth of the Lord</a:t>
            </a: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3498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A23AAC-A54B-D82D-4F6E-36A5CB4422A7}"/>
              </a:ext>
            </a:extLst>
          </p:cNvPr>
          <p:cNvPicPr>
            <a:picLocks noChangeAspect="1"/>
          </p:cNvPicPr>
          <p:nvPr/>
        </p:nvPicPr>
        <p:blipFill rotWithShape="1">
          <a:blip r:embed="rId2"/>
          <a:srcRect r="64115"/>
          <a:stretch/>
        </p:blipFill>
        <p:spPr>
          <a:xfrm>
            <a:off x="0" y="6153"/>
            <a:ext cx="4584512" cy="6850482"/>
          </a:xfrm>
          <a:prstGeom prst="rect">
            <a:avLst/>
          </a:prstGeom>
        </p:spPr>
      </p:pic>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There were False Prophets</a:t>
            </a:r>
          </a:p>
        </p:txBody>
      </p:sp>
      <p:sp>
        <p:nvSpPr>
          <p:cNvPr id="8" name="TextBox 7">
            <a:extLst>
              <a:ext uri="{FF2B5EF4-FFF2-40B4-BE49-F238E27FC236}">
                <a16:creationId xmlns:a16="http://schemas.microsoft.com/office/drawing/2014/main" id="{58467621-FA0C-D2BB-983C-904D477ECEAB}"/>
              </a:ext>
            </a:extLst>
          </p:cNvPr>
          <p:cNvSpPr txBox="1"/>
          <p:nvPr/>
        </p:nvSpPr>
        <p:spPr>
          <a:xfrm>
            <a:off x="4881489" y="803426"/>
            <a:ext cx="709908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1 Kings 13:18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“I too am a prophet like you, and an angel spoke to me by the word of the Lord, saying, ‘Bring him back with you to your house, so that he may eat bread and drink water.” But he lied to him.</a:t>
            </a:r>
          </a:p>
        </p:txBody>
      </p:sp>
      <p:sp>
        <p:nvSpPr>
          <p:cNvPr id="11" name="Oval 10">
            <a:extLst>
              <a:ext uri="{FF2B5EF4-FFF2-40B4-BE49-F238E27FC236}">
                <a16:creationId xmlns:a16="http://schemas.microsoft.com/office/drawing/2014/main" id="{0928F410-0B42-381A-953E-68EEDB64F951}"/>
              </a:ext>
            </a:extLst>
          </p:cNvPr>
          <p:cNvSpPr/>
          <p:nvPr/>
        </p:nvSpPr>
        <p:spPr>
          <a:xfrm>
            <a:off x="2535953" y="3489471"/>
            <a:ext cx="105004" cy="1111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93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Importance of KNOWING it is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Judges 6:12-17</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the angel of the Lord appeared to him and said to him, “The Lord is with you, valiant warrior.”</a:t>
            </a:r>
          </a:p>
        </p:txBody>
      </p:sp>
    </p:spTree>
    <p:extLst>
      <p:ext uri="{BB962C8B-B14F-4D97-AF65-F5344CB8AC3E}">
        <p14:creationId xmlns:p14="http://schemas.microsoft.com/office/powerpoint/2010/main" val="265732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3727938" y="1167618"/>
            <a:ext cx="4248444"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What is a </a:t>
            </a: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Prophet?</a:t>
            </a:r>
          </a:p>
        </p:txBody>
      </p:sp>
    </p:spTree>
    <p:extLst>
      <p:ext uri="{BB962C8B-B14F-4D97-AF65-F5344CB8AC3E}">
        <p14:creationId xmlns:p14="http://schemas.microsoft.com/office/powerpoint/2010/main" val="287451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Importance of KNOWING it is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Judges 6:12-17</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the angel of the Lord appeared to him and said to him, “The Lord is with you, valiant warrior.” Then Gideon said to him, “O my lord, if the Lord is with us, why then has all this happened to us?</a:t>
            </a:r>
          </a:p>
        </p:txBody>
      </p:sp>
    </p:spTree>
    <p:extLst>
      <p:ext uri="{BB962C8B-B14F-4D97-AF65-F5344CB8AC3E}">
        <p14:creationId xmlns:p14="http://schemas.microsoft.com/office/powerpoint/2010/main" val="410234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Importance of KNOWING it is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Judges 6:12-17</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the angel of the Lord appeared to him and said to him, “The Lord is with you, valiant warrior.” Then Gideon said to him, “O my lord, if the Lord is with us, why then has all this happened to us? …And the Lord looked at him and said, “Go in this strength of yours and save Israel from the hand of Midian. Have I not sent you?” But he said to Him, “O Lord, how am I to save Israel? Behold, my family is the least in Manasseh, and I am the youngest in my father’s house.”</a:t>
            </a:r>
          </a:p>
        </p:txBody>
      </p:sp>
    </p:spTree>
    <p:extLst>
      <p:ext uri="{BB962C8B-B14F-4D97-AF65-F5344CB8AC3E}">
        <p14:creationId xmlns:p14="http://schemas.microsoft.com/office/powerpoint/2010/main" val="2619948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Importance of KNOWING it is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Judges 6:12-17</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the angel of the Lord appeared to him and said to him, “The Lord is with you, valiant warrior.” Then Gideon said to him, “O my lord, if the Lord is with us, why then has all this happened to us? …And the Lord looked at him and said, “Go in this strength of yours and save Israel from the hand of Midian. Have I not sent you?” But he said to Him, “O Lord, how am I to save Israel? Behold, my family is the least in Manasseh, and I am the youngest in my father’s house.” Yet the Lord said to him, “I will certainly be with you, and you will defeat Midian as one man.”</a:t>
            </a:r>
          </a:p>
        </p:txBody>
      </p:sp>
    </p:spTree>
    <p:extLst>
      <p:ext uri="{BB962C8B-B14F-4D97-AF65-F5344CB8AC3E}">
        <p14:creationId xmlns:p14="http://schemas.microsoft.com/office/powerpoint/2010/main" val="356924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Importance of KNOWING it is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Judges 6:12-17</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the angel of the Lord appeared to him and said to him, “The Lord is with you, valiant warrior.” Then Gideon said to him, “O my lord, if the Lord is with us, why then has all this happened to us? …And the Lord looked at him and said, “Go in this strength of yours and save Israel from the hand of Midian. Have I not sent you?” But he said to Him, “O Lord, how am I to save Israel? Behold, my family is the least in Manasseh, and I am the youngest in my father’s house.” Yet the Lord said to him, “I will certainly be with you, and you will defeat Midian as one man.”</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 </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So Gideon said to Him, “If now I have found favor in Your sight, then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perform for me a sign that it is You speaking with me</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p>
        </p:txBody>
      </p:sp>
    </p:spTree>
    <p:extLst>
      <p:ext uri="{BB962C8B-B14F-4D97-AF65-F5344CB8AC3E}">
        <p14:creationId xmlns:p14="http://schemas.microsoft.com/office/powerpoint/2010/main" val="141972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Importance of KNOWING a Prophet is a TRUE PROPHET OF GOD</a:t>
            </a:r>
          </a:p>
        </p:txBody>
      </p:sp>
      <p:sp>
        <p:nvSpPr>
          <p:cNvPr id="5" name="TextBox 4">
            <a:extLst>
              <a:ext uri="{FF2B5EF4-FFF2-40B4-BE49-F238E27FC236}">
                <a16:creationId xmlns:a16="http://schemas.microsoft.com/office/drawing/2014/main" id="{940EDDCA-565C-2F28-B610-422272D29D07}"/>
              </a:ext>
            </a:extLst>
          </p:cNvPr>
          <p:cNvSpPr txBox="1"/>
          <p:nvPr/>
        </p:nvSpPr>
        <p:spPr>
          <a:xfrm>
            <a:off x="371061" y="1717023"/>
            <a:ext cx="239789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Signs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Moses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Elijah</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DA5C55E-9846-0E9B-9414-C84820276798}"/>
              </a:ext>
            </a:extLst>
          </p:cNvPr>
          <p:cNvSpPr txBox="1"/>
          <p:nvPr/>
        </p:nvSpPr>
        <p:spPr>
          <a:xfrm>
            <a:off x="1194515" y="3311847"/>
            <a:ext cx="721538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1 Kings 18:36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“Lord, God of Abraham, Isaac, and Israel, today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let it be known</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that You are God in Israel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and that I am Your servant, and that I have done all these things at Your word</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t>
            </a:r>
          </a:p>
        </p:txBody>
      </p:sp>
    </p:spTree>
    <p:extLst>
      <p:ext uri="{BB962C8B-B14F-4D97-AF65-F5344CB8AC3E}">
        <p14:creationId xmlns:p14="http://schemas.microsoft.com/office/powerpoint/2010/main" val="42065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did not speak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(directly/by dreams/by visions)</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spoke to prophets</a:t>
            </a:r>
          </a:p>
        </p:txBody>
      </p:sp>
      <p:sp>
        <p:nvSpPr>
          <p:cNvPr id="5" name="TextBox 4">
            <a:extLst>
              <a:ext uri="{FF2B5EF4-FFF2-40B4-BE49-F238E27FC236}">
                <a16:creationId xmlns:a16="http://schemas.microsoft.com/office/drawing/2014/main" id="{940EDDCA-565C-2F28-B610-422272D29D07}"/>
              </a:ext>
            </a:extLst>
          </p:cNvPr>
          <p:cNvSpPr txBox="1"/>
          <p:nvPr/>
        </p:nvSpPr>
        <p:spPr>
          <a:xfrm>
            <a:off x="371060" y="1717023"/>
            <a:ext cx="820626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Saul and his servant looking for the donkeys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DA5C55E-9846-0E9B-9414-C84820276798}"/>
              </a:ext>
            </a:extLst>
          </p:cNvPr>
          <p:cNvSpPr txBox="1"/>
          <p:nvPr/>
        </p:nvSpPr>
        <p:spPr>
          <a:xfrm>
            <a:off x="486176" y="2345930"/>
            <a:ext cx="892828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1 Samuel 9:6,9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“Behold now, there is a man of God in this city, and the man is held in honor; everything that he says definitely comes true. Now let’s go there, perhaps he can tell us about our journey on which we have set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(Previously in Israel, when a man went to inquire of God, he used to say, “Come, and let’s go to the seer”; for he who is called a prophet now was previously called a seer.)</a:t>
            </a:r>
          </a:p>
        </p:txBody>
      </p:sp>
    </p:spTree>
    <p:extLst>
      <p:ext uri="{BB962C8B-B14F-4D97-AF65-F5344CB8AC3E}">
        <p14:creationId xmlns:p14="http://schemas.microsoft.com/office/powerpoint/2010/main" val="129398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C49A06-C346-1EDC-415F-EA1B42860C40}"/>
              </a:ext>
            </a:extLst>
          </p:cNvPr>
          <p:cNvSpPr/>
          <p:nvPr/>
        </p:nvSpPr>
        <p:spPr>
          <a:xfrm>
            <a:off x="3926173" y="5836844"/>
            <a:ext cx="1351749" cy="414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BCF3B65-D808-727A-1784-299916B655E1}"/>
              </a:ext>
            </a:extLst>
          </p:cNvPr>
          <p:cNvSpPr/>
          <p:nvPr/>
        </p:nvSpPr>
        <p:spPr>
          <a:xfrm>
            <a:off x="7925695" y="5417795"/>
            <a:ext cx="693661" cy="3766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2DAD486-1108-B723-C8C0-4608415E62CD}"/>
              </a:ext>
            </a:extLst>
          </p:cNvPr>
          <p:cNvSpPr/>
          <p:nvPr/>
        </p:nvSpPr>
        <p:spPr>
          <a:xfrm>
            <a:off x="4245711" y="2838213"/>
            <a:ext cx="1979096" cy="414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did not speak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(directly/by dreams/by visions)</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spoke to prophets</a:t>
            </a:r>
          </a:p>
        </p:txBody>
      </p:sp>
      <p:sp>
        <p:nvSpPr>
          <p:cNvPr id="5" name="TextBox 4">
            <a:extLst>
              <a:ext uri="{FF2B5EF4-FFF2-40B4-BE49-F238E27FC236}">
                <a16:creationId xmlns:a16="http://schemas.microsoft.com/office/drawing/2014/main" id="{940EDDCA-565C-2F28-B610-422272D29D07}"/>
              </a:ext>
            </a:extLst>
          </p:cNvPr>
          <p:cNvSpPr txBox="1"/>
          <p:nvPr/>
        </p:nvSpPr>
        <p:spPr>
          <a:xfrm>
            <a:off x="371060" y="1717023"/>
            <a:ext cx="820626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Saul and his servant looking for the donkeys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DA5C55E-9846-0E9B-9414-C84820276798}"/>
              </a:ext>
            </a:extLst>
          </p:cNvPr>
          <p:cNvSpPr txBox="1"/>
          <p:nvPr/>
        </p:nvSpPr>
        <p:spPr>
          <a:xfrm>
            <a:off x="486176" y="2345930"/>
            <a:ext cx="892828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1 Samuel 9:6,9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“Behold now, there is a man of God in this city, and the man is held in honor; everything that he says definitely comes true. Now let’s go there, perhaps he can tell us about our journey on which we have set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(Previously in Israel, when a man went to inquire of God, he used to say, “Come, and let’s go to the seer”; for he who is called a prophet now was previously called a seer.)</a:t>
            </a:r>
          </a:p>
        </p:txBody>
      </p:sp>
    </p:spTree>
    <p:extLst>
      <p:ext uri="{BB962C8B-B14F-4D97-AF65-F5344CB8AC3E}">
        <p14:creationId xmlns:p14="http://schemas.microsoft.com/office/powerpoint/2010/main" val="139471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did not speak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(directly/by dreams/by visions)</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spoke to prophets</a:t>
            </a:r>
          </a:p>
        </p:txBody>
      </p:sp>
      <p:sp>
        <p:nvSpPr>
          <p:cNvPr id="5" name="TextBox 4">
            <a:extLst>
              <a:ext uri="{FF2B5EF4-FFF2-40B4-BE49-F238E27FC236}">
                <a16:creationId xmlns:a16="http://schemas.microsoft.com/office/drawing/2014/main" id="{940EDDCA-565C-2F28-B610-422272D29D07}"/>
              </a:ext>
            </a:extLst>
          </p:cNvPr>
          <p:cNvSpPr txBox="1"/>
          <p:nvPr/>
        </p:nvSpPr>
        <p:spPr>
          <a:xfrm>
            <a:off x="371060" y="1717023"/>
            <a:ext cx="820626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Saul and his servant looking for the donkeys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DA5C55E-9846-0E9B-9414-C84820276798}"/>
              </a:ext>
            </a:extLst>
          </p:cNvPr>
          <p:cNvSpPr txBox="1"/>
          <p:nvPr/>
        </p:nvSpPr>
        <p:spPr>
          <a:xfrm>
            <a:off x="486176" y="2345930"/>
            <a:ext cx="892828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1 Samuel 10:10-11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 group of prophets met him; and the Spirit of God rushed upon him, so that he prophesied among them. And it came about, when all who previously knew him saw that he was indeed prophesying with the prophets, that the people said to one another, “What is this that has happened to the son of Kish? Is Saul also among the prophets?” </a:t>
            </a:r>
          </a:p>
        </p:txBody>
      </p:sp>
    </p:spTree>
    <p:extLst>
      <p:ext uri="{BB962C8B-B14F-4D97-AF65-F5344CB8AC3E}">
        <p14:creationId xmlns:p14="http://schemas.microsoft.com/office/powerpoint/2010/main" val="113135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did not speak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(directly/by dreams/by visions)</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spoke to prophets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“But God spoke to others, didn’t he?”</a:t>
            </a:r>
          </a:p>
        </p:txBody>
      </p:sp>
      <p:sp>
        <p:nvSpPr>
          <p:cNvPr id="6" name="TextBox 5">
            <a:extLst>
              <a:ext uri="{FF2B5EF4-FFF2-40B4-BE49-F238E27FC236}">
                <a16:creationId xmlns:a16="http://schemas.microsoft.com/office/drawing/2014/main" id="{0DA5C55E-9846-0E9B-9414-C84820276798}"/>
              </a:ext>
            </a:extLst>
          </p:cNvPr>
          <p:cNvSpPr txBox="1"/>
          <p:nvPr/>
        </p:nvSpPr>
        <p:spPr>
          <a:xfrm>
            <a:off x="486176" y="2345930"/>
            <a:ext cx="5875987"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Abraham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Genesis 20:7</a:t>
            </a: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“for he is a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David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Acts 2:30</a:t>
            </a: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was a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What about Amos?</a:t>
            </a:r>
            <a:endPar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EFD2AFA0-61CF-8950-0112-4E6ACDCE6D94}"/>
              </a:ext>
            </a:extLst>
          </p:cNvPr>
          <p:cNvSpPr txBox="1"/>
          <p:nvPr/>
        </p:nvSpPr>
        <p:spPr>
          <a:xfrm>
            <a:off x="3606086" y="5442318"/>
            <a:ext cx="859392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Amos 7:14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“I am not a prophet, nor am I the son of a prophet; for I am a herdsman and a grower of sycamore figs.” </a:t>
            </a:r>
          </a:p>
        </p:txBody>
      </p:sp>
    </p:spTree>
    <p:extLst>
      <p:ext uri="{BB962C8B-B14F-4D97-AF65-F5344CB8AC3E}">
        <p14:creationId xmlns:p14="http://schemas.microsoft.com/office/powerpoint/2010/main" val="2860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p:cTn id="26" dur="indefinite"/>
                                        <p:tgtEl>
                                          <p:spTgt spid="6">
                                            <p:txEl>
                                              <p:pRg st="0" end="0"/>
                                            </p:txEl>
                                          </p:spTgt>
                                        </p:tgtEl>
                                        <p:attrNameLst>
                                          <p:attrName>style.opacity</p:attrName>
                                        </p:attrNameLst>
                                      </p:cBhvr>
                                      <p:to>
                                        <p:strVal val="0.25"/>
                                      </p:to>
                                    </p:set>
                                    <p:animEffect filter="image" prLst="opacity: 0.25">
                                      <p:cBhvr rctx="IE">
                                        <p:cTn id="27" dur="indefinite"/>
                                        <p:tgtEl>
                                          <p:spTgt spid="6">
                                            <p:txEl>
                                              <p:pRg st="0" end="0"/>
                                            </p:txEl>
                                          </p:spTgt>
                                        </p:tgtEl>
                                      </p:cBhvr>
                                    </p:animEffect>
                                  </p:childTnLst>
                                </p:cTn>
                              </p:par>
                              <p:par>
                                <p:cTn id="28" presetID="9" presetClass="emph" presetSubtype="0" nodeType="withEffect">
                                  <p:stCondLst>
                                    <p:cond delay="0"/>
                                  </p:stCondLst>
                                  <p:childTnLst>
                                    <p:set>
                                      <p:cBhvr>
                                        <p:cTn id="29" dur="indefinite"/>
                                        <p:tgtEl>
                                          <p:spTgt spid="6">
                                            <p:txEl>
                                              <p:pRg st="1" end="1"/>
                                            </p:txEl>
                                          </p:spTgt>
                                        </p:tgtEl>
                                        <p:attrNameLst>
                                          <p:attrName>style.opacity</p:attrName>
                                        </p:attrNameLst>
                                      </p:cBhvr>
                                      <p:to>
                                        <p:strVal val="0.25"/>
                                      </p:to>
                                    </p:set>
                                    <p:animEffect filter="image" prLst="opacity: 0.25">
                                      <p:cBhvr rctx="IE">
                                        <p:cTn id="30" dur="indefinite"/>
                                        <p:tgtEl>
                                          <p:spTgt spid="6">
                                            <p:txEl>
                                              <p:pRg st="1" end="1"/>
                                            </p:txEl>
                                          </p:spTgt>
                                        </p:tgtEl>
                                      </p:cBhvr>
                                    </p:animEffect>
                                  </p:childTnLst>
                                </p:cTn>
                              </p:par>
                              <p:par>
                                <p:cTn id="31" presetID="9" presetClass="emph" presetSubtype="0" nodeType="withEffect">
                                  <p:stCondLst>
                                    <p:cond delay="0"/>
                                  </p:stCondLst>
                                  <p:childTnLst>
                                    <p:set>
                                      <p:cBhvr>
                                        <p:cTn id="32" dur="indefinite"/>
                                        <p:tgtEl>
                                          <p:spTgt spid="6">
                                            <p:txEl>
                                              <p:pRg st="3" end="3"/>
                                            </p:txEl>
                                          </p:spTgt>
                                        </p:tgtEl>
                                        <p:attrNameLst>
                                          <p:attrName>style.opacity</p:attrName>
                                        </p:attrNameLst>
                                      </p:cBhvr>
                                      <p:to>
                                        <p:strVal val="0.25"/>
                                      </p:to>
                                    </p:set>
                                    <p:animEffect filter="image" prLst="opacity: 0.25">
                                      <p:cBhvr rctx="IE">
                                        <p:cTn id="33" dur="indefinite"/>
                                        <p:tgtEl>
                                          <p:spTgt spid="6">
                                            <p:txEl>
                                              <p:pRg st="3" end="3"/>
                                            </p:txEl>
                                          </p:spTgt>
                                        </p:tgtEl>
                                      </p:cBhvr>
                                    </p:animEffect>
                                  </p:childTnLst>
                                </p:cTn>
                              </p:par>
                              <p:par>
                                <p:cTn id="34" presetID="9" presetClass="emph" presetSubtype="0" nodeType="withEffect">
                                  <p:stCondLst>
                                    <p:cond delay="0"/>
                                  </p:stCondLst>
                                  <p:childTnLst>
                                    <p:set>
                                      <p:cBhvr>
                                        <p:cTn id="35" dur="indefinite"/>
                                        <p:tgtEl>
                                          <p:spTgt spid="6">
                                            <p:txEl>
                                              <p:pRg st="4" end="4"/>
                                            </p:txEl>
                                          </p:spTgt>
                                        </p:tgtEl>
                                        <p:attrNameLst>
                                          <p:attrName>style.opacity</p:attrName>
                                        </p:attrNameLst>
                                      </p:cBhvr>
                                      <p:to>
                                        <p:strVal val="0.25"/>
                                      </p:to>
                                    </p:set>
                                    <p:animEffect filter="image" prLst="opacity: 0.25">
                                      <p:cBhvr rctx="IE">
                                        <p:cTn id="36" dur="indefinite"/>
                                        <p:tgtEl>
                                          <p:spTgt spid="6">
                                            <p:txEl>
                                              <p:pRg st="4" end="4"/>
                                            </p:txEl>
                                          </p:spTgt>
                                        </p:tgtEl>
                                      </p:cBhvr>
                                    </p:animEffect>
                                  </p:childTnLst>
                                </p:cTn>
                              </p:par>
                              <p:par>
                                <p:cTn id="37" presetID="9" presetClass="emph" presetSubtype="0" nodeType="withEffect">
                                  <p:stCondLst>
                                    <p:cond delay="0"/>
                                  </p:stCondLst>
                                  <p:childTnLst>
                                    <p:set>
                                      <p:cBhvr>
                                        <p:cTn id="38" dur="indefinite"/>
                                        <p:tgtEl>
                                          <p:spTgt spid="6">
                                            <p:txEl>
                                              <p:pRg st="6" end="6"/>
                                            </p:txEl>
                                          </p:spTgt>
                                        </p:tgtEl>
                                        <p:attrNameLst>
                                          <p:attrName>style.opacity</p:attrName>
                                        </p:attrNameLst>
                                      </p:cBhvr>
                                      <p:to>
                                        <p:strVal val="0.25"/>
                                      </p:to>
                                    </p:set>
                                    <p:animEffect filter="image" prLst="opacity: 0.25">
                                      <p:cBhvr rctx="IE">
                                        <p:cTn id="39" dur="indefinite"/>
                                        <p:tgtEl>
                                          <p:spTgt spid="6">
                                            <p:txEl>
                                              <p:pRg st="6" end="6"/>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did not speak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(directly/by dreams/by visions)</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God spoke to prophets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“But God spoke to others, didn’t he?”</a:t>
            </a:r>
          </a:p>
        </p:txBody>
      </p:sp>
      <p:sp>
        <p:nvSpPr>
          <p:cNvPr id="6" name="TextBox 5">
            <a:extLst>
              <a:ext uri="{FF2B5EF4-FFF2-40B4-BE49-F238E27FC236}">
                <a16:creationId xmlns:a16="http://schemas.microsoft.com/office/drawing/2014/main" id="{0DA5C55E-9846-0E9B-9414-C84820276798}"/>
              </a:ext>
            </a:extLst>
          </p:cNvPr>
          <p:cNvSpPr txBox="1"/>
          <p:nvPr/>
        </p:nvSpPr>
        <p:spPr>
          <a:xfrm>
            <a:off x="486176" y="2345930"/>
            <a:ext cx="5875987"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alpha val="25000"/>
                  </a:prstClr>
                </a:solidFill>
                <a:effectLst/>
                <a:uLnTx/>
                <a:uFillTx/>
                <a:latin typeface="Calibri" panose="020F0502020204030204"/>
                <a:ea typeface="+mn-ea"/>
                <a:cs typeface="+mn-cs"/>
              </a:rPr>
              <a:t>Abraham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rPr>
              <a:t>Genesis 20:7</a:t>
            </a:r>
            <a:r>
              <a:rPr kumimoji="0" lang="en-US" sz="2800" b="1" i="0" u="none"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rPr>
              <a:t>“for he is a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alpha val="25000"/>
                  </a:prstClr>
                </a:solidFill>
                <a:effectLst/>
                <a:uLnTx/>
                <a:uFillTx/>
                <a:latin typeface="Calibri" panose="020F0502020204030204"/>
                <a:ea typeface="+mn-ea"/>
                <a:cs typeface="+mn-cs"/>
              </a:rPr>
              <a:t>David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rPr>
              <a:t>Acts 2:30</a:t>
            </a:r>
            <a:r>
              <a:rPr kumimoji="0" lang="en-US" sz="2800" b="1" i="0" u="none"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rPr>
              <a:t>“he was a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C000">
                  <a:lumMod val="60000"/>
                  <a:lumOff val="40000"/>
                  <a:alpha val="25000"/>
                </a:srgbClr>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alpha val="25000"/>
                  </a:prstClr>
                </a:solidFill>
                <a:effectLst/>
                <a:uLnTx/>
                <a:uFillTx/>
                <a:latin typeface="Calibri" panose="020F0502020204030204"/>
                <a:ea typeface="+mn-ea"/>
                <a:cs typeface="+mn-cs"/>
              </a:rPr>
              <a:t>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What about Amos?</a:t>
            </a:r>
            <a:endPar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EFD2AFA0-61CF-8950-0112-4E6ACDCE6D94}"/>
              </a:ext>
            </a:extLst>
          </p:cNvPr>
          <p:cNvSpPr txBox="1"/>
          <p:nvPr/>
        </p:nvSpPr>
        <p:spPr>
          <a:xfrm>
            <a:off x="3606085" y="5442318"/>
            <a:ext cx="605306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Amos 7:15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 Lord said to me, ‘Go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prophesy</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to My people Israel.’” </a:t>
            </a:r>
          </a:p>
        </p:txBody>
      </p:sp>
    </p:spTree>
    <p:extLst>
      <p:ext uri="{BB962C8B-B14F-4D97-AF65-F5344CB8AC3E}">
        <p14:creationId xmlns:p14="http://schemas.microsoft.com/office/powerpoint/2010/main" val="318115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3727938" y="1167618"/>
            <a:ext cx="4248444"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What is a </a:t>
            </a: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Prophet?</a:t>
            </a:r>
          </a:p>
        </p:txBody>
      </p:sp>
      <p:sp>
        <p:nvSpPr>
          <p:cNvPr id="2" name="TextBox 1">
            <a:extLst>
              <a:ext uri="{FF2B5EF4-FFF2-40B4-BE49-F238E27FC236}">
                <a16:creationId xmlns:a16="http://schemas.microsoft.com/office/drawing/2014/main" id="{A6BF256B-B54E-947C-C9E3-D9233B58E0B1}"/>
              </a:ext>
            </a:extLst>
          </p:cNvPr>
          <p:cNvSpPr txBox="1"/>
          <p:nvPr/>
        </p:nvSpPr>
        <p:spPr>
          <a:xfrm>
            <a:off x="218364" y="3429000"/>
            <a:ext cx="11668836" cy="25545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 Prophet was someone who spoke by direct revelation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Prophecy was not necessarily telling the future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But because God knows the future, a prophet may tell the future</a:t>
            </a:r>
          </a:p>
        </p:txBody>
      </p:sp>
    </p:spTree>
    <p:extLst>
      <p:ext uri="{BB962C8B-B14F-4D97-AF65-F5344CB8AC3E}">
        <p14:creationId xmlns:p14="http://schemas.microsoft.com/office/powerpoint/2010/main" val="12112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3727938" y="2588455"/>
            <a:ext cx="42484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OBADIAH</a:t>
            </a:r>
          </a:p>
        </p:txBody>
      </p:sp>
      <p:pic>
        <p:nvPicPr>
          <p:cNvPr id="3" name="Picture 2">
            <a:extLst>
              <a:ext uri="{FF2B5EF4-FFF2-40B4-BE49-F238E27FC236}">
                <a16:creationId xmlns:a16="http://schemas.microsoft.com/office/drawing/2014/main" id="{EF834F49-C732-D190-5A65-C04E6363B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95" y="144721"/>
            <a:ext cx="11539111" cy="233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2D677B2A-F5E0-94EE-F1BC-090FF1FE18B7}"/>
              </a:ext>
            </a:extLst>
          </p:cNvPr>
          <p:cNvSpPr/>
          <p:nvPr/>
        </p:nvSpPr>
        <p:spPr>
          <a:xfrm>
            <a:off x="6387547" y="384313"/>
            <a:ext cx="5340626" cy="200107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8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C:\Workdirs\wp\Class\timeline.bmp">
            <a:extLst>
              <a:ext uri="{FF2B5EF4-FFF2-40B4-BE49-F238E27FC236}">
                <a16:creationId xmlns:a16="http://schemas.microsoft.com/office/drawing/2014/main" id="{1532344C-3F10-9194-5F13-9CA334A95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3246549" y="81561"/>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992398-DB3B-BC40-1850-8A06A03DE198}"/>
              </a:ext>
            </a:extLst>
          </p:cNvPr>
          <p:cNvSpPr txBox="1"/>
          <p:nvPr/>
        </p:nvSpPr>
        <p:spPr>
          <a:xfrm>
            <a:off x="3727938" y="2588455"/>
            <a:ext cx="42484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OBADIAH</a:t>
            </a:r>
          </a:p>
        </p:txBody>
      </p:sp>
      <p:cxnSp>
        <p:nvCxnSpPr>
          <p:cNvPr id="5" name="Straight Arrow Connector 4">
            <a:extLst>
              <a:ext uri="{FF2B5EF4-FFF2-40B4-BE49-F238E27FC236}">
                <a16:creationId xmlns:a16="http://schemas.microsoft.com/office/drawing/2014/main" id="{684AF5D3-9E7E-D706-032D-6BEE64980881}"/>
              </a:ext>
            </a:extLst>
          </p:cNvPr>
          <p:cNvCxnSpPr>
            <a:cxnSpLocks/>
          </p:cNvCxnSpPr>
          <p:nvPr/>
        </p:nvCxnSpPr>
        <p:spPr>
          <a:xfrm flipH="1" flipV="1">
            <a:off x="5809957" y="1967135"/>
            <a:ext cx="168812" cy="77606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932BFE2-93A7-DFEE-B6C4-1A8D7BA74D73}"/>
              </a:ext>
            </a:extLst>
          </p:cNvPr>
          <p:cNvCxnSpPr>
            <a:cxnSpLocks/>
          </p:cNvCxnSpPr>
          <p:nvPr/>
        </p:nvCxnSpPr>
        <p:spPr>
          <a:xfrm flipV="1">
            <a:off x="6096000" y="2075908"/>
            <a:ext cx="1540198" cy="66729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254740-CCF1-D7B0-A4F5-4A01240E0BC7}"/>
              </a:ext>
            </a:extLst>
          </p:cNvPr>
          <p:cNvSpPr txBox="1"/>
          <p:nvPr/>
        </p:nvSpPr>
        <p:spPr>
          <a:xfrm>
            <a:off x="4002156" y="3429000"/>
            <a:ext cx="320559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2 Chronicles 21:8-17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2 Kings 8:20</a:t>
            </a:r>
          </a:p>
        </p:txBody>
      </p:sp>
      <p:sp>
        <p:nvSpPr>
          <p:cNvPr id="13" name="TextBox 12">
            <a:extLst>
              <a:ext uri="{FF2B5EF4-FFF2-40B4-BE49-F238E27FC236}">
                <a16:creationId xmlns:a16="http://schemas.microsoft.com/office/drawing/2014/main" id="{1988870C-A79D-5D35-F0D7-0D7D5F1A1E0F}"/>
              </a:ext>
            </a:extLst>
          </p:cNvPr>
          <p:cNvSpPr txBox="1"/>
          <p:nvPr/>
        </p:nvSpPr>
        <p:spPr>
          <a:xfrm>
            <a:off x="6964019" y="3422375"/>
            <a:ext cx="32055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Psalm 137:7</a:t>
            </a:r>
          </a:p>
        </p:txBody>
      </p:sp>
    </p:spTree>
    <p:extLst>
      <p:ext uri="{BB962C8B-B14F-4D97-AF65-F5344CB8AC3E}">
        <p14:creationId xmlns:p14="http://schemas.microsoft.com/office/powerpoint/2010/main" val="41800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3727938" y="2588455"/>
            <a:ext cx="42484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Edom</a:t>
            </a:r>
          </a:p>
        </p:txBody>
      </p:sp>
      <p:pic>
        <p:nvPicPr>
          <p:cNvPr id="3" name="Picture 2">
            <a:extLst>
              <a:ext uri="{FF2B5EF4-FFF2-40B4-BE49-F238E27FC236}">
                <a16:creationId xmlns:a16="http://schemas.microsoft.com/office/drawing/2014/main" id="{EF834F49-C732-D190-5A65-C04E6363B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95" y="144721"/>
            <a:ext cx="11539111" cy="233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B960355-857C-9B39-42A4-43A7C8A46CC0}"/>
              </a:ext>
            </a:extLst>
          </p:cNvPr>
          <p:cNvSpPr txBox="1"/>
          <p:nvPr/>
        </p:nvSpPr>
        <p:spPr>
          <a:xfrm>
            <a:off x="460419" y="3501756"/>
            <a:ext cx="949495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Genesis 25:23</a:t>
            </a:r>
            <a:r>
              <a:rPr kumimoji="0" lang="en-US" sz="1800" b="0" i="0" u="none" strike="noStrike" kern="1200" cap="none" spc="0" normalizeH="0" baseline="0" noProof="0" dirty="0">
                <a:ln>
                  <a:noFill/>
                </a:ln>
                <a:solidFill>
                  <a:srgbClr val="000000"/>
                </a:solidFill>
                <a:effectLst/>
                <a:uLnTx/>
                <a:uFillTx/>
                <a:latin typeface="system-ui"/>
                <a:ea typeface="+mn-ea"/>
                <a:cs typeface="+mn-cs"/>
              </a:rPr>
              <a:t>Genesis 25:23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“Two nations are in your womb;</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two peoples will be separated from your body;</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one people will be stronger than the other;</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the older will serve the younger.”</a:t>
            </a:r>
          </a:p>
        </p:txBody>
      </p:sp>
      <p:sp>
        <p:nvSpPr>
          <p:cNvPr id="2" name="Arrow: Up 1">
            <a:extLst>
              <a:ext uri="{FF2B5EF4-FFF2-40B4-BE49-F238E27FC236}">
                <a16:creationId xmlns:a16="http://schemas.microsoft.com/office/drawing/2014/main" id="{A2A2F6C0-F79D-ECCE-BB1C-B387C7F2D717}"/>
              </a:ext>
            </a:extLst>
          </p:cNvPr>
          <p:cNvSpPr/>
          <p:nvPr/>
        </p:nvSpPr>
        <p:spPr>
          <a:xfrm>
            <a:off x="2498501" y="2395471"/>
            <a:ext cx="734096" cy="11449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78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3727938" y="2588455"/>
            <a:ext cx="424844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Edom</a:t>
            </a:r>
          </a:p>
        </p:txBody>
      </p:sp>
      <p:pic>
        <p:nvPicPr>
          <p:cNvPr id="3" name="Picture 2">
            <a:extLst>
              <a:ext uri="{FF2B5EF4-FFF2-40B4-BE49-F238E27FC236}">
                <a16:creationId xmlns:a16="http://schemas.microsoft.com/office/drawing/2014/main" id="{EF834F49-C732-D190-5A65-C04E6363B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95" y="144721"/>
            <a:ext cx="11539111" cy="233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B960355-857C-9B39-42A4-43A7C8A46CC0}"/>
              </a:ext>
            </a:extLst>
          </p:cNvPr>
          <p:cNvSpPr txBox="1"/>
          <p:nvPr/>
        </p:nvSpPr>
        <p:spPr>
          <a:xfrm>
            <a:off x="460419" y="3501756"/>
            <a:ext cx="949495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Genesis 25:29-30</a:t>
            </a:r>
            <a:r>
              <a:rPr kumimoji="0" lang="en-US" sz="1800" b="0" i="0" u="none" strike="noStrike" kern="1200" cap="none" spc="0" normalizeH="0" baseline="0" noProof="0" dirty="0">
                <a:ln>
                  <a:noFill/>
                </a:ln>
                <a:solidFill>
                  <a:srgbClr val="000000"/>
                </a:solidFill>
                <a:effectLst/>
                <a:uLnTx/>
                <a:uFillTx/>
                <a:latin typeface="system-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When Jacob had cooked a stew one day, Esau came in from the field and he was exhausted; and Esau said to Jacob, “Please let me have a mouthful of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hlinkClick r:id="rId3" tooltip="See footnote q">
                  <a:extLst>
                    <a:ext uri="{A12FA001-AC4F-418D-AE19-62706E023703}">
                      <ahyp:hlinkClr xmlns:ahyp="http://schemas.microsoft.com/office/drawing/2018/hyperlinkcolor" val="tx"/>
                    </a:ext>
                  </a:extLst>
                </a:hlinkClick>
              </a:rPr>
              <a:t>q</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]that red stuff there, for I am exhausted.” Therefore he was called Edom by name.</a:t>
            </a:r>
          </a:p>
        </p:txBody>
      </p:sp>
      <p:sp>
        <p:nvSpPr>
          <p:cNvPr id="2" name="Arrow: Up 1">
            <a:extLst>
              <a:ext uri="{FF2B5EF4-FFF2-40B4-BE49-F238E27FC236}">
                <a16:creationId xmlns:a16="http://schemas.microsoft.com/office/drawing/2014/main" id="{A2A2F6C0-F79D-ECCE-BB1C-B387C7F2D717}"/>
              </a:ext>
            </a:extLst>
          </p:cNvPr>
          <p:cNvSpPr/>
          <p:nvPr/>
        </p:nvSpPr>
        <p:spPr>
          <a:xfrm>
            <a:off x="2498501" y="2395471"/>
            <a:ext cx="734096" cy="11449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868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D901F93-A8EC-D469-E852-A34BDE21F1DC}"/>
              </a:ext>
            </a:extLst>
          </p:cNvPr>
          <p:cNvSpPr txBox="1"/>
          <p:nvPr/>
        </p:nvSpPr>
        <p:spPr>
          <a:xfrm>
            <a:off x="5122571" y="2162354"/>
            <a:ext cx="609814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ystem-ui"/>
                <a:ea typeface="+mn-ea"/>
                <a:cs typeface="+mn-cs"/>
              </a:rPr>
              <a:t>Genesis 25:23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ystem-ui"/>
                <a:ea typeface="+mn-ea"/>
                <a:cs typeface="+mn-cs"/>
              </a:rPr>
              <a:t>“Two nations are in your womb;</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system-ui"/>
                <a:ea typeface="+mn-ea"/>
                <a:cs typeface="+mn-cs"/>
              </a:rPr>
              <a:t>And two peoples will be separated from your body;</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system-ui"/>
                <a:ea typeface="+mn-ea"/>
                <a:cs typeface="+mn-cs"/>
              </a:rPr>
              <a:t>And one people will be stronger than the other;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system-ui"/>
                <a:ea typeface="+mn-ea"/>
                <a:cs typeface="+mn-cs"/>
              </a:rPr>
              <a:t>And the older will serve the younger.”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10252AD-B424-AAC4-2479-6D014072B11D}"/>
              </a:ext>
            </a:extLst>
          </p:cNvPr>
          <p:cNvPicPr>
            <a:picLocks noChangeAspect="1"/>
          </p:cNvPicPr>
          <p:nvPr/>
        </p:nvPicPr>
        <p:blipFill>
          <a:blip r:embed="rId2"/>
          <a:stretch>
            <a:fillRect/>
          </a:stretch>
        </p:blipFill>
        <p:spPr>
          <a:xfrm>
            <a:off x="0" y="160253"/>
            <a:ext cx="12192000" cy="6537493"/>
          </a:xfrm>
          <a:prstGeom prst="rect">
            <a:avLst/>
          </a:prstGeom>
        </p:spPr>
      </p:pic>
      <p:sp>
        <p:nvSpPr>
          <p:cNvPr id="14" name="TextBox 13">
            <a:extLst>
              <a:ext uri="{FF2B5EF4-FFF2-40B4-BE49-F238E27FC236}">
                <a16:creationId xmlns:a16="http://schemas.microsoft.com/office/drawing/2014/main" id="{4A28CA49-AAA1-020C-7DE9-D4343EA2C151}"/>
              </a:ext>
            </a:extLst>
          </p:cNvPr>
          <p:cNvSpPr txBox="1"/>
          <p:nvPr/>
        </p:nvSpPr>
        <p:spPr>
          <a:xfrm>
            <a:off x="4353059" y="927279"/>
            <a:ext cx="774020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Three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God Opposes Arrogance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Obadiah 3-9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Edom is rebuked for gloating over Judah’s punishment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Obadiah 12</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Kingdom of the World is become the Kingdom of our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Obadiah 17-21</a:t>
            </a:r>
          </a:p>
        </p:txBody>
      </p:sp>
    </p:spTree>
    <p:extLst>
      <p:ext uri="{BB962C8B-B14F-4D97-AF65-F5344CB8AC3E}">
        <p14:creationId xmlns:p14="http://schemas.microsoft.com/office/powerpoint/2010/main" val="37676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409435" y="376045"/>
            <a:ext cx="11122925"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authority of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wife for Isaac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 matter comes from the Lord, so we cannot speak to you bad or good.”</a:t>
            </a:r>
            <a:r>
              <a:rPr kumimoji="0" lang="en-US" sz="32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(Genesis 24:50)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prophetic word is God’s word</a:t>
            </a:r>
            <a:endPar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“Then Jeremiah called Baruch the son of Neriah, and Baruch wrote on a scroll at the dictation of Jeremiah all the words of the Lord which He had spoken to him.”</a:t>
            </a:r>
            <a:r>
              <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(Jeremiah 36:4)</a:t>
            </a:r>
            <a:endPar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409435" y="376045"/>
            <a:ext cx="11122925"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authority of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wife for Isaac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 matter comes from the Lord, so we cannot speak to you bad or good.”</a:t>
            </a:r>
            <a:r>
              <a:rPr kumimoji="0" lang="en-US" sz="32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(Genesis 24:50)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prophetic word is God’s word</a:t>
            </a:r>
            <a:endPar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“Then Jeremiah called Baruch the son of Neriah, and Baruch wrote on a scroll </a:t>
            </a:r>
            <a:r>
              <a:rPr kumimoji="0" lang="en-US" sz="3200" b="0"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at the dictation of Jeremiah</a:t>
            </a: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all the words of the Lord which He had spoken to him.”</a:t>
            </a:r>
            <a:r>
              <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(Jeremiah 36:4)</a:t>
            </a:r>
            <a:endPar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DEF054C-746F-C39B-D542-99EFB7BAE640}"/>
              </a:ext>
            </a:extLst>
          </p:cNvPr>
          <p:cNvSpPr txBox="1"/>
          <p:nvPr/>
        </p:nvSpPr>
        <p:spPr>
          <a:xfrm>
            <a:off x="6550929" y="3660025"/>
            <a:ext cx="2661314" cy="86737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 times  in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ch</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  Time in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ch</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45</a:t>
            </a:r>
          </a:p>
        </p:txBody>
      </p:sp>
    </p:spTree>
    <p:extLst>
      <p:ext uri="{BB962C8B-B14F-4D97-AF65-F5344CB8AC3E}">
        <p14:creationId xmlns:p14="http://schemas.microsoft.com/office/powerpoint/2010/main" val="25036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409435" y="376045"/>
            <a:ext cx="11122925"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 authority of God’s word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wife for Isaac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 matter comes from the Lord, so we cannot speak to you bad or good.”</a:t>
            </a:r>
            <a:r>
              <a:rPr kumimoji="0" lang="en-US" sz="32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(Genesis 24:50)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prophetic word is God’s word</a:t>
            </a:r>
            <a:endPar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“Then Jeremiah called Baruch the son of Neriah, and Baruch wrote on a scroll </a:t>
            </a:r>
            <a:r>
              <a:rPr kumimoji="0" lang="en-US" sz="3200" b="0"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at the   </a:t>
            </a:r>
            <a:r>
              <a:rPr kumimoji="0" lang="en-US" sz="3200" b="0" i="0" u="sng"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mouth</a:t>
            </a:r>
            <a:r>
              <a:rPr kumimoji="0" lang="en-US" sz="3200" b="0"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of Jeremiah</a:t>
            </a:r>
            <a:r>
              <a:rPr kumimoji="0" lang="en-US" sz="32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all the words of the Lord which He had spoken to him.”</a:t>
            </a:r>
            <a:r>
              <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(Jeremiah 36:4)</a:t>
            </a:r>
            <a:endParaRPr kumimoji="0" lang="en-US" sz="3200" b="1"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83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33547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4:14-16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“Is there not your brother Aaron the Levite?... So you are to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speak to him</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put the words in his mouth</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I Myself will be with your mouth and his mouth, and I will instruct you in what you are to do.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shall speak for you to the people</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will be as a mouth for you and you will be as God to him</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p>
        </p:txBody>
      </p:sp>
    </p:spTree>
    <p:extLst>
      <p:ext uri="{BB962C8B-B14F-4D97-AF65-F5344CB8AC3E}">
        <p14:creationId xmlns:p14="http://schemas.microsoft.com/office/powerpoint/2010/main" val="241762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4:14-16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“Is there not your brother Aaron the Levite?... So you are to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speak to him</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put the words in his mouth</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p>
        </p:txBody>
      </p:sp>
    </p:spTree>
    <p:extLst>
      <p:ext uri="{BB962C8B-B14F-4D97-AF65-F5344CB8AC3E}">
        <p14:creationId xmlns:p14="http://schemas.microsoft.com/office/powerpoint/2010/main" val="34764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992398-DB3B-BC40-1850-8A06A03DE198}"/>
              </a:ext>
            </a:extLst>
          </p:cNvPr>
          <p:cNvSpPr txBox="1"/>
          <p:nvPr/>
        </p:nvSpPr>
        <p:spPr>
          <a:xfrm>
            <a:off x="283335" y="15433"/>
            <a:ext cx="11694017"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What is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Exodus 4:14-16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“Is there not your brother Aaron the Levite?... So you are to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speak to him</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put the words in his mouth</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and I Myself will be with your mouth and his mouth, and I will instruct you in what you are to do. </a:t>
            </a:r>
            <a:r>
              <a:rPr kumimoji="0" lang="en-US" sz="2800" b="1" i="0" u="sng"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He shall speak for you to the people</a:t>
            </a:r>
            <a:r>
              <a:rPr kumimoji="0" lang="en-US" sz="2800" b="0" i="0" u="none" strike="noStrike" kern="1200" cap="none" spc="0" normalizeH="0" baseline="0" noProof="0" dirty="0">
                <a:ln>
                  <a:noFill/>
                </a:ln>
                <a:solidFill>
                  <a:srgbClr val="FFC000">
                    <a:lumMod val="60000"/>
                    <a:lumOff val="40000"/>
                  </a:srgbClr>
                </a:solidFill>
                <a:effectLst/>
                <a:uLnTx/>
                <a:uFillTx/>
                <a:latin typeface="Palatino Linotype" panose="02040502050505030304" pitchFamily="18" charset="0"/>
                <a:ea typeface="+mn-ea"/>
                <a:cs typeface="+mn-cs"/>
              </a:rPr>
              <a:t>” </a:t>
            </a:r>
          </a:p>
        </p:txBody>
      </p:sp>
    </p:spTree>
    <p:extLst>
      <p:ext uri="{BB962C8B-B14F-4D97-AF65-F5344CB8AC3E}">
        <p14:creationId xmlns:p14="http://schemas.microsoft.com/office/powerpoint/2010/main" val="102675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2315</Words>
  <Application>Microsoft Office PowerPoint</Application>
  <PresentationFormat>Widescreen</PresentationFormat>
  <Paragraphs>204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Palatino Linotype</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2022-06-26T16:21:45Z</dcterms:created>
  <dcterms:modified xsi:type="dcterms:W3CDTF">2022-06-26T16:22:17Z</dcterms:modified>
</cp:coreProperties>
</file>