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1" r:id="rId2"/>
    <p:sldId id="322" r:id="rId3"/>
    <p:sldId id="324" r:id="rId4"/>
    <p:sldId id="325" r:id="rId5"/>
    <p:sldId id="326" r:id="rId6"/>
    <p:sldId id="327" r:id="rId7"/>
    <p:sldId id="32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988AE7-B9C8-4A07-9B7B-6530BB41BFC1}"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261889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988AE7-B9C8-4A07-9B7B-6530BB41BFC1}"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83518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988AE7-B9C8-4A07-9B7B-6530BB41BFC1}"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214686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988AE7-B9C8-4A07-9B7B-6530BB41BFC1}"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225100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988AE7-B9C8-4A07-9B7B-6530BB41BFC1}"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219456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988AE7-B9C8-4A07-9B7B-6530BB41BFC1}"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157966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988AE7-B9C8-4A07-9B7B-6530BB41BFC1}"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184413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988AE7-B9C8-4A07-9B7B-6530BB41BFC1}"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404041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88AE7-B9C8-4A07-9B7B-6530BB41BFC1}"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31759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988AE7-B9C8-4A07-9B7B-6530BB41BFC1}"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181696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988AE7-B9C8-4A07-9B7B-6530BB41BFC1}"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544942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88AE7-B9C8-4A07-9B7B-6530BB41BFC1}" type="datetimeFigureOut">
              <a:rPr lang="en-US" smtClean="0"/>
              <a:t>6/1/2022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926D6-8D0B-409F-8600-4CA2C6C6DB45}" type="slidenum">
              <a:rPr lang="en-US" smtClean="0"/>
              <a:t>‹#›</a:t>
            </a:fld>
            <a:endParaRPr lang="en-US"/>
          </a:p>
        </p:txBody>
      </p:sp>
    </p:spTree>
    <p:extLst>
      <p:ext uri="{BB962C8B-B14F-4D97-AF65-F5344CB8AC3E}">
        <p14:creationId xmlns:p14="http://schemas.microsoft.com/office/powerpoint/2010/main" val="564226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EA53A4-713A-682C-1B9F-6617E1201E83}"/>
              </a:ext>
            </a:extLst>
          </p:cNvPr>
          <p:cNvSpPr txBox="1"/>
          <p:nvPr/>
        </p:nvSpPr>
        <p:spPr>
          <a:xfrm>
            <a:off x="182880" y="91440"/>
            <a:ext cx="1050417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Daniel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Image = 4 empires 	Stone=God’s kingdom		Conflict</a:t>
            </a:r>
          </a:p>
        </p:txBody>
      </p:sp>
      <p:sp>
        <p:nvSpPr>
          <p:cNvPr id="3" name="Arrow: Right 2">
            <a:extLst>
              <a:ext uri="{FF2B5EF4-FFF2-40B4-BE49-F238E27FC236}">
                <a16:creationId xmlns:a16="http://schemas.microsoft.com/office/drawing/2014/main" id="{8542A5C4-2AAD-EC0C-E962-DEC224EA1396}"/>
              </a:ext>
            </a:extLst>
          </p:cNvPr>
          <p:cNvSpPr/>
          <p:nvPr/>
        </p:nvSpPr>
        <p:spPr>
          <a:xfrm>
            <a:off x="3338410" y="613767"/>
            <a:ext cx="535511" cy="477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Arrow: Right 5">
            <a:extLst>
              <a:ext uri="{FF2B5EF4-FFF2-40B4-BE49-F238E27FC236}">
                <a16:creationId xmlns:a16="http://schemas.microsoft.com/office/drawing/2014/main" id="{53067AA3-7064-D55D-EA23-50858B1BC186}"/>
              </a:ext>
            </a:extLst>
          </p:cNvPr>
          <p:cNvSpPr/>
          <p:nvPr/>
        </p:nvSpPr>
        <p:spPr>
          <a:xfrm>
            <a:off x="7834210" y="617577"/>
            <a:ext cx="535511" cy="477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TextBox 7">
            <a:extLst>
              <a:ext uri="{FF2B5EF4-FFF2-40B4-BE49-F238E27FC236}">
                <a16:creationId xmlns:a16="http://schemas.microsoft.com/office/drawing/2014/main" id="{CAD5065A-FEBF-8695-7325-3488277E6548}"/>
              </a:ext>
            </a:extLst>
          </p:cNvPr>
          <p:cNvSpPr txBox="1"/>
          <p:nvPr/>
        </p:nvSpPr>
        <p:spPr>
          <a:xfrm>
            <a:off x="186690" y="1181100"/>
            <a:ext cx="1212342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Daniel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4 beasts = 4 empires 	    Son of Man receives kingdom		Conflict</a:t>
            </a:r>
          </a:p>
        </p:txBody>
      </p:sp>
      <p:sp>
        <p:nvSpPr>
          <p:cNvPr id="9" name="Arrow: Right 8">
            <a:extLst>
              <a:ext uri="{FF2B5EF4-FFF2-40B4-BE49-F238E27FC236}">
                <a16:creationId xmlns:a16="http://schemas.microsoft.com/office/drawing/2014/main" id="{007C8B9B-EDAE-57AB-553C-34767E6F4106}"/>
              </a:ext>
            </a:extLst>
          </p:cNvPr>
          <p:cNvSpPr/>
          <p:nvPr/>
        </p:nvSpPr>
        <p:spPr>
          <a:xfrm>
            <a:off x="3742270" y="1714857"/>
            <a:ext cx="535511" cy="477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Arrow: Right 9">
            <a:extLst>
              <a:ext uri="{FF2B5EF4-FFF2-40B4-BE49-F238E27FC236}">
                <a16:creationId xmlns:a16="http://schemas.microsoft.com/office/drawing/2014/main" id="{4C42106A-9534-1B32-94F6-86BE74DBFDEE}"/>
              </a:ext>
            </a:extLst>
          </p:cNvPr>
          <p:cNvSpPr/>
          <p:nvPr/>
        </p:nvSpPr>
        <p:spPr>
          <a:xfrm>
            <a:off x="9438220" y="1707237"/>
            <a:ext cx="535511" cy="477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TextBox 10">
            <a:extLst>
              <a:ext uri="{FF2B5EF4-FFF2-40B4-BE49-F238E27FC236}">
                <a16:creationId xmlns:a16="http://schemas.microsoft.com/office/drawing/2014/main" id="{BFDACD3B-BB6A-7CA3-4077-9D11A8A0CA1B}"/>
              </a:ext>
            </a:extLst>
          </p:cNvPr>
          <p:cNvSpPr txBox="1"/>
          <p:nvPr/>
        </p:nvSpPr>
        <p:spPr>
          <a:xfrm>
            <a:off x="179070" y="2293620"/>
            <a:ext cx="1212342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Ezekiel 36-39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 Spirit on God’s kingdom, “David” over kingdom		Conflict</a:t>
            </a:r>
          </a:p>
        </p:txBody>
      </p:sp>
      <p:sp>
        <p:nvSpPr>
          <p:cNvPr id="12" name="Arrow: Right 11">
            <a:extLst>
              <a:ext uri="{FF2B5EF4-FFF2-40B4-BE49-F238E27FC236}">
                <a16:creationId xmlns:a16="http://schemas.microsoft.com/office/drawing/2014/main" id="{D9F05604-2598-DC65-443D-786B271CCE23}"/>
              </a:ext>
            </a:extLst>
          </p:cNvPr>
          <p:cNvSpPr/>
          <p:nvPr/>
        </p:nvSpPr>
        <p:spPr>
          <a:xfrm>
            <a:off x="8516200" y="2854047"/>
            <a:ext cx="535511" cy="477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TextBox 12">
            <a:extLst>
              <a:ext uri="{FF2B5EF4-FFF2-40B4-BE49-F238E27FC236}">
                <a16:creationId xmlns:a16="http://schemas.microsoft.com/office/drawing/2014/main" id="{051FE308-03A0-0EBE-798B-FAF7322B2329}"/>
              </a:ext>
            </a:extLst>
          </p:cNvPr>
          <p:cNvSpPr txBox="1"/>
          <p:nvPr/>
        </p:nvSpPr>
        <p:spPr>
          <a:xfrm>
            <a:off x="171450" y="3520440"/>
            <a:ext cx="1212342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Joel 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Spirit poured out kingdom		Conflict</a:t>
            </a:r>
          </a:p>
        </p:txBody>
      </p:sp>
      <p:sp>
        <p:nvSpPr>
          <p:cNvPr id="14" name="Arrow: Right 13">
            <a:extLst>
              <a:ext uri="{FF2B5EF4-FFF2-40B4-BE49-F238E27FC236}">
                <a16:creationId xmlns:a16="http://schemas.microsoft.com/office/drawing/2014/main" id="{9775D83C-F784-BB43-C9FE-C05B68B48B0A}"/>
              </a:ext>
            </a:extLst>
          </p:cNvPr>
          <p:cNvSpPr/>
          <p:nvPr/>
        </p:nvSpPr>
        <p:spPr>
          <a:xfrm>
            <a:off x="4930990" y="4046577"/>
            <a:ext cx="535511" cy="477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818CCC19-5DA2-D1A2-1305-469416A040BB}"/>
              </a:ext>
            </a:extLst>
          </p:cNvPr>
          <p:cNvSpPr txBox="1"/>
          <p:nvPr/>
        </p:nvSpPr>
        <p:spPr>
          <a:xfrm>
            <a:off x="163830" y="4530090"/>
            <a:ext cx="1212342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Good News of the kingdom		Conflict</a:t>
            </a:r>
          </a:p>
        </p:txBody>
      </p:sp>
      <p:sp>
        <p:nvSpPr>
          <p:cNvPr id="16" name="Arrow: Right 15">
            <a:extLst>
              <a:ext uri="{FF2B5EF4-FFF2-40B4-BE49-F238E27FC236}">
                <a16:creationId xmlns:a16="http://schemas.microsoft.com/office/drawing/2014/main" id="{ADBE8486-ED95-B875-79E4-A1CC43DB3A97}"/>
              </a:ext>
            </a:extLst>
          </p:cNvPr>
          <p:cNvSpPr/>
          <p:nvPr/>
        </p:nvSpPr>
        <p:spPr>
          <a:xfrm>
            <a:off x="5083390" y="5079087"/>
            <a:ext cx="535511" cy="477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TextBox 16">
            <a:extLst>
              <a:ext uri="{FF2B5EF4-FFF2-40B4-BE49-F238E27FC236}">
                <a16:creationId xmlns:a16="http://schemas.microsoft.com/office/drawing/2014/main" id="{22A12049-B45E-C9DC-F2E8-B201D019152F}"/>
              </a:ext>
            </a:extLst>
          </p:cNvPr>
          <p:cNvSpPr txBox="1"/>
          <p:nvPr/>
        </p:nvSpPr>
        <p:spPr>
          <a:xfrm>
            <a:off x="156210" y="5654040"/>
            <a:ext cx="1212342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Revelation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John &amp; Readers in the Kingdom		Conflict</a:t>
            </a:r>
          </a:p>
        </p:txBody>
      </p:sp>
      <p:sp>
        <p:nvSpPr>
          <p:cNvPr id="18" name="Arrow: Right 17">
            <a:extLst>
              <a:ext uri="{FF2B5EF4-FFF2-40B4-BE49-F238E27FC236}">
                <a16:creationId xmlns:a16="http://schemas.microsoft.com/office/drawing/2014/main" id="{0B1CCE3F-1AE3-2DAE-DE16-71F7C5B11E5B}"/>
              </a:ext>
            </a:extLst>
          </p:cNvPr>
          <p:cNvSpPr/>
          <p:nvPr/>
        </p:nvSpPr>
        <p:spPr>
          <a:xfrm>
            <a:off x="5773000" y="6237327"/>
            <a:ext cx="535511" cy="477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9" name="Straight Connector 18">
            <a:extLst>
              <a:ext uri="{FF2B5EF4-FFF2-40B4-BE49-F238E27FC236}">
                <a16:creationId xmlns:a16="http://schemas.microsoft.com/office/drawing/2014/main" id="{48CCF922-2AF0-25AB-9AF5-3CF10DEE286A}"/>
              </a:ext>
            </a:extLst>
          </p:cNvPr>
          <p:cNvCxnSpPr/>
          <p:nvPr/>
        </p:nvCxnSpPr>
        <p:spPr>
          <a:xfrm>
            <a:off x="297180" y="1168658"/>
            <a:ext cx="115328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58022B9-8C6B-00F6-76A6-B293E2A74018}"/>
              </a:ext>
            </a:extLst>
          </p:cNvPr>
          <p:cNvCxnSpPr/>
          <p:nvPr/>
        </p:nvCxnSpPr>
        <p:spPr>
          <a:xfrm>
            <a:off x="346710" y="2304038"/>
            <a:ext cx="115328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6AA789E-54F7-D7D8-090D-7BE7111AEF4C}"/>
              </a:ext>
            </a:extLst>
          </p:cNvPr>
          <p:cNvCxnSpPr/>
          <p:nvPr/>
        </p:nvCxnSpPr>
        <p:spPr>
          <a:xfrm>
            <a:off x="270510" y="3427988"/>
            <a:ext cx="115328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6115B79-2BCF-BEA0-C418-FD114B94B87B}"/>
              </a:ext>
            </a:extLst>
          </p:cNvPr>
          <p:cNvCxnSpPr/>
          <p:nvPr/>
        </p:nvCxnSpPr>
        <p:spPr>
          <a:xfrm>
            <a:off x="293370" y="4593848"/>
            <a:ext cx="115328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E21B8D5-8EF5-3BFE-71EA-7A0B07A2B0B5}"/>
              </a:ext>
            </a:extLst>
          </p:cNvPr>
          <p:cNvCxnSpPr/>
          <p:nvPr/>
        </p:nvCxnSpPr>
        <p:spPr>
          <a:xfrm>
            <a:off x="308610" y="5649218"/>
            <a:ext cx="1153287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Freeform: Shape 24">
            <a:extLst>
              <a:ext uri="{FF2B5EF4-FFF2-40B4-BE49-F238E27FC236}">
                <a16:creationId xmlns:a16="http://schemas.microsoft.com/office/drawing/2014/main" id="{D6D9EB2E-8228-3B94-D5E4-6EBE4A033CCD}"/>
              </a:ext>
            </a:extLst>
          </p:cNvPr>
          <p:cNvSpPr/>
          <p:nvPr/>
        </p:nvSpPr>
        <p:spPr>
          <a:xfrm>
            <a:off x="5566410" y="91440"/>
            <a:ext cx="6493069" cy="6697980"/>
          </a:xfrm>
          <a:custGeom>
            <a:avLst/>
            <a:gdLst>
              <a:gd name="connsiteX0" fmla="*/ 4286250 w 6493069"/>
              <a:gd name="connsiteY0" fmla="*/ 137160 h 6697980"/>
              <a:gd name="connsiteX1" fmla="*/ 4286250 w 6493069"/>
              <a:gd name="connsiteY1" fmla="*/ 137160 h 6697980"/>
              <a:gd name="connsiteX2" fmla="*/ 3749040 w 6493069"/>
              <a:gd name="connsiteY2" fmla="*/ 102870 h 6697980"/>
              <a:gd name="connsiteX3" fmla="*/ 3669030 w 6493069"/>
              <a:gd name="connsiteY3" fmla="*/ 91440 h 6697980"/>
              <a:gd name="connsiteX4" fmla="*/ 3577590 w 6493069"/>
              <a:gd name="connsiteY4" fmla="*/ 80010 h 6697980"/>
              <a:gd name="connsiteX5" fmla="*/ 3348990 w 6493069"/>
              <a:gd name="connsiteY5" fmla="*/ 137160 h 6697980"/>
              <a:gd name="connsiteX6" fmla="*/ 3188970 w 6493069"/>
              <a:gd name="connsiteY6" fmla="*/ 228600 h 6697980"/>
              <a:gd name="connsiteX7" fmla="*/ 3086100 w 6493069"/>
              <a:gd name="connsiteY7" fmla="*/ 274320 h 6697980"/>
              <a:gd name="connsiteX8" fmla="*/ 2994660 w 6493069"/>
              <a:gd name="connsiteY8" fmla="*/ 365760 h 6697980"/>
              <a:gd name="connsiteX9" fmla="*/ 2983230 w 6493069"/>
              <a:gd name="connsiteY9" fmla="*/ 411480 h 6697980"/>
              <a:gd name="connsiteX10" fmla="*/ 2948940 w 6493069"/>
              <a:gd name="connsiteY10" fmla="*/ 445770 h 6697980"/>
              <a:gd name="connsiteX11" fmla="*/ 2914650 w 6493069"/>
              <a:gd name="connsiteY11" fmla="*/ 491490 h 6697980"/>
              <a:gd name="connsiteX12" fmla="*/ 2926080 w 6493069"/>
              <a:gd name="connsiteY12" fmla="*/ 937260 h 6697980"/>
              <a:gd name="connsiteX13" fmla="*/ 2948940 w 6493069"/>
              <a:gd name="connsiteY13" fmla="*/ 994410 h 6697980"/>
              <a:gd name="connsiteX14" fmla="*/ 2983230 w 6493069"/>
              <a:gd name="connsiteY14" fmla="*/ 1051560 h 6697980"/>
              <a:gd name="connsiteX15" fmla="*/ 3154680 w 6493069"/>
              <a:gd name="connsiteY15" fmla="*/ 1177290 h 6697980"/>
              <a:gd name="connsiteX16" fmla="*/ 3234690 w 6493069"/>
              <a:gd name="connsiteY16" fmla="*/ 1223010 h 6697980"/>
              <a:gd name="connsiteX17" fmla="*/ 3520440 w 6493069"/>
              <a:gd name="connsiteY17" fmla="*/ 1337310 h 6697980"/>
              <a:gd name="connsiteX18" fmla="*/ 3646170 w 6493069"/>
              <a:gd name="connsiteY18" fmla="*/ 1348740 h 6697980"/>
              <a:gd name="connsiteX19" fmla="*/ 3829050 w 6493069"/>
              <a:gd name="connsiteY19" fmla="*/ 1371600 h 6697980"/>
              <a:gd name="connsiteX20" fmla="*/ 3874770 w 6493069"/>
              <a:gd name="connsiteY20" fmla="*/ 1383030 h 6697980"/>
              <a:gd name="connsiteX21" fmla="*/ 3931920 w 6493069"/>
              <a:gd name="connsiteY21" fmla="*/ 1394460 h 6697980"/>
              <a:gd name="connsiteX22" fmla="*/ 4126230 w 6493069"/>
              <a:gd name="connsiteY22" fmla="*/ 1428750 h 6697980"/>
              <a:gd name="connsiteX23" fmla="*/ 4206240 w 6493069"/>
              <a:gd name="connsiteY23" fmla="*/ 1463040 h 6697980"/>
              <a:gd name="connsiteX24" fmla="*/ 4343400 w 6493069"/>
              <a:gd name="connsiteY24" fmla="*/ 1485900 h 6697980"/>
              <a:gd name="connsiteX25" fmla="*/ 4469130 w 6493069"/>
              <a:gd name="connsiteY25" fmla="*/ 1554480 h 6697980"/>
              <a:gd name="connsiteX26" fmla="*/ 4537710 w 6493069"/>
              <a:gd name="connsiteY26" fmla="*/ 1634490 h 6697980"/>
              <a:gd name="connsiteX27" fmla="*/ 4572000 w 6493069"/>
              <a:gd name="connsiteY27" fmla="*/ 1737360 h 6697980"/>
              <a:gd name="connsiteX28" fmla="*/ 4526280 w 6493069"/>
              <a:gd name="connsiteY28" fmla="*/ 2000250 h 6697980"/>
              <a:gd name="connsiteX29" fmla="*/ 4491990 w 6493069"/>
              <a:gd name="connsiteY29" fmla="*/ 2034540 h 6697980"/>
              <a:gd name="connsiteX30" fmla="*/ 4480560 w 6493069"/>
              <a:gd name="connsiteY30" fmla="*/ 2103120 h 6697980"/>
              <a:gd name="connsiteX31" fmla="*/ 4434840 w 6493069"/>
              <a:gd name="connsiteY31" fmla="*/ 2183130 h 6697980"/>
              <a:gd name="connsiteX32" fmla="*/ 4400550 w 6493069"/>
              <a:gd name="connsiteY32" fmla="*/ 2228850 h 6697980"/>
              <a:gd name="connsiteX33" fmla="*/ 4274820 w 6493069"/>
              <a:gd name="connsiteY33" fmla="*/ 2354580 h 6697980"/>
              <a:gd name="connsiteX34" fmla="*/ 4183380 w 6493069"/>
              <a:gd name="connsiteY34" fmla="*/ 2480310 h 6697980"/>
              <a:gd name="connsiteX35" fmla="*/ 4114800 w 6493069"/>
              <a:gd name="connsiteY35" fmla="*/ 2548890 h 6697980"/>
              <a:gd name="connsiteX36" fmla="*/ 4069080 w 6493069"/>
              <a:gd name="connsiteY36" fmla="*/ 2594610 h 6697980"/>
              <a:gd name="connsiteX37" fmla="*/ 3977640 w 6493069"/>
              <a:gd name="connsiteY37" fmla="*/ 2674620 h 6697980"/>
              <a:gd name="connsiteX38" fmla="*/ 3909060 w 6493069"/>
              <a:gd name="connsiteY38" fmla="*/ 2766060 h 6697980"/>
              <a:gd name="connsiteX39" fmla="*/ 3874770 w 6493069"/>
              <a:gd name="connsiteY39" fmla="*/ 2811780 h 6697980"/>
              <a:gd name="connsiteX40" fmla="*/ 3851910 w 6493069"/>
              <a:gd name="connsiteY40" fmla="*/ 2857500 h 6697980"/>
              <a:gd name="connsiteX41" fmla="*/ 3771900 w 6493069"/>
              <a:gd name="connsiteY41" fmla="*/ 2960370 h 6697980"/>
              <a:gd name="connsiteX42" fmla="*/ 3737610 w 6493069"/>
              <a:gd name="connsiteY42" fmla="*/ 3006090 h 6697980"/>
              <a:gd name="connsiteX43" fmla="*/ 3703320 w 6493069"/>
              <a:gd name="connsiteY43" fmla="*/ 3074670 h 6697980"/>
              <a:gd name="connsiteX44" fmla="*/ 3669030 w 6493069"/>
              <a:gd name="connsiteY44" fmla="*/ 3120390 h 6697980"/>
              <a:gd name="connsiteX45" fmla="*/ 3577590 w 6493069"/>
              <a:gd name="connsiteY45" fmla="*/ 3314700 h 6697980"/>
              <a:gd name="connsiteX46" fmla="*/ 3520440 w 6493069"/>
              <a:gd name="connsiteY46" fmla="*/ 3394710 h 6697980"/>
              <a:gd name="connsiteX47" fmla="*/ 3326130 w 6493069"/>
              <a:gd name="connsiteY47" fmla="*/ 3554730 h 6697980"/>
              <a:gd name="connsiteX48" fmla="*/ 3211830 w 6493069"/>
              <a:gd name="connsiteY48" fmla="*/ 3600450 h 6697980"/>
              <a:gd name="connsiteX49" fmla="*/ 3028950 w 6493069"/>
              <a:gd name="connsiteY49" fmla="*/ 3657600 h 6697980"/>
              <a:gd name="connsiteX50" fmla="*/ 2674620 w 6493069"/>
              <a:gd name="connsiteY50" fmla="*/ 3703320 h 6697980"/>
              <a:gd name="connsiteX51" fmla="*/ 1725930 w 6493069"/>
              <a:gd name="connsiteY51" fmla="*/ 3691890 h 6697980"/>
              <a:gd name="connsiteX52" fmla="*/ 1005840 w 6493069"/>
              <a:gd name="connsiteY52" fmla="*/ 3646170 h 6697980"/>
              <a:gd name="connsiteX53" fmla="*/ 811530 w 6493069"/>
              <a:gd name="connsiteY53" fmla="*/ 3657600 h 6697980"/>
              <a:gd name="connsiteX54" fmla="*/ 685800 w 6493069"/>
              <a:gd name="connsiteY54" fmla="*/ 3703320 h 6697980"/>
              <a:gd name="connsiteX55" fmla="*/ 628650 w 6493069"/>
              <a:gd name="connsiteY55" fmla="*/ 3714750 h 6697980"/>
              <a:gd name="connsiteX56" fmla="*/ 480060 w 6493069"/>
              <a:gd name="connsiteY56" fmla="*/ 3840480 h 6697980"/>
              <a:gd name="connsiteX57" fmla="*/ 320040 w 6493069"/>
              <a:gd name="connsiteY57" fmla="*/ 3897630 h 6697980"/>
              <a:gd name="connsiteX58" fmla="*/ 182880 w 6493069"/>
              <a:gd name="connsiteY58" fmla="*/ 3954780 h 6697980"/>
              <a:gd name="connsiteX59" fmla="*/ 148590 w 6493069"/>
              <a:gd name="connsiteY59" fmla="*/ 4011930 h 6697980"/>
              <a:gd name="connsiteX60" fmla="*/ 125730 w 6493069"/>
              <a:gd name="connsiteY60" fmla="*/ 4057650 h 6697980"/>
              <a:gd name="connsiteX61" fmla="*/ 102870 w 6493069"/>
              <a:gd name="connsiteY61" fmla="*/ 4091940 h 6697980"/>
              <a:gd name="connsiteX62" fmla="*/ 57150 w 6493069"/>
              <a:gd name="connsiteY62" fmla="*/ 4229100 h 6697980"/>
              <a:gd name="connsiteX63" fmla="*/ 34290 w 6493069"/>
              <a:gd name="connsiteY63" fmla="*/ 4297680 h 6697980"/>
              <a:gd name="connsiteX64" fmla="*/ 22860 w 6493069"/>
              <a:gd name="connsiteY64" fmla="*/ 4343400 h 6697980"/>
              <a:gd name="connsiteX65" fmla="*/ 0 w 6493069"/>
              <a:gd name="connsiteY65" fmla="*/ 4480560 h 6697980"/>
              <a:gd name="connsiteX66" fmla="*/ 11430 w 6493069"/>
              <a:gd name="connsiteY66" fmla="*/ 4537710 h 6697980"/>
              <a:gd name="connsiteX67" fmla="*/ 22860 w 6493069"/>
              <a:gd name="connsiteY67" fmla="*/ 4583430 h 6697980"/>
              <a:gd name="connsiteX68" fmla="*/ 57150 w 6493069"/>
              <a:gd name="connsiteY68" fmla="*/ 4949190 h 6697980"/>
              <a:gd name="connsiteX69" fmla="*/ 68580 w 6493069"/>
              <a:gd name="connsiteY69" fmla="*/ 5006340 h 6697980"/>
              <a:gd name="connsiteX70" fmla="*/ 91440 w 6493069"/>
              <a:gd name="connsiteY70" fmla="*/ 5052060 h 6697980"/>
              <a:gd name="connsiteX71" fmla="*/ 114300 w 6493069"/>
              <a:gd name="connsiteY71" fmla="*/ 5143500 h 6697980"/>
              <a:gd name="connsiteX72" fmla="*/ 137160 w 6493069"/>
              <a:gd name="connsiteY72" fmla="*/ 5360670 h 6697980"/>
              <a:gd name="connsiteX73" fmla="*/ 148590 w 6493069"/>
              <a:gd name="connsiteY73" fmla="*/ 5394960 h 6697980"/>
              <a:gd name="connsiteX74" fmla="*/ 205740 w 6493069"/>
              <a:gd name="connsiteY74" fmla="*/ 5509260 h 6697980"/>
              <a:gd name="connsiteX75" fmla="*/ 342900 w 6493069"/>
              <a:gd name="connsiteY75" fmla="*/ 5623560 h 6697980"/>
              <a:gd name="connsiteX76" fmla="*/ 400050 w 6493069"/>
              <a:gd name="connsiteY76" fmla="*/ 5657850 h 6697980"/>
              <a:gd name="connsiteX77" fmla="*/ 445770 w 6493069"/>
              <a:gd name="connsiteY77" fmla="*/ 5703570 h 6697980"/>
              <a:gd name="connsiteX78" fmla="*/ 560070 w 6493069"/>
              <a:gd name="connsiteY78" fmla="*/ 5749290 h 6697980"/>
              <a:gd name="connsiteX79" fmla="*/ 662940 w 6493069"/>
              <a:gd name="connsiteY79" fmla="*/ 5795010 h 6697980"/>
              <a:gd name="connsiteX80" fmla="*/ 742950 w 6493069"/>
              <a:gd name="connsiteY80" fmla="*/ 5852160 h 6697980"/>
              <a:gd name="connsiteX81" fmla="*/ 765810 w 6493069"/>
              <a:gd name="connsiteY81" fmla="*/ 5886450 h 6697980"/>
              <a:gd name="connsiteX82" fmla="*/ 811530 w 6493069"/>
              <a:gd name="connsiteY82" fmla="*/ 5989320 h 6697980"/>
              <a:gd name="connsiteX83" fmla="*/ 891540 w 6493069"/>
              <a:gd name="connsiteY83" fmla="*/ 6080760 h 6697980"/>
              <a:gd name="connsiteX84" fmla="*/ 914400 w 6493069"/>
              <a:gd name="connsiteY84" fmla="*/ 6149340 h 6697980"/>
              <a:gd name="connsiteX85" fmla="*/ 948690 w 6493069"/>
              <a:gd name="connsiteY85" fmla="*/ 6297930 h 6697980"/>
              <a:gd name="connsiteX86" fmla="*/ 994410 w 6493069"/>
              <a:gd name="connsiteY86" fmla="*/ 6595110 h 6697980"/>
              <a:gd name="connsiteX87" fmla="*/ 1028700 w 6493069"/>
              <a:gd name="connsiteY87" fmla="*/ 6617970 h 6697980"/>
              <a:gd name="connsiteX88" fmla="*/ 1188720 w 6493069"/>
              <a:gd name="connsiteY88" fmla="*/ 6652260 h 6697980"/>
              <a:gd name="connsiteX89" fmla="*/ 1565910 w 6493069"/>
              <a:gd name="connsiteY89" fmla="*/ 6663690 h 6697980"/>
              <a:gd name="connsiteX90" fmla="*/ 2606040 w 6493069"/>
              <a:gd name="connsiteY90" fmla="*/ 6652260 h 6697980"/>
              <a:gd name="connsiteX91" fmla="*/ 3337560 w 6493069"/>
              <a:gd name="connsiteY91" fmla="*/ 6686550 h 6697980"/>
              <a:gd name="connsiteX92" fmla="*/ 3680460 w 6493069"/>
              <a:gd name="connsiteY92" fmla="*/ 6697980 h 6697980"/>
              <a:gd name="connsiteX93" fmla="*/ 3931920 w 6493069"/>
              <a:gd name="connsiteY93" fmla="*/ 6583680 h 6697980"/>
              <a:gd name="connsiteX94" fmla="*/ 4046220 w 6493069"/>
              <a:gd name="connsiteY94" fmla="*/ 6549390 h 6697980"/>
              <a:gd name="connsiteX95" fmla="*/ 4240530 w 6493069"/>
              <a:gd name="connsiteY95" fmla="*/ 6469380 h 6697980"/>
              <a:gd name="connsiteX96" fmla="*/ 4434840 w 6493069"/>
              <a:gd name="connsiteY96" fmla="*/ 6435090 h 6697980"/>
              <a:gd name="connsiteX97" fmla="*/ 4503420 w 6493069"/>
              <a:gd name="connsiteY97" fmla="*/ 6412230 h 6697980"/>
              <a:gd name="connsiteX98" fmla="*/ 4572000 w 6493069"/>
              <a:gd name="connsiteY98" fmla="*/ 6366510 h 6697980"/>
              <a:gd name="connsiteX99" fmla="*/ 4926330 w 6493069"/>
              <a:gd name="connsiteY99" fmla="*/ 6320790 h 6697980"/>
              <a:gd name="connsiteX100" fmla="*/ 5006340 w 6493069"/>
              <a:gd name="connsiteY100" fmla="*/ 6263640 h 6697980"/>
              <a:gd name="connsiteX101" fmla="*/ 5097780 w 6493069"/>
              <a:gd name="connsiteY101" fmla="*/ 6206490 h 6697980"/>
              <a:gd name="connsiteX102" fmla="*/ 5132070 w 6493069"/>
              <a:gd name="connsiteY102" fmla="*/ 6160770 h 6697980"/>
              <a:gd name="connsiteX103" fmla="*/ 5234940 w 6493069"/>
              <a:gd name="connsiteY103" fmla="*/ 6103620 h 6697980"/>
              <a:gd name="connsiteX104" fmla="*/ 5383530 w 6493069"/>
              <a:gd name="connsiteY104" fmla="*/ 5989320 h 6697980"/>
              <a:gd name="connsiteX105" fmla="*/ 5600700 w 6493069"/>
              <a:gd name="connsiteY105" fmla="*/ 5886450 h 6697980"/>
              <a:gd name="connsiteX106" fmla="*/ 5943600 w 6493069"/>
              <a:gd name="connsiteY106" fmla="*/ 5486400 h 6697980"/>
              <a:gd name="connsiteX107" fmla="*/ 6069330 w 6493069"/>
              <a:gd name="connsiteY107" fmla="*/ 5234940 h 6697980"/>
              <a:gd name="connsiteX108" fmla="*/ 6309360 w 6493069"/>
              <a:gd name="connsiteY108" fmla="*/ 4560570 h 6697980"/>
              <a:gd name="connsiteX109" fmla="*/ 6332220 w 6493069"/>
              <a:gd name="connsiteY109" fmla="*/ 4286250 h 6697980"/>
              <a:gd name="connsiteX110" fmla="*/ 6400800 w 6493069"/>
              <a:gd name="connsiteY110" fmla="*/ 3829050 h 6697980"/>
              <a:gd name="connsiteX111" fmla="*/ 6412230 w 6493069"/>
              <a:gd name="connsiteY111" fmla="*/ 3589020 h 6697980"/>
              <a:gd name="connsiteX112" fmla="*/ 6423660 w 6493069"/>
              <a:gd name="connsiteY112" fmla="*/ 3280410 h 6697980"/>
              <a:gd name="connsiteX113" fmla="*/ 6457950 w 6493069"/>
              <a:gd name="connsiteY113" fmla="*/ 3108960 h 6697980"/>
              <a:gd name="connsiteX114" fmla="*/ 6492240 w 6493069"/>
              <a:gd name="connsiteY114" fmla="*/ 2480310 h 6697980"/>
              <a:gd name="connsiteX115" fmla="*/ 6457950 w 6493069"/>
              <a:gd name="connsiteY115" fmla="*/ 1508760 h 6697980"/>
              <a:gd name="connsiteX116" fmla="*/ 6446520 w 6493069"/>
              <a:gd name="connsiteY116" fmla="*/ 1394460 h 6697980"/>
              <a:gd name="connsiteX117" fmla="*/ 6126480 w 6493069"/>
              <a:gd name="connsiteY117" fmla="*/ 982980 h 6697980"/>
              <a:gd name="connsiteX118" fmla="*/ 5452110 w 6493069"/>
              <a:gd name="connsiteY118" fmla="*/ 217170 h 6697980"/>
              <a:gd name="connsiteX119" fmla="*/ 5166360 w 6493069"/>
              <a:gd name="connsiteY119" fmla="*/ 0 h 6697980"/>
              <a:gd name="connsiteX120" fmla="*/ 4377690 w 6493069"/>
              <a:gd name="connsiteY120" fmla="*/ 68580 h 6697980"/>
              <a:gd name="connsiteX121" fmla="*/ 4206240 w 6493069"/>
              <a:gd name="connsiteY121" fmla="*/ 125730 h 6697980"/>
              <a:gd name="connsiteX122" fmla="*/ 3989070 w 6493069"/>
              <a:gd name="connsiteY122" fmla="*/ 217170 h 6697980"/>
              <a:gd name="connsiteX123" fmla="*/ 4160520 w 6493069"/>
              <a:gd name="connsiteY123" fmla="*/ 148590 h 669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6493069" h="6697980">
                <a:moveTo>
                  <a:pt x="4286250" y="137160"/>
                </a:moveTo>
                <a:lnTo>
                  <a:pt x="4286250" y="137160"/>
                </a:lnTo>
                <a:lnTo>
                  <a:pt x="3749040" y="102870"/>
                </a:lnTo>
                <a:cubicBezTo>
                  <a:pt x="3722173" y="100880"/>
                  <a:pt x="3695734" y="95001"/>
                  <a:pt x="3669030" y="91440"/>
                </a:cubicBezTo>
                <a:lnTo>
                  <a:pt x="3577590" y="80010"/>
                </a:lnTo>
                <a:cubicBezTo>
                  <a:pt x="3500160" y="89689"/>
                  <a:pt x="3418282" y="93852"/>
                  <a:pt x="3348990" y="137160"/>
                </a:cubicBezTo>
                <a:cubicBezTo>
                  <a:pt x="3292540" y="172441"/>
                  <a:pt x="3249407" y="203418"/>
                  <a:pt x="3188970" y="228600"/>
                </a:cubicBezTo>
                <a:cubicBezTo>
                  <a:pt x="3150166" y="244768"/>
                  <a:pt x="3116035" y="244385"/>
                  <a:pt x="3086100" y="274320"/>
                </a:cubicBezTo>
                <a:cubicBezTo>
                  <a:pt x="2955627" y="404793"/>
                  <a:pt x="3171115" y="224596"/>
                  <a:pt x="2994660" y="365760"/>
                </a:cubicBezTo>
                <a:cubicBezTo>
                  <a:pt x="2990850" y="381000"/>
                  <a:pt x="2991024" y="397841"/>
                  <a:pt x="2983230" y="411480"/>
                </a:cubicBezTo>
                <a:cubicBezTo>
                  <a:pt x="2975210" y="425515"/>
                  <a:pt x="2959460" y="433497"/>
                  <a:pt x="2948940" y="445770"/>
                </a:cubicBezTo>
                <a:cubicBezTo>
                  <a:pt x="2936542" y="460234"/>
                  <a:pt x="2926080" y="476250"/>
                  <a:pt x="2914650" y="491490"/>
                </a:cubicBezTo>
                <a:cubicBezTo>
                  <a:pt x="2918460" y="640080"/>
                  <a:pt x="2915969" y="788965"/>
                  <a:pt x="2926080" y="937260"/>
                </a:cubicBezTo>
                <a:cubicBezTo>
                  <a:pt x="2927476" y="957730"/>
                  <a:pt x="2939764" y="976059"/>
                  <a:pt x="2948940" y="994410"/>
                </a:cubicBezTo>
                <a:cubicBezTo>
                  <a:pt x="2958875" y="1014281"/>
                  <a:pt x="2969900" y="1033787"/>
                  <a:pt x="2983230" y="1051560"/>
                </a:cubicBezTo>
                <a:cubicBezTo>
                  <a:pt x="3020052" y="1100656"/>
                  <a:pt x="3127544" y="1158634"/>
                  <a:pt x="3154680" y="1177290"/>
                </a:cubicBezTo>
                <a:cubicBezTo>
                  <a:pt x="3253853" y="1245472"/>
                  <a:pt x="3154617" y="1188693"/>
                  <a:pt x="3234690" y="1223010"/>
                </a:cubicBezTo>
                <a:cubicBezTo>
                  <a:pt x="3292633" y="1247843"/>
                  <a:pt x="3432262" y="1322614"/>
                  <a:pt x="3520440" y="1337310"/>
                </a:cubicBezTo>
                <a:cubicBezTo>
                  <a:pt x="3561950" y="1344228"/>
                  <a:pt x="3604345" y="1344093"/>
                  <a:pt x="3646170" y="1348740"/>
                </a:cubicBezTo>
                <a:cubicBezTo>
                  <a:pt x="3707229" y="1355524"/>
                  <a:pt x="3768295" y="1362487"/>
                  <a:pt x="3829050" y="1371600"/>
                </a:cubicBezTo>
                <a:cubicBezTo>
                  <a:pt x="3844585" y="1373930"/>
                  <a:pt x="3859435" y="1379622"/>
                  <a:pt x="3874770" y="1383030"/>
                </a:cubicBezTo>
                <a:cubicBezTo>
                  <a:pt x="3893735" y="1387244"/>
                  <a:pt x="3912806" y="1390985"/>
                  <a:pt x="3931920" y="1394460"/>
                </a:cubicBezTo>
                <a:lnTo>
                  <a:pt x="4126230" y="1428750"/>
                </a:lnTo>
                <a:cubicBezTo>
                  <a:pt x="4152900" y="1440180"/>
                  <a:pt x="4178179" y="1455656"/>
                  <a:pt x="4206240" y="1463040"/>
                </a:cubicBezTo>
                <a:cubicBezTo>
                  <a:pt x="4251065" y="1474836"/>
                  <a:pt x="4298575" y="1474104"/>
                  <a:pt x="4343400" y="1485900"/>
                </a:cubicBezTo>
                <a:cubicBezTo>
                  <a:pt x="4393104" y="1498980"/>
                  <a:pt x="4431590" y="1521632"/>
                  <a:pt x="4469130" y="1554480"/>
                </a:cubicBezTo>
                <a:cubicBezTo>
                  <a:pt x="4487784" y="1570802"/>
                  <a:pt x="4526338" y="1607196"/>
                  <a:pt x="4537710" y="1634490"/>
                </a:cubicBezTo>
                <a:cubicBezTo>
                  <a:pt x="4551612" y="1667854"/>
                  <a:pt x="4572000" y="1737360"/>
                  <a:pt x="4572000" y="1737360"/>
                </a:cubicBezTo>
                <a:cubicBezTo>
                  <a:pt x="4564463" y="1850417"/>
                  <a:pt x="4577238" y="1906827"/>
                  <a:pt x="4526280" y="2000250"/>
                </a:cubicBezTo>
                <a:cubicBezTo>
                  <a:pt x="4518540" y="2014441"/>
                  <a:pt x="4503420" y="2023110"/>
                  <a:pt x="4491990" y="2034540"/>
                </a:cubicBezTo>
                <a:cubicBezTo>
                  <a:pt x="4488180" y="2057400"/>
                  <a:pt x="4487219" y="2080922"/>
                  <a:pt x="4480560" y="2103120"/>
                </a:cubicBezTo>
                <a:cubicBezTo>
                  <a:pt x="4473632" y="2126214"/>
                  <a:pt x="4449354" y="2162811"/>
                  <a:pt x="4434840" y="2183130"/>
                </a:cubicBezTo>
                <a:cubicBezTo>
                  <a:pt x="4423767" y="2198632"/>
                  <a:pt x="4414020" y="2215380"/>
                  <a:pt x="4400550" y="2228850"/>
                </a:cubicBezTo>
                <a:cubicBezTo>
                  <a:pt x="4296956" y="2332444"/>
                  <a:pt x="4345998" y="2256710"/>
                  <a:pt x="4274820" y="2354580"/>
                </a:cubicBezTo>
                <a:cubicBezTo>
                  <a:pt x="4227263" y="2419971"/>
                  <a:pt x="4235878" y="2422562"/>
                  <a:pt x="4183380" y="2480310"/>
                </a:cubicBezTo>
                <a:cubicBezTo>
                  <a:pt x="4161633" y="2504231"/>
                  <a:pt x="4137660" y="2526030"/>
                  <a:pt x="4114800" y="2548890"/>
                </a:cubicBezTo>
                <a:cubicBezTo>
                  <a:pt x="4099560" y="2564130"/>
                  <a:pt x="4086322" y="2581678"/>
                  <a:pt x="4069080" y="2594610"/>
                </a:cubicBezTo>
                <a:cubicBezTo>
                  <a:pt x="4029370" y="2624392"/>
                  <a:pt x="4010524" y="2635160"/>
                  <a:pt x="3977640" y="2674620"/>
                </a:cubicBezTo>
                <a:cubicBezTo>
                  <a:pt x="3953249" y="2703889"/>
                  <a:pt x="3931920" y="2735580"/>
                  <a:pt x="3909060" y="2766060"/>
                </a:cubicBezTo>
                <a:cubicBezTo>
                  <a:pt x="3897630" y="2781300"/>
                  <a:pt x="3883289" y="2794741"/>
                  <a:pt x="3874770" y="2811780"/>
                </a:cubicBezTo>
                <a:cubicBezTo>
                  <a:pt x="3867150" y="2827020"/>
                  <a:pt x="3861609" y="2843491"/>
                  <a:pt x="3851910" y="2857500"/>
                </a:cubicBezTo>
                <a:cubicBezTo>
                  <a:pt x="3827183" y="2893217"/>
                  <a:pt x="3798386" y="2925938"/>
                  <a:pt x="3771900" y="2960370"/>
                </a:cubicBezTo>
                <a:cubicBezTo>
                  <a:pt x="3760285" y="2975469"/>
                  <a:pt x="3746129" y="2989051"/>
                  <a:pt x="3737610" y="3006090"/>
                </a:cubicBezTo>
                <a:cubicBezTo>
                  <a:pt x="3726180" y="3028950"/>
                  <a:pt x="3716470" y="3052754"/>
                  <a:pt x="3703320" y="3074670"/>
                </a:cubicBezTo>
                <a:cubicBezTo>
                  <a:pt x="3693519" y="3091005"/>
                  <a:pt x="3677869" y="3103515"/>
                  <a:pt x="3669030" y="3120390"/>
                </a:cubicBezTo>
                <a:cubicBezTo>
                  <a:pt x="3635815" y="3183801"/>
                  <a:pt x="3619197" y="3256450"/>
                  <a:pt x="3577590" y="3314700"/>
                </a:cubicBezTo>
                <a:cubicBezTo>
                  <a:pt x="3558540" y="3341370"/>
                  <a:pt x="3542022" y="3370044"/>
                  <a:pt x="3520440" y="3394710"/>
                </a:cubicBezTo>
                <a:cubicBezTo>
                  <a:pt x="3455438" y="3468998"/>
                  <a:pt x="3411786" y="3511902"/>
                  <a:pt x="3326130" y="3554730"/>
                </a:cubicBezTo>
                <a:cubicBezTo>
                  <a:pt x="3289427" y="3573081"/>
                  <a:pt x="3250607" y="3587027"/>
                  <a:pt x="3211830" y="3600450"/>
                </a:cubicBezTo>
                <a:cubicBezTo>
                  <a:pt x="3151476" y="3621342"/>
                  <a:pt x="3091019" y="3642553"/>
                  <a:pt x="3028950" y="3657600"/>
                </a:cubicBezTo>
                <a:cubicBezTo>
                  <a:pt x="2877236" y="3694379"/>
                  <a:pt x="2822793" y="3692736"/>
                  <a:pt x="2674620" y="3703320"/>
                </a:cubicBezTo>
                <a:lnTo>
                  <a:pt x="1725930" y="3691890"/>
                </a:lnTo>
                <a:cubicBezTo>
                  <a:pt x="1138105" y="3678923"/>
                  <a:pt x="1307370" y="3706476"/>
                  <a:pt x="1005840" y="3646170"/>
                </a:cubicBezTo>
                <a:cubicBezTo>
                  <a:pt x="941070" y="3649980"/>
                  <a:pt x="875402" y="3646194"/>
                  <a:pt x="811530" y="3657600"/>
                </a:cubicBezTo>
                <a:cubicBezTo>
                  <a:pt x="767630" y="3665439"/>
                  <a:pt x="728365" y="3690018"/>
                  <a:pt x="685800" y="3703320"/>
                </a:cubicBezTo>
                <a:cubicBezTo>
                  <a:pt x="667257" y="3709115"/>
                  <a:pt x="647700" y="3710940"/>
                  <a:pt x="628650" y="3714750"/>
                </a:cubicBezTo>
                <a:cubicBezTo>
                  <a:pt x="583273" y="3760127"/>
                  <a:pt x="540643" y="3813217"/>
                  <a:pt x="480060" y="3840480"/>
                </a:cubicBezTo>
                <a:cubicBezTo>
                  <a:pt x="428409" y="3863723"/>
                  <a:pt x="372785" y="3876991"/>
                  <a:pt x="320040" y="3897630"/>
                </a:cubicBezTo>
                <a:cubicBezTo>
                  <a:pt x="101770" y="3983040"/>
                  <a:pt x="286286" y="3920311"/>
                  <a:pt x="182880" y="3954780"/>
                </a:cubicBezTo>
                <a:cubicBezTo>
                  <a:pt x="171450" y="3973830"/>
                  <a:pt x="159379" y="3992510"/>
                  <a:pt x="148590" y="4011930"/>
                </a:cubicBezTo>
                <a:cubicBezTo>
                  <a:pt x="140315" y="4026825"/>
                  <a:pt x="134184" y="4042856"/>
                  <a:pt x="125730" y="4057650"/>
                </a:cubicBezTo>
                <a:cubicBezTo>
                  <a:pt x="118914" y="4069577"/>
                  <a:pt x="109013" y="4079653"/>
                  <a:pt x="102870" y="4091940"/>
                </a:cubicBezTo>
                <a:cubicBezTo>
                  <a:pt x="78757" y="4140165"/>
                  <a:pt x="73414" y="4176243"/>
                  <a:pt x="57150" y="4229100"/>
                </a:cubicBezTo>
                <a:cubicBezTo>
                  <a:pt x="50064" y="4252131"/>
                  <a:pt x="40134" y="4274303"/>
                  <a:pt x="34290" y="4297680"/>
                </a:cubicBezTo>
                <a:cubicBezTo>
                  <a:pt x="30480" y="4312920"/>
                  <a:pt x="25755" y="4327960"/>
                  <a:pt x="22860" y="4343400"/>
                </a:cubicBezTo>
                <a:cubicBezTo>
                  <a:pt x="14318" y="4388957"/>
                  <a:pt x="0" y="4480560"/>
                  <a:pt x="0" y="4480560"/>
                </a:cubicBezTo>
                <a:cubicBezTo>
                  <a:pt x="3810" y="4499610"/>
                  <a:pt x="7216" y="4518745"/>
                  <a:pt x="11430" y="4537710"/>
                </a:cubicBezTo>
                <a:cubicBezTo>
                  <a:pt x="14838" y="4553045"/>
                  <a:pt x="21555" y="4567775"/>
                  <a:pt x="22860" y="4583430"/>
                </a:cubicBezTo>
                <a:cubicBezTo>
                  <a:pt x="50899" y="4919900"/>
                  <a:pt x="13063" y="4699363"/>
                  <a:pt x="57150" y="4949190"/>
                </a:cubicBezTo>
                <a:cubicBezTo>
                  <a:pt x="60526" y="4968322"/>
                  <a:pt x="62437" y="4987910"/>
                  <a:pt x="68580" y="5006340"/>
                </a:cubicBezTo>
                <a:cubicBezTo>
                  <a:pt x="73968" y="5022504"/>
                  <a:pt x="84728" y="5036399"/>
                  <a:pt x="91440" y="5052060"/>
                </a:cubicBezTo>
                <a:cubicBezTo>
                  <a:pt x="102417" y="5077674"/>
                  <a:pt x="111143" y="5118243"/>
                  <a:pt x="114300" y="5143500"/>
                </a:cubicBezTo>
                <a:cubicBezTo>
                  <a:pt x="123328" y="5215728"/>
                  <a:pt x="127325" y="5288548"/>
                  <a:pt x="137160" y="5360670"/>
                </a:cubicBezTo>
                <a:cubicBezTo>
                  <a:pt x="138788" y="5372608"/>
                  <a:pt x="143541" y="5384021"/>
                  <a:pt x="148590" y="5394960"/>
                </a:cubicBezTo>
                <a:cubicBezTo>
                  <a:pt x="166441" y="5433636"/>
                  <a:pt x="182705" y="5473428"/>
                  <a:pt x="205740" y="5509260"/>
                </a:cubicBezTo>
                <a:cubicBezTo>
                  <a:pt x="226505" y="5541561"/>
                  <a:pt x="325957" y="5613394"/>
                  <a:pt x="342900" y="5623560"/>
                </a:cubicBezTo>
                <a:cubicBezTo>
                  <a:pt x="361950" y="5634990"/>
                  <a:pt x="382514" y="5644211"/>
                  <a:pt x="400050" y="5657850"/>
                </a:cubicBezTo>
                <a:cubicBezTo>
                  <a:pt x="417063" y="5671082"/>
                  <a:pt x="427057" y="5692877"/>
                  <a:pt x="445770" y="5703570"/>
                </a:cubicBezTo>
                <a:cubicBezTo>
                  <a:pt x="481398" y="5723929"/>
                  <a:pt x="522251" y="5733366"/>
                  <a:pt x="560070" y="5749290"/>
                </a:cubicBezTo>
                <a:cubicBezTo>
                  <a:pt x="594654" y="5763852"/>
                  <a:pt x="628650" y="5779770"/>
                  <a:pt x="662940" y="5795010"/>
                </a:cubicBezTo>
                <a:cubicBezTo>
                  <a:pt x="823458" y="5955528"/>
                  <a:pt x="562416" y="5701715"/>
                  <a:pt x="742950" y="5852160"/>
                </a:cubicBezTo>
                <a:cubicBezTo>
                  <a:pt x="753503" y="5860954"/>
                  <a:pt x="759667" y="5874163"/>
                  <a:pt x="765810" y="5886450"/>
                </a:cubicBezTo>
                <a:cubicBezTo>
                  <a:pt x="782591" y="5920013"/>
                  <a:pt x="793740" y="5956281"/>
                  <a:pt x="811530" y="5989320"/>
                </a:cubicBezTo>
                <a:cubicBezTo>
                  <a:pt x="829894" y="6023424"/>
                  <a:pt x="864998" y="6054218"/>
                  <a:pt x="891540" y="6080760"/>
                </a:cubicBezTo>
                <a:cubicBezTo>
                  <a:pt x="899160" y="6103620"/>
                  <a:pt x="908556" y="6125963"/>
                  <a:pt x="914400" y="6149340"/>
                </a:cubicBezTo>
                <a:cubicBezTo>
                  <a:pt x="964846" y="6351123"/>
                  <a:pt x="917152" y="6203316"/>
                  <a:pt x="948690" y="6297930"/>
                </a:cubicBezTo>
                <a:cubicBezTo>
                  <a:pt x="963930" y="6396990"/>
                  <a:pt x="970102" y="6497877"/>
                  <a:pt x="994410" y="6595110"/>
                </a:cubicBezTo>
                <a:cubicBezTo>
                  <a:pt x="997742" y="6608437"/>
                  <a:pt x="1015521" y="6614094"/>
                  <a:pt x="1028700" y="6617970"/>
                </a:cubicBezTo>
                <a:cubicBezTo>
                  <a:pt x="1081034" y="6633362"/>
                  <a:pt x="1134366" y="6647634"/>
                  <a:pt x="1188720" y="6652260"/>
                </a:cubicBezTo>
                <a:cubicBezTo>
                  <a:pt x="1314055" y="6662927"/>
                  <a:pt x="1440180" y="6659880"/>
                  <a:pt x="1565910" y="6663690"/>
                </a:cubicBezTo>
                <a:cubicBezTo>
                  <a:pt x="2084461" y="6703579"/>
                  <a:pt x="1224641" y="6642532"/>
                  <a:pt x="2606040" y="6652260"/>
                </a:cubicBezTo>
                <a:cubicBezTo>
                  <a:pt x="2850142" y="6653979"/>
                  <a:pt x="3093673" y="6676172"/>
                  <a:pt x="3337560" y="6686550"/>
                </a:cubicBezTo>
                <a:lnTo>
                  <a:pt x="3680460" y="6697980"/>
                </a:lnTo>
                <a:cubicBezTo>
                  <a:pt x="3764280" y="6659880"/>
                  <a:pt x="3846618" y="6618334"/>
                  <a:pt x="3931920" y="6583680"/>
                </a:cubicBezTo>
                <a:cubicBezTo>
                  <a:pt x="3968773" y="6568709"/>
                  <a:pt x="4008919" y="6563205"/>
                  <a:pt x="4046220" y="6549390"/>
                </a:cubicBezTo>
                <a:cubicBezTo>
                  <a:pt x="4111906" y="6525062"/>
                  <a:pt x="4173330" y="6489145"/>
                  <a:pt x="4240530" y="6469380"/>
                </a:cubicBezTo>
                <a:cubicBezTo>
                  <a:pt x="4303628" y="6450822"/>
                  <a:pt x="4370570" y="6449062"/>
                  <a:pt x="4434840" y="6435090"/>
                </a:cubicBezTo>
                <a:cubicBezTo>
                  <a:pt x="4458387" y="6429971"/>
                  <a:pt x="4481867" y="6423006"/>
                  <a:pt x="4503420" y="6412230"/>
                </a:cubicBezTo>
                <a:cubicBezTo>
                  <a:pt x="4527994" y="6399943"/>
                  <a:pt x="4545346" y="6373173"/>
                  <a:pt x="4572000" y="6366510"/>
                </a:cubicBezTo>
                <a:cubicBezTo>
                  <a:pt x="4623935" y="6353526"/>
                  <a:pt x="4834696" y="6330972"/>
                  <a:pt x="4926330" y="6320790"/>
                </a:cubicBezTo>
                <a:cubicBezTo>
                  <a:pt x="4953000" y="6301740"/>
                  <a:pt x="4979070" y="6281820"/>
                  <a:pt x="5006340" y="6263640"/>
                </a:cubicBezTo>
                <a:cubicBezTo>
                  <a:pt x="5036247" y="6243702"/>
                  <a:pt x="5069961" y="6229251"/>
                  <a:pt x="5097780" y="6206490"/>
                </a:cubicBezTo>
                <a:cubicBezTo>
                  <a:pt x="5112524" y="6194427"/>
                  <a:pt x="5116830" y="6172200"/>
                  <a:pt x="5132070" y="6160770"/>
                </a:cubicBezTo>
                <a:cubicBezTo>
                  <a:pt x="5163451" y="6137234"/>
                  <a:pt x="5202530" y="6125718"/>
                  <a:pt x="5234940" y="6103620"/>
                </a:cubicBezTo>
                <a:cubicBezTo>
                  <a:pt x="5286570" y="6068418"/>
                  <a:pt x="5327057" y="6016071"/>
                  <a:pt x="5383530" y="5989320"/>
                </a:cubicBezTo>
                <a:lnTo>
                  <a:pt x="5600700" y="5886450"/>
                </a:lnTo>
                <a:cubicBezTo>
                  <a:pt x="5710144" y="5769188"/>
                  <a:pt x="5858131" y="5619351"/>
                  <a:pt x="5943600" y="5486400"/>
                </a:cubicBezTo>
                <a:cubicBezTo>
                  <a:pt x="5994276" y="5407570"/>
                  <a:pt x="6031269" y="5320577"/>
                  <a:pt x="6069330" y="5234940"/>
                </a:cubicBezTo>
                <a:cubicBezTo>
                  <a:pt x="6274643" y="4772985"/>
                  <a:pt x="6233563" y="4901656"/>
                  <a:pt x="6309360" y="4560570"/>
                </a:cubicBezTo>
                <a:cubicBezTo>
                  <a:pt x="6316980" y="4469130"/>
                  <a:pt x="6322513" y="4377492"/>
                  <a:pt x="6332220" y="4286250"/>
                </a:cubicBezTo>
                <a:cubicBezTo>
                  <a:pt x="6355147" y="4070738"/>
                  <a:pt x="6365940" y="4026588"/>
                  <a:pt x="6400800" y="3829050"/>
                </a:cubicBezTo>
                <a:cubicBezTo>
                  <a:pt x="6404610" y="3749040"/>
                  <a:pt x="6408895" y="3669051"/>
                  <a:pt x="6412230" y="3589020"/>
                </a:cubicBezTo>
                <a:cubicBezTo>
                  <a:pt x="6416515" y="3486169"/>
                  <a:pt x="6413900" y="3382887"/>
                  <a:pt x="6423660" y="3280410"/>
                </a:cubicBezTo>
                <a:cubicBezTo>
                  <a:pt x="6429186" y="3222391"/>
                  <a:pt x="6446520" y="3166110"/>
                  <a:pt x="6457950" y="3108960"/>
                </a:cubicBezTo>
                <a:cubicBezTo>
                  <a:pt x="6481671" y="2859887"/>
                  <a:pt x="6496870" y="2755822"/>
                  <a:pt x="6492240" y="2480310"/>
                </a:cubicBezTo>
                <a:cubicBezTo>
                  <a:pt x="6486795" y="2156304"/>
                  <a:pt x="6471582" y="1832525"/>
                  <a:pt x="6457950" y="1508760"/>
                </a:cubicBezTo>
                <a:cubicBezTo>
                  <a:pt x="6456339" y="1470504"/>
                  <a:pt x="6456768" y="1431353"/>
                  <a:pt x="6446520" y="1394460"/>
                </a:cubicBezTo>
                <a:cubicBezTo>
                  <a:pt x="6409319" y="1260536"/>
                  <a:pt x="6128773" y="985898"/>
                  <a:pt x="6126480" y="982980"/>
                </a:cubicBezTo>
                <a:cubicBezTo>
                  <a:pt x="5922469" y="723330"/>
                  <a:pt x="5684692" y="413028"/>
                  <a:pt x="5452110" y="217170"/>
                </a:cubicBezTo>
                <a:cubicBezTo>
                  <a:pt x="5215390" y="17827"/>
                  <a:pt x="5319587" y="76614"/>
                  <a:pt x="5166360" y="0"/>
                </a:cubicBezTo>
                <a:cubicBezTo>
                  <a:pt x="4914636" y="14384"/>
                  <a:pt x="4626951" y="22797"/>
                  <a:pt x="4377690" y="68580"/>
                </a:cubicBezTo>
                <a:cubicBezTo>
                  <a:pt x="4318440" y="79463"/>
                  <a:pt x="4262289" y="103650"/>
                  <a:pt x="4206240" y="125730"/>
                </a:cubicBezTo>
                <a:cubicBezTo>
                  <a:pt x="3970195" y="218717"/>
                  <a:pt x="4076910" y="217170"/>
                  <a:pt x="3989070" y="217170"/>
                </a:cubicBezTo>
                <a:lnTo>
                  <a:pt x="4160520" y="148590"/>
                </a:lnTo>
              </a:path>
            </a:pathLst>
          </a:custGeom>
          <a:solidFill>
            <a:srgbClr val="C0000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TextBox 25">
            <a:extLst>
              <a:ext uri="{FF2B5EF4-FFF2-40B4-BE49-F238E27FC236}">
                <a16:creationId xmlns:a16="http://schemas.microsoft.com/office/drawing/2014/main" id="{7A492BD6-370F-9184-4305-C1697944EC2B}"/>
              </a:ext>
            </a:extLst>
          </p:cNvPr>
          <p:cNvSpPr txBox="1"/>
          <p:nvPr/>
        </p:nvSpPr>
        <p:spPr>
          <a:xfrm rot="19360378">
            <a:off x="7482498" y="3697069"/>
            <a:ext cx="5337451"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Enemies of God’s people gather against God’s people, but God’s judgment comes against them, and God’s people prevail</a:t>
            </a:r>
          </a:p>
        </p:txBody>
      </p:sp>
    </p:spTree>
    <p:extLst>
      <p:ext uri="{BB962C8B-B14F-4D97-AF65-F5344CB8AC3E}">
        <p14:creationId xmlns:p14="http://schemas.microsoft.com/office/powerpoint/2010/main" val="191519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
                                            <p:txEl>
                                              <p:pRg st="1" end="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xEl>
                                              <p:pRg st="0" end="0"/>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xEl>
                                              <p:pRg st="1" end="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0" grpId="0" animBg="1"/>
      <p:bldP spid="12" grpId="0" animBg="1"/>
      <p:bldP spid="14" grpId="0" animBg="1"/>
      <p:bldP spid="16" grpId="0" animBg="1"/>
      <p:bldP spid="18" grpId="0" animBg="1"/>
      <p:bldP spid="25" grpId="0" animBg="1"/>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Up 9">
            <a:extLst>
              <a:ext uri="{FF2B5EF4-FFF2-40B4-BE49-F238E27FC236}">
                <a16:creationId xmlns:a16="http://schemas.microsoft.com/office/drawing/2014/main" id="{340FC797-ECB1-45F2-A67E-14A8B494E638}"/>
              </a:ext>
            </a:extLst>
          </p:cNvPr>
          <p:cNvSpPr/>
          <p:nvPr/>
        </p:nvSpPr>
        <p:spPr>
          <a:xfrm rot="918850">
            <a:off x="10384164" y="2579223"/>
            <a:ext cx="725610" cy="1447170"/>
          </a:xfrm>
          <a:prstGeom prst="upArrow">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 name="Picture 2">
            <a:extLst>
              <a:ext uri="{FF2B5EF4-FFF2-40B4-BE49-F238E27FC236}">
                <a16:creationId xmlns:a16="http://schemas.microsoft.com/office/drawing/2014/main" id="{F0DA483D-C8E3-ACA4-FC9A-CCA4F7746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895349"/>
            <a:ext cx="10422879" cy="21128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612AC79C-F7C5-A368-1247-A5629AD058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4693" y="1642449"/>
            <a:ext cx="919656" cy="655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2C99924E-D78B-5D11-3AF7-8FCF64EFFF4A}"/>
              </a:ext>
            </a:extLst>
          </p:cNvPr>
          <p:cNvSpPr txBox="1"/>
          <p:nvPr/>
        </p:nvSpPr>
        <p:spPr>
          <a:xfrm>
            <a:off x="10058401" y="1855305"/>
            <a:ext cx="153725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Kingdom</a:t>
            </a:r>
          </a:p>
        </p:txBody>
      </p:sp>
      <p:sp>
        <p:nvSpPr>
          <p:cNvPr id="7" name="TextBox 6">
            <a:extLst>
              <a:ext uri="{FF2B5EF4-FFF2-40B4-BE49-F238E27FC236}">
                <a16:creationId xmlns:a16="http://schemas.microsoft.com/office/drawing/2014/main" id="{F6F842C8-EA61-DA9B-DE16-56B32E33D25E}"/>
              </a:ext>
            </a:extLst>
          </p:cNvPr>
          <p:cNvSpPr txBox="1"/>
          <p:nvPr/>
        </p:nvSpPr>
        <p:spPr>
          <a:xfrm>
            <a:off x="10581862" y="2206488"/>
            <a:ext cx="153725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a:ea typeface="+mn-ea"/>
                <a:cs typeface="+mn-cs"/>
              </a:rPr>
              <a:t>Conflict</a:t>
            </a:r>
          </a:p>
        </p:txBody>
      </p:sp>
      <p:sp>
        <p:nvSpPr>
          <p:cNvPr id="9" name="TextBox 8">
            <a:extLst>
              <a:ext uri="{FF2B5EF4-FFF2-40B4-BE49-F238E27FC236}">
                <a16:creationId xmlns:a16="http://schemas.microsoft.com/office/drawing/2014/main" id="{43BEAC34-AB93-F292-942A-862F258F514F}"/>
              </a:ext>
            </a:extLst>
          </p:cNvPr>
          <p:cNvSpPr txBox="1"/>
          <p:nvPr/>
        </p:nvSpPr>
        <p:spPr>
          <a:xfrm>
            <a:off x="8004318" y="3188660"/>
            <a:ext cx="4108168"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 John, your brother and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fellow participant</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the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tribulation</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kingdom</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perseverance in Jesus,</a:t>
            </a:r>
            <a:endPar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18073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85AE0F5-1C9C-149F-81EF-522B26EE60EB}"/>
              </a:ext>
            </a:extLst>
          </p:cNvPr>
          <p:cNvGraphicFramePr>
            <a:graphicFrameLocks noGrp="1"/>
          </p:cNvGraphicFramePr>
          <p:nvPr/>
        </p:nvGraphicFramePr>
        <p:xfrm>
          <a:off x="-265043" y="172394"/>
          <a:ext cx="12191997" cy="11359462"/>
        </p:xfrm>
        <a:graphic>
          <a:graphicData uri="http://schemas.openxmlformats.org/drawingml/2006/table">
            <a:tbl>
              <a:tblPr/>
              <a:tblGrid>
                <a:gridCol w="556591">
                  <a:extLst>
                    <a:ext uri="{9D8B030D-6E8A-4147-A177-3AD203B41FA5}">
                      <a16:colId xmlns:a16="http://schemas.microsoft.com/office/drawing/2014/main" val="132637381"/>
                    </a:ext>
                  </a:extLst>
                </a:gridCol>
                <a:gridCol w="4903304">
                  <a:extLst>
                    <a:ext uri="{9D8B030D-6E8A-4147-A177-3AD203B41FA5}">
                      <a16:colId xmlns:a16="http://schemas.microsoft.com/office/drawing/2014/main" val="185690056"/>
                    </a:ext>
                  </a:extLst>
                </a:gridCol>
                <a:gridCol w="6732102">
                  <a:extLst>
                    <a:ext uri="{9D8B030D-6E8A-4147-A177-3AD203B41FA5}">
                      <a16:colId xmlns:a16="http://schemas.microsoft.com/office/drawing/2014/main" val="3130948870"/>
                    </a:ext>
                  </a:extLst>
                </a:gridCol>
              </a:tblGrid>
              <a:tr h="52571">
                <a:tc>
                  <a:txBody>
                    <a:bodyPr/>
                    <a:lstStyle/>
                    <a:p>
                      <a:r>
                        <a:rPr lang="en-US" sz="200"/>
                        <a:t> </a:t>
                      </a:r>
                    </a:p>
                  </a:txBody>
                  <a:tcPr marL="7871" marR="7871" marT="3936" marB="3936">
                    <a:lnL>
                      <a:noFill/>
                    </a:lnL>
                    <a:lnR>
                      <a:noFill/>
                    </a:lnR>
                    <a:lnT>
                      <a:noFill/>
                    </a:lnT>
                    <a:lnB>
                      <a:noFill/>
                    </a:lnB>
                  </a:tcPr>
                </a:tc>
                <a:tc>
                  <a:txBody>
                    <a:bodyPr/>
                    <a:lstStyle/>
                    <a:p>
                      <a:r>
                        <a:rPr lang="en-US" sz="200"/>
                        <a:t> </a:t>
                      </a:r>
                    </a:p>
                  </a:txBody>
                  <a:tcPr marL="7871" marR="7871" marT="3936" marB="3936">
                    <a:lnL>
                      <a:noFill/>
                    </a:lnL>
                    <a:lnR>
                      <a:noFill/>
                    </a:lnR>
                    <a:lnT>
                      <a:noFill/>
                    </a:lnT>
                    <a:lnB>
                      <a:noFill/>
                    </a:lnB>
                  </a:tcPr>
                </a:tc>
                <a:tc>
                  <a:txBody>
                    <a:bodyPr/>
                    <a:lstStyle/>
                    <a:p>
                      <a:r>
                        <a:rPr lang="en-US" sz="200" b="1"/>
                        <a:t>Suggested Interpretation (late date)</a:t>
                      </a:r>
                      <a:endParaRPr lang="en-US" sz="200"/>
                    </a:p>
                  </a:txBody>
                  <a:tcPr marL="7871" marR="7871" marT="3936" marB="3936">
                    <a:lnL>
                      <a:noFill/>
                    </a:lnL>
                    <a:lnR>
                      <a:noFill/>
                    </a:lnR>
                    <a:lnT>
                      <a:noFill/>
                    </a:lnT>
                    <a:lnB>
                      <a:noFill/>
                    </a:lnB>
                  </a:tcPr>
                </a:tc>
                <a:extLst>
                  <a:ext uri="{0D108BD9-81ED-4DB2-BD59-A6C34878D82A}">
                    <a16:rowId xmlns:a16="http://schemas.microsoft.com/office/drawing/2014/main" val="2662171696"/>
                  </a:ext>
                </a:extLst>
              </a:tr>
              <a:tr h="237370">
                <a:tc rowSpan="4">
                  <a:txBody>
                    <a:bodyPr/>
                    <a:lstStyle/>
                    <a:p>
                      <a:r>
                        <a:rPr lang="en-US" sz="200" dirty="0"/>
                        <a:t>11:1</a:t>
                      </a:r>
                    </a:p>
                  </a:txBody>
                  <a:tcPr marL="7871" marR="7871" marT="3936" marB="3936">
                    <a:lnL>
                      <a:noFill/>
                    </a:lnL>
                    <a:lnR>
                      <a:noFill/>
                    </a:lnR>
                    <a:lnT>
                      <a:noFill/>
                    </a:lnT>
                    <a:lnB>
                      <a:noFill/>
                    </a:lnB>
                  </a:tcPr>
                </a:tc>
                <a:tc>
                  <a:txBody>
                    <a:bodyPr/>
                    <a:lstStyle/>
                    <a:p>
                      <a:r>
                        <a:rPr lang="en-US" sz="2800" dirty="0"/>
                        <a:t>measure</a:t>
                      </a:r>
                    </a:p>
                  </a:txBody>
                  <a:tcPr marL="7871" marR="7871" marT="3936" marB="3936">
                    <a:lnL>
                      <a:noFill/>
                    </a:lnL>
                    <a:lnR>
                      <a:noFill/>
                    </a:lnR>
                    <a:lnT>
                      <a:noFill/>
                    </a:lnT>
                    <a:lnB>
                      <a:noFill/>
                    </a:lnB>
                  </a:tcPr>
                </a:tc>
                <a:tc>
                  <a:txBody>
                    <a:bodyPr/>
                    <a:lstStyle/>
                    <a:p>
                      <a:r>
                        <a:rPr lang="en-US" sz="2800" b="1" dirty="0"/>
                        <a:t>Delineate the boundaries, define for protection</a:t>
                      </a:r>
                      <a:r>
                        <a:rPr lang="en-US" sz="2800" dirty="0"/>
                        <a:t> Cf. Ezekiel 43:10, Zech. 2:2, and Rev. 21:15-17. Also note this is just prior to the 7</a:t>
                      </a:r>
                      <a:r>
                        <a:rPr lang="en-US" sz="2800" baseline="30000" dirty="0"/>
                        <a:t>th</a:t>
                      </a:r>
                      <a:r>
                        <a:rPr lang="en-US" sz="2800" dirty="0"/>
                        <a:t> trumpet, as there was a sealing just prior to the 7</a:t>
                      </a:r>
                      <a:r>
                        <a:rPr lang="en-US" sz="2800" baseline="30000" dirty="0"/>
                        <a:t>th</a:t>
                      </a:r>
                      <a:r>
                        <a:rPr lang="en-US" sz="2800" dirty="0"/>
                        <a:t> seal, and a protection just prior to the 10</a:t>
                      </a:r>
                      <a:r>
                        <a:rPr lang="en-US" sz="2800" baseline="30000" dirty="0"/>
                        <a:t>th</a:t>
                      </a:r>
                      <a:r>
                        <a:rPr lang="en-US" sz="2800" dirty="0"/>
                        <a:t> plague.</a:t>
                      </a:r>
                    </a:p>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21325802"/>
                  </a:ext>
                </a:extLst>
              </a:tr>
              <a:tr h="140264">
                <a:tc vMerge="1">
                  <a:txBody>
                    <a:bodyPr/>
                    <a:lstStyle/>
                    <a:p>
                      <a:endParaRPr lang="en-US"/>
                    </a:p>
                  </a:txBody>
                  <a:tcPr/>
                </a:tc>
                <a:tc>
                  <a:txBody>
                    <a:bodyPr/>
                    <a:lstStyle/>
                    <a:p>
                      <a:r>
                        <a:rPr lang="en-US" sz="2800" dirty="0"/>
                        <a:t>the temple</a:t>
                      </a:r>
                    </a:p>
                  </a:txBody>
                  <a:tcPr marL="7871" marR="7871" marT="3936" marB="3936">
                    <a:lnL>
                      <a:noFill/>
                    </a:lnL>
                    <a:lnR>
                      <a:noFill/>
                    </a:lnR>
                    <a:lnT>
                      <a:noFill/>
                    </a:lnT>
                    <a:lnB>
                      <a:noFill/>
                    </a:lnB>
                  </a:tcPr>
                </a:tc>
                <a:tc>
                  <a:txBody>
                    <a:bodyPr/>
                    <a:lstStyle/>
                    <a:p>
                      <a:r>
                        <a:rPr lang="en-US" sz="2800" b="1" dirty="0"/>
                        <a:t>The church</a:t>
                      </a:r>
                      <a:r>
                        <a:rPr lang="en-US" sz="2800" dirty="0"/>
                        <a:t> The physical temple was destroyed, not preserved. The church is the House of the Lord (Eph. 2, 1 Pt. 2:5)</a:t>
                      </a:r>
                    </a:p>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844449321"/>
                  </a:ext>
                </a:extLst>
              </a:tr>
              <a:tr h="75527">
                <a:tc vMerge="1">
                  <a:txBody>
                    <a:bodyPr/>
                    <a:lstStyle/>
                    <a:p>
                      <a:endParaRPr lang="en-US"/>
                    </a:p>
                  </a:txBody>
                  <a:tcPr/>
                </a:tc>
                <a:tc>
                  <a:txBody>
                    <a:bodyPr/>
                    <a:lstStyle/>
                    <a:p>
                      <a:r>
                        <a:rPr lang="en-US" sz="2800" dirty="0"/>
                        <a:t>the altar</a:t>
                      </a:r>
                    </a:p>
                  </a:txBody>
                  <a:tcPr marL="7871" marR="7871" marT="3936" marB="3936">
                    <a:lnL>
                      <a:noFill/>
                    </a:lnL>
                    <a:lnR>
                      <a:noFill/>
                    </a:lnR>
                    <a:lnT>
                      <a:noFill/>
                    </a:lnT>
                    <a:lnB>
                      <a:noFill/>
                    </a:lnB>
                  </a:tcPr>
                </a:tc>
                <a:tc>
                  <a:txBody>
                    <a:bodyPr/>
                    <a:lstStyle/>
                    <a:p>
                      <a:r>
                        <a:rPr lang="en-US" sz="2800" b="1" dirty="0"/>
                        <a:t>Probably the altar of burnt offering, representing Jesus' sacrifice</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808937430"/>
                  </a:ext>
                </a:extLst>
              </a:tr>
              <a:tr h="140264">
                <a:tc vMerge="1">
                  <a:txBody>
                    <a:bodyPr/>
                    <a:lstStyle/>
                    <a:p>
                      <a:endParaRPr lang="en-US"/>
                    </a:p>
                  </a:txBody>
                  <a:tcPr/>
                </a:tc>
                <a:tc rowSpan="12" gridSpan="2">
                  <a:txBody>
                    <a:bodyPr/>
                    <a:lstStyle/>
                    <a:p>
                      <a:endParaRPr lang="en-US" sz="2800" dirty="0"/>
                    </a:p>
                  </a:txBody>
                  <a:tcPr marL="7871" marR="7871" marT="3936" marB="3936">
                    <a:lnL>
                      <a:noFill/>
                    </a:lnL>
                    <a:lnR>
                      <a:noFill/>
                    </a:lnR>
                    <a:lnT>
                      <a:noFill/>
                    </a:lnT>
                    <a:lnB>
                      <a:noFill/>
                    </a:lnB>
                  </a:tcPr>
                </a:tc>
                <a:tc rowSpan="12" h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1937322816"/>
                  </a:ext>
                </a:extLst>
              </a:tr>
              <a:tr h="1401266">
                <a:tc>
                  <a:txBody>
                    <a:bodyPr/>
                    <a:lstStyle/>
                    <a:p>
                      <a:r>
                        <a:rPr lang="en-US" sz="200" dirty="0"/>
                        <a:t>11:2</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309222865"/>
                  </a:ext>
                </a:extLst>
              </a:tr>
              <a:tr h="1412056">
                <a:tc>
                  <a:txBody>
                    <a:bodyPr/>
                    <a:lstStyle/>
                    <a:p>
                      <a:r>
                        <a:rPr lang="en-US" sz="200" dirty="0"/>
                        <a:t>11:3</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727531346"/>
                  </a:ext>
                </a:extLst>
              </a:tr>
              <a:tr h="140264">
                <a:tc>
                  <a:txBody>
                    <a:bodyPr/>
                    <a:lstStyle/>
                    <a:p>
                      <a:r>
                        <a:rPr lang="en-US" sz="200" dirty="0"/>
                        <a:t>11:5</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66467870"/>
                  </a:ext>
                </a:extLst>
              </a:tr>
              <a:tr h="237370">
                <a:tc>
                  <a:txBody>
                    <a:bodyPr/>
                    <a:lstStyle/>
                    <a:p>
                      <a:r>
                        <a:rPr lang="en-US" sz="200" dirty="0"/>
                        <a:t>11:6</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681850286"/>
                  </a:ext>
                </a:extLst>
              </a:tr>
              <a:tr h="485530">
                <a:tc>
                  <a:txBody>
                    <a:bodyPr/>
                    <a:lstStyle/>
                    <a:p>
                      <a:r>
                        <a:rPr lang="en-US" sz="200" dirty="0"/>
                        <a:t>11:7</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469304289"/>
                  </a:ext>
                </a:extLst>
              </a:tr>
              <a:tr h="766059">
                <a:tc>
                  <a:txBody>
                    <a:bodyPr/>
                    <a:lstStyle/>
                    <a:p>
                      <a:r>
                        <a:rPr lang="en-US" sz="200" dirty="0"/>
                        <a:t>11:8</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601698392"/>
                  </a:ext>
                </a:extLst>
              </a:tr>
              <a:tr h="235993">
                <a:tc>
                  <a:txBody>
                    <a:bodyPr/>
                    <a:lstStyle/>
                    <a:p>
                      <a:r>
                        <a:rPr lang="en-US" sz="200" dirty="0"/>
                        <a:t>11:9</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896769068"/>
                  </a:ext>
                </a:extLst>
              </a:tr>
              <a:tr h="205002">
                <a:tc>
                  <a:txBody>
                    <a:bodyPr/>
                    <a:lstStyle/>
                    <a:p>
                      <a:r>
                        <a:rPr lang="en-US" sz="200" dirty="0"/>
                        <a:t>11:10</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1863560139"/>
                  </a:ext>
                </a:extLst>
              </a:tr>
              <a:tr h="237370">
                <a:tc>
                  <a:txBody>
                    <a:bodyPr/>
                    <a:lstStyle/>
                    <a:p>
                      <a:r>
                        <a:rPr lang="en-US" sz="200"/>
                        <a:t>11:11</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487564810"/>
                  </a:ext>
                </a:extLst>
              </a:tr>
              <a:tr h="172633">
                <a:tc>
                  <a:txBody>
                    <a:bodyPr/>
                    <a:lstStyle/>
                    <a:p>
                      <a:r>
                        <a:rPr lang="en-US" sz="200"/>
                        <a:t>11:12</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4137331358"/>
                  </a:ext>
                </a:extLst>
              </a:tr>
              <a:tr h="302108">
                <a:tc>
                  <a:txBody>
                    <a:bodyPr/>
                    <a:lstStyle/>
                    <a:p>
                      <a:r>
                        <a:rPr lang="en-US" sz="200" dirty="0"/>
                        <a:t>11:13</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585863430"/>
                  </a:ext>
                </a:extLst>
              </a:tr>
            </a:tbl>
          </a:graphicData>
        </a:graphic>
      </p:graphicFrame>
      <p:sp>
        <p:nvSpPr>
          <p:cNvPr id="5" name="Rectangle 1">
            <a:extLst>
              <a:ext uri="{FF2B5EF4-FFF2-40B4-BE49-F238E27FC236}">
                <a16:creationId xmlns:a16="http://schemas.microsoft.com/office/drawing/2014/main" id="{77785E3C-1422-B00E-0BAB-B9DCCC211D4C}"/>
              </a:ext>
            </a:extLst>
          </p:cNvPr>
          <p:cNvSpPr>
            <a:spLocks noChangeArrowheads="1"/>
          </p:cNvSpPr>
          <p:nvPr/>
        </p:nvSpPr>
        <p:spPr bwMode="auto">
          <a:xfrm>
            <a:off x="19061814" y="-659289"/>
            <a:ext cx="5790693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62049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85AE0F5-1C9C-149F-81EF-522B26EE60EB}"/>
              </a:ext>
            </a:extLst>
          </p:cNvPr>
          <p:cNvGraphicFramePr>
            <a:graphicFrameLocks noGrp="1"/>
          </p:cNvGraphicFramePr>
          <p:nvPr/>
        </p:nvGraphicFramePr>
        <p:xfrm>
          <a:off x="-265043" y="-304685"/>
          <a:ext cx="12191998" cy="8242855"/>
        </p:xfrm>
        <a:graphic>
          <a:graphicData uri="http://schemas.openxmlformats.org/drawingml/2006/table">
            <a:tbl>
              <a:tblPr/>
              <a:tblGrid>
                <a:gridCol w="556592">
                  <a:extLst>
                    <a:ext uri="{9D8B030D-6E8A-4147-A177-3AD203B41FA5}">
                      <a16:colId xmlns:a16="http://schemas.microsoft.com/office/drawing/2014/main" val="132637381"/>
                    </a:ext>
                  </a:extLst>
                </a:gridCol>
                <a:gridCol w="4903304">
                  <a:extLst>
                    <a:ext uri="{9D8B030D-6E8A-4147-A177-3AD203B41FA5}">
                      <a16:colId xmlns:a16="http://schemas.microsoft.com/office/drawing/2014/main" val="185690056"/>
                    </a:ext>
                  </a:extLst>
                </a:gridCol>
                <a:gridCol w="6732102">
                  <a:extLst>
                    <a:ext uri="{9D8B030D-6E8A-4147-A177-3AD203B41FA5}">
                      <a16:colId xmlns:a16="http://schemas.microsoft.com/office/drawing/2014/main" val="3130948870"/>
                    </a:ext>
                  </a:extLst>
                </a:gridCol>
              </a:tblGrid>
              <a:tr h="52571">
                <a:tc>
                  <a:txBody>
                    <a:bodyPr/>
                    <a:lstStyle/>
                    <a:p>
                      <a:r>
                        <a:rPr lang="en-US" sz="200"/>
                        <a:t> </a:t>
                      </a:r>
                    </a:p>
                  </a:txBody>
                  <a:tcPr marL="7871" marR="7871" marT="3936" marB="3936">
                    <a:lnL>
                      <a:noFill/>
                    </a:lnL>
                    <a:lnR>
                      <a:noFill/>
                    </a:lnR>
                    <a:lnT>
                      <a:noFill/>
                    </a:lnT>
                    <a:lnB>
                      <a:noFill/>
                    </a:lnB>
                  </a:tcPr>
                </a:tc>
                <a:tc>
                  <a:txBody>
                    <a:bodyPr/>
                    <a:lstStyle/>
                    <a:p>
                      <a:endParaRPr lang="en-US" sz="200" dirty="0"/>
                    </a:p>
                  </a:txBody>
                  <a:tcPr marL="7871" marR="7871" marT="3936" marB="3936">
                    <a:lnL>
                      <a:noFill/>
                    </a:lnL>
                    <a:lnR>
                      <a:noFill/>
                    </a:lnR>
                    <a:lnT>
                      <a:noFill/>
                    </a:lnT>
                    <a:lnB>
                      <a:noFill/>
                    </a:lnB>
                  </a:tcPr>
                </a:tc>
                <a:tc>
                  <a:txBody>
                    <a:bodyPr/>
                    <a:lstStyle/>
                    <a:p>
                      <a:r>
                        <a:rPr lang="en-US" sz="200" b="1"/>
                        <a:t>Suggested Interpretation (late date)</a:t>
                      </a:r>
                      <a:endParaRPr lang="en-US" sz="200"/>
                    </a:p>
                  </a:txBody>
                  <a:tcPr marL="7871" marR="7871" marT="3936" marB="3936">
                    <a:lnL>
                      <a:noFill/>
                    </a:lnL>
                    <a:lnR>
                      <a:noFill/>
                    </a:lnR>
                    <a:lnT>
                      <a:noFill/>
                    </a:lnT>
                    <a:lnB>
                      <a:noFill/>
                    </a:lnB>
                  </a:tcPr>
                </a:tc>
                <a:extLst>
                  <a:ext uri="{0D108BD9-81ED-4DB2-BD59-A6C34878D82A}">
                    <a16:rowId xmlns:a16="http://schemas.microsoft.com/office/drawing/2014/main" val="2662171696"/>
                  </a:ext>
                </a:extLst>
              </a:tr>
              <a:tr h="453161">
                <a:tc rowSpan="2">
                  <a:txBody>
                    <a:bodyPr/>
                    <a:lstStyle/>
                    <a:p>
                      <a:r>
                        <a:rPr lang="en-US" sz="200" dirty="0"/>
                        <a:t>11:1</a:t>
                      </a:r>
                    </a:p>
                  </a:txBody>
                  <a:tcPr marL="7871" marR="7871" marT="3936" marB="3936">
                    <a:lnL>
                      <a:noFill/>
                    </a:lnL>
                    <a:lnR>
                      <a:noFill/>
                    </a:lnR>
                    <a:lnT>
                      <a:noFill/>
                    </a:lnT>
                    <a:lnB>
                      <a:noFill/>
                    </a:lnB>
                  </a:tcPr>
                </a:tc>
                <a:tc gridSpan="2">
                  <a:txBody>
                    <a:bodyPr/>
                    <a:lstStyle/>
                    <a:p>
                      <a:endParaRPr lang="en-US" sz="2800" dirty="0"/>
                    </a:p>
                  </a:txBody>
                  <a:tcPr marL="7871" marR="7871" marT="3936" marB="3936">
                    <a:lnL>
                      <a:noFill/>
                    </a:lnL>
                    <a:lnR>
                      <a:noFill/>
                    </a:lnR>
                    <a:lnT>
                      <a:noFill/>
                    </a:lnT>
                    <a:lnB>
                      <a:noFill/>
                    </a:lnB>
                  </a:tcPr>
                </a:tc>
                <a:tc h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21325802"/>
                  </a:ext>
                </a:extLst>
              </a:tr>
              <a:tr h="140264">
                <a:tc vMerge="1">
                  <a:txBody>
                    <a:bodyPr/>
                    <a:lstStyle/>
                    <a:p>
                      <a:endParaRPr lang="en-US"/>
                    </a:p>
                  </a:txBody>
                  <a:tcPr>
                    <a:lnT w="12700" cmpd="sng">
                      <a:noFill/>
                      <a:prstDash val="solid"/>
                    </a:lnT>
                  </a:tcPr>
                </a:tc>
                <a:tc>
                  <a:txBody>
                    <a:bodyPr/>
                    <a:lstStyle/>
                    <a:p>
                      <a:r>
                        <a:rPr lang="en-US" sz="2800" dirty="0"/>
                        <a:t>them that worship therein</a:t>
                      </a:r>
                    </a:p>
                  </a:txBody>
                  <a:tcPr marL="7871" marR="7871" marT="3936" marB="3936">
                    <a:lnR>
                      <a:noFill/>
                    </a:lnR>
                    <a:lnT>
                      <a:noFill/>
                    </a:lnT>
                    <a:lnB>
                      <a:noFill/>
                    </a:lnB>
                  </a:tcPr>
                </a:tc>
                <a:tc>
                  <a:txBody>
                    <a:bodyPr/>
                    <a:lstStyle/>
                    <a:p>
                      <a:r>
                        <a:rPr lang="en-US" sz="2800" b="1" dirty="0"/>
                        <a:t>The people of God</a:t>
                      </a:r>
                      <a:r>
                        <a:rPr lang="en-US" sz="2800" dirty="0"/>
                        <a:t> Cf. 1 Pt. 2:5, where the saints are both the "living stones" of the temple and the "holy priesthood" which worships therein.</a:t>
                      </a:r>
                    </a:p>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1937322816"/>
                  </a:ext>
                </a:extLst>
              </a:tr>
              <a:tr h="1401266">
                <a:tc>
                  <a:txBody>
                    <a:bodyPr/>
                    <a:lstStyle/>
                    <a:p>
                      <a:r>
                        <a:rPr lang="en-US" sz="200"/>
                        <a:t>11:2</a:t>
                      </a:r>
                    </a:p>
                  </a:txBody>
                  <a:tcPr marL="7871" marR="7871" marT="3936" marB="3936">
                    <a:lnL>
                      <a:noFill/>
                    </a:lnL>
                    <a:lnR>
                      <a:noFill/>
                    </a:lnR>
                    <a:lnT>
                      <a:noFill/>
                    </a:lnT>
                    <a:lnB>
                      <a:noFill/>
                    </a:lnB>
                  </a:tcPr>
                </a:tc>
                <a:tc rowSpan="11" gridSpan="2">
                  <a:txBody>
                    <a:bodyPr/>
                    <a:lstStyle/>
                    <a:p>
                      <a:endParaRPr lang="en-US" sz="2800" dirty="0"/>
                    </a:p>
                  </a:txBody>
                  <a:tcPr marL="7871" marR="7871" marT="3936" marB="3936">
                    <a:lnL>
                      <a:noFill/>
                    </a:lnL>
                    <a:lnR>
                      <a:noFill/>
                    </a:lnR>
                    <a:lnT>
                      <a:noFill/>
                    </a:lnT>
                    <a:lnB>
                      <a:noFill/>
                    </a:lnB>
                  </a:tcPr>
                </a:tc>
                <a:tc rowSpan="11" h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309222865"/>
                  </a:ext>
                </a:extLst>
              </a:tr>
              <a:tr h="1412056">
                <a:tc>
                  <a:txBody>
                    <a:bodyPr/>
                    <a:lstStyle/>
                    <a:p>
                      <a:r>
                        <a:rPr lang="en-US" sz="200"/>
                        <a:t>11:3</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727531346"/>
                  </a:ext>
                </a:extLst>
              </a:tr>
              <a:tr h="140264">
                <a:tc>
                  <a:txBody>
                    <a:bodyPr/>
                    <a:lstStyle/>
                    <a:p>
                      <a:r>
                        <a:rPr lang="en-US" sz="200"/>
                        <a:t>11:5</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66467870"/>
                  </a:ext>
                </a:extLst>
              </a:tr>
              <a:tr h="237370">
                <a:tc>
                  <a:txBody>
                    <a:bodyPr/>
                    <a:lstStyle/>
                    <a:p>
                      <a:r>
                        <a:rPr lang="en-US" sz="200"/>
                        <a:t>11:6</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681850286"/>
                  </a:ext>
                </a:extLst>
              </a:tr>
              <a:tr h="485530">
                <a:tc>
                  <a:txBody>
                    <a:bodyPr/>
                    <a:lstStyle/>
                    <a:p>
                      <a:r>
                        <a:rPr lang="en-US" sz="200"/>
                        <a:t>11:7</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469304289"/>
                  </a:ext>
                </a:extLst>
              </a:tr>
              <a:tr h="766059">
                <a:tc>
                  <a:txBody>
                    <a:bodyPr/>
                    <a:lstStyle/>
                    <a:p>
                      <a:r>
                        <a:rPr lang="en-US" sz="200"/>
                        <a:t>11:8</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601698392"/>
                  </a:ext>
                </a:extLst>
              </a:tr>
              <a:tr h="235993">
                <a:tc>
                  <a:txBody>
                    <a:bodyPr/>
                    <a:lstStyle/>
                    <a:p>
                      <a:r>
                        <a:rPr lang="en-US" sz="200"/>
                        <a:t>11:9</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896769068"/>
                  </a:ext>
                </a:extLst>
              </a:tr>
              <a:tr h="205002">
                <a:tc>
                  <a:txBody>
                    <a:bodyPr/>
                    <a:lstStyle/>
                    <a:p>
                      <a:r>
                        <a:rPr lang="en-US" sz="200"/>
                        <a:t>11:10</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1863560139"/>
                  </a:ext>
                </a:extLst>
              </a:tr>
              <a:tr h="237370">
                <a:tc>
                  <a:txBody>
                    <a:bodyPr/>
                    <a:lstStyle/>
                    <a:p>
                      <a:r>
                        <a:rPr lang="en-US" sz="200"/>
                        <a:t>11:11</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487564810"/>
                  </a:ext>
                </a:extLst>
              </a:tr>
              <a:tr h="172633">
                <a:tc>
                  <a:txBody>
                    <a:bodyPr/>
                    <a:lstStyle/>
                    <a:p>
                      <a:r>
                        <a:rPr lang="en-US" sz="200"/>
                        <a:t>11:12</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4137331358"/>
                  </a:ext>
                </a:extLst>
              </a:tr>
              <a:tr h="302108">
                <a:tc>
                  <a:txBody>
                    <a:bodyPr/>
                    <a:lstStyle/>
                    <a:p>
                      <a:r>
                        <a:rPr lang="en-US" sz="200" dirty="0"/>
                        <a:t>11:13</a:t>
                      </a:r>
                    </a:p>
                  </a:txBody>
                  <a:tcPr marL="7871" marR="7871" marT="3936" marB="3936">
                    <a:lnL>
                      <a:noFill/>
                    </a:lnL>
                    <a:lnR>
                      <a:noFill/>
                    </a:lnR>
                    <a:lnT>
                      <a:noFill/>
                    </a:lnT>
                    <a:lnB>
                      <a:noFill/>
                    </a:lnB>
                  </a:tcPr>
                </a:tc>
                <a:tc gridSpan="2"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a:p>
                  </a:txBody>
                  <a:tcPr marL="7871" marR="7871" marT="3936" marB="3936">
                    <a:lnL>
                      <a:noFill/>
                    </a:lnL>
                    <a:lnR>
                      <a:noFill/>
                    </a:lnR>
                    <a:lnT>
                      <a:noFill/>
                    </a:lnT>
                    <a:lnB>
                      <a:noFill/>
                    </a:lnB>
                  </a:tcPr>
                </a:tc>
                <a:extLst>
                  <a:ext uri="{0D108BD9-81ED-4DB2-BD59-A6C34878D82A}">
                    <a16:rowId xmlns:a16="http://schemas.microsoft.com/office/drawing/2014/main" val="585863430"/>
                  </a:ext>
                </a:extLst>
              </a:tr>
            </a:tbl>
          </a:graphicData>
        </a:graphic>
      </p:graphicFrame>
      <p:sp>
        <p:nvSpPr>
          <p:cNvPr id="5" name="Rectangle 1">
            <a:extLst>
              <a:ext uri="{FF2B5EF4-FFF2-40B4-BE49-F238E27FC236}">
                <a16:creationId xmlns:a16="http://schemas.microsoft.com/office/drawing/2014/main" id="{77785E3C-1422-B00E-0BAB-B9DCCC211D4C}"/>
              </a:ext>
            </a:extLst>
          </p:cNvPr>
          <p:cNvSpPr>
            <a:spLocks noChangeArrowheads="1"/>
          </p:cNvSpPr>
          <p:nvPr/>
        </p:nvSpPr>
        <p:spPr bwMode="auto">
          <a:xfrm>
            <a:off x="19061814" y="-659289"/>
            <a:ext cx="5790693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56363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85AE0F5-1C9C-149F-81EF-522B26EE60EB}"/>
              </a:ext>
            </a:extLst>
          </p:cNvPr>
          <p:cNvGraphicFramePr>
            <a:graphicFrameLocks noGrp="1"/>
          </p:cNvGraphicFramePr>
          <p:nvPr/>
        </p:nvGraphicFramePr>
        <p:xfrm>
          <a:off x="-265043" y="-887782"/>
          <a:ext cx="12191998" cy="12583729"/>
        </p:xfrm>
        <a:graphic>
          <a:graphicData uri="http://schemas.openxmlformats.org/drawingml/2006/table">
            <a:tbl>
              <a:tblPr/>
              <a:tblGrid>
                <a:gridCol w="556592">
                  <a:extLst>
                    <a:ext uri="{9D8B030D-6E8A-4147-A177-3AD203B41FA5}">
                      <a16:colId xmlns:a16="http://schemas.microsoft.com/office/drawing/2014/main" val="132637381"/>
                    </a:ext>
                  </a:extLst>
                </a:gridCol>
                <a:gridCol w="3988903">
                  <a:extLst>
                    <a:ext uri="{9D8B030D-6E8A-4147-A177-3AD203B41FA5}">
                      <a16:colId xmlns:a16="http://schemas.microsoft.com/office/drawing/2014/main" val="185690056"/>
                    </a:ext>
                  </a:extLst>
                </a:gridCol>
                <a:gridCol w="914401">
                  <a:extLst>
                    <a:ext uri="{9D8B030D-6E8A-4147-A177-3AD203B41FA5}">
                      <a16:colId xmlns:a16="http://schemas.microsoft.com/office/drawing/2014/main" val="3079697696"/>
                    </a:ext>
                  </a:extLst>
                </a:gridCol>
                <a:gridCol w="6732102">
                  <a:extLst>
                    <a:ext uri="{9D8B030D-6E8A-4147-A177-3AD203B41FA5}">
                      <a16:colId xmlns:a16="http://schemas.microsoft.com/office/drawing/2014/main" val="3130948870"/>
                    </a:ext>
                  </a:extLst>
                </a:gridCol>
              </a:tblGrid>
              <a:tr h="52571">
                <a:tc>
                  <a:txBody>
                    <a:bodyPr/>
                    <a:lstStyle/>
                    <a:p>
                      <a:r>
                        <a:rPr lang="en-US" sz="200"/>
                        <a:t> </a:t>
                      </a:r>
                    </a:p>
                  </a:txBody>
                  <a:tcPr marL="7871" marR="7871" marT="3936" marB="3936">
                    <a:lnL>
                      <a:noFill/>
                    </a:lnL>
                    <a:lnR>
                      <a:noFill/>
                    </a:lnR>
                    <a:lnT>
                      <a:noFill/>
                    </a:lnT>
                    <a:lnB>
                      <a:noFill/>
                    </a:lnB>
                  </a:tcPr>
                </a:tc>
                <a:tc gridSpan="2">
                  <a:txBody>
                    <a:bodyPr/>
                    <a:lstStyle/>
                    <a:p>
                      <a:endParaRPr lang="en-US" sz="200" dirty="0"/>
                    </a:p>
                  </a:txBody>
                  <a:tcPr marL="7871" marR="7871" marT="3936" marB="3936">
                    <a:lnL>
                      <a:noFill/>
                    </a:lnL>
                    <a:lnR>
                      <a:noFill/>
                    </a:lnR>
                    <a:lnT>
                      <a:noFill/>
                    </a:lnT>
                    <a:lnB>
                      <a:noFill/>
                    </a:lnB>
                  </a:tcPr>
                </a:tc>
                <a:tc hMerge="1">
                  <a:txBody>
                    <a:bodyPr/>
                    <a:lstStyle/>
                    <a:p>
                      <a:endParaRPr lang="en-US" sz="200" dirty="0"/>
                    </a:p>
                  </a:txBody>
                  <a:tcPr marL="7871" marR="7871" marT="3936" marB="3936">
                    <a:lnL>
                      <a:noFill/>
                    </a:lnL>
                    <a:lnR>
                      <a:noFill/>
                    </a:lnR>
                    <a:lnT>
                      <a:noFill/>
                    </a:lnT>
                    <a:lnB>
                      <a:noFill/>
                    </a:lnB>
                  </a:tcPr>
                </a:tc>
                <a:tc>
                  <a:txBody>
                    <a:bodyPr/>
                    <a:lstStyle/>
                    <a:p>
                      <a:r>
                        <a:rPr lang="en-US" sz="200" b="1"/>
                        <a:t>Suggested Interpretation (late date)</a:t>
                      </a:r>
                      <a:endParaRPr lang="en-US" sz="200"/>
                    </a:p>
                  </a:txBody>
                  <a:tcPr marL="7871" marR="7871" marT="3936" marB="3936">
                    <a:lnL>
                      <a:noFill/>
                    </a:lnL>
                    <a:lnR>
                      <a:noFill/>
                    </a:lnR>
                    <a:lnT>
                      <a:noFill/>
                    </a:lnT>
                    <a:lnB>
                      <a:noFill/>
                    </a:lnB>
                  </a:tcPr>
                </a:tc>
                <a:extLst>
                  <a:ext uri="{0D108BD9-81ED-4DB2-BD59-A6C34878D82A}">
                    <a16:rowId xmlns:a16="http://schemas.microsoft.com/office/drawing/2014/main" val="2662171696"/>
                  </a:ext>
                </a:extLst>
              </a:tr>
              <a:tr h="453161">
                <a:tc rowSpan="2">
                  <a:txBody>
                    <a:bodyPr/>
                    <a:lstStyle/>
                    <a:p>
                      <a:r>
                        <a:rPr lang="en-US" sz="200" dirty="0"/>
                        <a:t>11:1</a:t>
                      </a:r>
                    </a:p>
                  </a:txBody>
                  <a:tcPr marL="7871" marR="7871" marT="3936" marB="3936">
                    <a:lnL>
                      <a:noFill/>
                    </a:lnL>
                    <a:lnR>
                      <a:noFill/>
                    </a:lnR>
                    <a:lnT>
                      <a:noFill/>
                    </a:lnT>
                    <a:lnB>
                      <a:noFill/>
                    </a:lnB>
                  </a:tcPr>
                </a:tc>
                <a:tc gridSpan="3">
                  <a:txBody>
                    <a:bodyPr/>
                    <a:lstStyle/>
                    <a:p>
                      <a:endParaRPr lang="en-US" sz="2800" dirty="0"/>
                    </a:p>
                  </a:txBody>
                  <a:tcPr marL="7871" marR="7871" marT="3936" marB="3936">
                    <a:lnL>
                      <a:noFill/>
                    </a:lnL>
                    <a:lnR>
                      <a:noFill/>
                    </a:lnR>
                    <a:lnT>
                      <a:noFill/>
                    </a:lnT>
                    <a:lnB>
                      <a:noFill/>
                    </a:lnB>
                  </a:tcPr>
                </a:tc>
                <a:tc hMerge="1">
                  <a:txBody>
                    <a:bodyPr/>
                    <a:lstStyle/>
                    <a:p>
                      <a:endParaRPr lang="en-US"/>
                    </a:p>
                  </a:txBody>
                  <a:tcPr/>
                </a:tc>
                <a:tc h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21325802"/>
                  </a:ext>
                </a:extLst>
              </a:tr>
              <a:tr h="140264">
                <a:tc vMerge="1">
                  <a:txBody>
                    <a:bodyPr/>
                    <a:lstStyle/>
                    <a:p>
                      <a:endParaRPr lang="en-US"/>
                    </a:p>
                  </a:txBody>
                  <a:tcPr>
                    <a:lnT w="12700" cmpd="sng">
                      <a:noFill/>
                      <a:prstDash val="solid"/>
                    </a:lnT>
                  </a:tcPr>
                </a:tc>
                <a:tc>
                  <a:txBody>
                    <a:bodyPr/>
                    <a:lstStyle/>
                    <a:p>
                      <a:endParaRPr lang="en-US" sz="2800" dirty="0"/>
                    </a:p>
                  </a:txBody>
                  <a:tcPr marL="7871" marR="7871" marT="3936" marB="3936">
                    <a:lnR>
                      <a:noFill/>
                    </a:lnR>
                    <a:lnT>
                      <a:noFill/>
                    </a:lnT>
                    <a:lnB>
                      <a:noFill/>
                    </a:lnB>
                  </a:tcPr>
                </a:tc>
                <a:tc gridSpan="2">
                  <a:txBody>
                    <a:bodyPr/>
                    <a:lstStyle/>
                    <a:p>
                      <a:endParaRPr lang="en-US" sz="2800" dirty="0"/>
                    </a:p>
                  </a:txBody>
                  <a:tcPr marL="7871" marR="7871" marT="3936" marB="3936">
                    <a:lnL>
                      <a:noFill/>
                    </a:lnL>
                    <a:lnR>
                      <a:noFill/>
                    </a:lnR>
                    <a:lnT>
                      <a:noFill/>
                    </a:lnT>
                    <a:lnB>
                      <a:noFill/>
                    </a:lnB>
                  </a:tcPr>
                </a:tc>
                <a:tc h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1937322816"/>
                  </a:ext>
                </a:extLst>
              </a:tr>
              <a:tr h="787638">
                <a:tc rowSpan="2">
                  <a:txBody>
                    <a:bodyPr/>
                    <a:lstStyle/>
                    <a:p>
                      <a:r>
                        <a:rPr lang="en-US" sz="200"/>
                        <a:t>11:2</a:t>
                      </a:r>
                    </a:p>
                  </a:txBody>
                  <a:tcPr marL="7871" marR="7871" marT="3936" marB="3936">
                    <a:lnL>
                      <a:noFill/>
                    </a:lnL>
                    <a:lnR>
                      <a:noFill/>
                    </a:lnR>
                    <a:lnT>
                      <a:noFill/>
                    </a:lnT>
                    <a:lnB>
                      <a:noFill/>
                    </a:lnB>
                  </a:tcPr>
                </a:tc>
                <a:tc>
                  <a:txBody>
                    <a:bodyPr/>
                    <a:lstStyle/>
                    <a:p>
                      <a:r>
                        <a:rPr lang="en-US" sz="2800" dirty="0"/>
                        <a:t>the court which is without</a:t>
                      </a:r>
                    </a:p>
                  </a:txBody>
                  <a:tcPr marL="7871" marR="7871" marT="3936" marB="3936">
                    <a:lnL>
                      <a:noFill/>
                    </a:lnL>
                    <a:lnR>
                      <a:noFill/>
                    </a:lnR>
                    <a:lnT>
                      <a:noFill/>
                    </a:lnT>
                    <a:lnB>
                      <a:noFill/>
                    </a:lnB>
                  </a:tcPr>
                </a:tc>
                <a:tc gridSpan="2">
                  <a:txBody>
                    <a:bodyPr/>
                    <a:lstStyle/>
                    <a:p>
                      <a:r>
                        <a:rPr lang="en-US" sz="2800" b="1" dirty="0"/>
                        <a:t>Unbelievers (esp. Jews?) who profess to be God's people.</a:t>
                      </a:r>
                      <a:r>
                        <a:rPr lang="en-US" sz="2800" dirty="0"/>
                        <a:t> Not all of what appears to be the temple is truly God's House. One may think of the court of the Gentiles, and suppose that the heathen from among the Gentiles are here excluded. But the true Israel of God are those in Christ (Gal 6:16, 3:29, Rom. 9:6), and unbelieving Jews are not of the true Israel, but are sons of Hagar and belong to Arabia (Gal. 4:25); they say they are Jews, but are not. (Rev. 2:9). So here, if the court which is without is only the court of the Gentiles, it can nonetheless by the same irony as we see in Gal. 4:25 represent unbelieving Jews. On the other hand, it may include also the court of Israel and the court of the women, in which case the rejected area represents not only unbelieving Israel, but also the unbelieving Gentiles.</a:t>
                      </a:r>
                    </a:p>
                  </a:txBody>
                  <a:tcPr marL="7871" marR="7871" marT="3936" marB="3936">
                    <a:lnL>
                      <a:noFill/>
                    </a:lnL>
                    <a:lnR>
                      <a:noFill/>
                    </a:lnR>
                    <a:lnT>
                      <a:noFill/>
                    </a:lnT>
                    <a:lnB>
                      <a:noFill/>
                    </a:lnB>
                  </a:tcPr>
                </a:tc>
                <a:tc hMerge="1">
                  <a:txBody>
                    <a:bodyPr/>
                    <a:lstStyle/>
                    <a:p>
                      <a:r>
                        <a:rPr lang="en-US" sz="2800" b="1" dirty="0"/>
                        <a:t>Unbelievers (esp. Jews?) who profess to be God's people.</a:t>
                      </a:r>
                      <a:r>
                        <a:rPr lang="en-US" sz="2800" dirty="0"/>
                        <a:t> Not all of what appears to be the temple is truly God's House. One may think of the court of the Gentiles, and suppose that the heathen from among the Gentiles are here excluded. But the true Israel of God are those in Christ (Gal 6:16, 3:29, Rom. 9:6), and unbelieving Jews are not of the true Israel, but are sons of Hagar and belong to Arabia (Gal. 4:25); they say they are Jews, but are not. (Rev. 2:9). So here, if the court which is without is only the court of the Gentiles, it can nonetheless by the same irony as we see in Gal. 4:25 represent unbelieving Jews. On the other hand, it may include also the court of Israel and the court of the women, in which case the rejected area represents not only unbelieving Israel, but also the unbelieving Gentiles.</a:t>
                      </a:r>
                    </a:p>
                  </a:txBody>
                  <a:tcPr marL="7871" marR="7871" marT="3936" marB="3936">
                    <a:lnL>
                      <a:noFill/>
                    </a:lnL>
                    <a:lnR>
                      <a:noFill/>
                    </a:lnR>
                    <a:lnT>
                      <a:noFill/>
                    </a:lnT>
                    <a:lnB>
                      <a:noFill/>
                    </a:lnB>
                  </a:tcPr>
                </a:tc>
                <a:extLst>
                  <a:ext uri="{0D108BD9-81ED-4DB2-BD59-A6C34878D82A}">
                    <a16:rowId xmlns:a16="http://schemas.microsoft.com/office/drawing/2014/main" val="3309222865"/>
                  </a:ext>
                </a:extLst>
              </a:tr>
              <a:tr h="613628">
                <a:tc vMerge="1">
                  <a:txBody>
                    <a:bodyPr/>
                    <a:lstStyle/>
                    <a:p>
                      <a:endParaRPr lang="en-US"/>
                    </a:p>
                  </a:txBody>
                  <a:tcPr/>
                </a:tc>
                <a:tc rowSpan="11" gridSpan="3">
                  <a:txBody>
                    <a:bodyPr/>
                    <a:lstStyle/>
                    <a:p>
                      <a:endParaRPr lang="en-US" sz="2800" dirty="0"/>
                    </a:p>
                  </a:txBody>
                  <a:tcPr marL="7871" marR="7871" marT="3936" marB="3936">
                    <a:lnL>
                      <a:noFill/>
                    </a:lnL>
                    <a:lnR>
                      <a:noFill/>
                    </a:lnR>
                    <a:lnT>
                      <a:noFill/>
                    </a:lnT>
                    <a:lnB>
                      <a:noFill/>
                    </a:lnB>
                  </a:tcPr>
                </a:tc>
                <a:tc rowSpan="11" hMerge="1">
                  <a:txBody>
                    <a:bodyPr/>
                    <a:lstStyle/>
                    <a:p>
                      <a:endParaRPr lang="en-US"/>
                    </a:p>
                  </a:txBody>
                  <a:tcPr/>
                </a:tc>
                <a:tc rowSpan="11" h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1496283057"/>
                  </a:ext>
                </a:extLst>
              </a:tr>
              <a:tr h="1412056">
                <a:tc>
                  <a:txBody>
                    <a:bodyPr/>
                    <a:lstStyle/>
                    <a:p>
                      <a:r>
                        <a:rPr lang="en-US" sz="200"/>
                        <a:t>11:3</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a:p>
                  </a:txBody>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727531346"/>
                  </a:ext>
                </a:extLst>
              </a:tr>
              <a:tr h="140264">
                <a:tc>
                  <a:txBody>
                    <a:bodyPr/>
                    <a:lstStyle/>
                    <a:p>
                      <a:r>
                        <a:rPr lang="en-US" sz="200"/>
                        <a:t>11:5</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a:p>
                  </a:txBody>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66467870"/>
                  </a:ext>
                </a:extLst>
              </a:tr>
              <a:tr h="237370">
                <a:tc>
                  <a:txBody>
                    <a:bodyPr/>
                    <a:lstStyle/>
                    <a:p>
                      <a:r>
                        <a:rPr lang="en-US" sz="200"/>
                        <a:t>11:6</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a:p>
                  </a:txBody>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681850286"/>
                  </a:ext>
                </a:extLst>
              </a:tr>
              <a:tr h="485530">
                <a:tc>
                  <a:txBody>
                    <a:bodyPr/>
                    <a:lstStyle/>
                    <a:p>
                      <a:r>
                        <a:rPr lang="en-US" sz="200"/>
                        <a:t>11:7</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a:p>
                  </a:txBody>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469304289"/>
                  </a:ext>
                </a:extLst>
              </a:tr>
              <a:tr h="766059">
                <a:tc>
                  <a:txBody>
                    <a:bodyPr/>
                    <a:lstStyle/>
                    <a:p>
                      <a:r>
                        <a:rPr lang="en-US" sz="200"/>
                        <a:t>11:8</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a:p>
                  </a:txBody>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601698392"/>
                  </a:ext>
                </a:extLst>
              </a:tr>
              <a:tr h="235993">
                <a:tc>
                  <a:txBody>
                    <a:bodyPr/>
                    <a:lstStyle/>
                    <a:p>
                      <a:r>
                        <a:rPr lang="en-US" sz="200"/>
                        <a:t>11:9</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a:p>
                  </a:txBody>
                  <a:tcPr/>
                </a:tc>
                <a:tc hMerge="1" v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896769068"/>
                  </a:ext>
                </a:extLst>
              </a:tr>
              <a:tr h="205002">
                <a:tc>
                  <a:txBody>
                    <a:bodyPr/>
                    <a:lstStyle/>
                    <a:p>
                      <a:r>
                        <a:rPr lang="en-US" sz="200"/>
                        <a:t>11:10</a:t>
                      </a:r>
                    </a:p>
                  </a:txBody>
                  <a:tcPr marL="7871" marR="7871" marT="3936" marB="3936">
                    <a:lnL>
                      <a:noFill/>
                    </a:lnL>
                    <a:lnR>
                      <a:noFill/>
                    </a:lnR>
                    <a:lnT>
                      <a:noFill/>
                    </a:lnT>
                    <a:lnB>
                      <a:noFill/>
                    </a:lnB>
                  </a:tcPr>
                </a:tc>
                <a:tc gridSpan="3" vMerge="1">
                  <a:txBody>
                    <a:bodyPr/>
                    <a:lstStyle/>
                    <a:p>
                      <a:r>
                        <a:rPr lang="en-US" sz="2800" dirty="0"/>
                        <a:t>And they that dwell on the earth rejoice over them, and make merry; and they shall send gifts one to another; because these two prophets tormented them that dwell on the earth.</a:t>
                      </a:r>
                    </a:p>
                  </a:txBody>
                  <a:tcPr marL="7871" marR="7871" marT="3936" marB="3936">
                    <a:lnL>
                      <a:noFill/>
                    </a:lnL>
                    <a:lnR>
                      <a:noFill/>
                    </a:lnR>
                    <a:lnT>
                      <a:noFill/>
                    </a:lnT>
                    <a:lnB>
                      <a:noFill/>
                    </a:lnB>
                  </a:tcPr>
                </a:tc>
                <a:tc hMerge="1" vMerge="1">
                  <a:txBody>
                    <a:bodyPr/>
                    <a:lstStyle/>
                    <a:p>
                      <a:endParaRPr lang="en-US"/>
                    </a:p>
                  </a:txBody>
                  <a:tcPr/>
                </a:tc>
                <a:tc hMerge="1" vMerge="1">
                  <a:txBody>
                    <a:bodyPr/>
                    <a:lstStyle/>
                    <a:p>
                      <a:r>
                        <a:rPr lang="en-US" sz="2800" dirty="0"/>
                        <a:t> </a:t>
                      </a:r>
                    </a:p>
                  </a:txBody>
                  <a:tcPr marL="7871" marR="7871" marT="3936" marB="3936">
                    <a:lnL>
                      <a:noFill/>
                    </a:lnL>
                    <a:lnR>
                      <a:noFill/>
                    </a:lnR>
                    <a:lnT>
                      <a:noFill/>
                    </a:lnT>
                    <a:lnB>
                      <a:noFill/>
                    </a:lnB>
                  </a:tcPr>
                </a:tc>
                <a:extLst>
                  <a:ext uri="{0D108BD9-81ED-4DB2-BD59-A6C34878D82A}">
                    <a16:rowId xmlns:a16="http://schemas.microsoft.com/office/drawing/2014/main" val="1863560139"/>
                  </a:ext>
                </a:extLst>
              </a:tr>
              <a:tr h="237370">
                <a:tc>
                  <a:txBody>
                    <a:bodyPr/>
                    <a:lstStyle/>
                    <a:p>
                      <a:r>
                        <a:rPr lang="en-US" sz="200"/>
                        <a:t>11:11</a:t>
                      </a:r>
                    </a:p>
                  </a:txBody>
                  <a:tcPr marL="7871" marR="7871" marT="3936" marB="3936">
                    <a:lnL>
                      <a:noFill/>
                    </a:lnL>
                    <a:lnR>
                      <a:noFill/>
                    </a:lnR>
                    <a:lnT>
                      <a:noFill/>
                    </a:lnT>
                    <a:lnB>
                      <a:noFill/>
                    </a:lnB>
                  </a:tcPr>
                </a:tc>
                <a:tc gridSpan="3" vMerge="1">
                  <a:txBody>
                    <a:bodyPr/>
                    <a:lstStyle/>
                    <a:p>
                      <a:r>
                        <a:rPr lang="en-US" sz="2800" dirty="0"/>
                        <a:t>And after the three days and a half the breath of life from God entered into them, and they stood upon their feet;</a:t>
                      </a:r>
                    </a:p>
                  </a:txBody>
                  <a:tcPr marL="7871" marR="7871" marT="3936" marB="3936">
                    <a:lnL>
                      <a:noFill/>
                    </a:lnL>
                    <a:lnR>
                      <a:noFill/>
                    </a:lnR>
                    <a:lnT>
                      <a:noFill/>
                    </a:lnT>
                    <a:lnB>
                      <a:noFill/>
                    </a:lnB>
                  </a:tcPr>
                </a:tc>
                <a:tc hMerge="1" vMerge="1">
                  <a:txBody>
                    <a:bodyPr/>
                    <a:lstStyle/>
                    <a:p>
                      <a:endParaRPr lang="en-US"/>
                    </a:p>
                  </a:txBody>
                  <a:tcPr/>
                </a:tc>
                <a:tc hMerge="1" vMerge="1">
                  <a:txBody>
                    <a:bodyPr/>
                    <a:lstStyle/>
                    <a:p>
                      <a:r>
                        <a:rPr lang="en-US" sz="2800" dirty="0"/>
                        <a:t>Perhaps a reference to the fact that </a:t>
                      </a:r>
                      <a:r>
                        <a:rPr lang="en-US" sz="2800" b="1" dirty="0"/>
                        <a:t>the word spoken by the apostles and prophets proved enduring.</a:t>
                      </a:r>
                      <a:r>
                        <a:rPr lang="en-US" sz="2800" dirty="0"/>
                        <a:t> Though the men had been killed, the written word was circulated and soon came to be pervasive.</a:t>
                      </a:r>
                    </a:p>
                  </a:txBody>
                  <a:tcPr marL="7871" marR="7871" marT="3936" marB="3936">
                    <a:lnL>
                      <a:noFill/>
                    </a:lnL>
                    <a:lnR>
                      <a:noFill/>
                    </a:lnR>
                    <a:lnT>
                      <a:noFill/>
                    </a:lnT>
                    <a:lnB>
                      <a:noFill/>
                    </a:lnB>
                  </a:tcPr>
                </a:tc>
                <a:extLst>
                  <a:ext uri="{0D108BD9-81ED-4DB2-BD59-A6C34878D82A}">
                    <a16:rowId xmlns:a16="http://schemas.microsoft.com/office/drawing/2014/main" val="487564810"/>
                  </a:ext>
                </a:extLst>
              </a:tr>
              <a:tr h="172633">
                <a:tc>
                  <a:txBody>
                    <a:bodyPr/>
                    <a:lstStyle/>
                    <a:p>
                      <a:r>
                        <a:rPr lang="en-US" sz="200"/>
                        <a:t>11:12</a:t>
                      </a:r>
                    </a:p>
                  </a:txBody>
                  <a:tcPr marL="7871" marR="7871" marT="3936" marB="3936">
                    <a:lnL>
                      <a:noFill/>
                    </a:lnL>
                    <a:lnR>
                      <a:noFill/>
                    </a:lnR>
                    <a:lnT>
                      <a:noFill/>
                    </a:lnT>
                    <a:lnB>
                      <a:noFill/>
                    </a:lnB>
                  </a:tcPr>
                </a:tc>
                <a:tc gridSpan="3" vMerge="1">
                  <a:txBody>
                    <a:bodyPr/>
                    <a:lstStyle/>
                    <a:p>
                      <a:r>
                        <a:rPr lang="en-US" sz="2800" dirty="0"/>
                        <a:t>And they heard a great voice from heaven saying unto them, Come up hither. And they went up into heaven in the cloud; and their enemies beheld them.</a:t>
                      </a:r>
                    </a:p>
                  </a:txBody>
                  <a:tcPr marL="7871" marR="7871" marT="3936" marB="3936">
                    <a:lnL>
                      <a:noFill/>
                    </a:lnL>
                    <a:lnR>
                      <a:noFill/>
                    </a:lnR>
                    <a:lnT>
                      <a:noFill/>
                    </a:lnT>
                    <a:lnB>
                      <a:noFill/>
                    </a:lnB>
                  </a:tcPr>
                </a:tc>
                <a:tc hMerge="1" vMerge="1">
                  <a:txBody>
                    <a:bodyPr/>
                    <a:lstStyle/>
                    <a:p>
                      <a:endParaRPr lang="en-US"/>
                    </a:p>
                  </a:txBody>
                  <a:tcPr/>
                </a:tc>
                <a:tc hMerge="1" vMerge="1">
                  <a:txBody>
                    <a:bodyPr/>
                    <a:lstStyle/>
                    <a:p>
                      <a:r>
                        <a:rPr lang="en-US" sz="2800" b="1" dirty="0"/>
                        <a:t>The enemies of God's people saw the endurance of His word.</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4137331358"/>
                  </a:ext>
                </a:extLst>
              </a:tr>
              <a:tr h="302108">
                <a:tc>
                  <a:txBody>
                    <a:bodyPr/>
                    <a:lstStyle/>
                    <a:p>
                      <a:r>
                        <a:rPr lang="en-US" sz="200" dirty="0"/>
                        <a:t>11:13</a:t>
                      </a:r>
                    </a:p>
                  </a:txBody>
                  <a:tcPr marL="7871" marR="7871" marT="3936" marB="3936">
                    <a:lnL>
                      <a:noFill/>
                    </a:lnL>
                    <a:lnR>
                      <a:noFill/>
                    </a:lnR>
                    <a:lnT>
                      <a:noFill/>
                    </a:lnT>
                    <a:lnB>
                      <a:noFill/>
                    </a:lnB>
                  </a:tcPr>
                </a:tc>
                <a:tc gridSpan="3" vMerge="1">
                  <a:txBody>
                    <a:bodyPr/>
                    <a:lstStyle/>
                    <a:p>
                      <a:r>
                        <a:rPr lang="en-US" sz="2800" dirty="0"/>
                        <a:t>And in that hour there was a great earthquake</a:t>
                      </a:r>
                    </a:p>
                  </a:txBody>
                  <a:tcPr marL="7871" marR="7871" marT="3936" marB="3936">
                    <a:lnL>
                      <a:noFill/>
                    </a:lnL>
                    <a:lnR>
                      <a:noFill/>
                    </a:lnR>
                    <a:lnT>
                      <a:noFill/>
                    </a:lnT>
                    <a:lnB>
                      <a:noFill/>
                    </a:lnB>
                  </a:tcPr>
                </a:tc>
                <a:tc hMerge="1" vMerge="1">
                  <a:txBody>
                    <a:bodyPr/>
                    <a:lstStyle/>
                    <a:p>
                      <a:endParaRPr lang="en-US"/>
                    </a:p>
                  </a:txBody>
                  <a:tcPr/>
                </a:tc>
                <a:tc hMerge="1" vMerge="1">
                  <a:txBody>
                    <a:bodyPr/>
                    <a:lstStyle/>
                    <a:p>
                      <a:r>
                        <a:rPr lang="en-US" sz="2800" b="1" dirty="0"/>
                        <a:t>Judgment comes</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585863430"/>
                  </a:ext>
                </a:extLst>
              </a:tr>
            </a:tbl>
          </a:graphicData>
        </a:graphic>
      </p:graphicFrame>
      <p:sp>
        <p:nvSpPr>
          <p:cNvPr id="5" name="Rectangle 1">
            <a:extLst>
              <a:ext uri="{FF2B5EF4-FFF2-40B4-BE49-F238E27FC236}">
                <a16:creationId xmlns:a16="http://schemas.microsoft.com/office/drawing/2014/main" id="{77785E3C-1422-B00E-0BAB-B9DCCC211D4C}"/>
              </a:ext>
            </a:extLst>
          </p:cNvPr>
          <p:cNvSpPr>
            <a:spLocks noChangeArrowheads="1"/>
          </p:cNvSpPr>
          <p:nvPr/>
        </p:nvSpPr>
        <p:spPr bwMode="auto">
          <a:xfrm>
            <a:off x="19061814" y="-659289"/>
            <a:ext cx="5790693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420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85AE0F5-1C9C-149F-81EF-522B26EE60EB}"/>
              </a:ext>
            </a:extLst>
          </p:cNvPr>
          <p:cNvGraphicFramePr>
            <a:graphicFrameLocks noGrp="1"/>
          </p:cNvGraphicFramePr>
          <p:nvPr/>
        </p:nvGraphicFramePr>
        <p:xfrm>
          <a:off x="-265043" y="-887782"/>
          <a:ext cx="12191998" cy="12200571"/>
        </p:xfrm>
        <a:graphic>
          <a:graphicData uri="http://schemas.openxmlformats.org/drawingml/2006/table">
            <a:tbl>
              <a:tblPr/>
              <a:tblGrid>
                <a:gridCol w="556592">
                  <a:extLst>
                    <a:ext uri="{9D8B030D-6E8A-4147-A177-3AD203B41FA5}">
                      <a16:colId xmlns:a16="http://schemas.microsoft.com/office/drawing/2014/main" val="132637381"/>
                    </a:ext>
                  </a:extLst>
                </a:gridCol>
                <a:gridCol w="4174434">
                  <a:extLst>
                    <a:ext uri="{9D8B030D-6E8A-4147-A177-3AD203B41FA5}">
                      <a16:colId xmlns:a16="http://schemas.microsoft.com/office/drawing/2014/main" val="185690056"/>
                    </a:ext>
                  </a:extLst>
                </a:gridCol>
                <a:gridCol w="728870">
                  <a:extLst>
                    <a:ext uri="{9D8B030D-6E8A-4147-A177-3AD203B41FA5}">
                      <a16:colId xmlns:a16="http://schemas.microsoft.com/office/drawing/2014/main" val="3199461189"/>
                    </a:ext>
                  </a:extLst>
                </a:gridCol>
                <a:gridCol w="6732102">
                  <a:extLst>
                    <a:ext uri="{9D8B030D-6E8A-4147-A177-3AD203B41FA5}">
                      <a16:colId xmlns:a16="http://schemas.microsoft.com/office/drawing/2014/main" val="3130948870"/>
                    </a:ext>
                  </a:extLst>
                </a:gridCol>
              </a:tblGrid>
              <a:tr h="52571">
                <a:tc>
                  <a:txBody>
                    <a:bodyPr/>
                    <a:lstStyle/>
                    <a:p>
                      <a:r>
                        <a:rPr lang="en-US" sz="200"/>
                        <a:t> </a:t>
                      </a:r>
                    </a:p>
                  </a:txBody>
                  <a:tcPr marL="7871" marR="7871" marT="3936" marB="3936">
                    <a:lnL>
                      <a:noFill/>
                    </a:lnL>
                    <a:lnR>
                      <a:noFill/>
                    </a:lnR>
                    <a:lnT>
                      <a:noFill/>
                    </a:lnT>
                    <a:lnB>
                      <a:noFill/>
                    </a:lnB>
                  </a:tcPr>
                </a:tc>
                <a:tc gridSpan="2">
                  <a:txBody>
                    <a:bodyPr/>
                    <a:lstStyle/>
                    <a:p>
                      <a:endParaRPr lang="en-US" sz="200" dirty="0"/>
                    </a:p>
                  </a:txBody>
                  <a:tcPr marL="7871" marR="7871" marT="3936" marB="3936">
                    <a:lnL>
                      <a:noFill/>
                    </a:lnL>
                    <a:lnR>
                      <a:noFill/>
                    </a:lnR>
                    <a:lnT>
                      <a:noFill/>
                    </a:lnT>
                    <a:lnB>
                      <a:noFill/>
                    </a:lnB>
                  </a:tcPr>
                </a:tc>
                <a:tc hMerge="1">
                  <a:txBody>
                    <a:bodyPr/>
                    <a:lstStyle/>
                    <a:p>
                      <a:endParaRPr lang="en-US" sz="200" dirty="0"/>
                    </a:p>
                  </a:txBody>
                  <a:tcPr marL="7871" marR="7871" marT="3936" marB="3936">
                    <a:lnL>
                      <a:noFill/>
                    </a:lnL>
                    <a:lnR>
                      <a:noFill/>
                    </a:lnR>
                    <a:lnT>
                      <a:noFill/>
                    </a:lnT>
                    <a:lnB>
                      <a:noFill/>
                    </a:lnB>
                  </a:tcPr>
                </a:tc>
                <a:tc>
                  <a:txBody>
                    <a:bodyPr/>
                    <a:lstStyle/>
                    <a:p>
                      <a:endParaRPr lang="en-US" sz="200"/>
                    </a:p>
                  </a:txBody>
                  <a:tcPr marL="7871" marR="7871" marT="3936" marB="3936">
                    <a:lnL>
                      <a:noFill/>
                    </a:lnL>
                    <a:lnR>
                      <a:noFill/>
                    </a:lnR>
                    <a:lnT>
                      <a:noFill/>
                    </a:lnT>
                    <a:lnB>
                      <a:noFill/>
                    </a:lnB>
                  </a:tcPr>
                </a:tc>
                <a:extLst>
                  <a:ext uri="{0D108BD9-81ED-4DB2-BD59-A6C34878D82A}">
                    <a16:rowId xmlns:a16="http://schemas.microsoft.com/office/drawing/2014/main" val="2662171696"/>
                  </a:ext>
                </a:extLst>
              </a:tr>
              <a:tr h="593425">
                <a:tc gridSpan="4">
                  <a:txBody>
                    <a:bodyPr/>
                    <a:lstStyle/>
                    <a:p>
                      <a:r>
                        <a:rPr lang="en-US" sz="200" dirty="0"/>
                        <a:t>11:1</a:t>
                      </a:r>
                    </a:p>
                  </a:txBody>
                  <a:tcPr marL="7871" marR="7871" marT="3936" marB="3936">
                    <a:lnL>
                      <a:noFill/>
                    </a:lnL>
                    <a:lnR>
                      <a:noFill/>
                    </a:lnR>
                    <a:lnT>
                      <a:noFill/>
                    </a:lnT>
                  </a:tcPr>
                </a:tc>
                <a:tc hMerge="1">
                  <a:txBody>
                    <a:bodyPr/>
                    <a:lstStyle/>
                    <a:p>
                      <a:endParaRPr lang="en-US" sz="2800" dirty="0"/>
                    </a:p>
                  </a:txBody>
                  <a:tcPr marL="7871" marR="7871" marT="3936" marB="3936">
                    <a:lnL>
                      <a:noFill/>
                    </a:lnL>
                    <a:lnR>
                      <a:noFill/>
                    </a:lnR>
                    <a:lnT>
                      <a:noFill/>
                    </a:lnT>
                    <a:lnB>
                      <a:noFill/>
                    </a:lnB>
                  </a:tcPr>
                </a:tc>
                <a:tc hMerge="1">
                  <a:txBody>
                    <a:bodyPr/>
                    <a:lstStyle/>
                    <a:p>
                      <a:endParaRPr lang="en-US"/>
                    </a:p>
                  </a:txBody>
                  <a:tcPr/>
                </a:tc>
                <a:tc h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21325802"/>
                  </a:ext>
                </a:extLst>
              </a:tr>
              <a:tr h="787638">
                <a:tc rowSpan="6">
                  <a:txBody>
                    <a:bodyPr/>
                    <a:lstStyle/>
                    <a:p>
                      <a:r>
                        <a:rPr lang="en-US" sz="200" dirty="0"/>
                        <a:t>11:2</a:t>
                      </a:r>
                    </a:p>
                  </a:txBody>
                  <a:tcPr marL="7871" marR="7871" marT="3936" marB="3936">
                    <a:lnL>
                      <a:noFill/>
                    </a:lnL>
                    <a:lnR>
                      <a:noFill/>
                    </a:lnR>
                    <a:lnB>
                      <a:noFill/>
                    </a:lnB>
                  </a:tcPr>
                </a:tc>
                <a:tc gridSpan="3">
                  <a:txBody>
                    <a:bodyPr/>
                    <a:lstStyle/>
                    <a:p>
                      <a:endParaRPr lang="en-US" sz="2800" dirty="0"/>
                    </a:p>
                  </a:txBody>
                  <a:tcPr marL="7871" marR="7871" marT="3936" marB="3936">
                    <a:lnL>
                      <a:noFill/>
                    </a:lnL>
                    <a:lnR>
                      <a:noFill/>
                    </a:lnR>
                    <a:lnT>
                      <a:noFill/>
                    </a:lnT>
                    <a:lnB>
                      <a:noFill/>
                    </a:lnB>
                  </a:tcPr>
                </a:tc>
                <a:tc hMerge="1">
                  <a:txBody>
                    <a:bodyPr/>
                    <a:lstStyle/>
                    <a:p>
                      <a:endParaRPr lang="en-US"/>
                    </a:p>
                  </a:txBody>
                  <a:tcPr/>
                </a:tc>
                <a:tc h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309222865"/>
                  </a:ext>
                </a:extLst>
              </a:tr>
              <a:tr h="75527">
                <a:tc vMerge="1">
                  <a:txBody>
                    <a:bodyPr/>
                    <a:lstStyle/>
                    <a:p>
                      <a:endParaRPr lang="en-US"/>
                    </a:p>
                  </a:txBody>
                  <a:tcPr/>
                </a:tc>
                <a:tc>
                  <a:txBody>
                    <a:bodyPr/>
                    <a:lstStyle/>
                    <a:p>
                      <a:r>
                        <a:rPr lang="en-US" sz="2800" dirty="0"/>
                        <a:t>leave without, and measure it not</a:t>
                      </a:r>
                    </a:p>
                  </a:txBody>
                  <a:tcPr marL="7871" marR="7871" marT="3936" marB="3936">
                    <a:lnL>
                      <a:noFill/>
                    </a:lnL>
                    <a:lnR>
                      <a:noFill/>
                    </a:lnR>
                    <a:lnT>
                      <a:noFill/>
                    </a:lnT>
                    <a:lnB>
                      <a:noFill/>
                    </a:lnB>
                  </a:tcPr>
                </a:tc>
                <a:tc gridSpan="2">
                  <a:txBody>
                    <a:bodyPr/>
                    <a:lstStyle/>
                    <a:p>
                      <a:r>
                        <a:rPr lang="en-US" sz="2800" b="1" dirty="0"/>
                        <a:t>Do not include it in what is defined for protection</a:t>
                      </a:r>
                    </a:p>
                    <a:p>
                      <a:endParaRPr lang="en-US" sz="2800" b="1" dirty="0"/>
                    </a:p>
                    <a:p>
                      <a:endParaRPr lang="en-US" sz="2800" dirty="0"/>
                    </a:p>
                  </a:txBody>
                  <a:tcPr marL="7871" marR="7871" marT="3936" marB="3936">
                    <a:lnL>
                      <a:noFill/>
                    </a:lnL>
                    <a:lnR>
                      <a:noFill/>
                    </a:lnR>
                    <a:lnT>
                      <a:noFill/>
                    </a:lnT>
                    <a:lnB>
                      <a:noFill/>
                    </a:lnB>
                  </a:tcPr>
                </a:tc>
                <a:tc hMerge="1">
                  <a:txBody>
                    <a:bodyPr/>
                    <a:lstStyle/>
                    <a:p>
                      <a:r>
                        <a:rPr lang="en-US" sz="2800" b="1"/>
                        <a:t>Do not include it in what is defined for protection</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1496283057"/>
                  </a:ext>
                </a:extLst>
              </a:tr>
              <a:tr h="52571">
                <a:tc vMerge="1">
                  <a:txBody>
                    <a:bodyPr/>
                    <a:lstStyle/>
                    <a:p>
                      <a:endParaRPr lang="en-US"/>
                    </a:p>
                  </a:txBody>
                  <a:tcPr/>
                </a:tc>
                <a:tc>
                  <a:txBody>
                    <a:bodyPr/>
                    <a:lstStyle/>
                    <a:p>
                      <a:r>
                        <a:rPr lang="en-US" sz="2800" dirty="0"/>
                        <a:t>it hath been given unto the nations</a:t>
                      </a:r>
                    </a:p>
                  </a:txBody>
                  <a:tcPr marL="7871" marR="7871" marT="3936" marB="3936">
                    <a:lnL>
                      <a:noFill/>
                    </a:lnL>
                    <a:lnR>
                      <a:noFill/>
                    </a:lnR>
                    <a:lnT>
                      <a:noFill/>
                    </a:lnT>
                    <a:lnB>
                      <a:noFill/>
                    </a:lnB>
                  </a:tcPr>
                </a:tc>
                <a:tc gridSpan="2">
                  <a:txBody>
                    <a:bodyPr/>
                    <a:lstStyle/>
                    <a:p>
                      <a:r>
                        <a:rPr lang="en-US" sz="2800" b="1" dirty="0"/>
                        <a:t>Fleshly Israel abandoned to its fate</a:t>
                      </a:r>
                    </a:p>
                    <a:p>
                      <a:endParaRPr lang="en-US" sz="2800" b="1" dirty="0"/>
                    </a:p>
                    <a:p>
                      <a:endParaRPr lang="en-US" sz="2800" dirty="0"/>
                    </a:p>
                  </a:txBody>
                  <a:tcPr marL="7871" marR="7871" marT="3936" marB="3936">
                    <a:lnL>
                      <a:noFill/>
                    </a:lnL>
                    <a:lnR>
                      <a:noFill/>
                    </a:lnR>
                    <a:lnT>
                      <a:noFill/>
                    </a:lnT>
                    <a:lnB>
                      <a:noFill/>
                    </a:lnB>
                  </a:tcPr>
                </a:tc>
                <a:tc hMerge="1">
                  <a:txBody>
                    <a:bodyPr/>
                    <a:lstStyle/>
                    <a:p>
                      <a:r>
                        <a:rPr lang="en-US" sz="2800" b="1"/>
                        <a:t>Fleshly Israel abandoned to its fate</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4042950664"/>
                  </a:ext>
                </a:extLst>
              </a:tr>
              <a:tr h="205002">
                <a:tc vMerge="1">
                  <a:txBody>
                    <a:bodyPr/>
                    <a:lstStyle/>
                    <a:p>
                      <a:endParaRPr lang="en-US"/>
                    </a:p>
                  </a:txBody>
                  <a:tcPr/>
                </a:tc>
                <a:tc>
                  <a:txBody>
                    <a:bodyPr/>
                    <a:lstStyle/>
                    <a:p>
                      <a:r>
                        <a:rPr lang="en-US" sz="2800" dirty="0"/>
                        <a:t>the holy city</a:t>
                      </a:r>
                    </a:p>
                  </a:txBody>
                  <a:tcPr marL="7871" marR="7871" marT="3936" marB="3936">
                    <a:lnL>
                      <a:noFill/>
                    </a:lnL>
                    <a:lnR>
                      <a:noFill/>
                    </a:lnR>
                    <a:lnT>
                      <a:noFill/>
                    </a:lnT>
                    <a:lnB>
                      <a:noFill/>
                    </a:lnB>
                  </a:tcPr>
                </a:tc>
                <a:tc gridSpan="2">
                  <a:txBody>
                    <a:bodyPr/>
                    <a:lstStyle/>
                    <a:p>
                      <a:r>
                        <a:rPr lang="en-US" sz="2800" b="1" dirty="0"/>
                        <a:t>Jerusalem, but here, representing fleshly Israel, not the church,</a:t>
                      </a:r>
                      <a:r>
                        <a:rPr lang="en-US" sz="2800" dirty="0"/>
                        <a:t> for its being tread under foot of the nations is corollary to the "court without" not being measured and being given to the nations.</a:t>
                      </a:r>
                    </a:p>
                    <a:p>
                      <a:endParaRPr lang="en-US" sz="2800" dirty="0"/>
                    </a:p>
                  </a:txBody>
                  <a:tcPr marL="7871" marR="7871" marT="3936" marB="3936">
                    <a:lnL>
                      <a:noFill/>
                    </a:lnL>
                    <a:lnR>
                      <a:noFill/>
                    </a:lnR>
                    <a:lnT>
                      <a:noFill/>
                    </a:lnT>
                    <a:lnB>
                      <a:noFill/>
                    </a:lnB>
                  </a:tcPr>
                </a:tc>
                <a:tc hMerge="1">
                  <a:txBody>
                    <a:bodyPr/>
                    <a:lstStyle/>
                    <a:p>
                      <a:r>
                        <a:rPr lang="en-US" sz="2800" b="1"/>
                        <a:t>Jerusalem, but here, representing fleshly Israel, not the church,</a:t>
                      </a:r>
                      <a:r>
                        <a:rPr lang="en-US" sz="2800"/>
                        <a:t> for its being tread under foot of the nations is corollary to the "court without" not being measured and being given to the nations.</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846553025"/>
                  </a:ext>
                </a:extLst>
              </a:tr>
              <a:tr h="140264">
                <a:tc vMerge="1">
                  <a:txBody>
                    <a:bodyPr/>
                    <a:lstStyle/>
                    <a:p>
                      <a:endParaRPr lang="en-US"/>
                    </a:p>
                  </a:txBody>
                  <a:tcPr/>
                </a:tc>
                <a:tc>
                  <a:txBody>
                    <a:bodyPr/>
                    <a:lstStyle/>
                    <a:p>
                      <a:r>
                        <a:rPr lang="en-US" sz="2800"/>
                        <a:t>shall they tread under foot</a:t>
                      </a:r>
                      <a:endParaRPr lang="en-US" sz="2800" dirty="0"/>
                    </a:p>
                  </a:txBody>
                  <a:tcPr marL="7871" marR="7871" marT="3936" marB="3936">
                    <a:lnL>
                      <a:noFill/>
                    </a:lnL>
                    <a:lnR>
                      <a:noFill/>
                    </a:lnR>
                    <a:lnT>
                      <a:noFill/>
                    </a:lnT>
                    <a:lnB>
                      <a:noFill/>
                    </a:lnB>
                  </a:tcPr>
                </a:tc>
                <a:tc gridSpan="2">
                  <a:txBody>
                    <a:bodyPr/>
                    <a:lstStyle/>
                    <a:p>
                      <a:r>
                        <a:rPr lang="en-US" sz="2800" b="1" dirty="0"/>
                        <a:t>They shall oppress the Jews.</a:t>
                      </a:r>
                      <a:r>
                        <a:rPr lang="en-US" sz="2800" dirty="0"/>
                        <a:t> Rome, representing "the nations," rules over the Jews and finally destroys Jerusalem</a:t>
                      </a:r>
                    </a:p>
                    <a:p>
                      <a:endParaRPr lang="en-US" sz="2800" dirty="0"/>
                    </a:p>
                  </a:txBody>
                  <a:tcPr marL="7871" marR="7871" marT="3936" marB="3936">
                    <a:lnL>
                      <a:noFill/>
                    </a:lnL>
                    <a:lnR>
                      <a:noFill/>
                    </a:lnR>
                    <a:lnT>
                      <a:noFill/>
                    </a:lnT>
                    <a:lnB>
                      <a:noFill/>
                    </a:lnB>
                  </a:tcPr>
                </a:tc>
                <a:tc hMerge="1">
                  <a:txBody>
                    <a:bodyPr/>
                    <a:lstStyle/>
                    <a:p>
                      <a:r>
                        <a:rPr lang="en-US" sz="2800" b="1"/>
                        <a:t>They shall oppress the Jews.</a:t>
                      </a:r>
                      <a:r>
                        <a:rPr lang="en-US" sz="2800"/>
                        <a:t> Rome, representing "the nations," rules over the Jews and finally destroys Jerusalem,</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826689384"/>
                  </a:ext>
                </a:extLst>
              </a:tr>
              <a:tr h="140264">
                <a:tc vMerge="1">
                  <a:txBody>
                    <a:bodyPr/>
                    <a:lstStyle/>
                    <a:p>
                      <a:endParaRPr lang="en-US"/>
                    </a:p>
                  </a:txBody>
                  <a:tcPr/>
                </a:tc>
                <a:tc rowSpan="11" gridSpan="3">
                  <a:txBody>
                    <a:bodyPr/>
                    <a:lstStyle/>
                    <a:p>
                      <a:endParaRPr lang="en-US" sz="2800" dirty="0"/>
                    </a:p>
                  </a:txBody>
                  <a:tcPr marL="7871" marR="7871" marT="3936" marB="3936">
                    <a:lnL>
                      <a:noFill/>
                    </a:lnL>
                    <a:lnR>
                      <a:noFill/>
                    </a:lnR>
                    <a:lnT>
                      <a:noFill/>
                    </a:lnT>
                    <a:lnB>
                      <a:noFill/>
                    </a:lnB>
                  </a:tcPr>
                </a:tc>
                <a:tc rowSpan="11" hMerge="1">
                  <a:txBody>
                    <a:bodyPr/>
                    <a:lstStyle/>
                    <a:p>
                      <a:endParaRPr lang="en-US" sz="2800" dirty="0"/>
                    </a:p>
                  </a:txBody>
                  <a:tcPr marL="7871" marR="7871" marT="3936" marB="3936">
                    <a:lnL>
                      <a:noFill/>
                    </a:lnL>
                    <a:lnR>
                      <a:noFill/>
                    </a:lnR>
                    <a:lnT>
                      <a:noFill/>
                    </a:lnT>
                    <a:lnB>
                      <a:noFill/>
                    </a:lnB>
                  </a:tcPr>
                </a:tc>
                <a:tc rowSpan="11" hMerge="1">
                  <a:txBody>
                    <a:bodyPr/>
                    <a:lstStyle/>
                    <a:p>
                      <a:r>
                        <a:rPr lang="en-US" sz="2800"/>
                        <a:t>Jesus described the fall of Jerusalem as </a:t>
                      </a:r>
                      <a:r>
                        <a:rPr lang="en-US" sz="2800" b="1"/>
                        <a:t>a time of tribulation</a:t>
                      </a:r>
                      <a:r>
                        <a:rPr lang="en-US" sz="2800"/>
                        <a:t>, and 42 months = 3 ½ years is a time period symbolic of suffering. See on vs. 3.</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418688334"/>
                  </a:ext>
                </a:extLst>
              </a:tr>
              <a:tr h="1412056">
                <a:tc>
                  <a:txBody>
                    <a:bodyPr/>
                    <a:lstStyle/>
                    <a:p>
                      <a:r>
                        <a:rPr lang="en-US" sz="200"/>
                        <a:t>11:3</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b="1"/>
                        <a:t>Apostles and prophets</a:t>
                      </a:r>
                      <a:r>
                        <a:rPr lang="en-US" sz="2800"/>
                        <a:t> These are identified as the two olive trees, with reference to Zech. 4, that supplied the oil to provide the light from the candlesticks. The word of God revealed by the Holy Spirit is in view. In Zech, the two probably represent the two offices of King and Priest, personified by Zerubbabel and Joshua, and united in the Christ. In the New Testament, the church is built on the foundation of the apostles and prophets (Eph. 2:20), through whom the Holy Spirit reveals God's word (1 Cor. 2:10ff). Plurality of witnesses required (Dt. 19:15, Mt. 18:16, 2 Cor. 13:1, John 5:31ff).</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727531346"/>
                  </a:ext>
                </a:extLst>
              </a:tr>
              <a:tr h="140264">
                <a:tc>
                  <a:txBody>
                    <a:bodyPr/>
                    <a:lstStyle/>
                    <a:p>
                      <a:r>
                        <a:rPr lang="en-US" sz="200"/>
                        <a:t>11:5</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b="1"/>
                        <a:t>An allusion to an earlier prophet of God,</a:t>
                      </a:r>
                      <a:r>
                        <a:rPr lang="en-US" sz="2800"/>
                        <a:t> Jeremiah, in whose mouth God's words were as fire, consuming a disobedient people (Jer. 5:14)</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66467870"/>
                  </a:ext>
                </a:extLst>
              </a:tr>
              <a:tr h="237370">
                <a:tc>
                  <a:txBody>
                    <a:bodyPr/>
                    <a:lstStyle/>
                    <a:p>
                      <a:r>
                        <a:rPr lang="en-US" sz="200"/>
                        <a:t>11:6</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b="1"/>
                        <a:t>First, an allusion to Elijah (1 Ki. 17:1, and then an allusion to Moses (Ex. 7:14ff).</a:t>
                      </a:r>
                      <a:r>
                        <a:rPr lang="en-US" sz="2800"/>
                        <a:t> Jeremiah, Elijah, and Moses serve as prototypes for the two prophets here in view.</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681850286"/>
                  </a:ext>
                </a:extLst>
              </a:tr>
              <a:tr h="485530">
                <a:tc>
                  <a:txBody>
                    <a:bodyPr/>
                    <a:lstStyle/>
                    <a:p>
                      <a:r>
                        <a:rPr lang="en-US" sz="200"/>
                        <a:t>11:7</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b="1"/>
                        <a:t>The completion of the revelation of God's word.</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469304289"/>
                  </a:ext>
                </a:extLst>
              </a:tr>
              <a:tr h="766059">
                <a:tc>
                  <a:txBody>
                    <a:bodyPr/>
                    <a:lstStyle/>
                    <a:p>
                      <a:r>
                        <a:rPr lang="en-US" sz="200"/>
                        <a:t>11:8</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b="1"/>
                        <a:t>A reference to the shameful way in which God's witnesses were treated</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601698392"/>
                  </a:ext>
                </a:extLst>
              </a:tr>
              <a:tr h="235993">
                <a:tc>
                  <a:txBody>
                    <a:bodyPr/>
                    <a:lstStyle/>
                    <a:p>
                      <a:r>
                        <a:rPr lang="en-US" sz="200"/>
                        <a:t>11:9</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a:t> </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896769068"/>
                  </a:ext>
                </a:extLst>
              </a:tr>
              <a:tr h="205002">
                <a:tc>
                  <a:txBody>
                    <a:bodyPr/>
                    <a:lstStyle/>
                    <a:p>
                      <a:r>
                        <a:rPr lang="en-US" sz="200"/>
                        <a:t>11:10</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dirty="0"/>
                        <a:t> </a:t>
                      </a:r>
                    </a:p>
                  </a:txBody>
                  <a:tcPr marL="7871" marR="7871" marT="3936" marB="3936">
                    <a:lnL>
                      <a:noFill/>
                    </a:lnL>
                    <a:lnR>
                      <a:noFill/>
                    </a:lnR>
                    <a:lnT>
                      <a:noFill/>
                    </a:lnT>
                    <a:lnB>
                      <a:noFill/>
                    </a:lnB>
                  </a:tcPr>
                </a:tc>
                <a:extLst>
                  <a:ext uri="{0D108BD9-81ED-4DB2-BD59-A6C34878D82A}">
                    <a16:rowId xmlns:a16="http://schemas.microsoft.com/office/drawing/2014/main" val="1863560139"/>
                  </a:ext>
                </a:extLst>
              </a:tr>
              <a:tr h="237370">
                <a:tc>
                  <a:txBody>
                    <a:bodyPr/>
                    <a:lstStyle/>
                    <a:p>
                      <a:r>
                        <a:rPr lang="en-US" sz="200"/>
                        <a:t>11:11</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dirty="0"/>
                        <a:t>Perhaps a reference to the fact that </a:t>
                      </a:r>
                      <a:r>
                        <a:rPr lang="en-US" sz="2800" b="1" dirty="0"/>
                        <a:t>the word spoken by the apostles and prophets proved enduring.</a:t>
                      </a:r>
                      <a:r>
                        <a:rPr lang="en-US" sz="2800" dirty="0"/>
                        <a:t> Though the men had been killed, the written word was circulated and soon came to be pervasive.</a:t>
                      </a:r>
                    </a:p>
                  </a:txBody>
                  <a:tcPr marL="7871" marR="7871" marT="3936" marB="3936">
                    <a:lnL>
                      <a:noFill/>
                    </a:lnL>
                    <a:lnR>
                      <a:noFill/>
                    </a:lnR>
                    <a:lnT>
                      <a:noFill/>
                    </a:lnT>
                    <a:lnB>
                      <a:noFill/>
                    </a:lnB>
                  </a:tcPr>
                </a:tc>
                <a:extLst>
                  <a:ext uri="{0D108BD9-81ED-4DB2-BD59-A6C34878D82A}">
                    <a16:rowId xmlns:a16="http://schemas.microsoft.com/office/drawing/2014/main" val="487564810"/>
                  </a:ext>
                </a:extLst>
              </a:tr>
              <a:tr h="172633">
                <a:tc>
                  <a:txBody>
                    <a:bodyPr/>
                    <a:lstStyle/>
                    <a:p>
                      <a:r>
                        <a:rPr lang="en-US" sz="200"/>
                        <a:t>11:12</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b="1" dirty="0"/>
                        <a:t>The enemies of God's people saw the endurance of His word.</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4137331358"/>
                  </a:ext>
                </a:extLst>
              </a:tr>
              <a:tr h="302108">
                <a:tc>
                  <a:txBody>
                    <a:bodyPr/>
                    <a:lstStyle/>
                    <a:p>
                      <a:r>
                        <a:rPr lang="en-US" sz="200" dirty="0"/>
                        <a:t>11:13</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b="1" dirty="0"/>
                        <a:t>Judgment comes</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585863430"/>
                  </a:ext>
                </a:extLst>
              </a:tr>
            </a:tbl>
          </a:graphicData>
        </a:graphic>
      </p:graphicFrame>
      <p:sp>
        <p:nvSpPr>
          <p:cNvPr id="5" name="Rectangle 1">
            <a:extLst>
              <a:ext uri="{FF2B5EF4-FFF2-40B4-BE49-F238E27FC236}">
                <a16:creationId xmlns:a16="http://schemas.microsoft.com/office/drawing/2014/main" id="{77785E3C-1422-B00E-0BAB-B9DCCC211D4C}"/>
              </a:ext>
            </a:extLst>
          </p:cNvPr>
          <p:cNvSpPr>
            <a:spLocks noChangeArrowheads="1"/>
          </p:cNvSpPr>
          <p:nvPr/>
        </p:nvSpPr>
        <p:spPr bwMode="auto">
          <a:xfrm>
            <a:off x="19061814" y="-659289"/>
            <a:ext cx="5790693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2310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85AE0F5-1C9C-149F-81EF-522B26EE60EB}"/>
              </a:ext>
            </a:extLst>
          </p:cNvPr>
          <p:cNvGraphicFramePr>
            <a:graphicFrameLocks noGrp="1"/>
          </p:cNvGraphicFramePr>
          <p:nvPr/>
        </p:nvGraphicFramePr>
        <p:xfrm>
          <a:off x="-265043" y="-32172"/>
          <a:ext cx="12191998" cy="48468333"/>
        </p:xfrm>
        <a:graphic>
          <a:graphicData uri="http://schemas.openxmlformats.org/drawingml/2006/table">
            <a:tbl>
              <a:tblPr/>
              <a:tblGrid>
                <a:gridCol w="556592">
                  <a:extLst>
                    <a:ext uri="{9D8B030D-6E8A-4147-A177-3AD203B41FA5}">
                      <a16:colId xmlns:a16="http://schemas.microsoft.com/office/drawing/2014/main" val="132637381"/>
                    </a:ext>
                  </a:extLst>
                </a:gridCol>
                <a:gridCol w="4174434">
                  <a:extLst>
                    <a:ext uri="{9D8B030D-6E8A-4147-A177-3AD203B41FA5}">
                      <a16:colId xmlns:a16="http://schemas.microsoft.com/office/drawing/2014/main" val="185690056"/>
                    </a:ext>
                  </a:extLst>
                </a:gridCol>
                <a:gridCol w="728870">
                  <a:extLst>
                    <a:ext uri="{9D8B030D-6E8A-4147-A177-3AD203B41FA5}">
                      <a16:colId xmlns:a16="http://schemas.microsoft.com/office/drawing/2014/main" val="3199461189"/>
                    </a:ext>
                  </a:extLst>
                </a:gridCol>
                <a:gridCol w="6732102">
                  <a:extLst>
                    <a:ext uri="{9D8B030D-6E8A-4147-A177-3AD203B41FA5}">
                      <a16:colId xmlns:a16="http://schemas.microsoft.com/office/drawing/2014/main" val="3130948870"/>
                    </a:ext>
                  </a:extLst>
                </a:gridCol>
              </a:tblGrid>
              <a:tr h="51617">
                <a:tc>
                  <a:txBody>
                    <a:bodyPr/>
                    <a:lstStyle/>
                    <a:p>
                      <a:r>
                        <a:rPr lang="en-US" sz="200"/>
                        <a:t> </a:t>
                      </a:r>
                    </a:p>
                  </a:txBody>
                  <a:tcPr marL="7871" marR="7871" marT="3936" marB="3936">
                    <a:lnL>
                      <a:noFill/>
                    </a:lnL>
                    <a:lnR>
                      <a:noFill/>
                    </a:lnR>
                    <a:lnT>
                      <a:noFill/>
                    </a:lnT>
                    <a:lnB>
                      <a:noFill/>
                    </a:lnB>
                  </a:tcPr>
                </a:tc>
                <a:tc gridSpan="2">
                  <a:txBody>
                    <a:bodyPr/>
                    <a:lstStyle/>
                    <a:p>
                      <a:endParaRPr lang="en-US" sz="200" dirty="0"/>
                    </a:p>
                  </a:txBody>
                  <a:tcPr marL="7871" marR="7871" marT="3936" marB="3936">
                    <a:lnL>
                      <a:noFill/>
                    </a:lnL>
                    <a:lnR>
                      <a:noFill/>
                    </a:lnR>
                    <a:lnT>
                      <a:noFill/>
                    </a:lnT>
                    <a:lnB>
                      <a:noFill/>
                    </a:lnB>
                  </a:tcPr>
                </a:tc>
                <a:tc hMerge="1">
                  <a:txBody>
                    <a:bodyPr/>
                    <a:lstStyle/>
                    <a:p>
                      <a:endParaRPr lang="en-US" sz="200" dirty="0"/>
                    </a:p>
                  </a:txBody>
                  <a:tcPr marL="7871" marR="7871" marT="3936" marB="3936">
                    <a:lnL>
                      <a:noFill/>
                    </a:lnL>
                    <a:lnR>
                      <a:noFill/>
                    </a:lnR>
                    <a:lnT>
                      <a:noFill/>
                    </a:lnT>
                    <a:lnB>
                      <a:noFill/>
                    </a:lnB>
                  </a:tcPr>
                </a:tc>
                <a:tc>
                  <a:txBody>
                    <a:bodyPr/>
                    <a:lstStyle/>
                    <a:p>
                      <a:endParaRPr lang="en-US" sz="200"/>
                    </a:p>
                  </a:txBody>
                  <a:tcPr marL="7871" marR="7871" marT="3936" marB="3936">
                    <a:lnL>
                      <a:noFill/>
                    </a:lnL>
                    <a:lnR>
                      <a:noFill/>
                    </a:lnR>
                    <a:lnT>
                      <a:noFill/>
                    </a:lnT>
                    <a:lnB>
                      <a:noFill/>
                    </a:lnB>
                  </a:tcPr>
                </a:tc>
                <a:extLst>
                  <a:ext uri="{0D108BD9-81ED-4DB2-BD59-A6C34878D82A}">
                    <a16:rowId xmlns:a16="http://schemas.microsoft.com/office/drawing/2014/main" val="2662171696"/>
                  </a:ext>
                </a:extLst>
              </a:tr>
              <a:tr h="52365">
                <a:tc gridSpan="4">
                  <a:txBody>
                    <a:bodyPr/>
                    <a:lstStyle/>
                    <a:p>
                      <a:r>
                        <a:rPr lang="en-US" sz="200" dirty="0"/>
                        <a:t>11:1</a:t>
                      </a:r>
                    </a:p>
                  </a:txBody>
                  <a:tcPr marL="7871" marR="7871" marT="3936" marB="3936">
                    <a:lnL>
                      <a:noFill/>
                    </a:lnL>
                    <a:lnR>
                      <a:noFill/>
                    </a:lnR>
                    <a:lnT>
                      <a:noFill/>
                    </a:lnT>
                  </a:tcPr>
                </a:tc>
                <a:tc hMerge="1">
                  <a:txBody>
                    <a:bodyPr/>
                    <a:lstStyle/>
                    <a:p>
                      <a:endParaRPr lang="en-US" sz="2800" dirty="0"/>
                    </a:p>
                  </a:txBody>
                  <a:tcPr marL="7871" marR="7871" marT="3936" marB="3936">
                    <a:lnL>
                      <a:noFill/>
                    </a:lnL>
                    <a:lnR>
                      <a:noFill/>
                    </a:lnR>
                    <a:lnT>
                      <a:noFill/>
                    </a:lnT>
                    <a:lnB>
                      <a:noFill/>
                    </a:lnB>
                  </a:tcPr>
                </a:tc>
                <a:tc hMerge="1">
                  <a:txBody>
                    <a:bodyPr/>
                    <a:lstStyle/>
                    <a:p>
                      <a:endParaRPr lang="en-US"/>
                    </a:p>
                  </a:txBody>
                  <a:tcPr/>
                </a:tc>
                <a:tc h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21325802"/>
                  </a:ext>
                </a:extLst>
              </a:tr>
              <a:tr h="1238111">
                <a:tc rowSpan="2">
                  <a:txBody>
                    <a:bodyPr/>
                    <a:lstStyle/>
                    <a:p>
                      <a:r>
                        <a:rPr lang="en-US" sz="200" dirty="0"/>
                        <a:t>11:2</a:t>
                      </a:r>
                    </a:p>
                  </a:txBody>
                  <a:tcPr marL="7871" marR="7871" marT="3936" marB="3936">
                    <a:lnL>
                      <a:noFill/>
                    </a:lnL>
                    <a:lnR>
                      <a:noFill/>
                    </a:lnR>
                    <a:lnB>
                      <a:noFill/>
                    </a:lnB>
                  </a:tcPr>
                </a:tc>
                <a:tc gridSpan="3">
                  <a:txBody>
                    <a:bodyPr/>
                    <a:lstStyle/>
                    <a:p>
                      <a:endParaRPr lang="en-US" sz="2800" dirty="0"/>
                    </a:p>
                  </a:txBody>
                  <a:tcPr marL="7871" marR="7871" marT="3936" marB="3936">
                    <a:lnL>
                      <a:noFill/>
                    </a:lnL>
                    <a:lnR>
                      <a:noFill/>
                    </a:lnR>
                    <a:lnT>
                      <a:noFill/>
                    </a:lnT>
                    <a:lnB>
                      <a:noFill/>
                    </a:lnB>
                  </a:tcPr>
                </a:tc>
                <a:tc hMerge="1">
                  <a:txBody>
                    <a:bodyPr/>
                    <a:lstStyle/>
                    <a:p>
                      <a:endParaRPr lang="en-US"/>
                    </a:p>
                  </a:txBody>
                  <a:tcPr/>
                </a:tc>
                <a:tc hMerge="1">
                  <a:txBody>
                    <a:bodyPr/>
                    <a:lstStyle/>
                    <a:p>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309222865"/>
                  </a:ext>
                </a:extLst>
              </a:tr>
              <a:tr h="1264651">
                <a:tc vMerge="1">
                  <a:txBody>
                    <a:bodyPr/>
                    <a:lstStyle/>
                    <a:p>
                      <a:endParaRPr lang="en-US"/>
                    </a:p>
                  </a:txBody>
                  <a:tcPr>
                    <a:lnT w="12700" cmpd="sng">
                      <a:noFill/>
                      <a:prstDash val="solid"/>
                    </a:lnT>
                  </a:tcPr>
                </a:tc>
                <a:tc>
                  <a:txBody>
                    <a:bodyPr/>
                    <a:lstStyle/>
                    <a:p>
                      <a:r>
                        <a:rPr lang="en-US" sz="2800" dirty="0"/>
                        <a:t>forty and two months</a:t>
                      </a:r>
                    </a:p>
                  </a:txBody>
                  <a:tcPr marL="7871" marR="7871" marT="3936" marB="3936">
                    <a:lnR>
                      <a:noFill/>
                    </a:lnR>
                    <a:lnT>
                      <a:noFill/>
                    </a:lnT>
                    <a:lnB>
                      <a:noFill/>
                    </a:lnB>
                  </a:tcPr>
                </a:tc>
                <a:tc gridSpan="2">
                  <a:txBody>
                    <a:bodyPr/>
                    <a:lstStyle/>
                    <a:p>
                      <a:r>
                        <a:rPr lang="en-US" sz="2800" dirty="0"/>
                        <a:t>Jesus described the fall of Jerusalem as </a:t>
                      </a:r>
                      <a:r>
                        <a:rPr lang="en-US" sz="2800" b="1" dirty="0"/>
                        <a:t>a time of tribulation</a:t>
                      </a:r>
                      <a:r>
                        <a:rPr lang="en-US" sz="2800" dirty="0"/>
                        <a:t>, and 42 months = 3 ½ years is a time period symbolic of suffering. See on vs. 3.</a:t>
                      </a:r>
                    </a:p>
                    <a:p>
                      <a:endParaRPr lang="en-US" sz="2800" dirty="0"/>
                    </a:p>
                  </a:txBody>
                  <a:tcPr marL="7871" marR="7871" marT="3936" marB="3936">
                    <a:lnL>
                      <a:noFill/>
                    </a:lnL>
                    <a:lnR>
                      <a:noFill/>
                    </a:lnR>
                    <a:lnT>
                      <a:noFill/>
                    </a:lnT>
                    <a:lnB>
                      <a:noFill/>
                    </a:lnB>
                  </a:tcPr>
                </a:tc>
                <a:tc hMerge="1">
                  <a:txBody>
                    <a:bodyPr/>
                    <a:lstStyle/>
                    <a:p>
                      <a:r>
                        <a:rPr lang="en-US" sz="2800"/>
                        <a:t>Jesus described the fall of Jerusalem as </a:t>
                      </a:r>
                      <a:r>
                        <a:rPr lang="en-US" sz="2800" b="1"/>
                        <a:t>a time of tribulation</a:t>
                      </a:r>
                      <a:r>
                        <a:rPr lang="en-US" sz="2800"/>
                        <a:t>, and 42 months = 3 ½ years is a time period symbolic of suffering. See on vs. 3.</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418688334"/>
                  </a:ext>
                </a:extLst>
              </a:tr>
              <a:tr h="5881092">
                <a:tc rowSpan="2">
                  <a:txBody>
                    <a:bodyPr/>
                    <a:lstStyle/>
                    <a:p>
                      <a:r>
                        <a:rPr lang="en-US" sz="200" dirty="0"/>
                        <a:t>11:3</a:t>
                      </a:r>
                    </a:p>
                  </a:txBody>
                  <a:tcPr marL="7871" marR="7871" marT="3936" marB="3936">
                    <a:lnL>
                      <a:noFill/>
                    </a:lnL>
                    <a:lnR>
                      <a:noFill/>
                    </a:lnR>
                    <a:lnT>
                      <a:noFill/>
                    </a:lnT>
                    <a:lnB>
                      <a:noFill/>
                    </a:lnB>
                  </a:tcPr>
                </a:tc>
                <a:tc gridSpan="3">
                  <a:txBody>
                    <a:bodyPr/>
                    <a:lstStyle/>
                    <a:p>
                      <a:endParaRPr lang="en-US" sz="2800" dirty="0"/>
                    </a:p>
                  </a:txBody>
                  <a:tcPr marL="7871" marR="7871" marT="3936" marB="3936">
                    <a:lnL>
                      <a:noFill/>
                    </a:lnL>
                    <a:lnR>
                      <a:noFill/>
                    </a:lnR>
                    <a:lnT>
                      <a:noFill/>
                    </a:lnT>
                    <a:lnB>
                      <a:noFill/>
                    </a:lnB>
                  </a:tcPr>
                </a:tc>
                <a:tc hMerge="1">
                  <a:txBody>
                    <a:bodyPr/>
                    <a:lstStyle/>
                    <a:p>
                      <a:endParaRPr lang="en-US" sz="2800" dirty="0"/>
                    </a:p>
                  </a:txBody>
                  <a:tcPr marL="7871" marR="7871" marT="3936" marB="3936">
                    <a:lnL>
                      <a:noFill/>
                    </a:lnL>
                    <a:lnR>
                      <a:noFill/>
                    </a:lnR>
                    <a:lnT>
                      <a:noFill/>
                    </a:lnT>
                    <a:lnB>
                      <a:noFill/>
                    </a:lnB>
                  </a:tcPr>
                </a:tc>
                <a:tc hMerge="1">
                  <a:txBody>
                    <a:bodyPr/>
                    <a:lstStyle/>
                    <a:p>
                      <a:r>
                        <a:rPr lang="en-US" sz="2800" b="1"/>
                        <a:t>Apostles and prophets</a:t>
                      </a:r>
                      <a:r>
                        <a:rPr lang="en-US" sz="2800"/>
                        <a:t> These are identified as the two olive trees, with reference to Zech. 4, that supplied the oil to provide the light from the candlesticks. The word of God revealed by the Holy Spirit is in view. In Zech, the two probably represent the two offices of King and Priest, personified by Zerubbabel and Joshua, and united in the Christ. In the New Testament, the church is built on the foundation of the apostles and prophets (Eph. 2:20), through whom the Holy Spirit reveals God's word (1 Cor. 2:10ff). Plurality of witnesses required (Dt. 19:15, Mt. 18:16, 2 Cor. 13:1, John 5:31ff).</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727531346"/>
                  </a:ext>
                </a:extLst>
              </a:tr>
              <a:tr h="7138013">
                <a:tc vMerge="1">
                  <a:txBody>
                    <a:bodyPr/>
                    <a:lstStyle/>
                    <a:p>
                      <a:endParaRPr lang="en-US"/>
                    </a:p>
                  </a:txBody>
                  <a:tcPr>
                    <a:lnT w="12700" cmpd="sng">
                      <a:noFill/>
                      <a:prstDash val="solid"/>
                    </a:lnT>
                  </a:tcPr>
                </a:tc>
                <a:tc rowSpan="3" gridSpan="3">
                  <a:txBody>
                    <a:bodyPr/>
                    <a:lstStyle/>
                    <a:p>
                      <a:endParaRPr lang="en-US" sz="2800" dirty="0"/>
                    </a:p>
                  </a:txBody>
                  <a:tcPr marL="7871" marR="7871" marT="3936" marB="3936">
                    <a:lnR>
                      <a:noFill/>
                    </a:lnR>
                    <a:lnT>
                      <a:noFill/>
                    </a:lnT>
                    <a:lnB>
                      <a:noFill/>
                    </a:lnB>
                  </a:tcPr>
                </a:tc>
                <a:tc rowSpan="3" hMerge="1">
                  <a:txBody>
                    <a:bodyPr/>
                    <a:lstStyle/>
                    <a:p>
                      <a:endParaRPr lang="en-US" sz="2800" dirty="0"/>
                    </a:p>
                  </a:txBody>
                  <a:tcPr marL="7871" marR="7871" marT="3936" marB="3936">
                    <a:lnL>
                      <a:noFill/>
                    </a:lnL>
                    <a:lnR>
                      <a:noFill/>
                    </a:lnR>
                    <a:lnT>
                      <a:noFill/>
                    </a:lnT>
                    <a:lnB>
                      <a:noFill/>
                    </a:lnB>
                  </a:tcPr>
                </a:tc>
                <a:tc rowSpan="3" hMerge="1">
                  <a:txBody>
                    <a:bodyPr/>
                    <a:lstStyle/>
                    <a:p>
                      <a:r>
                        <a:rPr lang="en-US" sz="2800" b="1"/>
                        <a:t>Three and a half years, a time with symbolic meaning, viz. a time during which God's people are persecuted</a:t>
                      </a:r>
                      <a:r>
                        <a:rPr lang="en-US" sz="2800"/>
                        <a:t>. Perhaps here, this time is specifically that period during which God's will was being revealed through the apostles and prophets, and God's people were being persecuted by "those who say they are Jews but are not."In Daniel 7:25, the saints were to be given into the hand of the fourth beast for "times" (2 years), "time" (1 year), "and a half a time" (½ year), a total of 3 ½ years. Perhaps not coincidentally, this was the time of Antiochus' defilement of the temple and persecution of God's people in the 2</a:t>
                      </a:r>
                      <a:r>
                        <a:rPr lang="en-US" sz="2800" baseline="30000"/>
                        <a:t>nd</a:t>
                      </a:r>
                      <a:r>
                        <a:rPr lang="en-US" sz="2800"/>
                        <a:t> century B.C.</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755668251"/>
                  </a:ext>
                </a:extLst>
              </a:tr>
              <a:tr h="2521572">
                <a:tc>
                  <a:txBody>
                    <a:bodyPr/>
                    <a:lstStyle/>
                    <a:p>
                      <a:r>
                        <a:rPr lang="en-US" sz="200"/>
                        <a:t>11:5</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b="1"/>
                        <a:t>An allusion to an earlier prophet of God,</a:t>
                      </a:r>
                      <a:r>
                        <a:rPr lang="en-US" sz="2800"/>
                        <a:t> Jeremiah, in whose mouth God's words were as fire, consuming a disobedient people (Jer. 5:14)</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66467870"/>
                  </a:ext>
                </a:extLst>
              </a:tr>
              <a:tr h="3778494">
                <a:tc>
                  <a:txBody>
                    <a:bodyPr/>
                    <a:lstStyle/>
                    <a:p>
                      <a:r>
                        <a:rPr lang="en-US" sz="200"/>
                        <a:t>11:6</a:t>
                      </a:r>
                    </a:p>
                  </a:txBody>
                  <a:tcPr marL="7871" marR="7871" marT="3936" marB="3936">
                    <a:lnL>
                      <a:noFill/>
                    </a:lnL>
                    <a:lnR>
                      <a:noFill/>
                    </a:lnR>
                    <a:lnT>
                      <a:noFill/>
                    </a:lnT>
                    <a:lnB>
                      <a:noFill/>
                    </a:lnB>
                  </a:tcPr>
                </a:tc>
                <a:tc gridSpan="3" vMerge="1">
                  <a:txBody>
                    <a:bodyPr/>
                    <a:lstStyle/>
                    <a:p>
                      <a:endParaRPr lang="en-US" sz="2800" dirty="0"/>
                    </a:p>
                  </a:txBody>
                  <a:tcPr marL="7871" marR="7871" marT="3936" marB="3936">
                    <a:lnL>
                      <a:noFill/>
                    </a:lnL>
                    <a:lnR>
                      <a:noFill/>
                    </a:lnR>
                    <a:lnT>
                      <a:noFill/>
                    </a:lnT>
                    <a:lnB>
                      <a:noFill/>
                    </a:lnB>
                  </a:tcPr>
                </a:tc>
                <a:tc hMerge="1" vMerge="1">
                  <a:txBody>
                    <a:bodyPr/>
                    <a:lstStyle/>
                    <a:p>
                      <a:endParaRPr lang="en-US" sz="2800" dirty="0"/>
                    </a:p>
                  </a:txBody>
                  <a:tcPr marL="7871" marR="7871" marT="3936" marB="3936">
                    <a:lnL>
                      <a:noFill/>
                    </a:lnL>
                    <a:lnR>
                      <a:noFill/>
                    </a:lnR>
                    <a:lnT>
                      <a:noFill/>
                    </a:lnT>
                    <a:lnB>
                      <a:noFill/>
                    </a:lnB>
                  </a:tcPr>
                </a:tc>
                <a:tc hMerge="1" vMerge="1">
                  <a:txBody>
                    <a:bodyPr/>
                    <a:lstStyle/>
                    <a:p>
                      <a:r>
                        <a:rPr lang="en-US" sz="2800" b="1"/>
                        <a:t>First, an allusion to Elijah (1 Ki. 17:1, and then an allusion to Moses (Ex. 7:14ff).</a:t>
                      </a:r>
                      <a:r>
                        <a:rPr lang="en-US" sz="2800"/>
                        <a:t> Jeremiah, Elijah, and Moses serve as prototypes for the two prophets here in view.</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681850286"/>
                  </a:ext>
                </a:extLst>
              </a:tr>
              <a:tr h="845677">
                <a:tc rowSpan="3">
                  <a:txBody>
                    <a:bodyPr/>
                    <a:lstStyle/>
                    <a:p>
                      <a:r>
                        <a:rPr lang="en-US" sz="200"/>
                        <a:t>11:7</a:t>
                      </a:r>
                    </a:p>
                  </a:txBody>
                  <a:tcPr marL="7871" marR="7871" marT="3936" marB="3936">
                    <a:lnL>
                      <a:noFill/>
                    </a:lnL>
                    <a:lnR>
                      <a:noFill/>
                    </a:lnR>
                    <a:lnT>
                      <a:noFill/>
                    </a:lnT>
                    <a:lnB>
                      <a:noFill/>
                    </a:lnB>
                  </a:tcPr>
                </a:tc>
                <a:tc>
                  <a:txBody>
                    <a:bodyPr/>
                    <a:lstStyle/>
                    <a:p>
                      <a:endParaRPr lang="en-US" sz="2800" dirty="0"/>
                    </a:p>
                  </a:txBody>
                  <a:tcPr marL="7871" marR="7871" marT="3936" marB="3936">
                    <a:lnL>
                      <a:noFill/>
                    </a:lnL>
                    <a:lnR>
                      <a:noFill/>
                    </a:lnR>
                    <a:lnT>
                      <a:noFill/>
                    </a:lnT>
                    <a:lnB>
                      <a:noFill/>
                    </a:lnB>
                  </a:tcPr>
                </a:tc>
                <a:tc gridSpan="2">
                  <a:txBody>
                    <a:bodyPr/>
                    <a:lstStyle/>
                    <a:p>
                      <a:endParaRPr lang="en-US" sz="2800" dirty="0"/>
                    </a:p>
                  </a:txBody>
                  <a:tcPr marL="7871" marR="7871" marT="3936" marB="3936">
                    <a:lnL>
                      <a:noFill/>
                    </a:lnL>
                    <a:lnR>
                      <a:noFill/>
                    </a:lnR>
                    <a:lnT>
                      <a:noFill/>
                    </a:lnT>
                    <a:lnB>
                      <a:noFill/>
                    </a:lnB>
                  </a:tcPr>
                </a:tc>
                <a:tc hMerge="1">
                  <a:txBody>
                    <a:bodyPr/>
                    <a:lstStyle/>
                    <a:p>
                      <a:r>
                        <a:rPr lang="en-US" sz="2800" b="1"/>
                        <a:t>The completion of the revelation of God's word.</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469304289"/>
                  </a:ext>
                </a:extLst>
              </a:tr>
              <a:tr h="845677">
                <a:tc vMerge="1">
                  <a:txBody>
                    <a:bodyPr/>
                    <a:lstStyle/>
                    <a:p>
                      <a:endParaRPr lang="en-US"/>
                    </a:p>
                  </a:txBody>
                  <a:tcPr/>
                </a:tc>
                <a:tc>
                  <a:txBody>
                    <a:bodyPr/>
                    <a:lstStyle/>
                    <a:p>
                      <a:endParaRPr lang="en-US" sz="2800" dirty="0"/>
                    </a:p>
                  </a:txBody>
                  <a:tcPr marL="7871" marR="7871" marT="3936" marB="3936">
                    <a:lnL>
                      <a:noFill/>
                    </a:lnL>
                    <a:lnR>
                      <a:noFill/>
                    </a:lnR>
                    <a:lnT>
                      <a:noFill/>
                    </a:lnT>
                    <a:lnB>
                      <a:noFill/>
                    </a:lnB>
                  </a:tcPr>
                </a:tc>
                <a:tc gridSpan="2">
                  <a:txBody>
                    <a:bodyPr/>
                    <a:lstStyle/>
                    <a:p>
                      <a:endParaRPr lang="en-US" sz="2800" dirty="0"/>
                    </a:p>
                  </a:txBody>
                  <a:tcPr marL="7871" marR="7871" marT="3936" marB="3936">
                    <a:lnL>
                      <a:noFill/>
                    </a:lnL>
                    <a:lnR>
                      <a:noFill/>
                    </a:lnR>
                    <a:lnT>
                      <a:noFill/>
                    </a:lnT>
                    <a:lnB>
                      <a:noFill/>
                    </a:lnB>
                  </a:tcPr>
                </a:tc>
                <a:tc hMerge="1">
                  <a:txBody>
                    <a:bodyPr/>
                    <a:lstStyle/>
                    <a:p>
                      <a:r>
                        <a:rPr lang="en-US" sz="2800" b="1"/>
                        <a:t>Imperial Rome</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613080823"/>
                  </a:ext>
                </a:extLst>
              </a:tr>
              <a:tr h="3359520">
                <a:tc vMerge="1">
                  <a:txBody>
                    <a:bodyPr/>
                    <a:lstStyle/>
                    <a:p>
                      <a:endParaRPr lang="en-US"/>
                    </a:p>
                  </a:txBody>
                  <a:tcPr/>
                </a:tc>
                <a:tc>
                  <a:txBody>
                    <a:bodyPr/>
                    <a:lstStyle/>
                    <a:p>
                      <a:endParaRPr lang="en-US" sz="2800" dirty="0"/>
                    </a:p>
                  </a:txBody>
                  <a:tcPr marL="7871" marR="7871" marT="3936" marB="3936">
                    <a:lnL>
                      <a:noFill/>
                    </a:lnL>
                    <a:lnR>
                      <a:noFill/>
                    </a:lnR>
                    <a:lnT>
                      <a:noFill/>
                    </a:lnT>
                    <a:lnB>
                      <a:noFill/>
                    </a:lnB>
                  </a:tcPr>
                </a:tc>
                <a:tc gridSpan="2">
                  <a:txBody>
                    <a:bodyPr/>
                    <a:lstStyle/>
                    <a:p>
                      <a:endParaRPr lang="en-US" sz="2800" dirty="0"/>
                    </a:p>
                  </a:txBody>
                  <a:tcPr marL="7871" marR="7871" marT="3936" marB="3936">
                    <a:lnL>
                      <a:noFill/>
                    </a:lnL>
                    <a:lnR>
                      <a:noFill/>
                    </a:lnR>
                    <a:lnT>
                      <a:noFill/>
                    </a:lnT>
                    <a:lnB>
                      <a:noFill/>
                    </a:lnB>
                  </a:tcPr>
                </a:tc>
                <a:tc hMerge="1">
                  <a:txBody>
                    <a:bodyPr/>
                    <a:lstStyle/>
                    <a:p>
                      <a:r>
                        <a:rPr lang="en-US" sz="2800" b="1"/>
                        <a:t>The martyrdom of the apostles and prophets.</a:t>
                      </a:r>
                      <a:r>
                        <a:rPr lang="en-US" sz="2800"/>
                        <a:t> Remember the killing of Antipas mentioned in Rev. 2:13. Note that his death was mentioned in connection with Pergamum's identity as the location of Satan's throne due to its prominence as a center of pagan religion. It is Imperial Rome that is responsible for the deaths of the two witnesses.</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624629349"/>
                  </a:ext>
                </a:extLst>
              </a:tr>
              <a:tr h="845677">
                <a:tc rowSpan="2">
                  <a:txBody>
                    <a:bodyPr/>
                    <a:lstStyle/>
                    <a:p>
                      <a:r>
                        <a:rPr lang="en-US" sz="200"/>
                        <a:t>11:8</a:t>
                      </a:r>
                    </a:p>
                  </a:txBody>
                  <a:tcPr marL="7871" marR="7871" marT="3936" marB="3936">
                    <a:lnL>
                      <a:noFill/>
                    </a:lnL>
                    <a:lnR>
                      <a:noFill/>
                    </a:lnR>
                    <a:lnT>
                      <a:noFill/>
                    </a:lnT>
                    <a:lnB>
                      <a:noFill/>
                    </a:lnB>
                  </a:tcPr>
                </a:tc>
                <a:tc>
                  <a:txBody>
                    <a:bodyPr/>
                    <a:lstStyle/>
                    <a:p>
                      <a:endParaRPr lang="en-US" sz="2800" dirty="0"/>
                    </a:p>
                  </a:txBody>
                  <a:tcPr marL="7871" marR="7871" marT="3936" marB="3936">
                    <a:lnL>
                      <a:noFill/>
                    </a:lnL>
                    <a:lnR>
                      <a:noFill/>
                    </a:lnR>
                    <a:lnT>
                      <a:noFill/>
                    </a:lnT>
                    <a:lnB>
                      <a:noFill/>
                    </a:lnB>
                  </a:tcPr>
                </a:tc>
                <a:tc gridSpan="2">
                  <a:txBody>
                    <a:bodyPr/>
                    <a:lstStyle/>
                    <a:p>
                      <a:endParaRPr lang="en-US" sz="2800" dirty="0"/>
                    </a:p>
                  </a:txBody>
                  <a:tcPr marL="7871" marR="7871" marT="3936" marB="3936">
                    <a:lnL>
                      <a:noFill/>
                    </a:lnL>
                    <a:lnR>
                      <a:noFill/>
                    </a:lnR>
                    <a:lnT>
                      <a:noFill/>
                    </a:lnT>
                    <a:lnB>
                      <a:noFill/>
                    </a:lnB>
                  </a:tcPr>
                </a:tc>
                <a:tc hMerge="1">
                  <a:txBody>
                    <a:bodyPr/>
                    <a:lstStyle/>
                    <a:p>
                      <a:r>
                        <a:rPr lang="en-US" sz="2800" b="1"/>
                        <a:t>A reference to the shameful way in which God's witnesses were treated</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601698392"/>
                  </a:ext>
                </a:extLst>
              </a:tr>
              <a:tr h="6292337">
                <a:tc vMerge="1">
                  <a:txBody>
                    <a:bodyPr/>
                    <a:lstStyle/>
                    <a:p>
                      <a:endParaRPr lang="en-US"/>
                    </a:p>
                  </a:txBody>
                  <a:tcPr/>
                </a:tc>
                <a:tc>
                  <a:txBody>
                    <a:bodyPr/>
                    <a:lstStyle/>
                    <a:p>
                      <a:endParaRPr lang="en-US" sz="2800" dirty="0"/>
                    </a:p>
                  </a:txBody>
                  <a:tcPr marL="7871" marR="7871" marT="3936" marB="3936">
                    <a:lnL>
                      <a:noFill/>
                    </a:lnL>
                    <a:lnR>
                      <a:noFill/>
                    </a:lnR>
                    <a:lnT>
                      <a:noFill/>
                    </a:lnT>
                    <a:lnB>
                      <a:noFill/>
                    </a:lnB>
                  </a:tcPr>
                </a:tc>
                <a:tc gridSpan="2">
                  <a:txBody>
                    <a:bodyPr/>
                    <a:lstStyle/>
                    <a:p>
                      <a:endParaRPr lang="en-US" sz="2800" dirty="0"/>
                    </a:p>
                  </a:txBody>
                  <a:tcPr marL="7871" marR="7871" marT="3936" marB="3936">
                    <a:lnL>
                      <a:noFill/>
                    </a:lnL>
                    <a:lnR>
                      <a:noFill/>
                    </a:lnR>
                    <a:lnT>
                      <a:noFill/>
                    </a:lnT>
                    <a:lnB>
                      <a:noFill/>
                    </a:lnB>
                  </a:tcPr>
                </a:tc>
                <a:tc hMerge="1">
                  <a:txBody>
                    <a:bodyPr/>
                    <a:lstStyle/>
                    <a:p>
                      <a:r>
                        <a:rPr lang="en-US" sz="2800"/>
                        <a:t>One time elsewhere in scripture, "great city" refers to Jerusalem (Jer. 22:8). But the expression is also used of Gibeon (Joshua 10:2) and especially of Nineveh (Jon. 1:2, 3:2f, 4:11 and perhaps also Gen. 10:12, see C. F. Keil). In Revelation16:19, 17:5, 17:18, 18:10, 18:16, 18:18f, 18:21, Babylon is the great city, but represents Rome, which itself stands for the world over which Satan is god (2 Cor. 4:3).The great city is said to be "where also their Lord was crucified." This does not necessarily make literal Jerusalem the site. Rome, representing </a:t>
                      </a:r>
                      <a:r>
                        <a:rPr lang="en-US" sz="2800" b="1"/>
                        <a:t>the world over which Satan is god,</a:t>
                      </a:r>
                      <a:r>
                        <a:rPr lang="en-US" sz="2800"/>
                        <a:t> is not so much a physical city as a spiritual realm of wickedness, and in this realm, and by the same evil forces, Christ and his witness are killed.</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2742766412"/>
                  </a:ext>
                </a:extLst>
              </a:tr>
              <a:tr h="13903429">
                <a:tc gridSpan="4">
                  <a:txBody>
                    <a:bodyPr/>
                    <a:lstStyle/>
                    <a:p>
                      <a:endParaRPr lang="en-US" sz="200" dirty="0"/>
                    </a:p>
                  </a:txBody>
                  <a:tcPr marL="7871" marR="7871" marT="3936" marB="3936">
                    <a:lnL>
                      <a:noFill/>
                    </a:lnL>
                    <a:lnR>
                      <a:noFill/>
                    </a:lnR>
                    <a:lnT>
                      <a:noFill/>
                    </a:lnT>
                  </a:tcPr>
                </a:tc>
                <a:tc hMerge="1">
                  <a:txBody>
                    <a:bodyPr/>
                    <a:lstStyle/>
                    <a:p>
                      <a:endParaRPr lang="en-US" sz="2800" dirty="0"/>
                    </a:p>
                  </a:txBody>
                  <a:tcPr marL="7871" marR="7871" marT="3936" marB="3936">
                    <a:lnL>
                      <a:noFill/>
                    </a:lnL>
                    <a:lnR>
                      <a:noFill/>
                    </a:lnR>
                    <a:lnT>
                      <a:noFill/>
                    </a:lnT>
                    <a:lnB>
                      <a:noFill/>
                    </a:lnB>
                  </a:tcPr>
                </a:tc>
                <a:tc hMerge="1">
                  <a:txBody>
                    <a:bodyPr/>
                    <a:lstStyle/>
                    <a:p>
                      <a:endParaRPr lang="en-US" sz="2800" dirty="0"/>
                    </a:p>
                  </a:txBody>
                  <a:tcPr marL="7871" marR="7871" marT="3936" marB="3936">
                    <a:lnL>
                      <a:noFill/>
                    </a:lnL>
                    <a:lnR>
                      <a:noFill/>
                    </a:lnR>
                    <a:lnT>
                      <a:noFill/>
                    </a:lnT>
                    <a:lnB>
                      <a:noFill/>
                    </a:lnB>
                  </a:tcPr>
                </a:tc>
                <a:tc hMerge="1">
                  <a:txBody>
                    <a:bodyPr/>
                    <a:lstStyle/>
                    <a:p>
                      <a:r>
                        <a:rPr lang="en-US" sz="2800"/>
                        <a:t> </a:t>
                      </a:r>
                      <a:endParaRPr lang="en-US" sz="2800" dirty="0"/>
                    </a:p>
                  </a:txBody>
                  <a:tcPr marL="7871" marR="7871" marT="3936" marB="3936">
                    <a:lnL>
                      <a:noFill/>
                    </a:lnL>
                    <a:lnR>
                      <a:noFill/>
                    </a:lnR>
                    <a:lnT>
                      <a:noFill/>
                    </a:lnT>
                    <a:lnB>
                      <a:noFill/>
                    </a:lnB>
                  </a:tcPr>
                </a:tc>
                <a:extLst>
                  <a:ext uri="{0D108BD9-81ED-4DB2-BD59-A6C34878D82A}">
                    <a16:rowId xmlns:a16="http://schemas.microsoft.com/office/drawing/2014/main" val="3896769068"/>
                  </a:ext>
                </a:extLst>
              </a:tr>
            </a:tbl>
          </a:graphicData>
        </a:graphic>
      </p:graphicFrame>
      <p:sp>
        <p:nvSpPr>
          <p:cNvPr id="5" name="Rectangle 1">
            <a:extLst>
              <a:ext uri="{FF2B5EF4-FFF2-40B4-BE49-F238E27FC236}">
                <a16:creationId xmlns:a16="http://schemas.microsoft.com/office/drawing/2014/main" id="{77785E3C-1422-B00E-0BAB-B9DCCC211D4C}"/>
              </a:ext>
            </a:extLst>
          </p:cNvPr>
          <p:cNvSpPr>
            <a:spLocks noChangeArrowheads="1"/>
          </p:cNvSpPr>
          <p:nvPr/>
        </p:nvSpPr>
        <p:spPr bwMode="auto">
          <a:xfrm>
            <a:off x="19061814" y="-659289"/>
            <a:ext cx="5790693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592620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666</Words>
  <Application>Microsoft Office PowerPoint</Application>
  <PresentationFormat>Widescreen</PresentationFormat>
  <Paragraphs>110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Palatino Linotype</vt:lpstr>
      <vt:lpstr>Times New Roman</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2022-06-02T00:17:59Z</dcterms:created>
  <dcterms:modified xsi:type="dcterms:W3CDTF">2022-06-02T00:18:41Z</dcterms:modified>
</cp:coreProperties>
</file>