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01" r:id="rId2"/>
    <p:sldId id="294" r:id="rId3"/>
    <p:sldId id="285" r:id="rId4"/>
    <p:sldId id="295" r:id="rId5"/>
    <p:sldId id="707" r:id="rId6"/>
    <p:sldId id="286" r:id="rId7"/>
    <p:sldId id="297" r:id="rId8"/>
    <p:sldId id="298" r:id="rId9"/>
    <p:sldId id="296" r:id="rId10"/>
    <p:sldId id="299" r:id="rId11"/>
    <p:sldId id="284" r:id="rId12"/>
    <p:sldId id="300" r:id="rId13"/>
    <p:sldId id="303" r:id="rId14"/>
    <p:sldId id="708" r:id="rId15"/>
    <p:sldId id="287" r:id="rId16"/>
    <p:sldId id="288" r:id="rId17"/>
    <p:sldId id="289" r:id="rId18"/>
    <p:sldId id="290" r:id="rId19"/>
    <p:sldId id="291" r:id="rId20"/>
    <p:sldId id="301" r:id="rId21"/>
    <p:sldId id="70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15E61-256F-4912-AB9C-FFD7F315AA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ADF73-27EA-4EA2-B357-6576280F4C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123C7-8C1E-45EB-9A2B-7BDBF3F5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D013D-D7C9-4A4C-A624-A7C675B8C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05DE4-C203-44FE-9B8F-8285D4D7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AC629-90E9-4065-B849-B26F2E85D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603F5F-6FC6-43BC-A4FA-CBCD7B5EFE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EFB90-0288-4FFE-9639-5EFD2F8FC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2E57B-0227-4155-A4E7-8C38FE6C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81504-3B1E-492E-A6E2-A0E4FA0E7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8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29304C-1C0A-4525-A2D0-02CE2A1144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DA7AB9-7FFA-454F-867E-EE1A7004E2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45F52-8125-47C9-A2CB-ABEDD52B6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4946D-4BE8-480B-A0ED-2C421EE7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4D278-2955-4746-8F01-788D8CBC1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06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6E8B4-A8E0-4EAB-BC3D-4BEA456FC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47F5A-DF77-49D1-A105-D366F24ED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D1F821-DB48-4D1B-8730-F0B55FBF1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4843F-B779-44C3-81B2-00EF514C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C4125-78C2-4A8E-894B-2ADCE2606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18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46EA-D939-4646-8A8C-11C84B456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C90D3C-C541-4E90-A778-3F513FAD7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32039-E7FC-493B-8EC2-94C0646A7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DC305-CC25-475B-BB7D-4885075D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A8B3A-90C4-4FED-AF0A-9EB075ABF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70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614D0-6472-463C-A576-02B0B1077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F424D-2DA2-4208-B380-EA59432EB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FAA46-C749-47DF-A1DA-1378126FA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91E2B6-0ECF-431E-80E6-6A9FCCE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CAD0A5-8B21-4682-855F-53133B7D2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DFC8B-CEF2-4F57-9F00-57833C36D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7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9A443-0BAD-4A88-B05A-4D10E714F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227C19-0756-4D76-A7A8-12487A468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8206A0-EC91-4432-A7B5-3A61798AA9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C6774F-A26B-4CBF-91E8-78876AE59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8FAE8E-A4FB-42B1-BDB6-E19C5DE707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84CCA9-E11F-4997-BBF0-69544DB58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7683CE-4C3F-4CAC-A312-BA315627C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45AEDB-1F3F-4EA3-8B8A-B8CB2A9D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54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874C-8D58-41DE-8F14-8D31BA5FC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A5CA7C-8838-4AD5-9A25-F2068352F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29F4ED-42CA-43F3-8046-CA929F76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252A0B-7B6C-47C7-9489-88F25AA7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18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9E5B4F-4FE8-44C2-AD27-0FF6554E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BE890D-6911-443C-B0BC-3F111F619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EECE5-751A-4413-896E-AA1CE1B6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7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653FE-74B9-4E8B-BA25-B59AA5DEF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BB83F-4BB7-4B4C-B203-D3F7EECE4A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BF6F78-89B6-4339-AC9E-69056D2706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84F80-514A-4266-A037-52B1573C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5DE60-63AC-4394-836E-AA548B01C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0F836-8E2C-4D58-B7D4-16E393CFA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40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D7112-B9FA-44AE-BFFF-A473AE01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BCEB7-F9E2-4F14-90F8-02A78CABF5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8B889-EA42-40BA-9E2A-957AB795AD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1C249-4240-4552-9ACC-2AE7862B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03321-CC9B-402A-B5B6-CD3B80659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32357-5154-4B21-8412-25AF711E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9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4C2B73-441B-4F70-9A80-0F3D4FA50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AE6C02-DEF6-4CC0-9FB7-AC42FB2B81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75EDE-CAA7-4FD5-819C-03B59E6C1A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DFF29-E302-475E-8A47-F6A272047A8B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373ED-BAD6-45DA-A6C6-E06935542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36AD1-91D2-4EEF-B6AD-EAF02ACF6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C874-B224-4E06-A256-18A1A0C84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3384645" y="1665027"/>
            <a:ext cx="54727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Tabernacle</a:t>
            </a:r>
          </a:p>
        </p:txBody>
      </p:sp>
    </p:spTree>
    <p:extLst>
      <p:ext uri="{BB962C8B-B14F-4D97-AF65-F5344CB8AC3E}">
        <p14:creationId xmlns:p14="http://schemas.microsoft.com/office/powerpoint/2010/main" val="1383809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542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in the Story of the Bible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NOTICE	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orientation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and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decoration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 return to Eden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Exodus 27, entrance to tabernacle as at the east end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Exodus 26:31, cherubim on the veil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________________________________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Big Picture, Genesis to Revelation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Revelation 2:7</a:t>
            </a: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To the one who overcomes, I will grant to eat from 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tree of life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which is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 Paradise of God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.’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tabernacle embodies the whole plan</a:t>
            </a:r>
          </a:p>
        </p:txBody>
      </p:sp>
    </p:spTree>
    <p:extLst>
      <p:ext uri="{BB962C8B-B14F-4D97-AF65-F5344CB8AC3E}">
        <p14:creationId xmlns:p14="http://schemas.microsoft.com/office/powerpoint/2010/main" val="4151852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917681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Exodus 25:9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According to all that I am going to show you 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as the pattern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the tabernacle and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pattern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of all its furniture,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so you shall construct it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Exodus 25:40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See that you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make them by the pattern for them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, which was shown to you on the mountain.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tabernacle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temple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→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temple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8:4-5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make all things by the pattern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“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 copy and shadow of the heavenly things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01CC87-9F02-463C-89C6-5E102285150E}"/>
              </a:ext>
            </a:extLst>
          </p:cNvPr>
          <p:cNvSpPr txBox="1"/>
          <p:nvPr/>
        </p:nvSpPr>
        <p:spPr>
          <a:xfrm>
            <a:off x="8328074" y="4511479"/>
            <a:ext cx="3808869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	A courtyard, tent with two rooms, etc., in heaven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Rather: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concept that is heavenly, represented by the pattern</a:t>
            </a:r>
          </a:p>
        </p:txBody>
      </p:sp>
    </p:spTree>
    <p:extLst>
      <p:ext uri="{BB962C8B-B14F-4D97-AF65-F5344CB8AC3E}">
        <p14:creationId xmlns:p14="http://schemas.microsoft.com/office/powerpoint/2010/main" val="317594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text, 9:1-5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89CD5-C759-496B-8D26-89A8A5CD1A7F}"/>
              </a:ext>
            </a:extLst>
          </p:cNvPr>
          <p:cNvSpPr txBox="1"/>
          <p:nvPr/>
        </p:nvSpPr>
        <p:spPr>
          <a:xfrm>
            <a:off x="708660" y="2721648"/>
            <a:ext cx="10409914" cy="387222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B51FA-A9CF-4C23-B7C1-439ECDD6DA7F}"/>
              </a:ext>
            </a:extLst>
          </p:cNvPr>
          <p:cNvSpPr/>
          <p:nvPr/>
        </p:nvSpPr>
        <p:spPr>
          <a:xfrm>
            <a:off x="1294092" y="4011231"/>
            <a:ext cx="374728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75BD0-A4B5-47FF-A72C-A34C994BC87D}"/>
              </a:ext>
            </a:extLst>
          </p:cNvPr>
          <p:cNvSpPr/>
          <p:nvPr/>
        </p:nvSpPr>
        <p:spPr>
          <a:xfrm>
            <a:off x="1300495" y="4013473"/>
            <a:ext cx="137400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F0AF4-92AA-4678-86EA-67E37F505D15}"/>
              </a:ext>
            </a:extLst>
          </p:cNvPr>
          <p:cNvSpPr txBox="1"/>
          <p:nvPr/>
        </p:nvSpPr>
        <p:spPr>
          <a:xfrm>
            <a:off x="2452201" y="4045049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73EAEE-0686-408C-8DEA-2480805883BC}"/>
              </a:ext>
            </a:extLst>
          </p:cNvPr>
          <p:cNvSpPr/>
          <p:nvPr/>
        </p:nvSpPr>
        <p:spPr>
          <a:xfrm rot="16200000">
            <a:off x="1673919" y="4462540"/>
            <a:ext cx="553212" cy="2974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Ark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005C6-9630-4F81-BE3F-2569481C86F2}"/>
              </a:ext>
            </a:extLst>
          </p:cNvPr>
          <p:cNvSpPr/>
          <p:nvPr/>
        </p:nvSpPr>
        <p:spPr>
          <a:xfrm>
            <a:off x="3526972" y="4057268"/>
            <a:ext cx="673386" cy="273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43EB2-EF7F-4C2E-A2F4-9FCC30C0FBEE}"/>
              </a:ext>
            </a:extLst>
          </p:cNvPr>
          <p:cNvSpPr/>
          <p:nvPr/>
        </p:nvSpPr>
        <p:spPr>
          <a:xfrm>
            <a:off x="2742223" y="4559578"/>
            <a:ext cx="163211" cy="2766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CD5AB5-211F-49DC-A6DD-D9D3E04B89B7}"/>
              </a:ext>
            </a:extLst>
          </p:cNvPr>
          <p:cNvGrpSpPr/>
          <p:nvPr/>
        </p:nvGrpSpPr>
        <p:grpSpPr>
          <a:xfrm>
            <a:off x="3537854" y="4712461"/>
            <a:ext cx="727471" cy="522961"/>
            <a:chOff x="5367341" y="3638550"/>
            <a:chExt cx="1185859" cy="913603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AA5E3D5C-2E3E-46EC-8328-6F601DD1475B}"/>
                </a:ext>
              </a:extLst>
            </p:cNvPr>
            <p:cNvSpPr/>
            <p:nvPr/>
          </p:nvSpPr>
          <p:spPr>
            <a:xfrm rot="10800000">
              <a:off x="5762356" y="3679319"/>
              <a:ext cx="415636" cy="510582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0FE9C75D-9A84-47E7-A193-7EB2069E61DA}"/>
                </a:ext>
              </a:extLst>
            </p:cNvPr>
            <p:cNvSpPr/>
            <p:nvPr/>
          </p:nvSpPr>
          <p:spPr>
            <a:xfrm rot="10800000">
              <a:off x="5573935" y="3638550"/>
              <a:ext cx="809958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B871EA1-E57F-4D81-AADC-3D19E439A9C7}"/>
                </a:ext>
              </a:extLst>
            </p:cNvPr>
            <p:cNvSpPr/>
            <p:nvPr/>
          </p:nvSpPr>
          <p:spPr>
            <a:xfrm rot="10800000">
              <a:off x="5367341" y="3666663"/>
              <a:ext cx="1185859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Up Arrow 18">
              <a:extLst>
                <a:ext uri="{FF2B5EF4-FFF2-40B4-BE49-F238E27FC236}">
                  <a16:creationId xmlns:a16="http://schemas.microsoft.com/office/drawing/2014/main" id="{350C0C9D-B86E-43E3-B222-10AF35525E84}"/>
                </a:ext>
              </a:extLst>
            </p:cNvPr>
            <p:cNvSpPr/>
            <p:nvPr/>
          </p:nvSpPr>
          <p:spPr>
            <a:xfrm rot="10800000">
              <a:off x="5824826" y="3899929"/>
              <a:ext cx="269985" cy="652224"/>
            </a:xfrm>
            <a:prstGeom prst="upArrow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9E16FC-C5CD-4A15-8799-B1FB8D3C7E55}"/>
              </a:ext>
            </a:extLst>
          </p:cNvPr>
          <p:cNvSpPr/>
          <p:nvPr/>
        </p:nvSpPr>
        <p:spPr>
          <a:xfrm>
            <a:off x="7124136" y="4386529"/>
            <a:ext cx="667199" cy="5677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Bronze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altar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FAED41-E137-4534-B445-9A326C8AB121}"/>
              </a:ext>
            </a:extLst>
          </p:cNvPr>
          <p:cNvSpPr/>
          <p:nvPr/>
        </p:nvSpPr>
        <p:spPr bwMode="auto">
          <a:xfrm>
            <a:off x="6095851" y="4589701"/>
            <a:ext cx="692727" cy="60244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Laver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A2192B-D0A7-4805-BD8B-207742239DCE}"/>
              </a:ext>
            </a:extLst>
          </p:cNvPr>
          <p:cNvSpPr/>
          <p:nvPr/>
        </p:nvSpPr>
        <p:spPr bwMode="auto">
          <a:xfrm>
            <a:off x="6096000" y="5437590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21E8D5-82F5-444F-A259-079BC1F6BC5D}"/>
              </a:ext>
            </a:extLst>
          </p:cNvPr>
          <p:cNvSpPr/>
          <p:nvPr/>
        </p:nvSpPr>
        <p:spPr>
          <a:xfrm>
            <a:off x="10877006" y="3735977"/>
            <a:ext cx="522214" cy="187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047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7DB5B38-97BA-44EC-BED9-A7C5C03D0EA3}"/>
              </a:ext>
            </a:extLst>
          </p:cNvPr>
          <p:cNvSpPr/>
          <p:nvPr/>
        </p:nvSpPr>
        <p:spPr>
          <a:xfrm>
            <a:off x="996696" y="2423160"/>
            <a:ext cx="6967728" cy="5852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text, 9:1-5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vs. 5 “cannot now speak severally”???!!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vss. 6-9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Jesus, the way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John 14:6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Matthew 27:50-51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572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text, 9:1-5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Picturing it all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89CD5-C759-496B-8D26-89A8A5CD1A7F}"/>
              </a:ext>
            </a:extLst>
          </p:cNvPr>
          <p:cNvSpPr txBox="1"/>
          <p:nvPr/>
        </p:nvSpPr>
        <p:spPr>
          <a:xfrm>
            <a:off x="708660" y="2721648"/>
            <a:ext cx="10409914" cy="387222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B51FA-A9CF-4C23-B7C1-439ECDD6DA7F}"/>
              </a:ext>
            </a:extLst>
          </p:cNvPr>
          <p:cNvSpPr/>
          <p:nvPr/>
        </p:nvSpPr>
        <p:spPr>
          <a:xfrm>
            <a:off x="1294092" y="4011231"/>
            <a:ext cx="374728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75BD0-A4B5-47FF-A72C-A34C994BC87D}"/>
              </a:ext>
            </a:extLst>
          </p:cNvPr>
          <p:cNvSpPr/>
          <p:nvPr/>
        </p:nvSpPr>
        <p:spPr>
          <a:xfrm>
            <a:off x="1300495" y="4013473"/>
            <a:ext cx="137400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F0AF4-92AA-4678-86EA-67E37F505D15}"/>
              </a:ext>
            </a:extLst>
          </p:cNvPr>
          <p:cNvSpPr txBox="1"/>
          <p:nvPr/>
        </p:nvSpPr>
        <p:spPr>
          <a:xfrm>
            <a:off x="2452201" y="4045049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73EAEE-0686-408C-8DEA-2480805883BC}"/>
              </a:ext>
            </a:extLst>
          </p:cNvPr>
          <p:cNvSpPr/>
          <p:nvPr/>
        </p:nvSpPr>
        <p:spPr>
          <a:xfrm rot="16200000">
            <a:off x="1673919" y="4462540"/>
            <a:ext cx="553212" cy="2974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Ark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005C6-9630-4F81-BE3F-2569481C86F2}"/>
              </a:ext>
            </a:extLst>
          </p:cNvPr>
          <p:cNvSpPr/>
          <p:nvPr/>
        </p:nvSpPr>
        <p:spPr>
          <a:xfrm>
            <a:off x="3526972" y="4057268"/>
            <a:ext cx="673386" cy="273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43EB2-EF7F-4C2E-A2F4-9FCC30C0FBEE}"/>
              </a:ext>
            </a:extLst>
          </p:cNvPr>
          <p:cNvSpPr/>
          <p:nvPr/>
        </p:nvSpPr>
        <p:spPr>
          <a:xfrm>
            <a:off x="2742223" y="4559578"/>
            <a:ext cx="163211" cy="2766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CD5AB5-211F-49DC-A6DD-D9D3E04B89B7}"/>
              </a:ext>
            </a:extLst>
          </p:cNvPr>
          <p:cNvGrpSpPr/>
          <p:nvPr/>
        </p:nvGrpSpPr>
        <p:grpSpPr>
          <a:xfrm>
            <a:off x="3537854" y="4712461"/>
            <a:ext cx="727471" cy="522961"/>
            <a:chOff x="5367341" y="3638550"/>
            <a:chExt cx="1185859" cy="913603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AA5E3D5C-2E3E-46EC-8328-6F601DD1475B}"/>
                </a:ext>
              </a:extLst>
            </p:cNvPr>
            <p:cNvSpPr/>
            <p:nvPr/>
          </p:nvSpPr>
          <p:spPr>
            <a:xfrm rot="10800000">
              <a:off x="5762356" y="3679319"/>
              <a:ext cx="415636" cy="510582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0FE9C75D-9A84-47E7-A193-7EB2069E61DA}"/>
                </a:ext>
              </a:extLst>
            </p:cNvPr>
            <p:cNvSpPr/>
            <p:nvPr/>
          </p:nvSpPr>
          <p:spPr>
            <a:xfrm rot="10800000">
              <a:off x="5573935" y="3638550"/>
              <a:ext cx="809958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B871EA1-E57F-4D81-AADC-3D19E439A9C7}"/>
                </a:ext>
              </a:extLst>
            </p:cNvPr>
            <p:cNvSpPr/>
            <p:nvPr/>
          </p:nvSpPr>
          <p:spPr>
            <a:xfrm rot="10800000">
              <a:off x="5367341" y="3666663"/>
              <a:ext cx="1185859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Up Arrow 18">
              <a:extLst>
                <a:ext uri="{FF2B5EF4-FFF2-40B4-BE49-F238E27FC236}">
                  <a16:creationId xmlns:a16="http://schemas.microsoft.com/office/drawing/2014/main" id="{350C0C9D-B86E-43E3-B222-10AF35525E84}"/>
                </a:ext>
              </a:extLst>
            </p:cNvPr>
            <p:cNvSpPr/>
            <p:nvPr/>
          </p:nvSpPr>
          <p:spPr>
            <a:xfrm rot="10800000">
              <a:off x="5824826" y="3899929"/>
              <a:ext cx="269985" cy="652224"/>
            </a:xfrm>
            <a:prstGeom prst="upArrow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9E16FC-C5CD-4A15-8799-B1FB8D3C7E55}"/>
              </a:ext>
            </a:extLst>
          </p:cNvPr>
          <p:cNvSpPr/>
          <p:nvPr/>
        </p:nvSpPr>
        <p:spPr>
          <a:xfrm>
            <a:off x="7124136" y="4386529"/>
            <a:ext cx="667199" cy="5677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Bronze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altar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FAED41-E137-4534-B445-9A326C8AB121}"/>
              </a:ext>
            </a:extLst>
          </p:cNvPr>
          <p:cNvSpPr/>
          <p:nvPr/>
        </p:nvSpPr>
        <p:spPr bwMode="auto">
          <a:xfrm>
            <a:off x="6095851" y="4589701"/>
            <a:ext cx="692727" cy="60244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Laver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A2192B-D0A7-4805-BD8B-207742239DCE}"/>
              </a:ext>
            </a:extLst>
          </p:cNvPr>
          <p:cNvSpPr/>
          <p:nvPr/>
        </p:nvSpPr>
        <p:spPr bwMode="auto">
          <a:xfrm>
            <a:off x="6096000" y="5437590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121E8D5-82F5-444F-A259-079BC1F6BC5D}"/>
              </a:ext>
            </a:extLst>
          </p:cNvPr>
          <p:cNvSpPr/>
          <p:nvPr/>
        </p:nvSpPr>
        <p:spPr>
          <a:xfrm>
            <a:off x="10877006" y="3735977"/>
            <a:ext cx="522214" cy="187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Left Arrow 23">
            <a:extLst>
              <a:ext uri="{FF2B5EF4-FFF2-40B4-BE49-F238E27FC236}">
                <a16:creationId xmlns:a16="http://schemas.microsoft.com/office/drawing/2014/main" id="{CF4A400C-AB24-4C4E-852C-770CCA4D924F}"/>
              </a:ext>
            </a:extLst>
          </p:cNvPr>
          <p:cNvSpPr/>
          <p:nvPr/>
        </p:nvSpPr>
        <p:spPr bwMode="auto">
          <a:xfrm>
            <a:off x="10106559" y="4136097"/>
            <a:ext cx="1673986" cy="912069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Left Arrow 23">
            <a:extLst>
              <a:ext uri="{FF2B5EF4-FFF2-40B4-BE49-F238E27FC236}">
                <a16:creationId xmlns:a16="http://schemas.microsoft.com/office/drawing/2014/main" id="{ECB184E5-2307-43FC-92AF-587A31F9051A}"/>
              </a:ext>
            </a:extLst>
          </p:cNvPr>
          <p:cNvSpPr/>
          <p:nvPr/>
        </p:nvSpPr>
        <p:spPr bwMode="auto">
          <a:xfrm>
            <a:off x="4239159" y="4155147"/>
            <a:ext cx="1673986" cy="912069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19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718898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Altar of burnt offering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Can’t approach God without there being a sacrifice to take away our sin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it proper to associate it with sacrifice of Jesus?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tabernacle cleansed with blood (Heb 9:21-22)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blood? OT doesn’t describe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does describe consecration of Aaron &amp; sons w/ blood from altar (Lev. 8-9)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Josephus also describes this and says tabernacle was purified with the blood from bulls and goats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6222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Exodus 29:4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Hebrews 10:22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Baptism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8077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Lampstand,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light of God’s word (Ps. 119:105)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which comes from the Spirit of God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 lamps (Ex. 25:37)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Zech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4, point is, By God’s Spirit, via 2 anointed ones</a:t>
            </a:r>
          </a:p>
          <a:p>
            <a:pPr marL="1257300" marR="0" lvl="2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Rev. 4:5 7 spirits of God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568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Shewbread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bread of the presence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Jesus is the true bread coming down out of heaven, Jn 6:51</a:t>
            </a:r>
          </a:p>
        </p:txBody>
      </p:sp>
    </p:spTree>
    <p:extLst>
      <p:ext uri="{BB962C8B-B14F-4D97-AF65-F5344CB8AC3E}">
        <p14:creationId xmlns:p14="http://schemas.microsoft.com/office/powerpoint/2010/main" val="3724420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79841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Altar of Incense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or out?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Ex. 40:26 – 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Heb 9:2 – in?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outside the veil, but associated with what is inside the veil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“The bedroom has a balcony”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associated with the ark of the testimony (the throne of God)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Exodus 30:6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But outside the veil, continual burning of incense morning &amp; evening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Exodus 30:7-8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289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788599" y="1665027"/>
            <a:ext cx="106648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Tabernacle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Tent of Meeting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House of the Lord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House of God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Sanctuary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Temple</a:t>
            </a:r>
          </a:p>
        </p:txBody>
      </p:sp>
    </p:spTree>
    <p:extLst>
      <p:ext uri="{BB962C8B-B14F-4D97-AF65-F5344CB8AC3E}">
        <p14:creationId xmlns:p14="http://schemas.microsoft.com/office/powerpoint/2010/main" val="4789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79841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 what about Hebrews 9:2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ff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Altar of Incense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Significance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Revelation 5:8, 8:3-4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What an appropriate figure!</a:t>
            </a:r>
          </a:p>
        </p:txBody>
      </p:sp>
    </p:spTree>
    <p:extLst>
      <p:ext uri="{BB962C8B-B14F-4D97-AF65-F5344CB8AC3E}">
        <p14:creationId xmlns:p14="http://schemas.microsoft.com/office/powerpoint/2010/main" val="189722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252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Baptism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81B9C3-71DB-4972-88BD-86775FD04403}"/>
              </a:ext>
            </a:extLst>
          </p:cNvPr>
          <p:cNvSpPr txBox="1"/>
          <p:nvPr/>
        </p:nvSpPr>
        <p:spPr>
          <a:xfrm>
            <a:off x="274319" y="1009918"/>
            <a:ext cx="11252849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Hebrews 8:4-5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make all things by the pattern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“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 copy and shadow of the heavenly things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”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B89CD5-C759-496B-8D26-89A8A5CD1A7F}"/>
              </a:ext>
            </a:extLst>
          </p:cNvPr>
          <p:cNvSpPr txBox="1"/>
          <p:nvPr/>
        </p:nvSpPr>
        <p:spPr>
          <a:xfrm>
            <a:off x="708660" y="2721648"/>
            <a:ext cx="10409914" cy="387222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B51FA-A9CF-4C23-B7C1-439ECDD6DA7F}"/>
              </a:ext>
            </a:extLst>
          </p:cNvPr>
          <p:cNvSpPr/>
          <p:nvPr/>
        </p:nvSpPr>
        <p:spPr>
          <a:xfrm>
            <a:off x="1294092" y="4011231"/>
            <a:ext cx="374728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75BD0-A4B5-47FF-A72C-A34C994BC87D}"/>
              </a:ext>
            </a:extLst>
          </p:cNvPr>
          <p:cNvSpPr/>
          <p:nvPr/>
        </p:nvSpPr>
        <p:spPr>
          <a:xfrm>
            <a:off x="1300495" y="4013473"/>
            <a:ext cx="137400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F0AF4-92AA-4678-86EA-67E37F505D15}"/>
              </a:ext>
            </a:extLst>
          </p:cNvPr>
          <p:cNvSpPr txBox="1"/>
          <p:nvPr/>
        </p:nvSpPr>
        <p:spPr>
          <a:xfrm>
            <a:off x="2452201" y="4045049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73EAEE-0686-408C-8DEA-2480805883BC}"/>
              </a:ext>
            </a:extLst>
          </p:cNvPr>
          <p:cNvSpPr/>
          <p:nvPr/>
        </p:nvSpPr>
        <p:spPr>
          <a:xfrm rot="16200000">
            <a:off x="1673919" y="4462540"/>
            <a:ext cx="553212" cy="2974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Ark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005C6-9630-4F81-BE3F-2569481C86F2}"/>
              </a:ext>
            </a:extLst>
          </p:cNvPr>
          <p:cNvSpPr/>
          <p:nvPr/>
        </p:nvSpPr>
        <p:spPr>
          <a:xfrm>
            <a:off x="3526972" y="4057268"/>
            <a:ext cx="673386" cy="273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43EB2-EF7F-4C2E-A2F4-9FCC30C0FBEE}"/>
              </a:ext>
            </a:extLst>
          </p:cNvPr>
          <p:cNvSpPr/>
          <p:nvPr/>
        </p:nvSpPr>
        <p:spPr>
          <a:xfrm>
            <a:off x="2742223" y="4559578"/>
            <a:ext cx="163211" cy="2766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CD5AB5-211F-49DC-A6DD-D9D3E04B89B7}"/>
              </a:ext>
            </a:extLst>
          </p:cNvPr>
          <p:cNvGrpSpPr/>
          <p:nvPr/>
        </p:nvGrpSpPr>
        <p:grpSpPr>
          <a:xfrm>
            <a:off x="3537854" y="4712461"/>
            <a:ext cx="727471" cy="522961"/>
            <a:chOff x="5367341" y="3638550"/>
            <a:chExt cx="1185859" cy="913603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AA5E3D5C-2E3E-46EC-8328-6F601DD1475B}"/>
                </a:ext>
              </a:extLst>
            </p:cNvPr>
            <p:cNvSpPr/>
            <p:nvPr/>
          </p:nvSpPr>
          <p:spPr>
            <a:xfrm rot="10800000">
              <a:off x="5762356" y="3679319"/>
              <a:ext cx="415636" cy="510582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0FE9C75D-9A84-47E7-A193-7EB2069E61DA}"/>
                </a:ext>
              </a:extLst>
            </p:cNvPr>
            <p:cNvSpPr/>
            <p:nvPr/>
          </p:nvSpPr>
          <p:spPr>
            <a:xfrm rot="10800000">
              <a:off x="5573935" y="3638550"/>
              <a:ext cx="809958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B871EA1-E57F-4D81-AADC-3D19E439A9C7}"/>
                </a:ext>
              </a:extLst>
            </p:cNvPr>
            <p:cNvSpPr/>
            <p:nvPr/>
          </p:nvSpPr>
          <p:spPr>
            <a:xfrm rot="10800000">
              <a:off x="5367341" y="3666663"/>
              <a:ext cx="1185859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Up Arrow 18">
              <a:extLst>
                <a:ext uri="{FF2B5EF4-FFF2-40B4-BE49-F238E27FC236}">
                  <a16:creationId xmlns:a16="http://schemas.microsoft.com/office/drawing/2014/main" id="{350C0C9D-B86E-43E3-B222-10AF35525E84}"/>
                </a:ext>
              </a:extLst>
            </p:cNvPr>
            <p:cNvSpPr/>
            <p:nvPr/>
          </p:nvSpPr>
          <p:spPr>
            <a:xfrm rot="10800000">
              <a:off x="5824826" y="3899929"/>
              <a:ext cx="269985" cy="652224"/>
            </a:xfrm>
            <a:prstGeom prst="upArrow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9E16FC-C5CD-4A15-8799-B1FB8D3C7E55}"/>
              </a:ext>
            </a:extLst>
          </p:cNvPr>
          <p:cNvSpPr/>
          <p:nvPr/>
        </p:nvSpPr>
        <p:spPr>
          <a:xfrm>
            <a:off x="7124136" y="4386529"/>
            <a:ext cx="667199" cy="5677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Bronze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altar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FAED41-E137-4534-B445-9A326C8AB121}"/>
              </a:ext>
            </a:extLst>
          </p:cNvPr>
          <p:cNvSpPr/>
          <p:nvPr/>
        </p:nvSpPr>
        <p:spPr bwMode="auto">
          <a:xfrm>
            <a:off x="6095851" y="4589701"/>
            <a:ext cx="692727" cy="60244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Laver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A2192B-D0A7-4805-BD8B-207742239DCE}"/>
              </a:ext>
            </a:extLst>
          </p:cNvPr>
          <p:cNvSpPr/>
          <p:nvPr/>
        </p:nvSpPr>
        <p:spPr bwMode="auto">
          <a:xfrm>
            <a:off x="6096000" y="5437590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1" name="Left Arrow 23">
            <a:extLst>
              <a:ext uri="{FF2B5EF4-FFF2-40B4-BE49-F238E27FC236}">
                <a16:creationId xmlns:a16="http://schemas.microsoft.com/office/drawing/2014/main" id="{CF4A400C-AB24-4C4E-852C-770CCA4D924F}"/>
              </a:ext>
            </a:extLst>
          </p:cNvPr>
          <p:cNvSpPr/>
          <p:nvPr/>
        </p:nvSpPr>
        <p:spPr bwMode="auto">
          <a:xfrm>
            <a:off x="2059814" y="4121946"/>
            <a:ext cx="1673986" cy="912069"/>
          </a:xfrm>
          <a:prstGeom prst="leftArrow">
            <a:avLst/>
          </a:prstGeom>
          <a:solidFill>
            <a:srgbClr val="C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The Way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362791-0E20-4A16-B5B4-C651664FE83D}"/>
              </a:ext>
            </a:extLst>
          </p:cNvPr>
          <p:cNvSpPr/>
          <p:nvPr/>
        </p:nvSpPr>
        <p:spPr>
          <a:xfrm>
            <a:off x="10877006" y="3735977"/>
            <a:ext cx="522214" cy="187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911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66954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Physical Description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the KJV, “tabernacle” primarily represents  two words: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meaning “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tent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 (Gen 13:12, 18:1, 9)   </a:t>
            </a: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אֹהֶל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1028700" marR="0" lvl="1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One meaning “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dwelling place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”	 </a:t>
            </a:r>
            <a:r>
              <a:rPr kumimoji="0" lang="he-IL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מִשְׁכָּן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89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344264" y="687322"/>
            <a:ext cx="1125284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TENT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Substantial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 Portable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Small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Tent:	45’ x 15’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2 Rooms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The Mercy Seat: The Throne of God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Courtyard:		150’ x 75’</a:t>
            </a:r>
          </a:p>
        </p:txBody>
      </p:sp>
    </p:spTree>
    <p:extLst>
      <p:ext uri="{BB962C8B-B14F-4D97-AF65-F5344CB8AC3E}">
        <p14:creationId xmlns:p14="http://schemas.microsoft.com/office/powerpoint/2010/main" val="1234983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5B89CD5-C759-496B-8D26-89A8A5CD1A7F}"/>
              </a:ext>
            </a:extLst>
          </p:cNvPr>
          <p:cNvSpPr txBox="1"/>
          <p:nvPr/>
        </p:nvSpPr>
        <p:spPr>
          <a:xfrm>
            <a:off x="708660" y="1487208"/>
            <a:ext cx="10409914" cy="3872220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EB51FA-A9CF-4C23-B7C1-439ECDD6DA7F}"/>
              </a:ext>
            </a:extLst>
          </p:cNvPr>
          <p:cNvSpPr/>
          <p:nvPr/>
        </p:nvSpPr>
        <p:spPr>
          <a:xfrm>
            <a:off x="1294092" y="2776791"/>
            <a:ext cx="374728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5C75BD0-A4B5-47FF-A72C-A34C994BC87D}"/>
              </a:ext>
            </a:extLst>
          </p:cNvPr>
          <p:cNvSpPr/>
          <p:nvPr/>
        </p:nvSpPr>
        <p:spPr>
          <a:xfrm>
            <a:off x="1300495" y="2779033"/>
            <a:ext cx="1374005" cy="1249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F0AF4-92AA-4678-86EA-67E37F505D15}"/>
              </a:ext>
            </a:extLst>
          </p:cNvPr>
          <p:cNvSpPr txBox="1"/>
          <p:nvPr/>
        </p:nvSpPr>
        <p:spPr>
          <a:xfrm>
            <a:off x="2452201" y="2810609"/>
            <a:ext cx="236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VEIL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73EAEE-0686-408C-8DEA-2480805883BC}"/>
              </a:ext>
            </a:extLst>
          </p:cNvPr>
          <p:cNvSpPr/>
          <p:nvPr/>
        </p:nvSpPr>
        <p:spPr>
          <a:xfrm rot="16200000">
            <a:off x="1673919" y="3228100"/>
            <a:ext cx="553212" cy="297407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Ark</a:t>
            </a: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9005C6-9630-4F81-BE3F-2569481C86F2}"/>
              </a:ext>
            </a:extLst>
          </p:cNvPr>
          <p:cNvSpPr/>
          <p:nvPr/>
        </p:nvSpPr>
        <p:spPr>
          <a:xfrm>
            <a:off x="3526972" y="2822828"/>
            <a:ext cx="673386" cy="27371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table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243EB2-EF7F-4C2E-A2F4-9FCC30C0FBEE}"/>
              </a:ext>
            </a:extLst>
          </p:cNvPr>
          <p:cNvSpPr/>
          <p:nvPr/>
        </p:nvSpPr>
        <p:spPr>
          <a:xfrm>
            <a:off x="2742223" y="3325138"/>
            <a:ext cx="163211" cy="27660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BBCD5AB5-211F-49DC-A6DD-D9D3E04B89B7}"/>
              </a:ext>
            </a:extLst>
          </p:cNvPr>
          <p:cNvGrpSpPr/>
          <p:nvPr/>
        </p:nvGrpSpPr>
        <p:grpSpPr>
          <a:xfrm>
            <a:off x="3537854" y="3478021"/>
            <a:ext cx="727471" cy="522961"/>
            <a:chOff x="5367341" y="3638550"/>
            <a:chExt cx="1185859" cy="913603"/>
          </a:xfrm>
        </p:grpSpPr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AA5E3D5C-2E3E-46EC-8328-6F601DD1475B}"/>
                </a:ext>
              </a:extLst>
            </p:cNvPr>
            <p:cNvSpPr/>
            <p:nvPr/>
          </p:nvSpPr>
          <p:spPr>
            <a:xfrm rot="10800000">
              <a:off x="5762356" y="3679319"/>
              <a:ext cx="415636" cy="510582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0FE9C75D-9A84-47E7-A193-7EB2069E61DA}"/>
                </a:ext>
              </a:extLst>
            </p:cNvPr>
            <p:cNvSpPr/>
            <p:nvPr/>
          </p:nvSpPr>
          <p:spPr>
            <a:xfrm rot="10800000">
              <a:off x="5573935" y="3638550"/>
              <a:ext cx="809958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B871EA1-E57F-4D81-AADC-3D19E439A9C7}"/>
                </a:ext>
              </a:extLst>
            </p:cNvPr>
            <p:cNvSpPr/>
            <p:nvPr/>
          </p:nvSpPr>
          <p:spPr>
            <a:xfrm rot="10800000">
              <a:off x="5367341" y="3666663"/>
              <a:ext cx="1185859" cy="561640"/>
            </a:xfrm>
            <a:prstGeom prst="blockArc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Up Arrow 18">
              <a:extLst>
                <a:ext uri="{FF2B5EF4-FFF2-40B4-BE49-F238E27FC236}">
                  <a16:creationId xmlns:a16="http://schemas.microsoft.com/office/drawing/2014/main" id="{350C0C9D-B86E-43E3-B222-10AF35525E84}"/>
                </a:ext>
              </a:extLst>
            </p:cNvPr>
            <p:cNvSpPr/>
            <p:nvPr/>
          </p:nvSpPr>
          <p:spPr>
            <a:xfrm rot="10800000">
              <a:off x="5824826" y="3899929"/>
              <a:ext cx="269985" cy="652224"/>
            </a:xfrm>
            <a:prstGeom prst="upArrow">
              <a:avLst>
                <a:gd name="adj1" fmla="val 50000"/>
                <a:gd name="adj2" fmla="val 0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FD9E16FC-C5CD-4A15-8799-B1FB8D3C7E55}"/>
              </a:ext>
            </a:extLst>
          </p:cNvPr>
          <p:cNvSpPr/>
          <p:nvPr/>
        </p:nvSpPr>
        <p:spPr>
          <a:xfrm>
            <a:off x="7124136" y="3152089"/>
            <a:ext cx="667199" cy="56777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Bronze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altar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0FAED41-E137-4534-B445-9A326C8AB121}"/>
              </a:ext>
            </a:extLst>
          </p:cNvPr>
          <p:cNvSpPr/>
          <p:nvPr/>
        </p:nvSpPr>
        <p:spPr bwMode="auto">
          <a:xfrm>
            <a:off x="6095851" y="3355261"/>
            <a:ext cx="692727" cy="60244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Laver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3A2192B-D0A7-4805-BD8B-207742239DCE}"/>
              </a:ext>
            </a:extLst>
          </p:cNvPr>
          <p:cNvSpPr/>
          <p:nvPr/>
        </p:nvSpPr>
        <p:spPr bwMode="auto">
          <a:xfrm>
            <a:off x="6096000" y="4203150"/>
            <a:ext cx="318493" cy="36023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3362791-0E20-4A16-B5B4-C651664FE83D}"/>
              </a:ext>
            </a:extLst>
          </p:cNvPr>
          <p:cNvSpPr/>
          <p:nvPr/>
        </p:nvSpPr>
        <p:spPr>
          <a:xfrm>
            <a:off x="10877006" y="2501537"/>
            <a:ext cx="522214" cy="18787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C16D77-5846-432E-8DDD-A4A56493B808}"/>
              </a:ext>
            </a:extLst>
          </p:cNvPr>
          <p:cNvSpPr txBox="1"/>
          <p:nvPr/>
        </p:nvSpPr>
        <p:spPr>
          <a:xfrm>
            <a:off x="5273933" y="1435608"/>
            <a:ext cx="325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COURTYARD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E2F089-7DE9-432B-A10F-81230566D0B7}"/>
              </a:ext>
            </a:extLst>
          </p:cNvPr>
          <p:cNvSpPr txBox="1"/>
          <p:nvPr/>
        </p:nvSpPr>
        <p:spPr>
          <a:xfrm>
            <a:off x="1476125" y="2319528"/>
            <a:ext cx="3257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TABERNACLE</a:t>
            </a:r>
          </a:p>
        </p:txBody>
      </p:sp>
    </p:spTree>
    <p:extLst>
      <p:ext uri="{BB962C8B-B14F-4D97-AF65-F5344CB8AC3E}">
        <p14:creationId xmlns:p14="http://schemas.microsoft.com/office/powerpoint/2010/main" val="537164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542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in the Story of the Bible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1	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good, tree of life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Gen 3		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Sin,	Drove man out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Matthew 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Forcefully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at the east of the garden, Cherubim w/ sword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But…</a:t>
            </a:r>
          </a:p>
        </p:txBody>
      </p:sp>
    </p:spTree>
    <p:extLst>
      <p:ext uri="{BB962C8B-B14F-4D97-AF65-F5344CB8AC3E}">
        <p14:creationId xmlns:p14="http://schemas.microsoft.com/office/powerpoint/2010/main" val="243185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542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in the Story of the Bible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Promise to Abraham, Isaac, Jacob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Blessing 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blessing? Reconciliation with God!</a:t>
            </a:r>
          </a:p>
          <a:p>
            <a:pPr marL="2286000" marR="0" lvl="4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Promise made to Jacob in his dream	(Gen 28 &amp; Jn 1:51)</a:t>
            </a:r>
          </a:p>
          <a:p>
            <a:pPr marL="2286000" marR="0" lvl="4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Their descendants, “Israel” out of Egypt, to Sinai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Exodus 25:8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32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“…that I may dwell among them”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3394EB-5CC9-4016-A575-0AA77959F9FE}"/>
              </a:ext>
            </a:extLst>
          </p:cNvPr>
          <p:cNvSpPr txBox="1"/>
          <p:nvPr/>
        </p:nvSpPr>
        <p:spPr>
          <a:xfrm>
            <a:off x="1934822" y="1752084"/>
            <a:ext cx="62417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descendants of Adam &amp; Eve</a:t>
            </a:r>
          </a:p>
        </p:txBody>
      </p:sp>
    </p:spTree>
    <p:extLst>
      <p:ext uri="{BB962C8B-B14F-4D97-AF65-F5344CB8AC3E}">
        <p14:creationId xmlns:p14="http://schemas.microsoft.com/office/powerpoint/2010/main" val="349302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54293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in the Story of the Bible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Imagine Parents w/incorrigible adult son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unpredictable, fickle, inconsistent?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God is not fickle</a:t>
            </a:r>
          </a:p>
          <a:p>
            <a:pPr marL="1828800" marR="0" lvl="3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picture of consequence of sin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&amp;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plan to fix 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Actually,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Both ideas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present in tabernacle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God dwelling among man, but separated by veil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A paradox, but resolved in Jesus</a:t>
            </a:r>
          </a:p>
        </p:txBody>
      </p:sp>
    </p:spTree>
    <p:extLst>
      <p:ext uri="{BB962C8B-B14F-4D97-AF65-F5344CB8AC3E}">
        <p14:creationId xmlns:p14="http://schemas.microsoft.com/office/powerpoint/2010/main" val="280952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78A2358-C3F4-4383-981C-F8E41B9E2BE6}"/>
              </a:ext>
            </a:extLst>
          </p:cNvPr>
          <p:cNvSpPr txBox="1"/>
          <p:nvPr/>
        </p:nvSpPr>
        <p:spPr>
          <a:xfrm>
            <a:off x="161384" y="110547"/>
            <a:ext cx="11542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Place in the Story of the Bible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NOTICE	Jn 14:23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0" marR="0" lvl="5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Jesus answered and said to him, “If anyone loves Me, he will keep My word; and My Father will love him, and We will come to him 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make Our </a:t>
            </a: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abode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with him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 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“God who sits high and looks low”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Psalm 138:6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		For the </a:t>
            </a:r>
            <a:r>
              <a:rPr kumimoji="0" lang="en-US" sz="2800" b="0" i="0" u="none" strike="noStrike" kern="1200" cap="sm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Lord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 is exalted,</a:t>
            </a:r>
            <a:b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</a:b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		Yet He looks after the lowly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75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Widescreen</PresentationFormat>
  <Paragraphs>193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Palatino Linotype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2022-04-03T17:30:50Z</dcterms:created>
  <dcterms:modified xsi:type="dcterms:W3CDTF">2022-04-03T17:31:19Z</dcterms:modified>
</cp:coreProperties>
</file>