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119" d="100"/>
          <a:sy n="119" d="100"/>
        </p:scale>
        <p:origin x="96" y="3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BA767B-56C8-4521-BD54-C1B9181DD9C5}"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9FFCD-A4EC-4414-A671-18A12C60E0CC}" type="slidenum">
              <a:rPr lang="en-US" smtClean="0"/>
              <a:t>‹#›</a:t>
            </a:fld>
            <a:endParaRPr lang="en-US"/>
          </a:p>
        </p:txBody>
      </p:sp>
    </p:spTree>
    <p:extLst>
      <p:ext uri="{BB962C8B-B14F-4D97-AF65-F5344CB8AC3E}">
        <p14:creationId xmlns:p14="http://schemas.microsoft.com/office/powerpoint/2010/main" val="3108397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BA767B-56C8-4521-BD54-C1B9181DD9C5}"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9FFCD-A4EC-4414-A671-18A12C60E0CC}" type="slidenum">
              <a:rPr lang="en-US" smtClean="0"/>
              <a:t>‹#›</a:t>
            </a:fld>
            <a:endParaRPr lang="en-US"/>
          </a:p>
        </p:txBody>
      </p:sp>
    </p:spTree>
    <p:extLst>
      <p:ext uri="{BB962C8B-B14F-4D97-AF65-F5344CB8AC3E}">
        <p14:creationId xmlns:p14="http://schemas.microsoft.com/office/powerpoint/2010/main" val="3579873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BA767B-56C8-4521-BD54-C1B9181DD9C5}"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9FFCD-A4EC-4414-A671-18A12C60E0CC}" type="slidenum">
              <a:rPr lang="en-US" smtClean="0"/>
              <a:t>‹#›</a:t>
            </a:fld>
            <a:endParaRPr lang="en-US"/>
          </a:p>
        </p:txBody>
      </p:sp>
    </p:spTree>
    <p:extLst>
      <p:ext uri="{BB962C8B-B14F-4D97-AF65-F5344CB8AC3E}">
        <p14:creationId xmlns:p14="http://schemas.microsoft.com/office/powerpoint/2010/main" val="2749612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BA767B-56C8-4521-BD54-C1B9181DD9C5}"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9FFCD-A4EC-4414-A671-18A12C60E0CC}" type="slidenum">
              <a:rPr lang="en-US" smtClean="0"/>
              <a:t>‹#›</a:t>
            </a:fld>
            <a:endParaRPr lang="en-US"/>
          </a:p>
        </p:txBody>
      </p:sp>
    </p:spTree>
    <p:extLst>
      <p:ext uri="{BB962C8B-B14F-4D97-AF65-F5344CB8AC3E}">
        <p14:creationId xmlns:p14="http://schemas.microsoft.com/office/powerpoint/2010/main" val="4121534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BA767B-56C8-4521-BD54-C1B9181DD9C5}"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9FFCD-A4EC-4414-A671-18A12C60E0CC}" type="slidenum">
              <a:rPr lang="en-US" smtClean="0"/>
              <a:t>‹#›</a:t>
            </a:fld>
            <a:endParaRPr lang="en-US"/>
          </a:p>
        </p:txBody>
      </p:sp>
    </p:spTree>
    <p:extLst>
      <p:ext uri="{BB962C8B-B14F-4D97-AF65-F5344CB8AC3E}">
        <p14:creationId xmlns:p14="http://schemas.microsoft.com/office/powerpoint/2010/main" val="3991634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BA767B-56C8-4521-BD54-C1B9181DD9C5}"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9FFCD-A4EC-4414-A671-18A12C60E0CC}" type="slidenum">
              <a:rPr lang="en-US" smtClean="0"/>
              <a:t>‹#›</a:t>
            </a:fld>
            <a:endParaRPr lang="en-US"/>
          </a:p>
        </p:txBody>
      </p:sp>
    </p:spTree>
    <p:extLst>
      <p:ext uri="{BB962C8B-B14F-4D97-AF65-F5344CB8AC3E}">
        <p14:creationId xmlns:p14="http://schemas.microsoft.com/office/powerpoint/2010/main" val="3468185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BA767B-56C8-4521-BD54-C1B9181DD9C5}" type="datetimeFigureOut">
              <a:rPr lang="en-US" smtClean="0"/>
              <a:t>3/23/2022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F9FFCD-A4EC-4414-A671-18A12C60E0CC}" type="slidenum">
              <a:rPr lang="en-US" smtClean="0"/>
              <a:t>‹#›</a:t>
            </a:fld>
            <a:endParaRPr lang="en-US"/>
          </a:p>
        </p:txBody>
      </p:sp>
    </p:spTree>
    <p:extLst>
      <p:ext uri="{BB962C8B-B14F-4D97-AF65-F5344CB8AC3E}">
        <p14:creationId xmlns:p14="http://schemas.microsoft.com/office/powerpoint/2010/main" val="2562015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BA767B-56C8-4521-BD54-C1B9181DD9C5}" type="datetimeFigureOut">
              <a:rPr lang="en-US" smtClean="0"/>
              <a:t>3/23/2022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F9FFCD-A4EC-4414-A671-18A12C60E0CC}" type="slidenum">
              <a:rPr lang="en-US" smtClean="0"/>
              <a:t>‹#›</a:t>
            </a:fld>
            <a:endParaRPr lang="en-US"/>
          </a:p>
        </p:txBody>
      </p:sp>
    </p:spTree>
    <p:extLst>
      <p:ext uri="{BB962C8B-B14F-4D97-AF65-F5344CB8AC3E}">
        <p14:creationId xmlns:p14="http://schemas.microsoft.com/office/powerpoint/2010/main" val="66544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A767B-56C8-4521-BD54-C1B9181DD9C5}" type="datetimeFigureOut">
              <a:rPr lang="en-US" smtClean="0"/>
              <a:t>3/23/2022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F9FFCD-A4EC-4414-A671-18A12C60E0CC}" type="slidenum">
              <a:rPr lang="en-US" smtClean="0"/>
              <a:t>‹#›</a:t>
            </a:fld>
            <a:endParaRPr lang="en-US"/>
          </a:p>
        </p:txBody>
      </p:sp>
    </p:spTree>
    <p:extLst>
      <p:ext uri="{BB962C8B-B14F-4D97-AF65-F5344CB8AC3E}">
        <p14:creationId xmlns:p14="http://schemas.microsoft.com/office/powerpoint/2010/main" val="29819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BA767B-56C8-4521-BD54-C1B9181DD9C5}"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9FFCD-A4EC-4414-A671-18A12C60E0CC}" type="slidenum">
              <a:rPr lang="en-US" smtClean="0"/>
              <a:t>‹#›</a:t>
            </a:fld>
            <a:endParaRPr lang="en-US"/>
          </a:p>
        </p:txBody>
      </p:sp>
    </p:spTree>
    <p:extLst>
      <p:ext uri="{BB962C8B-B14F-4D97-AF65-F5344CB8AC3E}">
        <p14:creationId xmlns:p14="http://schemas.microsoft.com/office/powerpoint/2010/main" val="3111802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BA767B-56C8-4521-BD54-C1B9181DD9C5}"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9FFCD-A4EC-4414-A671-18A12C60E0CC}" type="slidenum">
              <a:rPr lang="en-US" smtClean="0"/>
              <a:t>‹#›</a:t>
            </a:fld>
            <a:endParaRPr lang="en-US"/>
          </a:p>
        </p:txBody>
      </p:sp>
    </p:spTree>
    <p:extLst>
      <p:ext uri="{BB962C8B-B14F-4D97-AF65-F5344CB8AC3E}">
        <p14:creationId xmlns:p14="http://schemas.microsoft.com/office/powerpoint/2010/main" val="4012869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A767B-56C8-4521-BD54-C1B9181DD9C5}" type="datetimeFigureOut">
              <a:rPr lang="en-US" smtClean="0"/>
              <a:t>3/23/2022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F9FFCD-A4EC-4414-A671-18A12C60E0CC}" type="slidenum">
              <a:rPr lang="en-US" smtClean="0"/>
              <a:t>‹#›</a:t>
            </a:fld>
            <a:endParaRPr lang="en-US"/>
          </a:p>
        </p:txBody>
      </p:sp>
    </p:spTree>
    <p:extLst>
      <p:ext uri="{BB962C8B-B14F-4D97-AF65-F5344CB8AC3E}">
        <p14:creationId xmlns:p14="http://schemas.microsoft.com/office/powerpoint/2010/main" val="1908615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solidFill>
                  <a:schemeClr val="accent4">
                    <a:lumMod val="50000"/>
                  </a:schemeClr>
                </a:solidFill>
              </a:rPr>
              <a:t>Wednesday March 23</a:t>
            </a:r>
            <a:endParaRPr lang="en-US" sz="4800" dirty="0">
              <a:solidFill>
                <a:schemeClr val="accent4">
                  <a:lumMod val="50000"/>
                </a:schemeClr>
              </a:solidFill>
            </a:endParaRPr>
          </a:p>
        </p:txBody>
      </p:sp>
      <p:sp>
        <p:nvSpPr>
          <p:cNvPr id="3" name="Subtitle 2"/>
          <p:cNvSpPr>
            <a:spLocks noGrp="1"/>
          </p:cNvSpPr>
          <p:nvPr>
            <p:ph type="subTitle" idx="1"/>
          </p:nvPr>
        </p:nvSpPr>
        <p:spPr>
          <a:xfrm>
            <a:off x="1524000" y="3610059"/>
            <a:ext cx="9144000" cy="1655762"/>
          </a:xfrm>
        </p:spPr>
        <p:txBody>
          <a:bodyPr>
            <a:normAutofit/>
          </a:bodyPr>
          <a:lstStyle/>
          <a:p>
            <a:r>
              <a:rPr lang="en-US" sz="3600" dirty="0" smtClean="0">
                <a:solidFill>
                  <a:schemeClr val="accent6">
                    <a:lumMod val="75000"/>
                  </a:schemeClr>
                </a:solidFill>
              </a:rPr>
              <a:t>Daniel 9</a:t>
            </a:r>
            <a:endParaRPr lang="en-US" sz="3600" dirty="0">
              <a:solidFill>
                <a:schemeClr val="accent6">
                  <a:lumMod val="75000"/>
                </a:schemeClr>
              </a:solidFill>
            </a:endParaRPr>
          </a:p>
        </p:txBody>
      </p:sp>
    </p:spTree>
    <p:extLst>
      <p:ext uri="{BB962C8B-B14F-4D97-AF65-F5344CB8AC3E}">
        <p14:creationId xmlns:p14="http://schemas.microsoft.com/office/powerpoint/2010/main" val="3598463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0" y="0"/>
            <a:ext cx="12192000" cy="5139869"/>
          </a:xfrm>
          <a:prstGeom prst="rect">
            <a:avLst/>
          </a:prstGeom>
          <a:noFill/>
        </p:spPr>
        <p:txBody>
          <a:bodyPr wrap="square" rtlCol="0">
            <a:spAutoFit/>
          </a:bodyPr>
          <a:lstStyle/>
          <a:p>
            <a:endParaRPr lang="en-US" dirty="0" smtClean="0"/>
          </a:p>
          <a:p>
            <a:r>
              <a:rPr lang="en-US" dirty="0"/>
              <a:t> </a:t>
            </a:r>
            <a:r>
              <a:rPr lang="en-US" dirty="0" smtClean="0"/>
              <a:t>  </a:t>
            </a:r>
          </a:p>
          <a:p>
            <a:endParaRPr lang="en-US" dirty="0" smtClean="0"/>
          </a:p>
          <a:p>
            <a:endParaRPr lang="en-US" sz="3200" dirty="0"/>
          </a:p>
          <a:p>
            <a:endParaRPr lang="en-US" sz="3200" dirty="0" smtClean="0"/>
          </a:p>
          <a:p>
            <a:endParaRPr lang="en-US" sz="3200" dirty="0"/>
          </a:p>
          <a:p>
            <a:r>
              <a:rPr lang="en-US" sz="3200" dirty="0" smtClean="0"/>
              <a:t>           Ch</a:t>
            </a:r>
            <a:r>
              <a:rPr lang="en-US" sz="3200" dirty="0"/>
              <a:t>. 8 covered </a:t>
            </a:r>
            <a:r>
              <a:rPr lang="en-US" sz="3200"/>
              <a:t>from </a:t>
            </a:r>
            <a:r>
              <a:rPr lang="en-US" sz="3200" smtClean="0"/>
              <a:t>Belshazzar’s </a:t>
            </a:r>
            <a:r>
              <a:rPr lang="en-US" sz="3200" dirty="0"/>
              <a:t>fall to Cyrus in </a:t>
            </a:r>
            <a:r>
              <a:rPr lang="en-US" sz="3200" dirty="0" smtClean="0"/>
              <a:t>539</a:t>
            </a:r>
          </a:p>
          <a:p>
            <a:r>
              <a:rPr lang="en-US" sz="3200" dirty="0" smtClean="0"/>
              <a:t>           to </a:t>
            </a:r>
            <a:r>
              <a:rPr lang="en-US" sz="3200" dirty="0" err="1"/>
              <a:t>Medo</a:t>
            </a:r>
            <a:r>
              <a:rPr lang="en-US" sz="3200" dirty="0"/>
              <a:t>-Persian, to Macedonian, and to Persecution </a:t>
            </a:r>
            <a:r>
              <a:rPr lang="en-US" sz="3200" dirty="0" smtClean="0"/>
              <a:t>of</a:t>
            </a:r>
          </a:p>
          <a:p>
            <a:r>
              <a:rPr lang="en-US" sz="3200" dirty="0" smtClean="0"/>
              <a:t>           Antiochus </a:t>
            </a:r>
            <a:r>
              <a:rPr lang="en-US" sz="3200" dirty="0" err="1"/>
              <a:t>Ephiphanes</a:t>
            </a:r>
            <a:r>
              <a:rPr lang="en-US" sz="3200" dirty="0"/>
              <a:t>, 171-165.  </a:t>
            </a:r>
            <a:endParaRPr lang="en-US" sz="3200" dirty="0" smtClean="0"/>
          </a:p>
          <a:p>
            <a:endParaRPr lang="en-US" sz="3200" dirty="0"/>
          </a:p>
          <a:p>
            <a:r>
              <a:rPr lang="en-US" sz="3200" dirty="0" smtClean="0"/>
              <a:t>           Plus </a:t>
            </a:r>
            <a:r>
              <a:rPr lang="en-US" sz="3200" dirty="0"/>
              <a:t>A problem with </a:t>
            </a:r>
            <a:r>
              <a:rPr lang="en-US" sz="3200" dirty="0" smtClean="0"/>
              <a:t>“Ahasuerus” </a:t>
            </a:r>
            <a:r>
              <a:rPr lang="en-US" sz="3200" dirty="0"/>
              <a:t>(Xerxes I)</a:t>
            </a:r>
          </a:p>
          <a:p>
            <a:endParaRPr lang="en-US" dirty="0"/>
          </a:p>
        </p:txBody>
      </p:sp>
    </p:spTree>
    <p:extLst>
      <p:ext uri="{BB962C8B-B14F-4D97-AF65-F5344CB8AC3E}">
        <p14:creationId xmlns:p14="http://schemas.microsoft.com/office/powerpoint/2010/main" val="1861944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657726" y="0"/>
            <a:ext cx="10900612" cy="6832640"/>
          </a:xfrm>
          <a:prstGeom prst="rect">
            <a:avLst/>
          </a:prstGeom>
          <a:noFill/>
        </p:spPr>
        <p:txBody>
          <a:bodyPr wrap="square" rtlCol="0">
            <a:spAutoFit/>
          </a:bodyPr>
          <a:lstStyle/>
          <a:p>
            <a:endParaRPr lang="en-US" dirty="0" smtClean="0"/>
          </a:p>
          <a:p>
            <a:endParaRPr lang="en-US" dirty="0"/>
          </a:p>
          <a:p>
            <a:r>
              <a:rPr lang="en-US" sz="3200" dirty="0" smtClean="0"/>
              <a:t>Problem </a:t>
            </a:r>
            <a:r>
              <a:rPr lang="en-US" sz="3200" dirty="0"/>
              <a:t>arises in part from using </a:t>
            </a:r>
            <a:r>
              <a:rPr lang="en-US" sz="3200" u="sng" dirty="0"/>
              <a:t>Ahasuerus</a:t>
            </a:r>
            <a:r>
              <a:rPr lang="en-US" sz="3200" dirty="0"/>
              <a:t> to apply to one </a:t>
            </a:r>
            <a:r>
              <a:rPr lang="en-US" sz="3200" dirty="0" smtClean="0"/>
              <a:t>           </a:t>
            </a:r>
            <a:r>
              <a:rPr lang="en-US" sz="3200" dirty="0" err="1" smtClean="0"/>
              <a:t>person.The</a:t>
            </a:r>
            <a:r>
              <a:rPr lang="en-US" sz="3200" dirty="0" smtClean="0"/>
              <a:t> </a:t>
            </a:r>
            <a:r>
              <a:rPr lang="en-US" sz="3200" dirty="0"/>
              <a:t>Husband of Esther. That term is an English rendering of </a:t>
            </a:r>
            <a:r>
              <a:rPr lang="en-US" sz="3200" dirty="0" smtClean="0"/>
              <a:t>a Hebrew  </a:t>
            </a:r>
            <a:r>
              <a:rPr lang="en-US" sz="3200" dirty="0"/>
              <a:t>term. That Hebrew word is also rendered </a:t>
            </a:r>
            <a:r>
              <a:rPr lang="en-US" sz="3200" b="1" u="sng" dirty="0"/>
              <a:t>Artaxerxes</a:t>
            </a:r>
            <a:r>
              <a:rPr lang="en-US" sz="3200" dirty="0"/>
              <a:t> </a:t>
            </a:r>
            <a:r>
              <a:rPr lang="en-US" sz="3200" dirty="0" smtClean="0"/>
              <a:t> when </a:t>
            </a:r>
            <a:r>
              <a:rPr lang="en-US" sz="3200" dirty="0"/>
              <a:t>coming into English from a Greek rendering of that same </a:t>
            </a:r>
            <a:r>
              <a:rPr lang="en-US" sz="3200" dirty="0" smtClean="0"/>
              <a:t>  Hebrew </a:t>
            </a:r>
            <a:r>
              <a:rPr lang="en-US" sz="3200" dirty="0"/>
              <a:t>term. </a:t>
            </a:r>
            <a:r>
              <a:rPr lang="en-US" sz="3200" b="1" dirty="0" err="1"/>
              <a:t>Ahasureus</a:t>
            </a:r>
            <a:r>
              <a:rPr lang="en-US" sz="3200" dirty="0"/>
              <a:t> and </a:t>
            </a:r>
            <a:r>
              <a:rPr lang="en-US" sz="3200" b="1" u="sng" dirty="0"/>
              <a:t>Artaxerxes</a:t>
            </a:r>
            <a:r>
              <a:rPr lang="en-US" sz="3200" dirty="0"/>
              <a:t> are linguistic renderings of the same Hebrew term. Thus the term Ahasuerus and Artaxerxes mean the same and refer to the same position. The sense of the Hebrew term thus rendered signifies Lion King. It was a </a:t>
            </a:r>
            <a:r>
              <a:rPr lang="en-US" sz="3200" b="1" i="1" dirty="0"/>
              <a:t>throne name</a:t>
            </a:r>
            <a:r>
              <a:rPr lang="en-US" sz="3200" dirty="0"/>
              <a:t> given in scripture, whether in English directly from the Hebrew (Ahasuerus), or in English from the Greek (Artaxerxes), to Persian kings. Used in the same sense as was Pharaoh. </a:t>
            </a:r>
          </a:p>
          <a:p>
            <a:endParaRPr lang="en-US" dirty="0"/>
          </a:p>
        </p:txBody>
      </p:sp>
    </p:spTree>
    <p:extLst>
      <p:ext uri="{BB962C8B-B14F-4D97-AF65-F5344CB8AC3E}">
        <p14:creationId xmlns:p14="http://schemas.microsoft.com/office/powerpoint/2010/main" val="3221156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516" y="385012"/>
            <a:ext cx="10515600" cy="810126"/>
          </a:xfrm>
        </p:spPr>
        <p:txBody>
          <a:bodyPr/>
          <a:lstStyle/>
          <a:p>
            <a:endParaRPr lang="en-US" dirty="0"/>
          </a:p>
        </p:txBody>
      </p:sp>
      <p:sp>
        <p:nvSpPr>
          <p:cNvPr id="3" name="Content Placeholder 2"/>
          <p:cNvSpPr>
            <a:spLocks noGrp="1"/>
          </p:cNvSpPr>
          <p:nvPr>
            <p:ph idx="1"/>
          </p:nvPr>
        </p:nvSpPr>
        <p:spPr/>
        <p:txBody>
          <a:bodyPr>
            <a:normAutofit/>
          </a:bodyPr>
          <a:lstStyle/>
          <a:p>
            <a:r>
              <a:rPr lang="en-US" sz="3200" dirty="0"/>
              <a:t>We can find it in use related to every King, including Medes, in association with Persia, from </a:t>
            </a:r>
            <a:r>
              <a:rPr lang="en-US" sz="3200" dirty="0" err="1"/>
              <a:t>Astyg’arous</a:t>
            </a:r>
            <a:r>
              <a:rPr lang="en-US" sz="3200" dirty="0"/>
              <a:t> the father of Darius the Mede, to Xerxes, the husband of Esther. Thus applied to the father of Darius the Mede, </a:t>
            </a:r>
            <a:r>
              <a:rPr lang="en-US" sz="3200" dirty="0" smtClean="0"/>
              <a:t>and </a:t>
            </a:r>
            <a:r>
              <a:rPr lang="en-US" sz="3200" dirty="0"/>
              <a:t>also </a:t>
            </a:r>
            <a:r>
              <a:rPr lang="en-US" sz="3200" dirty="0" smtClean="0"/>
              <a:t>to</a:t>
            </a:r>
          </a:p>
          <a:p>
            <a:r>
              <a:rPr lang="en-US" sz="3200" dirty="0" smtClean="0"/>
              <a:t> </a:t>
            </a:r>
            <a:r>
              <a:rPr lang="en-US" sz="3200" dirty="0"/>
              <a:t>Cyrus, </a:t>
            </a:r>
            <a:endParaRPr lang="en-US" sz="3200" dirty="0" smtClean="0"/>
          </a:p>
          <a:p>
            <a:r>
              <a:rPr lang="en-US" sz="3200" dirty="0" smtClean="0"/>
              <a:t>Cambyses</a:t>
            </a:r>
            <a:r>
              <a:rPr lang="en-US" sz="3200" dirty="0"/>
              <a:t>, </a:t>
            </a:r>
            <a:endParaRPr lang="en-US" sz="3200" dirty="0" smtClean="0"/>
          </a:p>
          <a:p>
            <a:r>
              <a:rPr lang="en-US" sz="3200" dirty="0" smtClean="0"/>
              <a:t>Darius </a:t>
            </a:r>
            <a:r>
              <a:rPr lang="en-US" sz="3200" dirty="0"/>
              <a:t>the Great, </a:t>
            </a:r>
            <a:endParaRPr lang="en-US" sz="3200" dirty="0" smtClean="0"/>
          </a:p>
          <a:p>
            <a:r>
              <a:rPr lang="en-US" sz="3200" dirty="0" smtClean="0"/>
              <a:t>Xerxes</a:t>
            </a:r>
            <a:r>
              <a:rPr lang="en-US" sz="3200" dirty="0"/>
              <a:t>.</a:t>
            </a:r>
          </a:p>
        </p:txBody>
      </p:sp>
    </p:spTree>
    <p:extLst>
      <p:ext uri="{BB962C8B-B14F-4D97-AF65-F5344CB8AC3E}">
        <p14:creationId xmlns:p14="http://schemas.microsoft.com/office/powerpoint/2010/main" val="1804189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449179" y="0"/>
            <a:ext cx="11574380" cy="6678751"/>
          </a:xfrm>
          <a:prstGeom prst="rect">
            <a:avLst/>
          </a:prstGeom>
          <a:noFill/>
        </p:spPr>
        <p:txBody>
          <a:bodyPr wrap="square" rtlCol="0">
            <a:spAutoFit/>
          </a:bodyPr>
          <a:lstStyle/>
          <a:p>
            <a:endParaRPr lang="en-US" dirty="0" smtClean="0"/>
          </a:p>
          <a:p>
            <a:r>
              <a:rPr lang="en-US" sz="2800" dirty="0"/>
              <a:t>Darius the Mead (</a:t>
            </a:r>
            <a:r>
              <a:rPr lang="en-US" sz="2800" dirty="0" err="1"/>
              <a:t>Cyraxes</a:t>
            </a:r>
            <a:r>
              <a:rPr lang="en-US" sz="2800" dirty="0"/>
              <a:t>), father, </a:t>
            </a:r>
            <a:r>
              <a:rPr lang="en-US" sz="2800" dirty="0" err="1"/>
              <a:t>Asty’garous</a:t>
            </a:r>
            <a:r>
              <a:rPr lang="en-US" sz="2800" dirty="0"/>
              <a:t> (</a:t>
            </a:r>
            <a:r>
              <a:rPr lang="en-US" sz="2800" b="1" dirty="0"/>
              <a:t>Ahasuerus </a:t>
            </a:r>
            <a:r>
              <a:rPr lang="en-US" sz="2800" b="1" u="sng" dirty="0"/>
              <a:t>Dan. 9:1</a:t>
            </a:r>
            <a:r>
              <a:rPr lang="en-US" sz="2800" dirty="0"/>
              <a:t>), </a:t>
            </a:r>
            <a:r>
              <a:rPr lang="en-US" sz="2800" dirty="0" smtClean="0"/>
              <a:t>Began </a:t>
            </a:r>
            <a:r>
              <a:rPr lang="en-US" sz="2800" dirty="0"/>
              <a:t>538-536</a:t>
            </a:r>
          </a:p>
          <a:p>
            <a:r>
              <a:rPr lang="en-US" sz="2800" dirty="0"/>
              <a:t>	The term is also used of:</a:t>
            </a:r>
          </a:p>
          <a:p>
            <a:r>
              <a:rPr lang="en-US" sz="2800" dirty="0"/>
              <a:t> Cyrus (537-530, BC), Whom </a:t>
            </a:r>
            <a:r>
              <a:rPr lang="en-US" sz="2800" b="1" i="1" dirty="0"/>
              <a:t>Josephus </a:t>
            </a:r>
            <a:r>
              <a:rPr lang="en-US" sz="2800" dirty="0"/>
              <a:t>calls </a:t>
            </a:r>
            <a:r>
              <a:rPr lang="en-US" sz="2800" b="1" dirty="0"/>
              <a:t>Artaxerxes</a:t>
            </a:r>
            <a:r>
              <a:rPr lang="en-US" sz="2800" dirty="0"/>
              <a:t>, Greek to English for </a:t>
            </a:r>
            <a:r>
              <a:rPr lang="en-US" sz="2800" dirty="0" smtClean="0"/>
              <a:t>	Hebrew term </a:t>
            </a:r>
            <a:r>
              <a:rPr lang="en-US" sz="2800" dirty="0"/>
              <a:t>rendered in English </a:t>
            </a:r>
            <a:r>
              <a:rPr lang="en-US" sz="2800" b="1" dirty="0"/>
              <a:t>Ahasuerus</a:t>
            </a:r>
            <a:r>
              <a:rPr lang="en-US" sz="2800" dirty="0"/>
              <a:t>  </a:t>
            </a:r>
          </a:p>
          <a:p>
            <a:r>
              <a:rPr lang="en-US" sz="2800" dirty="0"/>
              <a:t>Cambyses (</a:t>
            </a:r>
            <a:r>
              <a:rPr lang="en-US" sz="2800" b="1" dirty="0"/>
              <a:t>Ahasuerus, Artaxerxes, </a:t>
            </a:r>
            <a:r>
              <a:rPr lang="en-US" sz="2800" dirty="0"/>
              <a:t>[</a:t>
            </a:r>
            <a:r>
              <a:rPr lang="en-US" sz="2800" dirty="0" err="1"/>
              <a:t>Chaldee</a:t>
            </a:r>
            <a:r>
              <a:rPr lang="en-US" sz="2800" dirty="0"/>
              <a:t> and Persian versions of </a:t>
            </a:r>
            <a:r>
              <a:rPr lang="en-US" sz="2800" dirty="0" smtClean="0"/>
              <a:t>	title</a:t>
            </a:r>
            <a:r>
              <a:rPr lang="en-US" sz="2800" b="1" dirty="0" smtClean="0"/>
              <a:t>]</a:t>
            </a:r>
          </a:p>
          <a:p>
            <a:r>
              <a:rPr lang="en-US" sz="2800" b="1" dirty="0"/>
              <a:t>	</a:t>
            </a:r>
            <a:r>
              <a:rPr lang="en-US" sz="2800" b="1" dirty="0" smtClean="0"/>
              <a:t> </a:t>
            </a:r>
            <a:r>
              <a:rPr lang="en-US" sz="2800" dirty="0" smtClean="0"/>
              <a:t>Ezra 4:6-7</a:t>
            </a:r>
            <a:r>
              <a:rPr lang="en-US" sz="2800" dirty="0"/>
              <a:t>), </a:t>
            </a:r>
          </a:p>
          <a:p>
            <a:r>
              <a:rPr lang="en-US" sz="2800" dirty="0" smtClean="0"/>
              <a:t>Thus </a:t>
            </a:r>
            <a:r>
              <a:rPr lang="en-US" sz="2800" dirty="0"/>
              <a:t>some see an </a:t>
            </a:r>
            <a:r>
              <a:rPr lang="en-US" sz="2800" dirty="0" err="1" smtClean="0"/>
              <a:t>Artxerxes</a:t>
            </a:r>
            <a:r>
              <a:rPr lang="en-US" sz="2800" dirty="0" smtClean="0"/>
              <a:t> </a:t>
            </a:r>
            <a:r>
              <a:rPr lang="en-US" sz="2800" dirty="0"/>
              <a:t>(Xerxes) after Cambyses, supposing Xerxes I</a:t>
            </a:r>
          </a:p>
          <a:p>
            <a:r>
              <a:rPr lang="en-US" sz="2800" dirty="0"/>
              <a:t>	The Double reference seeming to call for </a:t>
            </a:r>
            <a:r>
              <a:rPr lang="en-US" sz="2800" dirty="0" err="1"/>
              <a:t>Smerdis</a:t>
            </a:r>
            <a:r>
              <a:rPr lang="en-US" sz="2800" dirty="0"/>
              <a:t>.</a:t>
            </a:r>
          </a:p>
          <a:p>
            <a:r>
              <a:rPr lang="en-US" sz="2800" dirty="0"/>
              <a:t>	530-522 (</a:t>
            </a:r>
            <a:r>
              <a:rPr lang="en-US" sz="2800" u="sng" dirty="0"/>
              <a:t>stopped temple construction</a:t>
            </a:r>
            <a:r>
              <a:rPr lang="en-US" sz="2800" dirty="0"/>
              <a:t>)</a:t>
            </a:r>
          </a:p>
          <a:p>
            <a:r>
              <a:rPr lang="en-US" sz="2800" u="sng" dirty="0"/>
              <a:t>Darius</a:t>
            </a:r>
            <a:r>
              <a:rPr lang="en-US" sz="2800" dirty="0"/>
              <a:t> </a:t>
            </a:r>
            <a:r>
              <a:rPr lang="en-US" sz="2800" dirty="0" err="1"/>
              <a:t>Hystaspes</a:t>
            </a:r>
            <a:r>
              <a:rPr lang="en-US" sz="2800" dirty="0"/>
              <a:t>, 522-486 (</a:t>
            </a:r>
            <a:r>
              <a:rPr lang="en-US" sz="2800" u="sng" dirty="0"/>
              <a:t>renewed temple</a:t>
            </a:r>
            <a:r>
              <a:rPr lang="en-US" sz="2800" dirty="0"/>
              <a:t>, also called both </a:t>
            </a:r>
            <a:r>
              <a:rPr lang="en-US" sz="2800" b="1" i="1" u="sng" dirty="0"/>
              <a:t>Artaxerxes</a:t>
            </a:r>
            <a:r>
              <a:rPr lang="en-US" sz="2800" dirty="0"/>
              <a:t>, </a:t>
            </a:r>
            <a:endParaRPr lang="en-US" sz="2800" dirty="0" smtClean="0"/>
          </a:p>
          <a:p>
            <a:r>
              <a:rPr lang="en-US" sz="2800" dirty="0"/>
              <a:t> </a:t>
            </a:r>
            <a:r>
              <a:rPr lang="en-US" sz="2800" dirty="0" smtClean="0"/>
              <a:t>   	i.e</a:t>
            </a:r>
            <a:r>
              <a:rPr lang="en-US" sz="2800" dirty="0"/>
              <a:t>., </a:t>
            </a:r>
            <a:r>
              <a:rPr lang="en-US" sz="2800" b="1" dirty="0" smtClean="0"/>
              <a:t>Ahasuerus </a:t>
            </a:r>
            <a:r>
              <a:rPr lang="en-US" sz="2800" dirty="0" smtClean="0"/>
              <a:t>(Ezra </a:t>
            </a:r>
            <a:r>
              <a:rPr lang="en-US" sz="2800" dirty="0"/>
              <a:t>6:14-15), the Great. </a:t>
            </a:r>
          </a:p>
          <a:p>
            <a:r>
              <a:rPr lang="en-US" sz="2800" dirty="0"/>
              <a:t>Xerxes I (</a:t>
            </a:r>
            <a:r>
              <a:rPr lang="en-US" sz="2800" b="1" dirty="0"/>
              <a:t>Ahasuerus</a:t>
            </a:r>
            <a:r>
              <a:rPr lang="en-US" sz="2800" dirty="0"/>
              <a:t>), Husband of Esther, 486- 465. Attacked Thermopylae (480),</a:t>
            </a:r>
          </a:p>
          <a:p>
            <a:endParaRPr lang="en-US" dirty="0"/>
          </a:p>
        </p:txBody>
      </p:sp>
    </p:spTree>
    <p:extLst>
      <p:ext uri="{BB962C8B-B14F-4D97-AF65-F5344CB8AC3E}">
        <p14:creationId xmlns:p14="http://schemas.microsoft.com/office/powerpoint/2010/main" val="1101811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r>
              <a:rPr lang="en-US" sz="3200" dirty="0" smtClean="0"/>
              <a:t>There </a:t>
            </a:r>
            <a:r>
              <a:rPr lang="en-US" sz="3200" dirty="0"/>
              <a:t>is a Xerxes II, 465-464, ruled 45 days and killed by his half brother </a:t>
            </a:r>
            <a:r>
              <a:rPr lang="en-US" sz="3200" dirty="0" err="1"/>
              <a:t>Sogdi’anus</a:t>
            </a:r>
            <a:r>
              <a:rPr lang="en-US" sz="3200" dirty="0"/>
              <a:t>.</a:t>
            </a:r>
          </a:p>
          <a:p>
            <a:endParaRPr lang="en-US" dirty="0"/>
          </a:p>
        </p:txBody>
      </p:sp>
    </p:spTree>
    <p:extLst>
      <p:ext uri="{BB962C8B-B14F-4D97-AF65-F5344CB8AC3E}">
        <p14:creationId xmlns:p14="http://schemas.microsoft.com/office/powerpoint/2010/main" val="943500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Summary:</a:t>
            </a:r>
            <a:endParaRPr lang="en-US" sz="3200" dirty="0"/>
          </a:p>
        </p:txBody>
      </p:sp>
      <p:sp>
        <p:nvSpPr>
          <p:cNvPr id="3" name="Content Placeholder 2"/>
          <p:cNvSpPr>
            <a:spLocks noGrp="1"/>
          </p:cNvSpPr>
          <p:nvPr>
            <p:ph idx="1"/>
          </p:nvPr>
        </p:nvSpPr>
        <p:spPr/>
        <p:txBody>
          <a:bodyPr/>
          <a:lstStyle/>
          <a:p>
            <a:r>
              <a:rPr lang="en-US" dirty="0"/>
              <a:t>Jerusalem subjection Begins</a:t>
            </a:r>
          </a:p>
          <a:p>
            <a:r>
              <a:rPr lang="en-US" dirty="0" err="1"/>
              <a:t>Johoiakim</a:t>
            </a:r>
            <a:r>
              <a:rPr lang="en-US" dirty="0"/>
              <a:t>…605/….Daniel, </a:t>
            </a:r>
            <a:r>
              <a:rPr lang="en-US" dirty="0" err="1"/>
              <a:t>Hananiah</a:t>
            </a:r>
            <a:r>
              <a:rPr lang="en-US" dirty="0"/>
              <a:t>, </a:t>
            </a:r>
            <a:r>
              <a:rPr lang="en-US" dirty="0" err="1"/>
              <a:t>Mishael</a:t>
            </a:r>
            <a:r>
              <a:rPr lang="en-US" dirty="0"/>
              <a:t>, </a:t>
            </a:r>
            <a:r>
              <a:rPr lang="en-US" dirty="0" err="1"/>
              <a:t>Azariah</a:t>
            </a:r>
            <a:r>
              <a:rPr lang="en-US" dirty="0"/>
              <a:t> taken</a:t>
            </a:r>
          </a:p>
          <a:p>
            <a:r>
              <a:rPr lang="en-US" dirty="0" err="1"/>
              <a:t>Jehoiachin</a:t>
            </a:r>
            <a:r>
              <a:rPr lang="en-US" dirty="0"/>
              <a:t>…</a:t>
            </a:r>
            <a:r>
              <a:rPr lang="en-US" dirty="0">
                <a:solidFill>
                  <a:schemeClr val="accent2">
                    <a:lumMod val="50000"/>
                  </a:schemeClr>
                </a:solidFill>
              </a:rPr>
              <a:t>597</a:t>
            </a:r>
            <a:r>
              <a:rPr lang="en-US" dirty="0"/>
              <a:t>…Ezekiel, </a:t>
            </a:r>
            <a:r>
              <a:rPr lang="en-US" b="1" dirty="0"/>
              <a:t>Mordecai taken </a:t>
            </a:r>
            <a:r>
              <a:rPr lang="en-US" dirty="0"/>
              <a:t>(Esth. 2:6)</a:t>
            </a:r>
            <a:r>
              <a:rPr lang="en-US" b="1" dirty="0"/>
              <a:t> </a:t>
            </a:r>
            <a:endParaRPr lang="en-US" dirty="0"/>
          </a:p>
          <a:p>
            <a:r>
              <a:rPr lang="en-US" dirty="0" smtClean="0"/>
              <a:t>Mordecai </a:t>
            </a:r>
            <a:r>
              <a:rPr lang="en-US" dirty="0"/>
              <a:t>raised Esther, his uncle’s daughter, after her parents were dead, he </a:t>
            </a:r>
            <a:r>
              <a:rPr lang="en-US" dirty="0" smtClean="0"/>
              <a:t>raised </a:t>
            </a:r>
            <a:r>
              <a:rPr lang="en-US" dirty="0"/>
              <a:t>her as his own daughter (Esth. 2:7). Thus Mordecai must have been </a:t>
            </a:r>
            <a:r>
              <a:rPr lang="en-US" dirty="0" smtClean="0"/>
              <a:t>very old </a:t>
            </a:r>
            <a:r>
              <a:rPr lang="en-US" dirty="0"/>
              <a:t>in the book of Esther, and Esther </a:t>
            </a:r>
            <a:r>
              <a:rPr lang="en-US" dirty="0" smtClean="0"/>
              <a:t>Must have been born </a:t>
            </a:r>
            <a:r>
              <a:rPr lang="en-US" dirty="0"/>
              <a:t>after first exiles </a:t>
            </a:r>
            <a:r>
              <a:rPr lang="en-US" dirty="0" smtClean="0"/>
              <a:t>had returned</a:t>
            </a:r>
            <a:r>
              <a:rPr lang="en-US" dirty="0"/>
              <a:t>. </a:t>
            </a:r>
          </a:p>
          <a:p>
            <a:endParaRPr lang="en-US" dirty="0"/>
          </a:p>
        </p:txBody>
      </p:sp>
    </p:spTree>
    <p:extLst>
      <p:ext uri="{BB962C8B-B14F-4D97-AF65-F5344CB8AC3E}">
        <p14:creationId xmlns:p14="http://schemas.microsoft.com/office/powerpoint/2010/main" val="2909265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347</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Wednesday March 23</vt:lpstr>
      <vt:lpstr>PowerPoint Presentation</vt:lpstr>
      <vt:lpstr>PowerPoint Presentation</vt:lpstr>
      <vt:lpstr>PowerPoint Presentation</vt:lpstr>
      <vt:lpstr>PowerPoint Presentation</vt:lpstr>
      <vt:lpstr>PowerPoint Presentation</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Wednesday March 23</dc:title>
  <dc:creator>Burris Smelser</dc:creator>
  <cp:lastModifiedBy>Burris Smelser</cp:lastModifiedBy>
  <cp:revision>5</cp:revision>
  <dcterms:created xsi:type="dcterms:W3CDTF">2022-03-23T20:44:32Z</dcterms:created>
  <dcterms:modified xsi:type="dcterms:W3CDTF">2022-03-23T21:53:47Z</dcterms:modified>
</cp:coreProperties>
</file>