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6" r:id="rId4"/>
    <p:sldId id="258" r:id="rId5"/>
    <p:sldId id="259" r:id="rId6"/>
    <p:sldId id="261" r:id="rId7"/>
    <p:sldId id="260" r:id="rId8"/>
    <p:sldId id="270" r:id="rId9"/>
    <p:sldId id="262" r:id="rId10"/>
    <p:sldId id="266" r:id="rId11"/>
    <p:sldId id="265" r:id="rId12"/>
    <p:sldId id="267" r:id="rId13"/>
    <p:sldId id="263" r:id="rId14"/>
    <p:sldId id="268" r:id="rId15"/>
    <p:sldId id="269" r:id="rId16"/>
    <p:sldId id="271" r:id="rId17"/>
    <p:sldId id="272" r:id="rId18"/>
    <p:sldId id="273" r:id="rId19"/>
    <p:sldId id="274" r:id="rId20"/>
    <p:sldId id="277" r:id="rId21"/>
    <p:sldId id="278" r:id="rId22"/>
    <p:sldId id="281" r:id="rId23"/>
    <p:sldId id="282" r:id="rId24"/>
    <p:sldId id="279" r:id="rId25"/>
    <p:sldId id="280" r:id="rId26"/>
    <p:sldId id="283" r:id="rId27"/>
    <p:sldId id="284"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DACFE-18D6-40F1-B6DA-A74B2A63DC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ED4A8B-FCE4-4DAE-9C3B-918A2D0594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DFD00C-28AB-4660-8DF3-902BD509BF92}"/>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5" name="Footer Placeholder 4">
            <a:extLst>
              <a:ext uri="{FF2B5EF4-FFF2-40B4-BE49-F238E27FC236}">
                <a16:creationId xmlns:a16="http://schemas.microsoft.com/office/drawing/2014/main" id="{FB0BBF36-346E-48E7-A36A-5D8F270A5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CA2A0-E97C-4EE3-9FF8-8C6D3977978F}"/>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871006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1B7E-0900-4C82-940A-B44679DE57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048A3F-3B01-4A82-9EA8-874A0108EA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8C8744-3424-40AB-B228-ABE912577D3C}"/>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5" name="Footer Placeholder 4">
            <a:extLst>
              <a:ext uri="{FF2B5EF4-FFF2-40B4-BE49-F238E27FC236}">
                <a16:creationId xmlns:a16="http://schemas.microsoft.com/office/drawing/2014/main" id="{5DA1880E-68DF-4A6B-BC85-48731C8B4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24F0BC-0D60-4080-A736-D31BF571ACA9}"/>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18521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AD3053-D7D0-4A0A-941E-D668D91091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C4C2B7-1095-487E-BD9D-66A2705DBE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D4445-7A9C-4867-AAAA-E2975901E2E7}"/>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5" name="Footer Placeholder 4">
            <a:extLst>
              <a:ext uri="{FF2B5EF4-FFF2-40B4-BE49-F238E27FC236}">
                <a16:creationId xmlns:a16="http://schemas.microsoft.com/office/drawing/2014/main" id="{38B5018A-A117-459A-AB77-0BFC1D6EF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4897C-760B-46B6-BF75-F93CD742BB05}"/>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151974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D1E1-3327-4BB7-94A6-18D05D4F7F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0D3D5-0200-4D77-A8B3-FFBFB52901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752A8-0F61-4CD2-B86C-57E4C1AF5F02}"/>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5" name="Footer Placeholder 4">
            <a:extLst>
              <a:ext uri="{FF2B5EF4-FFF2-40B4-BE49-F238E27FC236}">
                <a16:creationId xmlns:a16="http://schemas.microsoft.com/office/drawing/2014/main" id="{F019C0E0-4DB8-4FC4-8461-CC0AF8BC41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F370B-1EB7-427F-B216-2C0D3EDFFD66}"/>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95274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5128-1673-4F3C-A273-12959A1EC9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6F25C0-8381-40DC-831B-C11533DE95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804EFB-8300-4855-8B5B-56DAABD00883}"/>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5" name="Footer Placeholder 4">
            <a:extLst>
              <a:ext uri="{FF2B5EF4-FFF2-40B4-BE49-F238E27FC236}">
                <a16:creationId xmlns:a16="http://schemas.microsoft.com/office/drawing/2014/main" id="{E4F8363F-F847-4D0E-9B70-906EF26AF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CA1EAB-39C4-46F6-B118-FADE48936D83}"/>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3547650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89417-BC42-4A6E-BAD8-F54E3338C5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042475-B185-4B53-BA05-70FC37264A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E29E8C-979C-48AD-9AB8-1BAD7806EF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E4A82B-7F3C-4BF1-8792-CD96E1B550B7}"/>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6" name="Footer Placeholder 5">
            <a:extLst>
              <a:ext uri="{FF2B5EF4-FFF2-40B4-BE49-F238E27FC236}">
                <a16:creationId xmlns:a16="http://schemas.microsoft.com/office/drawing/2014/main" id="{581D096E-4AB6-496E-92F1-FB4F38DD3C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72D48-71BC-4193-B4E5-90621FE75D3E}"/>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417559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ED808-E509-43EC-A7DA-2FF42ED368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AB9905-1542-4593-AD9A-6AB507F72A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7FDCED-3475-421C-B308-5095C36BE6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8ECA98-13A7-4840-BB40-0344D9C649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F62A54-F487-46C0-A6A0-6E4643A312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D3D051-A6D5-4B78-86A2-78590E2EA077}"/>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8" name="Footer Placeholder 7">
            <a:extLst>
              <a:ext uri="{FF2B5EF4-FFF2-40B4-BE49-F238E27FC236}">
                <a16:creationId xmlns:a16="http://schemas.microsoft.com/office/drawing/2014/main" id="{B6A042F9-9B0A-4B3B-BD2C-7A2DAD827C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F7B800-2673-4A22-9A0B-893DD94E19CB}"/>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232438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1BF8D-0121-40C9-AA75-CA4B40D0FD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C18759-8139-4353-8ED3-6B0A7E509420}"/>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4" name="Footer Placeholder 3">
            <a:extLst>
              <a:ext uri="{FF2B5EF4-FFF2-40B4-BE49-F238E27FC236}">
                <a16:creationId xmlns:a16="http://schemas.microsoft.com/office/drawing/2014/main" id="{C80A0B21-AB02-4734-AD0F-0529E9542E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6CFAD9-80B7-4F74-A44A-C85211B678F8}"/>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235818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9DDA82-2904-429C-86A6-5CEAAD66DE4E}"/>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3" name="Footer Placeholder 2">
            <a:extLst>
              <a:ext uri="{FF2B5EF4-FFF2-40B4-BE49-F238E27FC236}">
                <a16:creationId xmlns:a16="http://schemas.microsoft.com/office/drawing/2014/main" id="{F9DC74E8-7359-4338-BB79-EE2278C5A2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B72ED0-0489-4210-A53E-9E09195AD9DE}"/>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334407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630E-1537-4F3D-B7E4-E2A03CA03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F046C8-D30E-4164-9C87-28099669B5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86D452-9479-47C7-B833-CEA3F3D3D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29E435-E281-4862-87E2-9499428D1702}"/>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6" name="Footer Placeholder 5">
            <a:extLst>
              <a:ext uri="{FF2B5EF4-FFF2-40B4-BE49-F238E27FC236}">
                <a16:creationId xmlns:a16="http://schemas.microsoft.com/office/drawing/2014/main" id="{CA9D3BB8-C21B-4BD8-8F88-1E0A90ACFE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4634F-E454-45C4-9534-BAB3AECAE7F4}"/>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277562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8A27-2792-47DF-A0BE-3701696301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718A1A-C5C5-4331-A270-2531E941A6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8E5E36-2749-43FB-AC4E-91136E940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30C603-6759-4BBF-9F78-EEE50F0284C1}"/>
              </a:ext>
            </a:extLst>
          </p:cNvPr>
          <p:cNvSpPr>
            <a:spLocks noGrp="1"/>
          </p:cNvSpPr>
          <p:nvPr>
            <p:ph type="dt" sz="half" idx="10"/>
          </p:nvPr>
        </p:nvSpPr>
        <p:spPr/>
        <p:txBody>
          <a:bodyPr/>
          <a:lstStyle/>
          <a:p>
            <a:fld id="{DB51B1BE-D281-44A0-AD58-0013FFEDEFB8}" type="datetimeFigureOut">
              <a:rPr lang="en-US" smtClean="0"/>
              <a:t>2/13/2022</a:t>
            </a:fld>
            <a:endParaRPr lang="en-US"/>
          </a:p>
        </p:txBody>
      </p:sp>
      <p:sp>
        <p:nvSpPr>
          <p:cNvPr id="6" name="Footer Placeholder 5">
            <a:extLst>
              <a:ext uri="{FF2B5EF4-FFF2-40B4-BE49-F238E27FC236}">
                <a16:creationId xmlns:a16="http://schemas.microsoft.com/office/drawing/2014/main" id="{302EDEE6-22E7-48F4-9D7F-9481DF8F36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77BC6-D5EA-4C18-8E45-B9867A2E7EAF}"/>
              </a:ext>
            </a:extLst>
          </p:cNvPr>
          <p:cNvSpPr>
            <a:spLocks noGrp="1"/>
          </p:cNvSpPr>
          <p:nvPr>
            <p:ph type="sldNum" sz="quarter" idx="12"/>
          </p:nvPr>
        </p:nvSpPr>
        <p:spPr/>
        <p:txBody>
          <a:bodyPr/>
          <a:lstStyle/>
          <a:p>
            <a:fld id="{0F6402A8-83D2-44F0-8C0C-402252BB68F5}" type="slidenum">
              <a:rPr lang="en-US" smtClean="0"/>
              <a:t>‹#›</a:t>
            </a:fld>
            <a:endParaRPr lang="en-US"/>
          </a:p>
        </p:txBody>
      </p:sp>
    </p:spTree>
    <p:extLst>
      <p:ext uri="{BB962C8B-B14F-4D97-AF65-F5344CB8AC3E}">
        <p14:creationId xmlns:p14="http://schemas.microsoft.com/office/powerpoint/2010/main" val="2045884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5B85A0-DAC9-42DA-9D89-EA431540B3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6C7D70-46CC-4D78-9AEB-2ED2AA4453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8CCFC-CA39-49AF-86DA-DF67F09BCC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1B1BE-D281-44A0-AD58-0013FFEDEFB8}" type="datetimeFigureOut">
              <a:rPr lang="en-US" smtClean="0"/>
              <a:t>2/13/2022</a:t>
            </a:fld>
            <a:endParaRPr lang="en-US"/>
          </a:p>
        </p:txBody>
      </p:sp>
      <p:sp>
        <p:nvSpPr>
          <p:cNvPr id="5" name="Footer Placeholder 4">
            <a:extLst>
              <a:ext uri="{FF2B5EF4-FFF2-40B4-BE49-F238E27FC236}">
                <a16:creationId xmlns:a16="http://schemas.microsoft.com/office/drawing/2014/main" id="{66A1E812-2B93-46BD-888E-D3897076B3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A019F5-ECA1-4342-8ABE-01C3CC13A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402A8-83D2-44F0-8C0C-402252BB68F5}" type="slidenum">
              <a:rPr lang="en-US" smtClean="0"/>
              <a:t>‹#›</a:t>
            </a:fld>
            <a:endParaRPr lang="en-US"/>
          </a:p>
        </p:txBody>
      </p:sp>
    </p:spTree>
    <p:extLst>
      <p:ext uri="{BB962C8B-B14F-4D97-AF65-F5344CB8AC3E}">
        <p14:creationId xmlns:p14="http://schemas.microsoft.com/office/powerpoint/2010/main" val="2167654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Tree>
    <p:extLst>
      <p:ext uri="{BB962C8B-B14F-4D97-AF65-F5344CB8AC3E}">
        <p14:creationId xmlns:p14="http://schemas.microsoft.com/office/powerpoint/2010/main" val="3487964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have you not read in the Law that on the Sabbath the priests in the temple violate the Sabbath, and yet are innocent?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Son of Man is Lord of the Sabbath.”</a:t>
            </a:r>
          </a:p>
        </p:txBody>
      </p:sp>
      <p:sp>
        <p:nvSpPr>
          <p:cNvPr id="6" name="TextBox 5">
            <a:extLst>
              <a:ext uri="{FF2B5EF4-FFF2-40B4-BE49-F238E27FC236}">
                <a16:creationId xmlns:a16="http://schemas.microsoft.com/office/drawing/2014/main" id="{A0130655-7837-4F3E-A21F-93388C67CAFF}"/>
              </a:ext>
            </a:extLst>
          </p:cNvPr>
          <p:cNvSpPr txBox="1"/>
          <p:nvPr/>
        </p:nvSpPr>
        <p:spPr>
          <a:xfrm>
            <a:off x="4071043" y="1353186"/>
            <a:ext cx="6981192" cy="5016758"/>
          </a:xfrm>
          <a:prstGeom prst="rect">
            <a:avLst/>
          </a:prstGeom>
          <a:solidFill>
            <a:schemeClr val="accent4">
              <a:lumMod val="20000"/>
              <a:lumOff val="80000"/>
            </a:schemeClr>
          </a:solidFill>
          <a:ln>
            <a:solidFill>
              <a:schemeClr val="tx1"/>
            </a:solidFill>
          </a:ln>
          <a:effectLst>
            <a:outerShdw blurRad="50800" dist="1270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Deuteronomy 25</a:t>
            </a:r>
            <a:endPar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you enter your neighbor’s vineyard, you may eat grapes until you are satisfied; but you are not to put any in your basket.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you enter your neighbor’s standing grain, you may pluck the heads of grain with your hand, but you are not to use a sickle on your neighbor’s standing grain.</a:t>
            </a:r>
          </a:p>
        </p:txBody>
      </p:sp>
    </p:spTree>
    <p:extLst>
      <p:ext uri="{BB962C8B-B14F-4D97-AF65-F5344CB8AC3E}">
        <p14:creationId xmlns:p14="http://schemas.microsoft.com/office/powerpoint/2010/main" val="181831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have you not read in the Law that on the Sabbath the priests in the temple violate the Sabbath, and yet are innocent?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Son of Man is Lord of the Sabbath.”</a:t>
            </a:r>
          </a:p>
        </p:txBody>
      </p:sp>
    </p:spTree>
    <p:extLst>
      <p:ext uri="{BB962C8B-B14F-4D97-AF65-F5344CB8AC3E}">
        <p14:creationId xmlns:p14="http://schemas.microsoft.com/office/powerpoint/2010/main" val="372523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a:t>
            </a:r>
            <a:r>
              <a:rPr kumimoji="0" lang="en-US" sz="28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David</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have you not read in the Law that on the Sabbath the priests in the temple violate the Sabbath, and yet are innocent?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252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that on the Sabbath the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priests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in the temple violate the Sabbath, and yet are innocent?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4901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have you not read in the Law that on the Sabbath the priests in the temple violate the Sabbath, and yet are innocent?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2">
            <a:extLst>
              <a:ext uri="{FF2B5EF4-FFF2-40B4-BE49-F238E27FC236}">
                <a16:creationId xmlns:a16="http://schemas.microsoft.com/office/drawing/2014/main" id="{25F8019C-3EF5-483C-81CF-29B3F9D62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4243861"/>
            <a:ext cx="12164911" cy="2466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rrow: Curved Up 1">
            <a:extLst>
              <a:ext uri="{FF2B5EF4-FFF2-40B4-BE49-F238E27FC236}">
                <a16:creationId xmlns:a16="http://schemas.microsoft.com/office/drawing/2014/main" id="{86D0F7CF-475F-4C07-8D6B-676A186061DE}"/>
              </a:ext>
            </a:extLst>
          </p:cNvPr>
          <p:cNvSpPr/>
          <p:nvPr/>
        </p:nvSpPr>
        <p:spPr>
          <a:xfrm rot="10530336">
            <a:off x="6367003" y="4383020"/>
            <a:ext cx="4984757" cy="873138"/>
          </a:xfrm>
          <a:prstGeom prst="curvedUp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9658FC1E-E3F0-45FB-9144-65D52145A033}"/>
              </a:ext>
            </a:extLst>
          </p:cNvPr>
          <p:cNvPicPr>
            <a:picLocks noChangeAspect="1"/>
          </p:cNvPicPr>
          <p:nvPr/>
        </p:nvPicPr>
        <p:blipFill>
          <a:blip r:embed="rId3"/>
          <a:stretch>
            <a:fillRect/>
          </a:stretch>
        </p:blipFill>
        <p:spPr>
          <a:xfrm>
            <a:off x="1643490" y="4136042"/>
            <a:ext cx="4066146" cy="2658633"/>
          </a:xfrm>
          <a:prstGeom prst="rect">
            <a:avLst/>
          </a:prstGeom>
        </p:spPr>
      </p:pic>
      <p:sp>
        <p:nvSpPr>
          <p:cNvPr id="9" name="TextBox 8">
            <a:extLst>
              <a:ext uri="{FF2B5EF4-FFF2-40B4-BE49-F238E27FC236}">
                <a16:creationId xmlns:a16="http://schemas.microsoft.com/office/drawing/2014/main" id="{43C6CF71-B421-4A41-9F27-02084925E9E8}"/>
              </a:ext>
            </a:extLst>
          </p:cNvPr>
          <p:cNvSpPr txBox="1"/>
          <p:nvPr/>
        </p:nvSpPr>
        <p:spPr>
          <a:xfrm>
            <a:off x="1587433" y="4152498"/>
            <a:ext cx="4130791" cy="2658633"/>
          </a:xfrm>
          <a:prstGeom prst="rect">
            <a:avLst/>
          </a:prstGeom>
          <a:solidFill>
            <a:schemeClr val="bg2"/>
          </a:solidFill>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24:8-9</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Every Sabbath day he shall set it… And it shall be for Aaron and his sons, and they shall eat it in a holy place…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71120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have you not read in the Law that on the Sabbath the priests in the temple violate the Sabbath, and yet are innocent?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4528DB1-D6B7-435B-88AF-F4BF42F91A72}"/>
              </a:ext>
            </a:extLst>
          </p:cNvPr>
          <p:cNvSpPr txBox="1"/>
          <p:nvPr/>
        </p:nvSpPr>
        <p:spPr>
          <a:xfrm>
            <a:off x="981704" y="4772904"/>
            <a:ext cx="1649217" cy="1139563"/>
          </a:xfrm>
          <a:prstGeom prst="rect">
            <a:avLst/>
          </a:prstGeom>
          <a:solidFill>
            <a:schemeClr val="bg2"/>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 Point:</a:t>
            </a:r>
          </a:p>
        </p:txBody>
      </p:sp>
      <p:sp>
        <p:nvSpPr>
          <p:cNvPr id="11" name="TextBox 10">
            <a:extLst>
              <a:ext uri="{FF2B5EF4-FFF2-40B4-BE49-F238E27FC236}">
                <a16:creationId xmlns:a16="http://schemas.microsoft.com/office/drawing/2014/main" id="{ED30406C-EEC5-4155-90CB-F72BC31404DF}"/>
              </a:ext>
            </a:extLst>
          </p:cNvPr>
          <p:cNvSpPr txBox="1"/>
          <p:nvPr/>
        </p:nvSpPr>
        <p:spPr>
          <a:xfrm>
            <a:off x="4751950" y="4686768"/>
            <a:ext cx="6796108" cy="1384995"/>
          </a:xfrm>
          <a:prstGeom prst="rect">
            <a:avLst/>
          </a:prstGeom>
          <a:solidFill>
            <a:schemeClr val="bg2"/>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Matthew 4:2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after He had fasted for forty days     and forty nights, He then became hungry.</a:t>
            </a:r>
            <a:endParaRPr kumimoji="0" lang="en-US" sz="4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BC6C3C04-09C4-470E-B15B-F9C74A500343}"/>
              </a:ext>
            </a:extLst>
          </p:cNvPr>
          <p:cNvSpPr txBox="1"/>
          <p:nvPr/>
        </p:nvSpPr>
        <p:spPr>
          <a:xfrm>
            <a:off x="4507250" y="4401285"/>
            <a:ext cx="6903432" cy="2000548"/>
          </a:xfrm>
          <a:prstGeom prst="rect">
            <a:avLst/>
          </a:prstGeom>
          <a:solidFill>
            <a:schemeClr val="bg2"/>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Proverbs 6:30-31</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Men do not despise a thief, if he steal</a:t>
            </a:r>
            <a:b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satisfy himself when he is hungry:</a:t>
            </a:r>
            <a:b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if he be found, he shall restore sevenfold;</a:t>
            </a:r>
            <a:b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He shall give all the substance of his house.</a:t>
            </a:r>
          </a:p>
        </p:txBody>
      </p:sp>
      <p:sp>
        <p:nvSpPr>
          <p:cNvPr id="14" name="TextBox 13">
            <a:extLst>
              <a:ext uri="{FF2B5EF4-FFF2-40B4-BE49-F238E27FC236}">
                <a16:creationId xmlns:a16="http://schemas.microsoft.com/office/drawing/2014/main" id="{E2478431-A6F8-43C9-A471-291CC385508B}"/>
              </a:ext>
            </a:extLst>
          </p:cNvPr>
          <p:cNvSpPr txBox="1"/>
          <p:nvPr/>
        </p:nvSpPr>
        <p:spPr>
          <a:xfrm>
            <a:off x="4749802" y="4929321"/>
            <a:ext cx="6796108" cy="954107"/>
          </a:xfrm>
          <a:prstGeom prst="rect">
            <a:avLst/>
          </a:prstGeom>
          <a:solidFill>
            <a:schemeClr val="bg2"/>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Jesus’ </a:t>
            </a:r>
            <a:r>
              <a:rPr kumimoji="0" lang="en-US" sz="2800" b="1" i="0" u="none" strike="noStrike" kern="1200" cap="none" spc="0" normalizeH="0" baseline="0" noProof="0" dirty="0" err="1">
                <a:ln>
                  <a:noFill/>
                </a:ln>
                <a:solidFill>
                  <a:prstClr val="black"/>
                </a:solidFill>
                <a:effectLst/>
                <a:uLnTx/>
                <a:uFillTx/>
                <a:latin typeface="Calibri" panose="020F0502020204030204"/>
                <a:ea typeface="+mn-ea"/>
                <a:cs typeface="+mn-cs"/>
              </a:rPr>
              <a:t>disicples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didn’t need an excuse!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They had NOT violated the Sabbath</a:t>
            </a:r>
            <a:endParaRPr kumimoji="0" lang="en-US" sz="4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10" name="Oval 9">
            <a:extLst>
              <a:ext uri="{FF2B5EF4-FFF2-40B4-BE49-F238E27FC236}">
                <a16:creationId xmlns:a16="http://schemas.microsoft.com/office/drawing/2014/main" id="{2DB2C44E-5E10-4A17-83B7-3E54B7D929EF}"/>
              </a:ext>
            </a:extLst>
          </p:cNvPr>
          <p:cNvSpPr/>
          <p:nvPr/>
        </p:nvSpPr>
        <p:spPr>
          <a:xfrm>
            <a:off x="2293032" y="4135902"/>
            <a:ext cx="2641949" cy="25192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David was hungry, so it was OK?</a:t>
            </a:r>
          </a:p>
        </p:txBody>
      </p:sp>
      <p:sp>
        <p:nvSpPr>
          <p:cNvPr id="8" name="&quot;Not Allowed&quot; Symbol 7">
            <a:extLst>
              <a:ext uri="{FF2B5EF4-FFF2-40B4-BE49-F238E27FC236}">
                <a16:creationId xmlns:a16="http://schemas.microsoft.com/office/drawing/2014/main" id="{AE6C5079-4234-4D80-820D-4859DD0F6B2D}"/>
              </a:ext>
            </a:extLst>
          </p:cNvPr>
          <p:cNvSpPr/>
          <p:nvPr/>
        </p:nvSpPr>
        <p:spPr>
          <a:xfrm>
            <a:off x="2293032" y="4135902"/>
            <a:ext cx="2641949" cy="2486750"/>
          </a:xfrm>
          <a:prstGeom prst="noSmoking">
            <a:avLst>
              <a:gd name="adj" fmla="val 940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39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11"/>
                                        </p:tgtEl>
                                        <p:attrNameLst>
                                          <p:attrName>style.visibility</p:attrName>
                                        </p:attrNameLst>
                                      </p:cBhvr>
                                      <p:to>
                                        <p:strVal val="hidden"/>
                                      </p:to>
                                    </p:set>
                                  </p:childTnLst>
                                </p:cTn>
                              </p:par>
                              <p:par>
                                <p:cTn id="38" presetID="53" presetClass="entr" presetSubtype="16"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1" grpId="1" animBg="1"/>
      <p:bldP spid="12" grpId="0" animBg="1"/>
      <p:bldP spid="12" grpId="1" animBg="1"/>
      <p:bldP spid="14" grpId="0" animBg="1"/>
      <p:bldP spid="10"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have you not read in the Law that on the Sabbath the priests in the temple violate the Sabbath, and yet are innocent?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BC6C3C04-09C4-470E-B15B-F9C74A500343}"/>
              </a:ext>
            </a:extLst>
          </p:cNvPr>
          <p:cNvSpPr txBox="1"/>
          <p:nvPr/>
        </p:nvSpPr>
        <p:spPr>
          <a:xfrm>
            <a:off x="643943" y="4190265"/>
            <a:ext cx="10904116" cy="2554545"/>
          </a:xfrm>
          <a:prstGeom prst="rect">
            <a:avLst/>
          </a:prstGeom>
          <a:solidFill>
            <a:schemeClr val="bg2"/>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Jewish tradition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concerning David’s eating of the shewbread</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“This is because he is…dangerously ill, being utterly famished, and a non-priest may eat sacrificial food in a life-threatening situation.”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Menachot</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96a</a:t>
            </a:r>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9960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0"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have you not read in the Law that on the Sabbath the priests in the temple violate the Sabbath, and yet are innocent?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BC6C3C04-09C4-470E-B15B-F9C74A500343}"/>
              </a:ext>
            </a:extLst>
          </p:cNvPr>
          <p:cNvSpPr txBox="1"/>
          <p:nvPr/>
        </p:nvSpPr>
        <p:spPr>
          <a:xfrm>
            <a:off x="643943" y="4190265"/>
            <a:ext cx="10904116" cy="2554545"/>
          </a:xfrm>
          <a:prstGeom prst="rect">
            <a:avLst/>
          </a:prstGeom>
          <a:solidFill>
            <a:schemeClr val="bg2"/>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Jewish tradition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concerning David’s eating of the shewbread</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“This is because he is…dangerously ill, being utterly famished, and a non-priest may eat sacrificial food in a life-threatening situation.”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Menachot</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96a</a:t>
            </a:r>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Oval 5">
            <a:extLst>
              <a:ext uri="{FF2B5EF4-FFF2-40B4-BE49-F238E27FC236}">
                <a16:creationId xmlns:a16="http://schemas.microsoft.com/office/drawing/2014/main" id="{9E796825-782A-4637-956C-D1D0A379B3CD}"/>
              </a:ext>
            </a:extLst>
          </p:cNvPr>
          <p:cNvSpPr/>
          <p:nvPr/>
        </p:nvSpPr>
        <p:spPr>
          <a:xfrm>
            <a:off x="2936772" y="1428161"/>
            <a:ext cx="4902311" cy="759065"/>
          </a:xfrm>
          <a:prstGeom prst="ellipse">
            <a:avLst/>
          </a:prstGeom>
          <a:gradFill flip="none" rotWithShape="1">
            <a:gsLst>
              <a:gs pos="3600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HYPOCRISY</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B6A63026-E3F7-46F8-86A2-D7481996860D}"/>
              </a:ext>
            </a:extLst>
          </p:cNvPr>
          <p:cNvSpPr/>
          <p:nvPr/>
        </p:nvSpPr>
        <p:spPr>
          <a:xfrm>
            <a:off x="1111348" y="2832585"/>
            <a:ext cx="9903655" cy="759065"/>
          </a:xfrm>
          <a:prstGeom prst="ellipse">
            <a:avLst/>
          </a:prstGeom>
          <a:gradFill flip="none" rotWithShape="1">
            <a:gsLst>
              <a:gs pos="3600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t>an argument </a:t>
            </a: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ad hominem</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166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7" name="Oval 6">
            <a:extLst>
              <a:ext uri="{FF2B5EF4-FFF2-40B4-BE49-F238E27FC236}">
                <a16:creationId xmlns:a16="http://schemas.microsoft.com/office/drawing/2014/main" id="{B6A63026-E3F7-46F8-86A2-D7481996860D}"/>
              </a:ext>
            </a:extLst>
          </p:cNvPr>
          <p:cNvSpPr/>
          <p:nvPr/>
        </p:nvSpPr>
        <p:spPr>
          <a:xfrm>
            <a:off x="1111348" y="2832585"/>
            <a:ext cx="9903655" cy="759065"/>
          </a:xfrm>
          <a:prstGeom prst="ellipse">
            <a:avLst/>
          </a:prstGeom>
          <a:gradFill flip="none" rotWithShape="1">
            <a:gsLst>
              <a:gs pos="3600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t>an argument </a:t>
            </a: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ad hominem</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199E76CF-C0C6-4540-A012-331A800F355D}"/>
              </a:ext>
            </a:extLst>
          </p:cNvPr>
          <p:cNvSpPr txBox="1"/>
          <p:nvPr/>
        </p:nvSpPr>
        <p:spPr>
          <a:xfrm>
            <a:off x="2983406" y="3795764"/>
            <a:ext cx="6216865" cy="14619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Pts val="1100"/>
              <a:buFontTx/>
              <a:buNone/>
              <a:tabLst>
                <a:tab pos="1371600" algn="l"/>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rPr>
              <a:t>Matthew 12:27</a:t>
            </a:r>
          </a:p>
          <a:p>
            <a:pPr marL="0" marR="0" lvl="0" indent="0" algn="l" defTabSz="914400" rtl="0" eaLnBrk="1" fontAlgn="auto" latinLnBrk="0" hangingPunct="1">
              <a:lnSpc>
                <a:spcPct val="100000"/>
              </a:lnSpc>
              <a:spcBef>
                <a:spcPts val="0"/>
              </a:spcBef>
              <a:spcAft>
                <a:spcPts val="600"/>
              </a:spcAft>
              <a:buClrTx/>
              <a:buSzPts val="1100"/>
              <a:buFontTx/>
              <a:buNone/>
              <a:tabLst>
                <a:tab pos="1371600" algn="l"/>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rPr>
              <a:t>“If I by Beelzebub cast out demons, by whom do your sons cast them out?”</a:t>
            </a:r>
            <a:endPar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564241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that on the Sabbath the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priests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in the temple violate the Sabbath, and yet are innocent?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But I say to you that something greater than the temple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But if you had known what this means: ‘I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desire compassion</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rather than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innocent. </a:t>
            </a: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784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
        <p:nvSpPr>
          <p:cNvPr id="5" name="TextBox 4">
            <a:extLst>
              <a:ext uri="{FF2B5EF4-FFF2-40B4-BE49-F238E27FC236}">
                <a16:creationId xmlns:a16="http://schemas.microsoft.com/office/drawing/2014/main" id="{EB691022-58CF-4D76-B2D4-0351AC7B8746}"/>
              </a:ext>
            </a:extLst>
          </p:cNvPr>
          <p:cNvSpPr txBox="1"/>
          <p:nvPr/>
        </p:nvSpPr>
        <p:spPr>
          <a:xfrm>
            <a:off x="543964" y="1122253"/>
            <a:ext cx="4268066"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One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Great Themes of the Bible:</a:t>
            </a:r>
          </a:p>
        </p:txBody>
      </p:sp>
      <p:sp>
        <p:nvSpPr>
          <p:cNvPr id="6" name="TextBox 5">
            <a:extLst>
              <a:ext uri="{FF2B5EF4-FFF2-40B4-BE49-F238E27FC236}">
                <a16:creationId xmlns:a16="http://schemas.microsoft.com/office/drawing/2014/main" id="{BBEC218C-491C-485A-9770-4D8A4412E9A5}"/>
              </a:ext>
            </a:extLst>
          </p:cNvPr>
          <p:cNvSpPr txBox="1"/>
          <p:nvPr/>
        </p:nvSpPr>
        <p:spPr>
          <a:xfrm>
            <a:off x="6217920" y="1293703"/>
            <a:ext cx="459486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Doing What Is Right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Even When 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Is Inconvenient</a:t>
            </a:r>
          </a:p>
        </p:txBody>
      </p:sp>
      <p:sp>
        <p:nvSpPr>
          <p:cNvPr id="8" name="TextBox 7">
            <a:extLst>
              <a:ext uri="{FF2B5EF4-FFF2-40B4-BE49-F238E27FC236}">
                <a16:creationId xmlns:a16="http://schemas.microsoft.com/office/drawing/2014/main" id="{12DCC418-311E-4962-99D4-2411A9912E9F}"/>
              </a:ext>
            </a:extLst>
          </p:cNvPr>
          <p:cNvSpPr txBox="1"/>
          <p:nvPr/>
        </p:nvSpPr>
        <p:spPr>
          <a:xfrm>
            <a:off x="5303520" y="2991862"/>
            <a:ext cx="6746557" cy="31854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rPr>
              <a:t>Daniel 1:8</a:t>
            </a:r>
          </a:p>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Daniel made up his mind that he would not defile himself with the king’s choice food or with the wine which he drank; so he sought permission from the commander of the officials that he might not defile himself.</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19291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how on the Sabbath the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priests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in the temple profane the Sabbath and are guiltless?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tell you, something greater than the temple is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And if you had known what this means,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desire mercy, and not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guiltless.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7D3C6FA-484A-4AAB-B894-4EAF0893BE43}"/>
              </a:ext>
            </a:extLst>
          </p:cNvPr>
          <p:cNvSpPr txBox="1"/>
          <p:nvPr/>
        </p:nvSpPr>
        <p:spPr>
          <a:xfrm>
            <a:off x="1" y="4816699"/>
            <a:ext cx="64394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1" u="none" strike="noStrike" kern="1200" cap="none" spc="0" normalizeH="0" baseline="0" noProof="0" dirty="0">
                <a:ln>
                  <a:noFill/>
                </a:ln>
                <a:solidFill>
                  <a:prstClr val="black"/>
                </a:solidFill>
                <a:effectLst/>
                <a:uLnTx/>
                <a:uFillTx/>
                <a:latin typeface="Calibri" panose="020F0502020204030204"/>
                <a:ea typeface="+mn-ea"/>
                <a:cs typeface="+mn-cs"/>
              </a:rPr>
              <a:t>ESV</a:t>
            </a:r>
          </a:p>
        </p:txBody>
      </p:sp>
    </p:spTree>
    <p:extLst>
      <p:ext uri="{BB962C8B-B14F-4D97-AF65-F5344CB8AC3E}">
        <p14:creationId xmlns:p14="http://schemas.microsoft.com/office/powerpoint/2010/main" val="4177568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how on the Sabbath the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priests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in the temple profane the Sabbath and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are guiltless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tell you, something greater than the temple is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And if you had known what this means,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desire mercy, and not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guiltless.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7D3C6FA-484A-4AAB-B894-4EAF0893BE43}"/>
              </a:ext>
            </a:extLst>
          </p:cNvPr>
          <p:cNvSpPr txBox="1"/>
          <p:nvPr/>
        </p:nvSpPr>
        <p:spPr>
          <a:xfrm>
            <a:off x="1" y="4816699"/>
            <a:ext cx="64394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1" u="none" strike="noStrike" kern="1200" cap="none" spc="0" normalizeH="0" baseline="0" noProof="0" dirty="0">
                <a:ln>
                  <a:noFill/>
                </a:ln>
                <a:solidFill>
                  <a:prstClr val="black"/>
                </a:solidFill>
                <a:effectLst/>
                <a:uLnTx/>
                <a:uFillTx/>
                <a:latin typeface="Calibri" panose="020F0502020204030204"/>
                <a:ea typeface="+mn-ea"/>
                <a:cs typeface="+mn-cs"/>
              </a:rPr>
              <a:t>ESV</a:t>
            </a:r>
          </a:p>
        </p:txBody>
      </p:sp>
    </p:spTree>
    <p:extLst>
      <p:ext uri="{BB962C8B-B14F-4D97-AF65-F5344CB8AC3E}">
        <p14:creationId xmlns:p14="http://schemas.microsoft.com/office/powerpoint/2010/main" val="1321555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how on the Sabbath the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priests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in the temple profane the Sabbath and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are guiltless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tell you, something greater than the temple is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And if you had known what this means,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desire mercy, and not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you would not have condemned the guiltless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7D3C6FA-484A-4AAB-B894-4EAF0893BE43}"/>
              </a:ext>
            </a:extLst>
          </p:cNvPr>
          <p:cNvSpPr txBox="1"/>
          <p:nvPr/>
        </p:nvSpPr>
        <p:spPr>
          <a:xfrm>
            <a:off x="1" y="4816699"/>
            <a:ext cx="64394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1" u="none" strike="noStrike" kern="1200" cap="none" spc="0" normalizeH="0" baseline="0" noProof="0" dirty="0">
                <a:ln>
                  <a:noFill/>
                </a:ln>
                <a:solidFill>
                  <a:prstClr val="black"/>
                </a:solidFill>
                <a:effectLst/>
                <a:uLnTx/>
                <a:uFillTx/>
                <a:latin typeface="Calibri" panose="020F0502020204030204"/>
                <a:ea typeface="+mn-ea"/>
                <a:cs typeface="+mn-cs"/>
              </a:rPr>
              <a:t>ESV</a:t>
            </a:r>
          </a:p>
        </p:txBody>
      </p:sp>
    </p:spTree>
    <p:extLst>
      <p:ext uri="{BB962C8B-B14F-4D97-AF65-F5344CB8AC3E}">
        <p14:creationId xmlns:p14="http://schemas.microsoft.com/office/powerpoint/2010/main" val="1598444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how on the Sabbath the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priests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in the temple profane the Sabbath and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are guiltless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tell you,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something greater than the temple is here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And if you had known what this means,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desire mercy, and not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guiltless.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7D3C6FA-484A-4AAB-B894-4EAF0893BE43}"/>
              </a:ext>
            </a:extLst>
          </p:cNvPr>
          <p:cNvSpPr txBox="1"/>
          <p:nvPr/>
        </p:nvSpPr>
        <p:spPr>
          <a:xfrm>
            <a:off x="1" y="4816699"/>
            <a:ext cx="64394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1" u="none" strike="noStrike" kern="1200" cap="none" spc="0" normalizeH="0" baseline="0" noProof="0" dirty="0">
                <a:ln>
                  <a:noFill/>
                </a:ln>
                <a:solidFill>
                  <a:prstClr val="black"/>
                </a:solidFill>
                <a:effectLst/>
                <a:uLnTx/>
                <a:uFillTx/>
                <a:latin typeface="Calibri" panose="020F0502020204030204"/>
                <a:ea typeface="+mn-ea"/>
                <a:cs typeface="+mn-cs"/>
              </a:rPr>
              <a:t>ESV</a:t>
            </a:r>
          </a:p>
        </p:txBody>
      </p:sp>
      <p:sp>
        <p:nvSpPr>
          <p:cNvPr id="9" name="TextBox 8">
            <a:extLst>
              <a:ext uri="{FF2B5EF4-FFF2-40B4-BE49-F238E27FC236}">
                <a16:creationId xmlns:a16="http://schemas.microsoft.com/office/drawing/2014/main" id="{3445A0B0-F766-4AF9-9A11-57263BEBB38E}"/>
              </a:ext>
            </a:extLst>
          </p:cNvPr>
          <p:cNvSpPr txBox="1"/>
          <p:nvPr/>
        </p:nvSpPr>
        <p:spPr>
          <a:xfrm>
            <a:off x="1096883" y="2993338"/>
            <a:ext cx="9410166" cy="2062103"/>
          </a:xfrm>
          <a:prstGeom prst="rect">
            <a:avLst/>
          </a:prstGeom>
          <a:solidFill>
            <a:schemeClr val="bg1"/>
          </a:solidFill>
          <a:effectLst>
            <a:outerShdw blurRad="50800" dist="1270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system-ui"/>
                <a:ea typeface="+mn-ea"/>
                <a:cs typeface="+mn-cs"/>
              </a:rPr>
              <a:t>Three times in this chapter…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12</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41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…something greater than Jonah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12</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…something greater than Solomon is here.</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2407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how on the Sabbath the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priests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in the temple profane the Sabbath and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are guiltless</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tell you,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something greater than the temple is here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And if you had known what this means, ‘</a:t>
            </a:r>
            <a:r>
              <a:rPr kumimoji="0" lang="en-US" sz="2800" b="0" i="0" u="none"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desire mercy, and not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guiltless. </a:t>
            </a:r>
            <a:r>
              <a:rPr kumimoji="0" lang="en-US" sz="2800" b="1"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8 </a:t>
            </a:r>
            <a:r>
              <a:rPr kumimoji="0" lang="en-US" sz="2800" b="1" i="0" u="sng"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7D3C6FA-484A-4AAB-B894-4EAF0893BE43}"/>
              </a:ext>
            </a:extLst>
          </p:cNvPr>
          <p:cNvSpPr txBox="1"/>
          <p:nvPr/>
        </p:nvSpPr>
        <p:spPr>
          <a:xfrm>
            <a:off x="1" y="4816699"/>
            <a:ext cx="64394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1" u="none" strike="noStrike" kern="1200" cap="none" spc="0" normalizeH="0" baseline="0" noProof="0" dirty="0">
                <a:ln>
                  <a:noFill/>
                </a:ln>
                <a:solidFill>
                  <a:prstClr val="black"/>
                </a:solidFill>
                <a:effectLst/>
                <a:uLnTx/>
                <a:uFillTx/>
                <a:latin typeface="Calibri" panose="020F0502020204030204"/>
                <a:ea typeface="+mn-ea"/>
                <a:cs typeface="+mn-cs"/>
              </a:rPr>
              <a:t>ESV</a:t>
            </a:r>
          </a:p>
        </p:txBody>
      </p:sp>
      <p:sp>
        <p:nvSpPr>
          <p:cNvPr id="9" name="TextBox 8">
            <a:extLst>
              <a:ext uri="{FF2B5EF4-FFF2-40B4-BE49-F238E27FC236}">
                <a16:creationId xmlns:a16="http://schemas.microsoft.com/office/drawing/2014/main" id="{3445A0B0-F766-4AF9-9A11-57263BEBB38E}"/>
              </a:ext>
            </a:extLst>
          </p:cNvPr>
          <p:cNvSpPr txBox="1"/>
          <p:nvPr/>
        </p:nvSpPr>
        <p:spPr>
          <a:xfrm>
            <a:off x="1096883" y="2993338"/>
            <a:ext cx="9410166" cy="2062103"/>
          </a:xfrm>
          <a:prstGeom prst="rect">
            <a:avLst/>
          </a:prstGeom>
          <a:solidFill>
            <a:schemeClr val="bg1"/>
          </a:solidFill>
          <a:effectLst>
            <a:outerShdw blurRad="50800" dist="1270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system-ui"/>
                <a:ea typeface="+mn-ea"/>
                <a:cs typeface="+mn-cs"/>
              </a:rPr>
              <a:t>Three times in this chapter…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12</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41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…something greater than Jonah is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12</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…something greater than Solomon is here.</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50823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a:t>
            </a:r>
            <a:r>
              <a:rPr kumimoji="0" lang="en-US" sz="2800" b="0" i="1"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0"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how on the Sabbath the priests in the temple profane the Sabbath and are guiltless? </a:t>
            </a: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tell you, something greater than the temple is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And if you had known what this means, ‘</a:t>
            </a:r>
            <a:r>
              <a:rPr kumimoji="0" lang="en-US" sz="2800" b="1" i="0" u="sng"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desire mercy, and not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guiltless. </a:t>
            </a: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3" name="Oval 2">
            <a:extLst>
              <a:ext uri="{FF2B5EF4-FFF2-40B4-BE49-F238E27FC236}">
                <a16:creationId xmlns:a16="http://schemas.microsoft.com/office/drawing/2014/main" id="{EC2F4E07-814E-4FD5-A802-4B9B45620063}"/>
              </a:ext>
            </a:extLst>
          </p:cNvPr>
          <p:cNvSpPr/>
          <p:nvPr/>
        </p:nvSpPr>
        <p:spPr>
          <a:xfrm>
            <a:off x="9594761" y="188031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256976-1E30-4EBD-A487-64A976A2340E}"/>
              </a:ext>
            </a:extLst>
          </p:cNvPr>
          <p:cNvSpPr/>
          <p:nvPr/>
        </p:nvSpPr>
        <p:spPr>
          <a:xfrm>
            <a:off x="474354" y="4170608"/>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7D3C6FA-484A-4AAB-B894-4EAF0893BE43}"/>
              </a:ext>
            </a:extLst>
          </p:cNvPr>
          <p:cNvSpPr txBox="1"/>
          <p:nvPr/>
        </p:nvSpPr>
        <p:spPr>
          <a:xfrm>
            <a:off x="1" y="4816699"/>
            <a:ext cx="64394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1" u="none" strike="noStrike" kern="1200" cap="none" spc="0" normalizeH="0" baseline="0" noProof="0" dirty="0">
                <a:ln>
                  <a:noFill/>
                </a:ln>
                <a:solidFill>
                  <a:prstClr val="black"/>
                </a:solidFill>
                <a:effectLst/>
                <a:uLnTx/>
                <a:uFillTx/>
                <a:latin typeface="Calibri" panose="020F0502020204030204"/>
                <a:ea typeface="+mn-ea"/>
                <a:cs typeface="+mn-cs"/>
              </a:rPr>
              <a:t>ESV</a:t>
            </a:r>
          </a:p>
        </p:txBody>
      </p:sp>
    </p:spTree>
    <p:extLst>
      <p:ext uri="{BB962C8B-B14F-4D97-AF65-F5344CB8AC3E}">
        <p14:creationId xmlns:p14="http://schemas.microsoft.com/office/powerpoint/2010/main" val="2233997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1149F2E-0624-437D-809B-4194B8EA4B38}"/>
              </a:ext>
            </a:extLst>
          </p:cNvPr>
          <p:cNvSpPr txBox="1"/>
          <p:nvPr/>
        </p:nvSpPr>
        <p:spPr>
          <a:xfrm>
            <a:off x="351692" y="898999"/>
            <a:ext cx="8795824" cy="93256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1" i="0" u="none" strike="noStrike" kern="1200" cap="none" spc="0" normalizeH="0" baseline="30000" noProof="0" dirty="0">
                <a:ln>
                  <a:noFill/>
                </a:ln>
                <a:solidFill>
                  <a:srgbClr val="000000"/>
                </a:solidFill>
                <a:effectLst/>
                <a:uLnTx/>
                <a:uFillTx/>
                <a:latin typeface="system-ui"/>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What shall I do with you, O Ephraim?</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What shall I do with you, O Judah?</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love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is like a morning cloud,</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like the dew that goes early away.</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 have hewn them by the prophets;</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 have slain them by the words of my mouth,</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my judgment goes forth as the light.</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desire steadfast love and not sacrifice,</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knowledge of God rather than burnt offerings.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like Adam they transgressed the covenant;</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there they dealt faithlessly with me.</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Gilead is a city of evildoers,</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tracked with blood.</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As robbers lie in wait for a man,</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the priests band together;</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they murder on the way to Shechem;</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they commit villainy.</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the house of Israel I have seen a horrible thing;</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Ephraim's whoredom is there; Israel is defiled.</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Hosea 6:4-10</a:t>
            </a: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0B87571-711C-46AA-8B4B-87D8F692875F}"/>
              </a:ext>
            </a:extLst>
          </p:cNvPr>
          <p:cNvSpPr txBox="1"/>
          <p:nvPr/>
        </p:nvSpPr>
        <p:spPr>
          <a:xfrm>
            <a:off x="10090730" y="1300766"/>
            <a:ext cx="2189408"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Other Versions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loyalty</a:t>
            </a:r>
          </a:p>
        </p:txBody>
      </p:sp>
      <p:sp>
        <p:nvSpPr>
          <p:cNvPr id="10" name="TextBox 9">
            <a:extLst>
              <a:ext uri="{FF2B5EF4-FFF2-40B4-BE49-F238E27FC236}">
                <a16:creationId xmlns:a16="http://schemas.microsoft.com/office/drawing/2014/main" id="{8230BEF9-F36D-49CB-88B4-B067DD648BDD}"/>
              </a:ext>
            </a:extLst>
          </p:cNvPr>
          <p:cNvSpPr txBox="1"/>
          <p:nvPr/>
        </p:nvSpPr>
        <p:spPr>
          <a:xfrm>
            <a:off x="6611287" y="1311497"/>
            <a:ext cx="148321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BDB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kindness</a:t>
            </a:r>
          </a:p>
        </p:txBody>
      </p:sp>
      <p:sp>
        <p:nvSpPr>
          <p:cNvPr id="11" name="TextBox 10">
            <a:extLst>
              <a:ext uri="{FF2B5EF4-FFF2-40B4-BE49-F238E27FC236}">
                <a16:creationId xmlns:a16="http://schemas.microsoft.com/office/drawing/2014/main" id="{5F481AFF-EE26-486F-BA33-CD63AC890F7B}"/>
              </a:ext>
            </a:extLst>
          </p:cNvPr>
          <p:cNvSpPr txBox="1"/>
          <p:nvPr/>
        </p:nvSpPr>
        <p:spPr>
          <a:xfrm>
            <a:off x="8004348" y="1309349"/>
            <a:ext cx="206061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Psalm 106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lovingkindness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mercy</a:t>
            </a:r>
          </a:p>
        </p:txBody>
      </p:sp>
    </p:spTree>
    <p:extLst>
      <p:ext uri="{BB962C8B-B14F-4D97-AF65-F5344CB8AC3E}">
        <p14:creationId xmlns:p14="http://schemas.microsoft.com/office/powerpoint/2010/main" val="381909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1149F2E-0624-437D-809B-4194B8EA4B38}"/>
              </a:ext>
            </a:extLst>
          </p:cNvPr>
          <p:cNvSpPr txBox="1"/>
          <p:nvPr/>
        </p:nvSpPr>
        <p:spPr>
          <a:xfrm>
            <a:off x="351692" y="898999"/>
            <a:ext cx="8795824" cy="93256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1" i="0" u="none" strike="noStrike" kern="1200" cap="none" spc="0" normalizeH="0" baseline="30000" noProof="0" dirty="0">
                <a:ln>
                  <a:noFill/>
                </a:ln>
                <a:solidFill>
                  <a:srgbClr val="000000"/>
                </a:solidFill>
                <a:effectLst/>
                <a:uLnTx/>
                <a:uFillTx/>
                <a:latin typeface="system-ui"/>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What shall I do with you, O Ephraim?</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What shall I do with you, O Judah?</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love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is like a morning cloud,</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like the dew that goes early away.</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 have hewn them by the prophets;</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 have slain them by the words of my mouth,</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my judgment goes forth as the light.</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 desire </a:t>
            </a:r>
            <a:r>
              <a:rPr kumimoji="0" lang="en-US" sz="2800" b="0"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steadfast love</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not sacrifice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knowledge of God rather than burnt offerings.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like Adam they transgressed the covenant;</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there they dealt faithlessly with me.</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Gilead is a city of evildoers,</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tracked with blood.</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As robbers lie in wait for a man,</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the priests band together;</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they murder on the way to Shechem;</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they commit villainy.</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the house of Israel I have seen a horrible thing;</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Ephraim's whoredom is there; Israel is defiled.</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Hosea 6:4-10</a:t>
            </a: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232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3.33333E-6 3.7037E-7 L 0.0017 -0.37222 " pathEditMode="relative" rAng="0" ptsTypes="AA">
                                      <p:cBhvr>
                                        <p:cTn id="6" dur="2000" fill="hold"/>
                                        <p:tgtEl>
                                          <p:spTgt spid="9"/>
                                        </p:tgtEl>
                                        <p:attrNameLst>
                                          <p:attrName>ppt_x</p:attrName>
                                          <p:attrName>ppt_y</p:attrName>
                                        </p:attrNameLst>
                                      </p:cBhvr>
                                      <p:rCtr x="78" y="-186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5" name="TextBox 4">
            <a:extLst>
              <a:ext uri="{FF2B5EF4-FFF2-40B4-BE49-F238E27FC236}">
                <a16:creationId xmlns:a16="http://schemas.microsoft.com/office/drawing/2014/main" id="{8F7DD0A1-64F8-417E-B416-AFB7F0D72330}"/>
              </a:ext>
            </a:extLst>
          </p:cNvPr>
          <p:cNvSpPr txBox="1"/>
          <p:nvPr/>
        </p:nvSpPr>
        <p:spPr>
          <a:xfrm>
            <a:off x="643942" y="741785"/>
            <a:ext cx="11062953"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that time Jesus went through the grainfields on the Sabbath, and His disciples became hungry and began to pick the heads of grain and eat.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 Pharisees saw this, they said to Him,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 Your disciples are doing what is not lawful to do on a Sabbath!”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He said to them, “Have you not read what David did when he became hungry, he and his companions— </a:t>
            </a:r>
            <a:r>
              <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he entered the house of God, and they ate the consecrated bread, which was not lawful for him to eat nor for those with him, but for the priests alone?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Or have you not read in the Law how on the Sabbath the priests in the temple profane the Sabbath and are guiltless? </a:t>
            </a: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tell you, something greater than the temple is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And if you had known what this means, ‘</a:t>
            </a:r>
            <a:r>
              <a:rPr kumimoji="0" lang="en-US" sz="2800" b="1" i="0" u="sng" strike="noStrike" kern="1200" cap="small"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I desire mercy, and not sacrifice</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 you would not have condemned the guiltless. </a:t>
            </a:r>
            <a:r>
              <a:rPr kumimoji="0" lang="en-US" sz="2800" b="0" i="0" u="none" strike="noStrike" kern="1200" cap="none" spc="0" normalizeH="0" baseline="30000" noProof="0" dirty="0">
                <a:ln>
                  <a:noFill/>
                </a:ln>
                <a:solidFill>
                  <a:srgbClr val="000000"/>
                </a:solidFill>
                <a:effectLst/>
                <a:highlight>
                  <a:srgbClr val="00FFFF"/>
                </a:highligh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highlight>
                  <a:srgbClr val="00FFFF"/>
                </a:highlight>
                <a:uLnTx/>
                <a:uFillTx/>
                <a:latin typeface="Palatino Linotype" panose="02040502050505030304" pitchFamily="18" charset="0"/>
                <a:ea typeface="+mn-ea"/>
                <a:cs typeface="+mn-cs"/>
              </a:rPr>
              <a:t>For the Son of Man is lord of the Sabbath.”</a:t>
            </a:r>
          </a:p>
        </p:txBody>
      </p:sp>
      <p:sp>
        <p:nvSpPr>
          <p:cNvPr id="2" name="TextBox 1">
            <a:extLst>
              <a:ext uri="{FF2B5EF4-FFF2-40B4-BE49-F238E27FC236}">
                <a16:creationId xmlns:a16="http://schemas.microsoft.com/office/drawing/2014/main" id="{D7D3C6FA-484A-4AAB-B894-4EAF0893BE43}"/>
              </a:ext>
            </a:extLst>
          </p:cNvPr>
          <p:cNvSpPr txBox="1"/>
          <p:nvPr/>
        </p:nvSpPr>
        <p:spPr>
          <a:xfrm>
            <a:off x="1" y="4816699"/>
            <a:ext cx="64394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1" u="none" strike="noStrike" kern="1200" cap="none" spc="0" normalizeH="0" baseline="0" noProof="0" dirty="0">
                <a:ln>
                  <a:noFill/>
                </a:ln>
                <a:solidFill>
                  <a:prstClr val="black"/>
                </a:solidFill>
                <a:effectLst/>
                <a:uLnTx/>
                <a:uFillTx/>
                <a:latin typeface="Calibri" panose="020F0502020204030204"/>
                <a:ea typeface="+mn-ea"/>
                <a:cs typeface="+mn-cs"/>
              </a:rPr>
              <a:t>ESV</a:t>
            </a:r>
          </a:p>
        </p:txBody>
      </p:sp>
    </p:spTree>
    <p:extLst>
      <p:ext uri="{BB962C8B-B14F-4D97-AF65-F5344CB8AC3E}">
        <p14:creationId xmlns:p14="http://schemas.microsoft.com/office/powerpoint/2010/main" val="143929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
        <p:nvSpPr>
          <p:cNvPr id="5" name="TextBox 4">
            <a:extLst>
              <a:ext uri="{FF2B5EF4-FFF2-40B4-BE49-F238E27FC236}">
                <a16:creationId xmlns:a16="http://schemas.microsoft.com/office/drawing/2014/main" id="{EB691022-58CF-4D76-B2D4-0351AC7B8746}"/>
              </a:ext>
            </a:extLst>
          </p:cNvPr>
          <p:cNvSpPr txBox="1"/>
          <p:nvPr/>
        </p:nvSpPr>
        <p:spPr>
          <a:xfrm>
            <a:off x="543964" y="1122253"/>
            <a:ext cx="4268066"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One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Great Themes of the Bible:</a:t>
            </a:r>
          </a:p>
        </p:txBody>
      </p:sp>
      <p:sp>
        <p:nvSpPr>
          <p:cNvPr id="6" name="TextBox 5">
            <a:extLst>
              <a:ext uri="{FF2B5EF4-FFF2-40B4-BE49-F238E27FC236}">
                <a16:creationId xmlns:a16="http://schemas.microsoft.com/office/drawing/2014/main" id="{BBEC218C-491C-485A-9770-4D8A4412E9A5}"/>
              </a:ext>
            </a:extLst>
          </p:cNvPr>
          <p:cNvSpPr txBox="1"/>
          <p:nvPr/>
        </p:nvSpPr>
        <p:spPr>
          <a:xfrm>
            <a:off x="6217920" y="1293703"/>
            <a:ext cx="459486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Doing What Is Right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Even When 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Costs us Something</a:t>
            </a:r>
          </a:p>
        </p:txBody>
      </p:sp>
    </p:spTree>
    <p:extLst>
      <p:ext uri="{BB962C8B-B14F-4D97-AF65-F5344CB8AC3E}">
        <p14:creationId xmlns:p14="http://schemas.microsoft.com/office/powerpoint/2010/main" val="395789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
        <p:nvSpPr>
          <p:cNvPr id="5" name="TextBox 4">
            <a:extLst>
              <a:ext uri="{FF2B5EF4-FFF2-40B4-BE49-F238E27FC236}">
                <a16:creationId xmlns:a16="http://schemas.microsoft.com/office/drawing/2014/main" id="{EB691022-58CF-4D76-B2D4-0351AC7B8746}"/>
              </a:ext>
            </a:extLst>
          </p:cNvPr>
          <p:cNvSpPr txBox="1"/>
          <p:nvPr/>
        </p:nvSpPr>
        <p:spPr>
          <a:xfrm>
            <a:off x="543964" y="1122253"/>
            <a:ext cx="4268066"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One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Great Themes of the Bible:</a:t>
            </a:r>
          </a:p>
        </p:txBody>
      </p:sp>
      <p:sp>
        <p:nvSpPr>
          <p:cNvPr id="6" name="TextBox 5">
            <a:extLst>
              <a:ext uri="{FF2B5EF4-FFF2-40B4-BE49-F238E27FC236}">
                <a16:creationId xmlns:a16="http://schemas.microsoft.com/office/drawing/2014/main" id="{BBEC218C-491C-485A-9770-4D8A4412E9A5}"/>
              </a:ext>
            </a:extLst>
          </p:cNvPr>
          <p:cNvSpPr txBox="1"/>
          <p:nvPr/>
        </p:nvSpPr>
        <p:spPr>
          <a:xfrm>
            <a:off x="6217920" y="1293703"/>
            <a:ext cx="459486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Doing What Is Right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Even When 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prstClr val="black"/>
                </a:solidFill>
                <a:effectLst/>
                <a:uLnTx/>
                <a:uFillTx/>
                <a:latin typeface="Calibri" panose="020F0502020204030204"/>
                <a:ea typeface="+mn-ea"/>
                <a:cs typeface="+mn-cs"/>
              </a:rPr>
              <a:t>Hurts!</a:t>
            </a:r>
          </a:p>
        </p:txBody>
      </p:sp>
    </p:spTree>
    <p:extLst>
      <p:ext uri="{BB962C8B-B14F-4D97-AF65-F5344CB8AC3E}">
        <p14:creationId xmlns:p14="http://schemas.microsoft.com/office/powerpoint/2010/main" val="410962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
        <p:nvSpPr>
          <p:cNvPr id="5" name="TextBox 4">
            <a:extLst>
              <a:ext uri="{FF2B5EF4-FFF2-40B4-BE49-F238E27FC236}">
                <a16:creationId xmlns:a16="http://schemas.microsoft.com/office/drawing/2014/main" id="{EB691022-58CF-4D76-B2D4-0351AC7B8746}"/>
              </a:ext>
            </a:extLst>
          </p:cNvPr>
          <p:cNvSpPr txBox="1"/>
          <p:nvPr/>
        </p:nvSpPr>
        <p:spPr>
          <a:xfrm>
            <a:off x="543964" y="1122253"/>
            <a:ext cx="4268066"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One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Great Themes of the Bible:</a:t>
            </a:r>
          </a:p>
        </p:txBody>
      </p:sp>
      <p:sp>
        <p:nvSpPr>
          <p:cNvPr id="6" name="TextBox 5">
            <a:extLst>
              <a:ext uri="{FF2B5EF4-FFF2-40B4-BE49-F238E27FC236}">
                <a16:creationId xmlns:a16="http://schemas.microsoft.com/office/drawing/2014/main" id="{BBEC218C-491C-485A-9770-4D8A4412E9A5}"/>
              </a:ext>
            </a:extLst>
          </p:cNvPr>
          <p:cNvSpPr txBox="1"/>
          <p:nvPr/>
        </p:nvSpPr>
        <p:spPr>
          <a:xfrm>
            <a:off x="6217920" y="1293703"/>
            <a:ext cx="459486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Doing What Is Right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Even When 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Costs My Life!</a:t>
            </a:r>
          </a:p>
        </p:txBody>
      </p:sp>
      <p:sp>
        <p:nvSpPr>
          <p:cNvPr id="8" name="TextBox 7">
            <a:extLst>
              <a:ext uri="{FF2B5EF4-FFF2-40B4-BE49-F238E27FC236}">
                <a16:creationId xmlns:a16="http://schemas.microsoft.com/office/drawing/2014/main" id="{0BEB9BB0-FC7A-4B98-9331-0327E06CE2E3}"/>
              </a:ext>
            </a:extLst>
          </p:cNvPr>
          <p:cNvSpPr txBox="1"/>
          <p:nvPr/>
        </p:nvSpPr>
        <p:spPr>
          <a:xfrm>
            <a:off x="5300663" y="2991862"/>
            <a:ext cx="6097904" cy="27546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rPr>
              <a:t>Daniel 3:18</a:t>
            </a:r>
          </a:p>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even if He does not, let it be known to you, O king, that we are not going to serve your gods nor worship the golden statue that you have set up.”</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69720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
        <p:nvSpPr>
          <p:cNvPr id="5" name="TextBox 4">
            <a:extLst>
              <a:ext uri="{FF2B5EF4-FFF2-40B4-BE49-F238E27FC236}">
                <a16:creationId xmlns:a16="http://schemas.microsoft.com/office/drawing/2014/main" id="{EB691022-58CF-4D76-B2D4-0351AC7B8746}"/>
              </a:ext>
            </a:extLst>
          </p:cNvPr>
          <p:cNvSpPr txBox="1"/>
          <p:nvPr/>
        </p:nvSpPr>
        <p:spPr>
          <a:xfrm>
            <a:off x="543964" y="1122253"/>
            <a:ext cx="4268066"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One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Great Themes of the Bible:</a:t>
            </a:r>
          </a:p>
        </p:txBody>
      </p:sp>
      <p:sp>
        <p:nvSpPr>
          <p:cNvPr id="6" name="TextBox 5">
            <a:extLst>
              <a:ext uri="{FF2B5EF4-FFF2-40B4-BE49-F238E27FC236}">
                <a16:creationId xmlns:a16="http://schemas.microsoft.com/office/drawing/2014/main" id="{BBEC218C-491C-485A-9770-4D8A4412E9A5}"/>
              </a:ext>
            </a:extLst>
          </p:cNvPr>
          <p:cNvSpPr txBox="1"/>
          <p:nvPr/>
        </p:nvSpPr>
        <p:spPr>
          <a:xfrm>
            <a:off x="6217920" y="1293703"/>
            <a:ext cx="459486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Doing What Is Right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Even When 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Costs My Life!</a:t>
            </a:r>
          </a:p>
        </p:txBody>
      </p:sp>
      <p:sp>
        <p:nvSpPr>
          <p:cNvPr id="8" name="TextBox 7">
            <a:extLst>
              <a:ext uri="{FF2B5EF4-FFF2-40B4-BE49-F238E27FC236}">
                <a16:creationId xmlns:a16="http://schemas.microsoft.com/office/drawing/2014/main" id="{0BEB9BB0-FC7A-4B98-9331-0327E06CE2E3}"/>
              </a:ext>
            </a:extLst>
          </p:cNvPr>
          <p:cNvSpPr txBox="1"/>
          <p:nvPr/>
        </p:nvSpPr>
        <p:spPr>
          <a:xfrm>
            <a:off x="5300663" y="2991862"/>
            <a:ext cx="6097904" cy="27546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rPr>
              <a:t>Revelation 12:11</a:t>
            </a:r>
          </a:p>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overcame him because of the blood of the Lamb and because of the word of their testimony, and they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did not love their life even when faced with death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74571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
        <p:nvSpPr>
          <p:cNvPr id="5" name="TextBox 4">
            <a:extLst>
              <a:ext uri="{FF2B5EF4-FFF2-40B4-BE49-F238E27FC236}">
                <a16:creationId xmlns:a16="http://schemas.microsoft.com/office/drawing/2014/main" id="{EB691022-58CF-4D76-B2D4-0351AC7B8746}"/>
              </a:ext>
            </a:extLst>
          </p:cNvPr>
          <p:cNvSpPr txBox="1"/>
          <p:nvPr/>
        </p:nvSpPr>
        <p:spPr>
          <a:xfrm>
            <a:off x="543964" y="1122253"/>
            <a:ext cx="4268066"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One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Great Themes of the Bible:</a:t>
            </a:r>
          </a:p>
        </p:txBody>
      </p:sp>
      <p:sp>
        <p:nvSpPr>
          <p:cNvPr id="6" name="TextBox 5">
            <a:extLst>
              <a:ext uri="{FF2B5EF4-FFF2-40B4-BE49-F238E27FC236}">
                <a16:creationId xmlns:a16="http://schemas.microsoft.com/office/drawing/2014/main" id="{BBEC218C-491C-485A-9770-4D8A4412E9A5}"/>
              </a:ext>
            </a:extLst>
          </p:cNvPr>
          <p:cNvSpPr txBox="1"/>
          <p:nvPr/>
        </p:nvSpPr>
        <p:spPr>
          <a:xfrm>
            <a:off x="6217920" y="1293703"/>
            <a:ext cx="459486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Doing What Is Right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Even When 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Costs My Life!</a:t>
            </a:r>
          </a:p>
        </p:txBody>
      </p:sp>
      <p:sp>
        <p:nvSpPr>
          <p:cNvPr id="8" name="TextBox 7">
            <a:extLst>
              <a:ext uri="{FF2B5EF4-FFF2-40B4-BE49-F238E27FC236}">
                <a16:creationId xmlns:a16="http://schemas.microsoft.com/office/drawing/2014/main" id="{0FB852BD-5428-421C-98A4-BF29ACE5323F}"/>
              </a:ext>
            </a:extLst>
          </p:cNvPr>
          <p:cNvSpPr txBox="1"/>
          <p:nvPr/>
        </p:nvSpPr>
        <p:spPr>
          <a:xfrm>
            <a:off x="5300663" y="2991862"/>
            <a:ext cx="6097904" cy="232371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rPr>
              <a:t>1 Peter 3:17-18</a:t>
            </a:r>
          </a:p>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it is better, if God should will it so, that you suffer for doing what is right rather than for doing what is wrong. For Christ also suffered…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10878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 and “Situation Ethics”</a:t>
            </a:r>
          </a:p>
        </p:txBody>
      </p:sp>
      <p:sp>
        <p:nvSpPr>
          <p:cNvPr id="5" name="TextBox 4">
            <a:extLst>
              <a:ext uri="{FF2B5EF4-FFF2-40B4-BE49-F238E27FC236}">
                <a16:creationId xmlns:a16="http://schemas.microsoft.com/office/drawing/2014/main" id="{EB691022-58CF-4D76-B2D4-0351AC7B8746}"/>
              </a:ext>
            </a:extLst>
          </p:cNvPr>
          <p:cNvSpPr txBox="1"/>
          <p:nvPr/>
        </p:nvSpPr>
        <p:spPr>
          <a:xfrm>
            <a:off x="543964" y="1122253"/>
            <a:ext cx="4268066"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One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Great Themes of the Bible:</a:t>
            </a:r>
          </a:p>
        </p:txBody>
      </p:sp>
      <p:sp>
        <p:nvSpPr>
          <p:cNvPr id="6" name="TextBox 5">
            <a:extLst>
              <a:ext uri="{FF2B5EF4-FFF2-40B4-BE49-F238E27FC236}">
                <a16:creationId xmlns:a16="http://schemas.microsoft.com/office/drawing/2014/main" id="{BBEC218C-491C-485A-9770-4D8A4412E9A5}"/>
              </a:ext>
            </a:extLst>
          </p:cNvPr>
          <p:cNvSpPr txBox="1"/>
          <p:nvPr/>
        </p:nvSpPr>
        <p:spPr>
          <a:xfrm>
            <a:off x="6217920" y="1293703"/>
            <a:ext cx="459486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Doing What Is Right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Even When 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Costs My Life!</a:t>
            </a:r>
          </a:p>
        </p:txBody>
      </p:sp>
      <p:sp>
        <p:nvSpPr>
          <p:cNvPr id="8" name="TextBox 7">
            <a:extLst>
              <a:ext uri="{FF2B5EF4-FFF2-40B4-BE49-F238E27FC236}">
                <a16:creationId xmlns:a16="http://schemas.microsoft.com/office/drawing/2014/main" id="{0FB852BD-5428-421C-98A4-BF29ACE5323F}"/>
              </a:ext>
            </a:extLst>
          </p:cNvPr>
          <p:cNvSpPr txBox="1"/>
          <p:nvPr/>
        </p:nvSpPr>
        <p:spPr>
          <a:xfrm>
            <a:off x="5300663" y="2991862"/>
            <a:ext cx="6097904" cy="18928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rPr>
              <a:t>Matthew 16:25</a:t>
            </a:r>
          </a:p>
          <a:p>
            <a:pPr marL="0" marR="0" lvl="0" indent="0" algn="l" defTabSz="914400" rtl="0" eaLnBrk="1" fontAlgn="auto" latinLnBrk="0" hangingPunct="1">
              <a:lnSpc>
                <a:spcPct val="100000"/>
              </a:lnSpc>
              <a:spcBef>
                <a:spcPts val="0"/>
              </a:spcBef>
              <a:spcAft>
                <a:spcPts val="600"/>
              </a:spcAft>
              <a:buClrTx/>
              <a:buSzPts val="1100"/>
              <a:buFontTx/>
              <a:buNone/>
              <a:tabLst>
                <a:tab pos="1645920" algn="l"/>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whoever wants to save his life will lose it; but whoever loses his life for My sake will find it.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145382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EDA6EC-08B4-46C5-8DB4-1AF706C405FA}"/>
              </a:ext>
            </a:extLst>
          </p:cNvPr>
          <p:cNvPicPr>
            <a:picLocks noChangeAspect="1"/>
          </p:cNvPicPr>
          <p:nvPr/>
        </p:nvPicPr>
        <p:blipFill>
          <a:blip r:embed="rId2"/>
          <a:stretch>
            <a:fillRect/>
          </a:stretch>
        </p:blipFill>
        <p:spPr>
          <a:xfrm rot="16200000">
            <a:off x="4033844" y="-1317447"/>
            <a:ext cx="5682695" cy="10223661"/>
          </a:xfrm>
          <a:prstGeom prst="rect">
            <a:avLst/>
          </a:prstGeom>
        </p:spPr>
      </p:pic>
      <p:sp>
        <p:nvSpPr>
          <p:cNvPr id="11" name="Rectangle 10">
            <a:extLst>
              <a:ext uri="{FF2B5EF4-FFF2-40B4-BE49-F238E27FC236}">
                <a16:creationId xmlns:a16="http://schemas.microsoft.com/office/drawing/2014/main" id="{C9FD035C-B28E-4F2D-BC24-3E0747272055}"/>
              </a:ext>
            </a:extLst>
          </p:cNvPr>
          <p:cNvSpPr/>
          <p:nvPr/>
        </p:nvSpPr>
        <p:spPr>
          <a:xfrm>
            <a:off x="3246783" y="1338470"/>
            <a:ext cx="5685182" cy="7288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EBD9CD69-80B4-4DD0-BBFD-008EF0D9AB06}"/>
              </a:ext>
            </a:extLst>
          </p:cNvPr>
          <p:cNvSpPr txBox="1"/>
          <p:nvPr/>
        </p:nvSpPr>
        <p:spPr>
          <a:xfrm>
            <a:off x="0" y="1365"/>
            <a:ext cx="12192000" cy="707886"/>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Matthew 12:1-8</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“Situation Ethics”</a:t>
            </a:r>
          </a:p>
        </p:txBody>
      </p:sp>
      <p:sp>
        <p:nvSpPr>
          <p:cNvPr id="7" name="TextBox 6">
            <a:extLst>
              <a:ext uri="{FF2B5EF4-FFF2-40B4-BE49-F238E27FC236}">
                <a16:creationId xmlns:a16="http://schemas.microsoft.com/office/drawing/2014/main" id="{985390EC-CE2E-4916-A305-83FB8484234E}"/>
              </a:ext>
            </a:extLst>
          </p:cNvPr>
          <p:cNvSpPr txBox="1"/>
          <p:nvPr/>
        </p:nvSpPr>
        <p:spPr>
          <a:xfrm>
            <a:off x="6351659" y="-1607"/>
            <a:ext cx="4164950" cy="67913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“Situation Ethics”</a:t>
            </a: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Rounded Corners 8">
            <a:extLst>
              <a:ext uri="{FF2B5EF4-FFF2-40B4-BE49-F238E27FC236}">
                <a16:creationId xmlns:a16="http://schemas.microsoft.com/office/drawing/2014/main" id="{C99155EA-FAF2-4788-9A1B-247E42854524}"/>
              </a:ext>
            </a:extLst>
          </p:cNvPr>
          <p:cNvSpPr/>
          <p:nvPr/>
        </p:nvSpPr>
        <p:spPr>
          <a:xfrm>
            <a:off x="5242891" y="2202287"/>
            <a:ext cx="6465194" cy="334851"/>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BADBD3F2-FA57-4927-8462-FF389A3B2341}"/>
              </a:ext>
            </a:extLst>
          </p:cNvPr>
          <p:cNvSpPr/>
          <p:nvPr/>
        </p:nvSpPr>
        <p:spPr>
          <a:xfrm>
            <a:off x="2678678" y="5196363"/>
            <a:ext cx="5877449" cy="334851"/>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ACCB6765-DD93-4FC4-A879-E6613A705FD1}"/>
              </a:ext>
            </a:extLst>
          </p:cNvPr>
          <p:cNvSpPr/>
          <p:nvPr/>
        </p:nvSpPr>
        <p:spPr>
          <a:xfrm>
            <a:off x="2672054" y="5189731"/>
            <a:ext cx="5877449" cy="334851"/>
          </a:xfrm>
          <a:prstGeom prst="round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If unlike them, we didn’t have to take it so seriously</a:t>
            </a:r>
          </a:p>
        </p:txBody>
      </p:sp>
    </p:spTree>
    <p:extLst>
      <p:ext uri="{BB962C8B-B14F-4D97-AF65-F5344CB8AC3E}">
        <p14:creationId xmlns:p14="http://schemas.microsoft.com/office/powerpoint/2010/main" val="83172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fill="hold" grpId="0" nodeType="withEffect">
                                  <p:stCondLst>
                                    <p:cond delay="0"/>
                                  </p:stCondLst>
                                  <p:childTnLst>
                                    <p:animMotion origin="layout" path="M 3.125E-6 4.44444E-6 L -0.18008 0.19838 " pathEditMode="relative" rAng="0" ptsTypes="AA">
                                      <p:cBhvr>
                                        <p:cTn id="6" dur="500" fill="hold"/>
                                        <p:tgtEl>
                                          <p:spTgt spid="7"/>
                                        </p:tgtEl>
                                        <p:attrNameLst>
                                          <p:attrName>ppt_x</p:attrName>
                                          <p:attrName>ppt_y</p:attrName>
                                        </p:attrNameLst>
                                      </p:cBhvr>
                                      <p:rCtr x="-9010" y="9907"/>
                                    </p:animMotion>
                                  </p:childTnLst>
                                </p:cTn>
                              </p:par>
                              <p:par>
                                <p:cTn id="7" presetID="6" presetClass="emph" presetSubtype="0" fill="hold" grpId="1" nodeType="withEffect">
                                  <p:stCondLst>
                                    <p:cond delay="0"/>
                                  </p:stCondLst>
                                  <p:childTnLst>
                                    <p:animScale>
                                      <p:cBhvr>
                                        <p:cTn id="8" dur="500" fill="hold"/>
                                        <p:tgtEl>
                                          <p:spTgt spid="7"/>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7" grpId="1"/>
      <p:bldP spid="9" grpId="0" animBg="1"/>
      <p:bldP spid="10"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4475</Words>
  <Application>Microsoft Office PowerPoint</Application>
  <PresentationFormat>Widescreen</PresentationFormat>
  <Paragraphs>202</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Palatino Linotype</vt:lpstr>
      <vt:lpstr>system-ui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2022-02-13T17:29:42Z</dcterms:created>
  <dcterms:modified xsi:type="dcterms:W3CDTF">2022-02-13T17:30:06Z</dcterms:modified>
</cp:coreProperties>
</file>