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9" d="100"/>
          <a:sy n="119" d="100"/>
        </p:scale>
        <p:origin x="9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593EA-EF9C-4308-8680-52FFB8505F2A}"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93479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593EA-EF9C-4308-8680-52FFB8505F2A}"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27824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593EA-EF9C-4308-8680-52FFB8505F2A}"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164113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593EA-EF9C-4308-8680-52FFB8505F2A}"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326150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593EA-EF9C-4308-8680-52FFB8505F2A}"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379860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7593EA-EF9C-4308-8680-52FFB8505F2A}"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86192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7593EA-EF9C-4308-8680-52FFB8505F2A}"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115473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7593EA-EF9C-4308-8680-52FFB8505F2A}"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81508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593EA-EF9C-4308-8680-52FFB8505F2A}"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49277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593EA-EF9C-4308-8680-52FFB8505F2A}"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05006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593EA-EF9C-4308-8680-52FFB8505F2A}"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3B83E-5A49-4A50-B946-81172B28A348}" type="slidenum">
              <a:rPr lang="en-US" smtClean="0"/>
              <a:t>‹#›</a:t>
            </a:fld>
            <a:endParaRPr lang="en-US"/>
          </a:p>
        </p:txBody>
      </p:sp>
    </p:spTree>
    <p:extLst>
      <p:ext uri="{BB962C8B-B14F-4D97-AF65-F5344CB8AC3E}">
        <p14:creationId xmlns:p14="http://schemas.microsoft.com/office/powerpoint/2010/main" val="232281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593EA-EF9C-4308-8680-52FFB8505F2A}" type="datetimeFigureOut">
              <a:rPr lang="en-US" smtClean="0"/>
              <a:t>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3B83E-5A49-4A50-B946-81172B28A348}" type="slidenum">
              <a:rPr lang="en-US" smtClean="0"/>
              <a:t>‹#›</a:t>
            </a:fld>
            <a:endParaRPr lang="en-US"/>
          </a:p>
        </p:txBody>
      </p:sp>
    </p:spTree>
    <p:extLst>
      <p:ext uri="{BB962C8B-B14F-4D97-AF65-F5344CB8AC3E}">
        <p14:creationId xmlns:p14="http://schemas.microsoft.com/office/powerpoint/2010/main" val="395702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nelc.yale.edu/people/eckart-frah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ojs.org/prayer_of_nabonid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Daniel, Chapter 5</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19770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3242"/>
            <a:ext cx="10515600" cy="593558"/>
          </a:xfrm>
        </p:spPr>
        <p:txBody>
          <a:bodyPr>
            <a:normAutofit fontScale="90000"/>
          </a:bodyPr>
          <a:lstStyle/>
          <a:p>
            <a:r>
              <a:rPr lang="en-US" dirty="0"/>
              <a:t>Did Nebuchadnezzar experience Madness? </a:t>
            </a:r>
          </a:p>
        </p:txBody>
      </p:sp>
      <p:sp>
        <p:nvSpPr>
          <p:cNvPr id="3" name="Content Placeholder 2"/>
          <p:cNvSpPr>
            <a:spLocks noGrp="1"/>
          </p:cNvSpPr>
          <p:nvPr>
            <p:ph idx="1"/>
          </p:nvPr>
        </p:nvSpPr>
        <p:spPr>
          <a:xfrm>
            <a:off x="838200" y="1387642"/>
            <a:ext cx="10515600" cy="4789321"/>
          </a:xfrm>
        </p:spPr>
        <p:txBody>
          <a:bodyPr/>
          <a:lstStyle/>
          <a:p>
            <a:r>
              <a:rPr lang="en-US" dirty="0"/>
              <a:t>"Nebuchadnezzar is one of those characters in the Bible for whom we have an enormous amount of data from non-biblical sources," says </a:t>
            </a:r>
            <a:r>
              <a:rPr lang="en-US" u="sng" dirty="0" err="1">
                <a:hlinkClick r:id="rId2"/>
              </a:rPr>
              <a:t>Eckart</a:t>
            </a:r>
            <a:r>
              <a:rPr lang="en-US" u="sng" dirty="0">
                <a:hlinkClick r:id="rId2"/>
              </a:rPr>
              <a:t> </a:t>
            </a:r>
            <a:r>
              <a:rPr lang="en-US" u="sng" dirty="0" err="1">
                <a:hlinkClick r:id="rId2"/>
              </a:rPr>
              <a:t>Frahm</a:t>
            </a:r>
            <a:r>
              <a:rPr lang="en-US" dirty="0"/>
              <a:t>, a professor of Near Eastern languages and civilizations at Yale University. "There's just a tremendous amount of </a:t>
            </a:r>
            <a:r>
              <a:rPr lang="en-US" dirty="0" smtClean="0"/>
              <a:t>material…</a:t>
            </a:r>
            <a:r>
              <a:rPr lang="en-US" dirty="0"/>
              <a:t>"Among [these texts] are many, </a:t>
            </a:r>
            <a:r>
              <a:rPr lang="en-US" dirty="0">
                <a:solidFill>
                  <a:schemeClr val="accent5">
                    <a:lumMod val="75000"/>
                  </a:schemeClr>
                </a:solidFill>
              </a:rPr>
              <a:t>many inscriptions written in Nebuchadnezzar's own name</a:t>
            </a:r>
            <a:r>
              <a:rPr lang="en-US" dirty="0"/>
              <a:t>," says </a:t>
            </a:r>
            <a:r>
              <a:rPr lang="en-US" dirty="0" err="1"/>
              <a:t>Frahm</a:t>
            </a:r>
            <a:r>
              <a:rPr lang="en-US" dirty="0"/>
              <a:t>, "and obviously in these texts he presents himself not as a villain, but as the 'great builder.' He's very eager to indicate that he built these massive temples and palaces, and that he's also very pious. He confesses that he's constantly thinking of the gods when building temples to them…Nebuchadnezzar doesn't write anything about his political or military exploits.” Dan. 4:29-30 </a:t>
            </a:r>
          </a:p>
          <a:p>
            <a:endParaRPr lang="en-US" dirty="0"/>
          </a:p>
          <a:p>
            <a:endParaRPr lang="en-US" dirty="0"/>
          </a:p>
        </p:txBody>
      </p:sp>
    </p:spTree>
    <p:extLst>
      <p:ext uri="{BB962C8B-B14F-4D97-AF65-F5344CB8AC3E}">
        <p14:creationId xmlns:p14="http://schemas.microsoft.com/office/powerpoint/2010/main" val="244731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6" y="352926"/>
            <a:ext cx="10515600" cy="689811"/>
          </a:xfrm>
        </p:spPr>
        <p:txBody>
          <a:bodyPr>
            <a:normAutofit/>
          </a:bodyPr>
          <a:lstStyle/>
          <a:p>
            <a:r>
              <a:rPr lang="en-US" sz="3200" b="1" dirty="0">
                <a:solidFill>
                  <a:srgbClr val="C00000"/>
                </a:solidFill>
              </a:rPr>
              <a:t>There was a Babylonian King who experienced such</a:t>
            </a:r>
          </a:p>
        </p:txBody>
      </p:sp>
      <p:sp>
        <p:nvSpPr>
          <p:cNvPr id="3" name="Content Placeholder 2"/>
          <p:cNvSpPr>
            <a:spLocks noGrp="1"/>
          </p:cNvSpPr>
          <p:nvPr>
            <p:ph idx="1"/>
          </p:nvPr>
        </p:nvSpPr>
        <p:spPr/>
        <p:txBody>
          <a:bodyPr/>
          <a:lstStyle/>
          <a:p>
            <a:r>
              <a:rPr lang="en-US" u="sng" dirty="0">
                <a:hlinkClick r:id="rId2"/>
              </a:rPr>
              <a:t>Prayer of </a:t>
            </a:r>
            <a:r>
              <a:rPr lang="en-US" u="sng" dirty="0" err="1" smtClean="0">
                <a:hlinkClick r:id="rId2"/>
              </a:rPr>
              <a:t>Nabonidus</a:t>
            </a:r>
            <a:r>
              <a:rPr lang="en-US" u="sng" dirty="0" smtClean="0"/>
              <a:t>, </a:t>
            </a:r>
            <a:r>
              <a:rPr lang="en-US" u="sng" dirty="0" smtClean="0">
                <a:solidFill>
                  <a:schemeClr val="accent5">
                    <a:lumMod val="75000"/>
                  </a:schemeClr>
                </a:solidFill>
              </a:rPr>
              <a:t>from Dead Sea Scrolls</a:t>
            </a:r>
          </a:p>
          <a:p>
            <a:pPr marL="0" indent="0">
              <a:buNone/>
            </a:pPr>
            <a:endParaRPr lang="en-US" u="sng" dirty="0"/>
          </a:p>
          <a:p>
            <a:r>
              <a:rPr lang="en-US" dirty="0">
                <a:solidFill>
                  <a:schemeClr val="accent6">
                    <a:lumMod val="50000"/>
                  </a:schemeClr>
                </a:solidFill>
              </a:rPr>
              <a:t>“I was afflicted [with an evil ulcer] for seven years...and an exorcist pardoned my sins. He was a Jew from among the [children of the exile of Judah, and said,] "Recount this in writing to [glorify and exalt] the Name of the [Most High God]."  </a:t>
            </a:r>
          </a:p>
          <a:p>
            <a:pPr marL="0" indent="0">
              <a:buNone/>
            </a:pPr>
            <a:r>
              <a:rPr lang="en-US" dirty="0">
                <a:solidFill>
                  <a:schemeClr val="accent6">
                    <a:lumMod val="50000"/>
                  </a:schemeClr>
                </a:solidFill>
              </a:rPr>
              <a:t> </a:t>
            </a:r>
          </a:p>
          <a:p>
            <a:r>
              <a:rPr lang="en-US" dirty="0">
                <a:solidFill>
                  <a:schemeClr val="accent6">
                    <a:lumMod val="50000"/>
                  </a:schemeClr>
                </a:solidFill>
              </a:rPr>
              <a:t>Rather than </a:t>
            </a:r>
            <a:r>
              <a:rPr lang="en-US" dirty="0" err="1">
                <a:solidFill>
                  <a:schemeClr val="accent6">
                    <a:lumMod val="50000"/>
                  </a:schemeClr>
                </a:solidFill>
              </a:rPr>
              <a:t>Nabonidus</a:t>
            </a:r>
            <a:r>
              <a:rPr lang="en-US" dirty="0">
                <a:solidFill>
                  <a:schemeClr val="accent6">
                    <a:lumMod val="50000"/>
                  </a:schemeClr>
                </a:solidFill>
              </a:rPr>
              <a:t>, this better reflects Dan. 4:34, 37</a:t>
            </a:r>
          </a:p>
          <a:p>
            <a:pPr marL="0" indent="0">
              <a:buNone/>
            </a:pPr>
            <a:endParaRPr lang="en-US" dirty="0"/>
          </a:p>
        </p:txBody>
      </p:sp>
    </p:spTree>
    <p:extLst>
      <p:ext uri="{BB962C8B-B14F-4D97-AF65-F5344CB8AC3E}">
        <p14:creationId xmlns:p14="http://schemas.microsoft.com/office/powerpoint/2010/main" val="178496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2841"/>
            <a:ext cx="10515600" cy="45719"/>
          </a:xfrm>
        </p:spPr>
        <p:txBody>
          <a:bodyPr>
            <a:normAutofit fontScale="90000"/>
          </a:bodyPr>
          <a:lstStyle/>
          <a:p>
            <a:r>
              <a:rPr lang="en-US" dirty="0" smtClean="0"/>
              <a:t/>
            </a:r>
            <a:br>
              <a:rPr lang="en-US" dirty="0" smtClean="0"/>
            </a:br>
            <a:r>
              <a:rPr lang="en-US" dirty="0"/>
              <a:t/>
            </a:r>
            <a:br>
              <a:rPr lang="en-US" dirty="0"/>
            </a:br>
            <a:r>
              <a:rPr lang="en-US" sz="3600" dirty="0" smtClean="0"/>
              <a:t>From </a:t>
            </a:r>
            <a:r>
              <a:rPr lang="en-US" sz="3600" dirty="0"/>
              <a:t>“I Nebuchadnezzar,” </a:t>
            </a:r>
            <a:r>
              <a:rPr lang="en-US" sz="3600" dirty="0" smtClean="0"/>
              <a:t>4:2 7</a:t>
            </a:r>
            <a:r>
              <a:rPr lang="en-US" sz="3600" dirty="0"/>
              <a:t>,  to “Belshazzar the </a:t>
            </a:r>
            <a:r>
              <a:rPr lang="en-US" sz="3100" dirty="0"/>
              <a:t>king</a:t>
            </a:r>
            <a:r>
              <a:rPr lang="en-US" sz="3100" dirty="0" smtClean="0"/>
              <a:t>….”5:1</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0000"/>
                </a:solidFill>
              </a:rPr>
              <a:t>Nebuchadnezzar</a:t>
            </a:r>
            <a:r>
              <a:rPr lang="en-US" dirty="0"/>
              <a:t>  son of </a:t>
            </a:r>
            <a:r>
              <a:rPr lang="en-US" dirty="0" err="1" smtClean="0">
                <a:solidFill>
                  <a:srgbClr val="FF0000"/>
                </a:solidFill>
              </a:rPr>
              <a:t>Nabopolasser</a:t>
            </a:r>
            <a:r>
              <a:rPr lang="en-US" dirty="0" smtClean="0"/>
              <a:t> who </a:t>
            </a:r>
            <a:r>
              <a:rPr lang="en-US" dirty="0"/>
              <a:t>died 605 BC, Before, </a:t>
            </a:r>
          </a:p>
          <a:p>
            <a:pPr marL="0" indent="0">
              <a:buNone/>
            </a:pPr>
            <a:r>
              <a:rPr lang="en-US" dirty="0"/>
              <a:t>	Neb co-regent </a:t>
            </a:r>
            <a:r>
              <a:rPr lang="en-US" dirty="0" smtClean="0"/>
              <a:t>with </a:t>
            </a:r>
            <a:r>
              <a:rPr lang="en-US" dirty="0" err="1" smtClean="0"/>
              <a:t>Nabopolasser</a:t>
            </a:r>
            <a:r>
              <a:rPr lang="en-US" dirty="0" smtClean="0"/>
              <a:t>  </a:t>
            </a:r>
            <a:endParaRPr lang="en-US" dirty="0"/>
          </a:p>
          <a:p>
            <a:r>
              <a:rPr lang="en-US" dirty="0"/>
              <a:t>561 B.C., </a:t>
            </a:r>
            <a:r>
              <a:rPr lang="en-US" dirty="0">
                <a:solidFill>
                  <a:srgbClr val="FF0000"/>
                </a:solidFill>
              </a:rPr>
              <a:t>Evil-</a:t>
            </a:r>
            <a:r>
              <a:rPr lang="en-US" dirty="0" err="1">
                <a:solidFill>
                  <a:srgbClr val="FF0000"/>
                </a:solidFill>
              </a:rPr>
              <a:t>Merodach</a:t>
            </a:r>
            <a:r>
              <a:rPr lang="en-US" dirty="0"/>
              <a:t>, Son of Nebuchadnezzar – </a:t>
            </a:r>
            <a:r>
              <a:rPr lang="en-US" dirty="0" err="1"/>
              <a:t>Jer</a:t>
            </a:r>
            <a:r>
              <a:rPr lang="en-US" dirty="0"/>
              <a:t>: 52:31</a:t>
            </a:r>
          </a:p>
          <a:p>
            <a:r>
              <a:rPr lang="en-US" dirty="0"/>
              <a:t>559, </a:t>
            </a:r>
            <a:r>
              <a:rPr lang="en-US" dirty="0" err="1">
                <a:solidFill>
                  <a:srgbClr val="FF0000"/>
                </a:solidFill>
              </a:rPr>
              <a:t>Neriglissar</a:t>
            </a:r>
            <a:r>
              <a:rPr lang="en-US" dirty="0"/>
              <a:t>, brother-in-law to Evil-</a:t>
            </a:r>
            <a:r>
              <a:rPr lang="en-US" dirty="0" err="1"/>
              <a:t>Merococh</a:t>
            </a:r>
            <a:endParaRPr lang="en-US" dirty="0"/>
          </a:p>
          <a:p>
            <a:r>
              <a:rPr lang="en-US" dirty="0"/>
              <a:t>556, </a:t>
            </a:r>
            <a:r>
              <a:rPr lang="en-US" dirty="0" err="1">
                <a:solidFill>
                  <a:srgbClr val="FF0000"/>
                </a:solidFill>
              </a:rPr>
              <a:t>Laborosoarchod</a:t>
            </a:r>
            <a:r>
              <a:rPr lang="en-US" dirty="0"/>
              <a:t>, a child, murdered</a:t>
            </a:r>
          </a:p>
          <a:p>
            <a:r>
              <a:rPr lang="en-US" dirty="0"/>
              <a:t>556 </a:t>
            </a:r>
            <a:r>
              <a:rPr lang="en-US" dirty="0" err="1">
                <a:solidFill>
                  <a:srgbClr val="FF0000"/>
                </a:solidFill>
              </a:rPr>
              <a:t>Nabonidus</a:t>
            </a:r>
            <a:r>
              <a:rPr lang="en-US" dirty="0"/>
              <a:t>, formed connection To </a:t>
            </a:r>
            <a:r>
              <a:rPr lang="en-US" dirty="0" smtClean="0"/>
              <a:t>Nebuchadnezzar </a:t>
            </a:r>
            <a:r>
              <a:rPr lang="en-US" dirty="0"/>
              <a:t>by marrying </a:t>
            </a:r>
            <a:r>
              <a:rPr lang="en-US" dirty="0" smtClean="0"/>
              <a:t>	descendent</a:t>
            </a:r>
            <a:r>
              <a:rPr lang="en-US" dirty="0"/>
              <a:t>	</a:t>
            </a:r>
            <a:r>
              <a:rPr lang="en-US" dirty="0" smtClean="0"/>
              <a:t>of </a:t>
            </a:r>
            <a:r>
              <a:rPr lang="en-US" dirty="0"/>
              <a:t>Nebuchadnezzar</a:t>
            </a:r>
          </a:p>
          <a:p>
            <a:r>
              <a:rPr lang="en-US" dirty="0"/>
              <a:t>His son, </a:t>
            </a:r>
            <a:r>
              <a:rPr lang="en-US" dirty="0">
                <a:solidFill>
                  <a:srgbClr val="FF0000"/>
                </a:solidFill>
              </a:rPr>
              <a:t>Belshazzar</a:t>
            </a:r>
            <a:r>
              <a:rPr lang="en-US" dirty="0"/>
              <a:t>, thus </a:t>
            </a:r>
            <a:r>
              <a:rPr lang="en-US" dirty="0" smtClean="0"/>
              <a:t>a </a:t>
            </a:r>
            <a:r>
              <a:rPr lang="en-US" dirty="0"/>
              <a:t>descendant of Nebuchadnezzar through</a:t>
            </a:r>
          </a:p>
          <a:p>
            <a:pPr marL="0" indent="0">
              <a:buNone/>
            </a:pPr>
            <a:r>
              <a:rPr lang="en-US" dirty="0"/>
              <a:t>	 Queen Mother, to 539</a:t>
            </a:r>
          </a:p>
          <a:p>
            <a:pPr marL="0" indent="0">
              <a:buNone/>
            </a:pPr>
            <a:endParaRPr lang="en-US" dirty="0"/>
          </a:p>
        </p:txBody>
      </p:sp>
    </p:spTree>
    <p:extLst>
      <p:ext uri="{BB962C8B-B14F-4D97-AF65-F5344CB8AC3E}">
        <p14:creationId xmlns:p14="http://schemas.microsoft.com/office/powerpoint/2010/main" val="314443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822"/>
            <a:ext cx="10515600" cy="601578"/>
          </a:xfrm>
        </p:spPr>
        <p:txBody>
          <a:bodyPr>
            <a:normAutofit fontScale="90000"/>
          </a:bodyPr>
          <a:lstStyle/>
          <a:p>
            <a:pPr algn="ctr"/>
            <a:r>
              <a:rPr lang="en-US" dirty="0" smtClean="0">
                <a:solidFill>
                  <a:schemeClr val="accent6">
                    <a:lumMod val="75000"/>
                  </a:schemeClr>
                </a:solidFill>
              </a:rPr>
              <a:t>Your</a:t>
            </a:r>
            <a:r>
              <a:rPr lang="en-US" dirty="0" smtClean="0"/>
              <a:t> </a:t>
            </a:r>
            <a:r>
              <a:rPr lang="en-US" dirty="0" smtClean="0">
                <a:solidFill>
                  <a:schemeClr val="accent6">
                    <a:lumMod val="75000"/>
                  </a:schemeClr>
                </a:solidFill>
              </a:rPr>
              <a:t>Father: Dan. 5:2, 11</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a:solidFill>
                  <a:schemeClr val="accent5">
                    <a:lumMod val="75000"/>
                  </a:schemeClr>
                </a:solidFill>
              </a:rPr>
              <a:t>It is usual in scripture to call the grandfather, by the name of father (see 2Sa 9:7; 2Ki 8:26 compared with Da 5:18; 2Ch 15:16 compared with Da 11:20; </a:t>
            </a:r>
            <a:r>
              <a:rPr lang="en-US" dirty="0" err="1">
                <a:solidFill>
                  <a:schemeClr val="accent5">
                    <a:lumMod val="75000"/>
                  </a:schemeClr>
                </a:solidFill>
              </a:rPr>
              <a:t>Zec</a:t>
            </a:r>
            <a:r>
              <a:rPr lang="en-US" dirty="0">
                <a:solidFill>
                  <a:schemeClr val="accent5">
                    <a:lumMod val="75000"/>
                  </a:schemeClr>
                </a:solidFill>
              </a:rPr>
              <a:t> 1:1 with </a:t>
            </a:r>
            <a:r>
              <a:rPr lang="en-US" dirty="0" err="1">
                <a:solidFill>
                  <a:schemeClr val="accent5">
                    <a:lumMod val="75000"/>
                  </a:schemeClr>
                </a:solidFill>
              </a:rPr>
              <a:t>Ezr</a:t>
            </a:r>
            <a:r>
              <a:rPr lang="en-US" dirty="0">
                <a:solidFill>
                  <a:schemeClr val="accent5">
                    <a:lumMod val="75000"/>
                  </a:schemeClr>
                </a:solidFill>
              </a:rPr>
              <a:t> 6:14).</a:t>
            </a:r>
          </a:p>
        </p:txBody>
      </p:sp>
    </p:spTree>
    <p:extLst>
      <p:ext uri="{BB962C8B-B14F-4D97-AF65-F5344CB8AC3E}">
        <p14:creationId xmlns:p14="http://schemas.microsoft.com/office/powerpoint/2010/main" val="327645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34189" y="538514"/>
            <a:ext cx="10523621" cy="5909310"/>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1223962" y="95250"/>
            <a:ext cx="9744075" cy="6667500"/>
          </a:xfrm>
          <a:prstGeom prst="rect">
            <a:avLst/>
          </a:prstGeom>
        </p:spPr>
      </p:pic>
    </p:spTree>
    <p:extLst>
      <p:ext uri="{BB962C8B-B14F-4D97-AF65-F5344CB8AC3E}">
        <p14:creationId xmlns:p14="http://schemas.microsoft.com/office/powerpoint/2010/main" val="3325188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842211" y="360947"/>
            <a:ext cx="10523621" cy="5909310"/>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95516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167</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Daniel, Chapter 5</vt:lpstr>
      <vt:lpstr>Did Nebuchadnezzar experience Madness? </vt:lpstr>
      <vt:lpstr>There was a Babylonian King who experienced such</vt:lpstr>
      <vt:lpstr>  From “I Nebuchadnezzar,” 4:2 7,  to “Belshazzar the king….”5:1 </vt:lpstr>
      <vt:lpstr>Your Father: Dan. 5:2, 11</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Chapter 5</dc:title>
  <dc:creator>Burris Smelser</dc:creator>
  <cp:lastModifiedBy>Burris Smelser</cp:lastModifiedBy>
  <cp:revision>7</cp:revision>
  <dcterms:created xsi:type="dcterms:W3CDTF">2022-02-16T21:39:15Z</dcterms:created>
  <dcterms:modified xsi:type="dcterms:W3CDTF">2022-02-16T22:41:07Z</dcterms:modified>
</cp:coreProperties>
</file>