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7" r:id="rId4"/>
    <p:sldId id="268" r:id="rId5"/>
    <p:sldId id="256" r:id="rId6"/>
    <p:sldId id="257" r:id="rId7"/>
    <p:sldId id="260" r:id="rId8"/>
    <p:sldId id="265" r:id="rId9"/>
    <p:sldId id="262" r:id="rId10"/>
    <p:sldId id="270" r:id="rId11"/>
    <p:sldId id="269" r:id="rId12"/>
    <p:sldId id="263" r:id="rId13"/>
    <p:sldId id="264" r:id="rId14"/>
    <p:sldId id="279" r:id="rId15"/>
    <p:sldId id="278" r:id="rId16"/>
    <p:sldId id="280" r:id="rId17"/>
    <p:sldId id="281" r:id="rId18"/>
    <p:sldId id="266" r:id="rId19"/>
    <p:sldId id="272" r:id="rId20"/>
    <p:sldId id="273" r:id="rId21"/>
    <p:sldId id="274" r:id="rId22"/>
    <p:sldId id="275" r:id="rId23"/>
    <p:sldId id="276" r:id="rId24"/>
    <p:sldId id="277" r:id="rId25"/>
    <p:sldId id="282" r:id="rId26"/>
    <p:sldId id="27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BDDE8F-4B49-4DDC-AF34-153F39085FEB}" v="1509" dt="2021-10-10T04:37:41.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68A48-FFD7-413F-BF00-DB1CA66190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8476F5-D8FF-4D0C-8C9C-5F7DBD85B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2CBA5B-C2C6-454B-97FC-40EF4D8C178B}"/>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5" name="Footer Placeholder 4">
            <a:extLst>
              <a:ext uri="{FF2B5EF4-FFF2-40B4-BE49-F238E27FC236}">
                <a16:creationId xmlns:a16="http://schemas.microsoft.com/office/drawing/2014/main" id="{F0B6E7C4-8266-4C41-8E76-53953BE43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50881-1397-4635-8A33-E1E31A327914}"/>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62154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E9C4-B138-4089-A758-321FCEE1AD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003358-0D4A-4880-B32F-0636086EE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20C6E1-2AFB-4F6F-AA2D-6E273BCA7D24}"/>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5" name="Footer Placeholder 4">
            <a:extLst>
              <a:ext uri="{FF2B5EF4-FFF2-40B4-BE49-F238E27FC236}">
                <a16:creationId xmlns:a16="http://schemas.microsoft.com/office/drawing/2014/main" id="{CE2D2CF5-9E1E-4CF2-8840-A7A9F5F9F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7041B-D436-4FD0-BDB0-3437E04E0C7A}"/>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93316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AD2695-A443-43FF-8724-97DE6F1273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F742DE-C851-485A-ABE0-D6364DF3F8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F073F-85B6-4AEA-A58E-A5C10A176733}"/>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5" name="Footer Placeholder 4">
            <a:extLst>
              <a:ext uri="{FF2B5EF4-FFF2-40B4-BE49-F238E27FC236}">
                <a16:creationId xmlns:a16="http://schemas.microsoft.com/office/drawing/2014/main" id="{873C8A3B-F2C4-4692-BE43-EA3949754C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27C6B-1D99-4E7C-8CF4-3FF1D9A26546}"/>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276321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61EF-C688-4177-A4B5-B405F8B391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7034A5-E179-42B6-BA43-121066236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D400E1-9B22-45B1-94D1-043280A9E0FC}"/>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5" name="Footer Placeholder 4">
            <a:extLst>
              <a:ext uri="{FF2B5EF4-FFF2-40B4-BE49-F238E27FC236}">
                <a16:creationId xmlns:a16="http://schemas.microsoft.com/office/drawing/2014/main" id="{A16F0A89-DB3C-4F3E-9334-F8184102E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129EC-EA24-4103-9E18-CFD9355BF6A1}"/>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399592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E1B3-A741-4C4F-AF83-32698A4F1A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D7DD32-CCA4-4951-B669-0DED6CFD0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BC46EC-8569-464B-BCDE-A3174EFA4DF0}"/>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5" name="Footer Placeholder 4">
            <a:extLst>
              <a:ext uri="{FF2B5EF4-FFF2-40B4-BE49-F238E27FC236}">
                <a16:creationId xmlns:a16="http://schemas.microsoft.com/office/drawing/2014/main" id="{86F05FFF-5A7D-4AA5-B684-EFFB3D875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D48BF-B5E4-4E54-929B-12F9FF1D912B}"/>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134584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4437-30E7-4878-AC42-3323D26B18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2B5197-BD28-48B9-9394-81FFBCB4CC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7B1BBC-E123-46A8-9AE1-B8AB28BE01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7F63E0-F87C-4A71-ACE0-6FDFE0BB072A}"/>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6" name="Footer Placeholder 5">
            <a:extLst>
              <a:ext uri="{FF2B5EF4-FFF2-40B4-BE49-F238E27FC236}">
                <a16:creationId xmlns:a16="http://schemas.microsoft.com/office/drawing/2014/main" id="{057AA530-CF09-435F-BAA7-C3FE6E65AE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50199A-E870-467D-817D-4A090452630E}"/>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196484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D3AB6-F056-46EF-A773-3D42DD0265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5D4839-4AB2-4143-BFE0-C53258B0C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0250BD-86DF-4AA3-ABD8-F28C0C3576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6898B2-2EE3-4A60-8BC0-A83C3366CC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443A37-C8D2-43E0-A6CE-8136AADA6D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055215-4121-4372-B09E-B7094BEE47F8}"/>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8" name="Footer Placeholder 7">
            <a:extLst>
              <a:ext uri="{FF2B5EF4-FFF2-40B4-BE49-F238E27FC236}">
                <a16:creationId xmlns:a16="http://schemas.microsoft.com/office/drawing/2014/main" id="{441F9922-C162-40B5-91D2-A9ADC0552A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1DDE51-5217-4868-A1F5-3F25E8B07CB3}"/>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374628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0108F-7A24-434E-B5A9-27598B5BF0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F235D8-E01F-4856-9CE2-B3D2E909A85C}"/>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4" name="Footer Placeholder 3">
            <a:extLst>
              <a:ext uri="{FF2B5EF4-FFF2-40B4-BE49-F238E27FC236}">
                <a16:creationId xmlns:a16="http://schemas.microsoft.com/office/drawing/2014/main" id="{C550EB0E-5AB4-49CA-A4CD-513E8CE94C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924E3-9F26-4BB8-A426-79EC642F3C30}"/>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2288610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FCCB9F-496F-40DF-8C78-56935257C244}"/>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3" name="Footer Placeholder 2">
            <a:extLst>
              <a:ext uri="{FF2B5EF4-FFF2-40B4-BE49-F238E27FC236}">
                <a16:creationId xmlns:a16="http://schemas.microsoft.com/office/drawing/2014/main" id="{17DF17B6-1A65-4B6F-9A5B-D1453A4238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FDDEA5-DFED-480A-8735-347E0A96232A}"/>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374526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E870F-5E79-4A9A-9446-E308F0C785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E5BEAB-BE75-4B54-8E87-B904F1337E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BAFD01-75AA-4B71-8B91-308FEB199D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B8638-6DC5-4E72-A262-D731313B451F}"/>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6" name="Footer Placeholder 5">
            <a:extLst>
              <a:ext uri="{FF2B5EF4-FFF2-40B4-BE49-F238E27FC236}">
                <a16:creationId xmlns:a16="http://schemas.microsoft.com/office/drawing/2014/main" id="{599D24AF-261E-47FD-A762-161726B7D0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DBC3C3-01E4-46CF-A131-9377D3D665E1}"/>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255475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A4E5-D3AC-46E5-B61B-9F16187188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031BD5-4462-42DF-A6AD-10C7645A5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C1CD13-9122-4149-BA2A-8CEEE8D6F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E0839A-061A-444B-92C6-B2F7A1FF7A07}"/>
              </a:ext>
            </a:extLst>
          </p:cNvPr>
          <p:cNvSpPr>
            <a:spLocks noGrp="1"/>
          </p:cNvSpPr>
          <p:nvPr>
            <p:ph type="dt" sz="half" idx="10"/>
          </p:nvPr>
        </p:nvSpPr>
        <p:spPr/>
        <p:txBody>
          <a:bodyPr/>
          <a:lstStyle/>
          <a:p>
            <a:fld id="{02E44CED-0F46-4CBE-8A1E-D936AE275F10}" type="datetimeFigureOut">
              <a:rPr lang="en-US" smtClean="0"/>
              <a:t>10/10/2021</a:t>
            </a:fld>
            <a:endParaRPr lang="en-US"/>
          </a:p>
        </p:txBody>
      </p:sp>
      <p:sp>
        <p:nvSpPr>
          <p:cNvPr id="6" name="Footer Placeholder 5">
            <a:extLst>
              <a:ext uri="{FF2B5EF4-FFF2-40B4-BE49-F238E27FC236}">
                <a16:creationId xmlns:a16="http://schemas.microsoft.com/office/drawing/2014/main" id="{C255617C-3664-461D-B30C-E3BE05FA7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5095C-C519-4551-AB94-8D8CEE3453C7}"/>
              </a:ext>
            </a:extLst>
          </p:cNvPr>
          <p:cNvSpPr>
            <a:spLocks noGrp="1"/>
          </p:cNvSpPr>
          <p:nvPr>
            <p:ph type="sldNum" sz="quarter" idx="12"/>
          </p:nvPr>
        </p:nvSpPr>
        <p:spPr/>
        <p:txBody>
          <a:bodyPr/>
          <a:lstStyle/>
          <a:p>
            <a:fld id="{091BC3F8-B640-4478-A272-CED3F6227F60}" type="slidenum">
              <a:rPr lang="en-US" smtClean="0"/>
              <a:t>‹#›</a:t>
            </a:fld>
            <a:endParaRPr lang="en-US"/>
          </a:p>
        </p:txBody>
      </p:sp>
    </p:spTree>
    <p:extLst>
      <p:ext uri="{BB962C8B-B14F-4D97-AF65-F5344CB8AC3E}">
        <p14:creationId xmlns:p14="http://schemas.microsoft.com/office/powerpoint/2010/main" val="345535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5F42B3-C4E4-4A37-BFB5-29F71E8465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A9E5AD-A7F3-4A2C-BDAF-A12CE0B733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1BEC9-58DA-43DC-91AD-54DF20729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44CED-0F46-4CBE-8A1E-D936AE275F10}" type="datetimeFigureOut">
              <a:rPr lang="en-US" smtClean="0"/>
              <a:t>10/10/2021</a:t>
            </a:fld>
            <a:endParaRPr lang="en-US"/>
          </a:p>
        </p:txBody>
      </p:sp>
      <p:sp>
        <p:nvSpPr>
          <p:cNvPr id="5" name="Footer Placeholder 4">
            <a:extLst>
              <a:ext uri="{FF2B5EF4-FFF2-40B4-BE49-F238E27FC236}">
                <a16:creationId xmlns:a16="http://schemas.microsoft.com/office/drawing/2014/main" id="{7459267A-3822-4BC9-B784-6071E4036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1D59BD-FD03-4126-851B-963F0EFC63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BC3F8-B640-4478-A272-CED3F6227F60}" type="slidenum">
              <a:rPr lang="en-US" smtClean="0"/>
              <a:t>‹#›</a:t>
            </a:fld>
            <a:endParaRPr lang="en-US"/>
          </a:p>
        </p:txBody>
      </p:sp>
    </p:spTree>
    <p:extLst>
      <p:ext uri="{BB962C8B-B14F-4D97-AF65-F5344CB8AC3E}">
        <p14:creationId xmlns:p14="http://schemas.microsoft.com/office/powerpoint/2010/main" val="79988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DF0FB0-FFA6-4BC7-81B7-AA681251F268}"/>
              </a:ext>
            </a:extLst>
          </p:cNvPr>
          <p:cNvSpPr txBox="1"/>
          <p:nvPr/>
        </p:nvSpPr>
        <p:spPr>
          <a:xfrm>
            <a:off x="1186805" y="269140"/>
            <a:ext cx="9814673" cy="5262979"/>
          </a:xfrm>
          <a:prstGeom prst="rect">
            <a:avLst/>
          </a:prstGeom>
          <a:noFill/>
        </p:spPr>
        <p:txBody>
          <a:bodyPr wrap="square">
            <a:spAutoFit/>
          </a:bodyPr>
          <a:lstStyle/>
          <a:p>
            <a:pPr algn="l"/>
            <a:r>
              <a:rPr lang="en-US" sz="2800" b="1" dirty="0">
                <a:solidFill>
                  <a:srgbClr val="000000"/>
                </a:solidFill>
                <a:effectLst/>
                <a:latin typeface="system-ui"/>
              </a:rPr>
              <a:t>Revelation 5</a:t>
            </a:r>
          </a:p>
          <a:p>
            <a:pPr algn="l"/>
            <a:r>
              <a:rPr lang="en-US" sz="2800" b="1" baseline="30000" dirty="0">
                <a:solidFill>
                  <a:srgbClr val="000000"/>
                </a:solidFill>
                <a:effectLst/>
                <a:latin typeface="system-ui"/>
              </a:rPr>
              <a:t>7 </a:t>
            </a:r>
            <a:r>
              <a:rPr lang="en-US" sz="2800" b="0" dirty="0">
                <a:solidFill>
                  <a:srgbClr val="000000"/>
                </a:solidFill>
                <a:effectLst/>
                <a:latin typeface="system-ui"/>
              </a:rPr>
              <a:t>And He came and took the scroll out of the right hand of Him who sat on the throne. </a:t>
            </a:r>
            <a:r>
              <a:rPr lang="en-US" sz="2800" b="1" baseline="30000" dirty="0">
                <a:solidFill>
                  <a:srgbClr val="000000"/>
                </a:solidFill>
                <a:effectLst/>
                <a:latin typeface="system-ui"/>
              </a:rPr>
              <a:t>8 </a:t>
            </a:r>
            <a:r>
              <a:rPr lang="en-US" sz="2800" b="0" dirty="0">
                <a:solidFill>
                  <a:srgbClr val="000000"/>
                </a:solidFill>
                <a:effectLst/>
                <a:latin typeface="system-ui"/>
              </a:rPr>
              <a:t>When He had taken the scroll, the four living creatures and the twenty-four elders fell down before the Lamb, each one holding a harp and golden bowls full of incense, which are the prayers of the saints. </a:t>
            </a:r>
            <a:r>
              <a:rPr lang="en-US" sz="2800" b="1" baseline="30000" dirty="0">
                <a:solidFill>
                  <a:srgbClr val="000000"/>
                </a:solidFill>
                <a:effectLst/>
                <a:latin typeface="system-ui"/>
              </a:rPr>
              <a:t>9 </a:t>
            </a:r>
            <a:r>
              <a:rPr lang="en-US" sz="2800" b="0" dirty="0">
                <a:solidFill>
                  <a:srgbClr val="000000"/>
                </a:solidFill>
                <a:effectLst/>
                <a:latin typeface="system-ui"/>
              </a:rPr>
              <a:t>And they sang a new song, saying,</a:t>
            </a:r>
          </a:p>
          <a:p>
            <a:pPr lvl="1"/>
            <a:r>
              <a:rPr lang="en-US" sz="2800" b="0" i="1" dirty="0">
                <a:solidFill>
                  <a:srgbClr val="000000"/>
                </a:solidFill>
                <a:effectLst/>
                <a:latin typeface="system-ui"/>
              </a:rPr>
              <a:t>“Worthy are You to take the scroll and to break its seals; for You were slaughtered, and You purchased people for God with Your blood from every tribe, language, people, and nation.</a:t>
            </a:r>
          </a:p>
          <a:p>
            <a:pPr lvl="1"/>
            <a:r>
              <a:rPr lang="en-US" sz="2800" b="1" i="1" baseline="30000" dirty="0">
                <a:solidFill>
                  <a:srgbClr val="000000"/>
                </a:solidFill>
                <a:effectLst/>
                <a:latin typeface="system-ui"/>
              </a:rPr>
              <a:t>10 </a:t>
            </a:r>
            <a:r>
              <a:rPr lang="en-US" sz="2800" b="0" i="1" dirty="0">
                <a:solidFill>
                  <a:srgbClr val="000000"/>
                </a:solidFill>
                <a:effectLst/>
                <a:latin typeface="system-ui"/>
              </a:rPr>
              <a:t>You have made them into a kingdom and priests to our God, and they will reign upon the earth.”</a:t>
            </a:r>
          </a:p>
        </p:txBody>
      </p:sp>
    </p:spTree>
    <p:extLst>
      <p:ext uri="{BB962C8B-B14F-4D97-AF65-F5344CB8AC3E}">
        <p14:creationId xmlns:p14="http://schemas.microsoft.com/office/powerpoint/2010/main" val="3497546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EF1C018E-5680-4FAE-9EE4-C9A40002E51A}"/>
              </a:ext>
            </a:extLst>
          </p:cNvPr>
          <p:cNvSpPr txBox="1"/>
          <p:nvPr/>
        </p:nvSpPr>
        <p:spPr>
          <a:xfrm>
            <a:off x="872582" y="3142296"/>
            <a:ext cx="8924561" cy="1687385"/>
          </a:xfrm>
          <a:prstGeom prst="rect">
            <a:avLst/>
          </a:prstGeom>
          <a:noFill/>
        </p:spPr>
        <p:txBody>
          <a:bodyPr wrap="square">
            <a:spAutoFit/>
          </a:bodyPr>
          <a:lstStyle/>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The “</a:t>
            </a:r>
            <a:r>
              <a:rPr lang="en-US" sz="2800" b="1" i="1"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 is via the cross</a:t>
            </a:r>
          </a:p>
          <a:p>
            <a:pPr>
              <a:lnSpc>
                <a:spcPct val="107000"/>
              </a:lnSpc>
              <a:spcAft>
                <a:spcPts val="800"/>
              </a:spcAft>
            </a:pPr>
            <a:r>
              <a:rPr lang="en-US" sz="2800" b="1" i="0" dirty="0">
                <a:solidFill>
                  <a:srgbClr val="000000"/>
                </a:solidFill>
                <a:effectLst/>
                <a:latin typeface="system-ui"/>
              </a:rPr>
              <a:t>Acts 10 </a:t>
            </a:r>
            <a:r>
              <a:rPr lang="en-US" sz="2800" b="1" i="0" baseline="30000" dirty="0">
                <a:solidFill>
                  <a:srgbClr val="000000"/>
                </a:solidFill>
                <a:effectLst/>
                <a:latin typeface="Palatino Linotype" panose="02040502050505030304" pitchFamily="18" charset="0"/>
              </a:rPr>
              <a:t>36</a:t>
            </a:r>
            <a:r>
              <a:rPr lang="en-US" sz="3200" dirty="0">
                <a:latin typeface="Palatino Linotype" panose="02040502050505030304" pitchFamily="18" charset="0"/>
              </a:rPr>
              <a:t>The word which He sent to the sons of Israel, preaching </a:t>
            </a:r>
            <a:r>
              <a:rPr lang="en-US" sz="3200" b="1" dirty="0">
                <a:latin typeface="Palatino Linotype" panose="02040502050505030304" pitchFamily="18" charset="0"/>
              </a:rPr>
              <a:t>peace through Jesus Christ</a:t>
            </a:r>
            <a:endParaRPr lang="en-US" sz="1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CA972E8-980D-4352-8E70-97B1694F5B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267126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EF1C018E-5680-4FAE-9EE4-C9A40002E51A}"/>
              </a:ext>
            </a:extLst>
          </p:cNvPr>
          <p:cNvSpPr txBox="1"/>
          <p:nvPr/>
        </p:nvSpPr>
        <p:spPr>
          <a:xfrm>
            <a:off x="872582" y="3142296"/>
            <a:ext cx="9732228" cy="2941254"/>
          </a:xfrm>
          <a:prstGeom prst="rect">
            <a:avLst/>
          </a:prstGeom>
          <a:noFill/>
        </p:spPr>
        <p:txBody>
          <a:bodyPr wrap="square">
            <a:spAutoFit/>
          </a:bodyPr>
          <a:lstStyle/>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The “</a:t>
            </a:r>
            <a:r>
              <a:rPr lang="en-US" sz="2800" b="1" i="1"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 is via the cross</a:t>
            </a:r>
          </a:p>
          <a:p>
            <a:pPr marL="0" marR="0">
              <a:lnSpc>
                <a:spcPct val="107000"/>
              </a:lnSpc>
              <a:spcBef>
                <a:spcPts val="0"/>
              </a:spcBef>
              <a:spcAft>
                <a:spcPts val="800"/>
              </a:spcAft>
            </a:pPr>
            <a:r>
              <a:rPr lang="en-US" sz="2800" b="1" i="0" dirty="0">
                <a:solidFill>
                  <a:srgbClr val="000000"/>
                </a:solidFill>
                <a:effectLst/>
                <a:latin typeface="system-ui"/>
              </a:rPr>
              <a:t>Romans 5</a:t>
            </a:r>
            <a:r>
              <a:rPr lang="en-US" b="1" i="0" dirty="0">
                <a:solidFill>
                  <a:srgbClr val="000000"/>
                </a:solidFill>
                <a:effectLst/>
                <a:latin typeface="system-ui"/>
              </a:rPr>
              <a:t> </a:t>
            </a:r>
            <a:r>
              <a:rPr lang="en-US" b="1" i="0" baseline="30000" dirty="0">
                <a:solidFill>
                  <a:srgbClr val="000000"/>
                </a:solidFill>
                <a:effectLst/>
                <a:latin typeface="system-ui"/>
              </a:rPr>
              <a:t> </a:t>
            </a:r>
            <a:r>
              <a:rPr lang="en-US" sz="2800" b="1" i="0"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Therefore, having been justified by faith, we have </a:t>
            </a:r>
            <a:r>
              <a:rPr lang="en-US" sz="2800" b="1" i="0" dirty="0">
                <a:solidFill>
                  <a:srgbClr val="000000"/>
                </a:solidFill>
                <a:effectLst/>
                <a:latin typeface="Palatino Linotype" panose="02040502050505030304" pitchFamily="18" charset="0"/>
              </a:rPr>
              <a:t>peace with God through our Lord Jesus Christ</a:t>
            </a:r>
            <a:r>
              <a:rPr lang="en-US" sz="2800" b="0" i="0" dirty="0">
                <a:solidFill>
                  <a:srgbClr val="000000"/>
                </a:solidFill>
                <a:effectLst/>
                <a:latin typeface="Palatino Linotype" panose="02040502050505030304" pitchFamily="18" charset="0"/>
              </a:rPr>
              <a:t>, </a:t>
            </a:r>
            <a:r>
              <a:rPr lang="en-US" sz="2800" b="1" i="0" baseline="30000" dirty="0">
                <a:solidFill>
                  <a:srgbClr val="000000"/>
                </a:solidFill>
                <a:effectLst/>
                <a:latin typeface="Palatino Linotype" panose="02040502050505030304" pitchFamily="18" charset="0"/>
              </a:rPr>
              <a:t>2 </a:t>
            </a:r>
            <a:r>
              <a:rPr lang="en-US" sz="2800" b="0" i="0" dirty="0">
                <a:solidFill>
                  <a:srgbClr val="000000"/>
                </a:solidFill>
                <a:effectLst/>
                <a:latin typeface="Palatino Linotype" panose="02040502050505030304" pitchFamily="18" charset="0"/>
              </a:rPr>
              <a:t>through whom we also have obtained our introduction by faith into this grace in which we stand; and we celebrate in hope of the glory of God.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CA972E8-980D-4352-8E70-97B1694F5B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3398530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E96F30F-D990-4203-95E4-125BBD3CCDFF}"/>
              </a:ext>
            </a:extLst>
          </p:cNvPr>
          <p:cNvSpPr txBox="1"/>
          <p:nvPr/>
        </p:nvSpPr>
        <p:spPr>
          <a:xfrm>
            <a:off x="900684" y="3660286"/>
            <a:ext cx="10540467" cy="4682949"/>
          </a:xfrm>
          <a:prstGeom prst="rect">
            <a:avLst/>
          </a:prstGeom>
          <a:noFill/>
        </p:spPr>
        <p:txBody>
          <a:bodyPr wrap="square">
            <a:spAutoFit/>
          </a:bodyPr>
          <a:lstStyle/>
          <a:p>
            <a:pPr marL="0" marR="0">
              <a:lnSpc>
                <a:spcPct val="107000"/>
              </a:lnSpc>
              <a:spcBef>
                <a:spcPts val="0"/>
              </a:spcBef>
              <a:spcAft>
                <a:spcPts val="800"/>
              </a:spcAft>
            </a:pPr>
            <a:r>
              <a:rPr lang="en-US" sz="2800" b="1" i="0" dirty="0">
                <a:solidFill>
                  <a:srgbClr val="000000"/>
                </a:solidFill>
                <a:effectLst/>
                <a:latin typeface="system-ui"/>
              </a:rPr>
              <a:t>Ephesians 2</a:t>
            </a:r>
            <a:r>
              <a:rPr lang="en-US" sz="2800" b="1" i="0" baseline="30000" dirty="0">
                <a:solidFill>
                  <a:srgbClr val="000000"/>
                </a:solidFill>
                <a:effectLst/>
                <a:latin typeface="system-ui"/>
              </a:rPr>
              <a:t>14</a:t>
            </a:r>
            <a:r>
              <a:rPr lang="en-US" sz="2800" b="1" baseline="30000" dirty="0">
                <a:solidFill>
                  <a:srgbClr val="000000"/>
                </a:solidFill>
                <a:effectLst/>
                <a:latin typeface="Palatino Linotype" panose="02040502050505030304" pitchFamily="18" charset="0"/>
              </a:rPr>
              <a:t> </a:t>
            </a:r>
            <a:r>
              <a:rPr lang="en-US" sz="2800" b="0" dirty="0">
                <a:solidFill>
                  <a:srgbClr val="000000"/>
                </a:solidFill>
                <a:effectLst/>
                <a:latin typeface="Palatino Linotype" panose="02040502050505030304" pitchFamily="18" charset="0"/>
              </a:rPr>
              <a:t>For He Himself is our peace, who made both groups into one and broke down the barrier of the dividing wall, </a:t>
            </a:r>
            <a:r>
              <a:rPr lang="en-US" sz="2800" b="1" baseline="30000" dirty="0">
                <a:solidFill>
                  <a:srgbClr val="000000"/>
                </a:solidFill>
                <a:effectLst/>
                <a:latin typeface="Palatino Linotype" panose="02040502050505030304" pitchFamily="18" charset="0"/>
              </a:rPr>
              <a:t>15 </a:t>
            </a:r>
            <a:r>
              <a:rPr lang="en-US" sz="2800" b="0" dirty="0">
                <a:solidFill>
                  <a:srgbClr val="000000"/>
                </a:solidFill>
                <a:effectLst/>
                <a:latin typeface="Palatino Linotype" panose="02040502050505030304" pitchFamily="18" charset="0"/>
              </a:rPr>
              <a:t>by abolishing in His flesh the hostility, which is the Law composed of commandments expressed in ordinances, so that in Himself He might make the two one new person, in this way establishing peace; </a:t>
            </a:r>
            <a:r>
              <a:rPr lang="en-US" sz="2800" b="1" baseline="30000" dirty="0">
                <a:solidFill>
                  <a:srgbClr val="000000"/>
                </a:solidFill>
                <a:effectLst/>
                <a:latin typeface="Palatino Linotype" panose="02040502050505030304" pitchFamily="18" charset="0"/>
              </a:rPr>
              <a:t>16 </a:t>
            </a:r>
            <a:r>
              <a:rPr lang="en-US" sz="2800" b="0" dirty="0">
                <a:solidFill>
                  <a:srgbClr val="000000"/>
                </a:solidFill>
                <a:effectLst/>
                <a:latin typeface="Palatino Linotype" panose="02040502050505030304" pitchFamily="18" charset="0"/>
              </a:rPr>
              <a:t>and </a:t>
            </a:r>
            <a:r>
              <a:rPr lang="en-US" sz="2800" b="1" dirty="0">
                <a:solidFill>
                  <a:srgbClr val="000000"/>
                </a:solidFill>
                <a:effectLst/>
                <a:latin typeface="Palatino Linotype" panose="02040502050505030304" pitchFamily="18" charset="0"/>
              </a:rPr>
              <a:t>that He might reconcile them both</a:t>
            </a:r>
            <a:r>
              <a:rPr lang="en-US" sz="2800" b="0" dirty="0">
                <a:solidFill>
                  <a:srgbClr val="000000"/>
                </a:solidFill>
                <a:effectLst/>
                <a:latin typeface="Palatino Linotype" panose="02040502050505030304" pitchFamily="18" charset="0"/>
              </a:rPr>
              <a:t> in one body </a:t>
            </a:r>
            <a:r>
              <a:rPr lang="en-US" sz="2800" b="1" dirty="0">
                <a:solidFill>
                  <a:srgbClr val="000000"/>
                </a:solidFill>
                <a:effectLst/>
                <a:latin typeface="Palatino Linotype" panose="02040502050505030304" pitchFamily="18" charset="0"/>
              </a:rPr>
              <a:t>to God through the cross</a:t>
            </a:r>
            <a:r>
              <a:rPr lang="en-US" sz="2800" b="0" dirty="0">
                <a:solidFill>
                  <a:srgbClr val="000000"/>
                </a:solidFill>
                <a:effectLst/>
                <a:latin typeface="Palatino Linotype" panose="02040502050505030304" pitchFamily="18" charset="0"/>
              </a:rPr>
              <a:t>, by it having put to death the hostility. </a:t>
            </a:r>
            <a:r>
              <a:rPr lang="en-US" sz="2800" b="1" baseline="30000" dirty="0">
                <a:solidFill>
                  <a:srgbClr val="000000"/>
                </a:solidFill>
                <a:effectLst/>
                <a:latin typeface="Palatino Linotype" panose="02040502050505030304" pitchFamily="18" charset="0"/>
              </a:rPr>
              <a:t>17 </a:t>
            </a:r>
            <a:r>
              <a:rPr lang="en-US" sz="2800" b="0" dirty="0">
                <a:solidFill>
                  <a:srgbClr val="000000"/>
                </a:solidFill>
                <a:effectLst/>
                <a:latin typeface="Palatino Linotype" panose="02040502050505030304" pitchFamily="18" charset="0"/>
              </a:rPr>
              <a:t>And He came and preached peace to you who were far away, and peace to those who were near; </a:t>
            </a:r>
            <a:r>
              <a:rPr lang="en-US" sz="2800" b="1" baseline="30000" dirty="0">
                <a:solidFill>
                  <a:srgbClr val="000000"/>
                </a:solidFill>
                <a:effectLst/>
                <a:latin typeface="Palatino Linotype" panose="02040502050505030304" pitchFamily="18" charset="0"/>
              </a:rPr>
              <a:t>18 </a:t>
            </a:r>
            <a:r>
              <a:rPr lang="en-US" sz="2800" b="0" dirty="0">
                <a:solidFill>
                  <a:srgbClr val="000000"/>
                </a:solidFill>
                <a:effectLst/>
                <a:latin typeface="Palatino Linotype" panose="02040502050505030304" pitchFamily="18" charset="0"/>
              </a:rPr>
              <a:t>for </a:t>
            </a:r>
            <a:r>
              <a:rPr lang="en-US" sz="2800" b="1" dirty="0">
                <a:solidFill>
                  <a:srgbClr val="000000"/>
                </a:solidFill>
                <a:effectLst/>
                <a:latin typeface="Palatino Linotype" panose="02040502050505030304" pitchFamily="18" charset="0"/>
              </a:rPr>
              <a:t>through Him we both have our access in one Spirit to the Father</a:t>
            </a:r>
            <a:r>
              <a:rPr lang="en-US" sz="2800" b="0" dirty="0">
                <a:solidFill>
                  <a:srgbClr val="000000"/>
                </a:solidFill>
                <a:effectLst/>
                <a:latin typeface="Palatino Linotype" panose="02040502050505030304" pitchFamily="18" charset="0"/>
              </a:rPr>
              <a:t>. </a:t>
            </a:r>
            <a:endParaRPr lang="en-US"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E8D936FF-2B06-4603-B306-CBBF6076D73D}"/>
              </a:ext>
            </a:extLst>
          </p:cNvPr>
          <p:cNvSpPr/>
          <p:nvPr/>
        </p:nvSpPr>
        <p:spPr>
          <a:xfrm>
            <a:off x="0" y="1248476"/>
            <a:ext cx="12192000" cy="25146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EF1C018E-5680-4FAE-9EE4-C9A40002E51A}"/>
              </a:ext>
            </a:extLst>
          </p:cNvPr>
          <p:cNvSpPr txBox="1"/>
          <p:nvPr/>
        </p:nvSpPr>
        <p:spPr>
          <a:xfrm>
            <a:off x="872582" y="3142296"/>
            <a:ext cx="10981164" cy="532903"/>
          </a:xfrm>
          <a:prstGeom prst="rect">
            <a:avLst/>
          </a:prstGeom>
          <a:noFill/>
        </p:spPr>
        <p:txBody>
          <a:bodyPr wrap="square">
            <a:spAutoFit/>
          </a:bodyPr>
          <a:lstStyle/>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The “</a:t>
            </a:r>
            <a:r>
              <a:rPr lang="en-US" sz="2800" b="1" i="1"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 is via the cross</a:t>
            </a:r>
          </a:p>
        </p:txBody>
      </p:sp>
      <p:sp>
        <p:nvSpPr>
          <p:cNvPr id="9" name="TextBox 8">
            <a:extLst>
              <a:ext uri="{FF2B5EF4-FFF2-40B4-BE49-F238E27FC236}">
                <a16:creationId xmlns:a16="http://schemas.microsoft.com/office/drawing/2014/main" id="{D4110C4E-1391-45D0-B687-7FC992B854C7}"/>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91529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2.08333E-7 -1.48148E-6 L 2.08333E-7 -0.25 " pathEditMode="relative" rAng="0" ptsTypes="AA">
                                      <p:cBhvr>
                                        <p:cTn id="6" dur="2000" fill="hold"/>
                                        <p:tgtEl>
                                          <p:spTgt spid="6"/>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EF1C018E-5680-4FAE-9EE4-C9A40002E51A}"/>
              </a:ext>
            </a:extLst>
          </p:cNvPr>
          <p:cNvSpPr txBox="1"/>
          <p:nvPr/>
        </p:nvSpPr>
        <p:spPr>
          <a:xfrm>
            <a:off x="872582" y="3142296"/>
            <a:ext cx="9732228" cy="1557542"/>
          </a:xfrm>
          <a:prstGeom prst="rect">
            <a:avLst/>
          </a:prstGeom>
          <a:noFill/>
        </p:spPr>
        <p:txBody>
          <a:bodyPr wrap="square">
            <a:spAutoFit/>
          </a:bodyPr>
          <a:lstStyle/>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The “</a:t>
            </a:r>
            <a:r>
              <a:rPr lang="en-US" sz="2800" b="1" i="1"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 is via the cross</a:t>
            </a:r>
          </a:p>
          <a:p>
            <a:pPr marL="0" marR="0">
              <a:lnSpc>
                <a:spcPct val="107000"/>
              </a:lnSpc>
              <a:spcBef>
                <a:spcPts val="0"/>
              </a:spcBef>
              <a:spcAft>
                <a:spcPts val="800"/>
              </a:spcAft>
            </a:pPr>
            <a:r>
              <a:rPr lang="en-US" sz="2800" b="1" i="0" dirty="0">
                <a:solidFill>
                  <a:srgbClr val="000000"/>
                </a:solidFill>
                <a:effectLst/>
                <a:latin typeface="system-ui"/>
              </a:rPr>
              <a:t>John 14 </a:t>
            </a:r>
            <a:r>
              <a:rPr lang="en-US" sz="2800" i="0" baseline="30000" dirty="0">
                <a:solidFill>
                  <a:srgbClr val="000000"/>
                </a:solidFill>
                <a:effectLst/>
                <a:latin typeface="system-ui"/>
              </a:rPr>
              <a:t>6</a:t>
            </a:r>
            <a:r>
              <a:rPr lang="en-US" sz="2800" b="0" i="0" dirty="0">
                <a:solidFill>
                  <a:srgbClr val="000000"/>
                </a:solidFill>
                <a:effectLst/>
                <a:latin typeface="Palatino Linotype" panose="02040502050505030304" pitchFamily="18" charset="0"/>
              </a:rPr>
              <a:t>“I am the way, and the truth, and the life; no one comes to the Father except through Me.”</a:t>
            </a:r>
            <a:endParaRPr lang="en-US" sz="1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5FABDC4-82A5-4D39-9963-B2FC3C136069}"/>
              </a:ext>
            </a:extLst>
          </p:cNvPr>
          <p:cNvSpPr txBox="1"/>
          <p:nvPr/>
        </p:nvSpPr>
        <p:spPr>
          <a:xfrm>
            <a:off x="2264229" y="4870450"/>
            <a:ext cx="7329714" cy="1854995"/>
          </a:xfrm>
          <a:prstGeom prst="rect">
            <a:avLst/>
          </a:prstGeom>
          <a:noFill/>
        </p:spPr>
        <p:txBody>
          <a:bodyPr wrap="square">
            <a:spAutoFit/>
          </a:bodyPr>
          <a:lstStyle/>
          <a:p>
            <a:pPr marL="457200" marR="0" indent="-457200">
              <a:lnSpc>
                <a:spcPct val="107000"/>
              </a:lnSpc>
              <a:spcBef>
                <a:spcPts val="0"/>
              </a:spcBef>
              <a:spcAft>
                <a:spcPts val="800"/>
              </a:spcAft>
              <a:buFont typeface="Arial" panose="020B0604020202020204" pitchFamily="34" charset="0"/>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We </a:t>
            </a:r>
            <a:r>
              <a:rPr lang="en-US" sz="3200" b="1" i="1" dirty="0">
                <a:effectLst/>
                <a:latin typeface="Calibri" panose="020F0502020204030204" pitchFamily="34" charset="0"/>
                <a:ea typeface="Calibri" panose="020F0502020204030204" pitchFamily="34" charset="0"/>
                <a:cs typeface="Times New Roman" panose="02020603050405020304" pitchFamily="18" charset="0"/>
              </a:rPr>
              <a:t>HAVE PEACE</a:t>
            </a:r>
            <a:r>
              <a:rPr lang="en-US" sz="3200" dirty="0">
                <a:effectLst/>
                <a:latin typeface="Calibri" panose="020F0502020204030204" pitchFamily="34" charset="0"/>
                <a:ea typeface="Calibri" panose="020F0502020204030204" pitchFamily="34" charset="0"/>
                <a:cs typeface="Times New Roman" panose="02020603050405020304" pitchFamily="18" charset="0"/>
              </a:rPr>
              <a:t> with God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3200" dirty="0">
                <a:effectLst/>
                <a:latin typeface="Calibri" panose="020F0502020204030204" pitchFamily="34" charset="0"/>
                <a:ea typeface="Calibri" panose="020F0502020204030204" pitchFamily="34" charset="0"/>
                <a:cs typeface="Times New Roman" panose="02020603050405020304" pitchFamily="18" charset="0"/>
              </a:rPr>
              <a:t> Jesus</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We </a:t>
            </a:r>
            <a:r>
              <a:rPr lang="en-US" sz="3200" b="1" i="1" dirty="0">
                <a:effectLst/>
                <a:latin typeface="Calibri" panose="020F0502020204030204" pitchFamily="34" charset="0"/>
                <a:ea typeface="Calibri" panose="020F0502020204030204" pitchFamily="34" charset="0"/>
                <a:cs typeface="Times New Roman" panose="02020603050405020304" pitchFamily="18" charset="0"/>
              </a:rPr>
              <a:t>COME</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to the Father </a:t>
            </a:r>
            <a:r>
              <a:rPr lang="en-US" sz="3200" u="sng" dirty="0">
                <a:latin typeface="Calibri" panose="020F0502020204030204" pitchFamily="34" charset="0"/>
                <a:ea typeface="Calibri" panose="020F0502020204030204" pitchFamily="34" charset="0"/>
                <a:cs typeface="Times New Roman" panose="02020603050405020304" pitchFamily="18" charset="0"/>
              </a:rPr>
              <a:t>through</a:t>
            </a:r>
            <a:r>
              <a:rPr lang="en-US" sz="3200" dirty="0">
                <a:latin typeface="Calibri" panose="020F0502020204030204" pitchFamily="34" charset="0"/>
                <a:ea typeface="Calibri" panose="020F0502020204030204" pitchFamily="34" charset="0"/>
                <a:cs typeface="Times New Roman" panose="02020603050405020304" pitchFamily="18" charset="0"/>
              </a:rPr>
              <a:t> Jesus</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We </a:t>
            </a:r>
            <a:r>
              <a:rPr lang="en-US" sz="3200" b="1" i="1" dirty="0">
                <a:effectLst/>
                <a:latin typeface="Calibri" panose="020F0502020204030204" pitchFamily="34" charset="0"/>
                <a:ea typeface="Calibri" panose="020F0502020204030204" pitchFamily="34" charset="0"/>
                <a:cs typeface="Times New Roman" panose="02020603050405020304" pitchFamily="18" charset="0"/>
              </a:rPr>
              <a:t>PRAY</a:t>
            </a:r>
            <a:r>
              <a:rPr lang="en-US" sz="3200" dirty="0">
                <a:effectLst/>
                <a:latin typeface="Calibri" panose="020F0502020204030204" pitchFamily="34" charset="0"/>
                <a:ea typeface="Calibri" panose="020F0502020204030204" pitchFamily="34" charset="0"/>
                <a:cs typeface="Times New Roman" panose="02020603050405020304" pitchFamily="18" charset="0"/>
              </a:rPr>
              <a:t> to the Father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3200" dirty="0">
                <a:effectLst/>
                <a:latin typeface="Calibri" panose="020F0502020204030204" pitchFamily="34" charset="0"/>
                <a:ea typeface="Calibri" panose="020F0502020204030204" pitchFamily="34" charset="0"/>
                <a:cs typeface="Times New Roman" panose="02020603050405020304" pitchFamily="18" charset="0"/>
              </a:rPr>
              <a:t> Jesus</a:t>
            </a:r>
          </a:p>
        </p:txBody>
      </p:sp>
      <p:sp>
        <p:nvSpPr>
          <p:cNvPr id="7" name="TextBox 6">
            <a:extLst>
              <a:ext uri="{FF2B5EF4-FFF2-40B4-BE49-F238E27FC236}">
                <a16:creationId xmlns:a16="http://schemas.microsoft.com/office/drawing/2014/main" id="{B1778977-8151-444D-97FE-A55469A158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39405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6" name="TextBox 5">
            <a:extLst>
              <a:ext uri="{FF2B5EF4-FFF2-40B4-BE49-F238E27FC236}">
                <a16:creationId xmlns:a16="http://schemas.microsoft.com/office/drawing/2014/main" id="{05FABDC4-82A5-4D39-9963-B2FC3C136069}"/>
              </a:ext>
            </a:extLst>
          </p:cNvPr>
          <p:cNvSpPr txBox="1"/>
          <p:nvPr/>
        </p:nvSpPr>
        <p:spPr>
          <a:xfrm>
            <a:off x="2264229" y="4870450"/>
            <a:ext cx="8665028" cy="595932"/>
          </a:xfrm>
          <a:prstGeom prst="rect">
            <a:avLst/>
          </a:prstGeom>
          <a:noFill/>
        </p:spPr>
        <p:txBody>
          <a:bodyPr wrap="square">
            <a:spAutoFit/>
          </a:bodyPr>
          <a:lstStyle/>
          <a:p>
            <a:pPr marL="457200" marR="0" indent="-457200">
              <a:lnSpc>
                <a:spcPct val="107000"/>
              </a:lnSpc>
              <a:spcBef>
                <a:spcPts val="0"/>
              </a:spcBef>
              <a:spcAft>
                <a:spcPts val="800"/>
              </a:spcAft>
              <a:buFont typeface="Arial" panose="020B0604020202020204" pitchFamily="34" charset="0"/>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We </a:t>
            </a:r>
            <a:r>
              <a:rPr lang="en-US" sz="3200" b="1" i="1" dirty="0">
                <a:effectLst/>
                <a:latin typeface="Calibri" panose="020F0502020204030204" pitchFamily="34" charset="0"/>
                <a:ea typeface="Calibri" panose="020F0502020204030204" pitchFamily="34" charset="0"/>
                <a:cs typeface="Times New Roman" panose="02020603050405020304" pitchFamily="18" charset="0"/>
              </a:rPr>
              <a:t>HAVE FELLOWSHIP</a:t>
            </a:r>
            <a:r>
              <a:rPr lang="en-US" sz="3200" dirty="0">
                <a:effectLst/>
                <a:latin typeface="Calibri" panose="020F0502020204030204" pitchFamily="34" charset="0"/>
                <a:ea typeface="Calibri" panose="020F0502020204030204" pitchFamily="34" charset="0"/>
                <a:cs typeface="Times New Roman" panose="02020603050405020304" pitchFamily="18" charset="0"/>
              </a:rPr>
              <a:t> with God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3200" dirty="0">
                <a:effectLst/>
                <a:latin typeface="Calibri" panose="020F0502020204030204" pitchFamily="34" charset="0"/>
                <a:ea typeface="Calibri" panose="020F0502020204030204" pitchFamily="34" charset="0"/>
                <a:cs typeface="Times New Roman" panose="02020603050405020304" pitchFamily="18" charset="0"/>
              </a:rPr>
              <a:t> Jesus</a:t>
            </a:r>
          </a:p>
        </p:txBody>
      </p:sp>
      <p:sp>
        <p:nvSpPr>
          <p:cNvPr id="7" name="TextBox 6">
            <a:extLst>
              <a:ext uri="{FF2B5EF4-FFF2-40B4-BE49-F238E27FC236}">
                <a16:creationId xmlns:a16="http://schemas.microsoft.com/office/drawing/2014/main" id="{B1778977-8151-444D-97FE-A55469A158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780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7" name="TextBox 6">
            <a:extLst>
              <a:ext uri="{FF2B5EF4-FFF2-40B4-BE49-F238E27FC236}">
                <a16:creationId xmlns:a16="http://schemas.microsoft.com/office/drawing/2014/main" id="{B1778977-8151-444D-97FE-A55469A158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
        <p:nvSpPr>
          <p:cNvPr id="9" name="TextBox 8">
            <a:extLst>
              <a:ext uri="{FF2B5EF4-FFF2-40B4-BE49-F238E27FC236}">
                <a16:creationId xmlns:a16="http://schemas.microsoft.com/office/drawing/2014/main" id="{53CA0D7A-8B56-4D2B-BF04-55A1A4FD7EC6}"/>
              </a:ext>
            </a:extLst>
          </p:cNvPr>
          <p:cNvSpPr txBox="1"/>
          <p:nvPr/>
        </p:nvSpPr>
        <p:spPr>
          <a:xfrm>
            <a:off x="1604526" y="3453352"/>
            <a:ext cx="9165075" cy="1384995"/>
          </a:xfrm>
          <a:prstGeom prst="rect">
            <a:avLst/>
          </a:prstGeom>
          <a:noFill/>
        </p:spPr>
        <p:txBody>
          <a:bodyPr wrap="square">
            <a:spAutoFit/>
          </a:bodyPr>
          <a:lstStyle/>
          <a:p>
            <a:r>
              <a:rPr lang="en-US" sz="2800" b="1" i="0" dirty="0">
                <a:solidFill>
                  <a:srgbClr val="000000"/>
                </a:solidFill>
                <a:effectLst/>
                <a:latin typeface="Palatino Linotype" panose="02040502050505030304" pitchFamily="18" charset="0"/>
              </a:rPr>
              <a:t>1 John 1 </a:t>
            </a:r>
            <a:r>
              <a:rPr lang="en-US" sz="2800" b="1" i="0" baseline="30000" dirty="0">
                <a:solidFill>
                  <a:srgbClr val="000000"/>
                </a:solidFill>
                <a:effectLst/>
                <a:latin typeface="Palatino Linotype" panose="02040502050505030304" pitchFamily="18" charset="0"/>
              </a:rPr>
              <a:t>7 </a:t>
            </a:r>
            <a:r>
              <a:rPr lang="en-US" sz="2800" b="0" i="0" dirty="0">
                <a:solidFill>
                  <a:srgbClr val="000000"/>
                </a:solidFill>
                <a:effectLst/>
                <a:latin typeface="Palatino Linotype" panose="02040502050505030304" pitchFamily="18" charset="0"/>
              </a:rPr>
              <a:t>but if we walk in the Light as He Himself is in the Light, </a:t>
            </a:r>
            <a:r>
              <a:rPr lang="en-US" sz="2800" b="1" i="0" dirty="0">
                <a:solidFill>
                  <a:srgbClr val="000000"/>
                </a:solidFill>
                <a:effectLst/>
                <a:latin typeface="Palatino Linotype" panose="02040502050505030304" pitchFamily="18" charset="0"/>
              </a:rPr>
              <a:t>we have fellowship with one another</a:t>
            </a:r>
            <a:r>
              <a:rPr lang="en-US" sz="2800" b="0" i="0" dirty="0">
                <a:solidFill>
                  <a:srgbClr val="000000"/>
                </a:solidFill>
                <a:effectLst/>
                <a:latin typeface="Palatino Linotype" panose="02040502050505030304" pitchFamily="18" charset="0"/>
              </a:rPr>
              <a:t>, and the blood of Jesus His Son cleanses us from all sin.</a:t>
            </a:r>
            <a:endParaRPr lang="en-US" sz="2800" dirty="0">
              <a:latin typeface="Palatino Linotype" panose="02040502050505030304" pitchFamily="18" charset="0"/>
            </a:endParaRPr>
          </a:p>
        </p:txBody>
      </p:sp>
      <p:sp>
        <p:nvSpPr>
          <p:cNvPr id="8" name="TextBox 7">
            <a:extLst>
              <a:ext uri="{FF2B5EF4-FFF2-40B4-BE49-F238E27FC236}">
                <a16:creationId xmlns:a16="http://schemas.microsoft.com/office/drawing/2014/main" id="{72973E6E-D76C-4E2B-942C-F4916A4DD2FA}"/>
              </a:ext>
            </a:extLst>
          </p:cNvPr>
          <p:cNvSpPr txBox="1"/>
          <p:nvPr/>
        </p:nvSpPr>
        <p:spPr>
          <a:xfrm>
            <a:off x="2264229" y="4870450"/>
            <a:ext cx="8665028" cy="595932"/>
          </a:xfrm>
          <a:prstGeom prst="rect">
            <a:avLst/>
          </a:prstGeom>
          <a:noFill/>
        </p:spPr>
        <p:txBody>
          <a:bodyPr wrap="square">
            <a:spAutoFit/>
          </a:bodyPr>
          <a:lstStyle/>
          <a:p>
            <a:pPr marL="457200" marR="0" indent="-457200">
              <a:lnSpc>
                <a:spcPct val="107000"/>
              </a:lnSpc>
              <a:spcBef>
                <a:spcPts val="0"/>
              </a:spcBef>
              <a:spcAft>
                <a:spcPts val="800"/>
              </a:spcAft>
              <a:buFont typeface="Arial" panose="020B0604020202020204" pitchFamily="34" charset="0"/>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We </a:t>
            </a:r>
            <a:r>
              <a:rPr lang="en-US" sz="3200" b="1" i="1" dirty="0">
                <a:effectLst/>
                <a:latin typeface="Calibri" panose="020F0502020204030204" pitchFamily="34" charset="0"/>
                <a:ea typeface="Calibri" panose="020F0502020204030204" pitchFamily="34" charset="0"/>
                <a:cs typeface="Times New Roman" panose="02020603050405020304" pitchFamily="18" charset="0"/>
              </a:rPr>
              <a:t>HAVE FELLOWSHIP</a:t>
            </a:r>
            <a:r>
              <a:rPr lang="en-US" sz="3200" dirty="0">
                <a:effectLst/>
                <a:latin typeface="Calibri" panose="020F0502020204030204" pitchFamily="34" charset="0"/>
                <a:ea typeface="Calibri" panose="020F0502020204030204" pitchFamily="34" charset="0"/>
                <a:cs typeface="Times New Roman" panose="02020603050405020304" pitchFamily="18" charset="0"/>
              </a:rPr>
              <a:t> with God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3200" dirty="0">
                <a:effectLst/>
                <a:latin typeface="Calibri" panose="020F0502020204030204" pitchFamily="34" charset="0"/>
                <a:ea typeface="Calibri" panose="020F0502020204030204" pitchFamily="34" charset="0"/>
                <a:cs typeface="Times New Roman" panose="02020603050405020304" pitchFamily="18" charset="0"/>
              </a:rPr>
              <a:t> Jesus</a:t>
            </a:r>
          </a:p>
        </p:txBody>
      </p:sp>
      <p:sp>
        <p:nvSpPr>
          <p:cNvPr id="10" name="TextBox 9">
            <a:extLst>
              <a:ext uri="{FF2B5EF4-FFF2-40B4-BE49-F238E27FC236}">
                <a16:creationId xmlns:a16="http://schemas.microsoft.com/office/drawing/2014/main" id="{141C5A40-1153-4629-AC06-546A246AD438}"/>
              </a:ext>
            </a:extLst>
          </p:cNvPr>
          <p:cNvSpPr txBox="1"/>
          <p:nvPr/>
        </p:nvSpPr>
        <p:spPr>
          <a:xfrm>
            <a:off x="1611785" y="5492608"/>
            <a:ext cx="8665029" cy="954107"/>
          </a:xfrm>
          <a:prstGeom prst="rect">
            <a:avLst/>
          </a:prstGeom>
          <a:noFill/>
        </p:spPr>
        <p:txBody>
          <a:bodyPr wrap="square">
            <a:spAutoFit/>
          </a:bodyPr>
          <a:lstStyle/>
          <a:p>
            <a:r>
              <a:rPr lang="en-US" sz="2800" b="1" i="0" dirty="0">
                <a:solidFill>
                  <a:srgbClr val="000000"/>
                </a:solidFill>
                <a:effectLst/>
                <a:latin typeface="Palatino Linotype" panose="02040502050505030304" pitchFamily="18" charset="0"/>
              </a:rPr>
              <a:t>1 John </a:t>
            </a:r>
            <a:r>
              <a:rPr lang="en-US" sz="2800" b="1" i="0" baseline="30000" dirty="0">
                <a:solidFill>
                  <a:srgbClr val="000000"/>
                </a:solidFill>
                <a:effectLst/>
                <a:latin typeface="Palatino Linotype" panose="02040502050505030304" pitchFamily="18" charset="0"/>
              </a:rPr>
              <a:t>9 </a:t>
            </a:r>
            <a:r>
              <a:rPr lang="en-US" sz="2800" b="0" i="0" dirty="0">
                <a:solidFill>
                  <a:srgbClr val="000000"/>
                </a:solidFill>
                <a:effectLst/>
                <a:latin typeface="system-ui"/>
              </a:rPr>
              <a:t> </a:t>
            </a:r>
            <a:r>
              <a:rPr lang="en-US" sz="2800" b="0" i="0" dirty="0">
                <a:solidFill>
                  <a:srgbClr val="000000"/>
                </a:solidFill>
                <a:effectLst/>
                <a:latin typeface="Palatino Linotype" panose="02040502050505030304" pitchFamily="18" charset="0"/>
              </a:rPr>
              <a:t>the one who remains in the teaching has </a:t>
            </a:r>
            <a:r>
              <a:rPr lang="en-US" sz="2800" b="1" i="0" u="sng" dirty="0">
                <a:solidFill>
                  <a:srgbClr val="000000"/>
                </a:solidFill>
                <a:effectLst/>
                <a:latin typeface="Palatino Linotype" panose="02040502050505030304" pitchFamily="18" charset="0"/>
              </a:rPr>
              <a:t>both the Father and the Son. </a:t>
            </a:r>
            <a:endParaRPr lang="en-US" sz="2800" b="1" u="sng" dirty="0">
              <a:latin typeface="Palatino Linotype" panose="02040502050505030304" pitchFamily="18" charset="0"/>
            </a:endParaRPr>
          </a:p>
        </p:txBody>
      </p:sp>
    </p:spTree>
    <p:extLst>
      <p:ext uri="{BB962C8B-B14F-4D97-AF65-F5344CB8AC3E}">
        <p14:creationId xmlns:p14="http://schemas.microsoft.com/office/powerpoint/2010/main" val="47728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7" name="TextBox 6">
            <a:extLst>
              <a:ext uri="{FF2B5EF4-FFF2-40B4-BE49-F238E27FC236}">
                <a16:creationId xmlns:a16="http://schemas.microsoft.com/office/drawing/2014/main" id="{B1778977-8151-444D-97FE-A55469A158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
        <p:nvSpPr>
          <p:cNvPr id="8" name="TextBox 7">
            <a:extLst>
              <a:ext uri="{FF2B5EF4-FFF2-40B4-BE49-F238E27FC236}">
                <a16:creationId xmlns:a16="http://schemas.microsoft.com/office/drawing/2014/main" id="{72973E6E-D76C-4E2B-942C-F4916A4DD2FA}"/>
              </a:ext>
            </a:extLst>
          </p:cNvPr>
          <p:cNvSpPr txBox="1"/>
          <p:nvPr/>
        </p:nvSpPr>
        <p:spPr>
          <a:xfrm>
            <a:off x="1582057" y="3083685"/>
            <a:ext cx="8665028" cy="2328843"/>
          </a:xfrm>
          <a:prstGeom prst="rect">
            <a:avLst/>
          </a:prstGeom>
          <a:noFill/>
        </p:spPr>
        <p:txBody>
          <a:bodyPr wrap="square">
            <a:spAutoFit/>
          </a:bodyPr>
          <a:lstStyle/>
          <a:p>
            <a:pPr marR="0" algn="ctr">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The Same Sacrifice that</a:t>
            </a:r>
          </a:p>
          <a:p>
            <a:pPr marR="0" algn="ctr">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Reconciles us to the </a:t>
            </a:r>
            <a:r>
              <a:rPr lang="en-US" sz="4400" b="1" dirty="0">
                <a:latin typeface="Calibri" panose="020F0502020204030204" pitchFamily="34" charset="0"/>
                <a:ea typeface="Calibri" panose="020F0502020204030204" pitchFamily="34" charset="0"/>
                <a:cs typeface="Times New Roman" panose="02020603050405020304" pitchFamily="18" charset="0"/>
              </a:rPr>
              <a:t>Father</a:t>
            </a:r>
          </a:p>
          <a:p>
            <a:pPr marR="0" algn="ctr">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Reconciles us to the Son</a:t>
            </a:r>
          </a:p>
        </p:txBody>
      </p:sp>
    </p:spTree>
    <p:extLst>
      <p:ext uri="{BB962C8B-B14F-4D97-AF65-F5344CB8AC3E}">
        <p14:creationId xmlns:p14="http://schemas.microsoft.com/office/powerpoint/2010/main" val="139658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7" name="TextBox 6">
            <a:extLst>
              <a:ext uri="{FF2B5EF4-FFF2-40B4-BE49-F238E27FC236}">
                <a16:creationId xmlns:a16="http://schemas.microsoft.com/office/drawing/2014/main" id="{B1778977-8151-444D-97FE-A55469A158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
        <p:nvSpPr>
          <p:cNvPr id="8" name="TextBox 7">
            <a:extLst>
              <a:ext uri="{FF2B5EF4-FFF2-40B4-BE49-F238E27FC236}">
                <a16:creationId xmlns:a16="http://schemas.microsoft.com/office/drawing/2014/main" id="{72973E6E-D76C-4E2B-942C-F4916A4DD2FA}"/>
              </a:ext>
            </a:extLst>
          </p:cNvPr>
          <p:cNvSpPr txBox="1"/>
          <p:nvPr/>
        </p:nvSpPr>
        <p:spPr>
          <a:xfrm>
            <a:off x="275768" y="3156255"/>
            <a:ext cx="11335657" cy="3108543"/>
          </a:xfrm>
          <a:prstGeom prst="rect">
            <a:avLst/>
          </a:prstGeom>
          <a:noFill/>
        </p:spPr>
        <p:txBody>
          <a:bodyPr wrap="square">
            <a:spAutoFit/>
          </a:bodyPr>
          <a:lstStyle/>
          <a:p>
            <a:pPr marR="0" algn="ctr">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Through That Same Sacrifice</a:t>
            </a:r>
          </a:p>
          <a:p>
            <a:pPr marL="571500" marR="0" indent="-571500">
              <a:spcBef>
                <a:spcPts val="0"/>
              </a:spcBef>
              <a:spcAft>
                <a:spcPts val="800"/>
              </a:spcAft>
              <a:buFont typeface="Arial" panose="020B0604020202020204" pitchFamily="34" charset="0"/>
              <a:buChar char="•"/>
            </a:pPr>
            <a:r>
              <a:rPr lang="en-US" sz="4400" b="1" dirty="0">
                <a:latin typeface="Calibri" panose="020F0502020204030204" pitchFamily="34" charset="0"/>
                <a:ea typeface="Calibri" panose="020F0502020204030204" pitchFamily="34" charset="0"/>
                <a:cs typeface="Times New Roman" panose="02020603050405020304" pitchFamily="18" charset="0"/>
              </a:rPr>
              <a:t>I have peace with the Father and the Son</a:t>
            </a:r>
          </a:p>
          <a:p>
            <a:pPr marL="571500" marR="0" indent="-571500">
              <a:spcBef>
                <a:spcPts val="0"/>
              </a:spcBef>
              <a:spcAft>
                <a:spcPts val="800"/>
              </a:spcAft>
              <a:buFont typeface="Arial" panose="020B0604020202020204" pitchFamily="34" charset="0"/>
              <a:buChar char="•"/>
            </a:pPr>
            <a:r>
              <a:rPr lang="en-US" sz="4400" b="1" dirty="0">
                <a:effectLst/>
                <a:latin typeface="Calibri" panose="020F0502020204030204" pitchFamily="34" charset="0"/>
                <a:ea typeface="Calibri" panose="020F0502020204030204" pitchFamily="34" charset="0"/>
                <a:cs typeface="Times New Roman" panose="02020603050405020304" pitchFamily="18" charset="0"/>
              </a:rPr>
              <a:t>I have Fellowship with the Father and the Son</a:t>
            </a:r>
          </a:p>
          <a:p>
            <a:pPr marL="571500" marR="0" indent="-571500">
              <a:spcBef>
                <a:spcPts val="0"/>
              </a:spcBef>
              <a:spcAft>
                <a:spcPts val="800"/>
              </a:spcAft>
              <a:buFont typeface="Arial" panose="020B0604020202020204" pitchFamily="34" charset="0"/>
              <a:buChar char="•"/>
            </a:pPr>
            <a:r>
              <a:rPr lang="en-US" sz="4400" b="1" dirty="0">
                <a:latin typeface="Calibri" panose="020F0502020204030204" pitchFamily="34" charset="0"/>
                <a:ea typeface="Calibri" panose="020F0502020204030204" pitchFamily="34" charset="0"/>
                <a:cs typeface="Times New Roman" panose="02020603050405020304" pitchFamily="18" charset="0"/>
              </a:rPr>
              <a:t>I can Give Thanks to the Father and the Son</a:t>
            </a:r>
            <a:endParaRPr lang="en-US" sz="4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99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8" name="TextBox 7">
            <a:extLst>
              <a:ext uri="{FF2B5EF4-FFF2-40B4-BE49-F238E27FC236}">
                <a16:creationId xmlns:a16="http://schemas.microsoft.com/office/drawing/2014/main" id="{F6BD431E-0086-4D71-8D96-EBCDD0D97B59}"/>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
        <p:nvSpPr>
          <p:cNvPr id="9" name="TextBox 8">
            <a:extLst>
              <a:ext uri="{FF2B5EF4-FFF2-40B4-BE49-F238E27FC236}">
                <a16:creationId xmlns:a16="http://schemas.microsoft.com/office/drawing/2014/main" id="{B066BC98-2AF7-46D9-A808-7ED61B4B600C}"/>
              </a:ext>
            </a:extLst>
          </p:cNvPr>
          <p:cNvSpPr txBox="1"/>
          <p:nvPr/>
        </p:nvSpPr>
        <p:spPr>
          <a:xfrm>
            <a:off x="914397" y="5199520"/>
            <a:ext cx="8984346" cy="954107"/>
          </a:xfrm>
          <a:prstGeom prst="rect">
            <a:avLst/>
          </a:prstGeom>
          <a:noFill/>
        </p:spPr>
        <p:txBody>
          <a:bodyPr wrap="square">
            <a:spAutoFit/>
          </a:bodyPr>
          <a:lstStyle/>
          <a:p>
            <a:r>
              <a:rPr lang="en-US" sz="2800" b="1" dirty="0"/>
              <a:t>1 Timothy 1 	</a:t>
            </a:r>
            <a:r>
              <a:rPr lang="en-US" sz="2800" b="1" i="0" baseline="30000" dirty="0">
                <a:solidFill>
                  <a:srgbClr val="000000"/>
                </a:solidFill>
                <a:effectLst/>
                <a:latin typeface="Palatino Linotype" panose="02040502050505030304" pitchFamily="18" charset="0"/>
              </a:rPr>
              <a:t>12 </a:t>
            </a:r>
            <a:r>
              <a:rPr lang="en-US" sz="2800" b="1" i="0" u="sng" dirty="0">
                <a:solidFill>
                  <a:srgbClr val="000000"/>
                </a:solidFill>
                <a:effectLst/>
                <a:latin typeface="Palatino Linotype" panose="02040502050505030304" pitchFamily="18" charset="0"/>
              </a:rPr>
              <a:t>I thank Christ Jesus our Lord</a:t>
            </a:r>
            <a:r>
              <a:rPr lang="en-US" sz="2800" b="0" i="0" dirty="0">
                <a:solidFill>
                  <a:srgbClr val="000000"/>
                </a:solidFill>
                <a:effectLst/>
                <a:latin typeface="Palatino Linotype" panose="02040502050505030304" pitchFamily="18" charset="0"/>
              </a:rPr>
              <a:t>, who has</a:t>
            </a:r>
          </a:p>
          <a:p>
            <a:r>
              <a:rPr lang="en-US" sz="2800" dirty="0">
                <a:solidFill>
                  <a:srgbClr val="000000"/>
                </a:solidFill>
                <a:latin typeface="Palatino Linotype" panose="02040502050505030304" pitchFamily="18" charset="0"/>
              </a:rPr>
              <a:t>			</a:t>
            </a:r>
            <a:r>
              <a:rPr lang="en-US" sz="2800" b="0" i="0" dirty="0">
                <a:solidFill>
                  <a:srgbClr val="000000"/>
                </a:solidFill>
                <a:effectLst/>
                <a:latin typeface="Palatino Linotype" panose="02040502050505030304" pitchFamily="18" charset="0"/>
              </a:rPr>
              <a:t> strengthened me</a:t>
            </a:r>
            <a:endParaRPr lang="en-US" sz="2800" dirty="0">
              <a:latin typeface="Palatino Linotype" panose="02040502050505030304" pitchFamily="18" charset="0"/>
            </a:endParaRPr>
          </a:p>
        </p:txBody>
      </p:sp>
      <p:sp>
        <p:nvSpPr>
          <p:cNvPr id="12" name="TextBox 11">
            <a:extLst>
              <a:ext uri="{FF2B5EF4-FFF2-40B4-BE49-F238E27FC236}">
                <a16:creationId xmlns:a16="http://schemas.microsoft.com/office/drawing/2014/main" id="{B5CD36F4-D711-4BD5-85C9-E5E8117FC539}"/>
              </a:ext>
            </a:extLst>
          </p:cNvPr>
          <p:cNvSpPr txBox="1"/>
          <p:nvPr/>
        </p:nvSpPr>
        <p:spPr>
          <a:xfrm>
            <a:off x="2583541" y="3573918"/>
            <a:ext cx="6966858" cy="1077218"/>
          </a:xfrm>
          <a:prstGeom prst="rect">
            <a:avLst/>
          </a:prstGeom>
          <a:noFill/>
        </p:spPr>
        <p:txBody>
          <a:bodyPr wrap="square">
            <a:spAutoFit/>
          </a:bodyPr>
          <a:lstStyle/>
          <a:p>
            <a:pPr algn="ctr"/>
            <a:r>
              <a:rPr lang="en-US" sz="3200" b="1" dirty="0"/>
              <a:t>Giving thanks “to God the Father”</a:t>
            </a:r>
          </a:p>
          <a:p>
            <a:pPr algn="ctr"/>
            <a:r>
              <a:rPr lang="en-US" sz="3200" b="1" dirty="0"/>
              <a:t>does not preclude giving thanks to Jesus</a:t>
            </a:r>
          </a:p>
        </p:txBody>
      </p:sp>
    </p:spTree>
    <p:extLst>
      <p:ext uri="{BB962C8B-B14F-4D97-AF65-F5344CB8AC3E}">
        <p14:creationId xmlns:p14="http://schemas.microsoft.com/office/powerpoint/2010/main" val="210649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88893839-7D70-4FBB-A671-A17A11A9C444}"/>
              </a:ext>
            </a:extLst>
          </p:cNvPr>
          <p:cNvSpPr/>
          <p:nvPr/>
        </p:nvSpPr>
        <p:spPr>
          <a:xfrm>
            <a:off x="2765549" y="627169"/>
            <a:ext cx="2669467" cy="58477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66E76380-60F2-450C-8FD3-3534F53A7A2B}"/>
              </a:ext>
            </a:extLst>
          </p:cNvPr>
          <p:cNvSpPr/>
          <p:nvPr/>
        </p:nvSpPr>
        <p:spPr>
          <a:xfrm>
            <a:off x="7416800" y="2651911"/>
            <a:ext cx="2206171" cy="58477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While on Earth, Jesus was Worshiped</a:t>
            </a:r>
          </a:p>
        </p:txBody>
      </p:sp>
      <p:sp>
        <p:nvSpPr>
          <p:cNvPr id="3" name="TextBox 2">
            <a:extLst>
              <a:ext uri="{FF2B5EF4-FFF2-40B4-BE49-F238E27FC236}">
                <a16:creationId xmlns:a16="http://schemas.microsoft.com/office/drawing/2014/main" id="{DF56D0F7-09C5-4C2C-800B-3E2FDD537D0E}"/>
              </a:ext>
            </a:extLst>
          </p:cNvPr>
          <p:cNvSpPr txBox="1"/>
          <p:nvPr/>
        </p:nvSpPr>
        <p:spPr>
          <a:xfrm>
            <a:off x="145143" y="1814286"/>
            <a:ext cx="11858171" cy="3754874"/>
          </a:xfrm>
          <a:prstGeom prst="rect">
            <a:avLst/>
          </a:prstGeom>
          <a:noFill/>
        </p:spPr>
        <p:txBody>
          <a:bodyPr wrap="square" rtlCol="0">
            <a:spAutoFit/>
          </a:bodyPr>
          <a:lstStyle/>
          <a:p>
            <a:r>
              <a:rPr lang="en-US" sz="2800" b="1" dirty="0"/>
              <a:t>The wise men </a:t>
            </a:r>
            <a:r>
              <a:rPr lang="en-US" sz="2800" dirty="0">
                <a:latin typeface="Palatino Linotype" panose="02040502050505030304" pitchFamily="18" charset="0"/>
              </a:rPr>
              <a:t>“</a:t>
            </a:r>
            <a:r>
              <a:rPr lang="en-US" sz="2800" b="0" i="0" dirty="0">
                <a:solidFill>
                  <a:srgbClr val="000000"/>
                </a:solidFill>
                <a:effectLst/>
                <a:latin typeface="Palatino Linotype" panose="02040502050505030304" pitchFamily="18" charset="0"/>
              </a:rPr>
              <a:t>they fell down and worshiped Him.</a:t>
            </a:r>
            <a:r>
              <a:rPr lang="en-US" sz="2800" dirty="0">
                <a:latin typeface="Palatino Linotype" panose="02040502050505030304" pitchFamily="18" charset="0"/>
              </a:rPr>
              <a:t>”</a:t>
            </a:r>
          </a:p>
          <a:p>
            <a:r>
              <a:rPr lang="en-US" sz="2800" dirty="0">
                <a:latin typeface="Palatino Linotype" panose="02040502050505030304" pitchFamily="18" charset="0"/>
              </a:rPr>
              <a:t>								</a:t>
            </a:r>
            <a:r>
              <a:rPr lang="en-US" sz="2000" dirty="0"/>
              <a:t>(Matthew 2:11)</a:t>
            </a:r>
          </a:p>
          <a:p>
            <a:r>
              <a:rPr lang="en-US" sz="2800" b="1" dirty="0"/>
              <a:t>A leper </a:t>
            </a:r>
            <a:r>
              <a:rPr lang="en-US" sz="2800" dirty="0">
                <a:latin typeface="Palatino Linotype" panose="02040502050505030304" pitchFamily="18" charset="0"/>
              </a:rPr>
              <a:t>“</a:t>
            </a:r>
            <a:r>
              <a:rPr lang="en-US" sz="2800" dirty="0">
                <a:solidFill>
                  <a:srgbClr val="000000"/>
                </a:solidFill>
                <a:latin typeface="Palatino Linotype" panose="02040502050505030304" pitchFamily="18" charset="0"/>
              </a:rPr>
              <a:t>a man with leprosy came to Him and bowed down before Him”</a:t>
            </a:r>
          </a:p>
          <a:p>
            <a:r>
              <a:rPr lang="en-US" sz="2800" dirty="0">
                <a:solidFill>
                  <a:srgbClr val="000000"/>
                </a:solidFill>
                <a:latin typeface="Palatino Linotype" panose="02040502050505030304" pitchFamily="18" charset="0"/>
              </a:rPr>
              <a:t>								</a:t>
            </a:r>
            <a:r>
              <a:rPr lang="en-US" sz="2000" dirty="0"/>
              <a:t>(Matthew 8:2)</a:t>
            </a:r>
          </a:p>
          <a:p>
            <a:r>
              <a:rPr lang="en-US" sz="2800" b="1" i="0" dirty="0">
                <a:solidFill>
                  <a:srgbClr val="000000"/>
                </a:solidFill>
                <a:effectLst/>
                <a:latin typeface="system-ui"/>
              </a:rPr>
              <a:t>Jairus the Synagogue Ruler</a:t>
            </a:r>
            <a:r>
              <a:rPr lang="en-US" sz="2800" b="0" i="0" dirty="0">
                <a:solidFill>
                  <a:srgbClr val="000000"/>
                </a:solidFill>
                <a:effectLst/>
                <a:latin typeface="system-ui"/>
              </a:rPr>
              <a:t> </a:t>
            </a:r>
            <a:r>
              <a:rPr lang="en-US" sz="2800" dirty="0">
                <a:latin typeface="Palatino Linotype" panose="02040502050505030304" pitchFamily="18" charset="0"/>
              </a:rPr>
              <a:t>“came and bowed down before Him”</a:t>
            </a:r>
          </a:p>
          <a:p>
            <a:r>
              <a:rPr lang="en-US" sz="2400" dirty="0">
                <a:solidFill>
                  <a:srgbClr val="000000"/>
                </a:solidFill>
                <a:latin typeface="Palatino Linotype" panose="02040502050505030304" pitchFamily="18" charset="0"/>
              </a:rPr>
              <a:t>								</a:t>
            </a:r>
            <a:r>
              <a:rPr lang="en-US" sz="1800" dirty="0"/>
              <a:t>(Matthew 9:18)</a:t>
            </a:r>
          </a:p>
          <a:p>
            <a:r>
              <a:rPr lang="en-US" sz="2800" b="1" dirty="0">
                <a:solidFill>
                  <a:srgbClr val="000000"/>
                </a:solidFill>
                <a:latin typeface="system-ui"/>
              </a:rPr>
              <a:t>After the calming of the sea </a:t>
            </a:r>
            <a:r>
              <a:rPr lang="en-US" sz="2800" dirty="0">
                <a:latin typeface="Palatino Linotype" panose="02040502050505030304" pitchFamily="18" charset="0"/>
              </a:rPr>
              <a:t>“those who were in the boat worshiped Him, 		saying, ‘You are truly God’s Son!’”	</a:t>
            </a:r>
            <a:r>
              <a:rPr lang="en-US" dirty="0"/>
              <a:t>(Matthew 9:18)</a:t>
            </a:r>
          </a:p>
          <a:p>
            <a:endParaRPr lang="en-US" dirty="0"/>
          </a:p>
        </p:txBody>
      </p:sp>
    </p:spTree>
    <p:extLst>
      <p:ext uri="{BB962C8B-B14F-4D97-AF65-F5344CB8AC3E}">
        <p14:creationId xmlns:p14="http://schemas.microsoft.com/office/powerpoint/2010/main" val="346687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DF0FB0-FFA6-4BC7-81B7-AA681251F268}"/>
              </a:ext>
            </a:extLst>
          </p:cNvPr>
          <p:cNvSpPr txBox="1"/>
          <p:nvPr/>
        </p:nvSpPr>
        <p:spPr>
          <a:xfrm>
            <a:off x="1186805" y="269140"/>
            <a:ext cx="9814673" cy="6555641"/>
          </a:xfrm>
          <a:prstGeom prst="rect">
            <a:avLst/>
          </a:prstGeom>
          <a:noFill/>
        </p:spPr>
        <p:txBody>
          <a:bodyPr wrap="square">
            <a:spAutoFit/>
          </a:bodyPr>
          <a:lstStyle/>
          <a:p>
            <a:pPr algn="l"/>
            <a:r>
              <a:rPr lang="en-US" sz="2800" b="1" dirty="0">
                <a:solidFill>
                  <a:srgbClr val="000000"/>
                </a:solidFill>
                <a:effectLst/>
                <a:latin typeface="system-ui"/>
              </a:rPr>
              <a:t>Revelation 5</a:t>
            </a:r>
          </a:p>
          <a:p>
            <a:pPr algn="l"/>
            <a:r>
              <a:rPr lang="en-US" sz="2800" b="1" baseline="30000" dirty="0">
                <a:solidFill>
                  <a:srgbClr val="000000"/>
                </a:solidFill>
                <a:effectLst/>
                <a:latin typeface="system-ui"/>
              </a:rPr>
              <a:t>11 </a:t>
            </a:r>
            <a:r>
              <a:rPr lang="en-US" sz="2800" b="0" dirty="0">
                <a:solidFill>
                  <a:srgbClr val="000000"/>
                </a:solidFill>
                <a:effectLst/>
                <a:latin typeface="system-ui"/>
              </a:rPr>
              <a:t>Then I looked, and I heard the voices of many angels around the throne and the living creatures and the elders; and the number of them was myriads of myriads, and thousands of thousands, </a:t>
            </a:r>
            <a:r>
              <a:rPr lang="en-US" sz="2800" b="1" baseline="30000" dirty="0">
                <a:solidFill>
                  <a:srgbClr val="000000"/>
                </a:solidFill>
                <a:effectLst/>
                <a:latin typeface="system-ui"/>
              </a:rPr>
              <a:t>12 </a:t>
            </a:r>
            <a:r>
              <a:rPr lang="en-US" sz="2800" b="0" dirty="0">
                <a:solidFill>
                  <a:srgbClr val="000000"/>
                </a:solidFill>
                <a:effectLst/>
                <a:latin typeface="system-ui"/>
              </a:rPr>
              <a:t>saying with a loud voice,</a:t>
            </a:r>
          </a:p>
          <a:p>
            <a:pPr lvl="1"/>
            <a:r>
              <a:rPr lang="en-US" sz="2800" b="0" dirty="0">
                <a:solidFill>
                  <a:srgbClr val="000000"/>
                </a:solidFill>
                <a:effectLst/>
                <a:latin typeface="system-ui"/>
              </a:rPr>
              <a:t>“Worthy is the Lamb that was slaughtered to receive power, wealth, wisdom, might, honor, glory, and blessing.”</a:t>
            </a:r>
          </a:p>
          <a:p>
            <a:pPr algn="l"/>
            <a:r>
              <a:rPr lang="en-US" sz="2800" b="1" baseline="30000" dirty="0">
                <a:solidFill>
                  <a:srgbClr val="000000"/>
                </a:solidFill>
                <a:effectLst/>
                <a:latin typeface="system-ui"/>
              </a:rPr>
              <a:t>13 </a:t>
            </a:r>
            <a:r>
              <a:rPr lang="en-US" sz="2800" b="0" dirty="0">
                <a:solidFill>
                  <a:srgbClr val="000000"/>
                </a:solidFill>
                <a:effectLst/>
                <a:latin typeface="system-ui"/>
              </a:rPr>
              <a:t>And I heard every created thing which is in heaven, or on the earth, or under the earth, or on the sea, and all the things in them, saying,</a:t>
            </a:r>
          </a:p>
          <a:p>
            <a:pPr lvl="1"/>
            <a:r>
              <a:rPr lang="en-US" sz="2800" b="0" dirty="0">
                <a:solidFill>
                  <a:srgbClr val="000000"/>
                </a:solidFill>
                <a:effectLst/>
                <a:latin typeface="system-ui"/>
              </a:rPr>
              <a:t>“To Him who sits on the throne and to the Lamb be the blessing, the honor, the glory, and the dominion forever and ever.”</a:t>
            </a:r>
          </a:p>
          <a:p>
            <a:pPr algn="l"/>
            <a:r>
              <a:rPr lang="en-US" sz="2800" b="1" baseline="30000" dirty="0">
                <a:solidFill>
                  <a:srgbClr val="000000"/>
                </a:solidFill>
                <a:effectLst/>
                <a:latin typeface="system-ui"/>
              </a:rPr>
              <a:t>14 </a:t>
            </a:r>
            <a:r>
              <a:rPr lang="en-US" sz="2800" b="0" dirty="0">
                <a:solidFill>
                  <a:srgbClr val="000000"/>
                </a:solidFill>
                <a:effectLst/>
                <a:latin typeface="system-ui"/>
              </a:rPr>
              <a:t>And the four living creatures were saying, “Amen.” And the elders fell down and worshiped.</a:t>
            </a:r>
          </a:p>
        </p:txBody>
      </p:sp>
    </p:spTree>
    <p:extLst>
      <p:ext uri="{BB962C8B-B14F-4D97-AF65-F5344CB8AC3E}">
        <p14:creationId xmlns:p14="http://schemas.microsoft.com/office/powerpoint/2010/main" val="837129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1C74F6-F724-4114-831F-5F6CA7FC6E9B}"/>
              </a:ext>
            </a:extLst>
          </p:cNvPr>
          <p:cNvSpPr/>
          <p:nvPr/>
        </p:nvSpPr>
        <p:spPr>
          <a:xfrm>
            <a:off x="2460729" y="2693627"/>
            <a:ext cx="116115" cy="1016000"/>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0F7018D-2307-43F6-BDF5-2998CE1D0CB2}"/>
              </a:ext>
            </a:extLst>
          </p:cNvPr>
          <p:cNvSpPr/>
          <p:nvPr/>
        </p:nvSpPr>
        <p:spPr>
          <a:xfrm rot="5400000">
            <a:off x="2473266" y="2661228"/>
            <a:ext cx="105559" cy="630856"/>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2A8B974C-B70C-41FD-8904-8CE02DE655D4}"/>
              </a:ext>
            </a:extLst>
          </p:cNvPr>
          <p:cNvSpPr/>
          <p:nvPr/>
        </p:nvSpPr>
        <p:spPr>
          <a:xfrm>
            <a:off x="8525025" y="590843"/>
            <a:ext cx="3432517" cy="233303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n>
                  <a:solidFill>
                    <a:srgbClr val="002060"/>
                  </a:solidFill>
                </a:ln>
              </a:rPr>
              <a:t>Heaven</a:t>
            </a:r>
          </a:p>
        </p:txBody>
      </p:sp>
      <p:sp>
        <p:nvSpPr>
          <p:cNvPr id="6" name="TextBox 5">
            <a:extLst>
              <a:ext uri="{FF2B5EF4-FFF2-40B4-BE49-F238E27FC236}">
                <a16:creationId xmlns:a16="http://schemas.microsoft.com/office/drawing/2014/main" id="{78CB61DD-E2CE-400E-9C92-099B47C264A3}"/>
              </a:ext>
            </a:extLst>
          </p:cNvPr>
          <p:cNvSpPr txBox="1"/>
          <p:nvPr/>
        </p:nvSpPr>
        <p:spPr>
          <a:xfrm>
            <a:off x="7863841" y="2194559"/>
            <a:ext cx="1336431" cy="1077218"/>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Return</a:t>
            </a:r>
          </a:p>
        </p:txBody>
      </p:sp>
      <p:pic>
        <p:nvPicPr>
          <p:cNvPr id="1026" name="Picture 2">
            <a:extLst>
              <a:ext uri="{FF2B5EF4-FFF2-40B4-BE49-F238E27FC236}">
                <a16:creationId xmlns:a16="http://schemas.microsoft.com/office/drawing/2014/main" id="{47F1AAFD-536E-4AD7-AFF3-EAF536DA1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040" y="817577"/>
            <a:ext cx="2198349" cy="195489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0C0440C-6621-4EA5-8EB9-BEF68329D57E}"/>
              </a:ext>
            </a:extLst>
          </p:cNvPr>
          <p:cNvSpPr txBox="1"/>
          <p:nvPr/>
        </p:nvSpPr>
        <p:spPr>
          <a:xfrm>
            <a:off x="334648" y="2750484"/>
            <a:ext cx="1956668" cy="1072099"/>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on earth</a:t>
            </a:r>
          </a:p>
        </p:txBody>
      </p:sp>
      <p:pic>
        <p:nvPicPr>
          <p:cNvPr id="10" name="Picture 2">
            <a:extLst>
              <a:ext uri="{FF2B5EF4-FFF2-40B4-BE49-F238E27FC236}">
                <a16:creationId xmlns:a16="http://schemas.microsoft.com/office/drawing/2014/main" id="{E6345C97-9F89-4425-96BA-94015354FA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985" y="913705"/>
            <a:ext cx="2198349" cy="19548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6CE96DF0-7DA6-4294-8163-E7DED018DCC2}"/>
              </a:ext>
            </a:extLst>
          </p:cNvPr>
          <p:cNvSpPr/>
          <p:nvPr/>
        </p:nvSpPr>
        <p:spPr>
          <a:xfrm rot="2638762">
            <a:off x="5179018" y="2099789"/>
            <a:ext cx="273797" cy="1636279"/>
          </a:xfrm>
          <a:prstGeom prst="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479EC7E-D22D-430F-967A-797CD1F8A209}"/>
              </a:ext>
            </a:extLst>
          </p:cNvPr>
          <p:cNvSpPr/>
          <p:nvPr/>
        </p:nvSpPr>
        <p:spPr>
          <a:xfrm rot="18838590">
            <a:off x="5176674" y="2097445"/>
            <a:ext cx="273797" cy="1636279"/>
          </a:xfrm>
          <a:prstGeom prst="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2B9953-B167-46A4-B722-7545B4A15880}"/>
              </a:ext>
            </a:extLst>
          </p:cNvPr>
          <p:cNvCxnSpPr>
            <a:cxnSpLocks/>
          </p:cNvCxnSpPr>
          <p:nvPr/>
        </p:nvCxnSpPr>
        <p:spPr>
          <a:xfrm flipH="1">
            <a:off x="182881" y="3709627"/>
            <a:ext cx="8342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82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5" presetClass="path" presetSubtype="0" fill="hold" nodeType="clickEffect">
                                  <p:stCondLst>
                                    <p:cond delay="0"/>
                                  </p:stCondLst>
                                  <p:childTnLst>
                                    <p:animMotion origin="layout" path="M -4.16667E-6 -4.44444E-6 L -0.57447 0.00162 " pathEditMode="relative" rAng="0" ptsTypes="AA">
                                      <p:cBhvr>
                                        <p:cTn id="20" dur="2000" fill="hold"/>
                                        <p:tgtEl>
                                          <p:spTgt spid="10"/>
                                        </p:tgtEl>
                                        <p:attrNameLst>
                                          <p:attrName>ppt_x</p:attrName>
                                          <p:attrName>ppt_y</p:attrName>
                                        </p:attrNameLst>
                                      </p:cBhvr>
                                      <p:rCtr x="-28724" y="69"/>
                                    </p:animMotion>
                                  </p:childTnLst>
                                </p:cTn>
                              </p:par>
                              <p:par>
                                <p:cTn id="21" presetID="35" presetClass="path" presetSubtype="0" fill="hold" grpId="0" nodeType="withEffect">
                                  <p:stCondLst>
                                    <p:cond delay="0"/>
                                  </p:stCondLst>
                                  <p:childTnLst>
                                    <p:animMotion origin="layout" path="M -3.95833E-6 -5.55112E-17 L -0.53919 -5.55112E-17 " pathEditMode="relative" rAng="0" ptsTypes="AA">
                                      <p:cBhvr>
                                        <p:cTn id="22" dur="2000" fill="hold"/>
                                        <p:tgtEl>
                                          <p:spTgt spid="7"/>
                                        </p:tgtEl>
                                        <p:attrNameLst>
                                          <p:attrName>ppt_x</p:attrName>
                                          <p:attrName>ppt_y</p:attrName>
                                        </p:attrNameLst>
                                      </p:cBhvr>
                                      <p:rCtr x="-2696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1C74F6-F724-4114-831F-5F6CA7FC6E9B}"/>
              </a:ext>
            </a:extLst>
          </p:cNvPr>
          <p:cNvSpPr/>
          <p:nvPr/>
        </p:nvSpPr>
        <p:spPr>
          <a:xfrm>
            <a:off x="2460729" y="2693627"/>
            <a:ext cx="116115" cy="1016000"/>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0F7018D-2307-43F6-BDF5-2998CE1D0CB2}"/>
              </a:ext>
            </a:extLst>
          </p:cNvPr>
          <p:cNvSpPr/>
          <p:nvPr/>
        </p:nvSpPr>
        <p:spPr>
          <a:xfrm rot="5400000">
            <a:off x="2473266" y="2661228"/>
            <a:ext cx="105559" cy="630856"/>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2A8B974C-B70C-41FD-8904-8CE02DE655D4}"/>
              </a:ext>
            </a:extLst>
          </p:cNvPr>
          <p:cNvSpPr/>
          <p:nvPr/>
        </p:nvSpPr>
        <p:spPr>
          <a:xfrm>
            <a:off x="8707909" y="590843"/>
            <a:ext cx="3432517" cy="233303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n>
                  <a:solidFill>
                    <a:srgbClr val="002060"/>
                  </a:solidFill>
                </a:ln>
              </a:rPr>
              <a:t>Heaven</a:t>
            </a:r>
          </a:p>
        </p:txBody>
      </p:sp>
      <p:sp>
        <p:nvSpPr>
          <p:cNvPr id="6" name="TextBox 5">
            <a:extLst>
              <a:ext uri="{FF2B5EF4-FFF2-40B4-BE49-F238E27FC236}">
                <a16:creationId xmlns:a16="http://schemas.microsoft.com/office/drawing/2014/main" id="{78CB61DD-E2CE-400E-9C92-099B47C264A3}"/>
              </a:ext>
            </a:extLst>
          </p:cNvPr>
          <p:cNvSpPr txBox="1"/>
          <p:nvPr/>
        </p:nvSpPr>
        <p:spPr>
          <a:xfrm>
            <a:off x="8145201" y="2250831"/>
            <a:ext cx="1336431" cy="1077218"/>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Return</a:t>
            </a:r>
          </a:p>
        </p:txBody>
      </p:sp>
      <p:sp>
        <p:nvSpPr>
          <p:cNvPr id="9" name="TextBox 8">
            <a:extLst>
              <a:ext uri="{FF2B5EF4-FFF2-40B4-BE49-F238E27FC236}">
                <a16:creationId xmlns:a16="http://schemas.microsoft.com/office/drawing/2014/main" id="{10C0440C-6621-4EA5-8EB9-BEF68329D57E}"/>
              </a:ext>
            </a:extLst>
          </p:cNvPr>
          <p:cNvSpPr txBox="1"/>
          <p:nvPr/>
        </p:nvSpPr>
        <p:spPr>
          <a:xfrm>
            <a:off x="334648" y="2750484"/>
            <a:ext cx="1956668" cy="1072099"/>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on earth</a:t>
            </a:r>
          </a:p>
        </p:txBody>
      </p:sp>
      <p:cxnSp>
        <p:nvCxnSpPr>
          <p:cNvPr id="13" name="Straight Connector 12">
            <a:extLst>
              <a:ext uri="{FF2B5EF4-FFF2-40B4-BE49-F238E27FC236}">
                <a16:creationId xmlns:a16="http://schemas.microsoft.com/office/drawing/2014/main" id="{E52B9953-B167-46A4-B722-7545B4A15880}"/>
              </a:ext>
            </a:extLst>
          </p:cNvPr>
          <p:cNvCxnSpPr>
            <a:cxnSpLocks/>
          </p:cNvCxnSpPr>
          <p:nvPr/>
        </p:nvCxnSpPr>
        <p:spPr>
          <a:xfrm flipH="1">
            <a:off x="182881" y="3709627"/>
            <a:ext cx="8342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68C956E-201E-4D5F-B78D-F264F50D3AD1}"/>
              </a:ext>
            </a:extLst>
          </p:cNvPr>
          <p:cNvSpPr txBox="1"/>
          <p:nvPr/>
        </p:nvSpPr>
        <p:spPr>
          <a:xfrm rot="17559068">
            <a:off x="2235108" y="2563985"/>
            <a:ext cx="2204370" cy="707886"/>
          </a:xfrm>
          <a:prstGeom prst="rect">
            <a:avLst/>
          </a:prstGeom>
          <a:noFill/>
        </p:spPr>
        <p:txBody>
          <a:bodyPr wrap="square" rtlCol="0">
            <a:spAutoFit/>
          </a:bodyPr>
          <a:lstStyle/>
          <a:p>
            <a:pPr algn="ctr"/>
            <a:r>
              <a:rPr lang="en-US" sz="4000" b="1" dirty="0">
                <a:solidFill>
                  <a:srgbClr val="7030A0"/>
                </a:solidFill>
              </a:rPr>
              <a:t>Exalted</a:t>
            </a:r>
          </a:p>
        </p:txBody>
      </p:sp>
      <p:sp>
        <p:nvSpPr>
          <p:cNvPr id="15" name="TextBox 14">
            <a:extLst>
              <a:ext uri="{FF2B5EF4-FFF2-40B4-BE49-F238E27FC236}">
                <a16:creationId xmlns:a16="http://schemas.microsoft.com/office/drawing/2014/main" id="{91547D80-2859-416E-80AF-6E379D706A03}"/>
              </a:ext>
            </a:extLst>
          </p:cNvPr>
          <p:cNvSpPr txBox="1"/>
          <p:nvPr/>
        </p:nvSpPr>
        <p:spPr>
          <a:xfrm>
            <a:off x="3723048" y="667611"/>
            <a:ext cx="4562822" cy="6124754"/>
          </a:xfrm>
          <a:prstGeom prst="rect">
            <a:avLst/>
          </a:prstGeom>
          <a:noFill/>
        </p:spPr>
        <p:txBody>
          <a:bodyPr wrap="square">
            <a:spAutoFit/>
          </a:bodyPr>
          <a:lstStyle/>
          <a:p>
            <a:pPr algn="l"/>
            <a:r>
              <a:rPr lang="en-US" sz="2800" b="1" i="0" baseline="30000" dirty="0">
                <a:solidFill>
                  <a:srgbClr val="000000"/>
                </a:solidFill>
                <a:effectLst/>
                <a:latin typeface="Palatino Linotype" panose="02040502050505030304" pitchFamily="18" charset="0"/>
              </a:rPr>
              <a:t>33 </a:t>
            </a:r>
            <a:r>
              <a:rPr lang="en-US" sz="2800" b="0" i="0" dirty="0">
                <a:solidFill>
                  <a:srgbClr val="000000"/>
                </a:solidFill>
                <a:effectLst/>
                <a:latin typeface="Palatino Linotype" panose="02040502050505030304" pitchFamily="18" charset="0"/>
              </a:rPr>
              <a:t>Being therefore </a:t>
            </a:r>
            <a:r>
              <a:rPr lang="en-US" sz="2800" b="1" i="0" dirty="0">
                <a:solidFill>
                  <a:srgbClr val="000000"/>
                </a:solidFill>
                <a:effectLst/>
                <a:latin typeface="Palatino Linotype" panose="02040502050505030304" pitchFamily="18" charset="0"/>
              </a:rPr>
              <a:t>exalted at the right hand of God</a:t>
            </a:r>
            <a:r>
              <a:rPr lang="en-US" sz="2800" b="0" i="0" dirty="0">
                <a:solidFill>
                  <a:srgbClr val="000000"/>
                </a:solidFill>
                <a:effectLst/>
                <a:latin typeface="Palatino Linotype" panose="02040502050505030304" pitchFamily="18" charset="0"/>
              </a:rPr>
              <a:t>, and having received from the Father the promise of the Holy Spirit, he has poured out this that you yourselves are seeing and hearing. </a:t>
            </a:r>
            <a:r>
              <a:rPr lang="en-US" sz="2800" b="1" i="0" baseline="30000" dirty="0">
                <a:solidFill>
                  <a:srgbClr val="000000"/>
                </a:solidFill>
                <a:effectLst/>
                <a:latin typeface="Palatino Linotype" panose="02040502050505030304" pitchFamily="18" charset="0"/>
              </a:rPr>
              <a:t>34 </a:t>
            </a:r>
            <a:r>
              <a:rPr lang="en-US" sz="2800" b="0" i="0" dirty="0">
                <a:solidFill>
                  <a:srgbClr val="000000"/>
                </a:solidFill>
                <a:effectLst/>
                <a:latin typeface="Palatino Linotype" panose="02040502050505030304" pitchFamily="18" charset="0"/>
              </a:rPr>
              <a:t>For David did not ascend into the heavens, but he himself says,</a:t>
            </a:r>
          </a:p>
          <a:p>
            <a:pPr algn="l"/>
            <a:r>
              <a:rPr lang="en-US" sz="2800" b="0" i="0" dirty="0">
                <a:solidFill>
                  <a:srgbClr val="000000"/>
                </a:solidFill>
                <a:effectLst/>
                <a:latin typeface="Palatino Linotype" panose="02040502050505030304" pitchFamily="18" charset="0"/>
              </a:rPr>
              <a:t>“‘The Lord said to my Lord, ‘</a:t>
            </a:r>
            <a:r>
              <a:rPr lang="en-US" sz="2800" b="1" i="0" dirty="0">
                <a:solidFill>
                  <a:srgbClr val="000000"/>
                </a:solidFill>
                <a:effectLst/>
                <a:latin typeface="Palatino Linotype" panose="02040502050505030304" pitchFamily="18" charset="0"/>
              </a:rPr>
              <a:t>Sit at my right hand,</a:t>
            </a:r>
            <a:br>
              <a:rPr lang="en-US" sz="2800" b="1" i="0" dirty="0">
                <a:solidFill>
                  <a:srgbClr val="000000"/>
                </a:solidFill>
                <a:effectLst/>
                <a:latin typeface="Palatino Linotype" panose="02040502050505030304" pitchFamily="18" charset="0"/>
              </a:rPr>
            </a:br>
            <a:r>
              <a:rPr lang="en-US" sz="2800" b="1" i="0" baseline="30000" dirty="0">
                <a:solidFill>
                  <a:srgbClr val="000000"/>
                </a:solidFill>
                <a:effectLst/>
                <a:latin typeface="Palatino Linotype" panose="02040502050505030304" pitchFamily="18" charset="0"/>
              </a:rPr>
              <a:t>35 </a:t>
            </a:r>
            <a:r>
              <a:rPr lang="en-US" sz="2800" b="1" i="0" dirty="0">
                <a:solidFill>
                  <a:srgbClr val="000000"/>
                </a:solidFill>
                <a:effectLst/>
                <a:latin typeface="Palatino Linotype" panose="02040502050505030304" pitchFamily="18" charset="0"/>
              </a:rPr>
              <a:t>    until I make your enemies your footstool</a:t>
            </a:r>
            <a:r>
              <a:rPr lang="en-US" sz="2800" b="0" i="0" dirty="0">
                <a:solidFill>
                  <a:srgbClr val="000000"/>
                </a:solidFill>
                <a:effectLst/>
                <a:latin typeface="Palatino Linotype" panose="02040502050505030304" pitchFamily="18" charset="0"/>
              </a:rPr>
              <a:t>.”’</a:t>
            </a:r>
          </a:p>
        </p:txBody>
      </p:sp>
      <p:sp>
        <p:nvSpPr>
          <p:cNvPr id="17" name="TextBox 16">
            <a:extLst>
              <a:ext uri="{FF2B5EF4-FFF2-40B4-BE49-F238E27FC236}">
                <a16:creationId xmlns:a16="http://schemas.microsoft.com/office/drawing/2014/main" id="{D642386F-F7E7-42DB-B964-0597FABE3041}"/>
              </a:ext>
            </a:extLst>
          </p:cNvPr>
          <p:cNvSpPr txBox="1"/>
          <p:nvPr/>
        </p:nvSpPr>
        <p:spPr>
          <a:xfrm>
            <a:off x="3721335" y="188124"/>
            <a:ext cx="2137433" cy="584775"/>
          </a:xfrm>
          <a:prstGeom prst="rect">
            <a:avLst/>
          </a:prstGeom>
          <a:noFill/>
        </p:spPr>
        <p:txBody>
          <a:bodyPr wrap="square">
            <a:spAutoFit/>
          </a:bodyPr>
          <a:lstStyle/>
          <a:p>
            <a:r>
              <a:rPr lang="en-US" sz="3200" b="1" dirty="0"/>
              <a:t>Acts 2</a:t>
            </a:r>
            <a:endParaRPr lang="en-US" sz="3200" dirty="0"/>
          </a:p>
        </p:txBody>
      </p:sp>
      <p:sp>
        <p:nvSpPr>
          <p:cNvPr id="16" name="Oval 15">
            <a:extLst>
              <a:ext uri="{FF2B5EF4-FFF2-40B4-BE49-F238E27FC236}">
                <a16:creationId xmlns:a16="http://schemas.microsoft.com/office/drawing/2014/main" id="{7CECB7EB-AD80-4743-8368-1C919E30BE46}"/>
              </a:ext>
            </a:extLst>
          </p:cNvPr>
          <p:cNvSpPr/>
          <p:nvPr/>
        </p:nvSpPr>
        <p:spPr>
          <a:xfrm>
            <a:off x="3484092" y="5168246"/>
            <a:ext cx="5223817" cy="183989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002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1C74F6-F724-4114-831F-5F6CA7FC6E9B}"/>
              </a:ext>
            </a:extLst>
          </p:cNvPr>
          <p:cNvSpPr/>
          <p:nvPr/>
        </p:nvSpPr>
        <p:spPr>
          <a:xfrm>
            <a:off x="2460729" y="2693627"/>
            <a:ext cx="116115" cy="1016000"/>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0F7018D-2307-43F6-BDF5-2998CE1D0CB2}"/>
              </a:ext>
            </a:extLst>
          </p:cNvPr>
          <p:cNvSpPr/>
          <p:nvPr/>
        </p:nvSpPr>
        <p:spPr>
          <a:xfrm rot="5400000">
            <a:off x="2473266" y="2661228"/>
            <a:ext cx="105559" cy="630856"/>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2A8B974C-B70C-41FD-8904-8CE02DE655D4}"/>
              </a:ext>
            </a:extLst>
          </p:cNvPr>
          <p:cNvSpPr/>
          <p:nvPr/>
        </p:nvSpPr>
        <p:spPr>
          <a:xfrm>
            <a:off x="8707909" y="590843"/>
            <a:ext cx="3432517" cy="233303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n>
                  <a:solidFill>
                    <a:srgbClr val="002060"/>
                  </a:solidFill>
                </a:ln>
              </a:rPr>
              <a:t>Heaven</a:t>
            </a:r>
          </a:p>
        </p:txBody>
      </p:sp>
      <p:sp>
        <p:nvSpPr>
          <p:cNvPr id="6" name="TextBox 5">
            <a:extLst>
              <a:ext uri="{FF2B5EF4-FFF2-40B4-BE49-F238E27FC236}">
                <a16:creationId xmlns:a16="http://schemas.microsoft.com/office/drawing/2014/main" id="{78CB61DD-E2CE-400E-9C92-099B47C264A3}"/>
              </a:ext>
            </a:extLst>
          </p:cNvPr>
          <p:cNvSpPr txBox="1"/>
          <p:nvPr/>
        </p:nvSpPr>
        <p:spPr>
          <a:xfrm>
            <a:off x="8145201" y="2250831"/>
            <a:ext cx="1336431" cy="1077218"/>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Return</a:t>
            </a:r>
          </a:p>
        </p:txBody>
      </p:sp>
      <p:sp>
        <p:nvSpPr>
          <p:cNvPr id="9" name="TextBox 8">
            <a:extLst>
              <a:ext uri="{FF2B5EF4-FFF2-40B4-BE49-F238E27FC236}">
                <a16:creationId xmlns:a16="http://schemas.microsoft.com/office/drawing/2014/main" id="{10C0440C-6621-4EA5-8EB9-BEF68329D57E}"/>
              </a:ext>
            </a:extLst>
          </p:cNvPr>
          <p:cNvSpPr txBox="1"/>
          <p:nvPr/>
        </p:nvSpPr>
        <p:spPr>
          <a:xfrm>
            <a:off x="334648" y="2750484"/>
            <a:ext cx="1956668" cy="1072099"/>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on earth</a:t>
            </a:r>
          </a:p>
        </p:txBody>
      </p:sp>
      <p:cxnSp>
        <p:nvCxnSpPr>
          <p:cNvPr id="13" name="Straight Connector 12">
            <a:extLst>
              <a:ext uri="{FF2B5EF4-FFF2-40B4-BE49-F238E27FC236}">
                <a16:creationId xmlns:a16="http://schemas.microsoft.com/office/drawing/2014/main" id="{E52B9953-B167-46A4-B722-7545B4A15880}"/>
              </a:ext>
            </a:extLst>
          </p:cNvPr>
          <p:cNvCxnSpPr>
            <a:cxnSpLocks/>
          </p:cNvCxnSpPr>
          <p:nvPr/>
        </p:nvCxnSpPr>
        <p:spPr>
          <a:xfrm flipH="1">
            <a:off x="182881" y="3709627"/>
            <a:ext cx="8342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68C956E-201E-4D5F-B78D-F264F50D3AD1}"/>
              </a:ext>
            </a:extLst>
          </p:cNvPr>
          <p:cNvSpPr txBox="1"/>
          <p:nvPr/>
        </p:nvSpPr>
        <p:spPr>
          <a:xfrm rot="17559068">
            <a:off x="2235108" y="2563985"/>
            <a:ext cx="2204370" cy="707886"/>
          </a:xfrm>
          <a:prstGeom prst="rect">
            <a:avLst/>
          </a:prstGeom>
          <a:noFill/>
        </p:spPr>
        <p:txBody>
          <a:bodyPr wrap="square" rtlCol="0">
            <a:spAutoFit/>
          </a:bodyPr>
          <a:lstStyle/>
          <a:p>
            <a:pPr algn="ctr"/>
            <a:r>
              <a:rPr lang="en-US" sz="4000" b="1" dirty="0">
                <a:solidFill>
                  <a:srgbClr val="7030A0"/>
                </a:solidFill>
              </a:rPr>
              <a:t>Exalted</a:t>
            </a:r>
          </a:p>
        </p:txBody>
      </p:sp>
      <p:sp>
        <p:nvSpPr>
          <p:cNvPr id="15" name="TextBox 14">
            <a:extLst>
              <a:ext uri="{FF2B5EF4-FFF2-40B4-BE49-F238E27FC236}">
                <a16:creationId xmlns:a16="http://schemas.microsoft.com/office/drawing/2014/main" id="{91547D80-2859-416E-80AF-6E379D706A03}"/>
              </a:ext>
            </a:extLst>
          </p:cNvPr>
          <p:cNvSpPr txBox="1"/>
          <p:nvPr/>
        </p:nvSpPr>
        <p:spPr>
          <a:xfrm>
            <a:off x="3723048" y="667611"/>
            <a:ext cx="4562822" cy="6124754"/>
          </a:xfrm>
          <a:prstGeom prst="rect">
            <a:avLst/>
          </a:prstGeom>
          <a:noFill/>
        </p:spPr>
        <p:txBody>
          <a:bodyPr wrap="square">
            <a:spAutoFit/>
          </a:bodyPr>
          <a:lstStyle/>
          <a:p>
            <a:pPr algn="l"/>
            <a:endParaRPr lang="en-US" sz="2800" b="0" i="0" dirty="0">
              <a:solidFill>
                <a:srgbClr val="000000"/>
              </a:solidFill>
              <a:effectLst/>
              <a:latin typeface="Palatino Linotype" panose="02040502050505030304" pitchFamily="18" charset="0"/>
            </a:endParaRPr>
          </a:p>
          <a:p>
            <a:pPr algn="l"/>
            <a:endParaRPr lang="en-US" sz="2800" dirty="0">
              <a:solidFill>
                <a:srgbClr val="000000"/>
              </a:solidFill>
              <a:latin typeface="Palatino Linotype" panose="02040502050505030304" pitchFamily="18" charset="0"/>
            </a:endParaRPr>
          </a:p>
          <a:p>
            <a:pPr algn="l"/>
            <a:endParaRPr lang="en-US" sz="2800" dirty="0">
              <a:solidFill>
                <a:srgbClr val="000000"/>
              </a:solidFill>
              <a:latin typeface="Palatino Linotype" panose="02040502050505030304" pitchFamily="18" charset="0"/>
            </a:endParaRPr>
          </a:p>
          <a:p>
            <a:pPr algn="l"/>
            <a:endParaRPr lang="en-US" sz="2800" b="0" i="0" dirty="0">
              <a:solidFill>
                <a:srgbClr val="000000"/>
              </a:solidFill>
              <a:effectLst/>
              <a:latin typeface="Palatino Linotype" panose="02040502050505030304" pitchFamily="18" charset="0"/>
            </a:endParaRPr>
          </a:p>
          <a:p>
            <a:pPr algn="l"/>
            <a:endParaRPr lang="en-US" sz="2800" dirty="0">
              <a:solidFill>
                <a:srgbClr val="000000"/>
              </a:solidFill>
              <a:latin typeface="Palatino Linotype" panose="02040502050505030304" pitchFamily="18" charset="0"/>
            </a:endParaRPr>
          </a:p>
          <a:p>
            <a:pPr algn="l"/>
            <a:endParaRPr lang="en-US" sz="2800" b="0" i="0" dirty="0">
              <a:solidFill>
                <a:srgbClr val="000000"/>
              </a:solidFill>
              <a:effectLst/>
              <a:latin typeface="Palatino Linotype" panose="02040502050505030304" pitchFamily="18" charset="0"/>
            </a:endParaRPr>
          </a:p>
          <a:p>
            <a:pPr algn="l"/>
            <a:endParaRPr lang="en-US" sz="2800" dirty="0">
              <a:solidFill>
                <a:srgbClr val="000000"/>
              </a:solidFill>
              <a:latin typeface="Palatino Linotype" panose="02040502050505030304" pitchFamily="18" charset="0"/>
            </a:endParaRPr>
          </a:p>
          <a:p>
            <a:pPr algn="l"/>
            <a:endParaRPr lang="en-US" sz="2800" b="0" i="0" dirty="0">
              <a:solidFill>
                <a:srgbClr val="000000"/>
              </a:solidFill>
              <a:effectLst/>
              <a:latin typeface="Palatino Linotype" panose="02040502050505030304" pitchFamily="18" charset="0"/>
            </a:endParaRPr>
          </a:p>
          <a:p>
            <a:pPr algn="l"/>
            <a:endParaRPr lang="en-US" sz="2800" dirty="0">
              <a:solidFill>
                <a:srgbClr val="000000"/>
              </a:solidFill>
              <a:latin typeface="Palatino Linotype" panose="02040502050505030304" pitchFamily="18" charset="0"/>
            </a:endParaRPr>
          </a:p>
          <a:p>
            <a:pPr algn="l"/>
            <a:endParaRPr lang="en-US" sz="2800" b="0" i="0" dirty="0">
              <a:solidFill>
                <a:srgbClr val="000000"/>
              </a:solidFill>
              <a:effectLst/>
              <a:latin typeface="Palatino Linotype" panose="02040502050505030304" pitchFamily="18" charset="0"/>
            </a:endParaRPr>
          </a:p>
          <a:p>
            <a:pPr algn="l"/>
            <a:r>
              <a:rPr lang="en-US" sz="2800" b="0" i="0" dirty="0">
                <a:solidFill>
                  <a:srgbClr val="000000"/>
                </a:solidFill>
                <a:effectLst/>
                <a:latin typeface="Palatino Linotype" panose="02040502050505030304" pitchFamily="18" charset="0"/>
              </a:rPr>
              <a:t>“‘The Lord said to my Lord, ‘</a:t>
            </a:r>
            <a:r>
              <a:rPr lang="en-US" sz="2800" b="1" i="0" dirty="0">
                <a:solidFill>
                  <a:srgbClr val="000000"/>
                </a:solidFill>
                <a:effectLst/>
                <a:latin typeface="Palatino Linotype" panose="02040502050505030304" pitchFamily="18" charset="0"/>
              </a:rPr>
              <a:t>Sit at my right hand,</a:t>
            </a:r>
            <a:br>
              <a:rPr lang="en-US" sz="2800" b="1" i="0" dirty="0">
                <a:solidFill>
                  <a:srgbClr val="000000"/>
                </a:solidFill>
                <a:effectLst/>
                <a:latin typeface="Palatino Linotype" panose="02040502050505030304" pitchFamily="18" charset="0"/>
              </a:rPr>
            </a:br>
            <a:r>
              <a:rPr lang="en-US" sz="2800" b="1" i="0" baseline="30000" dirty="0">
                <a:solidFill>
                  <a:schemeClr val="bg1"/>
                </a:solidFill>
                <a:effectLst/>
                <a:latin typeface="Palatino Linotype" panose="02040502050505030304" pitchFamily="18" charset="0"/>
              </a:rPr>
              <a:t>35</a:t>
            </a:r>
            <a:r>
              <a:rPr lang="en-US" sz="2800" b="1" i="0" baseline="30000" dirty="0">
                <a:solidFill>
                  <a:srgbClr val="000000"/>
                </a:solidFill>
                <a:effectLst/>
                <a:latin typeface="Palatino Linotype" panose="02040502050505030304" pitchFamily="18" charset="0"/>
              </a:rPr>
              <a:t> </a:t>
            </a:r>
            <a:r>
              <a:rPr lang="en-US" sz="2800" b="1" i="0" dirty="0">
                <a:solidFill>
                  <a:srgbClr val="000000"/>
                </a:solidFill>
                <a:effectLst/>
                <a:latin typeface="Palatino Linotype" panose="02040502050505030304" pitchFamily="18" charset="0"/>
              </a:rPr>
              <a:t>    until I make your enemies your footstool</a:t>
            </a:r>
            <a:r>
              <a:rPr lang="en-US" sz="2800" b="0" i="0" dirty="0">
                <a:solidFill>
                  <a:srgbClr val="000000"/>
                </a:solidFill>
                <a:effectLst/>
                <a:latin typeface="Palatino Linotype" panose="02040502050505030304" pitchFamily="18" charset="0"/>
              </a:rPr>
              <a:t>.”’</a:t>
            </a:r>
          </a:p>
        </p:txBody>
      </p:sp>
      <p:sp>
        <p:nvSpPr>
          <p:cNvPr id="17" name="TextBox 16">
            <a:extLst>
              <a:ext uri="{FF2B5EF4-FFF2-40B4-BE49-F238E27FC236}">
                <a16:creationId xmlns:a16="http://schemas.microsoft.com/office/drawing/2014/main" id="{D642386F-F7E7-42DB-B964-0597FABE3041}"/>
              </a:ext>
            </a:extLst>
          </p:cNvPr>
          <p:cNvSpPr txBox="1"/>
          <p:nvPr/>
        </p:nvSpPr>
        <p:spPr>
          <a:xfrm>
            <a:off x="3721335" y="188124"/>
            <a:ext cx="2137433" cy="584775"/>
          </a:xfrm>
          <a:prstGeom prst="rect">
            <a:avLst/>
          </a:prstGeom>
          <a:noFill/>
        </p:spPr>
        <p:txBody>
          <a:bodyPr wrap="square">
            <a:spAutoFit/>
          </a:bodyPr>
          <a:lstStyle/>
          <a:p>
            <a:r>
              <a:rPr lang="en-US" sz="3200" b="1" dirty="0"/>
              <a:t>Psalm 110</a:t>
            </a:r>
            <a:endParaRPr lang="en-US" sz="3200" dirty="0"/>
          </a:p>
        </p:txBody>
      </p:sp>
      <p:sp>
        <p:nvSpPr>
          <p:cNvPr id="20" name="TextBox 19">
            <a:extLst>
              <a:ext uri="{FF2B5EF4-FFF2-40B4-BE49-F238E27FC236}">
                <a16:creationId xmlns:a16="http://schemas.microsoft.com/office/drawing/2014/main" id="{0E6F2991-9FF7-4658-8A76-82A47983AC6C}"/>
              </a:ext>
            </a:extLst>
          </p:cNvPr>
          <p:cNvSpPr txBox="1"/>
          <p:nvPr/>
        </p:nvSpPr>
        <p:spPr>
          <a:xfrm>
            <a:off x="3753868" y="5041245"/>
            <a:ext cx="5543949" cy="1384995"/>
          </a:xfrm>
          <a:prstGeom prst="rect">
            <a:avLst/>
          </a:prstGeom>
          <a:noFill/>
        </p:spPr>
        <p:txBody>
          <a:bodyPr wrap="square">
            <a:spAutoFit/>
          </a:bodyPr>
          <a:lstStyle/>
          <a:p>
            <a:r>
              <a:rPr lang="en-US" sz="2800" b="0" dirty="0">
                <a:solidFill>
                  <a:srgbClr val="000000"/>
                </a:solidFill>
                <a:effectLst/>
                <a:latin typeface="Palatino Linotype" panose="02040502050505030304" pitchFamily="18" charset="0"/>
              </a:rPr>
              <a:t>The </a:t>
            </a:r>
            <a:r>
              <a:rPr lang="en-US" sz="2800" b="0" cap="small" dirty="0">
                <a:solidFill>
                  <a:srgbClr val="000000"/>
                </a:solidFill>
                <a:effectLst/>
                <a:latin typeface="Palatino Linotype" panose="02040502050505030304" pitchFamily="18" charset="0"/>
              </a:rPr>
              <a:t>Lord</a:t>
            </a:r>
            <a:r>
              <a:rPr lang="en-US" sz="2800" b="0" dirty="0">
                <a:solidFill>
                  <a:srgbClr val="000000"/>
                </a:solidFill>
                <a:effectLst/>
                <a:latin typeface="Palatino Linotype" panose="02040502050505030304" pitchFamily="18" charset="0"/>
              </a:rPr>
              <a:t> will stretch out Your strong scepter from Zion, saying,</a:t>
            </a:r>
            <a:br>
              <a:rPr lang="en-US" sz="2800" dirty="0">
                <a:latin typeface="Palatino Linotype" panose="02040502050505030304" pitchFamily="18" charset="0"/>
              </a:rPr>
            </a:br>
            <a:r>
              <a:rPr lang="en-US" sz="2800" b="0" dirty="0">
                <a:solidFill>
                  <a:srgbClr val="000000"/>
                </a:solidFill>
                <a:effectLst/>
                <a:latin typeface="Palatino Linotype" panose="02040502050505030304" pitchFamily="18" charset="0"/>
              </a:rPr>
              <a:t>“Rule in the midst of Your enemies.”</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796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0 0 L 0 -0.25 E" pathEditMode="relative" ptsTypes="">
                                      <p:cBhvr>
                                        <p:cTn id="6" dur="500" fill="hold"/>
                                        <p:tgtEl>
                                          <p:spTgt spid="1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1C74F6-F724-4114-831F-5F6CA7FC6E9B}"/>
              </a:ext>
            </a:extLst>
          </p:cNvPr>
          <p:cNvSpPr/>
          <p:nvPr/>
        </p:nvSpPr>
        <p:spPr>
          <a:xfrm>
            <a:off x="2460729" y="2693627"/>
            <a:ext cx="116115" cy="1016000"/>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0F7018D-2307-43F6-BDF5-2998CE1D0CB2}"/>
              </a:ext>
            </a:extLst>
          </p:cNvPr>
          <p:cNvSpPr/>
          <p:nvPr/>
        </p:nvSpPr>
        <p:spPr>
          <a:xfrm rot="5400000">
            <a:off x="2473266" y="2661228"/>
            <a:ext cx="105559" cy="630856"/>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2A8B974C-B70C-41FD-8904-8CE02DE655D4}"/>
              </a:ext>
            </a:extLst>
          </p:cNvPr>
          <p:cNvSpPr/>
          <p:nvPr/>
        </p:nvSpPr>
        <p:spPr>
          <a:xfrm>
            <a:off x="8707909" y="590843"/>
            <a:ext cx="3432517" cy="233303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n>
                  <a:solidFill>
                    <a:srgbClr val="002060"/>
                  </a:solidFill>
                </a:ln>
              </a:rPr>
              <a:t>Heaven</a:t>
            </a:r>
          </a:p>
        </p:txBody>
      </p:sp>
      <p:sp>
        <p:nvSpPr>
          <p:cNvPr id="6" name="TextBox 5">
            <a:extLst>
              <a:ext uri="{FF2B5EF4-FFF2-40B4-BE49-F238E27FC236}">
                <a16:creationId xmlns:a16="http://schemas.microsoft.com/office/drawing/2014/main" id="{78CB61DD-E2CE-400E-9C92-099B47C264A3}"/>
              </a:ext>
            </a:extLst>
          </p:cNvPr>
          <p:cNvSpPr txBox="1"/>
          <p:nvPr/>
        </p:nvSpPr>
        <p:spPr>
          <a:xfrm>
            <a:off x="8145201" y="2250831"/>
            <a:ext cx="1336431" cy="1077218"/>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Return</a:t>
            </a:r>
          </a:p>
        </p:txBody>
      </p:sp>
      <p:sp>
        <p:nvSpPr>
          <p:cNvPr id="9" name="TextBox 8">
            <a:extLst>
              <a:ext uri="{FF2B5EF4-FFF2-40B4-BE49-F238E27FC236}">
                <a16:creationId xmlns:a16="http://schemas.microsoft.com/office/drawing/2014/main" id="{10C0440C-6621-4EA5-8EB9-BEF68329D57E}"/>
              </a:ext>
            </a:extLst>
          </p:cNvPr>
          <p:cNvSpPr txBox="1"/>
          <p:nvPr/>
        </p:nvSpPr>
        <p:spPr>
          <a:xfrm>
            <a:off x="334648" y="2750484"/>
            <a:ext cx="1956668" cy="1072099"/>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on earth</a:t>
            </a:r>
          </a:p>
        </p:txBody>
      </p:sp>
      <p:cxnSp>
        <p:nvCxnSpPr>
          <p:cNvPr id="13" name="Straight Connector 12">
            <a:extLst>
              <a:ext uri="{FF2B5EF4-FFF2-40B4-BE49-F238E27FC236}">
                <a16:creationId xmlns:a16="http://schemas.microsoft.com/office/drawing/2014/main" id="{E52B9953-B167-46A4-B722-7545B4A15880}"/>
              </a:ext>
            </a:extLst>
          </p:cNvPr>
          <p:cNvCxnSpPr>
            <a:cxnSpLocks/>
          </p:cNvCxnSpPr>
          <p:nvPr/>
        </p:nvCxnSpPr>
        <p:spPr>
          <a:xfrm flipH="1">
            <a:off x="182881" y="3709627"/>
            <a:ext cx="8342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68C956E-201E-4D5F-B78D-F264F50D3AD1}"/>
              </a:ext>
            </a:extLst>
          </p:cNvPr>
          <p:cNvSpPr txBox="1"/>
          <p:nvPr/>
        </p:nvSpPr>
        <p:spPr>
          <a:xfrm rot="17559068">
            <a:off x="2235108" y="2563985"/>
            <a:ext cx="2204370" cy="707886"/>
          </a:xfrm>
          <a:prstGeom prst="rect">
            <a:avLst/>
          </a:prstGeom>
          <a:noFill/>
        </p:spPr>
        <p:txBody>
          <a:bodyPr wrap="square" rtlCol="0">
            <a:spAutoFit/>
          </a:bodyPr>
          <a:lstStyle/>
          <a:p>
            <a:pPr algn="ctr"/>
            <a:r>
              <a:rPr lang="en-US" sz="4000" b="1" dirty="0">
                <a:solidFill>
                  <a:srgbClr val="7030A0"/>
                </a:solidFill>
              </a:rPr>
              <a:t>Exalted</a:t>
            </a:r>
          </a:p>
        </p:txBody>
      </p:sp>
      <p:sp>
        <p:nvSpPr>
          <p:cNvPr id="15" name="TextBox 14">
            <a:extLst>
              <a:ext uri="{FF2B5EF4-FFF2-40B4-BE49-F238E27FC236}">
                <a16:creationId xmlns:a16="http://schemas.microsoft.com/office/drawing/2014/main" id="{91547D80-2859-416E-80AF-6E379D706A03}"/>
              </a:ext>
            </a:extLst>
          </p:cNvPr>
          <p:cNvSpPr txBox="1"/>
          <p:nvPr/>
        </p:nvSpPr>
        <p:spPr>
          <a:xfrm>
            <a:off x="3723047" y="667617"/>
            <a:ext cx="5096840" cy="6124754"/>
          </a:xfrm>
          <a:prstGeom prst="rect">
            <a:avLst/>
          </a:prstGeom>
          <a:noFill/>
        </p:spPr>
        <p:txBody>
          <a:bodyPr wrap="square">
            <a:spAutoFit/>
          </a:bodyPr>
          <a:lstStyle/>
          <a:p>
            <a:r>
              <a:rPr lang="en-US" sz="2800" dirty="0">
                <a:latin typeface="Palatino Linotype" panose="02040502050505030304" pitchFamily="18" charset="0"/>
              </a:rPr>
              <a:t>He humbled Himself by becoming obedient to the point of death: death on a cross. </a:t>
            </a:r>
            <a:r>
              <a:rPr lang="en-US" sz="2800" b="1" baseline="30000" dirty="0">
                <a:latin typeface="Palatino Linotype" panose="02040502050505030304" pitchFamily="18" charset="0"/>
              </a:rPr>
              <a:t>9 </a:t>
            </a:r>
            <a:r>
              <a:rPr lang="en-US" sz="2800" dirty="0">
                <a:latin typeface="Palatino Linotype" panose="02040502050505030304" pitchFamily="18" charset="0"/>
              </a:rPr>
              <a:t>For this reason also God highly exalted Him, and bestowed</a:t>
            </a:r>
          </a:p>
          <a:p>
            <a:r>
              <a:rPr lang="en-US" sz="2800" dirty="0">
                <a:latin typeface="Palatino Linotype" panose="02040502050505030304" pitchFamily="18" charset="0"/>
              </a:rPr>
              <a:t>on Him the name which is above every name, </a:t>
            </a:r>
            <a:r>
              <a:rPr lang="en-US" sz="2800" b="1" baseline="30000" dirty="0">
                <a:latin typeface="Palatino Linotype" panose="02040502050505030304" pitchFamily="18" charset="0"/>
              </a:rPr>
              <a:t>10 </a:t>
            </a:r>
            <a:r>
              <a:rPr lang="en-US" sz="2800" dirty="0">
                <a:latin typeface="Palatino Linotype" panose="02040502050505030304" pitchFamily="18" charset="0"/>
              </a:rPr>
              <a:t>so that at the name of Jesus </a:t>
            </a:r>
            <a:r>
              <a:rPr lang="en-US" sz="2800" cap="small" dirty="0">
                <a:latin typeface="Palatino Linotype" panose="02040502050505030304" pitchFamily="18" charset="0"/>
              </a:rPr>
              <a:t>every knee will bow</a:t>
            </a:r>
            <a:r>
              <a:rPr lang="en-US" sz="2800" dirty="0">
                <a:latin typeface="Palatino Linotype" panose="02040502050505030304" pitchFamily="18" charset="0"/>
              </a:rPr>
              <a:t>, of those who are in heaven and on earth and under the earth, </a:t>
            </a:r>
            <a:r>
              <a:rPr lang="en-US" sz="2800" b="1" baseline="30000" dirty="0">
                <a:latin typeface="Palatino Linotype" panose="02040502050505030304" pitchFamily="18" charset="0"/>
              </a:rPr>
              <a:t>11 </a:t>
            </a:r>
            <a:r>
              <a:rPr lang="en-US" sz="2800" dirty="0">
                <a:latin typeface="Palatino Linotype" panose="02040502050505030304" pitchFamily="18" charset="0"/>
              </a:rPr>
              <a:t>and that every tongue will confess that Jesus Christ is Lord, to the glory of God the Father.</a:t>
            </a:r>
            <a:endParaRPr lang="en-US" sz="4000" b="0" dirty="0">
              <a:solidFill>
                <a:srgbClr val="000000"/>
              </a:solidFill>
              <a:effectLst/>
              <a:latin typeface="Palatino Linotype" panose="02040502050505030304" pitchFamily="18" charset="0"/>
            </a:endParaRPr>
          </a:p>
        </p:txBody>
      </p:sp>
      <p:sp>
        <p:nvSpPr>
          <p:cNvPr id="17" name="TextBox 16">
            <a:extLst>
              <a:ext uri="{FF2B5EF4-FFF2-40B4-BE49-F238E27FC236}">
                <a16:creationId xmlns:a16="http://schemas.microsoft.com/office/drawing/2014/main" id="{D642386F-F7E7-42DB-B964-0597FABE3041}"/>
              </a:ext>
            </a:extLst>
          </p:cNvPr>
          <p:cNvSpPr txBox="1"/>
          <p:nvPr/>
        </p:nvSpPr>
        <p:spPr>
          <a:xfrm>
            <a:off x="3721335" y="86526"/>
            <a:ext cx="2693979" cy="584775"/>
          </a:xfrm>
          <a:prstGeom prst="rect">
            <a:avLst/>
          </a:prstGeom>
          <a:noFill/>
        </p:spPr>
        <p:txBody>
          <a:bodyPr wrap="square">
            <a:spAutoFit/>
          </a:bodyPr>
          <a:lstStyle/>
          <a:p>
            <a:r>
              <a:rPr lang="en-US" sz="3200" b="1" dirty="0"/>
              <a:t>Philippians 2</a:t>
            </a:r>
            <a:endParaRPr lang="en-US" sz="3200" dirty="0"/>
          </a:p>
        </p:txBody>
      </p:sp>
    </p:spTree>
    <p:extLst>
      <p:ext uri="{BB962C8B-B14F-4D97-AF65-F5344CB8AC3E}">
        <p14:creationId xmlns:p14="http://schemas.microsoft.com/office/powerpoint/2010/main" val="3894969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1C74F6-F724-4114-831F-5F6CA7FC6E9B}"/>
              </a:ext>
            </a:extLst>
          </p:cNvPr>
          <p:cNvSpPr/>
          <p:nvPr/>
        </p:nvSpPr>
        <p:spPr>
          <a:xfrm>
            <a:off x="2460729" y="2693627"/>
            <a:ext cx="116115" cy="1016000"/>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0F7018D-2307-43F6-BDF5-2998CE1D0CB2}"/>
              </a:ext>
            </a:extLst>
          </p:cNvPr>
          <p:cNvSpPr/>
          <p:nvPr/>
        </p:nvSpPr>
        <p:spPr>
          <a:xfrm rot="5400000">
            <a:off x="2473266" y="2661228"/>
            <a:ext cx="105559" cy="630856"/>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2A8B974C-B70C-41FD-8904-8CE02DE655D4}"/>
              </a:ext>
            </a:extLst>
          </p:cNvPr>
          <p:cNvSpPr/>
          <p:nvPr/>
        </p:nvSpPr>
        <p:spPr>
          <a:xfrm>
            <a:off x="8707909" y="590843"/>
            <a:ext cx="3432517" cy="233303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n>
                  <a:solidFill>
                    <a:srgbClr val="002060"/>
                  </a:solidFill>
                </a:ln>
              </a:rPr>
              <a:t>Heaven</a:t>
            </a:r>
          </a:p>
        </p:txBody>
      </p:sp>
      <p:sp>
        <p:nvSpPr>
          <p:cNvPr id="6" name="TextBox 5">
            <a:extLst>
              <a:ext uri="{FF2B5EF4-FFF2-40B4-BE49-F238E27FC236}">
                <a16:creationId xmlns:a16="http://schemas.microsoft.com/office/drawing/2014/main" id="{78CB61DD-E2CE-400E-9C92-099B47C264A3}"/>
              </a:ext>
            </a:extLst>
          </p:cNvPr>
          <p:cNvSpPr txBox="1"/>
          <p:nvPr/>
        </p:nvSpPr>
        <p:spPr>
          <a:xfrm>
            <a:off x="8145201" y="2250831"/>
            <a:ext cx="1336431" cy="1077218"/>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Return</a:t>
            </a:r>
          </a:p>
        </p:txBody>
      </p:sp>
      <p:sp>
        <p:nvSpPr>
          <p:cNvPr id="9" name="TextBox 8">
            <a:extLst>
              <a:ext uri="{FF2B5EF4-FFF2-40B4-BE49-F238E27FC236}">
                <a16:creationId xmlns:a16="http://schemas.microsoft.com/office/drawing/2014/main" id="{10C0440C-6621-4EA5-8EB9-BEF68329D57E}"/>
              </a:ext>
            </a:extLst>
          </p:cNvPr>
          <p:cNvSpPr txBox="1"/>
          <p:nvPr/>
        </p:nvSpPr>
        <p:spPr>
          <a:xfrm>
            <a:off x="334648" y="2750484"/>
            <a:ext cx="1956668" cy="1072099"/>
          </a:xfrm>
          <a:prstGeom prst="rect">
            <a:avLst/>
          </a:prstGeom>
          <a:noFill/>
        </p:spPr>
        <p:txBody>
          <a:bodyPr wrap="square" rtlCol="0">
            <a:spAutoFit/>
          </a:bodyPr>
          <a:lstStyle/>
          <a:p>
            <a:pPr algn="ctr"/>
            <a:r>
              <a:rPr lang="en-US" sz="3200" b="1" dirty="0">
                <a:solidFill>
                  <a:srgbClr val="7030A0"/>
                </a:solidFill>
              </a:rPr>
              <a:t>Jesus</a:t>
            </a:r>
          </a:p>
          <a:p>
            <a:pPr algn="ctr"/>
            <a:r>
              <a:rPr lang="en-US" sz="3200" b="1" dirty="0">
                <a:solidFill>
                  <a:srgbClr val="7030A0"/>
                </a:solidFill>
              </a:rPr>
              <a:t>on earth</a:t>
            </a:r>
          </a:p>
        </p:txBody>
      </p:sp>
      <p:cxnSp>
        <p:nvCxnSpPr>
          <p:cNvPr id="13" name="Straight Connector 12">
            <a:extLst>
              <a:ext uri="{FF2B5EF4-FFF2-40B4-BE49-F238E27FC236}">
                <a16:creationId xmlns:a16="http://schemas.microsoft.com/office/drawing/2014/main" id="{E52B9953-B167-46A4-B722-7545B4A15880}"/>
              </a:ext>
            </a:extLst>
          </p:cNvPr>
          <p:cNvCxnSpPr>
            <a:cxnSpLocks/>
          </p:cNvCxnSpPr>
          <p:nvPr/>
        </p:nvCxnSpPr>
        <p:spPr>
          <a:xfrm flipH="1">
            <a:off x="182881" y="3709627"/>
            <a:ext cx="8342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68C956E-201E-4D5F-B78D-F264F50D3AD1}"/>
              </a:ext>
            </a:extLst>
          </p:cNvPr>
          <p:cNvSpPr txBox="1"/>
          <p:nvPr/>
        </p:nvSpPr>
        <p:spPr>
          <a:xfrm rot="17559068">
            <a:off x="2235108" y="2563985"/>
            <a:ext cx="2204370" cy="707886"/>
          </a:xfrm>
          <a:prstGeom prst="rect">
            <a:avLst/>
          </a:prstGeom>
          <a:noFill/>
        </p:spPr>
        <p:txBody>
          <a:bodyPr wrap="square" rtlCol="0">
            <a:spAutoFit/>
          </a:bodyPr>
          <a:lstStyle/>
          <a:p>
            <a:pPr algn="ctr"/>
            <a:r>
              <a:rPr lang="en-US" sz="4000" b="1" dirty="0">
                <a:solidFill>
                  <a:srgbClr val="7030A0"/>
                </a:solidFill>
              </a:rPr>
              <a:t>Exalted</a:t>
            </a:r>
          </a:p>
        </p:txBody>
      </p:sp>
      <p:sp>
        <p:nvSpPr>
          <p:cNvPr id="15" name="TextBox 14">
            <a:extLst>
              <a:ext uri="{FF2B5EF4-FFF2-40B4-BE49-F238E27FC236}">
                <a16:creationId xmlns:a16="http://schemas.microsoft.com/office/drawing/2014/main" id="{91547D80-2859-416E-80AF-6E379D706A03}"/>
              </a:ext>
            </a:extLst>
          </p:cNvPr>
          <p:cNvSpPr txBox="1"/>
          <p:nvPr/>
        </p:nvSpPr>
        <p:spPr>
          <a:xfrm>
            <a:off x="3723047" y="667617"/>
            <a:ext cx="5096840" cy="6124754"/>
          </a:xfrm>
          <a:prstGeom prst="rect">
            <a:avLst/>
          </a:prstGeom>
          <a:noFill/>
        </p:spPr>
        <p:txBody>
          <a:bodyPr wrap="square">
            <a:spAutoFit/>
          </a:bodyPr>
          <a:lstStyle/>
          <a:p>
            <a:r>
              <a:rPr lang="en-US" sz="2800" dirty="0">
                <a:latin typeface="Palatino Linotype" panose="02040502050505030304" pitchFamily="18" charset="0"/>
              </a:rPr>
              <a:t>He humbled Himself by becoming obedient to the point of death: death on a cross. </a:t>
            </a:r>
            <a:r>
              <a:rPr lang="en-US" sz="2800" b="1" baseline="30000" dirty="0">
                <a:latin typeface="Palatino Linotype" panose="02040502050505030304" pitchFamily="18" charset="0"/>
              </a:rPr>
              <a:t>9 </a:t>
            </a:r>
            <a:r>
              <a:rPr lang="en-US" sz="2800" dirty="0">
                <a:latin typeface="Palatino Linotype" panose="02040502050505030304" pitchFamily="18" charset="0"/>
              </a:rPr>
              <a:t>For this reason also God highly exalted Him, and bestowed</a:t>
            </a:r>
          </a:p>
          <a:p>
            <a:r>
              <a:rPr lang="en-US" sz="2800" dirty="0">
                <a:latin typeface="Palatino Linotype" panose="02040502050505030304" pitchFamily="18" charset="0"/>
              </a:rPr>
              <a:t>on Him the name which is above every name, </a:t>
            </a:r>
            <a:r>
              <a:rPr lang="en-US" sz="2800" b="1" baseline="30000" dirty="0">
                <a:latin typeface="Palatino Linotype" panose="02040502050505030304" pitchFamily="18" charset="0"/>
              </a:rPr>
              <a:t>10 </a:t>
            </a:r>
            <a:r>
              <a:rPr lang="en-US" sz="2800" dirty="0">
                <a:latin typeface="Palatino Linotype" panose="02040502050505030304" pitchFamily="18" charset="0"/>
              </a:rPr>
              <a:t>so that at the name of Jesus </a:t>
            </a:r>
            <a:r>
              <a:rPr lang="en-US" sz="2800" cap="small" dirty="0">
                <a:latin typeface="Palatino Linotype" panose="02040502050505030304" pitchFamily="18" charset="0"/>
              </a:rPr>
              <a:t>every knee will bow</a:t>
            </a:r>
            <a:r>
              <a:rPr lang="en-US" sz="2800" dirty="0">
                <a:latin typeface="Palatino Linotype" panose="02040502050505030304" pitchFamily="18" charset="0"/>
              </a:rPr>
              <a:t>, of </a:t>
            </a:r>
            <a:r>
              <a:rPr lang="en-US" sz="2800" b="1" u="sng" dirty="0">
                <a:latin typeface="Palatino Linotype" panose="02040502050505030304" pitchFamily="18" charset="0"/>
              </a:rPr>
              <a:t>those who are in heaven</a:t>
            </a:r>
            <a:r>
              <a:rPr lang="en-US" sz="2800" dirty="0">
                <a:latin typeface="Palatino Linotype" panose="02040502050505030304" pitchFamily="18" charset="0"/>
              </a:rPr>
              <a:t> and </a:t>
            </a:r>
            <a:r>
              <a:rPr lang="en-US" sz="2800" b="1" u="sng" dirty="0">
                <a:latin typeface="Palatino Linotype" panose="02040502050505030304" pitchFamily="18" charset="0"/>
              </a:rPr>
              <a:t>on earth</a:t>
            </a:r>
            <a:r>
              <a:rPr lang="en-US" sz="2800" dirty="0">
                <a:latin typeface="Palatino Linotype" panose="02040502050505030304" pitchFamily="18" charset="0"/>
              </a:rPr>
              <a:t> and </a:t>
            </a:r>
            <a:r>
              <a:rPr lang="en-US" sz="2800" b="1" u="sng" dirty="0">
                <a:latin typeface="Palatino Linotype" panose="02040502050505030304" pitchFamily="18" charset="0"/>
              </a:rPr>
              <a:t>under the earth</a:t>
            </a:r>
            <a:r>
              <a:rPr lang="en-US" sz="2800" dirty="0">
                <a:latin typeface="Palatino Linotype" panose="02040502050505030304" pitchFamily="18" charset="0"/>
              </a:rPr>
              <a:t>, </a:t>
            </a:r>
            <a:r>
              <a:rPr lang="en-US" sz="2800" b="1" baseline="30000" dirty="0">
                <a:latin typeface="Palatino Linotype" panose="02040502050505030304" pitchFamily="18" charset="0"/>
              </a:rPr>
              <a:t>11 </a:t>
            </a:r>
            <a:r>
              <a:rPr lang="en-US" sz="2800" dirty="0">
                <a:latin typeface="Palatino Linotype" panose="02040502050505030304" pitchFamily="18" charset="0"/>
              </a:rPr>
              <a:t>and that every tongue will confess that Jesus Christ is Lord, to the glory of God the Father.</a:t>
            </a:r>
            <a:endParaRPr lang="en-US" sz="4000" b="0" dirty="0">
              <a:solidFill>
                <a:srgbClr val="000000"/>
              </a:solidFill>
              <a:effectLst/>
              <a:latin typeface="Palatino Linotype" panose="02040502050505030304" pitchFamily="18" charset="0"/>
            </a:endParaRPr>
          </a:p>
        </p:txBody>
      </p:sp>
      <p:sp>
        <p:nvSpPr>
          <p:cNvPr id="17" name="TextBox 16">
            <a:extLst>
              <a:ext uri="{FF2B5EF4-FFF2-40B4-BE49-F238E27FC236}">
                <a16:creationId xmlns:a16="http://schemas.microsoft.com/office/drawing/2014/main" id="{D642386F-F7E7-42DB-B964-0597FABE3041}"/>
              </a:ext>
            </a:extLst>
          </p:cNvPr>
          <p:cNvSpPr txBox="1"/>
          <p:nvPr/>
        </p:nvSpPr>
        <p:spPr>
          <a:xfrm>
            <a:off x="3721335" y="86526"/>
            <a:ext cx="2693979" cy="584775"/>
          </a:xfrm>
          <a:prstGeom prst="rect">
            <a:avLst/>
          </a:prstGeom>
          <a:noFill/>
        </p:spPr>
        <p:txBody>
          <a:bodyPr wrap="square">
            <a:spAutoFit/>
          </a:bodyPr>
          <a:lstStyle/>
          <a:p>
            <a:r>
              <a:rPr lang="en-US" sz="3200" b="1" dirty="0"/>
              <a:t>Philippians 2</a:t>
            </a:r>
            <a:endParaRPr lang="en-US" sz="3200" dirty="0"/>
          </a:p>
        </p:txBody>
      </p:sp>
      <p:sp>
        <p:nvSpPr>
          <p:cNvPr id="12" name="TextBox 11">
            <a:extLst>
              <a:ext uri="{FF2B5EF4-FFF2-40B4-BE49-F238E27FC236}">
                <a16:creationId xmlns:a16="http://schemas.microsoft.com/office/drawing/2014/main" id="{3F37744D-3197-430D-9811-733319053D24}"/>
              </a:ext>
            </a:extLst>
          </p:cNvPr>
          <p:cNvSpPr txBox="1"/>
          <p:nvPr/>
        </p:nvSpPr>
        <p:spPr>
          <a:xfrm>
            <a:off x="109985" y="3791024"/>
            <a:ext cx="3591158" cy="3046988"/>
          </a:xfrm>
          <a:prstGeom prst="rect">
            <a:avLst/>
          </a:prstGeom>
          <a:solidFill>
            <a:schemeClr val="bg1"/>
          </a:solidFill>
          <a:ln>
            <a:solidFill>
              <a:schemeClr val="tx1"/>
            </a:solidFill>
          </a:ln>
          <a:effectLst>
            <a:outerShdw blurRad="50800" dist="38100" dir="13500000" algn="br" rotWithShape="0">
              <a:prstClr val="black">
                <a:alpha val="40000"/>
              </a:prstClr>
            </a:outerShdw>
          </a:effectLst>
        </p:spPr>
        <p:txBody>
          <a:bodyPr wrap="square">
            <a:spAutoFit/>
          </a:bodyPr>
          <a:lstStyle/>
          <a:p>
            <a:r>
              <a:rPr lang="en-US" sz="2400" b="1" i="0" dirty="0">
                <a:solidFill>
                  <a:srgbClr val="000000"/>
                </a:solidFill>
                <a:effectLst/>
                <a:latin typeface="Palatino Linotype" panose="02040502050505030304" pitchFamily="18" charset="0"/>
              </a:rPr>
              <a:t>Genesis 41</a:t>
            </a:r>
          </a:p>
          <a:p>
            <a:r>
              <a:rPr lang="en-US" sz="2400" b="1" i="0" baseline="30000" dirty="0">
                <a:solidFill>
                  <a:srgbClr val="000000"/>
                </a:solidFill>
                <a:effectLst/>
                <a:latin typeface="Palatino Linotype" panose="02040502050505030304" pitchFamily="18" charset="0"/>
              </a:rPr>
              <a:t>43 </a:t>
            </a:r>
            <a:r>
              <a:rPr lang="en-US" sz="2400" b="0" i="0" dirty="0">
                <a:solidFill>
                  <a:srgbClr val="000000"/>
                </a:solidFill>
                <a:effectLst/>
                <a:latin typeface="Palatino Linotype" panose="02040502050505030304" pitchFamily="18" charset="0"/>
              </a:rPr>
              <a:t>And he had him ride in his second chariot; and they proclaimed ahead of him, “</a:t>
            </a:r>
            <a:r>
              <a:rPr lang="en-US" sz="2400" b="1" i="0" dirty="0">
                <a:solidFill>
                  <a:srgbClr val="000000"/>
                </a:solidFill>
                <a:effectLst/>
                <a:latin typeface="Palatino Linotype" panose="02040502050505030304" pitchFamily="18" charset="0"/>
              </a:rPr>
              <a:t>Bow the knee</a:t>
            </a:r>
            <a:r>
              <a:rPr lang="en-US" sz="2400" b="0" i="0" dirty="0">
                <a:solidFill>
                  <a:srgbClr val="000000"/>
                </a:solidFill>
                <a:effectLst/>
                <a:latin typeface="Palatino Linotype" panose="02040502050505030304" pitchFamily="18" charset="0"/>
              </a:rPr>
              <a:t>!” And he placed him over all the land of Egypt.</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275014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4587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8" name="TextBox 7">
            <a:extLst>
              <a:ext uri="{FF2B5EF4-FFF2-40B4-BE49-F238E27FC236}">
                <a16:creationId xmlns:a16="http://schemas.microsoft.com/office/drawing/2014/main" id="{F6BD431E-0086-4D71-8D96-EBCDD0D97B59}"/>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
        <p:nvSpPr>
          <p:cNvPr id="9" name="TextBox 8">
            <a:extLst>
              <a:ext uri="{FF2B5EF4-FFF2-40B4-BE49-F238E27FC236}">
                <a16:creationId xmlns:a16="http://schemas.microsoft.com/office/drawing/2014/main" id="{B066BC98-2AF7-46D9-A808-7ED61B4B600C}"/>
              </a:ext>
            </a:extLst>
          </p:cNvPr>
          <p:cNvSpPr txBox="1"/>
          <p:nvPr/>
        </p:nvSpPr>
        <p:spPr>
          <a:xfrm>
            <a:off x="333828" y="4139977"/>
            <a:ext cx="6023429" cy="1815882"/>
          </a:xfrm>
          <a:prstGeom prst="rect">
            <a:avLst/>
          </a:prstGeom>
          <a:noFill/>
        </p:spPr>
        <p:txBody>
          <a:bodyPr wrap="square">
            <a:spAutoFit/>
          </a:bodyPr>
          <a:lstStyle/>
          <a:p>
            <a:r>
              <a:rPr lang="en-US" sz="2800" b="1" dirty="0"/>
              <a:t>Colossians 4 </a:t>
            </a:r>
            <a:r>
              <a:rPr lang="en-US" sz="2800" b="1" i="0" baseline="30000" dirty="0">
                <a:solidFill>
                  <a:srgbClr val="000000"/>
                </a:solidFill>
                <a:effectLst/>
                <a:latin typeface="Palatino Linotype" panose="02040502050505030304" pitchFamily="18" charset="0"/>
              </a:rPr>
              <a:t>10 </a:t>
            </a:r>
            <a:r>
              <a:rPr lang="en-US" sz="2800" b="0" i="0" dirty="0">
                <a:solidFill>
                  <a:srgbClr val="000000"/>
                </a:solidFill>
                <a:effectLst/>
                <a:latin typeface="Palatino Linotype" panose="02040502050505030304" pitchFamily="18" charset="0"/>
              </a:rPr>
              <a:t>Then Jesus said to him, “Go away, Satan! For it is written: ‘</a:t>
            </a:r>
            <a:r>
              <a:rPr lang="en-US" sz="2800" b="0" i="0" cap="small" dirty="0">
                <a:solidFill>
                  <a:srgbClr val="000000"/>
                </a:solidFill>
                <a:effectLst/>
                <a:latin typeface="Palatino Linotype" panose="02040502050505030304" pitchFamily="18" charset="0"/>
              </a:rPr>
              <a:t>You shall worship the Lord your God, and</a:t>
            </a:r>
            <a:r>
              <a:rPr lang="en-US" sz="2800" b="0" i="0" dirty="0">
                <a:solidFill>
                  <a:srgbClr val="000000"/>
                </a:solidFill>
                <a:effectLst/>
                <a:latin typeface="Palatino Linotype" panose="02040502050505030304" pitchFamily="18" charset="0"/>
              </a:rPr>
              <a:t> </a:t>
            </a:r>
            <a:r>
              <a:rPr lang="en-US" sz="2800" b="1" i="0" cap="small" dirty="0">
                <a:solidFill>
                  <a:srgbClr val="000000"/>
                </a:solidFill>
                <a:effectLst/>
                <a:latin typeface="Palatino Linotype" panose="02040502050505030304" pitchFamily="18" charset="0"/>
              </a:rPr>
              <a:t>serve Him only</a:t>
            </a:r>
            <a:r>
              <a:rPr lang="en-US" sz="2800" b="0" i="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
        <p:nvSpPr>
          <p:cNvPr id="10" name="TextBox 9">
            <a:extLst>
              <a:ext uri="{FF2B5EF4-FFF2-40B4-BE49-F238E27FC236}">
                <a16:creationId xmlns:a16="http://schemas.microsoft.com/office/drawing/2014/main" id="{DF856325-C835-4190-B712-A57229AB8B97}"/>
              </a:ext>
            </a:extLst>
          </p:cNvPr>
          <p:cNvSpPr txBox="1"/>
          <p:nvPr/>
        </p:nvSpPr>
        <p:spPr>
          <a:xfrm>
            <a:off x="6676571" y="4121780"/>
            <a:ext cx="5312230" cy="2246769"/>
          </a:xfrm>
          <a:prstGeom prst="rect">
            <a:avLst/>
          </a:prstGeom>
          <a:noFill/>
        </p:spPr>
        <p:txBody>
          <a:bodyPr wrap="square">
            <a:spAutoFit/>
          </a:bodyPr>
          <a:lstStyle/>
          <a:p>
            <a:r>
              <a:rPr lang="en-US" sz="2800" b="1" dirty="0"/>
              <a:t>Revelation 22</a:t>
            </a:r>
            <a:r>
              <a:rPr lang="en-US" sz="2800" b="1" dirty="0">
                <a:latin typeface="Palatino Linotype" panose="02040502050505030304" pitchFamily="18" charset="0"/>
              </a:rPr>
              <a:t> </a:t>
            </a:r>
            <a:r>
              <a:rPr lang="en-US" sz="2800" b="1" i="0" baseline="30000" dirty="0">
                <a:solidFill>
                  <a:srgbClr val="000000"/>
                </a:solidFill>
                <a:effectLst/>
                <a:latin typeface="Palatino Linotype" panose="02040502050505030304" pitchFamily="18" charset="0"/>
              </a:rPr>
              <a:t>3 </a:t>
            </a:r>
            <a:r>
              <a:rPr lang="en-US" sz="2800" b="0" i="0" dirty="0">
                <a:solidFill>
                  <a:srgbClr val="000000"/>
                </a:solidFill>
                <a:effectLst/>
                <a:latin typeface="Palatino Linotype" panose="02040502050505030304" pitchFamily="18" charset="0"/>
              </a:rPr>
              <a:t>There will no longer be any curse; and the throne of God and of the Lamb will be in it, and His bond-servants will serve Him;</a:t>
            </a:r>
            <a:endParaRPr lang="en-US" sz="2800" dirty="0">
              <a:latin typeface="Palatino Linotype" panose="02040502050505030304" pitchFamily="18" charset="0"/>
            </a:endParaRPr>
          </a:p>
        </p:txBody>
      </p:sp>
      <p:sp>
        <p:nvSpPr>
          <p:cNvPr id="12" name="TextBox 11">
            <a:extLst>
              <a:ext uri="{FF2B5EF4-FFF2-40B4-BE49-F238E27FC236}">
                <a16:creationId xmlns:a16="http://schemas.microsoft.com/office/drawing/2014/main" id="{B5CD36F4-D711-4BD5-85C9-E5E8117FC539}"/>
              </a:ext>
            </a:extLst>
          </p:cNvPr>
          <p:cNvSpPr txBox="1"/>
          <p:nvPr/>
        </p:nvSpPr>
        <p:spPr>
          <a:xfrm>
            <a:off x="3048000" y="3109463"/>
            <a:ext cx="6096000" cy="954107"/>
          </a:xfrm>
          <a:prstGeom prst="rect">
            <a:avLst/>
          </a:prstGeom>
          <a:noFill/>
        </p:spPr>
        <p:txBody>
          <a:bodyPr wrap="square">
            <a:spAutoFit/>
          </a:bodyPr>
          <a:lstStyle/>
          <a:p>
            <a:pPr algn="ctr"/>
            <a:r>
              <a:rPr lang="en-US" sz="2800" b="1" dirty="0"/>
              <a:t>Does giving thanks “to God the Father”</a:t>
            </a:r>
          </a:p>
          <a:p>
            <a:pPr algn="ctr"/>
            <a:r>
              <a:rPr lang="en-US" sz="2800" b="1" dirty="0"/>
              <a:t>preclude giving thanks to Jesus?</a:t>
            </a:r>
          </a:p>
        </p:txBody>
      </p:sp>
    </p:spTree>
    <p:extLst>
      <p:ext uri="{BB962C8B-B14F-4D97-AF65-F5344CB8AC3E}">
        <p14:creationId xmlns:p14="http://schemas.microsoft.com/office/powerpoint/2010/main" val="223819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5C50C479-3F37-48BB-AECF-2DFEF5F149CB}"/>
              </a:ext>
            </a:extLst>
          </p:cNvPr>
          <p:cNvSpPr txBox="1"/>
          <p:nvPr/>
        </p:nvSpPr>
        <p:spPr>
          <a:xfrm>
            <a:off x="232229" y="1290779"/>
            <a:ext cx="11713027" cy="2246769"/>
          </a:xfrm>
          <a:prstGeom prst="rect">
            <a:avLst/>
          </a:prstGeom>
          <a:noFill/>
        </p:spPr>
        <p:txBody>
          <a:bodyPr wrap="square" rtlCol="0">
            <a:spAutoFit/>
          </a:bodyPr>
          <a:lstStyle/>
          <a:p>
            <a:r>
              <a:rPr lang="en-US" sz="2800" b="1" i="1" dirty="0"/>
              <a:t>Perhaps proper to worship Jesus, but not to pray to him?</a:t>
            </a:r>
          </a:p>
          <a:p>
            <a:endParaRPr lang="en-US" sz="2800" b="1" i="1" dirty="0"/>
          </a:p>
          <a:p>
            <a:r>
              <a:rPr lang="en-US" sz="2800" b="1" i="1" dirty="0"/>
              <a:t>Perhaps proper to worship Jesus when he was on earth, but not now?</a:t>
            </a:r>
          </a:p>
          <a:p>
            <a:endParaRPr lang="en-US" sz="2800" b="1" i="1" dirty="0"/>
          </a:p>
          <a:p>
            <a:r>
              <a:rPr lang="en-US" sz="2800" b="1" i="1" dirty="0"/>
              <a:t>Perhaps proper for those in heaven to worship Jesus, but not those on earth?</a:t>
            </a:r>
            <a:endParaRPr lang="en-US" sz="2800" i="1" dirty="0"/>
          </a:p>
        </p:txBody>
      </p:sp>
    </p:spTree>
    <p:extLst>
      <p:ext uri="{BB962C8B-B14F-4D97-AF65-F5344CB8AC3E}">
        <p14:creationId xmlns:p14="http://schemas.microsoft.com/office/powerpoint/2010/main" val="316812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5C50C479-3F37-48BB-AECF-2DFEF5F149CB}"/>
              </a:ext>
            </a:extLst>
          </p:cNvPr>
          <p:cNvSpPr txBox="1"/>
          <p:nvPr/>
        </p:nvSpPr>
        <p:spPr>
          <a:xfrm>
            <a:off x="232229" y="1871350"/>
            <a:ext cx="11713027" cy="2554545"/>
          </a:xfrm>
          <a:prstGeom prst="rect">
            <a:avLst/>
          </a:prstGeom>
          <a:noFill/>
        </p:spPr>
        <p:txBody>
          <a:bodyPr wrap="square" rtlCol="0">
            <a:spAutoFit/>
          </a:bodyPr>
          <a:lstStyle/>
          <a:p>
            <a:r>
              <a:rPr lang="en-US" sz="3200" b="1" dirty="0"/>
              <a:t>DIFFICULT CONCEPTS…</a:t>
            </a:r>
          </a:p>
          <a:p>
            <a:endParaRPr lang="en-US" sz="3200" b="1" dirty="0"/>
          </a:p>
          <a:p>
            <a:r>
              <a:rPr lang="en-US" sz="3200" b="1" dirty="0"/>
              <a:t>God in the flesh, living as a man</a:t>
            </a:r>
            <a:endParaRPr lang="en-US" sz="3200" dirty="0"/>
          </a:p>
          <a:p>
            <a:endParaRPr lang="en-US" sz="3200" b="1" dirty="0"/>
          </a:p>
          <a:p>
            <a:r>
              <a:rPr lang="en-US" sz="3200" b="1" dirty="0"/>
              <a:t>There is One God; But there is the Father, the Son, and the Spirit</a:t>
            </a:r>
          </a:p>
        </p:txBody>
      </p:sp>
    </p:spTree>
    <p:extLst>
      <p:ext uri="{BB962C8B-B14F-4D97-AF65-F5344CB8AC3E}">
        <p14:creationId xmlns:p14="http://schemas.microsoft.com/office/powerpoint/2010/main" val="365178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5C50C479-3F37-48BB-AECF-2DFEF5F149CB}"/>
              </a:ext>
            </a:extLst>
          </p:cNvPr>
          <p:cNvSpPr txBox="1"/>
          <p:nvPr/>
        </p:nvSpPr>
        <p:spPr>
          <a:xfrm>
            <a:off x="232229" y="1290779"/>
            <a:ext cx="11713027" cy="4154984"/>
          </a:xfrm>
          <a:prstGeom prst="rect">
            <a:avLst/>
          </a:prstGeom>
          <a:noFill/>
        </p:spPr>
        <p:txBody>
          <a:bodyPr wrap="square" rtlCol="0">
            <a:spAutoFit/>
          </a:bodyPr>
          <a:lstStyle/>
          <a:p>
            <a:r>
              <a:rPr lang="en-US" sz="2400" b="1" dirty="0"/>
              <a:t>JUST IN JOHN… </a:t>
            </a:r>
          </a:p>
          <a:p>
            <a:pPr lvl="1"/>
            <a:r>
              <a:rPr lang="en-US" sz="2400" dirty="0"/>
              <a:t>“The Word was God…The Word became flesh”</a:t>
            </a:r>
          </a:p>
          <a:p>
            <a:pPr lvl="1"/>
            <a:r>
              <a:rPr lang="en-US" sz="2400" dirty="0"/>
              <a:t>“calling God His own Father, making Himself equal with God”</a:t>
            </a:r>
          </a:p>
          <a:p>
            <a:pPr lvl="1"/>
            <a:r>
              <a:rPr lang="en-US" sz="2400" dirty="0"/>
              <a:t>“You, being a man, make Yourself out to be God”</a:t>
            </a:r>
          </a:p>
          <a:p>
            <a:pPr lvl="1"/>
            <a:r>
              <a:rPr lang="en-US" sz="2400" dirty="0"/>
              <a:t>“He that hath seen me hath seen the Father”</a:t>
            </a:r>
          </a:p>
          <a:p>
            <a:pPr lvl="1"/>
            <a:r>
              <a:rPr lang="en-US" sz="2400" dirty="0"/>
              <a:t>“they may know You, the only true God, and Jesus Christ whom You have sent.”</a:t>
            </a:r>
          </a:p>
          <a:p>
            <a:pPr lvl="1"/>
            <a:r>
              <a:rPr lang="en-US" sz="2400" dirty="0"/>
              <a:t>“My Lord and My God”</a:t>
            </a:r>
          </a:p>
          <a:p>
            <a:endParaRPr lang="en-US" sz="2400" dirty="0"/>
          </a:p>
          <a:p>
            <a:r>
              <a:rPr lang="en-US" sz="2400" b="1" dirty="0"/>
              <a:t>JOSEPH’S RELATIONSHIP TO PHARAOH</a:t>
            </a:r>
          </a:p>
          <a:p>
            <a:pPr lvl="1"/>
            <a:r>
              <a:rPr lang="en-US" sz="2400" dirty="0"/>
              <a:t>“Only in the throne I will be greater than you”</a:t>
            </a:r>
          </a:p>
          <a:p>
            <a:pPr lvl="1"/>
            <a:r>
              <a:rPr lang="en-US" sz="2400" dirty="0"/>
              <a:t>“You are equal to Pharaoh”</a:t>
            </a:r>
          </a:p>
        </p:txBody>
      </p:sp>
    </p:spTree>
    <p:extLst>
      <p:ext uri="{BB962C8B-B14F-4D97-AF65-F5344CB8AC3E}">
        <p14:creationId xmlns:p14="http://schemas.microsoft.com/office/powerpoint/2010/main" val="386770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4F76DE9-251B-45F9-8C62-3060B030571D}"/>
              </a:ext>
            </a:extLst>
          </p:cNvPr>
          <p:cNvSpPr/>
          <p:nvPr/>
        </p:nvSpPr>
        <p:spPr>
          <a:xfrm>
            <a:off x="6415316" y="2409372"/>
            <a:ext cx="3628571" cy="203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3" name="TextBox 2">
            <a:extLst>
              <a:ext uri="{FF2B5EF4-FFF2-40B4-BE49-F238E27FC236}">
                <a16:creationId xmlns:a16="http://schemas.microsoft.com/office/drawing/2014/main" id="{639B550A-6C86-49F7-ADED-1AC707204B08}"/>
              </a:ext>
            </a:extLst>
          </p:cNvPr>
          <p:cNvSpPr txBox="1"/>
          <p:nvPr/>
        </p:nvSpPr>
        <p:spPr>
          <a:xfrm>
            <a:off x="900684" y="1348835"/>
            <a:ext cx="10440108" cy="1754326"/>
          </a:xfrm>
          <a:prstGeom prst="rect">
            <a:avLst/>
          </a:prstGeom>
          <a:noFill/>
        </p:spPr>
        <p:txBody>
          <a:bodyPr wrap="square" rtlCol="0">
            <a:spAutoFit/>
          </a:bodyPr>
          <a:lstStyle/>
          <a:p>
            <a:r>
              <a:rPr lang="en-US" sz="2800" b="1" dirty="0"/>
              <a:t>Not Suggesting the Difficulty Arises from Doubting Jesus’ Deity</a:t>
            </a:r>
          </a:p>
          <a:p>
            <a:endParaRPr lang="en-US" sz="2400" b="1" dirty="0"/>
          </a:p>
          <a:p>
            <a:r>
              <a:rPr lang="en-US" sz="2800" b="1" dirty="0"/>
              <a:t>IN THE OT</a:t>
            </a:r>
          </a:p>
          <a:p>
            <a:r>
              <a:rPr lang="en-US" sz="2800" b="1" dirty="0"/>
              <a:t>the One identified as “the </a:t>
            </a:r>
            <a:r>
              <a:rPr lang="en-US" sz="2800" b="1" cap="small" dirty="0">
                <a:solidFill>
                  <a:schemeClr val="bg1">
                    <a:lumMod val="75000"/>
                  </a:schemeClr>
                </a:solidFill>
              </a:rPr>
              <a:t>Lord</a:t>
            </a:r>
            <a:r>
              <a:rPr lang="en-US" sz="2800" b="1" dirty="0"/>
              <a:t> God” includes Jesus</a:t>
            </a:r>
          </a:p>
        </p:txBody>
      </p:sp>
      <p:sp>
        <p:nvSpPr>
          <p:cNvPr id="5" name="TextBox 4">
            <a:extLst>
              <a:ext uri="{FF2B5EF4-FFF2-40B4-BE49-F238E27FC236}">
                <a16:creationId xmlns:a16="http://schemas.microsoft.com/office/drawing/2014/main" id="{F0369961-7FB9-46B8-8374-0D6F65BECBA4}"/>
              </a:ext>
            </a:extLst>
          </p:cNvPr>
          <p:cNvSpPr txBox="1"/>
          <p:nvPr/>
        </p:nvSpPr>
        <p:spPr>
          <a:xfrm>
            <a:off x="4772080" y="2565788"/>
            <a:ext cx="906132" cy="523220"/>
          </a:xfrm>
          <a:prstGeom prst="rect">
            <a:avLst/>
          </a:prstGeom>
          <a:noFill/>
        </p:spPr>
        <p:txBody>
          <a:bodyPr wrap="square">
            <a:spAutoFit/>
          </a:bodyPr>
          <a:lstStyle/>
          <a:p>
            <a:pPr algn="ctr"/>
            <a:r>
              <a:rPr lang="en-US" sz="2800" b="1" cap="small" dirty="0"/>
              <a:t>Lord</a:t>
            </a:r>
            <a:endParaRPr lang="en-US" sz="2800" dirty="0"/>
          </a:p>
        </p:txBody>
      </p:sp>
      <p:sp>
        <p:nvSpPr>
          <p:cNvPr id="6" name="TextBox 5">
            <a:extLst>
              <a:ext uri="{FF2B5EF4-FFF2-40B4-BE49-F238E27FC236}">
                <a16:creationId xmlns:a16="http://schemas.microsoft.com/office/drawing/2014/main" id="{6D05CB54-50D9-44E9-B51B-F4DFC3D4A0E4}"/>
              </a:ext>
            </a:extLst>
          </p:cNvPr>
          <p:cNvSpPr txBox="1"/>
          <p:nvPr/>
        </p:nvSpPr>
        <p:spPr>
          <a:xfrm>
            <a:off x="7547429" y="3614059"/>
            <a:ext cx="2322285" cy="738664"/>
          </a:xfrm>
          <a:prstGeom prst="rect">
            <a:avLst/>
          </a:prstGeom>
          <a:noFill/>
        </p:spPr>
        <p:txBody>
          <a:bodyPr wrap="square" rtlCol="0">
            <a:spAutoFit/>
          </a:bodyPr>
          <a:lstStyle/>
          <a:p>
            <a:r>
              <a:rPr lang="en-US" sz="4200" b="1" dirty="0"/>
              <a:t>= </a:t>
            </a:r>
            <a:r>
              <a:rPr lang="en-US" sz="4200" b="1" i="1" dirty="0"/>
              <a:t>YHWH</a:t>
            </a:r>
          </a:p>
        </p:txBody>
      </p:sp>
      <p:sp>
        <p:nvSpPr>
          <p:cNvPr id="7" name="TextBox 6">
            <a:extLst>
              <a:ext uri="{FF2B5EF4-FFF2-40B4-BE49-F238E27FC236}">
                <a16:creationId xmlns:a16="http://schemas.microsoft.com/office/drawing/2014/main" id="{281F2A39-9A10-406C-8FB2-973EBFF248C7}"/>
              </a:ext>
            </a:extLst>
          </p:cNvPr>
          <p:cNvSpPr txBox="1"/>
          <p:nvPr/>
        </p:nvSpPr>
        <p:spPr>
          <a:xfrm>
            <a:off x="7554689" y="3606805"/>
            <a:ext cx="2692397" cy="738664"/>
          </a:xfrm>
          <a:prstGeom prst="rect">
            <a:avLst/>
          </a:prstGeom>
          <a:noFill/>
        </p:spPr>
        <p:txBody>
          <a:bodyPr wrap="square" rtlCol="0">
            <a:spAutoFit/>
          </a:bodyPr>
          <a:lstStyle/>
          <a:p>
            <a:r>
              <a:rPr lang="en-US" sz="4200" b="1" dirty="0"/>
              <a:t>= </a:t>
            </a:r>
            <a:r>
              <a:rPr lang="en-US" sz="4200" b="1" i="1" dirty="0" err="1"/>
              <a:t>YaHWeH</a:t>
            </a:r>
            <a:endParaRPr lang="en-US" sz="4200" b="1" i="1" dirty="0"/>
          </a:p>
        </p:txBody>
      </p:sp>
    </p:spTree>
    <p:extLst>
      <p:ext uri="{BB962C8B-B14F-4D97-AF65-F5344CB8AC3E}">
        <p14:creationId xmlns:p14="http://schemas.microsoft.com/office/powerpoint/2010/main" val="137457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2"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9" presetClass="path" presetSubtype="0" fill="hold" grpId="0" nodeType="clickEffect">
                                  <p:stCondLst>
                                    <p:cond delay="0"/>
                                  </p:stCondLst>
                                  <p:childTnLst>
                                    <p:animMotion origin="layout" path="M 4.375E-6 1.48148E-6 L 0.14765 0.17176 " pathEditMode="relative" rAng="0" ptsTypes="AA">
                                      <p:cBhvr>
                                        <p:cTn id="14" dur="1000" fill="hold"/>
                                        <p:tgtEl>
                                          <p:spTgt spid="5"/>
                                        </p:tgtEl>
                                        <p:attrNameLst>
                                          <p:attrName>ppt_x</p:attrName>
                                          <p:attrName>ppt_y</p:attrName>
                                        </p:attrNameLst>
                                      </p:cBhvr>
                                      <p:rCtr x="7383" y="8588"/>
                                    </p:animMotion>
                                  </p:childTnLst>
                                </p:cTn>
                              </p:par>
                              <p:par>
                                <p:cTn id="15" presetID="6" presetClass="emph" presetSubtype="0" fill="hold" grpId="1" nodeType="withEffect">
                                  <p:stCondLst>
                                    <p:cond delay="0"/>
                                  </p:stCondLst>
                                  <p:childTnLst>
                                    <p:animScale>
                                      <p:cBhvr>
                                        <p:cTn id="16" dur="1000" fill="hold"/>
                                        <p:tgtEl>
                                          <p:spTgt spid="5"/>
                                        </p:tgtEl>
                                      </p:cBhvr>
                                      <p:by x="150000" y="150000"/>
                                    </p:animScale>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P spid="5" grpId="1"/>
      <p:bldP spid="5" grpId="2"/>
      <p:bldP spid="6" grpId="0"/>
      <p:bldP spid="6" grpId="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3" name="TextBox 2">
            <a:extLst>
              <a:ext uri="{FF2B5EF4-FFF2-40B4-BE49-F238E27FC236}">
                <a16:creationId xmlns:a16="http://schemas.microsoft.com/office/drawing/2014/main" id="{639B550A-6C86-49F7-ADED-1AC707204B08}"/>
              </a:ext>
            </a:extLst>
          </p:cNvPr>
          <p:cNvSpPr txBox="1"/>
          <p:nvPr/>
        </p:nvSpPr>
        <p:spPr>
          <a:xfrm>
            <a:off x="900684" y="1348835"/>
            <a:ext cx="10440108" cy="1754326"/>
          </a:xfrm>
          <a:prstGeom prst="rect">
            <a:avLst/>
          </a:prstGeom>
          <a:noFill/>
        </p:spPr>
        <p:txBody>
          <a:bodyPr wrap="square" rtlCol="0">
            <a:spAutoFit/>
          </a:bodyPr>
          <a:lstStyle/>
          <a:p>
            <a:r>
              <a:rPr lang="en-US" sz="2800" b="1" dirty="0"/>
              <a:t>For Some, It’s Simply about…</a:t>
            </a:r>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through Him</a:t>
            </a:r>
            <a:r>
              <a:rPr lang="en-US" sz="2800" b="0" dirty="0">
                <a:solidFill>
                  <a:srgbClr val="000000"/>
                </a:solidFill>
                <a:effectLst/>
                <a:latin typeface="Palatino Linotype" panose="02040502050505030304" pitchFamily="18" charset="0"/>
              </a:rPr>
              <a:t> to God the Father.</a:t>
            </a:r>
            <a:endParaRPr lang="en-US" sz="2800" b="1" dirty="0">
              <a:latin typeface="Palatino Linotype" panose="02040502050505030304" pitchFamily="18" charset="0"/>
            </a:endParaRPr>
          </a:p>
        </p:txBody>
      </p:sp>
    </p:spTree>
    <p:extLst>
      <p:ext uri="{BB962C8B-B14F-4D97-AF65-F5344CB8AC3E}">
        <p14:creationId xmlns:p14="http://schemas.microsoft.com/office/powerpoint/2010/main" val="147470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3" name="TextBox 2">
            <a:extLst>
              <a:ext uri="{FF2B5EF4-FFF2-40B4-BE49-F238E27FC236}">
                <a16:creationId xmlns:a16="http://schemas.microsoft.com/office/drawing/2014/main" id="{639B550A-6C86-49F7-ADED-1AC707204B08}"/>
              </a:ext>
            </a:extLst>
          </p:cNvPr>
          <p:cNvSpPr txBox="1"/>
          <p:nvPr/>
        </p:nvSpPr>
        <p:spPr>
          <a:xfrm>
            <a:off x="900684" y="1348835"/>
            <a:ext cx="10440108" cy="1754326"/>
          </a:xfrm>
          <a:prstGeom prst="rect">
            <a:avLst/>
          </a:prstGeom>
          <a:noFill/>
        </p:spPr>
        <p:txBody>
          <a:bodyPr wrap="square" rtlCol="0">
            <a:spAutoFit/>
          </a:bodyPr>
          <a:lstStyle/>
          <a:p>
            <a:r>
              <a:rPr lang="en-US" sz="2800" b="1" dirty="0"/>
              <a:t>For Some, It’s Simply about…</a:t>
            </a:r>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57991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0E873-E0A0-45AD-A15A-7EDB29C22710}"/>
              </a:ext>
            </a:extLst>
          </p:cNvPr>
          <p:cNvSpPr txBox="1"/>
          <p:nvPr/>
        </p:nvSpPr>
        <p:spPr>
          <a:xfrm>
            <a:off x="2538484" y="655093"/>
            <a:ext cx="6946710" cy="584775"/>
          </a:xfrm>
          <a:prstGeom prst="rect">
            <a:avLst/>
          </a:prstGeom>
          <a:noFill/>
        </p:spPr>
        <p:txBody>
          <a:bodyPr wrap="square" rtlCol="0">
            <a:spAutoFit/>
          </a:bodyPr>
          <a:lstStyle/>
          <a:p>
            <a:pPr algn="ctr"/>
            <a:r>
              <a:rPr lang="en-US" sz="3200" b="1" dirty="0"/>
              <a:t>Praying to, Worshiping Jesus</a:t>
            </a:r>
          </a:p>
        </p:txBody>
      </p:sp>
      <p:sp>
        <p:nvSpPr>
          <p:cNvPr id="5" name="TextBox 4">
            <a:extLst>
              <a:ext uri="{FF2B5EF4-FFF2-40B4-BE49-F238E27FC236}">
                <a16:creationId xmlns:a16="http://schemas.microsoft.com/office/drawing/2014/main" id="{EF1C018E-5680-4FAE-9EE4-C9A40002E51A}"/>
              </a:ext>
            </a:extLst>
          </p:cNvPr>
          <p:cNvSpPr txBox="1"/>
          <p:nvPr/>
        </p:nvSpPr>
        <p:spPr>
          <a:xfrm>
            <a:off x="872582" y="3142296"/>
            <a:ext cx="8924561" cy="1660776"/>
          </a:xfrm>
          <a:prstGeom prst="rect">
            <a:avLst/>
          </a:prstGeom>
          <a:noFill/>
        </p:spPr>
        <p:txBody>
          <a:bodyPr wrap="square">
            <a:spAutoFit/>
          </a:bodyPr>
          <a:lstStyle/>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The “</a:t>
            </a:r>
            <a:r>
              <a:rPr lang="en-US" sz="2800" b="1" i="1" u="sng" dirty="0">
                <a:effectLst/>
                <a:latin typeface="Calibri" panose="020F0502020204030204" pitchFamily="34" charset="0"/>
                <a:ea typeface="Calibri" panose="020F0502020204030204" pitchFamily="34" charset="0"/>
                <a:cs typeface="Times New Roman" panose="02020603050405020304" pitchFamily="18" charset="0"/>
              </a:rPr>
              <a:t>through</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 is via the cross</a:t>
            </a:r>
          </a:p>
          <a:p>
            <a:pPr>
              <a:lnSpc>
                <a:spcPct val="107000"/>
              </a:lnSpc>
              <a:spcAft>
                <a:spcPts val="800"/>
              </a:spcAft>
            </a:pPr>
            <a:endParaRPr lang="en-US" sz="2800" b="1" i="0" dirty="0">
              <a:solidFill>
                <a:srgbClr val="000000"/>
              </a:solidFill>
              <a:effectLst/>
              <a:latin typeface="system-ui"/>
            </a:endParaRPr>
          </a:p>
          <a:p>
            <a:pPr>
              <a:lnSpc>
                <a:spcPct val="107000"/>
              </a:lnSpc>
              <a:spcAft>
                <a:spcPts val="800"/>
              </a:spcAft>
            </a:pPr>
            <a:r>
              <a:rPr lang="en-US" sz="2800" b="1" i="0" dirty="0">
                <a:solidFill>
                  <a:srgbClr val="000000"/>
                </a:solidFill>
                <a:effectLst/>
                <a:latin typeface="system-ui"/>
              </a:rPr>
              <a:t>PEACE </a:t>
            </a:r>
            <a:r>
              <a:rPr lang="en-US" sz="2800" b="1" dirty="0">
                <a:solidFill>
                  <a:srgbClr val="000000"/>
                </a:solidFill>
                <a:latin typeface="system-ui"/>
              </a:rPr>
              <a:t>WITH GOD “</a:t>
            </a:r>
            <a:r>
              <a:rPr lang="en-US" sz="2800" b="1" i="1" dirty="0">
                <a:solidFill>
                  <a:srgbClr val="000000"/>
                </a:solidFill>
                <a:latin typeface="system-ui"/>
              </a:rPr>
              <a:t>THROUGH”</a:t>
            </a:r>
            <a:r>
              <a:rPr lang="en-US" sz="2800" b="1" dirty="0">
                <a:solidFill>
                  <a:srgbClr val="000000"/>
                </a:solidFill>
                <a:latin typeface="system-ui"/>
              </a:rPr>
              <a:t> CHRIST</a:t>
            </a:r>
            <a:endParaRPr lang="en-US" sz="1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CA972E8-980D-4352-8E70-97B1694F5BBB}"/>
              </a:ext>
            </a:extLst>
          </p:cNvPr>
          <p:cNvSpPr txBox="1"/>
          <p:nvPr/>
        </p:nvSpPr>
        <p:spPr>
          <a:xfrm>
            <a:off x="900684" y="1348835"/>
            <a:ext cx="10440108" cy="1815882"/>
          </a:xfrm>
          <a:prstGeom prst="rect">
            <a:avLst/>
          </a:prstGeom>
          <a:noFill/>
        </p:spPr>
        <p:txBody>
          <a:bodyPr wrap="square" rtlCol="0">
            <a:spAutoFit/>
          </a:bodyPr>
          <a:lstStyle/>
          <a:p>
            <a:endParaRPr lang="en-US" sz="2800" b="1" dirty="0"/>
          </a:p>
          <a:p>
            <a:endParaRPr lang="en-US" sz="2400" b="1" dirty="0"/>
          </a:p>
          <a:p>
            <a:r>
              <a:rPr lang="en-US" sz="2800" b="1" dirty="0"/>
              <a:t>Colossians 3</a:t>
            </a:r>
            <a:r>
              <a:rPr lang="en-US" sz="2800" b="1" i="0" baseline="30000" dirty="0">
                <a:solidFill>
                  <a:srgbClr val="000000"/>
                </a:solidFill>
                <a:effectLst/>
                <a:latin typeface="system-ui"/>
              </a:rPr>
              <a:t>17 </a:t>
            </a:r>
            <a:r>
              <a:rPr lang="en-US" sz="2800" b="0" i="0" dirty="0">
                <a:solidFill>
                  <a:srgbClr val="000000"/>
                </a:solidFill>
                <a:effectLst/>
                <a:latin typeface="Palatino Linotype" panose="02040502050505030304" pitchFamily="18" charset="0"/>
              </a:rPr>
              <a:t>…</a:t>
            </a:r>
            <a:r>
              <a:rPr lang="en-US" sz="2800" b="0" dirty="0">
                <a:solidFill>
                  <a:srgbClr val="000000"/>
                </a:solidFill>
                <a:effectLst/>
                <a:latin typeface="Palatino Linotype" panose="02040502050505030304" pitchFamily="18" charset="0"/>
              </a:rPr>
              <a:t>do everything in the name of the Lord Jesus,</a:t>
            </a:r>
          </a:p>
          <a:p>
            <a:r>
              <a:rPr lang="en-US" sz="2800" dirty="0">
                <a:solidFill>
                  <a:srgbClr val="000000"/>
                </a:solidFill>
                <a:latin typeface="Palatino Linotype" panose="02040502050505030304" pitchFamily="18" charset="0"/>
              </a:rPr>
              <a:t>			</a:t>
            </a:r>
            <a:r>
              <a:rPr lang="en-US" sz="2800" b="1" dirty="0">
                <a:solidFill>
                  <a:srgbClr val="000000"/>
                </a:solidFill>
                <a:effectLst/>
                <a:latin typeface="Palatino Linotype" panose="02040502050505030304" pitchFamily="18" charset="0"/>
              </a:rPr>
              <a:t>giving thanks </a:t>
            </a:r>
            <a:r>
              <a:rPr lang="en-US" sz="2800" dirty="0">
                <a:solidFill>
                  <a:srgbClr val="000000"/>
                </a:solidFill>
                <a:effectLst/>
                <a:latin typeface="Palatino Linotype" panose="02040502050505030304" pitchFamily="18" charset="0"/>
              </a:rPr>
              <a:t>through Him </a:t>
            </a:r>
            <a:r>
              <a:rPr lang="en-US" sz="2800" b="1" dirty="0">
                <a:solidFill>
                  <a:srgbClr val="000000"/>
                </a:solidFill>
                <a:effectLst/>
                <a:latin typeface="Palatino Linotype" panose="02040502050505030304" pitchFamily="18" charset="0"/>
              </a:rPr>
              <a:t>to God the Father</a:t>
            </a:r>
            <a:r>
              <a:rPr lang="en-US" sz="2800" dirty="0">
                <a:solidFill>
                  <a:srgbClr val="000000"/>
                </a:solidFill>
                <a:effectLst/>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175694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TotalTime>
  <Words>1944</Words>
  <Application>Microsoft Office PowerPoint</Application>
  <PresentationFormat>Widescreen</PresentationFormat>
  <Paragraphs>201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Palatino Linotype</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Exton Class</cp:lastModifiedBy>
  <cp:revision>2</cp:revision>
  <dcterms:created xsi:type="dcterms:W3CDTF">2021-10-09T15:06:47Z</dcterms:created>
  <dcterms:modified xsi:type="dcterms:W3CDTF">2021-10-10T16:04:55Z</dcterms:modified>
</cp:coreProperties>
</file>