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 id="2147483756" r:id="rId2"/>
    <p:sldMasterId id="2147483828" r:id="rId3"/>
    <p:sldMasterId id="2147483864" r:id="rId4"/>
    <p:sldMasterId id="2147483876" r:id="rId5"/>
  </p:sldMasterIdLst>
  <p:notesMasterIdLst>
    <p:notesMasterId r:id="rId59"/>
  </p:notesMasterIdLst>
  <p:sldIdLst>
    <p:sldId id="635" r:id="rId6"/>
    <p:sldId id="604" r:id="rId7"/>
    <p:sldId id="634" r:id="rId8"/>
    <p:sldId id="488" r:id="rId9"/>
    <p:sldId id="426" r:id="rId10"/>
    <p:sldId id="428" r:id="rId11"/>
    <p:sldId id="626" r:id="rId12"/>
    <p:sldId id="627" r:id="rId13"/>
    <p:sldId id="430" r:id="rId14"/>
    <p:sldId id="487" r:id="rId15"/>
    <p:sldId id="421" r:id="rId16"/>
    <p:sldId id="304" r:id="rId17"/>
    <p:sldId id="443" r:id="rId18"/>
    <p:sldId id="629" r:id="rId19"/>
    <p:sldId id="445" r:id="rId20"/>
    <p:sldId id="562" r:id="rId21"/>
    <p:sldId id="563" r:id="rId22"/>
    <p:sldId id="539" r:id="rId23"/>
    <p:sldId id="561" r:id="rId24"/>
    <p:sldId id="551" r:id="rId25"/>
    <p:sldId id="447" r:id="rId26"/>
    <p:sldId id="449" r:id="rId27"/>
    <p:sldId id="558" r:id="rId28"/>
    <p:sldId id="636" r:id="rId29"/>
    <p:sldId id="587" r:id="rId30"/>
    <p:sldId id="583" r:id="rId31"/>
    <p:sldId id="537" r:id="rId32"/>
    <p:sldId id="525" r:id="rId33"/>
    <p:sldId id="526" r:id="rId34"/>
    <p:sldId id="521" r:id="rId35"/>
    <p:sldId id="520" r:id="rId36"/>
    <p:sldId id="637" r:id="rId37"/>
    <p:sldId id="327" r:id="rId38"/>
    <p:sldId id="328" r:id="rId39"/>
    <p:sldId id="329" r:id="rId40"/>
    <p:sldId id="345" r:id="rId41"/>
    <p:sldId id="344" r:id="rId42"/>
    <p:sldId id="527" r:id="rId43"/>
    <p:sldId id="342" r:id="rId44"/>
    <p:sldId id="522" r:id="rId45"/>
    <p:sldId id="352" r:id="rId46"/>
    <p:sldId id="528" r:id="rId47"/>
    <p:sldId id="495" r:id="rId48"/>
    <p:sldId id="496" r:id="rId49"/>
    <p:sldId id="497" r:id="rId50"/>
    <p:sldId id="498" r:id="rId51"/>
    <p:sldId id="499" r:id="rId52"/>
    <p:sldId id="500" r:id="rId53"/>
    <p:sldId id="592" r:id="rId54"/>
    <p:sldId id="639" r:id="rId55"/>
    <p:sldId id="638" r:id="rId56"/>
    <p:sldId id="631" r:id="rId57"/>
    <p:sldId id="632"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0000"/>
    <a:srgbClr val="FFCC00"/>
    <a:srgbClr val="FF0000"/>
    <a:srgbClr val="0000CC"/>
    <a:srgbClr val="FF9900"/>
    <a:srgbClr val="CC99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555" autoAdjust="0"/>
    <p:restoredTop sz="92480"/>
  </p:normalViewPr>
  <p:slideViewPr>
    <p:cSldViewPr>
      <p:cViewPr>
        <p:scale>
          <a:sx n="67" d="100"/>
          <a:sy n="67" d="100"/>
        </p:scale>
        <p:origin x="800" y="128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115D3-E3B1-4954-9177-79A90D0676AC}" type="datetimeFigureOut">
              <a:rPr lang="en-US" smtClean="0"/>
              <a:pPr/>
              <a:t>9/26/2021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E1D02-EAC8-4AD0-9176-2BE7D087DB59}" type="slidenum">
              <a:rPr lang="en-US" smtClean="0"/>
              <a:pPr/>
              <a:t>‹#›</a:t>
            </a:fld>
            <a:endParaRPr lang="en-US"/>
          </a:p>
        </p:txBody>
      </p:sp>
    </p:spTree>
    <p:extLst>
      <p:ext uri="{BB962C8B-B14F-4D97-AF65-F5344CB8AC3E}">
        <p14:creationId xmlns:p14="http://schemas.microsoft.com/office/powerpoint/2010/main" val="35605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4</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5</a:t>
            </a:fld>
            <a:endParaRPr lang="en-US">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35533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6</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EA7908E-66EF-44B4-9215-3C0062666F64}" type="slidenum">
              <a:rPr lang="en-US" smtClean="0">
                <a:solidFill>
                  <a:prstClr val="black"/>
                </a:solidFill>
              </a:rPr>
              <a:pPr/>
              <a:t>11</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43000" y="685800"/>
            <a:ext cx="4572000" cy="3429000"/>
          </a:xfrm>
          <a:ln/>
        </p:spPr>
      </p:sp>
      <p:sp>
        <p:nvSpPr>
          <p:cNvPr id="93188"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75018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D0896B6-E75B-470D-BC0D-A9829B7B3BA0}" type="slidenum">
              <a:rPr lang="en-US" smtClean="0">
                <a:solidFill>
                  <a:prstClr val="black"/>
                </a:solidFill>
              </a:rPr>
              <a:pPr/>
              <a:t>25</a:t>
            </a:fld>
            <a:endParaRPr lang="en-US">
              <a:solidFill>
                <a:prstClr val="black"/>
              </a:solidFill>
            </a:endParaRPr>
          </a:p>
        </p:txBody>
      </p:sp>
      <p:sp>
        <p:nvSpPr>
          <p:cNvPr id="94211" name="Rectangle 2"/>
          <p:cNvSpPr>
            <a:spLocks noGrp="1" noRot="1" noChangeAspect="1" noChangeArrowheads="1" noTextEdit="1"/>
          </p:cNvSpPr>
          <p:nvPr>
            <p:ph type="sldImg"/>
          </p:nvPr>
        </p:nvSpPr>
        <p:spPr>
          <a:xfrm>
            <a:off x="1143000" y="685800"/>
            <a:ext cx="4572000" cy="3429000"/>
          </a:xfrm>
          <a:ln/>
        </p:spPr>
      </p:sp>
      <p:sp>
        <p:nvSpPr>
          <p:cNvPr id="94212"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51761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820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210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40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725541-053F-4563-B33E-FE10AF51D7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6779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5DB067-FD09-4271-88DC-C4B52A69D5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949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2FFFAB-EF3B-4BBB-8C0C-E8B050CE15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094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63701-C5A5-4D39-9569-AA5EF8B533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73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FD41D9C-29FB-4C57-9230-E0D94F1AFB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282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2DA55F-B958-427D-9DA6-67F483FD74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219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21AE78-5F43-4031-B1A9-49E62A80D1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400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37E1B9-6B52-4B80-8A6D-EC9BAF61E0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17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755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7DAAEE-B37C-410F-8F06-65E1DEDE07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9823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182267-FB63-4D17-AF25-92B70CFB0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1324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9F695F-4145-47F3-A042-E54E94A7C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24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490F57-795D-4B22-858E-2630FC546B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1319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B35F8C-087F-42E7-B294-D1D75591FD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740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364655-B76B-4FBF-B677-3133E1188E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5770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63B3459-5AF2-47E2-AC39-3F74B9CC48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3408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CCBEF08-9E2A-48CA-8C33-99BE640521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2566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EFB603-7D0F-47C1-8529-EE60075FC7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4706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E05CBB8-0565-4A65-9AD8-46CBEA06B4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5573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84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9C303E-D0EC-48E6-B94D-EA1F788F2A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0335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37E0AB-5A28-4E7B-9DE9-C261A4A535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7114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A4C116-D10D-401D-86D6-D3F404A610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067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0770C3-5BF7-4ED3-A757-590EF76E01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4681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566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617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759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164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1431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2868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567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050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76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880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076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654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111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132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1542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153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7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698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394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27355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69234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5643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1266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7788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675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242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831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523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6771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AADA97-25A3-443F-8685-4D2318262621}" type="slidenum">
              <a:rPr lang="en-US" altLang="en-US" smtClean="0">
                <a:solidFill>
                  <a:srgbClr val="000000"/>
                </a:solidFill>
                <a:latin typeface="Times New Roman" pitchFamily="18" charset="0"/>
              </a:rPr>
              <a:pPr/>
              <a:t>‹#›</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29787573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52BBC88-4166-495A-9301-727C9FD20339}" type="slidenum">
              <a:rPr lang="en-US" altLang="en-US" smtClean="0">
                <a:solidFill>
                  <a:srgbClr val="000000"/>
                </a:solidFill>
                <a:latin typeface="Times New Roman" charset="0"/>
              </a:rPr>
              <a:pPr/>
              <a:t>‹#›</a:t>
            </a:fld>
            <a:endParaRPr lang="en-US" altLang="en-US">
              <a:solidFill>
                <a:srgbClr val="000000"/>
              </a:solidFill>
              <a:latin typeface="Times New Roman" charset="0"/>
            </a:endParaRPr>
          </a:p>
        </p:txBody>
      </p:sp>
    </p:spTree>
    <p:extLst>
      <p:ext uri="{BB962C8B-B14F-4D97-AF65-F5344CB8AC3E}">
        <p14:creationId xmlns:p14="http://schemas.microsoft.com/office/powerpoint/2010/main" val="598345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7374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5895706"/>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5650-447E-1645-99B9-884B10BF2B7A}"/>
              </a:ext>
            </a:extLst>
          </p:cNvPr>
          <p:cNvSpPr>
            <a:spLocks noGrp="1"/>
          </p:cNvSpPr>
          <p:nvPr>
            <p:ph type="ctrTitle"/>
          </p:nvPr>
        </p:nvSpPr>
        <p:spPr>
          <a:xfrm>
            <a:off x="0" y="990600"/>
            <a:ext cx="9144000" cy="5867400"/>
          </a:xfrm>
          <a:solidFill>
            <a:schemeClr val="tx1"/>
          </a:solidFill>
        </p:spPr>
        <p:txBody>
          <a:bodyPr/>
          <a:lstStyle/>
          <a:p>
            <a:r>
              <a:rPr lang="en-US" sz="4800" b="1" dirty="0">
                <a:solidFill>
                  <a:schemeClr val="bg1"/>
                </a:solidFill>
                <a:latin typeface="Calibri" panose="020F0502020204030204" pitchFamily="34" charset="0"/>
                <a:cs typeface="Calibri" panose="020F0502020204030204" pitchFamily="34" charset="0"/>
              </a:rPr>
              <a:t>Let marriage</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be had in honor among all and let the bed be undefiled:</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for fornicators and adulterers</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God will judge.</a:t>
            </a:r>
          </a:p>
        </p:txBody>
      </p:sp>
      <p:sp>
        <p:nvSpPr>
          <p:cNvPr id="3" name="Subtitle 2">
            <a:extLst>
              <a:ext uri="{FF2B5EF4-FFF2-40B4-BE49-F238E27FC236}">
                <a16:creationId xmlns:a16="http://schemas.microsoft.com/office/drawing/2014/main" id="{8BBFC6FB-7289-DC42-82ED-E025E7C7A14C}"/>
              </a:ext>
            </a:extLst>
          </p:cNvPr>
          <p:cNvSpPr>
            <a:spLocks noGrp="1"/>
          </p:cNvSpPr>
          <p:nvPr>
            <p:ph type="subTitle" idx="1"/>
          </p:nvPr>
        </p:nvSpPr>
        <p:spPr>
          <a:xfrm>
            <a:off x="-13855" y="-1979"/>
            <a:ext cx="9144000" cy="1752600"/>
          </a:xfrm>
          <a:solidFill>
            <a:schemeClr val="tx1"/>
          </a:solidFill>
        </p:spPr>
        <p:txBody>
          <a:bodyPr/>
          <a:lstStyle/>
          <a:p>
            <a:endParaRPr lang="en-US" b="1" dirty="0">
              <a:solidFill>
                <a:schemeClr val="bg1"/>
              </a:solidFill>
              <a:latin typeface="Papyrus" panose="020B0602040200020303" pitchFamily="34" charset="77"/>
            </a:endParaRPr>
          </a:p>
          <a:p>
            <a:r>
              <a:rPr lang="en-US" sz="6600" b="1" dirty="0">
                <a:solidFill>
                  <a:schemeClr val="bg1"/>
                </a:solidFill>
                <a:latin typeface="Papyrus" panose="020B0602040200020303" pitchFamily="34" charset="77"/>
              </a:rPr>
              <a:t>HEB. 13.4</a:t>
            </a:r>
          </a:p>
        </p:txBody>
      </p:sp>
      <p:sp>
        <p:nvSpPr>
          <p:cNvPr id="4" name="Oval 3">
            <a:extLst>
              <a:ext uri="{FF2B5EF4-FFF2-40B4-BE49-F238E27FC236}">
                <a16:creationId xmlns:a16="http://schemas.microsoft.com/office/drawing/2014/main" id="{0C8DA065-9536-1242-9E7F-5B8A9A38B202}"/>
              </a:ext>
            </a:extLst>
          </p:cNvPr>
          <p:cNvSpPr/>
          <p:nvPr/>
        </p:nvSpPr>
        <p:spPr bwMode="auto">
          <a:xfrm>
            <a:off x="152400" y="228600"/>
            <a:ext cx="2514600" cy="2362200"/>
          </a:xfrm>
          <a:prstGeom prst="ellipse">
            <a:avLst/>
          </a:prstGeom>
          <a:solidFill>
            <a:srgbClr val="0070C0"/>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 COR 7:</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7; 32</a:t>
            </a:r>
          </a:p>
        </p:txBody>
      </p:sp>
    </p:spTree>
    <p:extLst>
      <p:ext uri="{BB962C8B-B14F-4D97-AF65-F5344CB8AC3E}">
        <p14:creationId xmlns:p14="http://schemas.microsoft.com/office/powerpoint/2010/main" val="1461217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pPr algn="l"/>
            <a:r>
              <a:rPr lang="en-US" b="1" dirty="0">
                <a:solidFill>
                  <a:schemeClr val="bg1"/>
                </a:solidFill>
                <a:latin typeface="Calibri" panose="020F0502020204030204" pitchFamily="34" charset="0"/>
              </a:rPr>
              <a:t>     a lesson from </a:t>
            </a:r>
            <a:r>
              <a:rPr lang="en-US" b="1" dirty="0" err="1">
                <a:solidFill>
                  <a:schemeClr val="bg1"/>
                </a:solidFill>
                <a:latin typeface="Calibri" panose="020F0502020204030204" pitchFamily="34" charset="0"/>
              </a:rPr>
              <a:t>cuban</a:t>
            </a:r>
            <a:r>
              <a:rPr lang="en-US" b="1" dirty="0">
                <a:solidFill>
                  <a:schemeClr val="bg1"/>
                </a:solidFill>
                <a:latin typeface="Calibri" panose="020F0502020204030204" pitchFamily="34" charset="0"/>
              </a:rPr>
              <a:t> cars</a:t>
            </a: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endParaRPr lang="en-US" b="1" dirty="0">
              <a:solidFill>
                <a:schemeClr val="bg1"/>
              </a:solidFill>
              <a:latin typeface="Calibri" panose="020F0502020204030204" pitchFamily="34" charset="0"/>
            </a:endParaRPr>
          </a:p>
        </p:txBody>
      </p:sp>
      <p:grpSp>
        <p:nvGrpSpPr>
          <p:cNvPr id="10" name="Group 9"/>
          <p:cNvGrpSpPr/>
          <p:nvPr/>
        </p:nvGrpSpPr>
        <p:grpSpPr>
          <a:xfrm>
            <a:off x="1157259" y="1066331"/>
            <a:ext cx="6734232" cy="5239219"/>
            <a:chOff x="3313386" y="1114097"/>
            <a:chExt cx="6277032" cy="489198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152" y="1114097"/>
              <a:ext cx="6261266"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13386" y="1114097"/>
              <a:ext cx="6261266" cy="307777"/>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CC BY-SA 3.0, https://commons.wikimedia.org/w/index.php?curid=1042507</a:t>
              </a:r>
            </a:p>
          </p:txBody>
        </p:sp>
      </p:grpSp>
      <p:grpSp>
        <p:nvGrpSpPr>
          <p:cNvPr id="8" name="Group 7"/>
          <p:cNvGrpSpPr/>
          <p:nvPr/>
        </p:nvGrpSpPr>
        <p:grpSpPr>
          <a:xfrm>
            <a:off x="1174173" y="863269"/>
            <a:ext cx="6781800" cy="5442281"/>
            <a:chOff x="3581400" y="1094788"/>
            <a:chExt cx="6248400" cy="4911311"/>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14096"/>
              <a:ext cx="6248400" cy="489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81400" y="1094788"/>
              <a:ext cx="6248400" cy="523220"/>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By Zahav511 - Own work, CC BY-SA 3.0, https://commons.wikimedia.org/w/index.php?curid=23452995</a:t>
              </a:r>
            </a:p>
          </p:txBody>
        </p:sp>
      </p:grpSp>
      <p:grpSp>
        <p:nvGrpSpPr>
          <p:cNvPr id="5" name="Group 4"/>
          <p:cNvGrpSpPr/>
          <p:nvPr/>
        </p:nvGrpSpPr>
        <p:grpSpPr>
          <a:xfrm>
            <a:off x="395273" y="833601"/>
            <a:ext cx="8241289" cy="5719599"/>
            <a:chOff x="-3664378" y="863667"/>
            <a:chExt cx="7256764" cy="4984237"/>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378" y="863667"/>
              <a:ext cx="7239000"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46614" y="5324684"/>
              <a:ext cx="7239000" cy="523220"/>
            </a:xfrm>
            <a:prstGeom prst="rect">
              <a:avLst/>
            </a:prstGeom>
          </p:spPr>
          <p:txBody>
            <a:bodyPr wrap="square">
              <a:spAutoFit/>
            </a:bodyPr>
            <a:lstStyle/>
            <a:p>
              <a:r>
                <a:rPr lang="en-US" sz="1400" dirty="0"/>
                <a:t>By </a:t>
              </a:r>
              <a:r>
                <a:rPr lang="en-US" sz="1400" dirty="0" err="1"/>
                <a:t>MiltonPoint</a:t>
              </a:r>
              <a:r>
                <a:rPr lang="en-US" sz="1400" dirty="0"/>
                <a:t> - Own work, CC BY-SA 4.0, https://commons.wikimedia.org/w/index.php?curid=38351278</a:t>
              </a:r>
            </a:p>
          </p:txBody>
        </p:sp>
      </p:grpSp>
    </p:spTree>
    <p:extLst>
      <p:ext uri="{BB962C8B-B14F-4D97-AF65-F5344CB8AC3E}">
        <p14:creationId xmlns:p14="http://schemas.microsoft.com/office/powerpoint/2010/main" val="2621489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0" y="0"/>
            <a:ext cx="9144000" cy="6858000"/>
          </a:xfrm>
          <a:solidFill>
            <a:schemeClr val="tx2"/>
          </a:solidFill>
        </p:spPr>
        <p:txBody>
          <a:bodyPr/>
          <a:lstStyle/>
          <a:p>
            <a:r>
              <a:rPr lang="en-US" b="1" dirty="0">
                <a:solidFill>
                  <a:srgbClr val="FFFF00"/>
                </a:solidFill>
                <a:latin typeface="Arial" pitchFamily="34" charset="0"/>
              </a:rPr>
              <a:t>Pr. 18.22</a:t>
            </a:r>
            <a:br>
              <a:rPr lang="en-US" b="1" dirty="0">
                <a:solidFill>
                  <a:srgbClr val="FFFF00"/>
                </a:solidFill>
                <a:latin typeface="Arial" pitchFamily="34" charset="0"/>
              </a:rPr>
            </a:br>
            <a:br>
              <a:rPr lang="en-US" b="1" dirty="0">
                <a:solidFill>
                  <a:srgbClr val="FFFF00"/>
                </a:solidFill>
                <a:latin typeface="Arial" pitchFamily="34" charset="0"/>
              </a:rPr>
            </a:br>
            <a:r>
              <a:rPr lang="en-US" b="1" dirty="0">
                <a:solidFill>
                  <a:schemeClr val="bg1"/>
                </a:solidFill>
                <a:latin typeface="Arial" pitchFamily="34" charset="0"/>
              </a:rPr>
              <a:t>“He who</a:t>
            </a:r>
            <a:br>
              <a:rPr lang="en-US" b="1" dirty="0">
                <a:solidFill>
                  <a:schemeClr val="bg1"/>
                </a:solidFill>
                <a:latin typeface="Arial" pitchFamily="34" charset="0"/>
              </a:rPr>
            </a:br>
            <a:r>
              <a:rPr lang="en-US" b="1" dirty="0">
                <a:solidFill>
                  <a:schemeClr val="bg1"/>
                </a:solidFill>
                <a:latin typeface="Arial" pitchFamily="34" charset="0"/>
              </a:rPr>
              <a:t>finds a wife</a:t>
            </a:r>
            <a:br>
              <a:rPr lang="en-US" b="1" dirty="0">
                <a:solidFill>
                  <a:schemeClr val="bg1"/>
                </a:solidFill>
                <a:latin typeface="Arial" pitchFamily="34" charset="0"/>
              </a:rPr>
            </a:br>
            <a:r>
              <a:rPr lang="en-US" b="1" dirty="0">
                <a:solidFill>
                  <a:schemeClr val="bg1"/>
                </a:solidFill>
                <a:latin typeface="Arial" pitchFamily="34" charset="0"/>
              </a:rPr>
              <a:t>finds a good thing”</a:t>
            </a:r>
            <a:br>
              <a:rPr lang="en-US" b="1" dirty="0">
                <a:solidFill>
                  <a:schemeClr val="bg1"/>
                </a:solidFill>
                <a:latin typeface="Arial" pitchFamily="34" charset="0"/>
              </a:rPr>
            </a:br>
            <a:endParaRPr lang="en-US" b="1" dirty="0">
              <a:solidFill>
                <a:srgbClr val="FFFF00"/>
              </a:solidFill>
              <a:latin typeface="Arial" pitchFamily="34" charset="0"/>
            </a:endParaRPr>
          </a:p>
        </p:txBody>
      </p:sp>
    </p:spTree>
    <p:extLst>
      <p:ext uri="{BB962C8B-B14F-4D97-AF65-F5344CB8AC3E}">
        <p14:creationId xmlns:p14="http://schemas.microsoft.com/office/powerpoint/2010/main" val="3564240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rPr>
              <a:t>“Being frustrated with your spouse</a:t>
            </a:r>
            <a:br>
              <a:rPr lang="en-US" sz="3300" dirty="0">
                <a:solidFill>
                  <a:prstClr val="white"/>
                </a:solidFill>
              </a:rPr>
            </a:br>
            <a:r>
              <a:rPr lang="en-US" sz="3300" dirty="0">
                <a:solidFill>
                  <a:prstClr val="white"/>
                </a:solidFill>
              </a:rPr>
              <a:t>is no more a good reason to get divorced</a:t>
            </a:r>
          </a:p>
          <a:p>
            <a:pPr algn="ctr"/>
            <a:r>
              <a:rPr lang="en-US" sz="3300" dirty="0">
                <a:solidFill>
                  <a:prstClr val="white"/>
                </a:solidFill>
              </a:rPr>
              <a:t> anymore than</a:t>
            </a:r>
            <a:br>
              <a:rPr lang="en-US" sz="3300" dirty="0">
                <a:solidFill>
                  <a:prstClr val="white"/>
                </a:solidFill>
              </a:rPr>
            </a:br>
            <a:r>
              <a:rPr lang="en-US" sz="3300" dirty="0">
                <a:solidFill>
                  <a:prstClr val="white"/>
                </a:solidFill>
              </a:rPr>
              <a:t>being frustrated with your children</a:t>
            </a:r>
            <a:br>
              <a:rPr lang="en-US" sz="3300" dirty="0">
                <a:solidFill>
                  <a:prstClr val="white"/>
                </a:solidFill>
              </a:rPr>
            </a:br>
            <a:r>
              <a:rPr lang="en-US" sz="3300" dirty="0">
                <a:solidFill>
                  <a:prstClr val="white"/>
                </a:solidFill>
              </a:rPr>
              <a:t>is a good reason to put them up for adoption.”</a:t>
            </a:r>
            <a:br>
              <a:rPr lang="en-US" sz="3300" dirty="0">
                <a:solidFill>
                  <a:prstClr val="white"/>
                </a:solidFill>
              </a:rPr>
            </a:br>
            <a:r>
              <a:rPr lang="en-US" sz="3300" dirty="0">
                <a:solidFill>
                  <a:prstClr val="white"/>
                </a:solidFill>
              </a:rPr>
              <a:t>-Dave Willis</a:t>
            </a:r>
          </a:p>
          <a:p>
            <a:pPr algn="ctr"/>
            <a:endParaRPr lang="en-US" sz="3300" dirty="0">
              <a:solidFill>
                <a:prstClr val="white"/>
              </a:solidFill>
            </a:endParaRPr>
          </a:p>
          <a:p>
            <a:pPr algn="ctr"/>
            <a:br>
              <a:rPr lang="en-US" sz="3300" dirty="0">
                <a:solidFill>
                  <a:prstClr val="white"/>
                </a:solidFill>
              </a:rPr>
            </a:br>
            <a:r>
              <a:rPr lang="en-US" dirty="0">
                <a:solidFill>
                  <a:schemeClr val="accent1">
                    <a:lumMod val="75000"/>
                  </a:schemeClr>
                </a:solidFill>
              </a:rPr>
              <a:t>davewillis.com</a:t>
            </a:r>
          </a:p>
        </p:txBody>
      </p:sp>
    </p:spTree>
    <p:extLst>
      <p:ext uri="{BB962C8B-B14F-4D97-AF65-F5344CB8AC3E}">
        <p14:creationId xmlns:p14="http://schemas.microsoft.com/office/powerpoint/2010/main" val="2093266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a:solidFill>
            <a:schemeClr val="tx1"/>
          </a:solidFill>
        </p:spPr>
        <p:txBody>
          <a:bodyPr/>
          <a:lstStyle/>
          <a:p>
            <a:endParaRPr lang="en-US" altLang="en-US" b="1" dirty="0">
              <a:solidFill>
                <a:schemeClr val="bg1"/>
              </a:solidFill>
              <a:latin typeface="Arial" charset="0"/>
            </a:endParaRPr>
          </a:p>
          <a:p>
            <a:endParaRPr lang="en-US" altLang="en-US" b="1" dirty="0">
              <a:solidFill>
                <a:schemeClr val="bg1"/>
              </a:solidFill>
              <a:latin typeface="Arial" charset="0"/>
            </a:endParaRPr>
          </a:p>
          <a:p>
            <a:r>
              <a:rPr lang="en-US" altLang="en-US" b="1" dirty="0">
                <a:solidFill>
                  <a:schemeClr val="bg1"/>
                </a:solidFill>
                <a:latin typeface="Arial" charset="0"/>
              </a:rPr>
              <a:t>Gen. 2.18, 24  </a:t>
            </a:r>
            <a:r>
              <a:rPr lang="en-US" altLang="en-US" b="1" i="1" dirty="0">
                <a:solidFill>
                  <a:schemeClr val="bg1"/>
                </a:solidFill>
                <a:latin typeface="Arial" charset="0"/>
              </a:rPr>
              <a:t>-leave &amp; cleave	</a:t>
            </a:r>
            <a:r>
              <a:rPr lang="en-US" altLang="en-US" b="1" dirty="0">
                <a:solidFill>
                  <a:schemeClr val="bg1"/>
                </a:solidFill>
                <a:latin typeface="Arial" charset="0"/>
              </a:rPr>
              <a:t>	</a:t>
            </a:r>
          </a:p>
          <a:p>
            <a:r>
              <a:rPr lang="en-US" altLang="en-US" b="1" dirty="0">
                <a:solidFill>
                  <a:schemeClr val="bg1"/>
                </a:solidFill>
                <a:latin typeface="Arial" charset="0"/>
              </a:rPr>
              <a:t>Gen.3.13-19</a:t>
            </a:r>
          </a:p>
          <a:p>
            <a:pPr lvl="1"/>
            <a:r>
              <a:rPr lang="en-US" altLang="en-US" sz="3200" b="1" i="1" dirty="0">
                <a:solidFill>
                  <a:schemeClr val="bg1"/>
                </a:solidFill>
                <a:latin typeface="Arial" charset="0"/>
              </a:rPr>
              <a:t>provide for physical needs</a:t>
            </a:r>
          </a:p>
          <a:p>
            <a:r>
              <a:rPr lang="en-US" altLang="en-US" b="1" dirty="0">
                <a:solidFill>
                  <a:schemeClr val="bg1"/>
                </a:solidFill>
                <a:latin typeface="Arial" charset="0"/>
              </a:rPr>
              <a:t>Deut.6.1-9; Eph.6.4  </a:t>
            </a:r>
          </a:p>
          <a:p>
            <a:pPr lvl="1"/>
            <a:r>
              <a:rPr lang="en-US" altLang="en-US" sz="3200" b="1" i="1" dirty="0">
                <a:solidFill>
                  <a:schemeClr val="bg1"/>
                </a:solidFill>
                <a:latin typeface="Arial" charset="0"/>
              </a:rPr>
              <a:t>provide spiritual leadership</a:t>
            </a:r>
          </a:p>
          <a:p>
            <a:r>
              <a:rPr lang="en-US" altLang="en-US" b="1" dirty="0">
                <a:solidFill>
                  <a:schemeClr val="bg1"/>
                </a:solidFill>
                <a:latin typeface="Arial" charset="0"/>
              </a:rPr>
              <a:t>Eph. 5.25, 28-29</a:t>
            </a:r>
          </a:p>
          <a:p>
            <a:pPr lvl="1"/>
            <a:r>
              <a:rPr lang="en-US" altLang="en-US" sz="3200" b="1" i="1" dirty="0">
                <a:solidFill>
                  <a:schemeClr val="bg1"/>
                </a:solidFill>
                <a:latin typeface="Arial" charset="0"/>
              </a:rPr>
              <a:t>provide leadership generally</a:t>
            </a:r>
            <a:endParaRPr lang="en-US" altLang="en-US" sz="3200" b="1" dirty="0">
              <a:solidFill>
                <a:schemeClr val="bg1"/>
              </a:solidFill>
              <a:latin typeface="Arial" charset="0"/>
            </a:endParaRPr>
          </a:p>
          <a:p>
            <a:pPr lvl="1"/>
            <a:r>
              <a:rPr lang="en-US" altLang="en-US" sz="3200" b="1" dirty="0">
                <a:solidFill>
                  <a:schemeClr val="bg1"/>
                </a:solidFill>
                <a:latin typeface="Arial" charset="0"/>
              </a:rPr>
              <a:t> a sacrificial &amp; serving leader : Eph. 5.25 </a:t>
            </a:r>
          </a:p>
        </p:txBody>
      </p:sp>
      <p:sp>
        <p:nvSpPr>
          <p:cNvPr id="4101" name="Rectangle 5"/>
          <p:cNvSpPr>
            <a:spLocks noChangeArrowheads="1"/>
          </p:cNvSpPr>
          <p:nvPr/>
        </p:nvSpPr>
        <p:spPr bwMode="auto">
          <a:xfrm>
            <a:off x="533400" y="5257800"/>
            <a:ext cx="8229600" cy="609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FFFF00"/>
              </a:solidFill>
              <a:latin typeface="Times New Roman" pitchFamily="18" charset="0"/>
            </a:endParaRPr>
          </a:p>
        </p:txBody>
      </p:sp>
      <p:sp>
        <p:nvSpPr>
          <p:cNvPr id="6"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Tree>
    <p:extLst>
      <p:ext uri="{BB962C8B-B14F-4D97-AF65-F5344CB8AC3E}">
        <p14:creationId xmlns:p14="http://schemas.microsoft.com/office/powerpoint/2010/main" val="3454764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strVal val="4/3*#ppt_w"/>
                                          </p:val>
                                        </p:tav>
                                        <p:tav tm="100000">
                                          <p:val>
                                            <p:strVal val="#ppt_w"/>
                                          </p:val>
                                        </p:tav>
                                      </p:tavLst>
                                    </p:anim>
                                    <p:anim calcmode="lin" valueType="num">
                                      <p:cBhvr>
                                        <p:cTn id="8" dur="500" fill="hold"/>
                                        <p:tgtEl>
                                          <p:spTgt spid="410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a:solidFill>
            <a:schemeClr val="tx1"/>
          </a:solidFill>
        </p:spPr>
        <p:txBody>
          <a:bodyPr/>
          <a:lstStyle/>
          <a:p>
            <a:endParaRPr lang="en-US" altLang="en-US" b="1" dirty="0">
              <a:solidFill>
                <a:schemeClr val="bg1"/>
              </a:solidFill>
              <a:latin typeface="Arial" charset="0"/>
            </a:endParaRPr>
          </a:p>
          <a:p>
            <a:pPr marL="400050" lvl="1" indent="0">
              <a:buNone/>
            </a:pPr>
            <a:br>
              <a:rPr lang="en-US" altLang="en-US" b="1" dirty="0">
                <a:solidFill>
                  <a:schemeClr val="bg1"/>
                </a:solidFill>
                <a:latin typeface="Arial" charset="0"/>
              </a:rPr>
            </a:br>
            <a:br>
              <a:rPr lang="en-US" altLang="en-US" b="1" dirty="0">
                <a:solidFill>
                  <a:schemeClr val="bg1"/>
                </a:solidFill>
                <a:latin typeface="Arial" charset="0"/>
              </a:rPr>
            </a:br>
            <a:r>
              <a:rPr lang="en-US" altLang="en-US" sz="5000" b="1" dirty="0">
                <a:solidFill>
                  <a:schemeClr val="bg1"/>
                </a:solidFill>
                <a:latin typeface="Arial" charset="0"/>
              </a:rPr>
              <a:t>BE A MAN</a:t>
            </a:r>
            <a:br>
              <a:rPr lang="en-US" altLang="en-US" sz="5000" b="1" dirty="0">
                <a:solidFill>
                  <a:schemeClr val="bg1"/>
                </a:solidFill>
                <a:latin typeface="Arial" charset="0"/>
              </a:rPr>
            </a:br>
            <a:endParaRPr lang="en-US" altLang="en-US" sz="5000" b="1" dirty="0">
              <a:solidFill>
                <a:schemeClr val="bg1"/>
              </a:solidFill>
              <a:latin typeface="Arial" charset="0"/>
            </a:endParaRPr>
          </a:p>
          <a:p>
            <a:pPr marL="400050" lvl="1" indent="0">
              <a:buNone/>
            </a:pPr>
            <a:r>
              <a:rPr lang="en-US" altLang="en-US" sz="5000" b="1" dirty="0">
                <a:solidFill>
                  <a:schemeClr val="bg1"/>
                </a:solidFill>
                <a:latin typeface="Arial" charset="0"/>
              </a:rPr>
              <a:t>BE A MAN OF GOD</a:t>
            </a:r>
            <a:br>
              <a:rPr lang="en-US" altLang="en-US" sz="5000" b="1" dirty="0">
                <a:solidFill>
                  <a:schemeClr val="bg1"/>
                </a:solidFill>
                <a:latin typeface="Arial" charset="0"/>
              </a:rPr>
            </a:br>
            <a:endParaRPr lang="en-US" altLang="en-US" sz="5000" b="1" dirty="0">
              <a:solidFill>
                <a:schemeClr val="bg1"/>
              </a:solidFill>
              <a:latin typeface="Arial" charset="0"/>
            </a:endParaRPr>
          </a:p>
          <a:p>
            <a:pPr marL="400050" lvl="1" indent="0">
              <a:buNone/>
            </a:pPr>
            <a:r>
              <a:rPr lang="en-US" altLang="en-US" sz="5000" b="1" dirty="0">
                <a:solidFill>
                  <a:schemeClr val="bg1"/>
                </a:solidFill>
                <a:latin typeface="Arial" charset="0"/>
              </a:rPr>
              <a:t>BE HER MAN OF GOD</a:t>
            </a:r>
          </a:p>
        </p:txBody>
      </p:sp>
      <p:sp>
        <p:nvSpPr>
          <p:cNvPr id="6"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Tree>
    <p:extLst>
      <p:ext uri="{BB962C8B-B14F-4D97-AF65-F5344CB8AC3E}">
        <p14:creationId xmlns:p14="http://schemas.microsoft.com/office/powerpoint/2010/main" val="1376764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
        <p:nvSpPr>
          <p:cNvPr id="6" name="Rectangle 1029"/>
          <p:cNvSpPr>
            <a:spLocks noChangeArrowheads="1"/>
          </p:cNvSpPr>
          <p:nvPr/>
        </p:nvSpPr>
        <p:spPr bwMode="auto">
          <a:xfrm>
            <a:off x="133350" y="1828800"/>
            <a:ext cx="8915400" cy="11430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Tree>
    <p:extLst>
      <p:ext uri="{BB962C8B-B14F-4D97-AF65-F5344CB8AC3E}">
        <p14:creationId xmlns:p14="http://schemas.microsoft.com/office/powerpoint/2010/main" val="2638346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2229" name="Rectangle 1029"/>
          <p:cNvSpPr>
            <a:spLocks noChangeArrowheads="1"/>
          </p:cNvSpPr>
          <p:nvPr/>
        </p:nvSpPr>
        <p:spPr bwMode="auto">
          <a:xfrm>
            <a:off x="133350" y="2971800"/>
            <a:ext cx="8915400" cy="12954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299495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strVal val="4/3*#ppt_w"/>
                                          </p:val>
                                        </p:tav>
                                        <p:tav tm="100000">
                                          <p:val>
                                            <p:strVal val="#ppt_w"/>
                                          </p:val>
                                        </p:tav>
                                      </p:tavLst>
                                    </p:anim>
                                    <p:anim calcmode="lin" valueType="num">
                                      <p:cBhvr>
                                        <p:cTn id="8" dur="500" fill="hold"/>
                                        <p:tgtEl>
                                          <p:spTgt spid="522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2229" name="Rectangle 1029"/>
          <p:cNvSpPr>
            <a:spLocks noChangeArrowheads="1"/>
          </p:cNvSpPr>
          <p:nvPr/>
        </p:nvSpPr>
        <p:spPr bwMode="auto">
          <a:xfrm>
            <a:off x="114300" y="5067300"/>
            <a:ext cx="8915400" cy="1752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626948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strVal val="4/3*#ppt_w"/>
                                          </p:val>
                                        </p:tav>
                                        <p:tav tm="100000">
                                          <p:val>
                                            <p:strVal val="#ppt_w"/>
                                          </p:val>
                                        </p:tav>
                                      </p:tavLst>
                                    </p:anim>
                                    <p:anim calcmode="lin" valueType="num">
                                      <p:cBhvr>
                                        <p:cTn id="8" dur="500" fill="hold"/>
                                        <p:tgtEl>
                                          <p:spTgt spid="522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4400" dirty="0">
              <a:solidFill>
                <a:schemeClr val="bg1"/>
              </a:solidFill>
              <a:effectLst>
                <a:outerShdw blurRad="38100" dist="38100" dir="2700000" algn="tl">
                  <a:srgbClr val="808080"/>
                </a:outerShdw>
              </a:effectLst>
              <a:latin typeface="Calibri" panose="020F0502020204030204" pitchFamily="34" charset="0"/>
            </a:endParaRPr>
          </a:p>
          <a:p>
            <a:r>
              <a:rPr lang="en-US" altLang="en-US" sz="4400" dirty="0">
                <a:solidFill>
                  <a:schemeClr val="bg1"/>
                </a:solidFill>
                <a:effectLst>
                  <a:outerShdw blurRad="38100" dist="38100" dir="2700000" algn="tl">
                    <a:srgbClr val="808080"/>
                  </a:outerShdw>
                </a:effectLst>
                <a:latin typeface="Calibri" panose="020F0502020204030204" pitchFamily="34" charset="0"/>
              </a:rPr>
              <a:t>REMEMBERING YOUR VOWS:</a:t>
            </a:r>
          </a:p>
          <a:p>
            <a:r>
              <a:rPr lang="en-US" altLang="en-US" sz="4400" dirty="0">
                <a:solidFill>
                  <a:schemeClr val="bg1"/>
                </a:solidFill>
                <a:latin typeface="Calibri" panose="020F0502020204030204" pitchFamily="34" charset="0"/>
              </a:rPr>
              <a:t>“love and cherish” Eph.5.28-29</a:t>
            </a:r>
          </a:p>
          <a:p>
            <a:r>
              <a:rPr lang="en-US" altLang="en-US" sz="4400" dirty="0">
                <a:solidFill>
                  <a:schemeClr val="bg1"/>
                </a:solidFill>
                <a:latin typeface="Calibri" panose="020F0502020204030204" pitchFamily="34" charset="0"/>
              </a:rPr>
              <a:t>“honor” 1Ptr.3.7</a:t>
            </a:r>
          </a:p>
          <a:p>
            <a:r>
              <a:rPr lang="en-US" altLang="en-US" sz="4400" dirty="0">
                <a:solidFill>
                  <a:schemeClr val="bg1"/>
                </a:solidFill>
                <a:latin typeface="Calibri" panose="020F0502020204030204" pitchFamily="34" charset="0"/>
              </a:rPr>
              <a:t>“to her and her alone”                           Job.31.1; Pr.5; Mt.5</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3592820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7" name="Rectangle 6"/>
          <p:cNvSpPr/>
          <p:nvPr/>
        </p:nvSpPr>
        <p:spPr>
          <a:xfrm>
            <a:off x="181302" y="5694963"/>
            <a:ext cx="8734098" cy="1107996"/>
          </a:xfrm>
          <a:prstGeom prst="rect">
            <a:avLst/>
          </a:prstGeom>
        </p:spPr>
        <p:txBody>
          <a:bodyPr wrap="square">
            <a:spAutoFit/>
          </a:bodyPr>
          <a:lstStyle/>
          <a:p>
            <a:pPr algn="ctr" eaLnBrk="1" fontAlgn="auto" hangingPunct="1">
              <a:spcBef>
                <a:spcPts val="0"/>
              </a:spcBef>
              <a:spcAft>
                <a:spcPts val="0"/>
              </a:spcAft>
            </a:pP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Matt. 5.27-30</a:t>
            </a:r>
          </a:p>
        </p:txBody>
      </p:sp>
      <p:sp>
        <p:nvSpPr>
          <p:cNvPr id="8" name="TextBox 7"/>
          <p:cNvSpPr txBox="1"/>
          <p:nvPr/>
        </p:nvSpPr>
        <p:spPr>
          <a:xfrm rot="20421783">
            <a:off x="2046225" y="2037658"/>
            <a:ext cx="7460202" cy="1200329"/>
          </a:xfrm>
          <a:prstGeom prst="rect">
            <a:avLst/>
          </a:prstGeom>
          <a:noFill/>
        </p:spPr>
        <p:txBody>
          <a:bodyPr wrap="square" rtlCol="0">
            <a:spAutoFit/>
          </a:bodyPr>
          <a:lstStyle/>
          <a:p>
            <a:r>
              <a:rPr lang="en-US" sz="7200" dirty="0">
                <a:solidFill>
                  <a:schemeClr val="bg2">
                    <a:lumMod val="40000"/>
                    <a:lumOff val="60000"/>
                  </a:schemeClr>
                </a:solidFill>
                <a:effectLst>
                  <a:outerShdw blurRad="38100" dist="38100" dir="2700000" algn="tl">
                    <a:srgbClr val="000000">
                      <a:alpha val="43137"/>
                    </a:srgbClr>
                  </a:outerShdw>
                </a:effectLst>
                <a:latin typeface="Showcard Gothic" panose="04020904020102020604" pitchFamily="82" charset="0"/>
              </a:rPr>
              <a:t>pornography</a:t>
            </a:r>
          </a:p>
        </p:txBody>
      </p:sp>
    </p:spTree>
    <p:extLst>
      <p:ext uri="{BB962C8B-B14F-4D97-AF65-F5344CB8AC3E}">
        <p14:creationId xmlns:p14="http://schemas.microsoft.com/office/powerpoint/2010/main" val="1072954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454046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 marriage:</a:t>
            </a:r>
            <a:br>
              <a:rPr lang="en-US" sz="3300" dirty="0">
                <a:solidFill>
                  <a:prstClr val="white"/>
                </a:solidFill>
                <a:latin typeface="Stencil" panose="040409050D0802020404" pitchFamily="82" charset="0"/>
              </a:rPr>
            </a:b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involves so much </a:t>
            </a:r>
            <a:r>
              <a:rPr lang="en-US" sz="3300" dirty="0" err="1">
                <a:solidFill>
                  <a:prstClr val="white"/>
                </a:solidFill>
                <a:latin typeface="Stencil" panose="040409050D0802020404" pitchFamily="82" charset="0"/>
              </a:rPr>
              <a:t>much</a:t>
            </a:r>
            <a:r>
              <a:rPr lang="en-US" sz="3300" dirty="0">
                <a:solidFill>
                  <a:prstClr val="white"/>
                </a:solidFill>
                <a:latin typeface="Stencil" panose="040409050D0802020404" pitchFamily="82" charset="0"/>
              </a:rPr>
              <a:t> more than </a:t>
            </a:r>
          </a:p>
          <a:p>
            <a:pPr algn="ct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Adultery”</a:t>
            </a:r>
            <a:br>
              <a:rPr lang="en-US" sz="3300" dirty="0">
                <a:solidFill>
                  <a:prstClr val="white"/>
                </a:solidFill>
                <a:latin typeface="Stencil" panose="040409050D0802020404" pitchFamily="82" charset="0"/>
              </a:rPr>
            </a:br>
            <a:endParaRPr lang="en-US" sz="3300" dirty="0">
              <a:solidFill>
                <a:prstClr val="white"/>
              </a:solidFill>
              <a:latin typeface="Stencil" panose="040409050D0802020404" pitchFamily="82" charset="0"/>
            </a:endParaRPr>
          </a:p>
        </p:txBody>
      </p:sp>
      <p:sp>
        <p:nvSpPr>
          <p:cNvPr id="5" name="Rectangle 4"/>
          <p:cNvSpPr/>
          <p:nvPr/>
        </p:nvSpPr>
        <p:spPr>
          <a:xfrm>
            <a:off x="4646887"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a:t>
            </a:r>
          </a:p>
          <a:p>
            <a:pPr algn="ctr"/>
            <a:r>
              <a:rPr lang="en-US" sz="3300" dirty="0">
                <a:solidFill>
                  <a:prstClr val="white"/>
                </a:solidFill>
                <a:latin typeface="Stencil" panose="040409050D0802020404" pitchFamily="82" charset="0"/>
              </a:rPr>
              <a:t>body:</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 </a:t>
            </a:r>
          </a:p>
          <a:p>
            <a:pPr algn="ctr"/>
            <a:r>
              <a:rPr lang="en-US" sz="3300" dirty="0">
                <a:solidFill>
                  <a:prstClr val="white"/>
                </a:solidFill>
                <a:latin typeface="Stencil" panose="040409050D0802020404" pitchFamily="82" charset="0"/>
              </a:rPr>
              <a:t>Involves so much more than</a:t>
            </a:r>
          </a:p>
          <a:p>
            <a:pPr algn="ctr"/>
            <a:r>
              <a:rPr lang="en-US" sz="3300" dirty="0">
                <a:solidFill>
                  <a:prstClr val="white"/>
                </a:solidFill>
                <a:latin typeface="Stencil" panose="040409050D0802020404" pitchFamily="82" charset="0"/>
              </a:rPr>
              <a:t> </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suicide”</a:t>
            </a:r>
          </a:p>
          <a:p>
            <a:pPr algn="ctr"/>
            <a:endParaRPr lang="en-US" sz="3300" dirty="0">
              <a:solidFill>
                <a:prstClr val="white"/>
              </a:solidFill>
              <a:latin typeface="Stencil" panose="040409050D0802020404" pitchFamily="82" charset="0"/>
            </a:endParaRPr>
          </a:p>
        </p:txBody>
      </p:sp>
      <p:sp>
        <p:nvSpPr>
          <p:cNvPr id="6" name="Rectangle 5"/>
          <p:cNvSpPr/>
          <p:nvPr/>
        </p:nvSpPr>
        <p:spPr>
          <a:xfrm>
            <a:off x="4654770"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dirty="0">
              <a:solidFill>
                <a:prstClr val="white"/>
              </a:solidFill>
              <a:latin typeface="Stencil" panose="040409050D0802020404" pitchFamily="82" charset="0"/>
            </a:endParaRPr>
          </a:p>
        </p:txBody>
      </p:sp>
    </p:spTree>
    <p:extLst>
      <p:ext uri="{BB962C8B-B14F-4D97-AF65-F5344CB8AC3E}">
        <p14:creationId xmlns:p14="http://schemas.microsoft.com/office/powerpoint/2010/main" val="3445652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3075" name="Rectangle 3"/>
          <p:cNvSpPr>
            <a:spLocks noGrp="1" noChangeArrowheads="1"/>
          </p:cNvSpPr>
          <p:nvPr>
            <p:ph type="body" idx="1"/>
          </p:nvPr>
        </p:nvSpPr>
        <p:spPr>
          <a:xfrm>
            <a:off x="0" y="1371600"/>
            <a:ext cx="9144000" cy="5486400"/>
          </a:xfrm>
        </p:spPr>
        <p:txBody>
          <a:bodyPr/>
          <a:lstStyle/>
          <a:p>
            <a:r>
              <a:rPr lang="en-US" sz="3600" b="1" dirty="0">
                <a:solidFill>
                  <a:srgbClr val="FFFF00"/>
                </a:solidFill>
                <a:latin typeface="Arial" pitchFamily="34" charset="0"/>
              </a:rPr>
              <a:t>Eph. 5.22-24 </a:t>
            </a:r>
            <a:endParaRPr lang="en-US" sz="3600" b="1" dirty="0">
              <a:solidFill>
                <a:srgbClr val="FFFF00"/>
              </a:solidFill>
              <a:latin typeface="Arial" pitchFamily="34" charset="0"/>
              <a:cs typeface="Arial" pitchFamily="34" charset="0"/>
            </a:endParaRPr>
          </a:p>
          <a:p>
            <a:pPr lvl="1">
              <a:buNone/>
            </a:pPr>
            <a:r>
              <a:rPr lang="en-US" dirty="0">
                <a:solidFill>
                  <a:schemeClr val="bg1"/>
                </a:solidFill>
                <a:latin typeface="Arial" pitchFamily="34" charset="0"/>
                <a:cs typeface="Arial" pitchFamily="34" charset="0"/>
              </a:rPr>
              <a:t>   </a:t>
            </a:r>
            <a:r>
              <a:rPr lang="en-US" sz="3200" dirty="0">
                <a:solidFill>
                  <a:schemeClr val="bg1"/>
                </a:solidFill>
                <a:latin typeface="Arial" pitchFamily="34" charset="0"/>
                <a:cs typeface="Arial" pitchFamily="34" charset="0"/>
              </a:rPr>
              <a:t>Wives, submit to your own husbands, as to the Lord.  For the husband is the head of the wife even as Christ is the head of the church, his body, and is himself its Savior.  Now as the church submits to Christ, so also wives should submit in everything to their husbands.</a:t>
            </a:r>
          </a:p>
        </p:txBody>
      </p:sp>
      <p:sp>
        <p:nvSpPr>
          <p:cNvPr id="3074"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wife</a:t>
            </a:r>
            <a:endParaRPr lang="en-US" sz="4800" b="1" dirty="0">
              <a:latin typeface="Arial" charset="0"/>
            </a:endParaRPr>
          </a:p>
        </p:txBody>
      </p:sp>
    </p:spTree>
    <p:extLst>
      <p:ext uri="{BB962C8B-B14F-4D97-AF65-F5344CB8AC3E}">
        <p14:creationId xmlns:p14="http://schemas.microsoft.com/office/powerpoint/2010/main" val="146061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0"/>
            <a:ext cx="9144000" cy="6858000"/>
          </a:xfrm>
          <a:solidFill>
            <a:schemeClr val="tx1"/>
          </a:solidFill>
        </p:spPr>
        <p:txBody>
          <a:bodyPr/>
          <a:lstStyle/>
          <a:p>
            <a:endParaRPr lang="en-US" sz="2800" b="1" dirty="0">
              <a:solidFill>
                <a:srgbClr val="FFFF00"/>
              </a:solidFill>
              <a:latin typeface="Arial" pitchFamily="34" charset="0"/>
            </a:endParaRPr>
          </a:p>
          <a:p>
            <a:endParaRPr lang="en-US" sz="2800" b="1" dirty="0">
              <a:solidFill>
                <a:srgbClr val="FFFF00"/>
              </a:solidFill>
              <a:latin typeface="Arial" pitchFamily="34" charset="0"/>
            </a:endParaRPr>
          </a:p>
          <a:p>
            <a:endParaRPr lang="en-US" sz="2800" b="1" dirty="0">
              <a:solidFill>
                <a:srgbClr val="FFFF00"/>
              </a:solidFill>
              <a:latin typeface="Arial" pitchFamily="34" charset="0"/>
            </a:endParaRPr>
          </a:p>
          <a:p>
            <a:endParaRPr lang="en-US" sz="2800" b="1" dirty="0">
              <a:solidFill>
                <a:srgbClr val="FFFF00"/>
              </a:solidFill>
              <a:latin typeface="Arial" pitchFamily="34" charset="0"/>
            </a:endParaRPr>
          </a:p>
          <a:p>
            <a:r>
              <a:rPr lang="en-US" sz="2800" b="1" dirty="0">
                <a:solidFill>
                  <a:srgbClr val="FFFF00"/>
                </a:solidFill>
                <a:latin typeface="Arial" pitchFamily="34" charset="0"/>
              </a:rPr>
              <a:t>Titus 2.3-5 </a:t>
            </a:r>
            <a:endParaRPr lang="en-US" sz="2800" b="1" dirty="0">
              <a:solidFill>
                <a:schemeClr val="bg1"/>
              </a:solidFill>
              <a:latin typeface="Arial" pitchFamily="34" charset="0"/>
            </a:endParaRPr>
          </a:p>
          <a:p>
            <a:pPr lvl="1"/>
            <a:r>
              <a:rPr lang="en-US" b="1" dirty="0">
                <a:solidFill>
                  <a:schemeClr val="bg1"/>
                </a:solidFill>
                <a:latin typeface="Arial" pitchFamily="34" charset="0"/>
              </a:rPr>
              <a:t>older women teach the younger women: </a:t>
            </a:r>
          </a:p>
          <a:p>
            <a:pPr lvl="1"/>
            <a:r>
              <a:rPr lang="en-US" b="1" dirty="0">
                <a:solidFill>
                  <a:schemeClr val="bg1"/>
                </a:solidFill>
                <a:latin typeface="Arial" pitchFamily="34" charset="0"/>
              </a:rPr>
              <a:t>“to love their husbands, to love their children, to be sensible,  pure, workers at home, kind, being subject to their own husbands”</a:t>
            </a:r>
          </a:p>
        </p:txBody>
      </p:sp>
      <p:sp>
        <p:nvSpPr>
          <p:cNvPr id="3076" name="Text Box 4"/>
          <p:cNvSpPr txBox="1">
            <a:spLocks noChangeArrowheads="1"/>
          </p:cNvSpPr>
          <p:nvPr/>
        </p:nvSpPr>
        <p:spPr bwMode="auto">
          <a:xfrm>
            <a:off x="1828800" y="5257800"/>
            <a:ext cx="5867400" cy="1366528"/>
          </a:xfrm>
          <a:prstGeom prst="rect">
            <a:avLst/>
          </a:prstGeom>
          <a:solidFill>
            <a:srgbClr val="00206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90000"/>
              </a:lnSpc>
              <a:spcBef>
                <a:spcPct val="50000"/>
              </a:spcBef>
              <a:defRPr/>
            </a:pPr>
            <a:r>
              <a:rPr lang="en-US" sz="3600" b="1" dirty="0">
                <a:solidFill>
                  <a:srgbClr val="FFFFFF"/>
                </a:solidFill>
                <a:effectLst>
                  <a:outerShdw blurRad="38100" dist="38100" dir="2700000" algn="tl">
                    <a:srgbClr val="000000"/>
                  </a:outerShdw>
                </a:effectLst>
                <a:latin typeface="Arial" charset="0"/>
              </a:rPr>
              <a:t>Gen.3:16-19;  Prov.31</a:t>
            </a:r>
          </a:p>
          <a:p>
            <a:pPr algn="ctr">
              <a:lnSpc>
                <a:spcPct val="90000"/>
              </a:lnSpc>
              <a:spcBef>
                <a:spcPct val="50000"/>
              </a:spcBef>
              <a:defRPr/>
            </a:pPr>
            <a:r>
              <a:rPr lang="en-US" sz="3600" b="1" dirty="0">
                <a:solidFill>
                  <a:srgbClr val="FFFFFF"/>
                </a:solidFill>
                <a:effectLst>
                  <a:outerShdw blurRad="38100" dist="38100" dir="2700000" algn="tl">
                    <a:srgbClr val="000000"/>
                  </a:outerShdw>
                </a:effectLst>
                <a:latin typeface="Arial" charset="0"/>
              </a:rPr>
              <a:t>1Tim.5.14;   Titus 2.5</a:t>
            </a:r>
          </a:p>
        </p:txBody>
      </p:sp>
      <p:sp>
        <p:nvSpPr>
          <p:cNvPr id="6"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wife</a:t>
            </a:r>
            <a:endParaRPr lang="en-US" sz="4800" b="1" dirty="0">
              <a:latin typeface="Arial" charset="0"/>
            </a:endParaRPr>
          </a:p>
        </p:txBody>
      </p:sp>
    </p:spTree>
    <p:extLst>
      <p:ext uri="{BB962C8B-B14F-4D97-AF65-F5344CB8AC3E}">
        <p14:creationId xmlns:p14="http://schemas.microsoft.com/office/powerpoint/2010/main" val="1331195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7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1+#ppt_w/2"/>
                                          </p:val>
                                        </p:tav>
                                        <p:tav tm="100000">
                                          <p:val>
                                            <p:strVal val="#ppt_x"/>
                                          </p:val>
                                        </p:tav>
                                      </p:tavLst>
                                    </p:anim>
                                    <p:anim calcmode="lin" valueType="num">
                                      <p:cBhvr additive="base">
                                        <p:cTn id="16"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autoUpdateAnimBg="0"/>
      <p:bldP spid="307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0" y="0"/>
            <a:ext cx="9144000" cy="6858000"/>
          </a:xfrm>
          <a:solidFill>
            <a:schemeClr val="tx1"/>
          </a:solidFill>
        </p:spPr>
        <p:txBody>
          <a:bodyPr/>
          <a:lstStyle/>
          <a:p>
            <a:pPr>
              <a:buNone/>
            </a:pPr>
            <a:endParaRPr lang="en-US" sz="2600" b="1" dirty="0">
              <a:solidFill>
                <a:schemeClr val="bg1"/>
              </a:solidFill>
              <a:latin typeface="Arial" pitchFamily="34" charset="0"/>
            </a:endParaRPr>
          </a:p>
          <a:p>
            <a:endParaRPr lang="en-US" sz="2600" b="1" dirty="0">
              <a:solidFill>
                <a:schemeClr val="bg1"/>
              </a:solidFill>
              <a:latin typeface="Arial" pitchFamily="34" charset="0"/>
            </a:endParaRPr>
          </a:p>
          <a:p>
            <a:endParaRPr lang="en-US" sz="2600" b="1" dirty="0">
              <a:solidFill>
                <a:schemeClr val="bg1"/>
              </a:solidFill>
              <a:latin typeface="Arial" pitchFamily="34" charset="0"/>
            </a:endParaRPr>
          </a:p>
          <a:p>
            <a:r>
              <a:rPr lang="en-US" sz="3600" b="1" dirty="0">
                <a:solidFill>
                  <a:srgbClr val="FFFF00"/>
                </a:solidFill>
                <a:latin typeface="Arial Black" pitchFamily="34" charset="0"/>
              </a:rPr>
              <a:t>Proverbs 31.10-31</a:t>
            </a:r>
          </a:p>
          <a:p>
            <a:r>
              <a:rPr lang="en-US" sz="2600" b="1" dirty="0">
                <a:solidFill>
                  <a:schemeClr val="bg1"/>
                </a:solidFill>
                <a:latin typeface="Arial" pitchFamily="34" charset="0"/>
              </a:rPr>
              <a:t>an excellent wife, her worth is far above rubies   [10]</a:t>
            </a:r>
          </a:p>
          <a:p>
            <a:r>
              <a:rPr lang="en-US" sz="2600" b="1" dirty="0">
                <a:solidFill>
                  <a:schemeClr val="bg1"/>
                </a:solidFill>
                <a:latin typeface="Arial" pitchFamily="34" charset="0"/>
              </a:rPr>
              <a:t>the heart of her husband trusts in her                   [11]</a:t>
            </a:r>
          </a:p>
          <a:p>
            <a:r>
              <a:rPr lang="en-US" sz="2600" b="1" dirty="0">
                <a:solidFill>
                  <a:schemeClr val="bg1"/>
                </a:solidFill>
                <a:latin typeface="Arial" pitchFamily="34" charset="0"/>
              </a:rPr>
              <a:t>she does him good and not evil                             [12]</a:t>
            </a:r>
          </a:p>
          <a:p>
            <a:r>
              <a:rPr lang="en-US" sz="2600" b="1" dirty="0">
                <a:solidFill>
                  <a:schemeClr val="bg1"/>
                </a:solidFill>
                <a:latin typeface="Arial" pitchFamily="34" charset="0"/>
              </a:rPr>
              <a:t>she stretches out her hands to the needy             [20]</a:t>
            </a:r>
          </a:p>
          <a:p>
            <a:r>
              <a:rPr lang="en-US" sz="2600" b="1" dirty="0">
                <a:solidFill>
                  <a:schemeClr val="bg1"/>
                </a:solidFill>
                <a:latin typeface="Arial" pitchFamily="34" charset="0"/>
              </a:rPr>
              <a:t>she looks well to the ways of her household        [27]</a:t>
            </a:r>
          </a:p>
          <a:p>
            <a:r>
              <a:rPr lang="en-US" sz="2600" b="1" dirty="0">
                <a:solidFill>
                  <a:schemeClr val="bg1"/>
                </a:solidFill>
                <a:latin typeface="Arial" pitchFamily="34" charset="0"/>
              </a:rPr>
              <a:t>strength and dignity are her clothing                    [25]</a:t>
            </a:r>
          </a:p>
          <a:p>
            <a:r>
              <a:rPr lang="en-US" sz="2600" b="1" dirty="0">
                <a:solidFill>
                  <a:schemeClr val="bg1"/>
                </a:solidFill>
                <a:latin typeface="Arial" pitchFamily="34" charset="0"/>
              </a:rPr>
              <a:t>law of kindness is on her tongue                           [26]</a:t>
            </a:r>
            <a:r>
              <a:rPr lang="en-US" sz="2400" b="1" dirty="0">
                <a:solidFill>
                  <a:schemeClr val="bg1"/>
                </a:solidFill>
                <a:latin typeface="Arial" pitchFamily="34" charset="0"/>
              </a:rPr>
              <a:t> </a:t>
            </a:r>
          </a:p>
        </p:txBody>
      </p:sp>
      <p:sp>
        <p:nvSpPr>
          <p:cNvPr id="9"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wife</a:t>
            </a:r>
            <a:endParaRPr lang="en-US" sz="4800" b="1" dirty="0">
              <a:latin typeface="Arial" charset="0"/>
            </a:endParaRPr>
          </a:p>
        </p:txBody>
      </p:sp>
    </p:spTree>
    <p:extLst>
      <p:ext uri="{BB962C8B-B14F-4D97-AF65-F5344CB8AC3E}">
        <p14:creationId xmlns:p14="http://schemas.microsoft.com/office/powerpoint/2010/main" val="1596049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5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05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03" y="189178"/>
            <a:ext cx="3848597" cy="6448097"/>
          </a:xfrm>
          <a:prstGeom prst="rect">
            <a:avLst/>
          </a:prstGeom>
          <a:solidFill>
            <a:srgbClr val="740000"/>
          </a:solidFill>
          <a:ln w="12700" cap="flat" cmpd="sng" algn="ctr">
            <a:noFill/>
            <a:prstDash val="solid"/>
            <a:miter lim="800000"/>
          </a:ln>
          <a:effectLst>
            <a:outerShdw blurRad="355600" dist="241300" dir="4800000" sx="110000" sy="110000" algn="ctr">
              <a:srgbClr val="000000">
                <a:alpha val="44000"/>
              </a:srgbClr>
            </a:outerShdw>
          </a:effectLst>
          <a:scene3d>
            <a:camera prst="perspectiveFront" fov="5100000">
              <a:rot lat="0" lon="20699993" rev="0"/>
            </a:camera>
            <a:lightRig rig="flood" dir="t">
              <a:rot lat="0" lon="0" rev="13800000"/>
            </a:lightRig>
          </a:scene3d>
          <a:sp3d extrusionH="107950" prstMaterial="plastic">
            <a:bevelT w="82550" h="63500" prst="divot"/>
            <a:bevelB/>
          </a:sp3d>
        </p:spPr>
        <p:txBody>
          <a:bodyPr rtlCol="0" anchor="ctr"/>
          <a:lstStyle/>
          <a:p>
            <a:pPr algn="ctr" eaLnBrk="1" fontAlgn="auto" hangingPunct="1">
              <a:spcBef>
                <a:spcPts val="0"/>
              </a:spcBef>
              <a:spcAft>
                <a:spcPts val="0"/>
              </a:spcAft>
            </a:pPr>
            <a:r>
              <a:rPr lang="en-US" sz="3200" b="1" kern="0" dirty="0">
                <a:solidFill>
                  <a:prstClr val="white"/>
                </a:solidFill>
                <a:effectLst>
                  <a:outerShdw blurRad="38100" dist="38100" dir="2700000" algn="tl">
                    <a:srgbClr val="000000">
                      <a:alpha val="43137"/>
                    </a:srgbClr>
                  </a:outerShdw>
                </a:effectLst>
                <a:latin typeface="Arial Black" panose="020B0A04020102020204" pitchFamily="34" charset="0"/>
              </a:rPr>
              <a:t>HEB.13:4</a:t>
            </a:r>
            <a:br>
              <a:rPr lang="en-US" sz="3200" b="1" kern="0" dirty="0">
                <a:solidFill>
                  <a:prstClr val="white"/>
                </a:solidFill>
                <a:effectLst>
                  <a:outerShdw blurRad="38100" dist="38100" dir="2700000" algn="tl">
                    <a:srgbClr val="000000">
                      <a:alpha val="43137"/>
                    </a:srgbClr>
                  </a:outerShdw>
                </a:effectLst>
                <a:latin typeface="Calibri" panose="020F0502020204030204"/>
              </a:rPr>
            </a:br>
            <a:r>
              <a:rPr lang="en-US" sz="3200" kern="0" dirty="0">
                <a:solidFill>
                  <a:prstClr val="white"/>
                </a:solidFill>
                <a:effectLst>
                  <a:outerShdw blurRad="38100" dist="38100" dir="2700000" algn="tl">
                    <a:srgbClr val="000000">
                      <a:alpha val="43137"/>
                    </a:srgbClr>
                  </a:outerShdw>
                </a:effectLst>
                <a:latin typeface="Calibri" panose="020F0502020204030204"/>
              </a:rPr>
              <a:t>Let marriage be had in honor among all</a:t>
            </a:r>
            <a:br>
              <a:rPr lang="en-US" sz="3200" kern="0" dirty="0">
                <a:solidFill>
                  <a:prstClr val="white"/>
                </a:solidFill>
                <a:effectLst>
                  <a:outerShdw blurRad="38100" dist="38100" dir="2700000" algn="tl">
                    <a:srgbClr val="000000">
                      <a:alpha val="43137"/>
                    </a:srgbClr>
                  </a:outerShdw>
                </a:effectLst>
                <a:latin typeface="Calibri" panose="020F0502020204030204"/>
              </a:rPr>
            </a:br>
            <a:endParaRPr lang="en-US" sz="3200" kern="0" dirty="0">
              <a:solidFill>
                <a:prstClr val="white"/>
              </a:solidFill>
              <a:effectLst>
                <a:outerShdw blurRad="38100" dist="38100" dir="2700000" algn="tl">
                  <a:srgbClr val="000000">
                    <a:alpha val="43137"/>
                  </a:srgbClr>
                </a:outerShdw>
              </a:effectLst>
              <a:latin typeface="Calibri" panose="020F0502020204030204"/>
            </a:endParaRPr>
          </a:p>
        </p:txBody>
      </p:sp>
      <p:sp>
        <p:nvSpPr>
          <p:cNvPr id="5" name="Donut 4"/>
          <p:cNvSpPr/>
          <p:nvPr/>
        </p:nvSpPr>
        <p:spPr>
          <a:xfrm>
            <a:off x="3440383" y="3276600"/>
            <a:ext cx="5547432" cy="3124200"/>
          </a:xfrm>
          <a:prstGeom prst="donut">
            <a:avLst>
              <a:gd name="adj" fmla="val 12726"/>
            </a:avLst>
          </a:prstGeom>
          <a:solidFill>
            <a:srgbClr val="FFFF00"/>
          </a:solidFill>
          <a:ln w="12700" cap="flat" cmpd="sng" algn="ctr">
            <a:solidFill>
              <a:srgbClr val="FFFF00"/>
            </a:solidFill>
            <a:prstDash val="solid"/>
            <a:miter lim="800000"/>
          </a:ln>
          <a:effectLst/>
          <a:scene3d>
            <a:camera prst="orthographicFront">
              <a:rot lat="19199986" lon="21599992" rev="0"/>
            </a:camera>
            <a:lightRig rig="threePt" dir="t">
              <a:rot lat="0" lon="0" rev="0"/>
            </a:lightRig>
          </a:scene3d>
          <a:sp3d prstMaterial="metal">
            <a:bevelT w="431800" h="946150"/>
            <a:bevelB w="806450" h="952500"/>
          </a:sp3d>
        </p:spPr>
        <p:txBody>
          <a:bodyPr rtlCol="0" anchor="ctr"/>
          <a:lstStyle/>
          <a:p>
            <a:pPr algn="ctr" eaLnBrk="1" fontAlgn="auto" hangingPunct="1">
              <a:spcBef>
                <a:spcPts val="0"/>
              </a:spcBef>
              <a:spcAft>
                <a:spcPts val="0"/>
              </a:spcAft>
            </a:pPr>
            <a:endParaRPr lang="en-US" sz="1800" kern="0">
              <a:solidFill>
                <a:prstClr val="black"/>
              </a:solidFill>
              <a:latin typeface="Calibri" panose="020F0502020204030204"/>
            </a:endParaRPr>
          </a:p>
        </p:txBody>
      </p:sp>
      <p:pic>
        <p:nvPicPr>
          <p:cNvPr id="6"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5257800" y="2667000"/>
            <a:ext cx="2449015" cy="3108366"/>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74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27A72-E0E5-1842-AF73-C8A8035CEBF9}"/>
              </a:ext>
            </a:extLst>
          </p:cNvPr>
          <p:cNvSpPr>
            <a:spLocks noGrp="1"/>
          </p:cNvSpPr>
          <p:nvPr>
            <p:ph idx="1"/>
          </p:nvPr>
        </p:nvSpPr>
        <p:spPr>
          <a:xfrm>
            <a:off x="0" y="0"/>
            <a:ext cx="9144000" cy="6858000"/>
          </a:xfrm>
          <a:solidFill>
            <a:schemeClr val="tx1"/>
          </a:solidFill>
        </p:spPr>
        <p:txBody>
          <a:bodyPr/>
          <a:lstStyle/>
          <a:p>
            <a:pPr marL="0" indent="0" algn="ctr">
              <a:buNone/>
            </a:pPr>
            <a:endParaRPr lang="en-US" sz="4000" b="1" dirty="0">
              <a:solidFill>
                <a:schemeClr val="bg1"/>
              </a:solidFill>
              <a:latin typeface="Calibri" panose="020F0502020204030204" pitchFamily="34" charset="0"/>
              <a:cs typeface="Calibri" panose="020F0502020204030204" pitchFamily="34" charset="0"/>
            </a:endParaRPr>
          </a:p>
          <a:p>
            <a:pPr marL="0" indent="0" algn="ctr">
              <a:buNone/>
            </a:pPr>
            <a:endParaRPr lang="en-US" sz="4000" b="1" dirty="0">
              <a:solidFill>
                <a:schemeClr val="bg1"/>
              </a:solidFill>
              <a:latin typeface="Calibri" panose="020F0502020204030204" pitchFamily="34" charset="0"/>
              <a:cs typeface="Calibri" panose="020F0502020204030204" pitchFamily="34" charset="0"/>
            </a:endParaRPr>
          </a:p>
          <a:p>
            <a:pPr marL="0" indent="0" algn="ctr">
              <a:buNone/>
            </a:pPr>
            <a:endParaRPr lang="en-US" sz="4000" b="1" dirty="0">
              <a:solidFill>
                <a:schemeClr val="bg1"/>
              </a:solidFill>
              <a:latin typeface="Calibri" panose="020F0502020204030204" pitchFamily="34" charset="0"/>
              <a:cs typeface="Calibri" panose="020F0502020204030204" pitchFamily="34" charset="0"/>
            </a:endParaRPr>
          </a:p>
          <a:p>
            <a:pPr marL="0" indent="0" algn="ctr">
              <a:buNone/>
            </a:pPr>
            <a:r>
              <a:rPr lang="en-US" sz="4000" b="1" dirty="0">
                <a:solidFill>
                  <a:schemeClr val="bg1"/>
                </a:solidFill>
                <a:latin typeface="Calibri" panose="020F0502020204030204" pitchFamily="34" charset="0"/>
                <a:cs typeface="Calibri" panose="020F0502020204030204" pitchFamily="34" charset="0"/>
              </a:rPr>
              <a:t>MARRIAGES DECAYING</a:t>
            </a:r>
          </a:p>
          <a:p>
            <a:pPr marL="0" indent="0" algn="ctr">
              <a:buNone/>
            </a:pPr>
            <a:r>
              <a:rPr lang="en-US" sz="4000" b="1" dirty="0">
                <a:solidFill>
                  <a:schemeClr val="bg1"/>
                </a:solidFill>
                <a:latin typeface="Calibri" panose="020F0502020204030204" pitchFamily="34" charset="0"/>
                <a:cs typeface="Calibri" panose="020F0502020204030204" pitchFamily="34" charset="0"/>
              </a:rPr>
              <a:t> FROM INTERNAL </a:t>
            </a:r>
          </a:p>
          <a:p>
            <a:pPr marL="0" indent="0" algn="ctr">
              <a:buNone/>
            </a:pPr>
            <a:r>
              <a:rPr lang="en-US" sz="4000" b="1" dirty="0">
                <a:solidFill>
                  <a:schemeClr val="bg1"/>
                </a:solidFill>
                <a:latin typeface="Calibri" panose="020F0502020204030204" pitchFamily="34" charset="0"/>
                <a:cs typeface="Calibri" panose="020F0502020204030204" pitchFamily="34" charset="0"/>
              </a:rPr>
              <a:t>ATTACK, DECAY, AND NEGLECT</a:t>
            </a:r>
          </a:p>
        </p:txBody>
      </p:sp>
    </p:spTree>
    <p:extLst>
      <p:ext uri="{BB962C8B-B14F-4D97-AF65-F5344CB8AC3E}">
        <p14:creationId xmlns:p14="http://schemas.microsoft.com/office/powerpoint/2010/main" val="2327160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rgbClr val="FFFF00"/>
                </a:solidFill>
                <a:latin typeface="Arial" pitchFamily="34" charset="0"/>
              </a:rPr>
              <a:t>Prov. 14.1  </a:t>
            </a:r>
            <a:br>
              <a:rPr lang="en-US" sz="4800" b="1" dirty="0">
                <a:solidFill>
                  <a:srgbClr val="FFFF00"/>
                </a:solidFill>
                <a:latin typeface="Arial" pitchFamily="34" charset="0"/>
              </a:rPr>
            </a:br>
            <a:r>
              <a:rPr lang="en-US" sz="2000" i="1" dirty="0" err="1">
                <a:solidFill>
                  <a:srgbClr val="FFFF00"/>
                </a:solidFill>
                <a:latin typeface="Arial" pitchFamily="34" charset="0"/>
              </a:rPr>
              <a:t>nasb</a:t>
            </a:r>
            <a:br>
              <a:rPr lang="en-US" sz="4800" b="1" dirty="0">
                <a:solidFill>
                  <a:schemeClr val="bg1"/>
                </a:solidFill>
                <a:latin typeface="Rockwell" charset="0"/>
              </a:rPr>
            </a:br>
            <a:r>
              <a:rPr lang="en-US" dirty="0">
                <a:solidFill>
                  <a:schemeClr val="bg1"/>
                </a:solidFill>
                <a:latin typeface="Rockwell" charset="0"/>
              </a:rPr>
              <a:t>The wise woman builds her house, But the foolish tears it down with her own hands.</a:t>
            </a:r>
            <a:endParaRPr lang="en-US" dirty="0"/>
          </a:p>
        </p:txBody>
      </p:sp>
    </p:spTree>
    <p:extLst>
      <p:ext uri="{BB962C8B-B14F-4D97-AF65-F5344CB8AC3E}">
        <p14:creationId xmlns:p14="http://schemas.microsoft.com/office/powerpoint/2010/main" val="1654512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prstClr val="white"/>
                </a:solidFill>
                <a:latin typeface="Stencil" panose="040409050D0802020404" pitchFamily="82" charset="0"/>
              </a:rPr>
              <a:t>STRESS</a:t>
            </a:r>
          </a:p>
          <a:p>
            <a:pPr algn="ctr"/>
            <a:r>
              <a:rPr lang="en-US" sz="4500" b="1" dirty="0">
                <a:solidFill>
                  <a:prstClr val="white"/>
                </a:solidFill>
                <a:latin typeface="Stencil" panose="040409050D0802020404" pitchFamily="82" charset="0"/>
              </a:rPr>
              <a:t>STRAIN</a:t>
            </a:r>
            <a:br>
              <a:rPr lang="en-US" sz="4500" b="1" dirty="0">
                <a:solidFill>
                  <a:prstClr val="white"/>
                </a:solidFill>
                <a:latin typeface="Stencil" panose="040409050D0802020404" pitchFamily="82" charset="0"/>
              </a:rPr>
            </a:br>
            <a:r>
              <a:rPr lang="en-US" sz="4500" b="1" dirty="0">
                <a:solidFill>
                  <a:prstClr val="white"/>
                </a:solidFill>
                <a:latin typeface="Stencil" panose="040409050D0802020404" pitchFamily="82" charset="0"/>
              </a:rPr>
              <a:t>&amp;</a:t>
            </a:r>
            <a:br>
              <a:rPr lang="en-US" sz="4500" b="1" dirty="0">
                <a:solidFill>
                  <a:prstClr val="white"/>
                </a:solidFill>
                <a:latin typeface="Stencil" panose="040409050D0802020404" pitchFamily="82" charset="0"/>
              </a:rPr>
            </a:br>
            <a:r>
              <a:rPr lang="en-US" sz="4500" b="1" dirty="0">
                <a:solidFill>
                  <a:prstClr val="white"/>
                </a:solidFill>
                <a:latin typeface="Stencil" panose="040409050D0802020404" pitchFamily="82" charset="0"/>
              </a:rPr>
              <a:t>STRIFE</a:t>
            </a:r>
          </a:p>
        </p:txBody>
      </p:sp>
    </p:spTree>
    <p:extLst>
      <p:ext uri="{BB962C8B-B14F-4D97-AF65-F5344CB8AC3E}">
        <p14:creationId xmlns:p14="http://schemas.microsoft.com/office/powerpoint/2010/main" val="128064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Text Box 4"/>
          <p:cNvSpPr txBox="1">
            <a:spLocks noChangeArrowheads="1"/>
          </p:cNvSpPr>
          <p:nvPr/>
        </p:nvSpPr>
        <p:spPr bwMode="auto">
          <a:xfrm>
            <a:off x="533400" y="604595"/>
            <a:ext cx="8077200" cy="5539978"/>
          </a:xfrm>
          <a:prstGeom prst="rect">
            <a:avLst/>
          </a:prstGeom>
          <a:solidFill>
            <a:schemeClr val="bg1">
              <a:lumMod val="9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endParaRPr lang="en-US" dirty="0">
              <a:solidFill>
                <a:srgbClr val="000000"/>
              </a:solidFill>
            </a:endParaRPr>
          </a:p>
          <a:p>
            <a:pPr>
              <a:spcBef>
                <a:spcPct val="50000"/>
              </a:spcBef>
              <a:defRPr/>
            </a:pPr>
            <a:r>
              <a:rPr lang="en-US" sz="2800" b="1" dirty="0">
                <a:solidFill>
                  <a:srgbClr val="000000"/>
                </a:solidFill>
                <a:latin typeface="Arial" pitchFamily="34" charset="0"/>
                <a:cs typeface="Arial" pitchFamily="34" charset="0"/>
              </a:rPr>
              <a:t> </a:t>
            </a:r>
          </a:p>
          <a:p>
            <a:pPr>
              <a:spcBef>
                <a:spcPct val="50000"/>
              </a:spcBef>
              <a:defRPr/>
            </a:pPr>
            <a:r>
              <a:rPr lang="en-US" sz="3200" b="1" dirty="0">
                <a:solidFill>
                  <a:srgbClr val="000000"/>
                </a:solidFill>
                <a:latin typeface="Arial" pitchFamily="34" charset="0"/>
                <a:cs typeface="Arial" pitchFamily="34" charset="0"/>
              </a:rPr>
              <a:t>tension, </a:t>
            </a:r>
          </a:p>
          <a:p>
            <a:pPr>
              <a:spcBef>
                <a:spcPct val="50000"/>
              </a:spcBef>
              <a:defRPr/>
            </a:pPr>
            <a:r>
              <a:rPr lang="en-US" sz="3200" b="1" dirty="0">
                <a:solidFill>
                  <a:srgbClr val="000000"/>
                </a:solidFill>
                <a:latin typeface="Arial" pitchFamily="34" charset="0"/>
                <a:cs typeface="Arial" pitchFamily="34" charset="0"/>
              </a:rPr>
              <a:t>frustration, </a:t>
            </a:r>
          </a:p>
          <a:p>
            <a:pPr>
              <a:spcBef>
                <a:spcPct val="50000"/>
              </a:spcBef>
              <a:defRPr/>
            </a:pPr>
            <a:r>
              <a:rPr lang="en-US" sz="3200" b="1" dirty="0">
                <a:solidFill>
                  <a:srgbClr val="000000"/>
                </a:solidFill>
                <a:latin typeface="Arial" pitchFamily="34" charset="0"/>
                <a:cs typeface="Arial" pitchFamily="34" charset="0"/>
              </a:rPr>
              <a:t>irritableness</a:t>
            </a:r>
            <a:endParaRPr lang="en-US" sz="3200" dirty="0">
              <a:solidFill>
                <a:srgbClr val="000000"/>
              </a:solidFill>
              <a:latin typeface="Arial" pitchFamily="34" charset="0"/>
              <a:cs typeface="Arial" pitchFamily="34" charset="0"/>
            </a:endParaRPr>
          </a:p>
        </p:txBody>
      </p:sp>
      <p:sp>
        <p:nvSpPr>
          <p:cNvPr id="6" name="Line 5"/>
          <p:cNvSpPr>
            <a:spLocks noChangeShapeType="1"/>
          </p:cNvSpPr>
          <p:nvPr/>
        </p:nvSpPr>
        <p:spPr bwMode="auto">
          <a:xfrm flipV="1">
            <a:off x="2819400" y="1054387"/>
            <a:ext cx="5334000" cy="3543888"/>
          </a:xfrm>
          <a:prstGeom prst="line">
            <a:avLst/>
          </a:prstGeom>
          <a:noFill/>
          <a:ln w="114300">
            <a:solidFill>
              <a:srgbClr val="FF0000"/>
            </a:solidFill>
            <a:round/>
            <a:headEnd/>
            <a:tailEnd type="triangle" w="med" len="med"/>
          </a:ln>
          <a:effectLst>
            <a:outerShdw blurRad="50800" dist="38100" dir="5400000" algn="t" rotWithShape="0">
              <a:prstClr val="black">
                <a:alpha val="40000"/>
              </a:prstClr>
            </a:outerShdw>
          </a:effectLst>
          <a:scene3d>
            <a:camera prst="orthographicFront"/>
            <a:lightRig rig="threePt" dir="t"/>
          </a:scene3d>
          <a:sp3d>
            <a:bevelT prst="angle"/>
          </a:sp3d>
        </p:spPr>
        <p:txBody>
          <a:bodyPr wrap="none" anchor="ctr"/>
          <a:lstStyle/>
          <a:p>
            <a:endParaRPr lang="en-US">
              <a:solidFill>
                <a:srgbClr val="000000"/>
              </a:solidFill>
              <a:latin typeface="Times New Roman" pitchFamily="18" charset="0"/>
            </a:endParaRPr>
          </a:p>
        </p:txBody>
      </p:sp>
      <p:sp>
        <p:nvSpPr>
          <p:cNvPr id="8" name="Line 6"/>
          <p:cNvSpPr>
            <a:spLocks noChangeShapeType="1"/>
          </p:cNvSpPr>
          <p:nvPr/>
        </p:nvSpPr>
        <p:spPr bwMode="auto">
          <a:xfrm>
            <a:off x="2667000" y="1366845"/>
            <a:ext cx="5486400" cy="3814756"/>
          </a:xfrm>
          <a:prstGeom prst="line">
            <a:avLst/>
          </a:prstGeom>
          <a:noFill/>
          <a:ln w="114300">
            <a:solidFill>
              <a:srgbClr val="00B050"/>
            </a:solidFill>
            <a:round/>
            <a:headEnd/>
            <a:tailEnd type="triangle" w="med" len="med"/>
          </a:ln>
          <a:effectLst>
            <a:outerShdw blurRad="50800" dist="38100" dir="5400000" algn="t" rotWithShape="0">
              <a:prstClr val="black">
                <a:alpha val="40000"/>
              </a:prstClr>
            </a:outerShdw>
          </a:effectLst>
          <a:scene3d>
            <a:camera prst="orthographicFront"/>
            <a:lightRig rig="threePt" dir="t"/>
          </a:scene3d>
          <a:sp3d>
            <a:bevelT prst="angle"/>
          </a:sp3d>
        </p:spPr>
        <p:txBody>
          <a:bodyPr wrap="none" anchor="ctr"/>
          <a:lstStyle/>
          <a:p>
            <a:endParaRPr lang="en-US">
              <a:solidFill>
                <a:srgbClr val="000000"/>
              </a:solidFill>
              <a:latin typeface="Times New Roman" pitchFamily="18" charset="0"/>
            </a:endParaRPr>
          </a:p>
        </p:txBody>
      </p:sp>
      <p:sp>
        <p:nvSpPr>
          <p:cNvPr id="9" name="Text Box 7"/>
          <p:cNvSpPr txBox="1">
            <a:spLocks noChangeArrowheads="1"/>
          </p:cNvSpPr>
          <p:nvPr/>
        </p:nvSpPr>
        <p:spPr bwMode="auto">
          <a:xfrm>
            <a:off x="685800" y="762002"/>
            <a:ext cx="28194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000000"/>
                </a:solidFill>
                <a:latin typeface="Arial" pitchFamily="34" charset="0"/>
                <a:cs typeface="Arial" pitchFamily="34" charset="0"/>
              </a:rPr>
              <a:t>effectiveness</a:t>
            </a:r>
            <a:endParaRPr lang="en-US" sz="3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963942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2" name="Oval Callout 1"/>
          <p:cNvSpPr/>
          <p:nvPr/>
        </p:nvSpPr>
        <p:spPr bwMode="auto">
          <a:xfrm rot="150733">
            <a:off x="398711" y="682993"/>
            <a:ext cx="4688983" cy="3429000"/>
          </a:xfrm>
          <a:prstGeom prst="wedgeEllipseCallout">
            <a:avLst>
              <a:gd name="adj1" fmla="val -44271"/>
              <a:gd name="adj2" fmla="val 59633"/>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wrap="square" lIns="91440" tIns="45720" rIns="91440" bIns="45720" numCol="1" rtlCol="0" anchor="t" anchorCtr="0" compatLnSpc="1">
            <a:prstTxWarp prst="textNoShape">
              <a:avLst/>
            </a:prstTxWarp>
          </a:bodyPr>
          <a:lstStyle/>
          <a:p>
            <a:endParaRPr lang="en-US" sz="4800" b="1" kern="0" dirty="0">
              <a:solidFill>
                <a:srgbClr val="002060"/>
              </a:solidFill>
              <a:latin typeface="Arial Narrow" panose="020B0606020202030204" pitchFamily="34" charset="0"/>
            </a:endParaRPr>
          </a:p>
          <a:p>
            <a:r>
              <a:rPr lang="en-US" sz="4400" kern="0" dirty="0">
                <a:latin typeface="Arial Narrow" panose="020B0606020202030204" pitchFamily="34" charset="0"/>
              </a:rPr>
              <a:t>communication</a:t>
            </a:r>
            <a:endParaRPr kumimoji="0" lang="en-US" sz="4400" i="0" u="none" strike="noStrike" cap="none" normalizeH="0" baseline="0" dirty="0">
              <a:ln>
                <a:noFill/>
              </a:ln>
              <a:latin typeface="Arial Narrow" panose="020B0606020202030204" pitchFamily="34" charset="0"/>
            </a:endParaRPr>
          </a:p>
        </p:txBody>
      </p:sp>
      <p:sp>
        <p:nvSpPr>
          <p:cNvPr id="7" name="Oval Callout 6"/>
          <p:cNvSpPr/>
          <p:nvPr/>
        </p:nvSpPr>
        <p:spPr bwMode="auto">
          <a:xfrm rot="670776">
            <a:off x="3776009" y="655276"/>
            <a:ext cx="4725353" cy="34290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3300000">
              <a:rot lat="343997" lon="1867113" rev="542501"/>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endParaRPr lang="en-US" sz="4800" b="1" kern="0" dirty="0">
              <a:solidFill>
                <a:srgbClr val="002060"/>
              </a:solidFill>
              <a:latin typeface="Arial Narrow" panose="020B0606020202030204" pitchFamily="34" charset="0"/>
            </a:endParaRPr>
          </a:p>
          <a:p>
            <a:r>
              <a:rPr lang="en-US" sz="4400" kern="0" dirty="0">
                <a:latin typeface="Arial Narrow" panose="020B0606020202030204" pitchFamily="34" charset="0"/>
              </a:rPr>
              <a:t>communication</a:t>
            </a:r>
            <a:endParaRPr kumimoji="0" lang="en-US" sz="4400" i="0" u="none" strike="noStrike" cap="none" normalizeH="0" baseline="0" dirty="0">
              <a:ln>
                <a:noFill/>
              </a:ln>
              <a:latin typeface="Arial Narrow" panose="020B0606020202030204" pitchFamily="34" charset="0"/>
            </a:endParaRPr>
          </a:p>
        </p:txBody>
      </p:sp>
      <p:sp>
        <p:nvSpPr>
          <p:cNvPr id="5" name="Rectangle 2"/>
          <p:cNvSpPr txBox="1">
            <a:spLocks noChangeArrowheads="1"/>
          </p:cNvSpPr>
          <p:nvPr/>
        </p:nvSpPr>
        <p:spPr bwMode="auto">
          <a:xfrm>
            <a:off x="4572000" y="5181600"/>
            <a:ext cx="3505200" cy="1447800"/>
          </a:xfrm>
          <a:prstGeom prst="rect">
            <a:avLst/>
          </a:prstGeom>
          <a:solidFill>
            <a:srgbClr val="002060"/>
          </a:solidFill>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Prov. 21.9 </a:t>
            </a:r>
          </a:p>
          <a:p>
            <a:pPr>
              <a:defRPr/>
            </a:pPr>
            <a:r>
              <a:rPr lang="en-US" sz="4800" b="1" kern="0" dirty="0">
                <a:solidFill>
                  <a:schemeClr val="bg1"/>
                </a:solidFill>
                <a:effectLst>
                  <a:outerShdw blurRad="38100" dist="38100" dir="2700000" algn="tl">
                    <a:srgbClr val="000000"/>
                  </a:outerShdw>
                </a:effectLst>
                <a:latin typeface="Arial" charset="0"/>
              </a:rPr>
              <a:t>27.15</a:t>
            </a:r>
            <a:endParaRPr lang="en-US" sz="4800" b="1" kern="0" dirty="0">
              <a:latin typeface="Arial" charset="0"/>
            </a:endParaRPr>
          </a:p>
        </p:txBody>
      </p:sp>
      <p:sp>
        <p:nvSpPr>
          <p:cNvPr id="6" name="Rectangle 2"/>
          <p:cNvSpPr txBox="1">
            <a:spLocks noChangeArrowheads="1"/>
          </p:cNvSpPr>
          <p:nvPr/>
        </p:nvSpPr>
        <p:spPr bwMode="auto">
          <a:xfrm>
            <a:off x="1066800" y="5181600"/>
            <a:ext cx="3352800" cy="1447800"/>
          </a:xfrm>
          <a:prstGeom prst="rect">
            <a:avLst/>
          </a:prstGeom>
          <a:solidFill>
            <a:srgbClr val="002060"/>
          </a:solidFill>
          <a:ln w="9525">
            <a:noFill/>
            <a:miter lim="800000"/>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Col. </a:t>
            </a:r>
          </a:p>
          <a:p>
            <a:pPr>
              <a:defRPr/>
            </a:pPr>
            <a:r>
              <a:rPr lang="en-US" sz="4800" b="1" kern="0" dirty="0">
                <a:solidFill>
                  <a:schemeClr val="bg1"/>
                </a:solidFill>
                <a:effectLst>
                  <a:outerShdw blurRad="38100" dist="38100" dir="2700000" algn="tl">
                    <a:srgbClr val="000000"/>
                  </a:outerShdw>
                </a:effectLst>
                <a:latin typeface="Arial" charset="0"/>
              </a:rPr>
              <a:t>3.19</a:t>
            </a:r>
            <a:endParaRPr lang="en-US" sz="4800" b="1" kern="0" dirty="0">
              <a:latin typeface="Arial" charset="0"/>
            </a:endParaRPr>
          </a:p>
        </p:txBody>
      </p:sp>
    </p:spTree>
    <p:extLst>
      <p:ext uri="{BB962C8B-B14F-4D97-AF65-F5344CB8AC3E}">
        <p14:creationId xmlns:p14="http://schemas.microsoft.com/office/powerpoint/2010/main" val="3610800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838200"/>
          </a:xfrm>
          <a:solidFill>
            <a:srgbClr val="002060"/>
          </a:solidFill>
        </p:spPr>
        <p:style>
          <a:lnRef idx="0">
            <a:schemeClr val="accent6"/>
          </a:lnRef>
          <a:fillRef idx="3">
            <a:schemeClr val="accent6"/>
          </a:fillRef>
          <a:effectRef idx="3">
            <a:schemeClr val="accent6"/>
          </a:effectRef>
          <a:fontRef idx="minor">
            <a:schemeClr val="lt1"/>
          </a:fontRef>
        </p:style>
        <p:txBody>
          <a:bodyPr/>
          <a:lstStyle/>
          <a:p>
            <a:pPr>
              <a:defRPr/>
            </a:pPr>
            <a:r>
              <a:rPr lang="en-US" sz="3600" b="1" dirty="0">
                <a:solidFill>
                  <a:schemeClr val="bg1"/>
                </a:solidFill>
                <a:effectLst>
                  <a:outerShdw blurRad="38100" dist="38100" dir="2700000" algn="tl">
                    <a:srgbClr val="000000"/>
                  </a:outerShdw>
                </a:effectLst>
                <a:latin typeface="Tahoma" pitchFamily="34" charset="0"/>
              </a:rPr>
              <a:t>speaking with kindness</a:t>
            </a:r>
            <a:endParaRPr lang="en-US" dirty="0"/>
          </a:p>
        </p:txBody>
      </p:sp>
      <p:sp>
        <p:nvSpPr>
          <p:cNvPr id="29699" name="Rectangle 3"/>
          <p:cNvSpPr>
            <a:spLocks noGrp="1" noChangeArrowheads="1"/>
          </p:cNvSpPr>
          <p:nvPr>
            <p:ph type="body" idx="1"/>
          </p:nvPr>
        </p:nvSpPr>
        <p:spPr>
          <a:xfrm>
            <a:off x="0" y="838200"/>
            <a:ext cx="8991600" cy="5715000"/>
          </a:xfrm>
        </p:spPr>
        <p:txBody>
          <a:bodyPr/>
          <a:lstStyle/>
          <a:p>
            <a:r>
              <a:rPr lang="en-US" sz="3600" b="1" dirty="0">
                <a:latin typeface="Tahoma" pitchFamily="34" charset="0"/>
              </a:rPr>
              <a:t>Eph. 4.15					</a:t>
            </a:r>
            <a:r>
              <a:rPr lang="en-US" b="1" dirty="0">
                <a:latin typeface="Tahoma" pitchFamily="34" charset="0"/>
              </a:rPr>
              <a:t>              	</a:t>
            </a:r>
            <a:r>
              <a:rPr lang="en-US" dirty="0">
                <a:latin typeface="Tahoma" pitchFamily="34" charset="0"/>
              </a:rPr>
              <a:t>speaking the truth in love 			     </a:t>
            </a:r>
          </a:p>
          <a:p>
            <a:r>
              <a:rPr lang="en-US" sz="3600" b="1" dirty="0">
                <a:latin typeface="Tahoma" pitchFamily="34" charset="0"/>
              </a:rPr>
              <a:t>Prov.25:15</a:t>
            </a:r>
            <a:r>
              <a:rPr lang="en-US" b="1" dirty="0">
                <a:latin typeface="Tahoma" pitchFamily="34" charset="0"/>
              </a:rPr>
              <a:t>   						    	</a:t>
            </a:r>
            <a:r>
              <a:rPr lang="en-US" dirty="0">
                <a:latin typeface="Tahoma" pitchFamily="34" charset="0"/>
              </a:rPr>
              <a:t>a soft tongue breaks the bone 	</a:t>
            </a:r>
          </a:p>
          <a:p>
            <a:r>
              <a:rPr lang="en-US" sz="3600" b="1" dirty="0">
                <a:latin typeface="Tahoma" pitchFamily="34" charset="0"/>
              </a:rPr>
              <a:t>Prov.15:1</a:t>
            </a:r>
            <a:r>
              <a:rPr lang="en-US" dirty="0">
                <a:latin typeface="Tahoma" pitchFamily="34" charset="0"/>
              </a:rPr>
              <a:t>						          	A soft answer </a:t>
            </a:r>
            <a:r>
              <a:rPr lang="en-US" dirty="0" err="1">
                <a:latin typeface="Tahoma" pitchFamily="34" charset="0"/>
              </a:rPr>
              <a:t>turneth</a:t>
            </a:r>
            <a:r>
              <a:rPr lang="en-US" dirty="0">
                <a:latin typeface="Tahoma" pitchFamily="34" charset="0"/>
              </a:rPr>
              <a:t> away wrath:       	but grievous words stir up anger</a:t>
            </a:r>
          </a:p>
          <a:p>
            <a:pPr>
              <a:buFontTx/>
              <a:buNone/>
            </a:pPr>
            <a:r>
              <a:rPr lang="en-US" b="1" dirty="0">
                <a:latin typeface="Tahoma" pitchFamily="34" charset="0"/>
              </a:rPr>
              <a:t>   	</a:t>
            </a:r>
            <a:endParaRPr lang="en-US" i="1" dirty="0">
              <a:latin typeface="Tahoma" pitchFamily="34" charset="0"/>
            </a:endParaRPr>
          </a:p>
        </p:txBody>
      </p:sp>
      <p:sp>
        <p:nvSpPr>
          <p:cNvPr id="29700" name="Text Box 4"/>
          <p:cNvSpPr txBox="1">
            <a:spLocks noChangeArrowheads="1"/>
          </p:cNvSpPr>
          <p:nvPr/>
        </p:nvSpPr>
        <p:spPr bwMode="auto">
          <a:xfrm>
            <a:off x="106680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Prov.    31:26</a:t>
            </a:r>
            <a:endParaRPr lang="en-US" sz="3200" dirty="0">
              <a:solidFill>
                <a:srgbClr val="FFFFFF"/>
              </a:solidFill>
            </a:endParaRPr>
          </a:p>
        </p:txBody>
      </p:sp>
      <p:sp>
        <p:nvSpPr>
          <p:cNvPr id="29701" name="Text Box 5"/>
          <p:cNvSpPr txBox="1">
            <a:spLocks noChangeArrowheads="1"/>
          </p:cNvSpPr>
          <p:nvPr/>
        </p:nvSpPr>
        <p:spPr bwMode="auto">
          <a:xfrm>
            <a:off x="556260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Mt. 7:12</a:t>
            </a:r>
            <a:endParaRPr lang="en-US" sz="3200" dirty="0">
              <a:solidFill>
                <a:srgbClr val="FFFFFF"/>
              </a:solidFill>
            </a:endParaRPr>
          </a:p>
        </p:txBody>
      </p:sp>
      <p:sp>
        <p:nvSpPr>
          <p:cNvPr id="6" name="Text Box 4"/>
          <p:cNvSpPr txBox="1">
            <a:spLocks noChangeArrowheads="1"/>
          </p:cNvSpPr>
          <p:nvPr/>
        </p:nvSpPr>
        <p:spPr bwMode="auto">
          <a:xfrm>
            <a:off x="0" y="6100869"/>
            <a:ext cx="9144000" cy="75713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lgn="ctr">
              <a:lnSpc>
                <a:spcPct val="120000"/>
              </a:lnSpc>
              <a:defRPr/>
            </a:pPr>
            <a:r>
              <a:rPr lang="en-US" sz="3600" b="1" dirty="0">
                <a:solidFill>
                  <a:srgbClr val="FFFFFF"/>
                </a:solidFill>
                <a:latin typeface="Tahoma" pitchFamily="34" charset="0"/>
              </a:rPr>
              <a:t>PROVERBS 18:21</a:t>
            </a:r>
          </a:p>
        </p:txBody>
      </p:sp>
      <p:sp>
        <p:nvSpPr>
          <p:cNvPr id="7" name="Text Box 4"/>
          <p:cNvSpPr txBox="1">
            <a:spLocks noChangeArrowheads="1"/>
          </p:cNvSpPr>
          <p:nvPr/>
        </p:nvSpPr>
        <p:spPr bwMode="auto">
          <a:xfrm>
            <a:off x="3333750" y="4800601"/>
            <a:ext cx="1676400" cy="1200329"/>
          </a:xfrm>
          <a:prstGeom prst="rect">
            <a:avLst/>
          </a:prstGeom>
          <a:solidFill>
            <a:srgbClr val="002060"/>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50000"/>
              </a:spcBef>
              <a:defRPr/>
            </a:pPr>
            <a:r>
              <a:rPr lang="en-US" sz="3600" b="1" dirty="0">
                <a:solidFill>
                  <a:srgbClr val="FFFFFF"/>
                </a:solidFill>
                <a:latin typeface="Tahoma" pitchFamily="34" charset="0"/>
              </a:rPr>
              <a:t>Col.    3:19</a:t>
            </a:r>
            <a:endParaRPr lang="en-US" sz="3200" dirty="0">
              <a:solidFill>
                <a:srgbClr val="FFFFFF"/>
              </a:solidFill>
            </a:endParaRPr>
          </a:p>
        </p:txBody>
      </p:sp>
    </p:spTree>
    <p:extLst>
      <p:ext uri="{BB962C8B-B14F-4D97-AF65-F5344CB8AC3E}">
        <p14:creationId xmlns:p14="http://schemas.microsoft.com/office/powerpoint/2010/main" val="1710420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003" y="189178"/>
            <a:ext cx="3848597" cy="6448097"/>
          </a:xfrm>
          <a:prstGeom prst="rect">
            <a:avLst/>
          </a:prstGeom>
          <a:solidFill>
            <a:srgbClr val="740000"/>
          </a:solidFill>
          <a:ln w="12700" cap="flat" cmpd="sng" algn="ctr">
            <a:noFill/>
            <a:prstDash val="solid"/>
            <a:miter lim="800000"/>
          </a:ln>
          <a:effectLst>
            <a:outerShdw blurRad="355600" dist="241300" dir="4800000" sx="110000" sy="110000" algn="ctr">
              <a:srgbClr val="000000">
                <a:alpha val="44000"/>
              </a:srgbClr>
            </a:outerShdw>
          </a:effectLst>
          <a:scene3d>
            <a:camera prst="perspectiveFront" fov="5100000">
              <a:rot lat="0" lon="20699993" rev="0"/>
            </a:camera>
            <a:lightRig rig="flood" dir="t">
              <a:rot lat="0" lon="0" rev="13800000"/>
            </a:lightRig>
          </a:scene3d>
          <a:sp3d extrusionH="107950" prstMaterial="plastic">
            <a:bevelT w="82550" h="63500" prst="divot"/>
            <a:bevelB/>
          </a:sp3d>
        </p:spPr>
        <p:txBody>
          <a:bodyPr rtlCol="0" anchor="ctr"/>
          <a:lstStyle/>
          <a:p>
            <a:pPr algn="ctr" eaLnBrk="1" fontAlgn="auto" hangingPunct="1">
              <a:spcBef>
                <a:spcPts val="0"/>
              </a:spcBef>
              <a:spcAft>
                <a:spcPts val="0"/>
              </a:spcAft>
            </a:pPr>
            <a:r>
              <a:rPr lang="en-US" sz="3200" b="1" kern="0" dirty="0">
                <a:solidFill>
                  <a:prstClr val="white"/>
                </a:solidFill>
                <a:effectLst>
                  <a:outerShdw blurRad="38100" dist="38100" dir="2700000" algn="tl">
                    <a:srgbClr val="000000">
                      <a:alpha val="43137"/>
                    </a:srgbClr>
                  </a:outerShdw>
                </a:effectLst>
                <a:latin typeface="Arial Black" panose="020B0A04020102020204" pitchFamily="34" charset="0"/>
              </a:rPr>
              <a:t>HEB.13:4</a:t>
            </a:r>
            <a:br>
              <a:rPr lang="en-US" sz="3200" b="1" kern="0" dirty="0">
                <a:solidFill>
                  <a:prstClr val="white"/>
                </a:solidFill>
                <a:effectLst>
                  <a:outerShdw blurRad="38100" dist="38100" dir="2700000" algn="tl">
                    <a:srgbClr val="000000">
                      <a:alpha val="43137"/>
                    </a:srgbClr>
                  </a:outerShdw>
                </a:effectLst>
                <a:latin typeface="Calibri" panose="020F0502020204030204"/>
              </a:rPr>
            </a:br>
            <a:r>
              <a:rPr lang="en-US" sz="3200" kern="0" dirty="0">
                <a:solidFill>
                  <a:prstClr val="white"/>
                </a:solidFill>
                <a:effectLst>
                  <a:outerShdw blurRad="38100" dist="38100" dir="2700000" algn="tl">
                    <a:srgbClr val="000000">
                      <a:alpha val="43137"/>
                    </a:srgbClr>
                  </a:outerShdw>
                </a:effectLst>
                <a:latin typeface="Calibri" panose="020F0502020204030204"/>
              </a:rPr>
              <a:t>Let marriage be had in honor among all</a:t>
            </a:r>
            <a:br>
              <a:rPr lang="en-US" sz="3200" kern="0" dirty="0">
                <a:solidFill>
                  <a:prstClr val="white"/>
                </a:solidFill>
                <a:effectLst>
                  <a:outerShdw blurRad="38100" dist="38100" dir="2700000" algn="tl">
                    <a:srgbClr val="000000">
                      <a:alpha val="43137"/>
                    </a:srgbClr>
                  </a:outerShdw>
                </a:effectLst>
                <a:latin typeface="Calibri" panose="020F0502020204030204"/>
              </a:rPr>
            </a:br>
            <a:endParaRPr lang="en-US" sz="3200" kern="0" dirty="0">
              <a:solidFill>
                <a:prstClr val="white"/>
              </a:solidFill>
              <a:effectLst>
                <a:outerShdw blurRad="38100" dist="38100" dir="2700000" algn="tl">
                  <a:srgbClr val="000000">
                    <a:alpha val="43137"/>
                  </a:srgbClr>
                </a:outerShdw>
              </a:effectLst>
              <a:latin typeface="Calibri" panose="020F0502020204030204"/>
            </a:endParaRPr>
          </a:p>
        </p:txBody>
      </p:sp>
      <p:sp>
        <p:nvSpPr>
          <p:cNvPr id="5" name="Donut 4"/>
          <p:cNvSpPr/>
          <p:nvPr/>
        </p:nvSpPr>
        <p:spPr>
          <a:xfrm>
            <a:off x="3440383" y="3276600"/>
            <a:ext cx="5547432" cy="3124200"/>
          </a:xfrm>
          <a:prstGeom prst="donut">
            <a:avLst>
              <a:gd name="adj" fmla="val 12726"/>
            </a:avLst>
          </a:prstGeom>
          <a:solidFill>
            <a:srgbClr val="FFFF00"/>
          </a:solidFill>
          <a:ln w="12700" cap="flat" cmpd="sng" algn="ctr">
            <a:solidFill>
              <a:srgbClr val="FFFF00"/>
            </a:solidFill>
            <a:prstDash val="solid"/>
            <a:miter lim="800000"/>
          </a:ln>
          <a:effectLst/>
          <a:scene3d>
            <a:camera prst="orthographicFront">
              <a:rot lat="19199986" lon="21599992" rev="0"/>
            </a:camera>
            <a:lightRig rig="threePt" dir="t">
              <a:rot lat="0" lon="0" rev="0"/>
            </a:lightRig>
          </a:scene3d>
          <a:sp3d prstMaterial="metal">
            <a:bevelT w="431800" h="946150"/>
            <a:bevelB w="806450" h="952500"/>
          </a:sp3d>
        </p:spPr>
        <p:txBody>
          <a:bodyPr rtlCol="0" anchor="ctr"/>
          <a:lstStyle/>
          <a:p>
            <a:pPr algn="ctr" eaLnBrk="1" fontAlgn="auto" hangingPunct="1">
              <a:spcBef>
                <a:spcPts val="0"/>
              </a:spcBef>
              <a:spcAft>
                <a:spcPts val="0"/>
              </a:spcAft>
            </a:pPr>
            <a:endParaRPr lang="en-US" sz="1800" kern="0">
              <a:solidFill>
                <a:prstClr val="black"/>
              </a:solidFill>
              <a:latin typeface="Calibri" panose="020F0502020204030204"/>
            </a:endParaRPr>
          </a:p>
        </p:txBody>
      </p:sp>
      <p:pic>
        <p:nvPicPr>
          <p:cNvPr id="6"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5257800" y="2667000"/>
            <a:ext cx="2449015" cy="3108366"/>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82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52400" y="228600"/>
            <a:ext cx="8763000" cy="6400800"/>
          </a:xfrm>
          <a:ln/>
        </p:spPr>
        <p:style>
          <a:lnRef idx="0">
            <a:schemeClr val="accent4"/>
          </a:lnRef>
          <a:fillRef idx="3">
            <a:schemeClr val="accent4"/>
          </a:fillRef>
          <a:effectRef idx="3">
            <a:schemeClr val="accent4"/>
          </a:effectRef>
          <a:fontRef idx="minor">
            <a:schemeClr val="lt1"/>
          </a:fontRef>
        </p:style>
        <p:txBody>
          <a:bodyPr/>
          <a:lstStyle/>
          <a:p>
            <a:pPr>
              <a:defRPr/>
            </a:pPr>
            <a:r>
              <a:rPr lang="en-US" sz="3600" dirty="0">
                <a:solidFill>
                  <a:schemeClr val="bg1"/>
                </a:solidFill>
                <a:latin typeface="Tahoma" pitchFamily="34" charset="0"/>
              </a:rPr>
              <a:t>“Let no corrupt speech proceed out of your mouth, but such as is good for edifying as the need may be, that it may give grace to them that hear.”</a:t>
            </a:r>
            <a:br>
              <a:rPr lang="en-US" sz="3600" dirty="0">
                <a:solidFill>
                  <a:schemeClr val="bg1"/>
                </a:solidFill>
                <a:latin typeface="Tahoma" pitchFamily="34" charset="0"/>
              </a:rPr>
            </a:br>
            <a:r>
              <a:rPr lang="en-US" sz="3600" b="1" dirty="0">
                <a:solidFill>
                  <a:srgbClr val="FFFF00"/>
                </a:solidFill>
                <a:latin typeface="Tahoma" pitchFamily="34" charset="0"/>
              </a:rPr>
              <a:t>Eph.4:29  </a:t>
            </a:r>
            <a:r>
              <a:rPr lang="en-US" sz="2400" b="1" dirty="0" err="1">
                <a:solidFill>
                  <a:srgbClr val="FFFF00"/>
                </a:solidFill>
                <a:latin typeface="Tahoma" pitchFamily="34" charset="0"/>
              </a:rPr>
              <a:t>asv</a:t>
            </a:r>
            <a:endParaRPr lang="en-US" dirty="0">
              <a:solidFill>
                <a:srgbClr val="FFFF00"/>
              </a:solidFill>
            </a:endParaRPr>
          </a:p>
        </p:txBody>
      </p:sp>
    </p:spTree>
    <p:extLst>
      <p:ext uri="{BB962C8B-B14F-4D97-AF65-F5344CB8AC3E}">
        <p14:creationId xmlns:p14="http://schemas.microsoft.com/office/powerpoint/2010/main" val="169932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
            <a:ext cx="7086600" cy="762000"/>
          </a:xfrm>
          <a:solidFill>
            <a:srgbClr val="C00000"/>
          </a:solidFill>
          <a:ln/>
        </p:spPr>
        <p:style>
          <a:lnRef idx="0">
            <a:schemeClr val="accent6"/>
          </a:lnRef>
          <a:fillRef idx="3">
            <a:schemeClr val="accent6"/>
          </a:fillRef>
          <a:effectRef idx="3">
            <a:schemeClr val="accent6"/>
          </a:effectRef>
          <a:fontRef idx="minor">
            <a:schemeClr val="lt1"/>
          </a:fontRef>
        </p:style>
        <p:txBody>
          <a:bodyPr/>
          <a:lstStyle/>
          <a:p>
            <a:pPr>
              <a:defRPr/>
            </a:pPr>
            <a:r>
              <a:rPr lang="en-US" b="1" dirty="0">
                <a:solidFill>
                  <a:schemeClr val="bg1"/>
                </a:solidFill>
                <a:latin typeface="Tahoma" pitchFamily="34" charset="0"/>
              </a:rPr>
              <a:t>throwing jabs</a:t>
            </a:r>
            <a:endParaRPr lang="en-US" dirty="0">
              <a:latin typeface="Tahoma" pitchFamily="34" charset="0"/>
            </a:endParaRPr>
          </a:p>
        </p:txBody>
      </p:sp>
      <p:sp>
        <p:nvSpPr>
          <p:cNvPr id="30723" name="Rectangle 3"/>
          <p:cNvSpPr>
            <a:spLocks noGrp="1" noChangeArrowheads="1"/>
          </p:cNvSpPr>
          <p:nvPr>
            <p:ph type="body" sz="half" idx="1"/>
          </p:nvPr>
        </p:nvSpPr>
        <p:spPr>
          <a:xfrm>
            <a:off x="0" y="1066800"/>
            <a:ext cx="9144000" cy="5562600"/>
          </a:xfrm>
        </p:spPr>
        <p:txBody>
          <a:bodyPr/>
          <a:lstStyle/>
          <a:p>
            <a:pPr>
              <a:lnSpc>
                <a:spcPct val="110000"/>
              </a:lnSpc>
            </a:pPr>
            <a:r>
              <a:rPr lang="en-US" sz="3200" i="1" dirty="0">
                <a:latin typeface="Arial" pitchFamily="34" charset="0"/>
                <a:cs typeface="Arial" pitchFamily="34" charset="0"/>
              </a:rPr>
              <a:t>“My mistake. I should have learned by now not to expect too much.”</a:t>
            </a:r>
          </a:p>
          <a:p>
            <a:pPr>
              <a:lnSpc>
                <a:spcPct val="110000"/>
              </a:lnSpc>
            </a:pPr>
            <a:r>
              <a:rPr lang="en-US" sz="3200" i="1" dirty="0">
                <a:latin typeface="Arial" pitchFamily="34" charset="0"/>
                <a:cs typeface="Arial" pitchFamily="34" charset="0"/>
              </a:rPr>
              <a:t>“I shouldn’t blame you. You get it honestly enough from your [Dad/Mom/brother/sister].”</a:t>
            </a:r>
          </a:p>
          <a:p>
            <a:pPr>
              <a:lnSpc>
                <a:spcPct val="110000"/>
              </a:lnSpc>
            </a:pPr>
            <a:r>
              <a:rPr lang="en-US" sz="3200" i="1" dirty="0">
                <a:latin typeface="Arial" pitchFamily="34" charset="0"/>
                <a:cs typeface="Arial" pitchFamily="34" charset="0"/>
              </a:rPr>
              <a:t>“I should have listened to my mother when she warned me about you.”</a:t>
            </a:r>
          </a:p>
        </p:txBody>
      </p:sp>
      <p:sp>
        <p:nvSpPr>
          <p:cNvPr id="30725" name="Text Box 5"/>
          <p:cNvSpPr txBox="1">
            <a:spLocks noChangeArrowheads="1"/>
          </p:cNvSpPr>
          <p:nvPr/>
        </p:nvSpPr>
        <p:spPr bwMode="auto">
          <a:xfrm>
            <a:off x="0" y="4606926"/>
            <a:ext cx="9144000" cy="206210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a:defRPr/>
            </a:pPr>
            <a:r>
              <a:rPr lang="en-US" sz="3200" b="1" dirty="0">
                <a:solidFill>
                  <a:schemeClr val="bg1"/>
                </a:solidFill>
                <a:latin typeface="Tahoma" pitchFamily="34" charset="0"/>
              </a:rPr>
              <a:t>Prov.12:18</a:t>
            </a:r>
            <a:r>
              <a:rPr lang="en-US" sz="3200" dirty="0">
                <a:solidFill>
                  <a:schemeClr val="bg1"/>
                </a:solidFill>
                <a:latin typeface="Tahoma" pitchFamily="34" charset="0"/>
              </a:rPr>
              <a:t> </a:t>
            </a:r>
            <a:r>
              <a:rPr lang="en-US" sz="1800" dirty="0" err="1">
                <a:solidFill>
                  <a:schemeClr val="bg1"/>
                </a:solidFill>
                <a:latin typeface="Tahoma" pitchFamily="34" charset="0"/>
              </a:rPr>
              <a:t>nasb</a:t>
            </a:r>
            <a:endParaRPr lang="en-US" sz="3200" dirty="0">
              <a:solidFill>
                <a:schemeClr val="bg1"/>
              </a:solidFill>
              <a:latin typeface="Tahoma" pitchFamily="34" charset="0"/>
            </a:endParaRPr>
          </a:p>
          <a:p>
            <a:pPr>
              <a:defRPr/>
            </a:pPr>
            <a:r>
              <a:rPr lang="en-US" sz="3200" dirty="0">
                <a:solidFill>
                  <a:schemeClr val="bg1"/>
                </a:solidFill>
                <a:latin typeface="Tahoma" pitchFamily="34" charset="0"/>
              </a:rPr>
              <a:t>“There is one who speaks rashly</a:t>
            </a:r>
          </a:p>
          <a:p>
            <a:pPr>
              <a:defRPr/>
            </a:pPr>
            <a:r>
              <a:rPr lang="en-US" sz="3200" dirty="0">
                <a:solidFill>
                  <a:schemeClr val="bg1"/>
                </a:solidFill>
                <a:latin typeface="Tahoma" pitchFamily="34" charset="0"/>
              </a:rPr>
              <a:t> like the thrusts of a sword, </a:t>
            </a:r>
          </a:p>
          <a:p>
            <a:pPr>
              <a:defRPr/>
            </a:pPr>
            <a:r>
              <a:rPr lang="en-US" sz="3200" dirty="0">
                <a:solidFill>
                  <a:schemeClr val="bg1"/>
                </a:solidFill>
                <a:latin typeface="Tahoma" pitchFamily="34" charset="0"/>
              </a:rPr>
              <a:t>But the tongue of the wise brings healing.”</a:t>
            </a:r>
          </a:p>
        </p:txBody>
      </p:sp>
    </p:spTree>
    <p:extLst>
      <p:ext uri="{BB962C8B-B14F-4D97-AF65-F5344CB8AC3E}">
        <p14:creationId xmlns:p14="http://schemas.microsoft.com/office/powerpoint/2010/main" val="3135108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ppt_x"/>
                                          </p:val>
                                        </p:tav>
                                        <p:tav tm="100000">
                                          <p:val>
                                            <p:strVal val="#ppt_x"/>
                                          </p:val>
                                        </p:tav>
                                      </p:tavLst>
                                    </p:anim>
                                    <p:anim calcmode="lin" valueType="num">
                                      <p:cBhvr additive="base">
                                        <p:cTn id="20" dur="500" fill="hold"/>
                                        <p:tgtEl>
                                          <p:spTgt spid="307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5"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pPr algn="l"/>
            <a:r>
              <a:rPr lang="en-US" sz="4800" b="1" dirty="0">
                <a:solidFill>
                  <a:schemeClr val="bg1"/>
                </a:solidFill>
                <a:latin typeface="Calibri" panose="020F0502020204030204" pitchFamily="34" charset="0"/>
                <a:cs typeface="Calibri" panose="020F0502020204030204" pitchFamily="34" charset="0"/>
              </a:rPr>
              <a:t>Nurture?                    Or Neglect?</a:t>
            </a:r>
            <a:br>
              <a:rPr lang="en-US" sz="4800" b="1" dirty="0">
                <a:solidFill>
                  <a:schemeClr val="bg1"/>
                </a:solidFill>
                <a:latin typeface="Calibri" panose="020F0502020204030204" pitchFamily="34" charset="0"/>
                <a:cs typeface="Calibri" panose="020F0502020204030204" pitchFamily="34" charset="0"/>
              </a:rPr>
            </a:b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Build up?                   Or tear down?</a:t>
            </a:r>
            <a:br>
              <a:rPr lang="en-US" sz="4800" b="1" dirty="0">
                <a:solidFill>
                  <a:schemeClr val="bg1"/>
                </a:solidFill>
                <a:latin typeface="Calibri" panose="020F0502020204030204" pitchFamily="34" charset="0"/>
                <a:cs typeface="Calibri" panose="020F0502020204030204" pitchFamily="34" charset="0"/>
              </a:rPr>
            </a:b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Grow together?       Or grow cold?</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6461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DF5D1362-5DD6-2445-838F-68FB632437AC}"/>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6678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ghtning Bolt 12"/>
          <p:cNvSpPr/>
          <p:nvPr/>
        </p:nvSpPr>
        <p:spPr>
          <a:xfrm rot="3409271">
            <a:off x="5437406" y="2418359"/>
            <a:ext cx="1609383" cy="2139963"/>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Lightning Bolt 4"/>
          <p:cNvSpPr/>
          <p:nvPr/>
        </p:nvSpPr>
        <p:spPr>
          <a:xfrm rot="281964">
            <a:off x="1949601" y="2282740"/>
            <a:ext cx="1586702" cy="2265659"/>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45251" y="534058"/>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ame 13">
            <a:extLst>
              <a:ext uri="{FF2B5EF4-FFF2-40B4-BE49-F238E27FC236}">
                <a16:creationId xmlns:a16="http://schemas.microsoft.com/office/drawing/2014/main" id="{10BD038A-1781-CA4C-B05A-F1FCE25EFBEB}"/>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3042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anim calcmode="lin" valueType="num">
                                      <p:cBhvr>
                                        <p:cTn id="8" dur="700" fill="hold"/>
                                        <p:tgtEl>
                                          <p:spTgt spid="8"/>
                                        </p:tgtEl>
                                        <p:attrNameLst>
                                          <p:attrName>ppt_x</p:attrName>
                                        </p:attrNameLst>
                                      </p:cBhvr>
                                      <p:tavLst>
                                        <p:tav tm="0">
                                          <p:val>
                                            <p:strVal val="#ppt_x"/>
                                          </p:val>
                                        </p:tav>
                                        <p:tav tm="100000">
                                          <p:val>
                                            <p:strVal val="#ppt_x"/>
                                          </p:val>
                                        </p:tav>
                                      </p:tavLst>
                                    </p:anim>
                                    <p:anim calcmode="lin" valueType="num">
                                      <p:cBhvr>
                                        <p:cTn id="9" dur="7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00"/>
                                        <p:tgtEl>
                                          <p:spTgt spid="9"/>
                                        </p:tgtEl>
                                      </p:cBhvr>
                                    </p:animEffect>
                                    <p:anim calcmode="lin" valueType="num">
                                      <p:cBhvr>
                                        <p:cTn id="13" dur="700" fill="hold"/>
                                        <p:tgtEl>
                                          <p:spTgt spid="9"/>
                                        </p:tgtEl>
                                        <p:attrNameLst>
                                          <p:attrName>ppt_x</p:attrName>
                                        </p:attrNameLst>
                                      </p:cBhvr>
                                      <p:tavLst>
                                        <p:tav tm="0">
                                          <p:val>
                                            <p:strVal val="#ppt_x"/>
                                          </p:val>
                                        </p:tav>
                                        <p:tav tm="100000">
                                          <p:val>
                                            <p:strVal val="#ppt_x"/>
                                          </p:val>
                                        </p:tav>
                                      </p:tavLst>
                                    </p:anim>
                                    <p:anim calcmode="lin" valueType="num">
                                      <p:cBhvr>
                                        <p:cTn id="14" dur="7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986450"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34415" y="392359"/>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859324"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215559"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Lightning Bolt 12"/>
          <p:cNvSpPr/>
          <p:nvPr/>
        </p:nvSpPr>
        <p:spPr>
          <a:xfrm rot="21246634">
            <a:off x="3831508" y="3931470"/>
            <a:ext cx="885581" cy="1429444"/>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Lightning Bolt 4"/>
          <p:cNvSpPr/>
          <p:nvPr/>
        </p:nvSpPr>
        <p:spPr>
          <a:xfrm rot="516538" flipH="1">
            <a:off x="4434387" y="3962393"/>
            <a:ext cx="763073" cy="1451171"/>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4" name="Group 13"/>
          <p:cNvGrpSpPr/>
          <p:nvPr/>
        </p:nvGrpSpPr>
        <p:grpSpPr>
          <a:xfrm>
            <a:off x="2760056" y="628594"/>
            <a:ext cx="2659766" cy="2495606"/>
            <a:chOff x="4806110" y="-122367"/>
            <a:chExt cx="3318705" cy="3327475"/>
          </a:xfrm>
        </p:grpSpPr>
        <p:sp>
          <p:nvSpPr>
            <p:cNvPr id="15" name="Cloud Callout 14"/>
            <p:cNvSpPr/>
            <p:nvPr/>
          </p:nvSpPr>
          <p:spPr>
            <a:xfrm>
              <a:off x="4806110" y="-122367"/>
              <a:ext cx="3318705" cy="3327475"/>
            </a:xfrm>
            <a:prstGeom prst="cloudCallout">
              <a:avLst>
                <a:gd name="adj1" fmla="val -65876"/>
                <a:gd name="adj2" fmla="val 52981"/>
              </a:avLst>
            </a:prstGeom>
            <a:solidFill>
              <a:schemeClr val="bg1"/>
            </a:solidFill>
            <a:ln>
              <a:solidFill>
                <a:schemeClr val="bg1">
                  <a:lumMod val="75000"/>
                </a:schemeClr>
              </a:solidFill>
            </a:ln>
            <a:effectLst>
              <a:outerShdw blurRad="149987" dist="114300" dir="7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5774910" y="309255"/>
              <a:ext cx="666262" cy="20185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6479501" y="1879317"/>
              <a:ext cx="559351" cy="8114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18" name="Group 17"/>
          <p:cNvGrpSpPr/>
          <p:nvPr/>
        </p:nvGrpSpPr>
        <p:grpSpPr>
          <a:xfrm>
            <a:off x="4493410" y="689404"/>
            <a:ext cx="2842022" cy="2282396"/>
            <a:chOff x="4864081" y="-134267"/>
            <a:chExt cx="3849102" cy="2822578"/>
          </a:xfrm>
        </p:grpSpPr>
        <p:sp>
          <p:nvSpPr>
            <p:cNvPr id="19" name="Cloud Callout 18"/>
            <p:cNvSpPr/>
            <p:nvPr/>
          </p:nvSpPr>
          <p:spPr>
            <a:xfrm>
              <a:off x="4864081" y="-134267"/>
              <a:ext cx="3849102" cy="2822578"/>
            </a:xfrm>
            <a:prstGeom prst="cloudCallout">
              <a:avLst>
                <a:gd name="adj1" fmla="val 40703"/>
                <a:gd name="adj2" fmla="val 67188"/>
              </a:avLst>
            </a:prstGeom>
            <a:solidFill>
              <a:schemeClr val="bg1"/>
            </a:solidFill>
            <a:ln>
              <a:solidFill>
                <a:schemeClr val="bg1">
                  <a:lumMod val="75000"/>
                </a:schemeClr>
              </a:solidFill>
            </a:ln>
            <a:effectLst>
              <a:outerShdw blurRad="149987" dist="114300" dir="7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6484469" y="278915"/>
              <a:ext cx="1266981" cy="18380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5883630" y="1498288"/>
              <a:ext cx="329957" cy="8641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3" name="Horizontal Scroll 2"/>
          <p:cNvSpPr/>
          <p:nvPr/>
        </p:nvSpPr>
        <p:spPr>
          <a:xfrm>
            <a:off x="2808859" y="3009463"/>
            <a:ext cx="3481241" cy="2577953"/>
          </a:xfrm>
          <a:prstGeom prst="horizontalScroll">
            <a:avLst/>
          </a:prstGeom>
          <a:blipFill>
            <a:blip r:embed="rId12"/>
            <a:tile tx="0" ty="0" sx="100000" sy="100000" flip="none" algn="tl"/>
          </a:blipFill>
          <a:ln>
            <a:solidFill>
              <a:schemeClr val="tx1"/>
            </a:solidFill>
          </a:ln>
          <a:effectLst>
            <a:outerShdw blurRad="279400" dist="1651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chemeClr val="tx1"/>
                </a:solidFill>
                <a:latin typeface="Stencil" panose="040409050D0802020404" pitchFamily="82" charset="0"/>
              </a:rPr>
              <a:t>PhP</a:t>
            </a:r>
            <a:r>
              <a:rPr lang="en-US" sz="7200" dirty="0">
                <a:solidFill>
                  <a:schemeClr val="tx1"/>
                </a:solidFill>
                <a:latin typeface="Stencil" panose="040409050D0802020404" pitchFamily="82" charset="0"/>
              </a:rPr>
              <a:t>.</a:t>
            </a:r>
          </a:p>
          <a:p>
            <a:pPr algn="ctr"/>
            <a:r>
              <a:rPr lang="en-US" sz="7200" dirty="0">
                <a:solidFill>
                  <a:schemeClr val="tx1"/>
                </a:solidFill>
                <a:latin typeface="Stencil" panose="040409050D0802020404" pitchFamily="82" charset="0"/>
              </a:rPr>
              <a:t>2.1-8</a:t>
            </a:r>
          </a:p>
        </p:txBody>
      </p:sp>
      <p:sp>
        <p:nvSpPr>
          <p:cNvPr id="22" name="Frame 21">
            <a:extLst>
              <a:ext uri="{FF2B5EF4-FFF2-40B4-BE49-F238E27FC236}">
                <a16:creationId xmlns:a16="http://schemas.microsoft.com/office/drawing/2014/main" id="{7A95CCED-09F3-1C4B-BDFF-5F42A7DF3E8E}"/>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0527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2071E-6 -1.48148E-6 L -0.18393 -0.00231 " pathEditMode="relative" rAng="0" ptsTypes="AA">
                                      <p:cBhvr>
                                        <p:cTn id="6" dur="2000" fill="hold"/>
                                        <p:tgtEl>
                                          <p:spTgt spid="12"/>
                                        </p:tgtEl>
                                        <p:attrNameLst>
                                          <p:attrName>ppt_x</p:attrName>
                                          <p:attrName>ppt_y</p:attrName>
                                        </p:attrNameLst>
                                      </p:cBhvr>
                                      <p:rCtr x="-9196" y="-116"/>
                                    </p:animMotion>
                                  </p:childTnLst>
                                </p:cTn>
                              </p:par>
                              <p:par>
                                <p:cTn id="7" presetID="63" presetClass="path" presetSubtype="0" accel="50000" decel="50000" fill="hold" nodeType="withEffect">
                                  <p:stCondLst>
                                    <p:cond delay="0"/>
                                  </p:stCondLst>
                                  <p:childTnLst>
                                    <p:animMotion origin="layout" path="M 6.48691E-7 1.85185E-6 L 0.19044 1.85185E-6 " pathEditMode="relative" rAng="0" ptsTypes="AA">
                                      <p:cBhvr>
                                        <p:cTn id="8" dur="2000" fill="hold"/>
                                        <p:tgtEl>
                                          <p:spTgt spid="11"/>
                                        </p:tgtEl>
                                        <p:attrNameLst>
                                          <p:attrName>ppt_x</p:attrName>
                                          <p:attrName>ppt_y</p:attrName>
                                        </p:attrNameLst>
                                      </p:cBhvr>
                                      <p:rCtr x="9522" y="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45251" y="534058"/>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Frame 12">
            <a:extLst>
              <a:ext uri="{FF2B5EF4-FFF2-40B4-BE49-F238E27FC236}">
                <a16:creationId xmlns:a16="http://schemas.microsoft.com/office/drawing/2014/main" id="{7361303E-9D71-2241-B51A-25F75A916BF1}"/>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99829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595D5354-578E-154F-A4BC-B901AACAB043}"/>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3974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0" y="0"/>
            <a:ext cx="9144000" cy="6858000"/>
          </a:xfrm>
          <a:solidFill>
            <a:schemeClr val="tx1"/>
          </a:solidFill>
        </p:spPr>
        <p:txBody>
          <a:bodyPr/>
          <a:lstStyle/>
          <a:p>
            <a:pPr>
              <a:buFontTx/>
              <a:buNone/>
            </a:pPr>
            <a:endParaRPr lang="en-US" b="1" dirty="0">
              <a:solidFill>
                <a:srgbClr val="FFFF00"/>
              </a:solidFill>
              <a:latin typeface="Arial Black" pitchFamily="34" charset="0"/>
            </a:endParaRPr>
          </a:p>
          <a:p>
            <a:pPr>
              <a:buFontTx/>
              <a:buNone/>
            </a:pPr>
            <a:endParaRPr lang="en-US" b="1" dirty="0">
              <a:solidFill>
                <a:srgbClr val="FFFF00"/>
              </a:solidFill>
              <a:latin typeface="Arial Black" pitchFamily="34" charset="0"/>
            </a:endParaRPr>
          </a:p>
          <a:p>
            <a:pPr>
              <a:buFontTx/>
              <a:buNone/>
            </a:pPr>
            <a:r>
              <a:rPr lang="en-US" b="1" dirty="0">
                <a:solidFill>
                  <a:srgbClr val="FFFF00"/>
                </a:solidFill>
                <a:latin typeface="Arial Black" pitchFamily="34" charset="0"/>
              </a:rPr>
              <a:t>1Cor.7.   </a:t>
            </a:r>
            <a:endParaRPr lang="en-US" sz="2600" b="1" dirty="0">
              <a:solidFill>
                <a:schemeClr val="bg1"/>
              </a:solidFill>
              <a:latin typeface="Arial Black" pitchFamily="34" charset="0"/>
            </a:endParaRPr>
          </a:p>
          <a:p>
            <a:r>
              <a:rPr lang="en-US" sz="3000" b="1" dirty="0">
                <a:solidFill>
                  <a:schemeClr val="bg1"/>
                </a:solidFill>
                <a:latin typeface="Arial" pitchFamily="34" charset="0"/>
              </a:rPr>
              <a:t>defraud not one another</a:t>
            </a:r>
          </a:p>
          <a:p>
            <a:pPr marL="0" indent="0">
              <a:buNone/>
            </a:pPr>
            <a:r>
              <a:rPr lang="en-US" sz="3000" b="1" dirty="0">
                <a:solidFill>
                  <a:schemeClr val="bg1"/>
                </a:solidFill>
                <a:latin typeface="Arial" pitchFamily="34" charset="0"/>
              </a:rPr>
              <a:t>             husband</a:t>
            </a:r>
          </a:p>
          <a:p>
            <a:pPr marL="0" indent="0">
              <a:buNone/>
            </a:pPr>
            <a:r>
              <a:rPr lang="en-US" sz="3000" b="1" dirty="0">
                <a:solidFill>
                  <a:schemeClr val="bg1"/>
                </a:solidFill>
                <a:latin typeface="Arial" pitchFamily="34" charset="0"/>
              </a:rPr>
              <a:t>              wife</a:t>
            </a:r>
          </a:p>
          <a:p>
            <a:r>
              <a:rPr lang="en-US" sz="3000" b="1" dirty="0">
                <a:solidFill>
                  <a:schemeClr val="bg1"/>
                </a:solidFill>
                <a:latin typeface="Arial" pitchFamily="34" charset="0"/>
              </a:rPr>
              <a:t>     “one flesh”  God’s plan / fund. &amp; beneficial</a:t>
            </a:r>
            <a:endParaRPr lang="en-US" sz="2400" b="1" dirty="0">
              <a:solidFill>
                <a:schemeClr val="bg1"/>
              </a:solidFill>
              <a:latin typeface="Arial" pitchFamily="34" charset="0"/>
            </a:endParaRPr>
          </a:p>
          <a:p>
            <a:r>
              <a:rPr lang="en-US" sz="3000" b="1" dirty="0">
                <a:solidFill>
                  <a:schemeClr val="bg1"/>
                </a:solidFill>
                <a:latin typeface="Arial" pitchFamily="34" charset="0"/>
              </a:rPr>
              <a:t>      considerate </a:t>
            </a:r>
            <a:r>
              <a:rPr lang="en-US" sz="3000" b="1" dirty="0">
                <a:solidFill>
                  <a:srgbClr val="FFFF00"/>
                </a:solidFill>
                <a:latin typeface="Arial" pitchFamily="34" charset="0"/>
              </a:rPr>
              <a:t>(1 Cor.7; Mt. 7.12; Php.2 )</a:t>
            </a:r>
          </a:p>
          <a:p>
            <a:r>
              <a:rPr lang="en-US" sz="3000" b="1" dirty="0">
                <a:solidFill>
                  <a:schemeClr val="bg1"/>
                </a:solidFill>
                <a:latin typeface="Arial" pitchFamily="34" charset="0"/>
              </a:rPr>
              <a:t>      secure </a:t>
            </a:r>
            <a:r>
              <a:rPr lang="en-US" sz="3000" b="1" dirty="0">
                <a:solidFill>
                  <a:srgbClr val="FFFF00"/>
                </a:solidFill>
                <a:latin typeface="Arial" pitchFamily="34" charset="0"/>
              </a:rPr>
              <a:t>(Pr.31 / Pr.5-7)</a:t>
            </a:r>
          </a:p>
          <a:p>
            <a:r>
              <a:rPr lang="en-US" sz="3000" b="1" dirty="0">
                <a:solidFill>
                  <a:schemeClr val="bg1"/>
                </a:solidFill>
                <a:latin typeface="Arial" pitchFamily="34" charset="0"/>
              </a:rPr>
              <a:t>      impassioned </a:t>
            </a:r>
            <a:r>
              <a:rPr lang="en-US" sz="3000" b="1" dirty="0">
                <a:solidFill>
                  <a:srgbClr val="FFFF00"/>
                </a:solidFill>
                <a:latin typeface="Arial" pitchFamily="34" charset="0"/>
              </a:rPr>
              <a:t>(Prov.5)</a:t>
            </a:r>
          </a:p>
          <a:p>
            <a:r>
              <a:rPr lang="en-US" sz="3000" b="1" dirty="0">
                <a:solidFill>
                  <a:schemeClr val="bg1"/>
                </a:solidFill>
                <a:latin typeface="Arial" pitchFamily="34" charset="0"/>
              </a:rPr>
              <a:t>      loving </a:t>
            </a:r>
            <a:r>
              <a:rPr lang="en-US" sz="3000" b="1" dirty="0">
                <a:solidFill>
                  <a:srgbClr val="FFFF00"/>
                </a:solidFill>
                <a:latin typeface="Arial" pitchFamily="34" charset="0"/>
              </a:rPr>
              <a:t>(Eph.5/ Titus 2)</a:t>
            </a:r>
            <a:endParaRPr lang="en-US" sz="2400" b="1" dirty="0">
              <a:solidFill>
                <a:srgbClr val="FFFF00"/>
              </a:solidFill>
              <a:latin typeface="Arial" pitchFamily="34" charset="0"/>
            </a:endParaRPr>
          </a:p>
        </p:txBody>
      </p:sp>
      <p:sp>
        <p:nvSpPr>
          <p:cNvPr id="5"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a:solidFill>
                  <a:schemeClr val="bg1"/>
                </a:solidFill>
                <a:effectLst>
                  <a:outerShdw blurRad="38100" dist="38100" dir="2700000" algn="tl">
                    <a:srgbClr val="000000"/>
                  </a:outerShdw>
                </a:effectLst>
                <a:latin typeface="Arial" charset="0"/>
              </a:rPr>
              <a:t>husband &amp; wife</a:t>
            </a:r>
            <a:endParaRPr lang="en-US" sz="4800" b="1" dirty="0">
              <a:latin typeface="Arial" charset="0"/>
            </a:endParaRPr>
          </a:p>
        </p:txBody>
      </p:sp>
    </p:spTree>
    <p:extLst>
      <p:ext uri="{BB962C8B-B14F-4D97-AF65-F5344CB8AC3E}">
        <p14:creationId xmlns:p14="http://schemas.microsoft.com/office/powerpoint/2010/main" val="96659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454046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 marriage:</a:t>
            </a:r>
            <a:br>
              <a:rPr lang="en-US" sz="3300" dirty="0">
                <a:solidFill>
                  <a:prstClr val="white"/>
                </a:solidFill>
                <a:latin typeface="Stencil" panose="040409050D0802020404" pitchFamily="82" charset="0"/>
              </a:rPr>
            </a:b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involves so much </a:t>
            </a:r>
            <a:r>
              <a:rPr lang="en-US" sz="3300" dirty="0" err="1">
                <a:solidFill>
                  <a:prstClr val="white"/>
                </a:solidFill>
                <a:latin typeface="Stencil" panose="040409050D0802020404" pitchFamily="82" charset="0"/>
              </a:rPr>
              <a:t>much</a:t>
            </a:r>
            <a:r>
              <a:rPr lang="en-US" sz="3300" dirty="0">
                <a:solidFill>
                  <a:prstClr val="white"/>
                </a:solidFill>
                <a:latin typeface="Stencil" panose="040409050D0802020404" pitchFamily="82" charset="0"/>
              </a:rPr>
              <a:t> more than </a:t>
            </a:r>
          </a:p>
          <a:p>
            <a:pPr algn="ct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Adultery”</a:t>
            </a:r>
            <a:br>
              <a:rPr lang="en-US" sz="3300" dirty="0">
                <a:solidFill>
                  <a:prstClr val="white"/>
                </a:solidFill>
                <a:latin typeface="Stencil" panose="040409050D0802020404" pitchFamily="82" charset="0"/>
              </a:rPr>
            </a:br>
            <a:endParaRPr lang="en-US" sz="3300" dirty="0">
              <a:solidFill>
                <a:prstClr val="white"/>
              </a:solidFill>
              <a:latin typeface="Stencil" panose="040409050D0802020404" pitchFamily="82" charset="0"/>
            </a:endParaRPr>
          </a:p>
        </p:txBody>
      </p:sp>
      <p:sp>
        <p:nvSpPr>
          <p:cNvPr id="5" name="Rectangle 4"/>
          <p:cNvSpPr/>
          <p:nvPr/>
        </p:nvSpPr>
        <p:spPr>
          <a:xfrm>
            <a:off x="4646887"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a:t>
            </a:r>
          </a:p>
          <a:p>
            <a:pPr algn="ctr"/>
            <a:r>
              <a:rPr lang="en-US" sz="3300" dirty="0">
                <a:solidFill>
                  <a:prstClr val="white"/>
                </a:solidFill>
                <a:latin typeface="Stencil" panose="040409050D0802020404" pitchFamily="82" charset="0"/>
              </a:rPr>
              <a:t>body:</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 </a:t>
            </a:r>
          </a:p>
          <a:p>
            <a:pPr algn="ctr"/>
            <a:r>
              <a:rPr lang="en-US" sz="3300" dirty="0">
                <a:solidFill>
                  <a:prstClr val="white"/>
                </a:solidFill>
                <a:latin typeface="Stencil" panose="040409050D0802020404" pitchFamily="82" charset="0"/>
              </a:rPr>
              <a:t>Involves so much more than</a:t>
            </a:r>
          </a:p>
          <a:p>
            <a:pPr algn="ctr"/>
            <a:r>
              <a:rPr lang="en-US" sz="3300" dirty="0">
                <a:solidFill>
                  <a:prstClr val="white"/>
                </a:solidFill>
                <a:latin typeface="Stencil" panose="040409050D0802020404" pitchFamily="82" charset="0"/>
              </a:rPr>
              <a:t> </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suicide”</a:t>
            </a:r>
          </a:p>
          <a:p>
            <a:pPr algn="ctr"/>
            <a:endParaRPr lang="en-US" sz="3300" dirty="0">
              <a:solidFill>
                <a:prstClr val="white"/>
              </a:solidFill>
              <a:latin typeface="Stencil" panose="040409050D0802020404" pitchFamily="82" charset="0"/>
            </a:endParaRPr>
          </a:p>
        </p:txBody>
      </p:sp>
      <p:sp>
        <p:nvSpPr>
          <p:cNvPr id="6" name="Rectangle 5"/>
          <p:cNvSpPr/>
          <p:nvPr/>
        </p:nvSpPr>
        <p:spPr>
          <a:xfrm>
            <a:off x="4654770"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dirty="0">
              <a:solidFill>
                <a:prstClr val="white"/>
              </a:solidFill>
              <a:latin typeface="Stencil" panose="040409050D0802020404" pitchFamily="82" charset="0"/>
            </a:endParaRPr>
          </a:p>
        </p:txBody>
      </p:sp>
    </p:spTree>
    <p:extLst>
      <p:ext uri="{BB962C8B-B14F-4D97-AF65-F5344CB8AC3E}">
        <p14:creationId xmlns:p14="http://schemas.microsoft.com/office/powerpoint/2010/main" val="3174897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7200" b="1" dirty="0">
                <a:solidFill>
                  <a:schemeClr val="bg1"/>
                </a:solidFill>
                <a:latin typeface="Caladea" panose="02040503050406030204" pitchFamily="18" charset="0"/>
              </a:rPr>
              <a:t>Building</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Better</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Homes</a:t>
            </a:r>
            <a:endParaRPr lang="en-US" sz="7200" b="1" dirty="0">
              <a:latin typeface="Caladea" panose="02040503050406030204" pitchFamily="18" charset="0"/>
            </a:endParaRPr>
          </a:p>
        </p:txBody>
      </p:sp>
    </p:spTree>
    <p:extLst>
      <p:ext uri="{BB962C8B-B14F-4D97-AF65-F5344CB8AC3E}">
        <p14:creationId xmlns:p14="http://schemas.microsoft.com/office/powerpoint/2010/main" val="1060922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pPr algn="l"/>
            <a:r>
              <a:rPr lang="en-US" sz="4800" b="1" dirty="0">
                <a:solidFill>
                  <a:srgbClr val="FFFF00"/>
                </a:solidFill>
                <a:latin typeface="Calibri" panose="020F0502020204030204" pitchFamily="34" charset="0"/>
                <a:cs typeface="Calibri" panose="020F0502020204030204" pitchFamily="34" charset="0"/>
              </a:rPr>
              <a:t>BAD IDEAS:</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	50 / 50</a:t>
            </a:r>
            <a:br>
              <a:rPr lang="en-US" sz="4800" b="1" dirty="0">
                <a:solidFill>
                  <a:schemeClr val="bg1"/>
                </a:solidFill>
                <a:latin typeface="Calibri" panose="020F0502020204030204" pitchFamily="34" charset="0"/>
                <a:cs typeface="Calibri" panose="020F0502020204030204" pitchFamily="34" charset="0"/>
              </a:rPr>
            </a:b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	I would try if he / she would try</a:t>
            </a:r>
            <a:br>
              <a:rPr lang="en-US" sz="4800" b="1" dirty="0">
                <a:solidFill>
                  <a:schemeClr val="bg1"/>
                </a:solidFill>
                <a:latin typeface="Calibri" panose="020F0502020204030204" pitchFamily="34" charset="0"/>
                <a:cs typeface="Calibri" panose="020F0502020204030204" pitchFamily="34" charset="0"/>
              </a:rPr>
            </a:b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	giving up</a:t>
            </a:r>
            <a:br>
              <a:rPr lang="en-US" sz="4800" b="1" dirty="0">
                <a:solidFill>
                  <a:schemeClr val="bg1"/>
                </a:solidFill>
                <a:latin typeface="Calibri" panose="020F0502020204030204" pitchFamily="34" charset="0"/>
                <a:cs typeface="Calibri" panose="020F0502020204030204" pitchFamily="34" charset="0"/>
              </a:rPr>
            </a:b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	refusing to apologize</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	refusing to forgive</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6798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latin typeface="Stencil" panose="040409050D0802020404" pitchFamily="82" charset="0"/>
                <a:cs typeface="MV Boli" panose="02000500030200090000" pitchFamily="2" charset="0"/>
              </a:rPr>
              <a:t>ignoring</a:t>
            </a:r>
            <a:br>
              <a:rPr lang="en-US" sz="3600" b="1" dirty="0">
                <a:solidFill>
                  <a:prstClr val="white"/>
                </a:solidFill>
                <a:latin typeface="Stencil" panose="040409050D0802020404" pitchFamily="82" charset="0"/>
                <a:cs typeface="MV Boli" panose="02000500030200090000" pitchFamily="2" charset="0"/>
              </a:rPr>
            </a:br>
            <a:r>
              <a:rPr lang="en-US" sz="3600" b="1" dirty="0">
                <a:solidFill>
                  <a:prstClr val="white"/>
                </a:solidFill>
                <a:latin typeface="Stencil" panose="040409050D0802020404" pitchFamily="82" charset="0"/>
                <a:cs typeface="MV Boli" panose="02000500030200090000" pitchFamily="2" charset="0"/>
              </a:rPr>
              <a:t>avoiding</a:t>
            </a:r>
          </a:p>
          <a:p>
            <a:pPr algn="ctr"/>
            <a:r>
              <a:rPr lang="en-US" sz="3600" b="1" dirty="0">
                <a:solidFill>
                  <a:prstClr val="white"/>
                </a:solidFill>
                <a:latin typeface="Stencil" panose="040409050D0802020404" pitchFamily="82" charset="0"/>
                <a:cs typeface="MV Boli" panose="02000500030200090000" pitchFamily="2" charset="0"/>
              </a:rPr>
              <a:t>resenting</a:t>
            </a:r>
          </a:p>
          <a:p>
            <a:pPr algn="ctr"/>
            <a:r>
              <a:rPr lang="en-US" sz="3600" b="1" dirty="0">
                <a:solidFill>
                  <a:prstClr val="white"/>
                </a:solidFill>
                <a:latin typeface="Stencil" panose="040409050D0802020404" pitchFamily="82" charset="0"/>
                <a:cs typeface="MV Boli" panose="02000500030200090000" pitchFamily="2" charset="0"/>
              </a:rPr>
              <a:t>begrudging</a:t>
            </a:r>
          </a:p>
        </p:txBody>
      </p:sp>
      <p:sp>
        <p:nvSpPr>
          <p:cNvPr id="5" name="Oval Callout 4"/>
          <p:cNvSpPr/>
          <p:nvPr/>
        </p:nvSpPr>
        <p:spPr>
          <a:xfrm>
            <a:off x="47298" y="987316"/>
            <a:ext cx="3086100" cy="4907019"/>
          </a:xfrm>
          <a:prstGeom prst="wedgeEllipseCallout">
            <a:avLst>
              <a:gd name="adj1" fmla="val 52991"/>
              <a:gd name="adj2" fmla="val -50651"/>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libri" panose="020F0502020204030204" pitchFamily="34" charset="0"/>
                <a:cs typeface="Calibri" panose="020F0502020204030204" pitchFamily="34" charset="0"/>
              </a:rPr>
              <a:t>Do you take </a:t>
            </a:r>
            <a:br>
              <a:rPr lang="en-US" sz="1800" b="1" dirty="0">
                <a:solidFill>
                  <a:schemeClr val="tx1"/>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this  man-</a:t>
            </a:r>
          </a:p>
          <a:p>
            <a:pPr algn="ctr"/>
            <a:r>
              <a:rPr lang="en-US" sz="1800" b="1" dirty="0">
                <a:solidFill>
                  <a:schemeClr val="tx1"/>
                </a:solidFill>
                <a:latin typeface="Calibri" panose="020F0502020204030204" pitchFamily="34" charset="0"/>
                <a:cs typeface="Calibri" panose="020F0502020204030204" pitchFamily="34" charset="0"/>
              </a:rPr>
              <a:t> to love, honor, and obey,</a:t>
            </a:r>
          </a:p>
          <a:p>
            <a:pPr algn="ctr"/>
            <a:r>
              <a:rPr lang="en-US" sz="1800" b="1" dirty="0">
                <a:solidFill>
                  <a:schemeClr val="tx1"/>
                </a:solidFill>
                <a:latin typeface="Calibri" panose="020F0502020204030204" pitchFamily="34" charset="0"/>
                <a:cs typeface="Calibri" panose="020F0502020204030204" pitchFamily="34" charset="0"/>
              </a:rPr>
              <a:t>to have and to hold,</a:t>
            </a:r>
          </a:p>
          <a:p>
            <a:pPr algn="ctr"/>
            <a:r>
              <a:rPr lang="en-US" sz="1800" b="1" dirty="0">
                <a:solidFill>
                  <a:schemeClr val="tx1"/>
                </a:solidFill>
                <a:latin typeface="Calibri" panose="020F0502020204030204" pitchFamily="34" charset="0"/>
                <a:cs typeface="Calibri" panose="020F0502020204030204" pitchFamily="34" charset="0"/>
              </a:rPr>
              <a:t>For better or for worse,</a:t>
            </a:r>
          </a:p>
          <a:p>
            <a:pPr algn="ctr"/>
            <a:r>
              <a:rPr lang="en-US" sz="1800" b="1" dirty="0">
                <a:solidFill>
                  <a:schemeClr val="tx1"/>
                </a:solidFill>
                <a:latin typeface="Calibri" panose="020F0502020204030204" pitchFamily="34" charset="0"/>
                <a:cs typeface="Calibri" panose="020F0502020204030204" pitchFamily="34" charset="0"/>
              </a:rPr>
              <a:t>For richer or for poorer,</a:t>
            </a:r>
          </a:p>
          <a:p>
            <a:pPr algn="ctr"/>
            <a:r>
              <a:rPr lang="en-US" sz="1800" b="1" dirty="0">
                <a:solidFill>
                  <a:schemeClr val="tx1"/>
                </a:solidFill>
                <a:latin typeface="Calibri" panose="020F0502020204030204" pitchFamily="34" charset="0"/>
                <a:cs typeface="Calibri" panose="020F0502020204030204" pitchFamily="34" charset="0"/>
              </a:rPr>
              <a:t>In sickness  and in health, </a:t>
            </a:r>
          </a:p>
          <a:p>
            <a:pPr algn="ctr"/>
            <a:r>
              <a:rPr lang="en-US" sz="1800" b="1" dirty="0">
                <a:solidFill>
                  <a:schemeClr val="tx1"/>
                </a:solidFill>
                <a:latin typeface="Calibri" panose="020F0502020204030204" pitchFamily="34" charset="0"/>
                <a:cs typeface="Calibri" panose="020F0502020204030204" pitchFamily="34" charset="0"/>
              </a:rPr>
              <a:t>and to keep yourself to him, and him alone- so long as you both shall live?</a:t>
            </a:r>
          </a:p>
        </p:txBody>
      </p:sp>
      <p:sp>
        <p:nvSpPr>
          <p:cNvPr id="6" name="Oval Callout 5"/>
          <p:cNvSpPr/>
          <p:nvPr/>
        </p:nvSpPr>
        <p:spPr>
          <a:xfrm>
            <a:off x="5947537" y="975491"/>
            <a:ext cx="3145249" cy="4907019"/>
          </a:xfrm>
          <a:prstGeom prst="wedgeEllipseCallout">
            <a:avLst>
              <a:gd name="adj1" fmla="val -56062"/>
              <a:gd name="adj2" fmla="val -50651"/>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1800" b="1" dirty="0">
                <a:solidFill>
                  <a:schemeClr val="tx1"/>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Do you take </a:t>
            </a:r>
            <a:br>
              <a:rPr lang="en-US" sz="1800" b="1" dirty="0">
                <a:solidFill>
                  <a:schemeClr val="tx1"/>
                </a:solidFill>
                <a:latin typeface="Calibri" panose="020F0502020204030204" pitchFamily="34" charset="0"/>
                <a:cs typeface="Calibri" panose="020F0502020204030204" pitchFamily="34" charset="0"/>
              </a:rPr>
            </a:br>
            <a:r>
              <a:rPr lang="en-US" sz="1800" b="1" dirty="0">
                <a:solidFill>
                  <a:schemeClr val="tx1"/>
                </a:solidFill>
                <a:latin typeface="Calibri" panose="020F0502020204030204" pitchFamily="34" charset="0"/>
                <a:cs typeface="Calibri" panose="020F0502020204030204" pitchFamily="34" charset="0"/>
              </a:rPr>
              <a:t>this  woman-</a:t>
            </a:r>
          </a:p>
          <a:p>
            <a:pPr algn="ctr"/>
            <a:r>
              <a:rPr lang="en-US" sz="1800" b="1" dirty="0">
                <a:solidFill>
                  <a:schemeClr val="tx1"/>
                </a:solidFill>
                <a:latin typeface="Calibri" panose="020F0502020204030204" pitchFamily="34" charset="0"/>
                <a:cs typeface="Calibri" panose="020F0502020204030204" pitchFamily="34" charset="0"/>
              </a:rPr>
              <a:t> to love, honor, and cherish,</a:t>
            </a:r>
          </a:p>
          <a:p>
            <a:pPr algn="ctr"/>
            <a:r>
              <a:rPr lang="en-US" sz="1800" b="1" dirty="0">
                <a:solidFill>
                  <a:schemeClr val="tx1"/>
                </a:solidFill>
                <a:latin typeface="Calibri" panose="020F0502020204030204" pitchFamily="34" charset="0"/>
                <a:cs typeface="Calibri" panose="020F0502020204030204" pitchFamily="34" charset="0"/>
              </a:rPr>
              <a:t>to have and to hold,</a:t>
            </a:r>
          </a:p>
          <a:p>
            <a:pPr algn="ctr"/>
            <a:r>
              <a:rPr lang="en-US" sz="1800" b="1" dirty="0">
                <a:solidFill>
                  <a:schemeClr val="tx1"/>
                </a:solidFill>
                <a:latin typeface="Calibri" panose="020F0502020204030204" pitchFamily="34" charset="0"/>
                <a:cs typeface="Calibri" panose="020F0502020204030204" pitchFamily="34" charset="0"/>
              </a:rPr>
              <a:t>For better or for worse,</a:t>
            </a:r>
          </a:p>
          <a:p>
            <a:pPr algn="ctr"/>
            <a:r>
              <a:rPr lang="en-US" sz="1800" b="1" dirty="0">
                <a:solidFill>
                  <a:schemeClr val="tx1"/>
                </a:solidFill>
                <a:latin typeface="Calibri" panose="020F0502020204030204" pitchFamily="34" charset="0"/>
                <a:cs typeface="Calibri" panose="020F0502020204030204" pitchFamily="34" charset="0"/>
              </a:rPr>
              <a:t>For richer or for poorer,</a:t>
            </a:r>
          </a:p>
          <a:p>
            <a:pPr algn="ctr"/>
            <a:r>
              <a:rPr lang="en-US" sz="1800" b="1" dirty="0">
                <a:solidFill>
                  <a:schemeClr val="tx1"/>
                </a:solidFill>
                <a:latin typeface="Calibri" panose="020F0502020204030204" pitchFamily="34" charset="0"/>
                <a:cs typeface="Calibri" panose="020F0502020204030204" pitchFamily="34" charset="0"/>
              </a:rPr>
              <a:t>In sickness  and in health, </a:t>
            </a:r>
          </a:p>
          <a:p>
            <a:pPr algn="ctr"/>
            <a:r>
              <a:rPr lang="en-US" sz="1800" b="1" dirty="0">
                <a:solidFill>
                  <a:schemeClr val="tx1"/>
                </a:solidFill>
                <a:latin typeface="Calibri" panose="020F0502020204030204" pitchFamily="34" charset="0"/>
                <a:cs typeface="Calibri" panose="020F0502020204030204" pitchFamily="34" charset="0"/>
              </a:rPr>
              <a:t>and to keep yourself to her, and her alone- so long as you both shall live?</a:t>
            </a:r>
          </a:p>
        </p:txBody>
      </p:sp>
    </p:spTree>
    <p:extLst>
      <p:ext uri="{BB962C8B-B14F-4D97-AF65-F5344CB8AC3E}">
        <p14:creationId xmlns:p14="http://schemas.microsoft.com/office/powerpoint/2010/main" val="300097007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0" y="0"/>
            <a:ext cx="9144000" cy="6858000"/>
          </a:xfrm>
          <a:solidFill>
            <a:schemeClr val="tx1"/>
          </a:solidFill>
        </p:spPr>
        <p:txBody>
          <a:bodyPr/>
          <a:lstStyle/>
          <a:p>
            <a:r>
              <a:rPr lang="en-US" sz="6000" i="1" dirty="0">
                <a:solidFill>
                  <a:srgbClr val="FFFF00"/>
                </a:solidFill>
                <a:latin typeface="Calibri" panose="020F0502020204030204" pitchFamily="34" charset="0"/>
              </a:rPr>
              <a:t>specific area …</a:t>
            </a:r>
            <a:br>
              <a:rPr lang="en-US" sz="6000" i="1" dirty="0">
                <a:solidFill>
                  <a:srgbClr val="FFFF00"/>
                </a:solidFill>
                <a:latin typeface="Calibri" panose="020F0502020204030204" pitchFamily="34" charset="0"/>
              </a:rPr>
            </a:b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“sorry apologies“</a:t>
            </a: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vs.</a:t>
            </a:r>
            <a:br>
              <a:rPr lang="en-US" sz="6000" i="1" dirty="0">
                <a:solidFill>
                  <a:schemeClr val="bg1"/>
                </a:solidFill>
                <a:latin typeface="Calibri" panose="020F0502020204030204" pitchFamily="34" charset="0"/>
              </a:rPr>
            </a:br>
            <a:r>
              <a:rPr lang="en-US" sz="6000" i="1" dirty="0">
                <a:solidFill>
                  <a:schemeClr val="bg1"/>
                </a:solidFill>
                <a:latin typeface="Calibri" panose="020F0502020204030204" pitchFamily="34" charset="0"/>
              </a:rPr>
              <a:t>sorrow &amp; apology</a:t>
            </a:r>
            <a:br>
              <a:rPr lang="en-US" sz="6000" i="1" dirty="0">
                <a:solidFill>
                  <a:schemeClr val="bg1"/>
                </a:solidFill>
                <a:latin typeface="Calibri" panose="020F0502020204030204" pitchFamily="34" charset="0"/>
              </a:rPr>
            </a:br>
            <a:endParaRPr lang="en-US" sz="60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63266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18435" name="Rectangle 3"/>
          <p:cNvSpPr>
            <a:spLocks noGrp="1" noChangeArrowheads="1"/>
          </p:cNvSpPr>
          <p:nvPr>
            <p:ph type="body" sz="half" idx="1"/>
          </p:nvPr>
        </p:nvSpPr>
        <p:spPr>
          <a:xfrm>
            <a:off x="304800" y="1143000"/>
            <a:ext cx="4038600" cy="5486400"/>
          </a:xfrm>
          <a:solidFill>
            <a:schemeClr val="bg1"/>
          </a:solidFill>
        </p:spPr>
        <p:txBody>
          <a:bodyPr/>
          <a:lstStyle/>
          <a:p>
            <a:pPr>
              <a:lnSpc>
                <a:spcPct val="110000"/>
              </a:lnSpc>
            </a:pPr>
            <a:r>
              <a:rPr lang="en-US" altLang="en-US" sz="3200" dirty="0">
                <a:latin typeface="Arial" panose="020B0604020202020204" pitchFamily="34" charset="0"/>
                <a:cs typeface="Arial" panose="020B0604020202020204" pitchFamily="34" charset="0"/>
              </a:rPr>
              <a:t>the minimizing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accusation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“hypothetical”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angry apology</a:t>
            </a:r>
            <a:endParaRPr lang="en-US" altLang="en-US" sz="3000" dirty="0">
              <a:solidFill>
                <a:schemeClr val="bg1"/>
              </a:solidFill>
              <a:latin typeface="Arial" panose="020B0604020202020204" pitchFamily="34" charset="0"/>
              <a:cs typeface="Arial" panose="020B0604020202020204" pitchFamily="34" charset="0"/>
            </a:endParaRPr>
          </a:p>
        </p:txBody>
      </p:sp>
      <p:sp>
        <p:nvSpPr>
          <p:cNvPr id="18440" name="Text Box 8"/>
          <p:cNvSpPr txBox="1">
            <a:spLocks noChangeArrowheads="1"/>
          </p:cNvSpPr>
          <p:nvPr/>
        </p:nvSpPr>
        <p:spPr bwMode="auto">
          <a:xfrm>
            <a:off x="4007639" y="4724400"/>
            <a:ext cx="4876800" cy="1569660"/>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a:t>
            </a:r>
            <a:br>
              <a:rPr lang="en-US" altLang="en-US" sz="3200" dirty="0">
                <a:solidFill>
                  <a:schemeClr val="bg1"/>
                </a:solidFill>
                <a:latin typeface="Arial" panose="020B0604020202020204" pitchFamily="34" charset="0"/>
                <a:cs typeface="Arial" panose="020B0604020202020204" pitchFamily="34" charset="0"/>
              </a:rPr>
            </a:br>
            <a:r>
              <a:rPr lang="en-US" altLang="en-US" sz="3200" dirty="0">
                <a:solidFill>
                  <a:schemeClr val="bg1"/>
                </a:solidFill>
                <a:latin typeface="Arial" panose="020B0604020202020204" pitchFamily="34" charset="0"/>
                <a:cs typeface="Arial" panose="020B0604020202020204" pitchFamily="34" charset="0"/>
              </a:rPr>
              <a:t>NO BIG DEAL. MAYBE I WASN’T PERFECT.</a:t>
            </a:r>
          </a:p>
        </p:txBody>
      </p:sp>
      <p:sp>
        <p:nvSpPr>
          <p:cNvPr id="8" name="Oval Callout 7"/>
          <p:cNvSpPr/>
          <p:nvPr/>
        </p:nvSpPr>
        <p:spPr bwMode="auto">
          <a:xfrm>
            <a:off x="3917161" y="325165"/>
            <a:ext cx="4967278" cy="1559801"/>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Perhaps I made a mistake</a:t>
            </a:r>
          </a:p>
        </p:txBody>
      </p:sp>
      <p:sp>
        <p:nvSpPr>
          <p:cNvPr id="9" name="Oval Callout 8"/>
          <p:cNvSpPr/>
          <p:nvPr/>
        </p:nvSpPr>
        <p:spPr bwMode="auto">
          <a:xfrm>
            <a:off x="3702839" y="1291779"/>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Maybe my reaction wasn’t the best</a:t>
            </a:r>
          </a:p>
        </p:txBody>
      </p:sp>
      <p:sp>
        <p:nvSpPr>
          <p:cNvPr id="10" name="Oval Callout 9"/>
          <p:cNvSpPr/>
          <p:nvPr/>
        </p:nvSpPr>
        <p:spPr bwMode="auto">
          <a:xfrm>
            <a:off x="3702839" y="2597694"/>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Well, no one’s perfect after all</a:t>
            </a:r>
          </a:p>
        </p:txBody>
      </p:sp>
    </p:spTree>
    <p:extLst>
      <p:ext uri="{BB962C8B-B14F-4D97-AF65-F5344CB8AC3E}">
        <p14:creationId xmlns:p14="http://schemas.microsoft.com/office/powerpoint/2010/main" val="2465527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 calcmode="lin" valueType="num">
                                      <p:cBhvr additive="base">
                                        <p:cTn id="22" dur="500" fill="hold"/>
                                        <p:tgtEl>
                                          <p:spTgt spid="18440"/>
                                        </p:tgtEl>
                                        <p:attrNameLst>
                                          <p:attrName>ppt_x</p:attrName>
                                        </p:attrNameLst>
                                      </p:cBhvr>
                                      <p:tavLst>
                                        <p:tav tm="0">
                                          <p:val>
                                            <p:strVal val="1+#ppt_w/2"/>
                                          </p:val>
                                        </p:tav>
                                        <p:tav tm="100000">
                                          <p:val>
                                            <p:strVal val="#ppt_x"/>
                                          </p:val>
                                        </p:tav>
                                      </p:tavLst>
                                    </p:anim>
                                    <p:anim calcmode="lin" valueType="num">
                                      <p:cBhvr additive="base">
                                        <p:cTn id="23"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autoUpdateAnimBg="0"/>
      <p:bldP spid="8" grpId="0" animBg="1"/>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19459"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dirty="0">
                <a:latin typeface="Arial" panose="020B0604020202020204" pitchFamily="34" charset="0"/>
                <a:cs typeface="Arial" panose="020B0604020202020204" pitchFamily="34" charset="0"/>
              </a:rPr>
              <a:t>the minimizing apology</a:t>
            </a:r>
          </a:p>
          <a:p>
            <a:pPr>
              <a:lnSpc>
                <a:spcPct val="110000"/>
              </a:lnSpc>
            </a:pPr>
            <a:r>
              <a:rPr lang="en-US" altLang="en-US" sz="3200" dirty="0">
                <a:latin typeface="Arial" panose="020B0604020202020204" pitchFamily="34" charset="0"/>
                <a:cs typeface="Arial" panose="020B0604020202020204" pitchFamily="34" charset="0"/>
              </a:rPr>
              <a:t>the accusation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“hypothetical”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angry apology</a:t>
            </a:r>
            <a:endParaRPr lang="en-US" altLang="en-US" sz="3000" dirty="0">
              <a:latin typeface="Arial" panose="020B0604020202020204" pitchFamily="34" charset="0"/>
              <a:cs typeface="Arial" panose="020B0604020202020204" pitchFamily="34" charset="0"/>
            </a:endParaRPr>
          </a:p>
        </p:txBody>
      </p:sp>
      <p:sp>
        <p:nvSpPr>
          <p:cNvPr id="8" name="Oval Callout 7"/>
          <p:cNvSpPr/>
          <p:nvPr/>
        </p:nvSpPr>
        <p:spPr bwMode="auto">
          <a:xfrm>
            <a:off x="3581400" y="38953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got so upset over that</a:t>
            </a:r>
          </a:p>
        </p:txBody>
      </p:sp>
      <p:sp>
        <p:nvSpPr>
          <p:cNvPr id="9" name="Oval Callout 8"/>
          <p:cNvSpPr/>
          <p:nvPr/>
        </p:nvSpPr>
        <p:spPr bwMode="auto">
          <a:xfrm>
            <a:off x="3429000" y="1452563"/>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were so bothered by that</a:t>
            </a:r>
          </a:p>
        </p:txBody>
      </p:sp>
      <p:sp>
        <p:nvSpPr>
          <p:cNvPr id="10" name="Oval Callout 9"/>
          <p:cNvSpPr/>
          <p:nvPr/>
        </p:nvSpPr>
        <p:spPr bwMode="auto">
          <a:xfrm>
            <a:off x="3429000" y="254169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you took it the wrong way</a:t>
            </a:r>
          </a:p>
        </p:txBody>
      </p:sp>
      <p:sp>
        <p:nvSpPr>
          <p:cNvPr id="19464" name="Text Box 8"/>
          <p:cNvSpPr txBox="1">
            <a:spLocks noChangeArrowheads="1"/>
          </p:cNvSpPr>
          <p:nvPr/>
        </p:nvSpPr>
        <p:spPr bwMode="auto">
          <a:xfrm>
            <a:off x="4072759" y="4319589"/>
            <a:ext cx="4648200" cy="2554545"/>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HERE’S YOUR APOLOGY: SORRY YOU MESSED UP,  BUT IT’S YOUR FAULT</a:t>
            </a:r>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337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 calcmode="lin" valueType="num">
                                      <p:cBhvr additive="base">
                                        <p:cTn id="22" dur="500" fill="hold"/>
                                        <p:tgtEl>
                                          <p:spTgt spid="19464"/>
                                        </p:tgtEl>
                                        <p:attrNameLst>
                                          <p:attrName>ppt_x</p:attrName>
                                        </p:attrNameLst>
                                      </p:cBhvr>
                                      <p:tavLst>
                                        <p:tav tm="0">
                                          <p:val>
                                            <p:strVal val="1+#ppt_w/2"/>
                                          </p:val>
                                        </p:tav>
                                        <p:tav tm="100000">
                                          <p:val>
                                            <p:strVal val="#ppt_x"/>
                                          </p:val>
                                        </p:tav>
                                      </p:tavLst>
                                    </p:anim>
                                    <p:anim calcmode="lin" valueType="num">
                                      <p:cBhvr additive="base">
                                        <p:cTn id="23"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9464"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0483"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Arial" panose="020B0604020202020204" pitchFamily="34" charset="0"/>
                <a:cs typeface="Arial" panose="020B0604020202020204" pitchFamily="34" charset="0"/>
              </a:rPr>
              <a:t>the minimizing apology</a:t>
            </a:r>
          </a:p>
          <a:p>
            <a:pPr>
              <a:lnSpc>
                <a:spcPct val="110000"/>
              </a:lnSpc>
            </a:pPr>
            <a:r>
              <a:rPr lang="en-US" altLang="en-US" sz="3200">
                <a:latin typeface="Arial" panose="020B0604020202020204" pitchFamily="34" charset="0"/>
                <a:cs typeface="Arial" panose="020B0604020202020204" pitchFamily="34" charset="0"/>
              </a:rPr>
              <a:t>the accusation apology</a:t>
            </a:r>
          </a:p>
          <a:p>
            <a:pPr>
              <a:lnSpc>
                <a:spcPct val="110000"/>
              </a:lnSpc>
            </a:pPr>
            <a:r>
              <a:rPr lang="en-US" altLang="en-US" sz="3200">
                <a:latin typeface="Arial" panose="020B0604020202020204" pitchFamily="34" charset="0"/>
                <a:cs typeface="Arial" panose="020B0604020202020204" pitchFamily="34" charset="0"/>
              </a:rPr>
              <a:t>the “hypothetical”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“I’m sorry, but…” apology</a:t>
            </a:r>
          </a:p>
          <a:p>
            <a:pPr>
              <a:lnSpc>
                <a:spcPct val="110000"/>
              </a:lnSpc>
            </a:pPr>
            <a:r>
              <a:rPr lang="en-US" altLang="en-US" sz="3200">
                <a:solidFill>
                  <a:schemeClr val="bg1"/>
                </a:solidFill>
                <a:latin typeface="Arial" panose="020B0604020202020204" pitchFamily="34" charset="0"/>
                <a:cs typeface="Arial" panose="020B0604020202020204" pitchFamily="34" charset="0"/>
              </a:rPr>
              <a:t>the angry apology</a:t>
            </a:r>
            <a:endParaRPr lang="en-US" altLang="en-US" sz="3000">
              <a:latin typeface="Arial" panose="020B0604020202020204" pitchFamily="34" charset="0"/>
              <a:cs typeface="Arial" panose="020B0604020202020204" pitchFamily="34" charset="0"/>
            </a:endParaRPr>
          </a:p>
        </p:txBody>
      </p:sp>
      <p:sp>
        <p:nvSpPr>
          <p:cNvPr id="20487" name="Text Box 7"/>
          <p:cNvSpPr txBox="1">
            <a:spLocks noChangeArrowheads="1"/>
          </p:cNvSpPr>
          <p:nvPr/>
        </p:nvSpPr>
        <p:spPr bwMode="auto">
          <a:xfrm>
            <a:off x="4038600" y="3657601"/>
            <a:ext cx="4800600" cy="3046988"/>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I’M ADMITTING NOTHING (and likely did nothing).  BUT SUPPOSING EVEN IF I DID, LET’S CONSIDER IT APOLOGIZED FOR</a:t>
            </a:r>
          </a:p>
        </p:txBody>
      </p:sp>
      <p:sp>
        <p:nvSpPr>
          <p:cNvPr id="7" name="Oval Callout 6"/>
          <p:cNvSpPr/>
          <p:nvPr/>
        </p:nvSpPr>
        <p:spPr bwMode="auto">
          <a:xfrm>
            <a:off x="3429000" y="12578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If I may have made a mistake</a:t>
            </a:r>
          </a:p>
        </p:txBody>
      </p:sp>
      <p:sp>
        <p:nvSpPr>
          <p:cNvPr id="8" name="Oval Callout 7"/>
          <p:cNvSpPr/>
          <p:nvPr/>
        </p:nvSpPr>
        <p:spPr bwMode="auto">
          <a:xfrm>
            <a:off x="1600202" y="1698069"/>
            <a:ext cx="7041931" cy="1730932"/>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If I did anything that may have appeared to be wrong</a:t>
            </a:r>
          </a:p>
        </p:txBody>
      </p:sp>
    </p:spTree>
    <p:extLst>
      <p:ext uri="{BB962C8B-B14F-4D97-AF65-F5344CB8AC3E}">
        <p14:creationId xmlns:p14="http://schemas.microsoft.com/office/powerpoint/2010/main" val="1909473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1+#ppt_w/2"/>
                                          </p:val>
                                        </p:tav>
                                        <p:tav tm="100000">
                                          <p:val>
                                            <p:strVal val="#ppt_x"/>
                                          </p:val>
                                        </p:tav>
                                      </p:tavLst>
                                    </p:anim>
                                    <p:anim calcmode="lin" valueType="num">
                                      <p:cBhvr additive="base">
                                        <p:cTn id="18"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autoUpdateAnimBg="0"/>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1507"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dirty="0">
                <a:latin typeface="Arial" panose="020B0604020202020204" pitchFamily="34" charset="0"/>
                <a:cs typeface="Arial" panose="020B0604020202020204" pitchFamily="34" charset="0"/>
              </a:rPr>
              <a:t>the minimizing apology</a:t>
            </a:r>
          </a:p>
          <a:p>
            <a:pPr>
              <a:lnSpc>
                <a:spcPct val="110000"/>
              </a:lnSpc>
            </a:pPr>
            <a:r>
              <a:rPr lang="en-US" altLang="en-US" sz="3200" dirty="0">
                <a:latin typeface="Arial" panose="020B0604020202020204" pitchFamily="34" charset="0"/>
                <a:cs typeface="Arial" panose="020B0604020202020204" pitchFamily="34" charset="0"/>
              </a:rPr>
              <a:t>the accusation apology</a:t>
            </a:r>
          </a:p>
          <a:p>
            <a:pPr>
              <a:lnSpc>
                <a:spcPct val="110000"/>
              </a:lnSpc>
            </a:pPr>
            <a:r>
              <a:rPr lang="en-US" altLang="en-US" sz="3200" dirty="0">
                <a:latin typeface="Arial" panose="020B0604020202020204" pitchFamily="34" charset="0"/>
                <a:cs typeface="Arial" panose="020B0604020202020204" pitchFamily="34" charset="0"/>
              </a:rPr>
              <a:t>the “hypothetical” apology</a:t>
            </a:r>
          </a:p>
          <a:p>
            <a:pPr>
              <a:lnSpc>
                <a:spcPct val="110000"/>
              </a:lnSpc>
            </a:pPr>
            <a:r>
              <a:rPr lang="en-US" altLang="en-US" sz="3200" dirty="0">
                <a:latin typeface="Arial" panose="020B0604020202020204" pitchFamily="34" charset="0"/>
                <a:cs typeface="Arial" panose="020B0604020202020204" pitchFamily="34" charset="0"/>
              </a:rPr>
              <a:t>the “I’m sorry, but…” apology</a:t>
            </a:r>
          </a:p>
          <a:p>
            <a:pPr>
              <a:lnSpc>
                <a:spcPct val="110000"/>
              </a:lnSpc>
            </a:pPr>
            <a:r>
              <a:rPr lang="en-US" altLang="en-US" sz="3200" dirty="0">
                <a:solidFill>
                  <a:schemeClr val="bg1"/>
                </a:solidFill>
                <a:latin typeface="Arial" panose="020B0604020202020204" pitchFamily="34" charset="0"/>
                <a:cs typeface="Arial" panose="020B0604020202020204" pitchFamily="34" charset="0"/>
              </a:rPr>
              <a:t>the angry apology</a:t>
            </a:r>
            <a:endParaRPr lang="en-US" altLang="en-US" sz="3000" dirty="0">
              <a:latin typeface="Arial" panose="020B0604020202020204" pitchFamily="34" charset="0"/>
              <a:cs typeface="Arial" panose="020B0604020202020204" pitchFamily="34" charset="0"/>
            </a:endParaRPr>
          </a:p>
        </p:txBody>
      </p:sp>
      <p:sp>
        <p:nvSpPr>
          <p:cNvPr id="8" name="Oval Callout 7"/>
          <p:cNvSpPr/>
          <p:nvPr/>
        </p:nvSpPr>
        <p:spPr bwMode="auto">
          <a:xfrm>
            <a:off x="3641834" y="141547"/>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Well I’m sorry, BUT IF YOU HADN’T…</a:t>
            </a:r>
          </a:p>
        </p:txBody>
      </p:sp>
      <p:sp>
        <p:nvSpPr>
          <p:cNvPr id="9" name="Oval Callout 8"/>
          <p:cNvSpPr/>
          <p:nvPr/>
        </p:nvSpPr>
        <p:spPr bwMode="auto">
          <a:xfrm>
            <a:off x="3505200" y="144780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BUT YOU WERE THE ONE…</a:t>
            </a:r>
          </a:p>
        </p:txBody>
      </p:sp>
      <p:sp>
        <p:nvSpPr>
          <p:cNvPr id="10" name="Oval Callout 9"/>
          <p:cNvSpPr/>
          <p:nvPr/>
        </p:nvSpPr>
        <p:spPr bwMode="auto">
          <a:xfrm>
            <a:off x="1752602" y="2743200"/>
            <a:ext cx="7039303" cy="22098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I’m sorry, BUT I ONLY</a:t>
            </a:r>
          </a:p>
          <a:p>
            <a:pPr algn="ctr"/>
            <a:r>
              <a:rPr lang="en-US" sz="3600" kern="0" dirty="0">
                <a:latin typeface="Arial Narrow" panose="020B0606020202030204" pitchFamily="34" charset="0"/>
              </a:rPr>
              <a:t> REACTED THAT WAY</a:t>
            </a:r>
          </a:p>
          <a:p>
            <a:pPr algn="ctr"/>
            <a:r>
              <a:rPr lang="en-US" sz="3600" kern="0" dirty="0">
                <a:latin typeface="Arial Narrow" panose="020B0606020202030204" pitchFamily="34" charset="0"/>
              </a:rPr>
              <a:t>BECAUSE YOU…</a:t>
            </a:r>
          </a:p>
        </p:txBody>
      </p:sp>
      <p:sp>
        <p:nvSpPr>
          <p:cNvPr id="21512" name="Text Box 8"/>
          <p:cNvSpPr txBox="1">
            <a:spLocks noChangeArrowheads="1"/>
          </p:cNvSpPr>
          <p:nvPr/>
        </p:nvSpPr>
        <p:spPr bwMode="auto">
          <a:xfrm>
            <a:off x="4114800" y="4806950"/>
            <a:ext cx="4572000" cy="2062103"/>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a:spcBef>
                <a:spcPct val="50000"/>
              </a:spcBef>
            </a:pPr>
            <a:r>
              <a:rPr lang="en-US" altLang="en-US" sz="3200" dirty="0" err="1">
                <a:solidFill>
                  <a:schemeClr val="bg1"/>
                </a:solidFill>
                <a:latin typeface="Arial" panose="020B0604020202020204" pitchFamily="34" charset="0"/>
                <a:cs typeface="Arial" panose="020B0604020202020204" pitchFamily="34" charset="0"/>
              </a:rPr>
              <a:t>i.o.w.</a:t>
            </a:r>
            <a:r>
              <a:rPr lang="en-US" altLang="en-US" sz="3200" dirty="0">
                <a:solidFill>
                  <a:schemeClr val="bg1"/>
                </a:solidFill>
                <a:latin typeface="Arial" panose="020B0604020202020204" pitchFamily="34" charset="0"/>
                <a:cs typeface="Arial" panose="020B0604020202020204" pitchFamily="34" charset="0"/>
              </a:rPr>
              <a:t>:                           OK, there’s your apology. NOW TO THE REAL PROBLEM: YOU.</a:t>
            </a:r>
          </a:p>
        </p:txBody>
      </p:sp>
    </p:spTree>
    <p:extLst>
      <p:ext uri="{BB962C8B-B14F-4D97-AF65-F5344CB8AC3E}">
        <p14:creationId xmlns:p14="http://schemas.microsoft.com/office/powerpoint/2010/main" val="63157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1512"/>
                                        </p:tgtEl>
                                        <p:attrNameLst>
                                          <p:attrName>style.visibility</p:attrName>
                                        </p:attrNameLst>
                                      </p:cBhvr>
                                      <p:to>
                                        <p:strVal val="visible"/>
                                      </p:to>
                                    </p:set>
                                    <p:anim calcmode="lin" valueType="num">
                                      <p:cBhvr additive="base">
                                        <p:cTn id="22" dur="500" fill="hold"/>
                                        <p:tgtEl>
                                          <p:spTgt spid="21512"/>
                                        </p:tgtEl>
                                        <p:attrNameLst>
                                          <p:attrName>ppt_x</p:attrName>
                                        </p:attrNameLst>
                                      </p:cBhvr>
                                      <p:tavLst>
                                        <p:tav tm="0">
                                          <p:val>
                                            <p:strVal val="1+#ppt_w/2"/>
                                          </p:val>
                                        </p:tav>
                                        <p:tav tm="100000">
                                          <p:val>
                                            <p:strVal val="#ppt_x"/>
                                          </p:val>
                                        </p:tav>
                                      </p:tavLst>
                                    </p:anim>
                                    <p:anim calcmode="lin" valueType="num">
                                      <p:cBhvr additive="base">
                                        <p:cTn id="23" dur="500" fill="hold"/>
                                        <p:tgtEl>
                                          <p:spTgt spid="215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512"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Arial" panose="020B0604020202020204" pitchFamily="34" charset="0"/>
                <a:cs typeface="Arial" panose="020B0604020202020204" pitchFamily="34" charset="0"/>
              </a:rPr>
              <a:t>apologies</a:t>
            </a:r>
            <a:endParaRPr lang="en-US" altLang="en-US" dirty="0">
              <a:solidFill>
                <a:schemeClr val="bg1"/>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a:latin typeface="Arial" panose="020B0604020202020204" pitchFamily="34" charset="0"/>
                <a:cs typeface="Arial" panose="020B0604020202020204" pitchFamily="34" charset="0"/>
              </a:rPr>
              <a:t>the minimizing apology</a:t>
            </a:r>
          </a:p>
          <a:p>
            <a:pPr>
              <a:lnSpc>
                <a:spcPct val="110000"/>
              </a:lnSpc>
            </a:pPr>
            <a:r>
              <a:rPr lang="en-US" altLang="en-US" sz="3200">
                <a:latin typeface="Arial" panose="020B0604020202020204" pitchFamily="34" charset="0"/>
                <a:cs typeface="Arial" panose="020B0604020202020204" pitchFamily="34" charset="0"/>
              </a:rPr>
              <a:t>the accusation apology</a:t>
            </a:r>
          </a:p>
          <a:p>
            <a:pPr>
              <a:lnSpc>
                <a:spcPct val="110000"/>
              </a:lnSpc>
            </a:pPr>
            <a:r>
              <a:rPr lang="en-US" altLang="en-US" sz="3200">
                <a:latin typeface="Arial" panose="020B0604020202020204" pitchFamily="34" charset="0"/>
                <a:cs typeface="Arial" panose="020B0604020202020204" pitchFamily="34" charset="0"/>
              </a:rPr>
              <a:t>the “hypothetical” apology</a:t>
            </a:r>
          </a:p>
          <a:p>
            <a:pPr>
              <a:lnSpc>
                <a:spcPct val="110000"/>
              </a:lnSpc>
            </a:pPr>
            <a:r>
              <a:rPr lang="en-US" altLang="en-US" sz="3200">
                <a:latin typeface="Arial" panose="020B0604020202020204" pitchFamily="34" charset="0"/>
                <a:cs typeface="Arial" panose="020B0604020202020204" pitchFamily="34" charset="0"/>
              </a:rPr>
              <a:t>the “I’m sorry, but…” apology</a:t>
            </a:r>
          </a:p>
          <a:p>
            <a:pPr>
              <a:lnSpc>
                <a:spcPct val="110000"/>
              </a:lnSpc>
            </a:pPr>
            <a:r>
              <a:rPr lang="en-US" altLang="en-US" sz="3200">
                <a:latin typeface="Arial" panose="020B0604020202020204" pitchFamily="34" charset="0"/>
                <a:cs typeface="Arial" panose="020B0604020202020204" pitchFamily="34" charset="0"/>
              </a:rPr>
              <a:t>the angry apology</a:t>
            </a:r>
            <a:endParaRPr lang="en-US" altLang="en-US" sz="3000">
              <a:latin typeface="Arial" panose="020B0604020202020204" pitchFamily="34" charset="0"/>
              <a:cs typeface="Arial" panose="020B0604020202020204" pitchFamily="34" charset="0"/>
            </a:endParaRPr>
          </a:p>
        </p:txBody>
      </p:sp>
      <p:sp>
        <p:nvSpPr>
          <p:cNvPr id="22536" name="Text Box 8"/>
          <p:cNvSpPr txBox="1">
            <a:spLocks noChangeArrowheads="1"/>
          </p:cNvSpPr>
          <p:nvPr/>
        </p:nvSpPr>
        <p:spPr bwMode="auto">
          <a:xfrm>
            <a:off x="4114800" y="4724400"/>
            <a:ext cx="4572000" cy="1815882"/>
          </a:xfrm>
          <a:prstGeom prst="rect">
            <a:avLst/>
          </a:prstGeom>
          <a:solidFill>
            <a:srgbClr val="00206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en-US" altLang="en-US" sz="3200" b="1" dirty="0" err="1">
                <a:solidFill>
                  <a:schemeClr val="bg1"/>
                </a:solidFill>
                <a:latin typeface="Arial" panose="020B0604020202020204" pitchFamily="34" charset="0"/>
                <a:cs typeface="Arial" panose="020B0604020202020204" pitchFamily="34" charset="0"/>
              </a:rPr>
              <a:t>i.o.w.</a:t>
            </a:r>
            <a:r>
              <a:rPr lang="en-US" altLang="en-US" sz="3200" b="1" dirty="0">
                <a:solidFill>
                  <a:schemeClr val="bg1"/>
                </a:solidFill>
                <a:latin typeface="Arial" panose="020B0604020202020204" pitchFamily="34" charset="0"/>
                <a:cs typeface="Arial" panose="020B0604020202020204" pitchFamily="34" charset="0"/>
              </a:rPr>
              <a:t>: </a:t>
            </a:r>
          </a:p>
          <a:p>
            <a:pPr algn="ctr">
              <a:spcBef>
                <a:spcPct val="50000"/>
              </a:spcBef>
            </a:pPr>
            <a:r>
              <a:rPr lang="en-US" altLang="en-US" sz="3200" b="1" dirty="0">
                <a:solidFill>
                  <a:schemeClr val="bg1"/>
                </a:solidFill>
                <a:latin typeface="Arial" panose="020B0604020202020204" pitchFamily="34" charset="0"/>
                <a:cs typeface="Arial" panose="020B0604020202020204" pitchFamily="34" charset="0"/>
              </a:rPr>
              <a:t>Ok-  I said the words. Now get off my back!</a:t>
            </a:r>
          </a:p>
        </p:txBody>
      </p:sp>
      <p:sp>
        <p:nvSpPr>
          <p:cNvPr id="8" name="Oval Callout 7"/>
          <p:cNvSpPr/>
          <p:nvPr/>
        </p:nvSpPr>
        <p:spPr bwMode="auto">
          <a:xfrm>
            <a:off x="3610303" y="609602"/>
            <a:ext cx="5181600" cy="1572287"/>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i="1" kern="0" dirty="0">
                <a:latin typeface="Arial Narrow" panose="020B0606020202030204" pitchFamily="34" charset="0"/>
              </a:rPr>
              <a:t>So I’m sorry, </a:t>
            </a:r>
          </a:p>
          <a:p>
            <a:pPr algn="ctr"/>
            <a:r>
              <a:rPr lang="en-US" sz="3600" b="1" i="1" kern="0" dirty="0">
                <a:latin typeface="Arial Narrow" panose="020B0606020202030204" pitchFamily="34" charset="0"/>
              </a:rPr>
              <a:t>OK???</a:t>
            </a:r>
          </a:p>
        </p:txBody>
      </p:sp>
      <p:sp>
        <p:nvSpPr>
          <p:cNvPr id="9" name="Oval Callout 8"/>
          <p:cNvSpPr/>
          <p:nvPr/>
        </p:nvSpPr>
        <p:spPr bwMode="auto">
          <a:xfrm>
            <a:off x="3610303" y="2438400"/>
            <a:ext cx="5181600" cy="1828800"/>
          </a:xfrm>
          <a:prstGeom prst="wedgeEllipseCallout">
            <a:avLst>
              <a:gd name="adj1" fmla="val 46258"/>
              <a:gd name="adj2" fmla="val 62459"/>
            </a:avLst>
          </a:prstGeom>
          <a:solidFill>
            <a:schemeClr val="bg1">
              <a:lumMod val="95000"/>
            </a:schemeClr>
          </a:solidFill>
          <a:ln w="9525" cap="flat" cmpd="sng" algn="ctr">
            <a:noFill/>
            <a:prstDash val="solid"/>
            <a:round/>
            <a:headEnd type="none" w="med" len="med"/>
            <a:tailEnd type="none" w="med" len="med"/>
          </a:ln>
          <a:effectLst>
            <a:outerShdw blurRad="225425" dist="50800" dir="5220000" algn="ctr">
              <a:srgbClr val="000000">
                <a:alpha val="33000"/>
              </a:srgbClr>
            </a:outerShdw>
          </a:effectLst>
          <a:scene3d>
            <a:camera prst="perspectiveFront" fov="0">
              <a:rot lat="242161" lon="336993" rev="43468"/>
            </a:camera>
            <a:lightRig rig="harsh" dir="t">
              <a:rot lat="0" lon="0" rev="3000000"/>
            </a:lightRig>
          </a:scene3d>
          <a:sp3d extrusionH="254000" contourW="19050">
            <a:bevelT w="82550" h="44450" prst="angle"/>
            <a:bevelB w="82550" h="44450" prst="angle"/>
            <a:contourClr>
              <a:schemeClr val="tx1">
                <a:lumMod val="65000"/>
                <a:lumOff val="35000"/>
              </a:schemeClr>
            </a:contourClr>
          </a:sp3d>
        </p:spPr>
        <p:txBody>
          <a:bodyPr vert="horz" wrap="square" lIns="91440" tIns="45720" rIns="91440" bIns="45720" numCol="1" rtlCol="0" anchor="t" anchorCtr="0" compatLnSpc="1">
            <a:prstTxWarp prst="textNoShape">
              <a:avLst/>
            </a:prstTxWarp>
          </a:bodyPr>
          <a:lstStyle/>
          <a:p>
            <a:pPr algn="ctr"/>
            <a:r>
              <a:rPr lang="en-US" sz="3600" kern="0" dirty="0">
                <a:latin typeface="Arial Narrow" panose="020B0606020202030204" pitchFamily="34" charset="0"/>
              </a:rPr>
              <a:t>FINE! I’m sorry then. Are you satisfied?</a:t>
            </a:r>
            <a:endParaRPr lang="en-US" sz="3600" b="1" kern="0" dirty="0">
              <a:latin typeface="Arial Narrow" panose="020B0606020202030204" pitchFamily="34" charset="0"/>
            </a:endParaRPr>
          </a:p>
        </p:txBody>
      </p:sp>
    </p:spTree>
    <p:extLst>
      <p:ext uri="{BB962C8B-B14F-4D97-AF65-F5344CB8AC3E}">
        <p14:creationId xmlns:p14="http://schemas.microsoft.com/office/powerpoint/2010/main" val="902132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 calcmode="lin" valueType="num">
                                      <p:cBhvr additive="base">
                                        <p:cTn id="17" dur="500" fill="hold"/>
                                        <p:tgtEl>
                                          <p:spTgt spid="22536"/>
                                        </p:tgtEl>
                                        <p:attrNameLst>
                                          <p:attrName>ppt_x</p:attrName>
                                        </p:attrNameLst>
                                      </p:cBhvr>
                                      <p:tavLst>
                                        <p:tav tm="0">
                                          <p:val>
                                            <p:strVal val="1+#ppt_w/2"/>
                                          </p:val>
                                        </p:tav>
                                        <p:tav tm="100000">
                                          <p:val>
                                            <p:strVal val="#ppt_x"/>
                                          </p:val>
                                        </p:tav>
                                      </p:tavLst>
                                    </p:anim>
                                    <p:anim calcmode="lin" valueType="num">
                                      <p:cBhvr additive="base">
                                        <p:cTn id="18" dur="500" fill="hold"/>
                                        <p:tgtEl>
                                          <p:spTgt spid="22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autoUpdateAnimBg="0"/>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3886200" cy="762000"/>
          </a:xfrm>
          <a:solidFill>
            <a:srgbClr val="002060"/>
          </a:solidFill>
          <a:ln>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altLang="en-US" b="1" dirty="0">
                <a:solidFill>
                  <a:schemeClr val="bg1"/>
                </a:solidFill>
                <a:latin typeface="Tahoma" pitchFamily="34" charset="0"/>
              </a:rPr>
              <a:t>apologies</a:t>
            </a:r>
            <a:endParaRPr lang="en-US" altLang="en-US" dirty="0">
              <a:solidFill>
                <a:schemeClr val="bg1"/>
              </a:solidFill>
              <a:latin typeface="Tahoma" pitchFamily="34" charset="0"/>
            </a:endParaRPr>
          </a:p>
        </p:txBody>
      </p:sp>
      <p:sp>
        <p:nvSpPr>
          <p:cNvPr id="23555" name="Rectangle 3"/>
          <p:cNvSpPr>
            <a:spLocks noGrp="1" noChangeArrowheads="1"/>
          </p:cNvSpPr>
          <p:nvPr>
            <p:ph type="body" sz="half" idx="1"/>
          </p:nvPr>
        </p:nvSpPr>
        <p:spPr>
          <a:xfrm>
            <a:off x="304800" y="1143000"/>
            <a:ext cx="4038600" cy="5486400"/>
          </a:xfrm>
        </p:spPr>
        <p:txBody>
          <a:bodyPr/>
          <a:lstStyle/>
          <a:p>
            <a:pPr>
              <a:lnSpc>
                <a:spcPct val="110000"/>
              </a:lnSpc>
            </a:pPr>
            <a:r>
              <a:rPr lang="en-US" altLang="en-US" sz="3200" dirty="0">
                <a:latin typeface="Tahoma" pitchFamily="34" charset="0"/>
              </a:rPr>
              <a:t>the minimizing apology</a:t>
            </a:r>
          </a:p>
          <a:p>
            <a:pPr>
              <a:lnSpc>
                <a:spcPct val="110000"/>
              </a:lnSpc>
            </a:pPr>
            <a:r>
              <a:rPr lang="en-US" altLang="en-US" sz="3200" dirty="0">
                <a:latin typeface="Tahoma" pitchFamily="34" charset="0"/>
              </a:rPr>
              <a:t>the accusation apology</a:t>
            </a:r>
          </a:p>
          <a:p>
            <a:pPr>
              <a:lnSpc>
                <a:spcPct val="110000"/>
              </a:lnSpc>
            </a:pPr>
            <a:r>
              <a:rPr lang="en-US" altLang="en-US" sz="3200" dirty="0">
                <a:latin typeface="Tahoma" pitchFamily="34" charset="0"/>
              </a:rPr>
              <a:t>the “hypothetical” apology</a:t>
            </a:r>
          </a:p>
          <a:p>
            <a:pPr>
              <a:lnSpc>
                <a:spcPct val="110000"/>
              </a:lnSpc>
            </a:pPr>
            <a:r>
              <a:rPr lang="en-US" altLang="en-US" sz="3200" dirty="0">
                <a:latin typeface="Tahoma" pitchFamily="34" charset="0"/>
              </a:rPr>
              <a:t>the “I’m sorry, but…” apology</a:t>
            </a:r>
          </a:p>
          <a:p>
            <a:pPr>
              <a:lnSpc>
                <a:spcPct val="110000"/>
              </a:lnSpc>
            </a:pPr>
            <a:r>
              <a:rPr lang="en-US" altLang="en-US" sz="3200" dirty="0">
                <a:latin typeface="Tahoma" pitchFamily="34" charset="0"/>
              </a:rPr>
              <a:t>the angry apology</a:t>
            </a:r>
            <a:endParaRPr lang="en-US" altLang="en-US" sz="3000" dirty="0">
              <a:latin typeface="Tahoma" pitchFamily="34" charset="0"/>
            </a:endParaRPr>
          </a:p>
        </p:txBody>
      </p:sp>
      <p:sp>
        <p:nvSpPr>
          <p:cNvPr id="23556" name="Text Box 4"/>
          <p:cNvSpPr txBox="1">
            <a:spLocks noChangeArrowheads="1"/>
          </p:cNvSpPr>
          <p:nvPr/>
        </p:nvSpPr>
        <p:spPr bwMode="auto">
          <a:xfrm>
            <a:off x="4724400" y="1981200"/>
            <a:ext cx="3962400" cy="2862322"/>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spcBef>
                <a:spcPct val="50000"/>
              </a:spcBef>
            </a:pPr>
            <a:r>
              <a:rPr lang="en-US" altLang="en-US" sz="4000" b="1" dirty="0">
                <a:latin typeface="Tahoma" pitchFamily="34" charset="0"/>
              </a:rPr>
              <a:t>the apology of the prodigal son </a:t>
            </a:r>
          </a:p>
          <a:p>
            <a:pPr>
              <a:spcBef>
                <a:spcPct val="50000"/>
              </a:spcBef>
            </a:pPr>
            <a:r>
              <a:rPr lang="en-US" altLang="en-US" sz="4000" b="1" dirty="0">
                <a:latin typeface="Tahoma" pitchFamily="34" charset="0"/>
              </a:rPr>
              <a:t>Lk.15:21</a:t>
            </a:r>
            <a:endParaRPr lang="en-US" altLang="en-US" sz="4000" dirty="0">
              <a:latin typeface="Tahoma" pitchFamily="34" charset="0"/>
            </a:endParaRPr>
          </a:p>
        </p:txBody>
      </p:sp>
      <p:sp>
        <p:nvSpPr>
          <p:cNvPr id="3" name="Multiply 2"/>
          <p:cNvSpPr/>
          <p:nvPr/>
        </p:nvSpPr>
        <p:spPr bwMode="auto">
          <a:xfrm>
            <a:off x="0" y="-1066800"/>
            <a:ext cx="4267200" cy="9753599"/>
          </a:xfrm>
          <a:prstGeom prst="mathMultiply">
            <a:avLst>
              <a:gd name="adj1" fmla="val 4520"/>
            </a:avLst>
          </a:prstGeom>
          <a:solidFill>
            <a:schemeClr val="tx1">
              <a:lumMod val="85000"/>
              <a:lumOff val="15000"/>
            </a:schemeClr>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596033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750" fill="hold"/>
                                        <p:tgtEl>
                                          <p:spTgt spid="23556"/>
                                        </p:tgtEl>
                                        <p:attrNameLst>
                                          <p:attrName>ppt_x</p:attrName>
                                        </p:attrNameLst>
                                      </p:cBhvr>
                                      <p:tavLst>
                                        <p:tav tm="0">
                                          <p:val>
                                            <p:strVal val="1+#ppt_w/2"/>
                                          </p:val>
                                        </p:tav>
                                        <p:tav tm="100000">
                                          <p:val>
                                            <p:strVal val="#ppt_x"/>
                                          </p:val>
                                        </p:tav>
                                      </p:tavLst>
                                    </p:anim>
                                    <p:anim calcmode="lin" valueType="num">
                                      <p:cBhvr additive="base">
                                        <p:cTn id="8" dur="750" fill="hold"/>
                                        <p:tgtEl>
                                          <p:spTgt spid="2355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autoUpdateAnimBg="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endParaRPr lang="en-US" b="1" dirty="0">
              <a:latin typeface="Arial" pitchFamily="34" charset="0"/>
            </a:endParaRPr>
          </a:p>
        </p:txBody>
      </p:sp>
      <p:pic>
        <p:nvPicPr>
          <p:cNvPr id="1026" name="Picture 2" descr="brown concrete building near body of water during daytime">
            <a:extLst>
              <a:ext uri="{FF2B5EF4-FFF2-40B4-BE49-F238E27FC236}">
                <a16:creationId xmlns:a16="http://schemas.microsoft.com/office/drawing/2014/main" id="{6BCFD1DC-F6BE-DB45-86D6-59B880DFB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9525"/>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59C0C2-6B00-5547-BE7F-9FA284FDE12B}"/>
              </a:ext>
            </a:extLst>
          </p:cNvPr>
          <p:cNvSpPr/>
          <p:nvPr/>
        </p:nvSpPr>
        <p:spPr>
          <a:xfrm>
            <a:off x="892148" y="2459504"/>
            <a:ext cx="2749599" cy="1938992"/>
          </a:xfrm>
          <a:prstGeom prst="rect">
            <a:avLst/>
          </a:prstGeom>
        </p:spPr>
        <p:txBody>
          <a:bodyPr wrap="none">
            <a:spAutoFit/>
          </a:bodyPr>
          <a:lstStyle/>
          <a:p>
            <a:pPr algn="ctr"/>
            <a:r>
              <a:rPr lang="en-US" sz="4000" b="1" dirty="0">
                <a:solidFill>
                  <a:schemeClr val="bg1"/>
                </a:solidFill>
                <a:latin typeface="Rockwell" panose="02060603020205020403" pitchFamily="18" charset="77"/>
              </a:rPr>
              <a:t>PROTECT</a:t>
            </a:r>
          </a:p>
          <a:p>
            <a:pPr algn="ctr"/>
            <a:r>
              <a:rPr lang="en-US" sz="4000" b="1" dirty="0">
                <a:solidFill>
                  <a:schemeClr val="bg1"/>
                </a:solidFill>
                <a:latin typeface="Rockwell" panose="02060603020205020403" pitchFamily="18" charset="77"/>
              </a:rPr>
              <a:t> YOUR</a:t>
            </a:r>
          </a:p>
          <a:p>
            <a:pPr algn="ctr"/>
            <a:r>
              <a:rPr lang="en-US" sz="4000" b="1" dirty="0">
                <a:solidFill>
                  <a:schemeClr val="bg1"/>
                </a:solidFill>
                <a:latin typeface="Rockwell" panose="02060603020205020403" pitchFamily="18" charset="77"/>
              </a:rPr>
              <a:t> CASTLE</a:t>
            </a:r>
            <a:endParaRPr lang="en-US" sz="4000" dirty="0">
              <a:latin typeface="Rockwell" panose="02060603020205020403" pitchFamily="18" charset="77"/>
            </a:endParaRPr>
          </a:p>
        </p:txBody>
      </p:sp>
    </p:spTree>
    <p:extLst>
      <p:ext uri="{BB962C8B-B14F-4D97-AF65-F5344CB8AC3E}">
        <p14:creationId xmlns:p14="http://schemas.microsoft.com/office/powerpoint/2010/main" val="3500839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endParaRPr lang="en-US" b="1" dirty="0">
              <a:latin typeface="Arial" pitchFamily="34" charset="0"/>
            </a:endParaRPr>
          </a:p>
        </p:txBody>
      </p:sp>
      <p:sp>
        <p:nvSpPr>
          <p:cNvPr id="2" name="Oval 1"/>
          <p:cNvSpPr/>
          <p:nvPr/>
        </p:nvSpPr>
        <p:spPr bwMode="auto">
          <a:xfrm>
            <a:off x="3352800" y="381000"/>
            <a:ext cx="2286000" cy="2057400"/>
          </a:xfrm>
          <a:prstGeom prst="ellipse">
            <a:avLst/>
          </a:prstGeom>
          <a:solidFill>
            <a:srgbClr val="92D05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1400" b="1" kern="0" dirty="0">
              <a:solidFill>
                <a:srgbClr val="FFFFFF"/>
              </a:solidFill>
              <a:latin typeface="Arial" pitchFamily="34" charset="0"/>
              <a:ea typeface="+mj-ea"/>
              <a:cs typeface="+mj-cs"/>
            </a:endParaRPr>
          </a:p>
          <a:p>
            <a:pPr algn="ctr"/>
            <a:r>
              <a:rPr lang="en-US" sz="6000" b="1" kern="0" dirty="0">
                <a:effectLst>
                  <a:outerShdw blurRad="38100" dist="38100" dir="2700000" algn="tl">
                    <a:srgbClr val="000000">
                      <a:alpha val="43137"/>
                    </a:srgbClr>
                  </a:outerShdw>
                </a:effectLst>
                <a:latin typeface="Arial" pitchFamily="34" charset="0"/>
                <a:ea typeface="+mj-ea"/>
                <a:cs typeface="+mj-cs"/>
              </a:rPr>
              <a:t>Q?</a:t>
            </a:r>
            <a:endParaRPr kumimoji="0" lang="en-US" sz="6000" b="0" i="0" u="none" strike="noStrike" cap="none" normalizeH="0" baseline="0" dirty="0">
              <a:ln>
                <a:noFill/>
              </a:ln>
              <a:effectLst>
                <a:outerShdw blurRad="38100" dist="38100" dir="2700000" algn="tl">
                  <a:srgbClr val="000000">
                    <a:alpha val="43137"/>
                  </a:srgbClr>
                </a:outerShdw>
              </a:effectLst>
              <a:latin typeface="Times New Roman" charset="0"/>
            </a:endParaRPr>
          </a:p>
        </p:txBody>
      </p:sp>
      <p:sp>
        <p:nvSpPr>
          <p:cNvPr id="3" name="Rectangle 2"/>
          <p:cNvSpPr/>
          <p:nvPr/>
        </p:nvSpPr>
        <p:spPr>
          <a:xfrm>
            <a:off x="2057400" y="2610683"/>
            <a:ext cx="5181600" cy="5078313"/>
          </a:xfrm>
          <a:prstGeom prst="rect">
            <a:avLst/>
          </a:prstGeom>
        </p:spPr>
        <p:txBody>
          <a:bodyPr wrap="square">
            <a:spAutoFit/>
          </a:bodyPr>
          <a:lstStyle/>
          <a:p>
            <a:pPr algn="ctr"/>
            <a:r>
              <a:rPr lang="en-US" sz="5400" dirty="0">
                <a:solidFill>
                  <a:schemeClr val="bg1"/>
                </a:solidFill>
              </a:rPr>
              <a:t>What kind</a:t>
            </a:r>
            <a:br>
              <a:rPr lang="en-US" sz="5400" dirty="0">
                <a:solidFill>
                  <a:schemeClr val="bg1"/>
                </a:solidFill>
              </a:rPr>
            </a:br>
            <a:r>
              <a:rPr lang="en-US" sz="5400" dirty="0">
                <a:solidFill>
                  <a:schemeClr val="bg1"/>
                </a:solidFill>
              </a:rPr>
              <a:t>of homes</a:t>
            </a:r>
            <a:br>
              <a:rPr lang="en-US" sz="5400" dirty="0">
                <a:solidFill>
                  <a:schemeClr val="bg1"/>
                </a:solidFill>
              </a:rPr>
            </a:br>
            <a:r>
              <a:rPr lang="en-US" sz="5400" dirty="0">
                <a:solidFill>
                  <a:schemeClr val="bg1"/>
                </a:solidFill>
              </a:rPr>
              <a:t>do our</a:t>
            </a:r>
            <a:br>
              <a:rPr lang="en-US" sz="5400" dirty="0">
                <a:solidFill>
                  <a:schemeClr val="bg1"/>
                </a:solidFill>
              </a:rPr>
            </a:br>
            <a:r>
              <a:rPr lang="en-US" sz="5400" dirty="0">
                <a:solidFill>
                  <a:schemeClr val="bg1"/>
                </a:solidFill>
              </a:rPr>
              <a:t>children</a:t>
            </a:r>
          </a:p>
          <a:p>
            <a:pPr algn="ctr"/>
            <a:r>
              <a:rPr lang="en-US" sz="5400" dirty="0">
                <a:solidFill>
                  <a:schemeClr val="bg1"/>
                </a:solidFill>
              </a:rPr>
              <a:t>need?</a:t>
            </a:r>
            <a:br>
              <a:rPr lang="en-US" sz="5400" dirty="0">
                <a:solidFill>
                  <a:schemeClr val="bg1"/>
                </a:solidFill>
              </a:rPr>
            </a:br>
            <a:endParaRPr lang="en-US" sz="5400" dirty="0">
              <a:solidFill>
                <a:schemeClr val="bg1"/>
              </a:solidFill>
            </a:endParaRPr>
          </a:p>
        </p:txBody>
      </p:sp>
    </p:spTree>
    <p:extLst>
      <p:ext uri="{BB962C8B-B14F-4D97-AF65-F5344CB8AC3E}">
        <p14:creationId xmlns:p14="http://schemas.microsoft.com/office/powerpoint/2010/main" val="42785872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pPr algn="l"/>
            <a:r>
              <a:rPr lang="en-US" sz="4800" b="1" i="1" dirty="0">
                <a:solidFill>
                  <a:srgbClr val="FFFF00"/>
                </a:solidFill>
                <a:latin typeface="Calibri" panose="020F0502020204030204" pitchFamily="34" charset="0"/>
                <a:cs typeface="Calibri" panose="020F0502020204030204" pitchFamily="34" charset="0"/>
              </a:rPr>
              <a:t>        </a:t>
            </a:r>
            <a:r>
              <a:rPr lang="en-US" sz="4800" b="1" i="1" dirty="0">
                <a:solidFill>
                  <a:schemeClr val="bg1"/>
                </a:solidFill>
                <a:latin typeface="Calibri" panose="020F0502020204030204" pitchFamily="34" charset="0"/>
                <a:cs typeface="Calibri" panose="020F0502020204030204" pitchFamily="34" charset="0"/>
              </a:rPr>
              <a:t>“for better or for worse…”	</a:t>
            </a:r>
            <a:endParaRPr lang="en-US"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6381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595D5354-578E-154F-A4BC-B901AACAB043}"/>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23616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45251" y="534058"/>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Frame 12">
            <a:extLst>
              <a:ext uri="{FF2B5EF4-FFF2-40B4-BE49-F238E27FC236}">
                <a16:creationId xmlns:a16="http://schemas.microsoft.com/office/drawing/2014/main" id="{7361303E-9D71-2241-B51A-25F75A916BF1}"/>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777109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595D5354-578E-154F-A4BC-B901AACAB043}"/>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553476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chemeClr val="bg1"/>
                </a:solidFill>
                <a:latin typeface="Arial" pitchFamily="34" charset="0"/>
              </a:rPr>
              <a:t>The crying need</a:t>
            </a:r>
            <a:br>
              <a:rPr lang="en-US" sz="4800" b="1" dirty="0">
                <a:solidFill>
                  <a:schemeClr val="bg1"/>
                </a:solidFill>
                <a:latin typeface="Arial" pitchFamily="34" charset="0"/>
              </a:rPr>
            </a:br>
            <a:r>
              <a:rPr lang="en-US" sz="4800" b="1" dirty="0">
                <a:solidFill>
                  <a:schemeClr val="bg1"/>
                </a:solidFill>
                <a:latin typeface="Arial" pitchFamily="34" charset="0"/>
              </a:rPr>
              <a:t>in our culture is not better houses…</a:t>
            </a: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r>
              <a:rPr lang="en-US" sz="4800" b="1" dirty="0">
                <a:solidFill>
                  <a:schemeClr val="bg1"/>
                </a:solidFill>
                <a:latin typeface="Arial" pitchFamily="34" charset="0"/>
              </a:rPr>
              <a:t>it’s better homes.</a:t>
            </a:r>
            <a:endParaRPr lang="en-US" b="1" dirty="0">
              <a:latin typeface="Arial" pitchFamily="34" charset="0"/>
            </a:endParaRPr>
          </a:p>
        </p:txBody>
      </p:sp>
    </p:spTree>
    <p:extLst>
      <p:ext uri="{BB962C8B-B14F-4D97-AF65-F5344CB8AC3E}">
        <p14:creationId xmlns:p14="http://schemas.microsoft.com/office/powerpoint/2010/main" val="567876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sp>
        <p:nvSpPr>
          <p:cNvPr id="5" name="Rounded Rectangle 4">
            <a:extLst>
              <a:ext uri="{FF2B5EF4-FFF2-40B4-BE49-F238E27FC236}">
                <a16:creationId xmlns:a16="http://schemas.microsoft.com/office/drawing/2014/main" id="{6ABE7FA1-B485-3E44-8C00-957252202215}"/>
              </a:ext>
            </a:extLst>
          </p:cNvPr>
          <p:cNvSpPr/>
          <p:nvPr/>
        </p:nvSpPr>
        <p:spPr bwMode="auto">
          <a:xfrm>
            <a:off x="3048000" y="3052192"/>
            <a:ext cx="3048000" cy="1585054"/>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b="1" dirty="0">
                <a:solidFill>
                  <a:schemeClr val="tx1"/>
                </a:solidFill>
                <a:latin typeface="Arial Black" pitchFamily="34" charset="0"/>
                <a:cs typeface="Arial" pitchFamily="34" charset="0"/>
              </a:rPr>
              <a:t>Gen.</a:t>
            </a:r>
          </a:p>
          <a:p>
            <a:pPr algn="ctr"/>
            <a:r>
              <a:rPr lang="en-US" sz="4400" b="1" dirty="0">
                <a:solidFill>
                  <a:schemeClr val="tx1"/>
                </a:solidFill>
                <a:latin typeface="Arial Black" pitchFamily="34" charset="0"/>
                <a:cs typeface="Arial" pitchFamily="34" charset="0"/>
              </a:rPr>
              <a:t>2:24</a:t>
            </a:r>
          </a:p>
        </p:txBody>
      </p:sp>
      <p:sp>
        <p:nvSpPr>
          <p:cNvPr id="6" name="Up Arrow 5">
            <a:extLst>
              <a:ext uri="{FF2B5EF4-FFF2-40B4-BE49-F238E27FC236}">
                <a16:creationId xmlns:a16="http://schemas.microsoft.com/office/drawing/2014/main" id="{8EBD7949-9F50-D44F-8E39-572F9CC980FA}"/>
              </a:ext>
            </a:extLst>
          </p:cNvPr>
          <p:cNvSpPr/>
          <p:nvPr/>
        </p:nvSpPr>
        <p:spPr bwMode="auto">
          <a:xfrm>
            <a:off x="1905000" y="2057400"/>
            <a:ext cx="5334000" cy="2823381"/>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7" name="Rectangle 6">
            <a:extLst>
              <a:ext uri="{FF2B5EF4-FFF2-40B4-BE49-F238E27FC236}">
                <a16:creationId xmlns:a16="http://schemas.microsoft.com/office/drawing/2014/main" id="{E1378407-4655-9547-9BC5-E80B84908180}"/>
              </a:ext>
            </a:extLst>
          </p:cNvPr>
          <p:cNvSpPr/>
          <p:nvPr/>
        </p:nvSpPr>
        <p:spPr>
          <a:xfrm>
            <a:off x="0" y="26857"/>
            <a:ext cx="9144000" cy="1292662"/>
          </a:xfrm>
          <a:prstGeom prst="rect">
            <a:avLst/>
          </a:prstGeom>
        </p:spPr>
        <p:txBody>
          <a:bodyPr wrap="square">
            <a:spAutoFit/>
          </a:bodyPr>
          <a:lstStyle/>
          <a:p>
            <a:pPr algn="ctr"/>
            <a:r>
              <a:rPr lang="en-US" sz="5400" b="1" i="1" dirty="0">
                <a:solidFill>
                  <a:prstClr val="white"/>
                </a:solidFill>
                <a:latin typeface="Calibri" panose="020F0502020204030204" pitchFamily="34" charset="0"/>
                <a:cs typeface="Calibri" panose="020F0502020204030204" pitchFamily="34" charset="0"/>
              </a:rPr>
              <a:t>This is under attack:</a:t>
            </a:r>
          </a:p>
          <a:p>
            <a:pPr algn="ctr"/>
            <a:endParaRPr lang="en-US" b="1" i="1" dirty="0">
              <a:solidFill>
                <a:prstClr val="white"/>
              </a:solidFill>
              <a:latin typeface="Calibri" panose="020F0502020204030204" pitchFamily="34" charset="0"/>
              <a:cs typeface="Calibri" panose="020F0502020204030204" pitchFamily="34" charset="0"/>
            </a:endParaRPr>
          </a:p>
        </p:txBody>
      </p:sp>
      <p:sp>
        <p:nvSpPr>
          <p:cNvPr id="8" name="Right Arrow 7">
            <a:extLst>
              <a:ext uri="{FF2B5EF4-FFF2-40B4-BE49-F238E27FC236}">
                <a16:creationId xmlns:a16="http://schemas.microsoft.com/office/drawing/2014/main" id="{34824189-D5C4-884C-AB8A-980B4B87293B}"/>
              </a:ext>
            </a:extLst>
          </p:cNvPr>
          <p:cNvSpPr/>
          <p:nvPr/>
        </p:nvSpPr>
        <p:spPr bwMode="auto">
          <a:xfrm rot="1840158">
            <a:off x="855145" y="716438"/>
            <a:ext cx="2895600" cy="1188091"/>
          </a:xfrm>
          <a:prstGeom prst="rightArrow">
            <a:avLst>
              <a:gd name="adj1" fmla="val 6148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SEXUAL REV.</a:t>
            </a:r>
          </a:p>
        </p:txBody>
      </p:sp>
      <p:sp>
        <p:nvSpPr>
          <p:cNvPr id="11" name="Right Arrow 10">
            <a:extLst>
              <a:ext uri="{FF2B5EF4-FFF2-40B4-BE49-F238E27FC236}">
                <a16:creationId xmlns:a16="http://schemas.microsoft.com/office/drawing/2014/main" id="{2A69D920-703C-7F45-9E29-C2521B92D2ED}"/>
              </a:ext>
            </a:extLst>
          </p:cNvPr>
          <p:cNvSpPr/>
          <p:nvPr/>
        </p:nvSpPr>
        <p:spPr bwMode="auto">
          <a:xfrm rot="1691709">
            <a:off x="220126" y="1546545"/>
            <a:ext cx="2895600" cy="1188091"/>
          </a:xfrm>
          <a:prstGeom prst="rightArrow">
            <a:avLst>
              <a:gd name="adj1" fmla="val 6148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latin typeface="Calibri" panose="020F0502020204030204" pitchFamily="34" charset="0"/>
                <a:cs typeface="Calibri" panose="020F0502020204030204" pitchFamily="34" charset="0"/>
              </a:rPr>
              <a:t>f</a:t>
            </a: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amily </a:t>
            </a:r>
            <a:r>
              <a:rPr kumimoji="0" lang="en-US" sz="3200" b="1" i="0" u="none" strike="noStrike" cap="none" normalizeH="0" baseline="0" dirty="0" err="1">
                <a:ln>
                  <a:noFill/>
                </a:ln>
                <a:solidFill>
                  <a:schemeClr val="bg1"/>
                </a:solidFill>
                <a:effectLst/>
                <a:latin typeface="Calibri" panose="020F0502020204030204" pitchFamily="34" charset="0"/>
                <a:cs typeface="Calibri" panose="020F0502020204030204" pitchFamily="34" charset="0"/>
              </a:rPr>
              <a:t>brkdn</a:t>
            </a: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p>
        </p:txBody>
      </p:sp>
      <p:sp>
        <p:nvSpPr>
          <p:cNvPr id="12" name="Right Arrow 11">
            <a:extLst>
              <a:ext uri="{FF2B5EF4-FFF2-40B4-BE49-F238E27FC236}">
                <a16:creationId xmlns:a16="http://schemas.microsoft.com/office/drawing/2014/main" id="{1BB015A6-90F2-C74C-8F3D-0BE2F8CD3AEA}"/>
              </a:ext>
            </a:extLst>
          </p:cNvPr>
          <p:cNvSpPr/>
          <p:nvPr/>
        </p:nvSpPr>
        <p:spPr bwMode="auto">
          <a:xfrm rot="1258663">
            <a:off x="90434" y="2506818"/>
            <a:ext cx="2895600" cy="1188091"/>
          </a:xfrm>
          <a:prstGeom prst="rightArrow">
            <a:avLst>
              <a:gd name="adj1" fmla="val 6148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LGBT</a:t>
            </a:r>
          </a:p>
        </p:txBody>
      </p:sp>
      <p:sp>
        <p:nvSpPr>
          <p:cNvPr id="13" name="Right Arrow 12">
            <a:extLst>
              <a:ext uri="{FF2B5EF4-FFF2-40B4-BE49-F238E27FC236}">
                <a16:creationId xmlns:a16="http://schemas.microsoft.com/office/drawing/2014/main" id="{5858A020-F5D0-1841-A7EE-9D24D70A2377}"/>
              </a:ext>
            </a:extLst>
          </p:cNvPr>
          <p:cNvSpPr/>
          <p:nvPr/>
        </p:nvSpPr>
        <p:spPr bwMode="auto">
          <a:xfrm rot="862470">
            <a:off x="113637" y="3653235"/>
            <a:ext cx="2895600" cy="1188091"/>
          </a:xfrm>
          <a:prstGeom prst="rightArrow">
            <a:avLst>
              <a:gd name="adj1" fmla="val 6148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b="1" dirty="0">
                <a:solidFill>
                  <a:schemeClr val="bg1"/>
                </a:solidFill>
                <a:latin typeface="Calibri" panose="020F0502020204030204" pitchFamily="34" charset="0"/>
                <a:cs typeface="Calibri" panose="020F0502020204030204" pitchFamily="34" charset="0"/>
              </a:rPr>
              <a:t>GENDER ID</a:t>
            </a:r>
            <a:endParaRPr kumimoji="0" lang="en-US" sz="32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5" name="Left Arrow 14">
            <a:extLst>
              <a:ext uri="{FF2B5EF4-FFF2-40B4-BE49-F238E27FC236}">
                <a16:creationId xmlns:a16="http://schemas.microsoft.com/office/drawing/2014/main" id="{FAD8072A-3883-584C-893D-254EA55E3A1B}"/>
              </a:ext>
            </a:extLst>
          </p:cNvPr>
          <p:cNvSpPr/>
          <p:nvPr/>
        </p:nvSpPr>
        <p:spPr bwMode="auto">
          <a:xfrm rot="19507426">
            <a:off x="5754494" y="704623"/>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DIVORCE</a:t>
            </a:r>
          </a:p>
        </p:txBody>
      </p:sp>
      <p:sp>
        <p:nvSpPr>
          <p:cNvPr id="16" name="Left Arrow 15">
            <a:extLst>
              <a:ext uri="{FF2B5EF4-FFF2-40B4-BE49-F238E27FC236}">
                <a16:creationId xmlns:a16="http://schemas.microsoft.com/office/drawing/2014/main" id="{D52B5F8E-266E-6D49-91C6-1202D59BA86E}"/>
              </a:ext>
            </a:extLst>
          </p:cNvPr>
          <p:cNvSpPr/>
          <p:nvPr/>
        </p:nvSpPr>
        <p:spPr bwMode="auto">
          <a:xfrm rot="19981425">
            <a:off x="6232639" y="1511256"/>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PORN</a:t>
            </a:r>
          </a:p>
        </p:txBody>
      </p:sp>
      <p:sp>
        <p:nvSpPr>
          <p:cNvPr id="17" name="Left Arrow 16">
            <a:extLst>
              <a:ext uri="{FF2B5EF4-FFF2-40B4-BE49-F238E27FC236}">
                <a16:creationId xmlns:a16="http://schemas.microsoft.com/office/drawing/2014/main" id="{40AD2ECE-5F57-F74D-8CE8-152CB1D55CF8}"/>
              </a:ext>
            </a:extLst>
          </p:cNvPr>
          <p:cNvSpPr/>
          <p:nvPr/>
        </p:nvSpPr>
        <p:spPr bwMode="auto">
          <a:xfrm rot="20550534">
            <a:off x="6408600" y="2569483"/>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BETRAYAL</a:t>
            </a:r>
          </a:p>
        </p:txBody>
      </p:sp>
      <p:sp>
        <p:nvSpPr>
          <p:cNvPr id="18" name="Left Arrow 17">
            <a:extLst>
              <a:ext uri="{FF2B5EF4-FFF2-40B4-BE49-F238E27FC236}">
                <a16:creationId xmlns:a16="http://schemas.microsoft.com/office/drawing/2014/main" id="{BD183A21-E0A4-E54C-806D-45DF3F22967B}"/>
              </a:ext>
            </a:extLst>
          </p:cNvPr>
          <p:cNvSpPr/>
          <p:nvPr/>
        </p:nvSpPr>
        <p:spPr bwMode="auto">
          <a:xfrm rot="20898866">
            <a:off x="6422534" y="3673429"/>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SELF DESTR.</a:t>
            </a:r>
          </a:p>
        </p:txBody>
      </p:sp>
    </p:spTree>
    <p:extLst>
      <p:ext uri="{BB962C8B-B14F-4D97-AF65-F5344CB8AC3E}">
        <p14:creationId xmlns:p14="http://schemas.microsoft.com/office/powerpoint/2010/main" val="3107217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righ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righ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2" grpId="0" animBg="1"/>
      <p:bldP spid="13"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sp>
        <p:nvSpPr>
          <p:cNvPr id="5" name="Rounded Rectangle 4">
            <a:extLst>
              <a:ext uri="{FF2B5EF4-FFF2-40B4-BE49-F238E27FC236}">
                <a16:creationId xmlns:a16="http://schemas.microsoft.com/office/drawing/2014/main" id="{6ABE7FA1-B485-3E44-8C00-957252202215}"/>
              </a:ext>
            </a:extLst>
          </p:cNvPr>
          <p:cNvSpPr/>
          <p:nvPr/>
        </p:nvSpPr>
        <p:spPr bwMode="auto">
          <a:xfrm>
            <a:off x="3048000" y="3052192"/>
            <a:ext cx="3048000" cy="1585054"/>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b="1" dirty="0">
                <a:solidFill>
                  <a:schemeClr val="tx1"/>
                </a:solidFill>
                <a:latin typeface="Arial Black" pitchFamily="34" charset="0"/>
                <a:cs typeface="Arial" pitchFamily="34" charset="0"/>
              </a:rPr>
              <a:t>Gen.</a:t>
            </a:r>
          </a:p>
          <a:p>
            <a:pPr algn="ctr"/>
            <a:r>
              <a:rPr lang="en-US" sz="4400" b="1" dirty="0">
                <a:solidFill>
                  <a:schemeClr val="tx1"/>
                </a:solidFill>
                <a:latin typeface="Arial Black" pitchFamily="34" charset="0"/>
                <a:cs typeface="Arial" pitchFamily="34" charset="0"/>
              </a:rPr>
              <a:t>2:24</a:t>
            </a:r>
          </a:p>
        </p:txBody>
      </p:sp>
      <p:sp>
        <p:nvSpPr>
          <p:cNvPr id="6" name="Up Arrow 5">
            <a:extLst>
              <a:ext uri="{FF2B5EF4-FFF2-40B4-BE49-F238E27FC236}">
                <a16:creationId xmlns:a16="http://schemas.microsoft.com/office/drawing/2014/main" id="{8EBD7949-9F50-D44F-8E39-572F9CC980FA}"/>
              </a:ext>
            </a:extLst>
          </p:cNvPr>
          <p:cNvSpPr/>
          <p:nvPr/>
        </p:nvSpPr>
        <p:spPr bwMode="auto">
          <a:xfrm>
            <a:off x="1905000" y="2057400"/>
            <a:ext cx="5334000" cy="2823381"/>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7" name="Rectangle 6">
            <a:extLst>
              <a:ext uri="{FF2B5EF4-FFF2-40B4-BE49-F238E27FC236}">
                <a16:creationId xmlns:a16="http://schemas.microsoft.com/office/drawing/2014/main" id="{E1378407-4655-9547-9BC5-E80B84908180}"/>
              </a:ext>
            </a:extLst>
          </p:cNvPr>
          <p:cNvSpPr/>
          <p:nvPr/>
        </p:nvSpPr>
        <p:spPr>
          <a:xfrm>
            <a:off x="0" y="26857"/>
            <a:ext cx="9144000" cy="1292662"/>
          </a:xfrm>
          <a:prstGeom prst="rect">
            <a:avLst/>
          </a:prstGeom>
        </p:spPr>
        <p:txBody>
          <a:bodyPr wrap="square">
            <a:spAutoFit/>
          </a:bodyPr>
          <a:lstStyle/>
          <a:p>
            <a:pPr algn="ctr"/>
            <a:r>
              <a:rPr lang="en-US" sz="5400" b="1" i="1" dirty="0">
                <a:solidFill>
                  <a:prstClr val="white"/>
                </a:solidFill>
                <a:latin typeface="Calibri" panose="020F0502020204030204" pitchFamily="34" charset="0"/>
                <a:cs typeface="Calibri" panose="020F0502020204030204" pitchFamily="34" charset="0"/>
              </a:rPr>
              <a:t>This is under attack:</a:t>
            </a:r>
          </a:p>
          <a:p>
            <a:pPr algn="ctr"/>
            <a:endParaRPr lang="en-US" b="1" i="1" dirty="0">
              <a:solidFill>
                <a:prstClr val="white"/>
              </a:solidFill>
              <a:latin typeface="Calibri" panose="020F0502020204030204" pitchFamily="34" charset="0"/>
              <a:cs typeface="Calibri" panose="020F0502020204030204" pitchFamily="34" charset="0"/>
            </a:endParaRPr>
          </a:p>
        </p:txBody>
      </p:sp>
      <p:sp>
        <p:nvSpPr>
          <p:cNvPr id="15" name="Left Arrow 14">
            <a:extLst>
              <a:ext uri="{FF2B5EF4-FFF2-40B4-BE49-F238E27FC236}">
                <a16:creationId xmlns:a16="http://schemas.microsoft.com/office/drawing/2014/main" id="{FAD8072A-3883-584C-893D-254EA55E3A1B}"/>
              </a:ext>
            </a:extLst>
          </p:cNvPr>
          <p:cNvSpPr/>
          <p:nvPr/>
        </p:nvSpPr>
        <p:spPr bwMode="auto">
          <a:xfrm rot="19507426">
            <a:off x="5754494" y="704623"/>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DIVORCE</a:t>
            </a:r>
          </a:p>
        </p:txBody>
      </p:sp>
      <p:sp>
        <p:nvSpPr>
          <p:cNvPr id="16" name="Left Arrow 15">
            <a:extLst>
              <a:ext uri="{FF2B5EF4-FFF2-40B4-BE49-F238E27FC236}">
                <a16:creationId xmlns:a16="http://schemas.microsoft.com/office/drawing/2014/main" id="{D52B5F8E-266E-6D49-91C6-1202D59BA86E}"/>
              </a:ext>
            </a:extLst>
          </p:cNvPr>
          <p:cNvSpPr/>
          <p:nvPr/>
        </p:nvSpPr>
        <p:spPr bwMode="auto">
          <a:xfrm rot="19981425">
            <a:off x="6232639" y="1511256"/>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PORN</a:t>
            </a:r>
          </a:p>
        </p:txBody>
      </p:sp>
      <p:sp>
        <p:nvSpPr>
          <p:cNvPr id="17" name="Left Arrow 16">
            <a:extLst>
              <a:ext uri="{FF2B5EF4-FFF2-40B4-BE49-F238E27FC236}">
                <a16:creationId xmlns:a16="http://schemas.microsoft.com/office/drawing/2014/main" id="{40AD2ECE-5F57-F74D-8CE8-152CB1D55CF8}"/>
              </a:ext>
            </a:extLst>
          </p:cNvPr>
          <p:cNvSpPr/>
          <p:nvPr/>
        </p:nvSpPr>
        <p:spPr bwMode="auto">
          <a:xfrm rot="20550534">
            <a:off x="6408600" y="2569483"/>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BETRAYAL</a:t>
            </a:r>
          </a:p>
        </p:txBody>
      </p:sp>
      <p:sp>
        <p:nvSpPr>
          <p:cNvPr id="18" name="Left Arrow 17">
            <a:extLst>
              <a:ext uri="{FF2B5EF4-FFF2-40B4-BE49-F238E27FC236}">
                <a16:creationId xmlns:a16="http://schemas.microsoft.com/office/drawing/2014/main" id="{BD183A21-E0A4-E54C-806D-45DF3F22967B}"/>
              </a:ext>
            </a:extLst>
          </p:cNvPr>
          <p:cNvSpPr/>
          <p:nvPr/>
        </p:nvSpPr>
        <p:spPr bwMode="auto">
          <a:xfrm rot="20898866">
            <a:off x="6422534" y="3673429"/>
            <a:ext cx="2636644" cy="1062760"/>
          </a:xfrm>
          <a:prstGeom prst="leftArrow">
            <a:avLst>
              <a:gd name="adj1" fmla="val 62723"/>
              <a:gd name="adj2" fmla="val 50000"/>
            </a:avLst>
          </a:prstGeom>
          <a:solidFill>
            <a:srgbClr val="C00000"/>
          </a:solidFill>
          <a:ln w="2857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r>
              <a:rPr lang="en-US" sz="3200" b="1" dirty="0">
                <a:solidFill>
                  <a:schemeClr val="bg1"/>
                </a:solidFill>
                <a:latin typeface="Calibri" panose="020F0502020204030204" pitchFamily="34" charset="0"/>
                <a:cs typeface="Calibri" panose="020F0502020204030204" pitchFamily="34" charset="0"/>
              </a:rPr>
              <a:t>SELF DESTR.</a:t>
            </a:r>
          </a:p>
        </p:txBody>
      </p:sp>
    </p:spTree>
    <p:extLst>
      <p:ext uri="{BB962C8B-B14F-4D97-AF65-F5344CB8AC3E}">
        <p14:creationId xmlns:p14="http://schemas.microsoft.com/office/powerpoint/2010/main" val="1669947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0"/>
            <a:ext cx="9144000" cy="6858000"/>
          </a:xfrm>
          <a:solidFill>
            <a:schemeClr val="tx1"/>
          </a:solidFill>
          <a:ln>
            <a:noFill/>
          </a:ln>
        </p:spPr>
        <p:txBody>
          <a:bodyPr/>
          <a:lstStyle/>
          <a:p>
            <a:pPr algn="ctr"/>
            <a:endParaRPr lang="en-US" sz="6000" b="1" i="1" dirty="0">
              <a:solidFill>
                <a:schemeClr val="bg1"/>
              </a:solidFill>
              <a:latin typeface="Arial" pitchFamily="34" charset="0"/>
            </a:endParaRPr>
          </a:p>
          <a:p>
            <a:pPr algn="ctr"/>
            <a:endParaRPr lang="en-US" b="1" i="1" dirty="0">
              <a:solidFill>
                <a:schemeClr val="bg1"/>
              </a:solidFill>
              <a:latin typeface="Arial" pitchFamily="34" charset="0"/>
            </a:endParaRPr>
          </a:p>
          <a:p>
            <a:pPr algn="ctr"/>
            <a:r>
              <a:rPr lang="en-US" sz="3600" i="1" dirty="0">
                <a:solidFill>
                  <a:schemeClr val="bg1"/>
                </a:solidFill>
                <a:latin typeface="Calibri" panose="020F0502020204030204" pitchFamily="34" charset="0"/>
              </a:rPr>
              <a:t>“I think God wants me to be happy”</a:t>
            </a:r>
          </a:p>
          <a:p>
            <a:pPr algn="ctr"/>
            <a:r>
              <a:rPr lang="en-US" sz="3600" i="1" dirty="0">
                <a:solidFill>
                  <a:schemeClr val="bg1"/>
                </a:solidFill>
                <a:latin typeface="Calibri" panose="020F0502020204030204" pitchFamily="34" charset="0"/>
              </a:rPr>
              <a:t>“I thought things would be different”</a:t>
            </a:r>
          </a:p>
          <a:p>
            <a:pPr algn="ctr"/>
            <a:r>
              <a:rPr lang="en-US" sz="3600" i="1" dirty="0">
                <a:solidFill>
                  <a:schemeClr val="bg1"/>
                </a:solidFill>
                <a:latin typeface="Calibri" panose="020F0502020204030204" pitchFamily="34" charset="0"/>
              </a:rPr>
              <a:t>“I want to do what I want to do”</a:t>
            </a:r>
          </a:p>
          <a:p>
            <a:pPr algn="ctr"/>
            <a:r>
              <a:rPr lang="en-US" sz="3600" i="1" dirty="0">
                <a:solidFill>
                  <a:schemeClr val="bg1"/>
                </a:solidFill>
                <a:latin typeface="Calibri" panose="020F0502020204030204" pitchFamily="34" charset="0"/>
              </a:rPr>
              <a:t>“It’s not good for the kids to see us unhappy”</a:t>
            </a:r>
          </a:p>
          <a:p>
            <a:pPr algn="ctr"/>
            <a:r>
              <a:rPr lang="en-US" sz="3600" i="1" dirty="0">
                <a:solidFill>
                  <a:schemeClr val="bg1"/>
                </a:solidFill>
                <a:latin typeface="Calibri" panose="020F0502020204030204" pitchFamily="34" charset="0"/>
              </a:rPr>
              <a:t> “I’m not in love anymore”</a:t>
            </a:r>
          </a:p>
          <a:p>
            <a:pPr marL="0" indent="0" algn="ctr">
              <a:buNone/>
            </a:pPr>
            <a:endParaRPr lang="en-US" sz="3600" i="1" dirty="0">
              <a:solidFill>
                <a:schemeClr val="bg1"/>
              </a:solidFill>
              <a:latin typeface="Calibri" panose="020F0502020204030204" pitchFamily="34" charset="0"/>
            </a:endParaRPr>
          </a:p>
          <a:p>
            <a:pPr algn="ctr"/>
            <a:r>
              <a:rPr lang="en-US" b="1" dirty="0">
                <a:solidFill>
                  <a:srgbClr val="FFFF00"/>
                </a:solidFill>
                <a:latin typeface="Arial" pitchFamily="34" charset="0"/>
              </a:rPr>
              <a:t>Luke 16.18;  Mark 10;  Matt. 19</a:t>
            </a:r>
          </a:p>
          <a:p>
            <a:pPr marL="0" indent="0" algn="ctr">
              <a:buNone/>
            </a:pPr>
            <a:r>
              <a:rPr lang="en-US" b="1" dirty="0">
                <a:solidFill>
                  <a:srgbClr val="FFFF00"/>
                </a:solidFill>
                <a:latin typeface="Arial" pitchFamily="34" charset="0"/>
              </a:rPr>
              <a:t>1 Cor. 7;    Malachi 2:13-16</a:t>
            </a:r>
          </a:p>
        </p:txBody>
      </p:sp>
      <p:sp>
        <p:nvSpPr>
          <p:cNvPr id="10242" name="Rectangle 2"/>
          <p:cNvSpPr>
            <a:spLocks noGrp="1" noChangeArrowheads="1"/>
          </p:cNvSpPr>
          <p:nvPr>
            <p:ph type="title"/>
          </p:nvPr>
        </p:nvSpPr>
        <p:spPr>
          <a:xfrm>
            <a:off x="838200" y="152400"/>
            <a:ext cx="7620000" cy="1219200"/>
          </a:xfrm>
          <a:solidFill>
            <a:schemeClr val="tx1">
              <a:lumMod val="75000"/>
              <a:lumOff val="25000"/>
            </a:schemeClr>
          </a:solidFill>
        </p:spPr>
        <p:style>
          <a:lnRef idx="0">
            <a:schemeClr val="accent2"/>
          </a:lnRef>
          <a:fillRef idx="3">
            <a:schemeClr val="accent2"/>
          </a:fillRef>
          <a:effectRef idx="3">
            <a:schemeClr val="accent2"/>
          </a:effectRef>
          <a:fontRef idx="minor">
            <a:schemeClr val="lt1"/>
          </a:fontRef>
        </p:style>
        <p:txBody>
          <a:bodyPr/>
          <a:lstStyle/>
          <a:p>
            <a:r>
              <a:rPr lang="en-US" sz="3600" dirty="0">
                <a:solidFill>
                  <a:schemeClr val="bg1"/>
                </a:solidFill>
                <a:effectLst>
                  <a:outerShdw blurRad="38100" dist="38100" dir="2700000" algn="tl">
                    <a:srgbClr val="000000">
                      <a:alpha val="43137"/>
                    </a:srgbClr>
                  </a:outerShdw>
                </a:effectLst>
                <a:latin typeface="Arial Black" pitchFamily="34" charset="0"/>
              </a:rPr>
              <a:t>“disposable-marriage”               in a disposable culture</a:t>
            </a:r>
            <a:endParaRPr lang="en-US" sz="3600" dirty="0">
              <a:solidFill>
                <a:schemeClr val="bg1"/>
              </a:solidFill>
              <a:effectLst>
                <a:outerShdw blurRad="38100" dist="38100" dir="2700000" algn="tl">
                  <a:srgbClr val="000000">
                    <a:alpha val="43137"/>
                  </a:srgbClr>
                </a:outerShdw>
              </a:effectLst>
            </a:endParaRPr>
          </a:p>
        </p:txBody>
      </p:sp>
      <p:sp>
        <p:nvSpPr>
          <p:cNvPr id="4" name="Rectangle 3"/>
          <p:cNvSpPr/>
          <p:nvPr/>
        </p:nvSpPr>
        <p:spPr bwMode="auto">
          <a:xfrm>
            <a:off x="8763000" y="0"/>
            <a:ext cx="381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3779039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wipe(left)">
                                      <p:cBhvr>
                                        <p:cTn id="7" dur="500"/>
                                        <p:tgtEl>
                                          <p:spTgt spid="39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wipe(left)">
                                      <p:cBhvr>
                                        <p:cTn id="12" dur="500"/>
                                        <p:tgtEl>
                                          <p:spTgt spid="399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animEffect transition="in" filter="wipe(left)">
                                      <p:cBhvr>
                                        <p:cTn id="17" dur="500"/>
                                        <p:tgtEl>
                                          <p:spTgt spid="399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5" end="5"/>
                                            </p:txEl>
                                          </p:spTgt>
                                        </p:tgtEl>
                                        <p:attrNameLst>
                                          <p:attrName>style.visibility</p:attrName>
                                        </p:attrNameLst>
                                      </p:cBhvr>
                                      <p:to>
                                        <p:strVal val="visible"/>
                                      </p:to>
                                    </p:set>
                                    <p:animEffect transition="in" filter="wipe(left)">
                                      <p:cBhvr>
                                        <p:cTn id="22" dur="500"/>
                                        <p:tgtEl>
                                          <p:spTgt spid="399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wipe(left)">
                                      <p:cBhvr>
                                        <p:cTn id="27" dur="500"/>
                                        <p:tgtEl>
                                          <p:spTgt spid="399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39">
                                            <p:txEl>
                                              <p:pRg st="8" end="8"/>
                                            </p:txEl>
                                          </p:spTgt>
                                        </p:tgtEl>
                                        <p:attrNameLst>
                                          <p:attrName>style.visibility</p:attrName>
                                        </p:attrNameLst>
                                      </p:cBhvr>
                                      <p:to>
                                        <p:strVal val="visible"/>
                                      </p:to>
                                    </p:set>
                                    <p:animEffect transition="in" filter="wipe(left)">
                                      <p:cBhvr>
                                        <p:cTn id="32" dur="500"/>
                                        <p:tgtEl>
                                          <p:spTgt spid="3993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39">
                                            <p:txEl>
                                              <p:pRg st="9" end="9"/>
                                            </p:txEl>
                                          </p:spTgt>
                                        </p:tgtEl>
                                        <p:attrNameLst>
                                          <p:attrName>style.visibility</p:attrName>
                                        </p:attrNameLst>
                                      </p:cBhvr>
                                      <p:to>
                                        <p:strVal val="visible"/>
                                      </p:to>
                                    </p:set>
                                    <p:animEffect transition="in" filter="wipe(left)">
                                      <p:cBhvr>
                                        <p:cTn id="37"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theme/theme1.xml><?xml version="1.0" encoding="utf-8"?>
<a:theme xmlns:a="http://schemas.openxmlformats.org/drawingml/2006/main" name="7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25160</TotalTime>
  <Words>2065</Words>
  <Application>Microsoft Office PowerPoint</Application>
  <PresentationFormat>On-screen Show (4:3)</PresentationFormat>
  <Paragraphs>325</Paragraphs>
  <Slides>53</Slides>
  <Notes>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53</vt:i4>
      </vt:variant>
    </vt:vector>
  </HeadingPairs>
  <TitlesOfParts>
    <vt:vector size="69" baseType="lpstr">
      <vt:lpstr>Arial</vt:lpstr>
      <vt:lpstr>Arial Black</vt:lpstr>
      <vt:lpstr>Arial Narrow</vt:lpstr>
      <vt:lpstr>Caladea</vt:lpstr>
      <vt:lpstr>Calibri</vt:lpstr>
      <vt:lpstr>Papyrus</vt:lpstr>
      <vt:lpstr>Rockwell</vt:lpstr>
      <vt:lpstr>Showcard Gothic</vt:lpstr>
      <vt:lpstr>Stencil</vt:lpstr>
      <vt:lpstr>Tahoma</vt:lpstr>
      <vt:lpstr>Times New Roman</vt:lpstr>
      <vt:lpstr>7_Blank Presentation</vt:lpstr>
      <vt:lpstr>8_Blank Presentation</vt:lpstr>
      <vt:lpstr>12_Blank Presentation</vt:lpstr>
      <vt:lpstr>9_Blank Presentation</vt:lpstr>
      <vt:lpstr>11_Blank Presentation</vt:lpstr>
      <vt:lpstr>Let marriage be had in honor among all and let the bed be undefiled: for fornicators and adulterers God will judge.</vt:lpstr>
      <vt:lpstr>PowerPoint Presentation</vt:lpstr>
      <vt:lpstr>PowerPoint Presentation</vt:lpstr>
      <vt:lpstr>Building Better Homes</vt:lpstr>
      <vt:lpstr>   </vt:lpstr>
      <vt:lpstr>The crying need in our culture is not better houses…    it’s better homes.</vt:lpstr>
      <vt:lpstr>PowerPoint Presentation</vt:lpstr>
      <vt:lpstr>PowerPoint Presentation</vt:lpstr>
      <vt:lpstr>“disposable-marriage”               in a disposable culture</vt:lpstr>
      <vt:lpstr>     a lesson from cuban cars         </vt:lpstr>
      <vt:lpstr>Pr. 18.22  “He who finds a wife finds a good thing”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wife</vt:lpstr>
      <vt:lpstr>wife</vt:lpstr>
      <vt:lpstr>wife</vt:lpstr>
      <vt:lpstr>PowerPoint Presentation</vt:lpstr>
      <vt:lpstr>PowerPoint Presentation</vt:lpstr>
      <vt:lpstr>Prov. 14.1   nasb The wise woman builds her house, But the foolish tears it down with her own hands.</vt:lpstr>
      <vt:lpstr>PowerPoint Presentation</vt:lpstr>
      <vt:lpstr>PowerPoint Presentation</vt:lpstr>
      <vt:lpstr>PowerPoint Presentation</vt:lpstr>
      <vt:lpstr>speaking with kindness</vt:lpstr>
      <vt:lpstr>“Let no corrupt speech proceed out of your mouth, but such as is good for edifying as the need may be, that it may give grace to them that hear.” Eph.4:29  asv</vt:lpstr>
      <vt:lpstr>throwing jabs</vt:lpstr>
      <vt:lpstr>Nurture?                    Or Neglect?  Build up?                   Or tear down?  Grow together?       Or grow cold?</vt:lpstr>
      <vt:lpstr>PowerPoint Presentation</vt:lpstr>
      <vt:lpstr>PowerPoint Presentation</vt:lpstr>
      <vt:lpstr>PowerPoint Presentation</vt:lpstr>
      <vt:lpstr>PowerPoint Presentation</vt:lpstr>
      <vt:lpstr>PowerPoint Presentation</vt:lpstr>
      <vt:lpstr>husband &amp; wife</vt:lpstr>
      <vt:lpstr>PowerPoint Presentation</vt:lpstr>
      <vt:lpstr>BAD IDEAS:  50 / 50   I would try if he / she would try   giving up   refusing to apologize  refusing to forgive</vt:lpstr>
      <vt:lpstr>PowerPoint Presentation</vt:lpstr>
      <vt:lpstr>specific area …  “sorry apologies“ vs. sorrow &amp; apology </vt:lpstr>
      <vt:lpstr>apologies</vt:lpstr>
      <vt:lpstr>apologies</vt:lpstr>
      <vt:lpstr>apologies</vt:lpstr>
      <vt:lpstr>apologies</vt:lpstr>
      <vt:lpstr>apologies</vt:lpstr>
      <vt:lpstr>apologies</vt:lpstr>
      <vt:lpstr>           </vt:lpstr>
      <vt:lpstr>        “for better or for worse…”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Family</dc:title>
  <dc:creator>Scott Smelser</dc:creator>
  <cp:lastModifiedBy>Exton Class</cp:lastModifiedBy>
  <cp:revision>295</cp:revision>
  <dcterms:created xsi:type="dcterms:W3CDTF">2005-05-16T18:11:24Z</dcterms:created>
  <dcterms:modified xsi:type="dcterms:W3CDTF">2021-09-26T16:25:22Z</dcterms:modified>
</cp:coreProperties>
</file>