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4"/>
  </p:notesMasterIdLst>
  <p:sldIdLst>
    <p:sldId id="616" r:id="rId3"/>
    <p:sldId id="429" r:id="rId4"/>
    <p:sldId id="598" r:id="rId5"/>
    <p:sldId id="619" r:id="rId6"/>
    <p:sldId id="620" r:id="rId7"/>
    <p:sldId id="608" r:id="rId8"/>
    <p:sldId id="621" r:id="rId9"/>
    <p:sldId id="259" r:id="rId10"/>
    <p:sldId id="261" r:id="rId11"/>
    <p:sldId id="262" r:id="rId12"/>
    <p:sldId id="622" r:id="rId13"/>
    <p:sldId id="617" r:id="rId14"/>
    <p:sldId id="294" r:id="rId15"/>
    <p:sldId id="609" r:id="rId16"/>
    <p:sldId id="610" r:id="rId17"/>
    <p:sldId id="318" r:id="rId18"/>
    <p:sldId id="581" r:id="rId19"/>
    <p:sldId id="319" r:id="rId20"/>
    <p:sldId id="618" r:id="rId21"/>
    <p:sldId id="600" r:id="rId22"/>
    <p:sldId id="611" r:id="rId23"/>
    <p:sldId id="612" r:id="rId24"/>
    <p:sldId id="613" r:id="rId25"/>
    <p:sldId id="625" r:id="rId26"/>
    <p:sldId id="557" r:id="rId27"/>
    <p:sldId id="302" r:id="rId28"/>
    <p:sldId id="623" r:id="rId29"/>
    <p:sldId id="599" r:id="rId30"/>
    <p:sldId id="614" r:id="rId31"/>
    <p:sldId id="555" r:id="rId32"/>
    <p:sldId id="64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4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6D508-98FA-4A4A-B2ED-266007295203}" type="datetimeFigureOut">
              <a:rPr lang="en-US" smtClean="0"/>
              <a:t>9/26/2021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BC169-BB25-45E8-B383-E79BE06AB10F}" type="slidenum">
              <a:rPr lang="en-US" smtClean="0"/>
              <a:t>‹#›</a:t>
            </a:fld>
            <a:endParaRPr lang="en-US"/>
          </a:p>
        </p:txBody>
      </p:sp>
    </p:spTree>
    <p:extLst>
      <p:ext uri="{BB962C8B-B14F-4D97-AF65-F5344CB8AC3E}">
        <p14:creationId xmlns:p14="http://schemas.microsoft.com/office/powerpoint/2010/main" val="3333651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085DA0-A157-4DD4-A60F-DFF560475A8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3619005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085DA0-A157-4DD4-A60F-DFF560475A8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345779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085DA0-A157-4DD4-A60F-DFF560475A8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123051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085DA0-A157-4DD4-A60F-DFF560475A8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178801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7E1D02-EAC8-4AD0-9176-2BE7D087DB5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1982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FFECDB-CE51-4A6C-BA70-BAFBA7232027}" type="slidenum">
              <a:rPr lang="en-US"/>
              <a:pPr/>
              <a:t>‹#›</a:t>
            </a:fld>
            <a:endParaRPr lang="en-US"/>
          </a:p>
        </p:txBody>
      </p:sp>
    </p:spTree>
    <p:extLst>
      <p:ext uri="{BB962C8B-B14F-4D97-AF65-F5344CB8AC3E}">
        <p14:creationId xmlns:p14="http://schemas.microsoft.com/office/powerpoint/2010/main" val="3262641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1C4C64-2896-4C0D-9EEB-10067C10D68A}" type="slidenum">
              <a:rPr lang="en-US"/>
              <a:pPr/>
              <a:t>‹#›</a:t>
            </a:fld>
            <a:endParaRPr lang="en-US"/>
          </a:p>
        </p:txBody>
      </p:sp>
    </p:spTree>
    <p:extLst>
      <p:ext uri="{BB962C8B-B14F-4D97-AF65-F5344CB8AC3E}">
        <p14:creationId xmlns:p14="http://schemas.microsoft.com/office/powerpoint/2010/main" val="115710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5227D1-C619-4388-8799-A0D99A65242A}" type="slidenum">
              <a:rPr lang="en-US"/>
              <a:pPr/>
              <a:t>‹#›</a:t>
            </a:fld>
            <a:endParaRPr lang="en-US"/>
          </a:p>
        </p:txBody>
      </p:sp>
    </p:spTree>
    <p:extLst>
      <p:ext uri="{BB962C8B-B14F-4D97-AF65-F5344CB8AC3E}">
        <p14:creationId xmlns:p14="http://schemas.microsoft.com/office/powerpoint/2010/main" val="1146486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33C09C-A2A0-4B3A-B7A7-76982D64C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584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D13AF3-1AFC-4B5F-B8C0-1AC14AE494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1871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DC4D49-90AE-48F2-932D-5EB03D30A9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156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13C5A4-A148-41BA-A784-539C0C682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128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835491-AAA7-43EB-BF6C-7B21A252FD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829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B5B82E-6EA5-423E-8AA8-3D0F28A9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030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FCEDEF-3FB7-4EA8-9CDA-E963CC83E1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414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A28532-05FB-4182-9D43-3D650AA80D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836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119631-AAA6-4708-9128-18184F721D34}" type="slidenum">
              <a:rPr lang="en-US"/>
              <a:pPr/>
              <a:t>‹#›</a:t>
            </a:fld>
            <a:endParaRPr lang="en-US"/>
          </a:p>
        </p:txBody>
      </p:sp>
    </p:spTree>
    <p:extLst>
      <p:ext uri="{BB962C8B-B14F-4D97-AF65-F5344CB8AC3E}">
        <p14:creationId xmlns:p14="http://schemas.microsoft.com/office/powerpoint/2010/main" val="3077440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55C5FE-80E1-4092-AFD4-6C35FF8D4B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337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E0E3B9-DA1A-4D30-9C54-6566EF7744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872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686F7A-9834-44D3-8FD5-DAC584016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54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00F0B1-9104-4E38-BAEC-115D87B4969C}" type="slidenum">
              <a:rPr lang="en-US"/>
              <a:pPr/>
              <a:t>‹#›</a:t>
            </a:fld>
            <a:endParaRPr lang="en-US"/>
          </a:p>
        </p:txBody>
      </p:sp>
    </p:spTree>
    <p:extLst>
      <p:ext uri="{BB962C8B-B14F-4D97-AF65-F5344CB8AC3E}">
        <p14:creationId xmlns:p14="http://schemas.microsoft.com/office/powerpoint/2010/main" val="1447801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DEEB1F-9BAD-48CA-9A26-E8AED5C316E3}" type="slidenum">
              <a:rPr lang="en-US"/>
              <a:pPr/>
              <a:t>‹#›</a:t>
            </a:fld>
            <a:endParaRPr lang="en-US"/>
          </a:p>
        </p:txBody>
      </p:sp>
    </p:spTree>
    <p:extLst>
      <p:ext uri="{BB962C8B-B14F-4D97-AF65-F5344CB8AC3E}">
        <p14:creationId xmlns:p14="http://schemas.microsoft.com/office/powerpoint/2010/main" val="2620238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E487B1E-5FA4-4275-B7D9-CF50888DD966}" type="slidenum">
              <a:rPr lang="en-US"/>
              <a:pPr/>
              <a:t>‹#›</a:t>
            </a:fld>
            <a:endParaRPr lang="en-US"/>
          </a:p>
        </p:txBody>
      </p:sp>
    </p:spTree>
    <p:extLst>
      <p:ext uri="{BB962C8B-B14F-4D97-AF65-F5344CB8AC3E}">
        <p14:creationId xmlns:p14="http://schemas.microsoft.com/office/powerpoint/2010/main" val="2553600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7BAC7D0-177A-465A-8A16-068022F8BBAF}" type="slidenum">
              <a:rPr lang="en-US"/>
              <a:pPr/>
              <a:t>‹#›</a:t>
            </a:fld>
            <a:endParaRPr lang="en-US"/>
          </a:p>
        </p:txBody>
      </p:sp>
    </p:spTree>
    <p:extLst>
      <p:ext uri="{BB962C8B-B14F-4D97-AF65-F5344CB8AC3E}">
        <p14:creationId xmlns:p14="http://schemas.microsoft.com/office/powerpoint/2010/main" val="3702360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6C9BD3C-1C7A-40B9-BE93-AAFB321DE87E}" type="slidenum">
              <a:rPr lang="en-US"/>
              <a:pPr/>
              <a:t>‹#›</a:t>
            </a:fld>
            <a:endParaRPr lang="en-US"/>
          </a:p>
        </p:txBody>
      </p:sp>
    </p:spTree>
    <p:extLst>
      <p:ext uri="{BB962C8B-B14F-4D97-AF65-F5344CB8AC3E}">
        <p14:creationId xmlns:p14="http://schemas.microsoft.com/office/powerpoint/2010/main" val="3809265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807B4E-FB5D-44AC-BC6F-107E8B53F608}" type="slidenum">
              <a:rPr lang="en-US"/>
              <a:pPr/>
              <a:t>‹#›</a:t>
            </a:fld>
            <a:endParaRPr lang="en-US"/>
          </a:p>
        </p:txBody>
      </p:sp>
    </p:spTree>
    <p:extLst>
      <p:ext uri="{BB962C8B-B14F-4D97-AF65-F5344CB8AC3E}">
        <p14:creationId xmlns:p14="http://schemas.microsoft.com/office/powerpoint/2010/main" val="3305365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ECEDC84-7A18-4765-B913-3EC45498B908}" type="slidenum">
              <a:rPr lang="en-US"/>
              <a:pPr/>
              <a:t>‹#›</a:t>
            </a:fld>
            <a:endParaRPr lang="en-US"/>
          </a:p>
        </p:txBody>
      </p:sp>
    </p:spTree>
    <p:extLst>
      <p:ext uri="{BB962C8B-B14F-4D97-AF65-F5344CB8AC3E}">
        <p14:creationId xmlns:p14="http://schemas.microsoft.com/office/powerpoint/2010/main" val="3579305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73B5F6E-8D9E-4407-878F-6D42A47B6D3F}" type="slidenum">
              <a:rPr lang="en-US"/>
              <a:pPr/>
              <a:t>‹#›</a:t>
            </a:fld>
            <a:endParaRPr lang="en-US"/>
          </a:p>
        </p:txBody>
      </p:sp>
    </p:spTree>
    <p:extLst>
      <p:ext uri="{BB962C8B-B14F-4D97-AF65-F5344CB8AC3E}">
        <p14:creationId xmlns:p14="http://schemas.microsoft.com/office/powerpoint/2010/main" val="2424827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61D88A9-0875-4FFD-B0A8-EBB17834A6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5673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faculty.clintoncc.suny.edu/faculty/michael.gregory/files/bio%20101/bio%20101%20lectures/Natural%20Selection/natural.htm"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650-447E-1645-99B9-884B10BF2B7A}"/>
              </a:ext>
            </a:extLst>
          </p:cNvPr>
          <p:cNvSpPr>
            <a:spLocks noGrp="1"/>
          </p:cNvSpPr>
          <p:nvPr>
            <p:ph type="ctrTitle"/>
          </p:nvPr>
        </p:nvSpPr>
        <p:spPr>
          <a:xfrm>
            <a:off x="0" y="990600"/>
            <a:ext cx="9144000" cy="5867400"/>
          </a:xfrm>
          <a:solidFill>
            <a:schemeClr val="tx1"/>
          </a:solidFill>
        </p:spPr>
        <p:txBody>
          <a:bodyPr/>
          <a:lstStyle/>
          <a:p>
            <a:r>
              <a:rPr lang="en-US" sz="4800" b="1" dirty="0">
                <a:solidFill>
                  <a:schemeClr val="bg1"/>
                </a:solidFill>
                <a:latin typeface="Calibri" panose="020F0502020204030204" pitchFamily="34" charset="0"/>
                <a:cs typeface="Calibri" panose="020F0502020204030204" pitchFamily="34" charset="0"/>
              </a:rPr>
              <a:t>Let marriage</a:t>
            </a:r>
            <a:br>
              <a:rPr lang="en-US" sz="4800" b="1" dirty="0">
                <a:solidFill>
                  <a:schemeClr val="bg1"/>
                </a:solidFill>
                <a:latin typeface="Calibri" panose="020F0502020204030204" pitchFamily="34" charset="0"/>
                <a:cs typeface="Calibri" panose="020F0502020204030204" pitchFamily="34" charset="0"/>
              </a:rPr>
            </a:br>
            <a:r>
              <a:rPr lang="en-US" sz="4800" b="1" dirty="0">
                <a:solidFill>
                  <a:schemeClr val="bg1"/>
                </a:solidFill>
                <a:latin typeface="Calibri" panose="020F0502020204030204" pitchFamily="34" charset="0"/>
                <a:cs typeface="Calibri" panose="020F0502020204030204" pitchFamily="34" charset="0"/>
              </a:rPr>
              <a:t>be had in honor among all and let the bed be undefiled:</a:t>
            </a:r>
            <a:br>
              <a:rPr lang="en-US" sz="4800" b="1" dirty="0">
                <a:solidFill>
                  <a:schemeClr val="bg1"/>
                </a:solidFill>
                <a:latin typeface="Calibri" panose="020F0502020204030204" pitchFamily="34" charset="0"/>
                <a:cs typeface="Calibri" panose="020F0502020204030204" pitchFamily="34" charset="0"/>
              </a:rPr>
            </a:br>
            <a:r>
              <a:rPr lang="en-US" sz="4800" b="1" dirty="0">
                <a:solidFill>
                  <a:schemeClr val="bg1"/>
                </a:solidFill>
                <a:latin typeface="Calibri" panose="020F0502020204030204" pitchFamily="34" charset="0"/>
                <a:cs typeface="Calibri" panose="020F0502020204030204" pitchFamily="34" charset="0"/>
              </a:rPr>
              <a:t>for fornicators and adulterers</a:t>
            </a:r>
            <a:br>
              <a:rPr lang="en-US" sz="4800" b="1" dirty="0">
                <a:solidFill>
                  <a:schemeClr val="bg1"/>
                </a:solidFill>
                <a:latin typeface="Calibri" panose="020F0502020204030204" pitchFamily="34" charset="0"/>
                <a:cs typeface="Calibri" panose="020F0502020204030204" pitchFamily="34" charset="0"/>
              </a:rPr>
            </a:br>
            <a:r>
              <a:rPr lang="en-US" sz="4800" b="1" dirty="0">
                <a:solidFill>
                  <a:schemeClr val="bg1"/>
                </a:solidFill>
                <a:latin typeface="Calibri" panose="020F0502020204030204" pitchFamily="34" charset="0"/>
                <a:cs typeface="Calibri" panose="020F0502020204030204" pitchFamily="34" charset="0"/>
              </a:rPr>
              <a:t>God will judge.</a:t>
            </a:r>
          </a:p>
        </p:txBody>
      </p:sp>
      <p:sp>
        <p:nvSpPr>
          <p:cNvPr id="3" name="Subtitle 2">
            <a:extLst>
              <a:ext uri="{FF2B5EF4-FFF2-40B4-BE49-F238E27FC236}">
                <a16:creationId xmlns:a16="http://schemas.microsoft.com/office/drawing/2014/main" id="{8BBFC6FB-7289-DC42-82ED-E025E7C7A14C}"/>
              </a:ext>
            </a:extLst>
          </p:cNvPr>
          <p:cNvSpPr>
            <a:spLocks noGrp="1"/>
          </p:cNvSpPr>
          <p:nvPr>
            <p:ph type="subTitle" idx="1"/>
          </p:nvPr>
        </p:nvSpPr>
        <p:spPr>
          <a:xfrm>
            <a:off x="-13855" y="-1979"/>
            <a:ext cx="9144000" cy="1752600"/>
          </a:xfrm>
          <a:solidFill>
            <a:schemeClr val="tx1"/>
          </a:solidFill>
        </p:spPr>
        <p:txBody>
          <a:bodyPr/>
          <a:lstStyle/>
          <a:p>
            <a:endParaRPr lang="en-US" b="1" dirty="0">
              <a:solidFill>
                <a:schemeClr val="bg1"/>
              </a:solidFill>
              <a:latin typeface="Papyrus" panose="020B0602040200020303" pitchFamily="34" charset="77"/>
            </a:endParaRPr>
          </a:p>
          <a:p>
            <a:r>
              <a:rPr lang="en-US" sz="6600" b="1" dirty="0">
                <a:solidFill>
                  <a:schemeClr val="bg1"/>
                </a:solidFill>
                <a:latin typeface="Papyrus" panose="020B0602040200020303" pitchFamily="34" charset="77"/>
              </a:rPr>
              <a:t>HEB. 13.4</a:t>
            </a:r>
          </a:p>
        </p:txBody>
      </p:sp>
      <p:sp>
        <p:nvSpPr>
          <p:cNvPr id="4" name="Oval 3">
            <a:extLst>
              <a:ext uri="{FF2B5EF4-FFF2-40B4-BE49-F238E27FC236}">
                <a16:creationId xmlns:a16="http://schemas.microsoft.com/office/drawing/2014/main" id="{0C8DA065-9536-1242-9E7F-5B8A9A38B202}"/>
              </a:ext>
            </a:extLst>
          </p:cNvPr>
          <p:cNvSpPr/>
          <p:nvPr/>
        </p:nvSpPr>
        <p:spPr bwMode="auto">
          <a:xfrm>
            <a:off x="152400" y="228600"/>
            <a:ext cx="2514600" cy="2362200"/>
          </a:xfrm>
          <a:prstGeom prst="ellipse">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 COR 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7; 32</a:t>
            </a:r>
          </a:p>
        </p:txBody>
      </p:sp>
    </p:spTree>
    <p:extLst>
      <p:ext uri="{BB962C8B-B14F-4D97-AF65-F5344CB8AC3E}">
        <p14:creationId xmlns:p14="http://schemas.microsoft.com/office/powerpoint/2010/main" val="733820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br>
              <a:rPr lang="en-US" dirty="0">
                <a:solidFill>
                  <a:schemeClr val="bg1"/>
                </a:solidFill>
                <a:latin typeface="Arial" pitchFamily="34" charset="0"/>
                <a:cs typeface="Arial" pitchFamily="34" charset="0"/>
              </a:rPr>
            </a:br>
            <a:br>
              <a:rPr lang="en-US" dirty="0">
                <a:solidFill>
                  <a:schemeClr val="bg1"/>
                </a:solidFill>
                <a:latin typeface="Arial" pitchFamily="34" charset="0"/>
                <a:cs typeface="Arial" pitchFamily="34" charset="0"/>
              </a:rPr>
            </a:br>
            <a:br>
              <a:rPr lang="en-US" dirty="0">
                <a:solidFill>
                  <a:schemeClr val="bg1"/>
                </a:solidFill>
                <a:latin typeface="Arial" pitchFamily="34" charset="0"/>
                <a:cs typeface="Arial" pitchFamily="34" charset="0"/>
              </a:rPr>
            </a:br>
            <a:br>
              <a:rPr lang="en-US" dirty="0">
                <a:solidFill>
                  <a:schemeClr val="bg1"/>
                </a:solidFill>
                <a:latin typeface="Arial" pitchFamily="34" charset="0"/>
                <a:cs typeface="Arial" pitchFamily="34" charset="0"/>
              </a:rPr>
            </a:br>
            <a:br>
              <a:rPr lang="en-US" dirty="0">
                <a:solidFill>
                  <a:schemeClr val="bg1"/>
                </a:solidFill>
                <a:latin typeface="Arial" pitchFamily="34" charset="0"/>
                <a:cs typeface="Arial" pitchFamily="34" charset="0"/>
              </a:rPr>
            </a:br>
            <a:br>
              <a:rPr lang="en-US" dirty="0">
                <a:solidFill>
                  <a:schemeClr val="bg1"/>
                </a:solidFill>
                <a:latin typeface="Arial" pitchFamily="34" charset="0"/>
                <a:cs typeface="Arial" pitchFamily="34" charset="0"/>
              </a:rPr>
            </a:br>
            <a:br>
              <a:rPr lang="en-US" dirty="0">
                <a:solidFill>
                  <a:schemeClr val="bg1"/>
                </a:solidFill>
                <a:latin typeface="Arial" pitchFamily="34" charset="0"/>
                <a:cs typeface="Arial" pitchFamily="34" charset="0"/>
              </a:rPr>
            </a:br>
            <a:br>
              <a:rPr lang="en-US" dirty="0"/>
            </a:br>
            <a:br>
              <a:rPr lang="en-US" dirty="0"/>
            </a:br>
            <a:endParaRPr lang="en-US" dirty="0"/>
          </a:p>
        </p:txBody>
      </p:sp>
      <p:sp>
        <p:nvSpPr>
          <p:cNvPr id="4" name="Rectangle 3"/>
          <p:cNvSpPr/>
          <p:nvPr/>
        </p:nvSpPr>
        <p:spPr>
          <a:xfrm>
            <a:off x="0" y="6248401"/>
            <a:ext cx="9144000"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itchFamily="34" charset="0"/>
                <a:ea typeface="+mn-ea"/>
                <a:cs typeface="+mn-cs"/>
              </a:rPr>
              <a:t>nydailynews.com/sports/basketball/gay-jarron-collins-t-shirt-ends-confusion-article-1.1345977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itchFamily="34" charset="0"/>
                <a:ea typeface="+mn-ea"/>
                <a:cs typeface="+mn-cs"/>
              </a:rPr>
              <a:t>Jason Collins   </a:t>
            </a:r>
            <a:r>
              <a:rPr kumimoji="0" lang="en-US" sz="1600" b="0" i="0" u="none" strike="noStrike" kern="1200" cap="none" spc="0" normalizeH="0" baseline="0" noProof="0" dirty="0" err="1">
                <a:ln>
                  <a:noFill/>
                </a:ln>
                <a:solidFill>
                  <a:srgbClr val="FFFFFF"/>
                </a:solidFill>
                <a:effectLst/>
                <a:uLnTx/>
                <a:uFillTx/>
                <a:latin typeface="Calibri" pitchFamily="34" charset="0"/>
                <a:ea typeface="+mn-ea"/>
                <a:cs typeface="+mn-cs"/>
              </a:rPr>
              <a:t>Jarron</a:t>
            </a:r>
            <a:r>
              <a:rPr kumimoji="0" lang="en-US" sz="1600" b="0" i="0" u="none" strike="noStrike" kern="1200" cap="none" spc="0" normalizeH="0" baseline="0" noProof="0" dirty="0">
                <a:ln>
                  <a:noFill/>
                </a:ln>
                <a:solidFill>
                  <a:srgbClr val="FFFFFF"/>
                </a:solidFill>
                <a:effectLst/>
                <a:uLnTx/>
                <a:uFillTx/>
                <a:latin typeface="Calibri" pitchFamily="34" charset="0"/>
                <a:ea typeface="+mn-ea"/>
                <a:cs typeface="+mn-cs"/>
              </a:rPr>
              <a:t> Collins</a:t>
            </a:r>
          </a:p>
        </p:txBody>
      </p:sp>
      <p:sp>
        <p:nvSpPr>
          <p:cNvPr id="6" name="Rectangle 5"/>
          <p:cNvSpPr/>
          <p:nvPr/>
        </p:nvSpPr>
        <p:spPr>
          <a:xfrm>
            <a:off x="0" y="0"/>
            <a:ext cx="9144000"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homosexuality:                                  born that way?</a:t>
            </a:r>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788230" name="AutoShape 6" descr="data:image/jpeg;base64,/9j/4AAQSkZJRgABAQAAAQABAAD/2wCEAAkGBxMTEhQUExQVFhQXGBgaGBcYGBgVFxoaGhgeGBoZGBoaHSggGBwlHRQUITEhJSkrLi4yGCEzODMsNygtLiwBCgoKDg0OGxAQGywmICQ0NCw2LC00NCw0LywsLCwsNCwsLywtNCwuLCwsLCwsLCwsLCwsLCwsLCwsLCwsLCwsLP/AABEIALcBEwMBIgACEQEDEQH/xAAcAAEAAgIDAQAAAAAAAAAAAAAABQYEBwIDCAH/xABPEAABAwIDBAQICQkGBAcAAAABAAIRAyEEEjEFBkFREyJhcQcyQoGRscHwFBcjUnKUodHTCCQzVFWCwuHxFTRTssPjQ0R0sxY1YmNzg5L/xAAZAQEAAwEBAAAAAAAAAAAAAAAAAgMEAQX/xAAtEQACAgECBQIFBQEBAAAAAAAAAQIRAyExBBITQWEiURQyM3GhQoGRscHwI//aAAwDAQACEQMRAD8A3iiIgCIiAIiIAiIgC0m3w9kj/wAvH1n/AGFut2i8XUvFHcFxslFWbn+Pp37PH1n/AGE+Pl37PH1n/YWm1Z9yNhUsQ6q+sC5lLoxkBLczqmctzFpDsoFF8gEEktuLqEp8qtk1C9C/fHy79nj6yfwE+Ph37PH1k/gLswexaLpDMNhhAJj4NSeT2SabnHvJ86wto7m08Q0tbh20akEtqspGk0FoLoexgDC0hpGgIJF+BqjxKk1SepN4a37GV8e7v2ePrJ/AX349nfs8fWT+Aqr8X14+FAmYgUXH0dddGL3Ee1pNOsyq4AnJldTcYEwyZaT2EieEmyl1o+6OdLwXH49nfs8fWT+Avo8Orv1AfWT+AqbgtxnuaDVqtpEwcgY6q8T84S1rT2ZieYBsu3E7hPEilWbUeDHRvYaLifmt6zm5ptDi3vTrLa0OkW9vhyd+oN+sn8Bcvjwd+oN+sn8BVNm49mk4loJa10dE4xmaHROa/jKV2fuNSpsqPrPFeHtYBTL6bQesS7MbukAcAB26rjzb6rQl017EufDg79Qb9ZP4C4nw5O/UG/WT+AoTae59Kqz82DmVW5iGEuqdIA0kMaSRldI1NrqPw24hMZ8Q0OPk0qTq32lzJ8wI7SuLMmrtDpK6otrfDe8/8g36yfwEHhvf+oD6yfwFS9pbqPpMdUZUbVa0S7qmm8CYzZZcCBxh0jWIBIgTRTqt7HekvY2n8d7v1AfWT+ArfuFv63aOcOo9C9roDek6SRAMzkbGsRHBefWtWxfAqPzl/vwU4TbdEJwSVo3giIrigIiIAiIgCIiAIiIAiIgCIiAIiIAiIgPjtF4toPEASNF7RfoVqSthfhdCvRrvqup9HnID7yx7XiC4OAu2NNCVTlyqDSff/C3HFtNrsaNV08G1Opmrua6mKY6JtRjy8Fxd0hYWFjHZXN6OpcgiHkQZtYMHuDgX9J/eRkpvf+mYZyxb9DbXVd2zN3G0BWdgg81ejnJWqtNF4D2znhjCIBc4ODgRGtyDU8sJKk9y3kktWtidfhmRmp1C4i5GR4y9Vzj14iIY65DbkDUgLjhqAxFak2r1iHtLXuu9pYc7Yf4xbLbtJgibTBEWx2KP/KU3G1mY2nF3BswaTjEubxXRVxGNa5jxSw9OkxzX1SysK9d1Njs9RrYIF2NcIa2SJEwSFTDFJSTTS+z3JyyJxaab+62JN4Jz5ZzFtSAJmcjoiLys0H877PhH+quNPDNMuL2ixIY+WOJgkNc0HOwzEggEKs4n+0XFlIsw9FlV9Ok+th81Z7BVeKZPXqu6Px4Dso1gGVCGKT9Lpa2TlkW69izH+8//AH/6i4PpOc8AAlwbTkQZHUbM8rrnsvZsU2GpUNRgbANSmW1XACG9dlUgxa7mOJjuX3Fbx0qbYpxAuRIvzM8ddePObLRj4NzWr0bsqlnUXtrVEhtLY9SpWqOZlgm1+wDSOYWFR2RjQcS15pOomoDQYwNBa1peBndlBc4tNPxnG8rHo78BsBuUm1yIm1yQNJBE8uGiP33BPit4XJ4a6ROgI5WHaVq+Fx+ryUdeeng4YzCY+n0RwtMZxW+UzdEJp5fFzPuGkyDkvBWTgcK4lrqb2B/BjnNc7TgQCx4ibnLPzQuVDejNMNg6WPLWJ1g+rvXe9tKoCW5c8WPWaCYkFzW3gjiL96rnwfpShrX7Msjm1bfcgd46pq4asBlpEUapJp06QzNbSc57XZmkjM0ObLS2J46LX7mSrptfZePqsdTd8Fo03yD0b3l9RoN29I8kNaYvAaSLGxUBX2JWa9rDTJc+cmWHh0a5XNJaY43txhZ6lFcsty5NN2tiJbSWwPA4yMS7uUbsnd3K4uxDaZYGO6nTAy7yf0T83oKtu42HpsxgFOm2mCwyGmo6TP8A7j3H0LuKS50iOVehs2giItpjCIiAIiIAiIgCIiAIiIAiIgCIiAIiID4/QrVWyfFr/wDwP9i2q7QrQWzN/MOc7WYfEHPTc0y+g2AYuCSBOllmz45SlFrtZfhmoxafgtWyP+P/ANPV/hTY+tb/AKer7FXsNvjSZnjDVznY+nerh7A6nxterbmsHG77NpB4pUaoqkNAzupPp5S9rnB3Rukgta5sAz1uCzRwTXLfYveWLuu5bNleMe5n/eprpwFYsdnDHVC1r3ZGDM90U3GGji61hzhVnC780hfoMQ12nUq03CO8tafNHp1XP/xqxgLqNCsKoa7JndSyZi0gZspktvcBchiknG+z9/sdlNPm8lrwWEqtiq2k57Bwcx7eHlU3APFuyO0rgNoUKZa4DI4A2c7Pw8abQOwjW82VZw+9lNpDm0arHiYymnUbyHWcWuA/dcR2qu08Y6pLiTEyLnWZ584//KvwY1F8zWi7aPX+yvJJvRb/AMFg2vvE54IsQSZgRa0CbazwmwVar4txMxb26E+gBZdJogCJUlhsM0RYegLuTjCcOEvuV8ufoeesaieP2+ldtJtSDYkecnlNvOrpRwTQ0GAOyB7/ANFibRaDblp3Kj4x3oTXCLuQmHr1BAkiDwhvKbd1lYNn40ulpgToSJI00k2EDhyUJWbyX3D4ojv+z37VrwcRzblObByrQlq+3nNc5h608CIvMC0/RII/krDs1zX4WrUBaZFMiDJbL8rgeUiQe5ULbbyQHt1Ht4faR5yuOwNt1KZDGkGm4lzqZ8o5YAzaiLuBHHWdFPPDnXN3V/0VYptPlL7hPFqacBoD5LzbldrTbks7cv8Avo+gfWqvS3kYAR0NcSOsG1KTh3SWtJ78o481YNwMc2rjJax7IZBDy0k34ZVjwQalHxf+l+WXpl5NqIiL0DEEREAREQBERAEREAREQBERAEREAREQHxy8aU3HqtDS4lswOwSfsBK9lu0XjJ1bJkcHFpykWaHWIg69hPpUZE47MyGudb5J/DgOIkceV1yFV3+HU48BwJB48C0jzLD+H9UN6QwCCB0bLEEkR3Fzj+8eZXP+0TIPSuBEwRTYCJuYg8ZPpPMqPKiXPIzemcImlUvMWF4EnjwF18/tpgMFr5FuH3rD+H3npnz1v+G3ymBh8ri0AeZYrm0iSS99+VNoHoDoC504nepImjtdrxla1wPMxH2FTOEZAaOxVTBtYD1HOPPM3L6nGeKtlNQyJKNInjblK2ZuH1UzQIj3hQ1J3L7lKYWoT/Tt4Lzpo9KD0JXMY19/cqOxYus2mba+1YuJpE6KqO5Iiq7wLdij3VbqRxmEI9fvxUe7Dn3/AKLXia3KMqbDnyC2bFQhrZHh3JwPK2hClqllE7Xbxi3v7+ZelHVHmS0ZcW0h5uatvgzZGLP0VUdgy7DUTxyAeiw9SuXg6H53+77ViwqslGvM7x2bYREW4whERAEREAREQBERAEREAREQBERAEREB8dovG9DaDsO+nVYGl4Y8NzAOAL2FmaDYkBxInQweC9kO0XkTY+xvheKw2HzZQ8OLnakMY01HkDicrHQOcKL3RNfKyzN2m9mN2bRAaWVqWzS+WgnNmY5zw6JDnXDvnBxmbKJxO61F9Opim1HhjfhBqNIaCXU61GmMhE5WE4plyDlDDrIWNS2pVxPyjKNTpaRpMwtZulLK8BjKriAywjKYaAeEG3e3CbRpU3VG1mZKba9SGkODgaopYgZckPGcU8wPVjKbgSJECr7Xw9OnVc2jU6WmILXwWyC0GCDxaSWnhLTFlhrN2zSe2s4VHte/qkubMXaDFwIgECItEcFhIDL2aet6FdW9iqezcIw0qlSXdI0gNaIiNXF3E20AjTzKw1qpyAt1cB9oUJxtFuN8rsncNRBiSLqYw+HAjT39yqJRZXOk/ZOvas3D4nFAgFxgc7+orFLhW/1G2PFJfpLtVIBt7+91xLgJ4+pROG2oXWOsepfMfji0aW9dlSuH1ou6qqzjtTaNJnjRPDioKtt8GzRr2QuNakx4zP8A5m3YuiticPTGUtM2kRfSQdOV5C2QwwitrMc805PejnhdpZjldcHQ8R/JcdrUoY7sXHE5Q7KQWvGoOonsOneLdqyqbelpFvEWnsiy0x9jLJEjufj2uotpQ7O3OS6RlLcwIAESD1ua2HuAPzz9z2rVuwMW2i5rXAiZaXHh1oH+USto+D4/nn7ntWeqzaGi7w6m1URFpMoREQBERAEREAREQBERAEREAREQBERAfHaLx23aVTDVqFekYqU+sJEg8CCOIIJBHIlexHaLx/To031qPSvYxgaXHPMOy3yWBu4gN5CZOii/mROPyslKJrYZ3QU8I1xxYw9fonPNVhp03GsGQQDEsc1wcSQGka3UhW23lp4bE1CxjCMUaVImpVNZlVxp1aNQ5QGwZgzEEcRfnuzvFQLMLVr1mUa1CtXbAzy6jiGEyYnxa7nHXR5MWXXgduUxTwtKpiWOAoY9leS5wc+p0hpBxLZfLnMcDwN7KRApe28BUpPaarmudVpsrSCTIqjMJkC97rGxOEfTDC9pb0jA9k8WklocOyWu9C2DW27h+godDVotxNJmELjU6TI9tKiWuonIOtD5JYbODhrC4v25QqU2D4Qxr/gYpUsxqhtGs3EFz7AE081GWB4Mw6NJgCq7qtBdUBv1fbHqJU6KeRrWm+Uee39FgYHaIfjnvd0fyggmmC2mXBrZcA68ktJJ4kk8VPYkZ6jjESdFnnJqTXg1Y4KUE+90YTXVnsqZc1N4HyYa0EOPGXG4tI4XI0XfS2TXBqFznunKaZJAAuZDryRGXkpTC4B/BxHdos9uEyiXOLiBxPqGizviUloaFw1vWyKo4cTcQbTeb8bqT3hwE0mkDgJ8xWNhyMx43t2BT2LM4dp5LHPJLnTNaxxUaKPRwuYiZLW3AFuPlcxZSmOptfmL21HF0SQ6Guy6FwEAkWuQdByXRinupvmI7VK4OrLZF/UtDyTWpSsUHoyvV8JmMlsTr5RJ5k8UogMdZT+OfbRQeMfeTr9vnWjh8jlLUz8RjUY6EbiGlzgGieu4x2RJ9Wi214Ox+dN7aYK1NhmudVDWCXOdbskRPZYlbg3HaBjGgfM9qul9VFC+kzZ6IiuM4REQBERAEREAREQBERAEREAREQBERAfHaLybhdn0qrJqGHANDZMN6zmtuZm2ZzjawbqvWTtF5f3Yw9R7XtpspvEU82eIEyGx2l0dkgDjBqybouxbOziN2MLE56eg8sk5vKsDccolcm7s4WTdmUEjxnF0ASTAdBGoBm8DSQpmjg6rh0OSgSA4yC2W5XZHkWgEupvGmrTyCk62BqEktbQuGZTEEdJIBa43sTTER5eggxU+byWLl8FXG7GFDcxFImPFD3F0wIEZhxOvBc6u7OEa6A1rxwIc/nF+tY9isTm2LRRw8tAcXRNn3ZEiRZs3nxrwbruqU31G5RTpM0dDQABNjl+aSWNzQYho5lQbl7v8k1y+y/BXG7vYZpDmUwHi4OZ9jw8rmutr5dJ1OqsL8C4NzEjST6YiNZmPSq/t1haWOHGQe8XHrPoUY23yyJuoq4k1gakWX3G4jNIGhtwgT9qrVHaWUSZPIcSeS7m4wlpzCHEe/nVbw1qXrMmTuHw4YYbfv99VMVbUmAXMuJHZYD+Ja/8AhFWZ6R9u70XC78XtuvGXNeImdR3Lnwlv5h8UvYl8bj2NPWLQRrJCicLjiHONJwgG3zSFDjZ9RxmCSeMH1lZDMK9gP8ir1ihFUnqUPLOTtrQmhtgO6rhlfw4g9x4qJxuIufQuiczS08Z8xHLt0K66l8s6kNJ9Cux41FlOXI5RL/u7RYMPTcGgEtuQACZJ1OpVp3JP54Poe1Vnd94+D0foD1lWfcuPhoj5ntVGN/8As/3Lcn0f4NmoiLcYAiIgCIiAIiIAiIgCIiAIiIAiIgCIiA+O0XlvdqgXscMnSNLWhzC7KD5bQLRmPRuudBOklepHaLyxsLL0ZkVTAa6acwA2cznXtA0JmLqrJ2LsWzJpmFBf/dQcuWQ6oXRY5Wkk2kNaADoOU272YNogHDhpm7i/g0Z3iBOrGu7pGtpx6dSiGZvlySIzF1nPAFiZ0EN7Rm4wFlU8RRMjLUJJOWDeJIDbuNi0tmBMjjZZm0aEmd7MM0NzOw4j6cRzt5xaOHau0Umho+RBPlQ4iJa14ieJa8iLxbXRcKBBB6tYuAAMaSW8eQJzR2edcBVpH/FgmZzCeEGNP6BR0O0zLq4d0+IBFpDgQQJIIJMkZfsA0hYO2sGTTc0jrN60WJtrp2Zlk061MCB0vHiORAtNj1iLcO2678NQfUfFJjna6C4HDNwECBwC5s7W5JW1T2KS2nJsb6g8jBHtC631nM6zmZvo6jvHHzclLby7KdhagmMr5LC0hwa4GHMkWtIMf+qOCwKTrTx9ytUk1uimLRmYKjUqBrmUSWkwCGl0kiYE9l1LUMJi3NGSkQHHK0wG9aY7xxXZu3tGpTgUnNguktcAWhxtrY3Vxbt+rkEUaZcDMl5aNZmAxxVKljTpo0PHlq46r7lIxO6uM6+ZoljZN9QZ8U+Y8tFVdv7PfTeaYcCREuGlxoL66ytkbwbaquDs1QMBABaziPpG514QtcYvEio6GgBo9yfOroZFL5Vp7lOTFKMbm9fYxmU8rYmSbT36lMS8Zj2WCYmreywKtW6tiu5mm+yLxsveOu2hSpMr9HkaIljXtgEi4Ikgd/EK8eDytiHYucR0LuqclSiAG1GzqQNDNoWkcTiYbTM6FwP0XAT/AJVsnwA1Ca1QEyATHnEq1yTRA32iIoHAiIgCIiAIiIAiIgCIiAIiIAiIgCIiA+O0XmDd7H9CDDw2clizPMBw1kRAeTHG2kBen3aLyThS0tbPL1hU5dKZfh1tFrwu1i1oAqjxnOPyUmXCS4km92tb3DshZP8AbTuq3pbNMj5EN5C4B0It2Se5QWA2S+qQ2nSc8ng0E+k6AXNyVNbQ3cwuGIZicSG1SJNOlTdViYsXZhew4cFXGMpbf9+S2TjHc7qe1XMY1tOoC0OBA6MDTQzJnu+8rk/GvqwHEG82ABmI4X04LsGwG9C6ph6eKqOAJY11EU2uPaS6w7fQrhvLjMNhdnsrijSbULW9HDGyHETm521Uvhsj3dIi80FsivVPgmEj4U/PWiegZ5MiR0jhx7BHnXXiN43OpOq1PkcI0w1lPqGs4eQ2OHzncO/SnbGr0HVDUxfSODjJa2OsSfLcbgc4EmeC6969pnEVC6A1jGRTpgZWsaLAAfatMIxxr0mec5SepB7b3hqYirncQGizWNs1jRo1o4BZuzsTwVXCkMDVIAI1CjPXc7B0yyDEOYczPRMLuq70VACOuD2Fkengo+nigff1rhVok3FN57mkrM6vVGuM5JelnDG7Sq1j1iY75+wABdTHQPWu/wCDVP8ADeO9pHrXOhsiu/yco5k+oCSnPFd6RFxlJ92yNrVeaww6SrBW3Vqamowd4I9qh8ZgX0XZX94I0I5j7lfGcZLRmecJReqMfGu6rQto/k+/pqnf7AtUYl1+5bX/ACff01Tv/hCmVm/0REAREQBERAEREAREQBERAEREAREQBERAfHaFaM3Z2rs+nRbVpUWNbYEu6zmnhLnSY863m7ReSd1MW1rhSefk6zQx3YToey6lF0zpuU71htWn1mik/iTbvUxjm4fDtdictOXXdUcJJtAh3DgtH4vG1Gk4d7GDoyRLm5jbjB0BsfOrVudvFVztovqjoT1cpYzL3EEHu4K1Tt0cJnavhDs5rG5gRZ4MekQqft/bdbFMpiply02BrGAQLakybk5Vcd592aAo1HsYxrgJBY1wE/Ra7L9i11RksFrifXKjO1ucOLG5TJuZ9E/1XysZzTyKx8W7rU2jn6l3O4jXVU+DpVBopTdzAPrVcjbCJc4iQ0c/YsDDYd1RzWNEucYA9+C2TsLZLcO3I29QiXO83AcuQVOfKoR8l/D4nOXgyNl7pU6b8wqXHEgGLdtp0GilqmEoeXVLuyYHmaPuXT8DmM9SeY0E2lcpotsL9y8acpSdt2etGKivSjorGg3xGlx4WgekrFdWkxMdg9X81kEZ3QGlrefE8D3LsxBDWWDRpw9KnCrVh3WhCbRxA0bMjtn0Kvbc61Nrvmn7CI9YapDEul0jmuqvQD2PZ84W7+B9ML2McEkeTlm5MpzjK23+T7+mqd/sC1GQRY2I1Hatufk+/pqnf/CFaUG/0REAREQBERAEREAREQBERAEREAREQBERAfHaLx7i8JkylhlhgtcL35L2E7ReN9m48BnRvBLDy1b2hDpsTZXwfF0mOrsBcW5S8WcHC0gjsHaq3tDBmhXfSkuykFp0zNcA5p74PDiCsTB7TFIZGPc4Zi6cpZFoiJWbjsR0zaTzZ7QWOOhsczSfM53oVjakgyz7L3pJw76NUz1SATebetVWjYH6RI9CxumnT3+xZGaBY3959qjKTao4RznziAODW+/rWU53WI7FH4B2apUf76/yVq2dsIlgq1D4xGRgEyPnP7IuB3c4VUpKOrJwg5ukdO5+ycjc8fKOFz80EyB6pU9UqtpyBeofs7TyXytTqMDG5crXE8ptE92ouVlMwIDSIFzePe68ycnOVs9aEFCNI68Ngy6M3DUa8J9oWaNnzYLo2htWjhmh1R0SYAjM4+YXWEd63VMow7CesC5zxlBaLwON+5HgdW2ceXWkTJw5aL8BfzqGxjiAZ7SpbZu3RWeKTqZa7rOdcOaQLCDzuOCwduYeJN7lQUVB0xzuSKiXw4r6XL7iKcFY4GvJeljmefkjqQO26UVSfnCfPofYfOtm/k+/pqnf/CFrzbwkNPIx6R/ILYf5Pv6ap3+wK8z9zf6IiAIiIAiIgCIiAIiIAiIgCIiAIiIAiIgPjlpjG+Bdmcml1WcBncYHnKIgOtngaIMhwn6R+9drfBHUGjx6T96+ogA8EdT549J+9cj4JqhEZx6URAdVHwPOaCGuAB7T96l6e4mMaIFZsW4Nm3aiKLinuSjJx2Z8duFiyZNVpPaAj9wsWRHTAdwAXxFxY4rsSeWb7sjfijfmLi8OcdS4lx9JKzKHg2xDPFqNHmCIuuEXujiySWzOdHweYlr87arQ6ImBx7F21dw8W7xqrT5moij0oeyO9WfuzCqeC6sdXt+xdZ8FFX549KIpKKWyIucnuzqreCB7hDnAjvP3qy+D7cE7PqOdIg8JJ9ZRFIibDREQBERAEREAREQBER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88232" name="AutoShape 8" descr="data:image/jpeg;base64,/9j/4AAQSkZJRgABAQAAAQABAAD/2wCEAAkGBxMTEhQUExQVFhQXGBgaGBcYGBgVFxoaGhgeGBoZGBoaHSggGBwlHRQUITEhJSkrLi4yGCEzODMsNygtLiwBCgoKDg0OGxAQGywmICQ0NCw2LC00NCw0LywsLCwsNCwsLywtNCwuLCwsLCwsLCwsLCwsLCwsLCwsLCwsLCwsLP/AABEIALcBEwMBIgACEQEDEQH/xAAcAAEAAgIDAQAAAAAAAAAAAAAABQYEBwIDCAH/xABPEAABAwIDBAQICQkGBAcAAAABAAIRAyEEEjEFBkFREyJhcQcyQoGRscHwFBcjUnKUodHTCCQzVFWCwuHxFTRTssPjQ0R0sxY1YmNzg5L/xAAZAQEAAwEBAAAAAAAAAAAAAAAAAgMEAQX/xAAtEQACAgECBQIFBQEBAAAAAAAAAQIRAyExBBITQWEiURQyM3GhQoGRscHwI//aAAwDAQACEQMRAD8A3iiIgCIiAIiIAiIgC0m3w9kj/wAvH1n/AGFut2i8XUvFHcFxslFWbn+Pp37PH1n/AGE+Pl37PH1n/YWm1Z9yNhUsQ6q+sC5lLoxkBLczqmctzFpDsoFF8gEEktuLqEp8qtk1C9C/fHy79nj6yfwE+Ph37PH1k/gLswexaLpDMNhhAJj4NSeT2SabnHvJ86wto7m08Q0tbh20akEtqspGk0FoLoexgDC0hpGgIJF+BqjxKk1SepN4a37GV8e7v2ePrJ/AX349nfs8fWT+Aqr8X14+FAmYgUXH0dddGL3Ee1pNOsyq4AnJldTcYEwyZaT2EieEmyl1o+6OdLwXH49nfs8fWT+Avo8Orv1AfWT+AqbgtxnuaDVqtpEwcgY6q8T84S1rT2ZieYBsu3E7hPEilWbUeDHRvYaLifmt6zm5ptDi3vTrLa0OkW9vhyd+oN+sn8Bcvjwd+oN+sn8BVNm49mk4loJa10dE4xmaHROa/jKV2fuNSpsqPrPFeHtYBTL6bQesS7MbukAcAB26rjzb6rQl017EufDg79Qb9ZP4C4nw5O/UG/WT+AoTae59Kqz82DmVW5iGEuqdIA0kMaSRldI1NrqPw24hMZ8Q0OPk0qTq32lzJ8wI7SuLMmrtDpK6otrfDe8/8g36yfwEHhvf+oD6yfwFS9pbqPpMdUZUbVa0S7qmm8CYzZZcCBxh0jWIBIgTRTqt7HekvY2n8d7v1AfWT+ArfuFv63aOcOo9C9roDek6SRAMzkbGsRHBefWtWxfAqPzl/vwU4TbdEJwSVo3giIrigIiIAiIgCIiAIiIAiIgCIiAIiIAiIgPjtF4toPEASNF7RfoVqSthfhdCvRrvqup9HnID7yx7XiC4OAu2NNCVTlyqDSff/C3HFtNrsaNV08G1Opmrua6mKY6JtRjy8Fxd0hYWFjHZXN6OpcgiHkQZtYMHuDgX9J/eRkpvf+mYZyxb9DbXVd2zN3G0BWdgg81ejnJWqtNF4D2znhjCIBc4ODgRGtyDU8sJKk9y3kktWtidfhmRmp1C4i5GR4y9Vzj14iIY65DbkDUgLjhqAxFak2r1iHtLXuu9pYc7Yf4xbLbtJgibTBEWx2KP/KU3G1mY2nF3BswaTjEubxXRVxGNa5jxSw9OkxzX1SysK9d1Njs9RrYIF2NcIa2SJEwSFTDFJSTTS+z3JyyJxaab+62JN4Jz5ZzFtSAJmcjoiLys0H877PhH+quNPDNMuL2ixIY+WOJgkNc0HOwzEggEKs4n+0XFlIsw9FlV9Ok+th81Z7BVeKZPXqu6Px4Dso1gGVCGKT9Lpa2TlkW69izH+8//AH/6i4PpOc8AAlwbTkQZHUbM8rrnsvZsU2GpUNRgbANSmW1XACG9dlUgxa7mOJjuX3Fbx0qbYpxAuRIvzM8ddePObLRj4NzWr0bsqlnUXtrVEhtLY9SpWqOZlgm1+wDSOYWFR2RjQcS15pOomoDQYwNBa1peBndlBc4tNPxnG8rHo78BsBuUm1yIm1yQNJBE8uGiP33BPit4XJ4a6ROgI5WHaVq+Fx+ryUdeeng4YzCY+n0RwtMZxW+UzdEJp5fFzPuGkyDkvBWTgcK4lrqb2B/BjnNc7TgQCx4ibnLPzQuVDejNMNg6WPLWJ1g+rvXe9tKoCW5c8WPWaCYkFzW3gjiL96rnwfpShrX7Msjm1bfcgd46pq4asBlpEUapJp06QzNbSc57XZmkjM0ObLS2J46LX7mSrptfZePqsdTd8Fo03yD0b3l9RoN29I8kNaYvAaSLGxUBX2JWa9rDTJc+cmWHh0a5XNJaY43txhZ6lFcsty5NN2tiJbSWwPA4yMS7uUbsnd3K4uxDaZYGO6nTAy7yf0T83oKtu42HpsxgFOm2mCwyGmo6TP8A7j3H0LuKS50iOVehs2giItpjCIiAIiIAiIgCIiAIiIAiIgCIiAIiID4/QrVWyfFr/wDwP9i2q7QrQWzN/MOc7WYfEHPTc0y+g2AYuCSBOllmz45SlFrtZfhmoxafgtWyP+P/ANPV/hTY+tb/AKer7FXsNvjSZnjDVznY+nerh7A6nxterbmsHG77NpB4pUaoqkNAzupPp5S9rnB3Rukgta5sAz1uCzRwTXLfYveWLuu5bNleMe5n/eprpwFYsdnDHVC1r3ZGDM90U3GGji61hzhVnC780hfoMQ12nUq03CO8tafNHp1XP/xqxgLqNCsKoa7JndSyZi0gZspktvcBchiknG+z9/sdlNPm8lrwWEqtiq2k57Bwcx7eHlU3APFuyO0rgNoUKZa4DI4A2c7Pw8abQOwjW82VZw+9lNpDm0arHiYymnUbyHWcWuA/dcR2qu08Y6pLiTEyLnWZ584//KvwY1F8zWi7aPX+yvJJvRb/AMFg2vvE54IsQSZgRa0CbazwmwVar4txMxb26E+gBZdJogCJUlhsM0RYegLuTjCcOEvuV8ufoeesaieP2+ldtJtSDYkecnlNvOrpRwTQ0GAOyB7/ANFibRaDblp3Kj4x3oTXCLuQmHr1BAkiDwhvKbd1lYNn40ulpgToSJI00k2EDhyUJWbyX3D4ojv+z37VrwcRzblObByrQlq+3nNc5h608CIvMC0/RII/krDs1zX4WrUBaZFMiDJbL8rgeUiQe5ULbbyQHt1Ht4faR5yuOwNt1KZDGkGm4lzqZ8o5YAzaiLuBHHWdFPPDnXN3V/0VYptPlL7hPFqacBoD5LzbldrTbks7cv8Avo+gfWqvS3kYAR0NcSOsG1KTh3SWtJ78o481YNwMc2rjJax7IZBDy0k34ZVjwQalHxf+l+WXpl5NqIiL0DEEREAREQBERAEREAREQBERAEREAREQHxy8aU3HqtDS4lswOwSfsBK9lu0XjJ1bJkcHFpykWaHWIg69hPpUZE47MyGudb5J/DgOIkceV1yFV3+HU48BwJB48C0jzLD+H9UN6QwCCB0bLEEkR3Fzj+8eZXP+0TIPSuBEwRTYCJuYg8ZPpPMqPKiXPIzemcImlUvMWF4EnjwF18/tpgMFr5FuH3rD+H3npnz1v+G3ymBh8ri0AeZYrm0iSS99+VNoHoDoC504nepImjtdrxla1wPMxH2FTOEZAaOxVTBtYD1HOPPM3L6nGeKtlNQyJKNInjblK2ZuH1UzQIj3hQ1J3L7lKYWoT/Tt4Lzpo9KD0JXMY19/cqOxYus2mba+1YuJpE6KqO5Iiq7wLdij3VbqRxmEI9fvxUe7Dn3/AKLXia3KMqbDnyC2bFQhrZHh3JwPK2hClqllE7Xbxi3v7+ZelHVHmS0ZcW0h5uatvgzZGLP0VUdgy7DUTxyAeiw9SuXg6H53+77ViwqslGvM7x2bYREW4whERAEREAREQBERAEREAREQBERAEREB8dovG9DaDsO+nVYGl4Y8NzAOAL2FmaDYkBxInQweC9kO0XkTY+xvheKw2HzZQ8OLnakMY01HkDicrHQOcKL3RNfKyzN2m9mN2bRAaWVqWzS+WgnNmY5zw6JDnXDvnBxmbKJxO61F9Opim1HhjfhBqNIaCXU61GmMhE5WE4plyDlDDrIWNS2pVxPyjKNTpaRpMwtZulLK8BjKriAywjKYaAeEG3e3CbRpU3VG1mZKba9SGkODgaopYgZckPGcU8wPVjKbgSJECr7Xw9OnVc2jU6WmILXwWyC0GCDxaSWnhLTFlhrN2zSe2s4VHte/qkubMXaDFwIgECItEcFhIDL2aet6FdW9iqezcIw0qlSXdI0gNaIiNXF3E20AjTzKw1qpyAt1cB9oUJxtFuN8rsncNRBiSLqYw+HAjT39yqJRZXOk/ZOvas3D4nFAgFxgc7+orFLhW/1G2PFJfpLtVIBt7+91xLgJ4+pROG2oXWOsepfMfji0aW9dlSuH1ou6qqzjtTaNJnjRPDioKtt8GzRr2QuNakx4zP8A5m3YuiticPTGUtM2kRfSQdOV5C2QwwitrMc805PejnhdpZjldcHQ8R/JcdrUoY7sXHE5Q7KQWvGoOonsOneLdqyqbelpFvEWnsiy0x9jLJEjufj2uotpQ7O3OS6RlLcwIAESD1ua2HuAPzz9z2rVuwMW2i5rXAiZaXHh1oH+USto+D4/nn7ntWeqzaGi7w6m1URFpMoREQBERAEREAREQBERAEREAREQBERAfHaLx23aVTDVqFekYqU+sJEg8CCOIIJBHIlexHaLx/To031qPSvYxgaXHPMOy3yWBu4gN5CZOii/mROPyslKJrYZ3QU8I1xxYw9fonPNVhp03GsGQQDEsc1wcSQGka3UhW23lp4bE1CxjCMUaVImpVNZlVxp1aNQ5QGwZgzEEcRfnuzvFQLMLVr1mUa1CtXbAzy6jiGEyYnxa7nHXR5MWXXgduUxTwtKpiWOAoY9leS5wc+p0hpBxLZfLnMcDwN7KRApe28BUpPaarmudVpsrSCTIqjMJkC97rGxOEfTDC9pb0jA9k8WklocOyWu9C2DW27h+godDVotxNJmELjU6TI9tKiWuonIOtD5JYbODhrC4v25QqU2D4Qxr/gYpUsxqhtGs3EFz7AE081GWB4Mw6NJgCq7qtBdUBv1fbHqJU6KeRrWm+Uee39FgYHaIfjnvd0fyggmmC2mXBrZcA68ktJJ4kk8VPYkZ6jjESdFnnJqTXg1Y4KUE+90YTXVnsqZc1N4HyYa0EOPGXG4tI4XI0XfS2TXBqFznunKaZJAAuZDryRGXkpTC4B/BxHdos9uEyiXOLiBxPqGizviUloaFw1vWyKo4cTcQbTeb8bqT3hwE0mkDgJ8xWNhyMx43t2BT2LM4dp5LHPJLnTNaxxUaKPRwuYiZLW3AFuPlcxZSmOptfmL21HF0SQ6Guy6FwEAkWuQdByXRinupvmI7VK4OrLZF/UtDyTWpSsUHoyvV8JmMlsTr5RJ5k8UogMdZT+OfbRQeMfeTr9vnWjh8jlLUz8RjUY6EbiGlzgGieu4x2RJ9Wi214Ox+dN7aYK1NhmudVDWCXOdbskRPZYlbg3HaBjGgfM9qul9VFC+kzZ6IiuM4REQBERAEREAREQBERAEREAREQBERAfHaLybhdn0qrJqGHANDZMN6zmtuZm2ZzjawbqvWTtF5f3Yw9R7XtpspvEU82eIEyGx2l0dkgDjBqybouxbOziN2MLE56eg8sk5vKsDccolcm7s4WTdmUEjxnF0ASTAdBGoBm8DSQpmjg6rh0OSgSA4yC2W5XZHkWgEupvGmrTyCk62BqEktbQuGZTEEdJIBa43sTTER5eggxU+byWLl8FXG7GFDcxFImPFD3F0wIEZhxOvBc6u7OEa6A1rxwIc/nF+tY9isTm2LRRw8tAcXRNn3ZEiRZs3nxrwbruqU31G5RTpM0dDQABNjl+aSWNzQYho5lQbl7v8k1y+y/BXG7vYZpDmUwHi4OZ9jw8rmutr5dJ1OqsL8C4NzEjST6YiNZmPSq/t1haWOHGQe8XHrPoUY23yyJuoq4k1gakWX3G4jNIGhtwgT9qrVHaWUSZPIcSeS7m4wlpzCHEe/nVbw1qXrMmTuHw4YYbfv99VMVbUmAXMuJHZYD+Ja/8AhFWZ6R9u70XC78XtuvGXNeImdR3Lnwlv5h8UvYl8bj2NPWLQRrJCicLjiHONJwgG3zSFDjZ9RxmCSeMH1lZDMK9gP8ir1ihFUnqUPLOTtrQmhtgO6rhlfw4g9x4qJxuIufQuiczS08Z8xHLt0K66l8s6kNJ9Cux41FlOXI5RL/u7RYMPTcGgEtuQACZJ1OpVp3JP54Poe1Vnd94+D0foD1lWfcuPhoj5ntVGN/8As/3Lcn0f4NmoiLcYAiIgCIiAIiIAiIgCIiAIiIAiIgCIiA+O0XlvdqgXscMnSNLWhzC7KD5bQLRmPRuudBOklepHaLyxsLL0ZkVTAa6acwA2cznXtA0JmLqrJ2LsWzJpmFBf/dQcuWQ6oXRY5Wkk2kNaADoOU272YNogHDhpm7i/g0Z3iBOrGu7pGtpx6dSiGZvlySIzF1nPAFiZ0EN7Rm4wFlU8RRMjLUJJOWDeJIDbuNi0tmBMjjZZm0aEmd7MM0NzOw4j6cRzt5xaOHau0Umho+RBPlQ4iJa14ieJa8iLxbXRcKBBB6tYuAAMaSW8eQJzR2edcBVpH/FgmZzCeEGNP6BR0O0zLq4d0+IBFpDgQQJIIJMkZfsA0hYO2sGTTc0jrN60WJtrp2Zlk061MCB0vHiORAtNj1iLcO2678NQfUfFJjna6C4HDNwECBwC5s7W5JW1T2KS2nJsb6g8jBHtC631nM6zmZvo6jvHHzclLby7KdhagmMr5LC0hwa4GHMkWtIMf+qOCwKTrTx9ytUk1uimLRmYKjUqBrmUSWkwCGl0kiYE9l1LUMJi3NGSkQHHK0wG9aY7xxXZu3tGpTgUnNguktcAWhxtrY3Vxbt+rkEUaZcDMl5aNZmAxxVKljTpo0PHlq46r7lIxO6uM6+ZoljZN9QZ8U+Y8tFVdv7PfTeaYcCREuGlxoL66ytkbwbaquDs1QMBABaziPpG514QtcYvEio6GgBo9yfOroZFL5Vp7lOTFKMbm9fYxmU8rYmSbT36lMS8Zj2WCYmreywKtW6tiu5mm+yLxsveOu2hSpMr9HkaIljXtgEi4Ikgd/EK8eDytiHYucR0LuqclSiAG1GzqQNDNoWkcTiYbTM6FwP0XAT/AJVsnwA1Ca1QEyATHnEq1yTRA32iIoHAiIgCIiAIiIAiIgCIiAIiIAiIgCIiA+O0XmDd7H9CDDw2clizPMBw1kRAeTHG2kBen3aLyThS0tbPL1hU5dKZfh1tFrwu1i1oAqjxnOPyUmXCS4km92tb3DshZP8AbTuq3pbNMj5EN5C4B0It2Se5QWA2S+qQ2nSc8ng0E+k6AXNyVNbQ3cwuGIZicSG1SJNOlTdViYsXZhew4cFXGMpbf9+S2TjHc7qe1XMY1tOoC0OBA6MDTQzJnu+8rk/GvqwHEG82ABmI4X04LsGwG9C6ph6eKqOAJY11EU2uPaS6w7fQrhvLjMNhdnsrijSbULW9HDGyHETm521Uvhsj3dIi80FsivVPgmEj4U/PWiegZ5MiR0jhx7BHnXXiN43OpOq1PkcI0w1lPqGs4eQ2OHzncO/SnbGr0HVDUxfSODjJa2OsSfLcbgc4EmeC6969pnEVC6A1jGRTpgZWsaLAAfatMIxxr0mec5SepB7b3hqYirncQGizWNs1jRo1o4BZuzsTwVXCkMDVIAI1CjPXc7B0yyDEOYczPRMLuq70VACOuD2Fkengo+nigff1rhVok3FN57mkrM6vVGuM5JelnDG7Sq1j1iY75+wABdTHQPWu/wCDVP8ADeO9pHrXOhsiu/yco5k+oCSnPFd6RFxlJ92yNrVeaww6SrBW3Vqamowd4I9qh8ZgX0XZX94I0I5j7lfGcZLRmecJReqMfGu6rQto/k+/pqnf7AtUYl1+5bX/ACff01Tv/hCmVm/0REAREQBERAEREAREQBERAEREAREQBERAfHaFaM3Z2rs+nRbVpUWNbYEu6zmnhLnSY863m7ReSd1MW1rhSefk6zQx3YToey6lF0zpuU71htWn1mik/iTbvUxjm4fDtdictOXXdUcJJtAh3DgtH4vG1Gk4d7GDoyRLm5jbjB0BsfOrVudvFVztovqjoT1cpYzL3EEHu4K1Tt0cJnavhDs5rG5gRZ4MekQqft/bdbFMpiply02BrGAQLakybk5Vcd592aAo1HsYxrgJBY1wE/Ra7L9i11RksFrifXKjO1ucOLG5TJuZ9E/1XysZzTyKx8W7rU2jn6l3O4jXVU+DpVBopTdzAPrVcjbCJc4iQ0c/YsDDYd1RzWNEucYA9+C2TsLZLcO3I29QiXO83AcuQVOfKoR8l/D4nOXgyNl7pU6b8wqXHEgGLdtp0GilqmEoeXVLuyYHmaPuXT8DmM9SeY0E2lcpotsL9y8acpSdt2etGKivSjorGg3xGlx4WgekrFdWkxMdg9X81kEZ3QGlrefE8D3LsxBDWWDRpw9KnCrVh3WhCbRxA0bMjtn0Kvbc61Nrvmn7CI9YapDEul0jmuqvQD2PZ84W7+B9ML2McEkeTlm5MpzjK23+T7+mqd/sC1GQRY2I1Hatufk+/pqnf/CFaUG/0REAREQBERAEREAREQBERAEREAREQBERAfHaLx7i8JkylhlhgtcL35L2E7ReN9m48BnRvBLDy1b2hDpsTZXwfF0mOrsBcW5S8WcHC0gjsHaq3tDBmhXfSkuykFp0zNcA5p74PDiCsTB7TFIZGPc4Zi6cpZFoiJWbjsR0zaTzZ7QWOOhsczSfM53oVjakgyz7L3pJw76NUz1SATebetVWjYH6RI9CxumnT3+xZGaBY3959qjKTao4RznziAODW+/rWU53WI7FH4B2apUf76/yVq2dsIlgq1D4xGRgEyPnP7IuB3c4VUpKOrJwg5ukdO5+ycjc8fKOFz80EyB6pU9UqtpyBeofs7TyXytTqMDG5crXE8ptE92ouVlMwIDSIFzePe68ycnOVs9aEFCNI68Ngy6M3DUa8J9oWaNnzYLo2htWjhmh1R0SYAjM4+YXWEd63VMow7CesC5zxlBaLwON+5HgdW2ceXWkTJw5aL8BfzqGxjiAZ7SpbZu3RWeKTqZa7rOdcOaQLCDzuOCwduYeJN7lQUVB0xzuSKiXw4r6XL7iKcFY4GvJeljmefkjqQO26UVSfnCfPofYfOtm/k+/pqnf/CFrzbwkNPIx6R/ILYf5Pv6ap3+wK8z9zf6IiAIiIAiIgCIiAIiIAiIgCIiAIiIAiIgPjlpjG+Bdmcml1WcBncYHnKIgOtngaIMhwn6R+9drfBHUGjx6T96+ogA8EdT549J+9cj4JqhEZx6URAdVHwPOaCGuAB7T96l6e4mMaIFZsW4Nm3aiKLinuSjJx2Z8duFiyZNVpPaAj9wsWRHTAdwAXxFxY4rsSeWb7sjfijfmLi8OcdS4lx9JKzKHg2xDPFqNHmCIuuEXujiySWzOdHweYlr87arQ6ImBx7F21dw8W7xqrT5moij0oeyO9WfuzCqeC6sdXt+xdZ8FFX549KIpKKWyIucnuzqreCB7hDnAjvP3qy+D7cE7PqOdIg8JJ9ZRFIibDREQBERAEREAREQBER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788235" name="Picture 11"/>
          <p:cNvPicPr>
            <a:picLocks noChangeAspect="1" noChangeArrowheads="1"/>
          </p:cNvPicPr>
          <p:nvPr/>
        </p:nvPicPr>
        <p:blipFill>
          <a:blip r:embed="rId2" cstate="print"/>
          <a:srcRect/>
          <a:stretch>
            <a:fillRect/>
          </a:stretch>
        </p:blipFill>
        <p:spPr bwMode="auto">
          <a:xfrm>
            <a:off x="2590800" y="914400"/>
            <a:ext cx="3581400" cy="476911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788236" name="Picture 12"/>
          <p:cNvPicPr>
            <a:picLocks noChangeAspect="1" noChangeArrowheads="1"/>
          </p:cNvPicPr>
          <p:nvPr/>
        </p:nvPicPr>
        <p:blipFill>
          <a:blip r:embed="rId3" cstate="print"/>
          <a:srcRect/>
          <a:stretch>
            <a:fillRect/>
          </a:stretch>
        </p:blipFill>
        <p:spPr bwMode="auto">
          <a:xfrm>
            <a:off x="2590800" y="914400"/>
            <a:ext cx="3591416" cy="46482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788226" name="Picture 2" descr="&#10; May 15, 2103. Twin basketball players Jason and Jarron Collins make an appearance at the 'Jimmy Kimmel Live' Television show in Los Angeles. Jason is the basketball star that just came out of the closet in the NBA and who has been referenced by other players and his stance on gays in the NBA. His Twin brother Jarron wears a 'I'm The Straight One' T-shirt. &#10;"/>
          <p:cNvPicPr>
            <a:picLocks noChangeAspect="1" noChangeArrowheads="1"/>
          </p:cNvPicPr>
          <p:nvPr/>
        </p:nvPicPr>
        <p:blipFill>
          <a:blip r:embed="rId4" cstate="print"/>
          <a:srcRect/>
          <a:stretch>
            <a:fillRect/>
          </a:stretch>
        </p:blipFill>
        <p:spPr bwMode="auto">
          <a:xfrm>
            <a:off x="1447800" y="838200"/>
            <a:ext cx="6186678" cy="48714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644734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88236"/>
                                        </p:tgtEl>
                                        <p:attrNameLst>
                                          <p:attrName>style.visibility</p:attrName>
                                        </p:attrNameLst>
                                      </p:cBhvr>
                                      <p:to>
                                        <p:strVal val="visible"/>
                                      </p:to>
                                    </p:set>
                                    <p:anim calcmode="lin" valueType="num">
                                      <p:cBhvr>
                                        <p:cTn id="7" dur="500" fill="hold"/>
                                        <p:tgtEl>
                                          <p:spTgt spid="4788236"/>
                                        </p:tgtEl>
                                        <p:attrNameLst>
                                          <p:attrName>ppt_w</p:attrName>
                                        </p:attrNameLst>
                                      </p:cBhvr>
                                      <p:tavLst>
                                        <p:tav tm="0">
                                          <p:val>
                                            <p:fltVal val="0"/>
                                          </p:val>
                                        </p:tav>
                                        <p:tav tm="100000">
                                          <p:val>
                                            <p:strVal val="#ppt_w"/>
                                          </p:val>
                                        </p:tav>
                                      </p:tavLst>
                                    </p:anim>
                                    <p:anim calcmode="lin" valueType="num">
                                      <p:cBhvr>
                                        <p:cTn id="8" dur="500" fill="hold"/>
                                        <p:tgtEl>
                                          <p:spTgt spid="4788236"/>
                                        </p:tgtEl>
                                        <p:attrNameLst>
                                          <p:attrName>ppt_h</p:attrName>
                                        </p:attrNameLst>
                                      </p:cBhvr>
                                      <p:tavLst>
                                        <p:tav tm="0">
                                          <p:val>
                                            <p:fltVal val="0"/>
                                          </p:val>
                                        </p:tav>
                                        <p:tav tm="100000">
                                          <p:val>
                                            <p:strVal val="#ppt_h"/>
                                          </p:val>
                                        </p:tav>
                                      </p:tavLst>
                                    </p:anim>
                                    <p:animEffect transition="in" filter="fade">
                                      <p:cBhvr>
                                        <p:cTn id="9" dur="500"/>
                                        <p:tgtEl>
                                          <p:spTgt spid="47882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788226"/>
                                        </p:tgtEl>
                                        <p:attrNameLst>
                                          <p:attrName>style.visibility</p:attrName>
                                        </p:attrNameLst>
                                      </p:cBhvr>
                                      <p:to>
                                        <p:strVal val="visible"/>
                                      </p:to>
                                    </p:set>
                                    <p:anim calcmode="lin" valueType="num">
                                      <p:cBhvr>
                                        <p:cTn id="14" dur="500" fill="hold"/>
                                        <p:tgtEl>
                                          <p:spTgt spid="4788226"/>
                                        </p:tgtEl>
                                        <p:attrNameLst>
                                          <p:attrName>ppt_w</p:attrName>
                                        </p:attrNameLst>
                                      </p:cBhvr>
                                      <p:tavLst>
                                        <p:tav tm="0">
                                          <p:val>
                                            <p:fltVal val="0"/>
                                          </p:val>
                                        </p:tav>
                                        <p:tav tm="100000">
                                          <p:val>
                                            <p:strVal val="#ppt_w"/>
                                          </p:val>
                                        </p:tav>
                                      </p:tavLst>
                                    </p:anim>
                                    <p:anim calcmode="lin" valueType="num">
                                      <p:cBhvr>
                                        <p:cTn id="15" dur="500" fill="hold"/>
                                        <p:tgtEl>
                                          <p:spTgt spid="4788226"/>
                                        </p:tgtEl>
                                        <p:attrNameLst>
                                          <p:attrName>ppt_h</p:attrName>
                                        </p:attrNameLst>
                                      </p:cBhvr>
                                      <p:tavLst>
                                        <p:tav tm="0">
                                          <p:val>
                                            <p:fltVal val="0"/>
                                          </p:val>
                                        </p:tav>
                                        <p:tav tm="100000">
                                          <p:val>
                                            <p:strVal val="#ppt_h"/>
                                          </p:val>
                                        </p:tav>
                                      </p:tavLst>
                                    </p:anim>
                                    <p:animEffect transition="in" filter="fade">
                                      <p:cBhvr>
                                        <p:cTn id="16" dur="500"/>
                                        <p:tgtEl>
                                          <p:spTgt spid="4788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0"/>
            <a:ext cx="9144000" cy="6858000"/>
          </a:xfrm>
          <a:solidFill>
            <a:schemeClr val="tx2"/>
          </a:solidFill>
        </p:spPr>
        <p:txBody>
          <a:bodyPr/>
          <a:lstStyle/>
          <a:p>
            <a:r>
              <a:rPr lang="en-US" sz="6000" b="1" dirty="0">
                <a:solidFill>
                  <a:schemeClr val="bg1"/>
                </a:solidFill>
                <a:latin typeface="Caladea" panose="02040503050406030204" pitchFamily="18" charset="0"/>
              </a:rPr>
              <a:t>1 Cor. 6 </a:t>
            </a:r>
            <a:br>
              <a:rPr lang="en-US" sz="6000" b="1" dirty="0">
                <a:solidFill>
                  <a:schemeClr val="bg1"/>
                </a:solidFill>
                <a:latin typeface="Caladea" panose="02040503050406030204" pitchFamily="18" charset="0"/>
              </a:rPr>
            </a:br>
            <a:r>
              <a:rPr lang="en-US" sz="6000" b="1" dirty="0">
                <a:solidFill>
                  <a:schemeClr val="bg1"/>
                </a:solidFill>
                <a:latin typeface="Caladea" panose="02040503050406030204" pitchFamily="18" charset="0"/>
              </a:rPr>
              <a:t>&amp;</a:t>
            </a:r>
            <a:br>
              <a:rPr lang="en-US" sz="6000" b="1" dirty="0">
                <a:solidFill>
                  <a:schemeClr val="bg1"/>
                </a:solidFill>
                <a:latin typeface="Caladea" panose="02040503050406030204" pitchFamily="18" charset="0"/>
              </a:rPr>
            </a:br>
            <a:r>
              <a:rPr lang="en-US" sz="6000" b="1" dirty="0">
                <a:solidFill>
                  <a:schemeClr val="bg1"/>
                </a:solidFill>
                <a:latin typeface="Caladea" panose="02040503050406030204" pitchFamily="18" charset="0"/>
              </a:rPr>
              <a:t>perversion:</a:t>
            </a:r>
            <a:br>
              <a:rPr lang="en-US" sz="6000" b="1" dirty="0">
                <a:solidFill>
                  <a:schemeClr val="bg1"/>
                </a:solidFill>
                <a:latin typeface="Caladea" panose="02040503050406030204" pitchFamily="18" charset="0"/>
              </a:rPr>
            </a:br>
            <a:br>
              <a:rPr lang="en-US" sz="6000" b="1" dirty="0">
                <a:solidFill>
                  <a:schemeClr val="bg1"/>
                </a:solidFill>
                <a:latin typeface="Caladea" panose="02040503050406030204" pitchFamily="18" charset="0"/>
              </a:rPr>
            </a:br>
            <a:r>
              <a:rPr lang="en-US" sz="5400" b="1" dirty="0">
                <a:solidFill>
                  <a:schemeClr val="bg1"/>
                </a:solidFill>
                <a:latin typeface="Caladea" panose="02040503050406030204" pitchFamily="18" charset="0"/>
              </a:rPr>
              <a:t>fornication</a:t>
            </a:r>
            <a:br>
              <a:rPr lang="en-US" sz="5400" b="1" dirty="0">
                <a:solidFill>
                  <a:schemeClr val="bg1"/>
                </a:solidFill>
                <a:latin typeface="Caladea" panose="02040503050406030204" pitchFamily="18" charset="0"/>
              </a:rPr>
            </a:br>
            <a:r>
              <a:rPr lang="en-US" sz="5400" b="1" dirty="0">
                <a:solidFill>
                  <a:schemeClr val="bg1"/>
                </a:solidFill>
                <a:latin typeface="Caladea" panose="02040503050406030204" pitchFamily="18" charset="0"/>
              </a:rPr>
              <a:t>adultery</a:t>
            </a:r>
            <a:br>
              <a:rPr lang="en-US" sz="5400" b="1" dirty="0">
                <a:solidFill>
                  <a:schemeClr val="bg1"/>
                </a:solidFill>
                <a:latin typeface="Caladea" panose="02040503050406030204" pitchFamily="18" charset="0"/>
              </a:rPr>
            </a:br>
            <a:r>
              <a:rPr lang="en-US" sz="5400" b="1" dirty="0">
                <a:solidFill>
                  <a:schemeClr val="bg1"/>
                </a:solidFill>
                <a:latin typeface="Caladea" panose="02040503050406030204" pitchFamily="18" charset="0"/>
              </a:rPr>
              <a:t>homosexuality</a:t>
            </a:r>
            <a:br>
              <a:rPr lang="en-US" sz="5400" b="1" dirty="0">
                <a:solidFill>
                  <a:schemeClr val="bg1"/>
                </a:solidFill>
                <a:latin typeface="Caladea" panose="02040503050406030204" pitchFamily="18" charset="0"/>
              </a:rPr>
            </a:br>
            <a:endParaRPr lang="en-US" sz="5400" b="1" dirty="0">
              <a:latin typeface="Caladea" panose="02040503050406030204" pitchFamily="18" charset="0"/>
            </a:endParaRPr>
          </a:p>
        </p:txBody>
      </p:sp>
    </p:spTree>
    <p:extLst>
      <p:ext uri="{BB962C8B-B14F-4D97-AF65-F5344CB8AC3E}">
        <p14:creationId xmlns:p14="http://schemas.microsoft.com/office/powerpoint/2010/main" val="695350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0"/>
            <a:ext cx="9144000" cy="6858000"/>
          </a:xfrm>
          <a:solidFill>
            <a:schemeClr val="tx2"/>
          </a:solidFill>
        </p:spPr>
        <p:txBody>
          <a:bodyPr/>
          <a:lstStyle/>
          <a:p>
            <a:r>
              <a:rPr lang="en-US" sz="5400" b="1" i="1" dirty="0">
                <a:solidFill>
                  <a:schemeClr val="bg1"/>
                </a:solidFill>
                <a:latin typeface="Caladea" panose="02040503050406030204" pitchFamily="18" charset="0"/>
              </a:rPr>
              <a:t>Think back to the </a:t>
            </a:r>
            <a:br>
              <a:rPr lang="en-US" sz="5400" b="1" i="1" dirty="0">
                <a:solidFill>
                  <a:schemeClr val="bg1"/>
                </a:solidFill>
                <a:latin typeface="Caladea" panose="02040503050406030204" pitchFamily="18" charset="0"/>
              </a:rPr>
            </a:br>
            <a:r>
              <a:rPr lang="en-US" sz="5400" b="1" i="1" dirty="0">
                <a:solidFill>
                  <a:schemeClr val="bg1"/>
                </a:solidFill>
                <a:latin typeface="Caladea" panose="02040503050406030204" pitchFamily="18" charset="0"/>
              </a:rPr>
              <a:t>“me too movement”</a:t>
            </a:r>
          </a:p>
        </p:txBody>
      </p:sp>
    </p:spTree>
    <p:extLst>
      <p:ext uri="{BB962C8B-B14F-4D97-AF65-F5344CB8AC3E}">
        <p14:creationId xmlns:p14="http://schemas.microsoft.com/office/powerpoint/2010/main" val="3224908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69816"/>
            <a:ext cx="9144000" cy="1200329"/>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mn-ea"/>
                <a:cs typeface="+mn-cs"/>
              </a:rPr>
              <a:t>4 </a:t>
            </a:r>
            <a:r>
              <a:rPr kumimoji="0" lang="en-US" sz="3600" b="1" i="0" u="none" strike="noStrike" kern="1200" cap="none" spc="0" normalizeH="0" baseline="0" noProof="0" dirty="0" err="1">
                <a:ln>
                  <a:noFill/>
                </a:ln>
                <a:solidFill>
                  <a:srgbClr val="000000"/>
                </a:solidFill>
                <a:effectLst/>
                <a:uLnTx/>
                <a:uFillTx/>
                <a:latin typeface="Arial" charset="0"/>
                <a:ea typeface="+mn-ea"/>
                <a:cs typeface="+mn-cs"/>
              </a:rPr>
              <a:t>yrs</a:t>
            </a:r>
            <a:r>
              <a:rPr kumimoji="0" lang="en-US" sz="3600" b="1" i="0" u="none" strike="noStrike" kern="1200" cap="none" spc="0" normalizeH="0" baseline="0" noProof="0" dirty="0">
                <a:ln>
                  <a:noFill/>
                </a:ln>
                <a:solidFill>
                  <a:srgbClr val="000000"/>
                </a:solidFill>
                <a:effectLst/>
                <a:uLnTx/>
                <a:uFillTx/>
                <a:latin typeface="Arial" charset="0"/>
                <a:ea typeface="+mn-ea"/>
                <a:cs typeface="+mn-cs"/>
              </a:rPr>
              <a:t> ago - top news story of the year: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Rectangle 7"/>
          <p:cNvSpPr/>
          <p:nvPr/>
        </p:nvSpPr>
        <p:spPr>
          <a:xfrm>
            <a:off x="464620" y="2057400"/>
            <a:ext cx="7536380" cy="305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21" y="1270144"/>
            <a:ext cx="8845848" cy="4368655"/>
          </a:xfrm>
          <a:prstGeom prst="rect">
            <a:avLst/>
          </a:prstGeom>
          <a:noFill/>
          <a:ln w="9525">
            <a:solidFill>
              <a:schemeClr val="tx1"/>
            </a:solidFill>
            <a:miter lim="800000"/>
            <a:headEnd/>
            <a:tailEnd/>
          </a:ln>
          <a:effectLst>
            <a:outerShdw blurRad="241300" dist="304800" dir="8460000" algn="ctr">
              <a:srgbClr val="000000">
                <a:alpha val="64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4580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17A3242-1EE6-0B49-AC47-763B0C953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42020">
            <a:off x="329945" y="281160"/>
            <a:ext cx="2662752" cy="355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656D9FB6-199F-754A-B82A-1C634CB9A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079">
            <a:off x="4574285" y="421455"/>
            <a:ext cx="4234992" cy="3016645"/>
          </a:xfrm>
          <a:prstGeom prst="rect">
            <a:avLst/>
          </a:prstGeom>
        </p:spPr>
      </p:pic>
      <p:pic>
        <p:nvPicPr>
          <p:cNvPr id="7" name="Picture 2">
            <a:extLst>
              <a:ext uri="{FF2B5EF4-FFF2-40B4-BE49-F238E27FC236}">
                <a16:creationId xmlns:a16="http://schemas.microsoft.com/office/drawing/2014/main" id="{A494AF46-D112-9A4F-A9DC-4C3FAAE3C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8374">
            <a:off x="883401" y="3647690"/>
            <a:ext cx="4573679" cy="2495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EB3C6C58-D25D-E34D-8F79-6709C4DAC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34312">
            <a:off x="5831842" y="3141089"/>
            <a:ext cx="2929474" cy="3203937"/>
          </a:xfrm>
          <a:prstGeom prst="rect">
            <a:avLst/>
          </a:prstGeom>
          <a:effectLst>
            <a:outerShdw blurRad="152400" dist="330200" dir="9000000" algn="ctr" rotWithShape="0">
              <a:srgbClr val="000000">
                <a:alpha val="43137"/>
              </a:srgbClr>
            </a:outerShdw>
          </a:effectLst>
        </p:spPr>
      </p:pic>
    </p:spTree>
    <p:extLst>
      <p:ext uri="{BB962C8B-B14F-4D97-AF65-F5344CB8AC3E}">
        <p14:creationId xmlns:p14="http://schemas.microsoft.com/office/powerpoint/2010/main" val="2241368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AB83C5-AD61-7545-9F60-DC4B9C3E9B71}"/>
              </a:ext>
            </a:extLst>
          </p:cNvPr>
          <p:cNvSpPr/>
          <p:nvPr/>
        </p:nvSpPr>
        <p:spPr>
          <a:xfrm>
            <a:off x="-4652" y="19050"/>
            <a:ext cx="91486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 lot of men behaving badly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5" name="Picture 2">
            <a:extLst>
              <a:ext uri="{FF2B5EF4-FFF2-40B4-BE49-F238E27FC236}">
                <a16:creationId xmlns:a16="http://schemas.microsoft.com/office/drawing/2014/main" id="{F62BB15E-3666-0C4B-84B3-D0F6341AA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2190750"/>
            <a:ext cx="9677401" cy="255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694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5725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50" b="1" i="1" u="none" strike="noStrike" kern="1200" cap="none" spc="0" normalizeH="0" baseline="0" noProof="0" dirty="0">
                <a:ln>
                  <a:noFill/>
                </a:ln>
                <a:solidFill>
                  <a:srgbClr val="000000"/>
                </a:solidFill>
                <a:effectLst/>
                <a:uLnTx/>
                <a:uFillTx/>
                <a:latin typeface="Times New Roman"/>
                <a:ea typeface="+mn-ea"/>
                <a:cs typeface="+mn-cs"/>
              </a:rPr>
              <a:t>a recurring defense: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50" b="1" i="1" u="none" strike="noStrike" kern="1200" cap="none" spc="0" normalizeH="0" baseline="0" noProof="0" dirty="0">
                <a:ln>
                  <a:noFill/>
                </a:ln>
                <a:solidFill>
                  <a:prstClr val="white"/>
                </a:solidFill>
                <a:effectLst/>
                <a:uLnTx/>
                <a:uFillTx/>
                <a:latin typeface="Times New Roman"/>
                <a:ea typeface="+mn-ea"/>
                <a:cs typeface="+mn-cs"/>
              </a:rPr>
              <a:t>“consensual”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135640">
            <a:off x="-34651" y="2109421"/>
            <a:ext cx="7022306" cy="210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99703">
            <a:off x="2876463" y="2071688"/>
            <a:ext cx="5929313"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6230" y="1478695"/>
            <a:ext cx="4140545" cy="434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764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5725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Here’s a much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better consensual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agreement: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2018317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57250"/>
            <a:ext cx="585156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p:txBody>
      </p:sp>
      <p:sp>
        <p:nvSpPr>
          <p:cNvPr id="5" name="Oval Callout 4"/>
          <p:cNvSpPr/>
          <p:nvPr/>
        </p:nvSpPr>
        <p:spPr>
          <a:xfrm>
            <a:off x="115785" y="955222"/>
            <a:ext cx="5575464" cy="4916384"/>
          </a:xfrm>
          <a:prstGeom prst="wedgeEllipseCallout">
            <a:avLst>
              <a:gd name="adj1" fmla="val -50217"/>
              <a:gd name="adj2" fmla="val 448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you take this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woman / man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to be your lawfully wedded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wife /husband?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have and to hold, and to keep yourself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her/ him alone?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 long as you both shall live?</a:t>
            </a:r>
          </a:p>
        </p:txBody>
      </p:sp>
      <p:sp>
        <p:nvSpPr>
          <p:cNvPr id="8" name="Oval Callout 7"/>
          <p:cNvSpPr/>
          <p:nvPr/>
        </p:nvSpPr>
        <p:spPr>
          <a:xfrm>
            <a:off x="5468585" y="1065068"/>
            <a:ext cx="1638795" cy="1511135"/>
          </a:xfrm>
          <a:prstGeom prst="wedgeEllipseCallout">
            <a:avLst>
              <a:gd name="adj1" fmla="val 35777"/>
              <a:gd name="adj2" fmla="val 84117"/>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Times New Roman"/>
                <a:ea typeface="+mn-ea"/>
                <a:cs typeface="+mn-cs"/>
              </a:rPr>
              <a:t>I do.</a:t>
            </a:r>
          </a:p>
        </p:txBody>
      </p:sp>
      <p:pic>
        <p:nvPicPr>
          <p:cNvPr id="7170" name="Picture 2" descr="Image result for free clip art bride and g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193" y="3208564"/>
            <a:ext cx="2199904" cy="2792186"/>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p:cNvSpPr/>
          <p:nvPr/>
        </p:nvSpPr>
        <p:spPr>
          <a:xfrm>
            <a:off x="7373092" y="1056162"/>
            <a:ext cx="1638795" cy="1511135"/>
          </a:xfrm>
          <a:prstGeom prst="wedgeEllipseCallout">
            <a:avLst>
              <a:gd name="adj1" fmla="val -24006"/>
              <a:gd name="adj2" fmla="val 87653"/>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Times New Roman"/>
                <a:ea typeface="+mn-ea"/>
                <a:cs typeface="+mn-cs"/>
              </a:rPr>
              <a:t>I do.</a:t>
            </a:r>
          </a:p>
        </p:txBody>
      </p:sp>
    </p:spTree>
    <p:extLst>
      <p:ext uri="{BB962C8B-B14F-4D97-AF65-F5344CB8AC3E}">
        <p14:creationId xmlns:p14="http://schemas.microsoft.com/office/powerpoint/2010/main" val="2659577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solidFill>
            <a:schemeClr val="tx1"/>
          </a:solidFill>
        </p:spPr>
        <p:txBody>
          <a:bodyPr/>
          <a:lstStyle/>
          <a:p>
            <a:endParaRPr lang="en-US" dirty="0"/>
          </a:p>
        </p:txBody>
      </p:sp>
      <p:grpSp>
        <p:nvGrpSpPr>
          <p:cNvPr id="9" name="Group 8"/>
          <p:cNvGrpSpPr/>
          <p:nvPr/>
        </p:nvGrpSpPr>
        <p:grpSpPr>
          <a:xfrm>
            <a:off x="304800" y="228600"/>
            <a:ext cx="8686800" cy="6629400"/>
            <a:chOff x="857807" y="1019089"/>
            <a:chExt cx="7294728" cy="4726618"/>
          </a:xfrm>
        </p:grpSpPr>
        <p:sp>
          <p:nvSpPr>
            <p:cNvPr id="3" name="Flowchart: Delay 2"/>
            <p:cNvSpPr/>
            <p:nvPr/>
          </p:nvSpPr>
          <p:spPr>
            <a:xfrm rot="16200000">
              <a:off x="308405" y="1568492"/>
              <a:ext cx="4726616" cy="3627811"/>
            </a:xfrm>
            <a:prstGeom prst="flowChartDelay">
              <a:avLst/>
            </a:prstGeom>
            <a:solidFill>
              <a:sysClr val="window" lastClr="FFFFFF">
                <a:lumMod val="65000"/>
              </a:sysClr>
            </a:solidFill>
            <a:ln w="12700" cap="flat" cmpd="sng" algn="ctr">
              <a:solidFill>
                <a:srgbClr val="5B9BD5">
                  <a:shade val="50000"/>
                </a:srgbClr>
              </a:solidFill>
              <a:prstDash val="solid"/>
              <a:miter lim="800000"/>
            </a:ln>
            <a:effectLst/>
            <a:scene3d>
              <a:camera prst="orthographicFront"/>
              <a:lightRig rig="harsh" dir="t">
                <a:rot lat="0" lon="0" rev="10200000"/>
              </a:lightRig>
            </a:scene3d>
            <a:sp3d prstMaterial="matte">
              <a:bevelT w="120650" h="63500" prst="angle"/>
              <a:bevelB w="31750" h="12065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lowchart: Delay 3"/>
            <p:cNvSpPr/>
            <p:nvPr/>
          </p:nvSpPr>
          <p:spPr>
            <a:xfrm rot="16200000">
              <a:off x="3975321" y="1568492"/>
              <a:ext cx="4726618" cy="3627811"/>
            </a:xfrm>
            <a:prstGeom prst="flowChartDelay">
              <a:avLst/>
            </a:prstGeom>
            <a:solidFill>
              <a:sysClr val="window" lastClr="FFFFFF">
                <a:lumMod val="65000"/>
              </a:sysClr>
            </a:solidFill>
            <a:ln w="12700" cap="flat" cmpd="sng" algn="ctr">
              <a:solidFill>
                <a:srgbClr val="5B9BD5">
                  <a:shade val="50000"/>
                </a:srgbClr>
              </a:solidFill>
              <a:prstDash val="solid"/>
              <a:miter lim="800000"/>
            </a:ln>
            <a:effectLst/>
            <a:scene3d>
              <a:camera prst="orthographicFront"/>
              <a:lightRig rig="harsh" dir="t">
                <a:rot lat="0" lon="0" rev="10200000"/>
              </a:lightRig>
            </a:scene3d>
            <a:sp3d prstMaterial="matte">
              <a:bevelT w="120650" h="63500" prst="angle"/>
              <a:bevelB w="31750" h="12065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134958" y="1616707"/>
              <a:ext cx="3043451" cy="3873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Thou shalt have no other gods before me.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Thou shalt not make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a graven image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Thou shalt not take the name of the LORD thy God in vain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Remember the </a:t>
              </a:r>
              <a:r>
                <a:rPr kumimoji="0" lang="en-US" sz="2200" b="0" i="0" u="none" strike="noStrike" kern="1200" cap="none" spc="0" normalizeH="0" baseline="0" noProof="0" dirty="0" err="1">
                  <a:ln>
                    <a:noFill/>
                  </a:ln>
                  <a:solidFill>
                    <a:prstClr val="black">
                      <a:lumMod val="85000"/>
                      <a:lumOff val="15000"/>
                    </a:prstClr>
                  </a:solidFill>
                  <a:effectLst/>
                  <a:uLnTx/>
                  <a:uFillTx/>
                  <a:latin typeface="Stencil" panose="040409050D0802020404" pitchFamily="82" charset="0"/>
                  <a:ea typeface="+mn-ea"/>
                  <a:cs typeface="+mn-cs"/>
                </a:rPr>
                <a:t>sabbath</a:t>
              </a: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lumMod val="85000"/>
                      <a:lumOff val="15000"/>
                    </a:prstClr>
                  </a:solidFill>
                  <a:effectLst/>
                  <a:uLnTx/>
                  <a:uFillTx/>
                  <a:latin typeface="Stencil" panose="040409050D0802020404" pitchFamily="82" charset="0"/>
                  <a:ea typeface="+mn-ea"/>
                  <a:cs typeface="+mn-cs"/>
                </a:rPr>
                <a:t>Honour</a:t>
              </a: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 thy father and thy mother</a:t>
              </a:r>
            </a:p>
          </p:txBody>
        </p:sp>
        <p:sp>
          <p:nvSpPr>
            <p:cNvPr id="6" name="Rectangle 5"/>
            <p:cNvSpPr/>
            <p:nvPr/>
          </p:nvSpPr>
          <p:spPr>
            <a:xfrm>
              <a:off x="4856364" y="1832095"/>
              <a:ext cx="2885091" cy="36316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Thou shalt not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kill.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Stencil" panose="040409050D0802020404" pitchFamily="82" charset="0"/>
                  <a:ea typeface="+mn-ea"/>
                  <a:cs typeface="+mn-cs"/>
                </a:rPr>
                <a:t>Thou shalt not commit adultery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Thou shalt not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steal.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Thou shalt not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bear false witness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Thou shalt not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Stencil" panose="040409050D0802020404" pitchFamily="82" charset="0"/>
                  <a:ea typeface="+mn-ea"/>
                  <a:cs typeface="+mn-cs"/>
                </a:rPr>
                <a:t>covet</a:t>
              </a:r>
            </a:p>
          </p:txBody>
        </p:sp>
      </p:grpSp>
    </p:spTree>
    <p:extLst>
      <p:ext uri="{BB962C8B-B14F-4D97-AF65-F5344CB8AC3E}">
        <p14:creationId xmlns:p14="http://schemas.microsoft.com/office/powerpoint/2010/main" val="136234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9144000" cy="6858000"/>
          </a:xfrm>
          <a:solidFill>
            <a:schemeClr val="tx1"/>
          </a:solidFill>
        </p:spPr>
        <p:txBody>
          <a:bodyPr/>
          <a:lstStyle/>
          <a:p>
            <a:pPr algn="l"/>
            <a:br>
              <a:rPr lang="en-US" dirty="0">
                <a:solidFill>
                  <a:schemeClr val="bg1"/>
                </a:solidFill>
                <a:latin typeface="Arial Black" pitchFamily="34" charset="0"/>
              </a:rPr>
            </a:br>
            <a:br>
              <a:rPr lang="en-US" dirty="0">
                <a:solidFill>
                  <a:schemeClr val="bg1"/>
                </a:solidFill>
                <a:latin typeface="Arial Black" pitchFamily="34" charset="0"/>
              </a:rPr>
            </a:br>
            <a:br>
              <a:rPr lang="en-US" dirty="0">
                <a:solidFill>
                  <a:schemeClr val="bg1"/>
                </a:solidFill>
                <a:latin typeface="Arial Black" pitchFamily="34" charset="0"/>
              </a:rPr>
            </a:br>
            <a:br>
              <a:rPr lang="en-US" dirty="0">
                <a:solidFill>
                  <a:schemeClr val="bg1"/>
                </a:solidFill>
                <a:latin typeface="Arial Black" pitchFamily="34" charset="0"/>
              </a:rPr>
            </a:br>
            <a:br>
              <a:rPr lang="en-US" dirty="0">
                <a:solidFill>
                  <a:schemeClr val="bg1"/>
                </a:solidFill>
                <a:latin typeface="Arial Black" pitchFamily="34" charset="0"/>
              </a:rPr>
            </a:br>
            <a:br>
              <a:rPr lang="en-US" dirty="0">
                <a:solidFill>
                  <a:schemeClr val="bg1"/>
                </a:solidFill>
                <a:latin typeface="Arial Black" pitchFamily="34" charset="0"/>
              </a:rPr>
            </a:br>
            <a:br>
              <a:rPr lang="en-US" dirty="0">
                <a:solidFill>
                  <a:schemeClr val="bg1"/>
                </a:solidFill>
                <a:latin typeface="Arial Black" pitchFamily="34" charset="0"/>
              </a:rPr>
            </a:br>
            <a:br>
              <a:rPr lang="en-US" dirty="0">
                <a:solidFill>
                  <a:schemeClr val="bg1"/>
                </a:solidFill>
                <a:latin typeface="Arial Black" pitchFamily="34" charset="0"/>
              </a:rPr>
            </a:br>
            <a:endParaRPr lang="en-US" dirty="0">
              <a:solidFill>
                <a:schemeClr val="bg1"/>
              </a:solidFill>
              <a:latin typeface="Arial Black" pitchFamily="34" charset="0"/>
            </a:endParaRPr>
          </a:p>
        </p:txBody>
      </p:sp>
      <p:sp>
        <p:nvSpPr>
          <p:cNvPr id="4" name="Up Arrow 3"/>
          <p:cNvSpPr/>
          <p:nvPr/>
        </p:nvSpPr>
        <p:spPr bwMode="auto">
          <a:xfrm>
            <a:off x="1905000" y="2029899"/>
            <a:ext cx="5334000" cy="2823381"/>
          </a:xfrm>
          <a:prstGeom prst="upArrow">
            <a:avLst>
              <a:gd name="adj1" fmla="val 88534"/>
              <a:gd name="adj2" fmla="val 5000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5" name="Rounded Rectangle 4"/>
          <p:cNvSpPr/>
          <p:nvPr/>
        </p:nvSpPr>
        <p:spPr bwMode="auto">
          <a:xfrm>
            <a:off x="3048000" y="3024691"/>
            <a:ext cx="3048000" cy="1585054"/>
          </a:xfrm>
          <a:prstGeom prst="roundRect">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itchFamily="34" charset="0"/>
                <a:ea typeface="+mn-ea"/>
                <a:cs typeface="+mn-cs"/>
              </a:rPr>
              <a:t> </a:t>
            </a:r>
            <a:r>
              <a:rPr kumimoji="0" lang="en-US" sz="4400" b="1" i="0" u="none" strike="noStrike" kern="1200" cap="none" spc="0" normalizeH="0" baseline="0" noProof="0" dirty="0">
                <a:ln>
                  <a:noFill/>
                </a:ln>
                <a:solidFill>
                  <a:srgbClr val="000000"/>
                </a:solidFill>
                <a:effectLst/>
                <a:uLnTx/>
                <a:uFillTx/>
                <a:latin typeface="Arial Black" pitchFamily="34" charset="0"/>
                <a:ea typeface="+mn-ea"/>
                <a:cs typeface="Arial" pitchFamily="34" charset="0"/>
              </a:rPr>
              <a:t>Gen.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Black" pitchFamily="34" charset="0"/>
                <a:ea typeface="+mn-ea"/>
                <a:cs typeface="Arial" pitchFamily="34" charset="0"/>
              </a:rPr>
              <a:t>2:24</a:t>
            </a:r>
          </a:p>
        </p:txBody>
      </p:sp>
      <p:sp>
        <p:nvSpPr>
          <p:cNvPr id="7" name="Rounded Rectangle 6"/>
          <p:cNvSpPr/>
          <p:nvPr/>
        </p:nvSpPr>
        <p:spPr bwMode="auto">
          <a:xfrm>
            <a:off x="2133600" y="4949019"/>
            <a:ext cx="4876800" cy="918381"/>
          </a:xfrm>
          <a:prstGeom prst="roundRect">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itchFamily="34" charset="0"/>
                <a:ea typeface="+mn-ea"/>
                <a:cs typeface="+mn-cs"/>
              </a:rPr>
              <a:t> </a:t>
            </a:r>
            <a:r>
              <a:rPr kumimoji="0" lang="en-US" sz="4400" b="0" i="0" u="none" strike="noStrike" kern="1200" cap="none" spc="0" normalizeH="0" baseline="0" noProof="0" dirty="0">
                <a:ln>
                  <a:noFill/>
                </a:ln>
                <a:solidFill>
                  <a:srgbClr val="000000"/>
                </a:solidFill>
                <a:effectLst/>
                <a:uLnTx/>
                <a:uFillTx/>
                <a:latin typeface="Arial Black" pitchFamily="34" charset="0"/>
                <a:ea typeface="+mn-ea"/>
                <a:cs typeface="+mn-cs"/>
              </a:rPr>
              <a:t>Matt. 7.24-26</a:t>
            </a:r>
            <a:endParaRPr kumimoji="0" lang="en-US" sz="4400" b="1" i="0" u="none" strike="noStrike" kern="1200" cap="none" spc="0" normalizeH="0" baseline="0" noProof="0" dirty="0">
              <a:ln>
                <a:noFill/>
              </a:ln>
              <a:solidFill>
                <a:srgbClr val="000000"/>
              </a:solidFill>
              <a:effectLst/>
              <a:uLnTx/>
              <a:uFillTx/>
              <a:latin typeface="Arial Black" pitchFamily="34" charset="0"/>
              <a:ea typeface="+mn-ea"/>
              <a:cs typeface="Arial" pitchFamily="34" charset="0"/>
            </a:endParaRPr>
          </a:p>
        </p:txBody>
      </p:sp>
      <p:sp>
        <p:nvSpPr>
          <p:cNvPr id="8" name="Rounded Rectangle 7">
            <a:extLst>
              <a:ext uri="{FF2B5EF4-FFF2-40B4-BE49-F238E27FC236}">
                <a16:creationId xmlns:a16="http://schemas.microsoft.com/office/drawing/2014/main" id="{52C52660-3C3D-E149-BB1F-D6991AABE6AF}"/>
              </a:ext>
            </a:extLst>
          </p:cNvPr>
          <p:cNvSpPr/>
          <p:nvPr/>
        </p:nvSpPr>
        <p:spPr bwMode="auto">
          <a:xfrm>
            <a:off x="2133600" y="929958"/>
            <a:ext cx="4876800" cy="914400"/>
          </a:xfrm>
          <a:prstGeom prst="roundRect">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itchFamily="34" charset="0"/>
                <a:ea typeface="+mn-ea"/>
                <a:cs typeface="+mn-cs"/>
              </a:rPr>
              <a:t> </a:t>
            </a:r>
            <a:r>
              <a:rPr kumimoji="0" lang="en-US" sz="4400" b="0" i="0" u="none" strike="noStrike" kern="1200" cap="none" spc="0" normalizeH="0" baseline="0" noProof="0" dirty="0">
                <a:ln>
                  <a:noFill/>
                </a:ln>
                <a:solidFill>
                  <a:srgbClr val="000000"/>
                </a:solidFill>
                <a:effectLst/>
                <a:uLnTx/>
                <a:uFillTx/>
                <a:latin typeface="Arial Black" pitchFamily="34" charset="0"/>
                <a:ea typeface="+mn-ea"/>
                <a:cs typeface="+mn-cs"/>
              </a:rPr>
              <a:t>Josh. 24.15 </a:t>
            </a:r>
          </a:p>
        </p:txBody>
      </p:sp>
    </p:spTree>
    <p:extLst>
      <p:ext uri="{BB962C8B-B14F-4D97-AF65-F5344CB8AC3E}">
        <p14:creationId xmlns:p14="http://schemas.microsoft.com/office/powerpoint/2010/main" val="83877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0" y="0"/>
            <a:ext cx="9144000" cy="6858000"/>
          </a:xfrm>
          <a:solidFill>
            <a:schemeClr val="tx1"/>
          </a:solidFill>
        </p:spPr>
        <p:txBody>
          <a:bodyPr/>
          <a:lstStyle/>
          <a:p>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endParaRPr lang="en-US" b="1" dirty="0">
              <a:latin typeface="Arial" pitchFamily="34" charset="0"/>
            </a:endParaRPr>
          </a:p>
        </p:txBody>
      </p:sp>
      <p:pic>
        <p:nvPicPr>
          <p:cNvPr id="1026" name="Picture 2" descr="brown concrete building near body of water during daytime">
            <a:extLst>
              <a:ext uri="{FF2B5EF4-FFF2-40B4-BE49-F238E27FC236}">
                <a16:creationId xmlns:a16="http://schemas.microsoft.com/office/drawing/2014/main" id="{6BCFD1DC-F6BE-DB45-86D6-59B880DFB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9525"/>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59C0C2-6B00-5547-BE7F-9FA284FDE12B}"/>
              </a:ext>
            </a:extLst>
          </p:cNvPr>
          <p:cNvSpPr/>
          <p:nvPr/>
        </p:nvSpPr>
        <p:spPr>
          <a:xfrm>
            <a:off x="703996" y="2151727"/>
            <a:ext cx="3164007" cy="255454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t>PROTECT</a:t>
            </a:r>
            <a:b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br>
            <a: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t> YOUR</a:t>
            </a:r>
            <a:b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br>
            <a: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t>MARRIAGE</a:t>
            </a:r>
            <a:b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br>
            <a:endParaRPr kumimoji="0" lang="en-US" sz="4000" b="0" i="0" u="none" strike="noStrike" kern="1200" cap="none" spc="0" normalizeH="0" baseline="0" noProof="0" dirty="0">
              <a:ln>
                <a:noFill/>
              </a:ln>
              <a:solidFill>
                <a:srgbClr val="000000"/>
              </a:solidFill>
              <a:effectLst/>
              <a:uLnTx/>
              <a:uFillTx/>
              <a:latin typeface="Rockwell" panose="02060603020205020403" pitchFamily="18" charset="77"/>
              <a:ea typeface="+mn-ea"/>
              <a:cs typeface="+mn-cs"/>
            </a:endParaRPr>
          </a:p>
        </p:txBody>
      </p:sp>
    </p:spTree>
    <p:extLst>
      <p:ext uri="{BB962C8B-B14F-4D97-AF65-F5344CB8AC3E}">
        <p14:creationId xmlns:p14="http://schemas.microsoft.com/office/powerpoint/2010/main" val="3177099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17C21E97-FA1C-2947-99EF-81E20792D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962196">
            <a:off x="1541583" y="1321379"/>
            <a:ext cx="6060832" cy="4215240"/>
          </a:xfrm>
        </p:spPr>
      </p:pic>
    </p:spTree>
    <p:extLst>
      <p:ext uri="{BB962C8B-B14F-4D97-AF65-F5344CB8AC3E}">
        <p14:creationId xmlns:p14="http://schemas.microsoft.com/office/powerpoint/2010/main" val="147695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E1A418-4096-CC41-B26D-DFC438E10224}"/>
              </a:ext>
            </a:extLst>
          </p:cNvPr>
          <p:cNvSpPr/>
          <p:nvPr/>
        </p:nvSpPr>
        <p:spPr>
          <a:xfrm>
            <a:off x="0" y="37214"/>
            <a:ext cx="9144000" cy="68207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5" name="Picture 2">
            <a:extLst>
              <a:ext uri="{FF2B5EF4-FFF2-40B4-BE49-F238E27FC236}">
                <a16:creationId xmlns:a16="http://schemas.microsoft.com/office/drawing/2014/main" id="{BF9D2DC9-6855-AF44-810A-971AE90A5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31380">
            <a:off x="644968" y="989326"/>
            <a:ext cx="5415663" cy="36211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68ACB039-528E-C34F-B17A-FECA2D51C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9685">
            <a:off x="2897435" y="1978410"/>
            <a:ext cx="5764098" cy="39925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61ABE44D-400E-6645-8998-4A6BCD253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8684">
            <a:off x="1203335" y="2453359"/>
            <a:ext cx="6737330" cy="304266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5373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anim calcmode="lin" valueType="num">
                                      <p:cBhvr>
                                        <p:cTn id="8" dur="600" fill="hold"/>
                                        <p:tgtEl>
                                          <p:spTgt spid="6"/>
                                        </p:tgtEl>
                                        <p:attrNameLst>
                                          <p:attrName>ppt_x</p:attrName>
                                        </p:attrNameLst>
                                      </p:cBhvr>
                                      <p:tavLst>
                                        <p:tav tm="0">
                                          <p:val>
                                            <p:strVal val="#ppt_x"/>
                                          </p:val>
                                        </p:tav>
                                        <p:tav tm="100000">
                                          <p:val>
                                            <p:strVal val="#ppt_x"/>
                                          </p:val>
                                        </p:tav>
                                      </p:tavLst>
                                    </p:anim>
                                    <p:anim calcmode="lin" valueType="num">
                                      <p:cBhvr>
                                        <p:cTn id="9" dur="6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600"/>
                                        <p:tgtEl>
                                          <p:spTgt spid="7"/>
                                        </p:tgtEl>
                                      </p:cBhvr>
                                    </p:animEffect>
                                    <p:anim calcmode="lin" valueType="num">
                                      <p:cBhvr>
                                        <p:cTn id="15" dur="600" fill="hold"/>
                                        <p:tgtEl>
                                          <p:spTgt spid="7"/>
                                        </p:tgtEl>
                                        <p:attrNameLst>
                                          <p:attrName>ppt_x</p:attrName>
                                        </p:attrNameLst>
                                      </p:cBhvr>
                                      <p:tavLst>
                                        <p:tav tm="0">
                                          <p:val>
                                            <p:strVal val="#ppt_x"/>
                                          </p:val>
                                        </p:tav>
                                        <p:tav tm="100000">
                                          <p:val>
                                            <p:strVal val="#ppt_x"/>
                                          </p:val>
                                        </p:tav>
                                      </p:tavLst>
                                    </p:anim>
                                    <p:anim calcmode="lin" valueType="num">
                                      <p:cBhvr>
                                        <p:cTn id="16" dur="6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F333A0F-F112-114B-8ECA-5B33E7B7F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785812"/>
            <a:ext cx="81153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722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0" y="0"/>
            <a:ext cx="9144000" cy="6858000"/>
          </a:xfrm>
          <a:solidFill>
            <a:schemeClr val="tx1"/>
          </a:solidFill>
        </p:spPr>
        <p:txBody>
          <a:bodyPr/>
          <a:lstStyle/>
          <a:p>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br>
              <a:rPr lang="en-US" sz="4800" b="1" dirty="0">
                <a:solidFill>
                  <a:schemeClr val="bg1"/>
                </a:solidFill>
                <a:latin typeface="Arial" pitchFamily="34" charset="0"/>
              </a:rPr>
            </a:br>
            <a:endParaRPr lang="en-US" b="1" dirty="0">
              <a:latin typeface="Arial" pitchFamily="34" charset="0"/>
            </a:endParaRPr>
          </a:p>
        </p:txBody>
      </p:sp>
      <p:pic>
        <p:nvPicPr>
          <p:cNvPr id="1026" name="Picture 2" descr="brown concrete building near body of water during daytime">
            <a:extLst>
              <a:ext uri="{FF2B5EF4-FFF2-40B4-BE49-F238E27FC236}">
                <a16:creationId xmlns:a16="http://schemas.microsoft.com/office/drawing/2014/main" id="{6BCFD1DC-F6BE-DB45-86D6-59B880DFB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9525"/>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59C0C2-6B00-5547-BE7F-9FA284FDE12B}"/>
              </a:ext>
            </a:extLst>
          </p:cNvPr>
          <p:cNvSpPr/>
          <p:nvPr/>
        </p:nvSpPr>
        <p:spPr>
          <a:xfrm>
            <a:off x="703996" y="2151727"/>
            <a:ext cx="3164007" cy="255454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t>PROTECT</a:t>
            </a:r>
            <a:b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br>
            <a: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t> YOUR</a:t>
            </a:r>
            <a:b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br>
            <a: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t>MARRIAGE</a:t>
            </a:r>
            <a:br>
              <a:rPr kumimoji="0" lang="en-US" sz="4000" b="1" i="0" u="none" strike="noStrike" kern="1200" cap="none" spc="0" normalizeH="0" baseline="0" noProof="0" dirty="0">
                <a:ln>
                  <a:noFill/>
                </a:ln>
                <a:solidFill>
                  <a:srgbClr val="FFFFFF"/>
                </a:solidFill>
                <a:effectLst/>
                <a:uLnTx/>
                <a:uFillTx/>
                <a:latin typeface="Rockwell" panose="02060603020205020403" pitchFamily="18" charset="77"/>
                <a:ea typeface="+mn-ea"/>
                <a:cs typeface="+mn-cs"/>
              </a:rPr>
            </a:br>
            <a:endParaRPr kumimoji="0" lang="en-US" sz="4000" b="0" i="0" u="none" strike="noStrike" kern="1200" cap="none" spc="0" normalizeH="0" baseline="0" noProof="0" dirty="0">
              <a:ln>
                <a:noFill/>
              </a:ln>
              <a:solidFill>
                <a:srgbClr val="000000"/>
              </a:solidFill>
              <a:effectLst/>
              <a:uLnTx/>
              <a:uFillTx/>
              <a:latin typeface="Rockwell" panose="02060603020205020403" pitchFamily="18" charset="77"/>
              <a:ea typeface="+mn-ea"/>
              <a:cs typeface="+mn-cs"/>
            </a:endParaRPr>
          </a:p>
        </p:txBody>
      </p:sp>
    </p:spTree>
    <p:extLst>
      <p:ext uri="{BB962C8B-B14F-4D97-AF65-F5344CB8AC3E}">
        <p14:creationId xmlns:p14="http://schemas.microsoft.com/office/powerpoint/2010/main" val="3601678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524000" y="36020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Donut 3"/>
          <p:cNvSpPr/>
          <p:nvPr/>
        </p:nvSpPr>
        <p:spPr>
          <a:xfrm>
            <a:off x="3440383" y="3276600"/>
            <a:ext cx="5547432" cy="3124200"/>
          </a:xfrm>
          <a:prstGeom prst="donut">
            <a:avLst>
              <a:gd name="adj" fmla="val 12726"/>
            </a:avLst>
          </a:prstGeom>
          <a:solidFill>
            <a:srgbClr val="FFFF00"/>
          </a:solidFill>
          <a:ln w="12700" cap="flat" cmpd="sng" algn="ctr">
            <a:solidFill>
              <a:srgbClr val="FFFF00"/>
            </a:solidFill>
            <a:prstDash val="solid"/>
            <a:miter lim="800000"/>
          </a:ln>
          <a:effectLst/>
          <a:scene3d>
            <a:camera prst="orthographicFront">
              <a:rot lat="19199986" lon="21599992" rev="0"/>
            </a:camera>
            <a:lightRig rig="threePt" dir="t">
              <a:rot lat="0" lon="0" rev="0"/>
            </a:lightRig>
          </a:scene3d>
          <a:sp3d prstMaterial="metal">
            <a:bevelT w="431800" h="946150"/>
            <a:bevelB w="806450" h="952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Image result for free clip art bride and groom"/>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53000"/>
                    </a14:imgEffect>
                  </a14:imgLayer>
                </a14:imgProps>
              </a:ext>
              <a:ext uri="{28A0092B-C50C-407E-A947-70E740481C1C}">
                <a14:useLocalDpi xmlns:a14="http://schemas.microsoft.com/office/drawing/2010/main" val="0"/>
              </a:ext>
            </a:extLst>
          </a:blip>
          <a:srcRect/>
          <a:stretch>
            <a:fillRect/>
          </a:stretch>
        </p:blipFill>
        <p:spPr bwMode="auto">
          <a:xfrm>
            <a:off x="5257800" y="2667000"/>
            <a:ext cx="2449015" cy="3108366"/>
          </a:xfrm>
          <a:prstGeom prst="rect">
            <a:avLst/>
          </a:prstGeom>
          <a:noFill/>
          <a:effectLst>
            <a:outerShdw blurRad="266700" dist="279400" dir="2700000" algn="tl" rotWithShape="0">
              <a:prstClr val="black">
                <a:alpha val="81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14300" y="204951"/>
            <a:ext cx="3326083" cy="6448097"/>
          </a:xfrm>
          <a:prstGeom prst="rect">
            <a:avLst/>
          </a:prstGeom>
          <a:solidFill>
            <a:srgbClr val="740000"/>
          </a:solidFill>
          <a:ln w="12700" cap="flat" cmpd="sng" algn="ctr">
            <a:noFill/>
            <a:prstDash val="solid"/>
            <a:miter lim="800000"/>
          </a:ln>
          <a:effectLst>
            <a:outerShdw blurRad="355600" dist="241300" dir="4800000" sx="110000" sy="110000" algn="ctr">
              <a:srgbClr val="000000">
                <a:alpha val="44000"/>
              </a:srgbClr>
            </a:outerShdw>
          </a:effectLst>
          <a:scene3d>
            <a:camera prst="perspectiveFront" fov="5100000">
              <a:rot lat="0" lon="20699993" rev="0"/>
            </a:camera>
            <a:lightRig rig="flood" dir="t">
              <a:rot lat="0" lon="0" rev="13800000"/>
            </a:lightRig>
          </a:scene3d>
          <a:sp3d extrusionH="107950" prstMaterial="plastic">
            <a:bevelT w="82550" h="63500" prst="divo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RESPECTING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BOUNDARIES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clothing</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communication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compliments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contact</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companionship</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closeness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imagination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intimacy</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love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desire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loyalty</a:t>
            </a:r>
          </a:p>
        </p:txBody>
      </p:sp>
    </p:spTree>
    <p:extLst>
      <p:ext uri="{BB962C8B-B14F-4D97-AF65-F5344CB8AC3E}">
        <p14:creationId xmlns:p14="http://schemas.microsoft.com/office/powerpoint/2010/main" val="202928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5725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1" i="0" u="sng"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prstClr val="white"/>
                </a:solidFill>
                <a:effectLst/>
                <a:uLnTx/>
                <a:uFillTx/>
                <a:latin typeface="Times New Roman"/>
                <a:ea typeface="+mn-ea"/>
                <a:cs typeface="+mn-cs"/>
              </a:rPr>
              <a:t>1. You’re having conversations you wouldn’t want your spouse to see.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If you’re ever in a position where you think, “I’m glad my husband/wife isn’t seeing this,” then you’re already out of bounds...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prstClr val="white"/>
                </a:solidFill>
                <a:effectLst/>
                <a:uLnTx/>
                <a:uFillTx/>
                <a:latin typeface="Times New Roman"/>
                <a:ea typeface="+mn-ea"/>
                <a:cs typeface="+mn-cs"/>
              </a:rPr>
              <a:t>2. You’re dressing to impress a specific individual other than your spouse.</a:t>
            </a:r>
            <a:br>
              <a:rPr kumimoji="0" lang="en-US" sz="1500" b="1" i="0" u="sng" strike="noStrike" kern="1200" cap="none" spc="0" normalizeH="0" baseline="0" noProof="0" dirty="0">
                <a:ln>
                  <a:noFill/>
                </a:ln>
                <a:solidFill>
                  <a:prstClr val="white"/>
                </a:solidFill>
                <a:effectLst/>
                <a:uLnTx/>
                <a:uFillTx/>
                <a:latin typeface="Times New Roman"/>
                <a:ea typeface="+mn-ea"/>
                <a:cs typeface="+mn-cs"/>
              </a:rPr>
            </a:br>
            <a:r>
              <a:rPr kumimoji="0" lang="en-US" sz="1800" b="0" i="0" u="none" strike="noStrike" kern="1200" cap="none" spc="0" normalizeH="0" baseline="0" noProof="0" dirty="0">
                <a:ln>
                  <a:noFill/>
                </a:ln>
                <a:solidFill>
                  <a:prstClr val="white"/>
                </a:solidFill>
                <a:effectLst/>
                <a:uLnTx/>
                <a:uFillTx/>
                <a:latin typeface="Times New Roman"/>
                <a:ea typeface="+mn-ea"/>
                <a:cs typeface="+mn-cs"/>
              </a:rPr>
              <a:t>When we’re trying to be visually attractive for an individual other than our spouse, we’re opening a very dangerous door.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prstClr val="white"/>
                </a:solidFill>
                <a:effectLst/>
                <a:uLnTx/>
                <a:uFillTx/>
                <a:latin typeface="Times New Roman"/>
                <a:ea typeface="+mn-ea"/>
                <a:cs typeface="+mn-cs"/>
              </a:rPr>
              <a:t>3. You try to create opportunities to be alone with someone other than your spouse.</a:t>
            </a:r>
            <a:endParaRPr kumimoji="0" lang="en-US" sz="15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If you’re going out of your way to “run into” someone so you can have one-on-one conversations, that’s a huge red flag.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prstClr val="white"/>
                </a:solidFill>
                <a:effectLst/>
                <a:uLnTx/>
                <a:uFillTx/>
                <a:latin typeface="Times New Roman"/>
                <a:ea typeface="+mn-ea"/>
                <a:cs typeface="+mn-cs"/>
              </a:rPr>
              <a:t>4. You delete text messages or emails from someone, because you don’t want your spouse to see them.</a:t>
            </a:r>
            <a:br>
              <a:rPr kumimoji="0" lang="en-US" sz="1500" b="1" i="0" u="sng" strike="noStrike" kern="1200" cap="none" spc="0" normalizeH="0" baseline="0" noProof="0" dirty="0">
                <a:ln>
                  <a:noFill/>
                </a:ln>
                <a:solidFill>
                  <a:prstClr val="white"/>
                </a:solidFill>
                <a:effectLst/>
                <a:uLnTx/>
                <a:uFillTx/>
                <a:latin typeface="Times New Roman"/>
                <a:ea typeface="+mn-ea"/>
                <a:cs typeface="+mn-cs"/>
              </a:rPr>
            </a:br>
            <a:r>
              <a:rPr kumimoji="0" lang="en-US" sz="1800" b="0" i="0" u="none" strike="noStrike" kern="1200" cap="none" spc="0" normalizeH="0" baseline="0" noProof="0" dirty="0">
                <a:ln>
                  <a:noFill/>
                </a:ln>
                <a:solidFill>
                  <a:prstClr val="white"/>
                </a:solidFill>
                <a:effectLst/>
                <a:uLnTx/>
                <a:uFillTx/>
                <a:latin typeface="Times New Roman"/>
                <a:ea typeface="+mn-ea"/>
                <a:cs typeface="+mn-cs"/>
              </a:rPr>
              <a:t>If you’re ever hiding messages, texts or calls, then you’ve crossed an obvious line..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prstClr val="white"/>
                </a:solidFill>
                <a:effectLst/>
                <a:uLnTx/>
                <a:uFillTx/>
                <a:latin typeface="Times New Roman"/>
                <a:ea typeface="+mn-ea"/>
                <a:cs typeface="+mn-cs"/>
              </a:rPr>
              <a:t>5. You’re having consistent romantic and/or sexual fantasies about someone other than your spouse.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Affairs don’t start in the bedroom, they always start in the mind!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prstClr val="white"/>
                </a:solidFill>
                <a:effectLst/>
                <a:uLnTx/>
                <a:uFillTx/>
                <a:latin typeface="Times New Roman"/>
                <a:ea typeface="+mn-ea"/>
                <a:cs typeface="+mn-cs"/>
              </a:rPr>
              <a:t>6. You’re constantly comparing your spouse to this other individual.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…the mental tendency is to see this new person as nearly flawless and, by comparison, your spouse’s flaws become much more obvious. If you’re more critical of your spouse while mentally comparing them to this other person, you’re falling into a toxic trap.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prstClr val="white"/>
                </a:solidFill>
                <a:effectLst/>
                <a:uLnTx/>
                <a:uFillTx/>
                <a:latin typeface="Times New Roman"/>
                <a:ea typeface="+mn-ea"/>
                <a:cs typeface="+mn-cs"/>
              </a:rPr>
              <a:t>7. You’re planning a new life together with this other person.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Once you start planning and romanticizing a new life with this other person, you’re in a very dangerous place...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5" name="Rectangle 4"/>
          <p:cNvSpPr/>
          <p:nvPr/>
        </p:nvSpPr>
        <p:spPr>
          <a:xfrm>
            <a:off x="0" y="5723751"/>
            <a:ext cx="9144000" cy="646331"/>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Read more at http://www.patheos.com/blogs/davewillis/7-signs-youre-having-an-emotional-affair/#dpbyiHYp7bXGRMGT.99</a:t>
            </a:r>
          </a:p>
        </p:txBody>
      </p:sp>
      <p:sp>
        <p:nvSpPr>
          <p:cNvPr id="6" name="Rectangle 5"/>
          <p:cNvSpPr/>
          <p:nvPr/>
        </p:nvSpPr>
        <p:spPr>
          <a:xfrm>
            <a:off x="0" y="857250"/>
            <a:ext cx="8927225"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charset="0"/>
                <a:ea typeface="+mn-ea"/>
                <a:cs typeface="+mn-cs"/>
              </a:rPr>
              <a:t>7 SIGNS YOU’RE HAVING AN EMOTIONAL AFFAIR:                              patheos.com  / Dave Willis </a:t>
            </a:r>
          </a:p>
        </p:txBody>
      </p:sp>
    </p:spTree>
    <p:extLst>
      <p:ext uri="{BB962C8B-B14F-4D97-AF65-F5344CB8AC3E}">
        <p14:creationId xmlns:p14="http://schemas.microsoft.com/office/powerpoint/2010/main" val="654035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fade">
                                      <p:cBhvr>
                                        <p:cTn id="20" dur="500"/>
                                        <p:tgtEl>
                                          <p:spTgt spid="4">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animEffect transition="in" filter="fade">
                                      <p:cBhvr>
                                        <p:cTn id="28" dur="500"/>
                                        <p:tgtEl>
                                          <p:spTgt spid="4">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animEffect transition="in" filter="fade">
                                      <p:cBhvr>
                                        <p:cTn id="33" dur="500"/>
                                        <p:tgtEl>
                                          <p:spTgt spid="4">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2" end="12"/>
                                            </p:txEl>
                                          </p:spTgt>
                                        </p:tgtEl>
                                        <p:attrNameLst>
                                          <p:attrName>style.visibility</p:attrName>
                                        </p:attrNameLst>
                                      </p:cBhvr>
                                      <p:to>
                                        <p:strVal val="visible"/>
                                      </p:to>
                                    </p:set>
                                    <p:animEffect transition="in" filter="fade">
                                      <p:cBhvr>
                                        <p:cTn id="36" dur="500"/>
                                        <p:tgtEl>
                                          <p:spTgt spid="4">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animEffect transition="in" filter="fade">
                                      <p:cBhvr>
                                        <p:cTn id="41" dur="500"/>
                                        <p:tgtEl>
                                          <p:spTgt spid="4">
                                            <p:txEl>
                                              <p:pRg st="14" end="1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5" end="15"/>
                                            </p:txEl>
                                          </p:spTgt>
                                        </p:tgtEl>
                                        <p:attrNameLst>
                                          <p:attrName>style.visibility</p:attrName>
                                        </p:attrNameLst>
                                      </p:cBhvr>
                                      <p:to>
                                        <p:strVal val="visible"/>
                                      </p:to>
                                    </p:set>
                                    <p:animEffect transition="in" filter="fade">
                                      <p:cBhvr>
                                        <p:cTn id="44" dur="500"/>
                                        <p:tgtEl>
                                          <p:spTgt spid="4">
                                            <p:txEl>
                                              <p:pRg st="15" end="1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animEffect transition="in" filter="fade">
                                      <p:cBhvr>
                                        <p:cTn id="49" dur="500"/>
                                        <p:tgtEl>
                                          <p:spTgt spid="4">
                                            <p:txEl>
                                              <p:pRg st="17" end="17"/>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4">
                                            <p:txEl>
                                              <p:pRg st="18" end="18"/>
                                            </p:txEl>
                                          </p:spTgt>
                                        </p:tgtEl>
                                        <p:attrNameLst>
                                          <p:attrName>style.visibility</p:attrName>
                                        </p:attrNameLst>
                                      </p:cBhvr>
                                      <p:to>
                                        <p:strVal val="visible"/>
                                      </p:to>
                                    </p:set>
                                    <p:animEffect transition="in" filter="fade">
                                      <p:cBhvr>
                                        <p:cTn id="52" dur="500"/>
                                        <p:tgtEl>
                                          <p:spTgt spid="4">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5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Adultery: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95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the Selfishness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the foolishness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The violation of Covenant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THE BETRAYAL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The Entanglement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THE CONSEQUENCES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THE VICTIMS</a:t>
            </a:r>
          </a:p>
        </p:txBody>
      </p:sp>
    </p:spTree>
    <p:extLst>
      <p:ext uri="{BB962C8B-B14F-4D97-AF65-F5344CB8AC3E}">
        <p14:creationId xmlns:p14="http://schemas.microsoft.com/office/powerpoint/2010/main" val="2358676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003" y="189178"/>
            <a:ext cx="3848597" cy="6448097"/>
          </a:xfrm>
          <a:prstGeom prst="rect">
            <a:avLst/>
          </a:prstGeom>
          <a:solidFill>
            <a:srgbClr val="740000"/>
          </a:solidFill>
          <a:ln w="12700" cap="flat" cmpd="sng" algn="ctr">
            <a:noFill/>
            <a:prstDash val="solid"/>
            <a:miter lim="800000"/>
          </a:ln>
          <a:effectLst>
            <a:outerShdw blurRad="355600" dist="241300" dir="4800000" sx="110000" sy="110000" algn="ctr">
              <a:srgbClr val="000000">
                <a:alpha val="44000"/>
              </a:srgbClr>
            </a:outerShdw>
          </a:effectLst>
          <a:scene3d>
            <a:camera prst="perspectiveFront" fov="5100000">
              <a:rot lat="0" lon="20699993" rev="0"/>
            </a:camera>
            <a:lightRig rig="flood" dir="t">
              <a:rot lat="0" lon="0" rev="13800000"/>
            </a:lightRig>
          </a:scene3d>
          <a:sp3d extrusionH="107950" prstMaterial="plastic">
            <a:bevelT w="82550" h="63500" prst="divo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HEB.13:4</a:t>
            </a:r>
            <a:b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Let marriage</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be had in honor among all and let the bed be undefiled:</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for fornicators and adulterers</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God will judge.</a:t>
            </a:r>
            <a:endPar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Donut 4"/>
          <p:cNvSpPr/>
          <p:nvPr/>
        </p:nvSpPr>
        <p:spPr>
          <a:xfrm>
            <a:off x="3440383" y="3276600"/>
            <a:ext cx="5547432" cy="3124200"/>
          </a:xfrm>
          <a:prstGeom prst="donut">
            <a:avLst>
              <a:gd name="adj" fmla="val 12726"/>
            </a:avLst>
          </a:prstGeom>
          <a:solidFill>
            <a:srgbClr val="FFFF00"/>
          </a:solidFill>
          <a:ln w="12700" cap="flat" cmpd="sng" algn="ctr">
            <a:solidFill>
              <a:srgbClr val="FFFF00"/>
            </a:solidFill>
            <a:prstDash val="solid"/>
            <a:miter lim="800000"/>
          </a:ln>
          <a:effectLst/>
          <a:scene3d>
            <a:camera prst="orthographicFront">
              <a:rot lat="19199986" lon="21599992" rev="0"/>
            </a:camera>
            <a:lightRig rig="threePt" dir="t">
              <a:rot lat="0" lon="0" rev="0"/>
            </a:lightRig>
          </a:scene3d>
          <a:sp3d prstMaterial="metal">
            <a:bevelT w="431800" h="946150"/>
            <a:bevelB w="806450" h="952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 name="Picture 2" descr="Image result for free clip art bride and groom"/>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53000"/>
                    </a14:imgEffect>
                  </a14:imgLayer>
                </a14:imgProps>
              </a:ext>
              <a:ext uri="{28A0092B-C50C-407E-A947-70E740481C1C}">
                <a14:useLocalDpi xmlns:a14="http://schemas.microsoft.com/office/drawing/2010/main" val="0"/>
              </a:ext>
            </a:extLst>
          </a:blip>
          <a:srcRect/>
          <a:stretch>
            <a:fillRect/>
          </a:stretch>
        </p:blipFill>
        <p:spPr bwMode="auto">
          <a:xfrm>
            <a:off x="5257800" y="2667000"/>
            <a:ext cx="2449015" cy="3108366"/>
          </a:xfrm>
          <a:prstGeom prst="rect">
            <a:avLst/>
          </a:prstGeom>
          <a:noFill/>
          <a:effectLst>
            <a:outerShdw blurRad="266700" dist="279400" dir="2700000" algn="tl" rotWithShape="0">
              <a:prstClr val="black">
                <a:alpha val="81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91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710375-1647-0948-9466-E3EC6361F465}"/>
              </a:ext>
            </a:extLst>
          </p:cNvPr>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pic>
        <p:nvPicPr>
          <p:cNvPr id="7" name="Picture 6">
            <a:extLst>
              <a:ext uri="{FF2B5EF4-FFF2-40B4-BE49-F238E27FC236}">
                <a16:creationId xmlns:a16="http://schemas.microsoft.com/office/drawing/2014/main" id="{4C35F366-397C-054D-B5FE-616C1A8B56C5}"/>
              </a:ext>
            </a:extLst>
          </p:cNvPr>
          <p:cNvPicPr>
            <a:picLocks noChangeAspect="1"/>
          </p:cNvPicPr>
          <p:nvPr/>
        </p:nvPicPr>
        <p:blipFill>
          <a:blip r:embed="rId3"/>
          <a:stretch>
            <a:fillRect/>
          </a:stretch>
        </p:blipFill>
        <p:spPr>
          <a:xfrm>
            <a:off x="1558153" y="1295400"/>
            <a:ext cx="6027694" cy="4683125"/>
          </a:xfrm>
          <a:prstGeom prst="rect">
            <a:avLst/>
          </a:prstGeom>
        </p:spPr>
      </p:pic>
      <p:pic>
        <p:nvPicPr>
          <p:cNvPr id="6" name="Picture 5">
            <a:extLst>
              <a:ext uri="{FF2B5EF4-FFF2-40B4-BE49-F238E27FC236}">
                <a16:creationId xmlns:a16="http://schemas.microsoft.com/office/drawing/2014/main" id="{97067E54-5AB2-284A-A135-11C36432EFC6}"/>
              </a:ext>
            </a:extLst>
          </p:cNvPr>
          <p:cNvPicPr>
            <a:picLocks noChangeAspect="1"/>
          </p:cNvPicPr>
          <p:nvPr/>
        </p:nvPicPr>
        <p:blipFill>
          <a:blip r:embed="rId4"/>
          <a:stretch>
            <a:fillRect/>
          </a:stretch>
        </p:blipFill>
        <p:spPr>
          <a:xfrm>
            <a:off x="518762" y="1146175"/>
            <a:ext cx="8106476" cy="4832350"/>
          </a:xfrm>
          <a:prstGeom prst="rect">
            <a:avLst/>
          </a:prstGeom>
        </p:spPr>
      </p:pic>
    </p:spTree>
    <p:extLst>
      <p:ext uri="{BB962C8B-B14F-4D97-AF65-F5344CB8AC3E}">
        <p14:creationId xmlns:p14="http://schemas.microsoft.com/office/powerpoint/2010/main" val="4114668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p:txBody>
      </p:sp>
      <p:sp>
        <p:nvSpPr>
          <p:cNvPr id="5" name="Rounded Rectangle 4">
            <a:extLst>
              <a:ext uri="{FF2B5EF4-FFF2-40B4-BE49-F238E27FC236}">
                <a16:creationId xmlns:a16="http://schemas.microsoft.com/office/drawing/2014/main" id="{6ABE7FA1-B485-3E44-8C00-957252202215}"/>
              </a:ext>
            </a:extLst>
          </p:cNvPr>
          <p:cNvSpPr/>
          <p:nvPr/>
        </p:nvSpPr>
        <p:spPr bwMode="auto">
          <a:xfrm>
            <a:off x="3048000" y="3052192"/>
            <a:ext cx="3048000" cy="1585054"/>
          </a:xfrm>
          <a:prstGeom prst="roundRect">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itchFamily="34" charset="0"/>
                <a:ea typeface="+mn-ea"/>
                <a:cs typeface="+mn-cs"/>
              </a:rPr>
              <a:t> </a:t>
            </a:r>
            <a:r>
              <a:rPr kumimoji="0" lang="en-US" sz="4400" b="1" i="0" u="none" strike="noStrike" kern="1200" cap="none" spc="0" normalizeH="0" baseline="0" noProof="0" dirty="0">
                <a:ln>
                  <a:noFill/>
                </a:ln>
                <a:solidFill>
                  <a:srgbClr val="000000"/>
                </a:solidFill>
                <a:effectLst/>
                <a:uLnTx/>
                <a:uFillTx/>
                <a:latin typeface="Arial Black" pitchFamily="34" charset="0"/>
                <a:ea typeface="+mn-ea"/>
                <a:cs typeface="Arial" pitchFamily="34" charset="0"/>
              </a:rPr>
              <a:t>Gen.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Black" pitchFamily="34" charset="0"/>
                <a:ea typeface="+mn-ea"/>
                <a:cs typeface="Arial" pitchFamily="34" charset="0"/>
              </a:rPr>
              <a:t>2:24</a:t>
            </a:r>
          </a:p>
        </p:txBody>
      </p:sp>
      <p:sp>
        <p:nvSpPr>
          <p:cNvPr id="6" name="Up Arrow 5">
            <a:extLst>
              <a:ext uri="{FF2B5EF4-FFF2-40B4-BE49-F238E27FC236}">
                <a16:creationId xmlns:a16="http://schemas.microsoft.com/office/drawing/2014/main" id="{8EBD7949-9F50-D44F-8E39-572F9CC980FA}"/>
              </a:ext>
            </a:extLst>
          </p:cNvPr>
          <p:cNvSpPr/>
          <p:nvPr/>
        </p:nvSpPr>
        <p:spPr bwMode="auto">
          <a:xfrm>
            <a:off x="1905000" y="2057400"/>
            <a:ext cx="5334000" cy="2823381"/>
          </a:xfrm>
          <a:prstGeom prst="upArrow">
            <a:avLst>
              <a:gd name="adj1" fmla="val 88534"/>
              <a:gd name="adj2" fmla="val 5000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7" name="Rectangle 6">
            <a:extLst>
              <a:ext uri="{FF2B5EF4-FFF2-40B4-BE49-F238E27FC236}">
                <a16:creationId xmlns:a16="http://schemas.microsoft.com/office/drawing/2014/main" id="{E1378407-4655-9547-9BC5-E80B84908180}"/>
              </a:ext>
            </a:extLst>
          </p:cNvPr>
          <p:cNvSpPr/>
          <p:nvPr/>
        </p:nvSpPr>
        <p:spPr>
          <a:xfrm>
            <a:off x="0" y="26857"/>
            <a:ext cx="9144000" cy="129266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is under attack: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ight Arrow 7">
            <a:extLst>
              <a:ext uri="{FF2B5EF4-FFF2-40B4-BE49-F238E27FC236}">
                <a16:creationId xmlns:a16="http://schemas.microsoft.com/office/drawing/2014/main" id="{34824189-D5C4-884C-AB8A-980B4B87293B}"/>
              </a:ext>
            </a:extLst>
          </p:cNvPr>
          <p:cNvSpPr/>
          <p:nvPr/>
        </p:nvSpPr>
        <p:spPr bwMode="auto">
          <a:xfrm rot="1840158">
            <a:off x="855145" y="716438"/>
            <a:ext cx="2895600" cy="1188091"/>
          </a:xfrm>
          <a:prstGeom prst="rightArrow">
            <a:avLst>
              <a:gd name="adj1" fmla="val 6148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SEXUAL REV.</a:t>
            </a:r>
          </a:p>
        </p:txBody>
      </p:sp>
      <p:sp>
        <p:nvSpPr>
          <p:cNvPr id="11" name="Right Arrow 10">
            <a:extLst>
              <a:ext uri="{FF2B5EF4-FFF2-40B4-BE49-F238E27FC236}">
                <a16:creationId xmlns:a16="http://schemas.microsoft.com/office/drawing/2014/main" id="{2A69D920-703C-7F45-9E29-C2521B92D2ED}"/>
              </a:ext>
            </a:extLst>
          </p:cNvPr>
          <p:cNvSpPr/>
          <p:nvPr/>
        </p:nvSpPr>
        <p:spPr bwMode="auto">
          <a:xfrm rot="1691709">
            <a:off x="220126" y="1546545"/>
            <a:ext cx="2895600" cy="1188091"/>
          </a:xfrm>
          <a:prstGeom prst="rightArrow">
            <a:avLst>
              <a:gd name="adj1" fmla="val 6148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family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brkdn</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12" name="Right Arrow 11">
            <a:extLst>
              <a:ext uri="{FF2B5EF4-FFF2-40B4-BE49-F238E27FC236}">
                <a16:creationId xmlns:a16="http://schemas.microsoft.com/office/drawing/2014/main" id="{1BB015A6-90F2-C74C-8F3D-0BE2F8CD3AEA}"/>
              </a:ext>
            </a:extLst>
          </p:cNvPr>
          <p:cNvSpPr/>
          <p:nvPr/>
        </p:nvSpPr>
        <p:spPr bwMode="auto">
          <a:xfrm rot="1258663">
            <a:off x="90434" y="2506818"/>
            <a:ext cx="2895600" cy="1188091"/>
          </a:xfrm>
          <a:prstGeom prst="rightArrow">
            <a:avLst>
              <a:gd name="adj1" fmla="val 6148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LGBT</a:t>
            </a:r>
          </a:p>
        </p:txBody>
      </p:sp>
      <p:sp>
        <p:nvSpPr>
          <p:cNvPr id="13" name="Right Arrow 12">
            <a:extLst>
              <a:ext uri="{FF2B5EF4-FFF2-40B4-BE49-F238E27FC236}">
                <a16:creationId xmlns:a16="http://schemas.microsoft.com/office/drawing/2014/main" id="{5858A020-F5D0-1841-A7EE-9D24D70A2377}"/>
              </a:ext>
            </a:extLst>
          </p:cNvPr>
          <p:cNvSpPr/>
          <p:nvPr/>
        </p:nvSpPr>
        <p:spPr bwMode="auto">
          <a:xfrm rot="862470">
            <a:off x="113637" y="3653235"/>
            <a:ext cx="2895600" cy="1188091"/>
          </a:xfrm>
          <a:prstGeom prst="rightArrow">
            <a:avLst>
              <a:gd name="adj1" fmla="val 6148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GENDER ID</a:t>
            </a:r>
          </a:p>
        </p:txBody>
      </p:sp>
      <p:sp>
        <p:nvSpPr>
          <p:cNvPr id="15" name="Left Arrow 14">
            <a:extLst>
              <a:ext uri="{FF2B5EF4-FFF2-40B4-BE49-F238E27FC236}">
                <a16:creationId xmlns:a16="http://schemas.microsoft.com/office/drawing/2014/main" id="{FAD8072A-3883-584C-893D-254EA55E3A1B}"/>
              </a:ext>
            </a:extLst>
          </p:cNvPr>
          <p:cNvSpPr/>
          <p:nvPr/>
        </p:nvSpPr>
        <p:spPr bwMode="auto">
          <a:xfrm rot="19507426">
            <a:off x="5754494" y="704623"/>
            <a:ext cx="2636644" cy="1062760"/>
          </a:xfrm>
          <a:prstGeom prst="leftArrow">
            <a:avLst>
              <a:gd name="adj1" fmla="val 6272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DIVORCE</a:t>
            </a:r>
          </a:p>
        </p:txBody>
      </p:sp>
      <p:sp>
        <p:nvSpPr>
          <p:cNvPr id="16" name="Left Arrow 15">
            <a:extLst>
              <a:ext uri="{FF2B5EF4-FFF2-40B4-BE49-F238E27FC236}">
                <a16:creationId xmlns:a16="http://schemas.microsoft.com/office/drawing/2014/main" id="{D52B5F8E-266E-6D49-91C6-1202D59BA86E}"/>
              </a:ext>
            </a:extLst>
          </p:cNvPr>
          <p:cNvSpPr/>
          <p:nvPr/>
        </p:nvSpPr>
        <p:spPr bwMode="auto">
          <a:xfrm rot="19981425">
            <a:off x="6232639" y="1511256"/>
            <a:ext cx="2636644" cy="1062760"/>
          </a:xfrm>
          <a:prstGeom prst="leftArrow">
            <a:avLst>
              <a:gd name="adj1" fmla="val 6272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PORN</a:t>
            </a:r>
          </a:p>
        </p:txBody>
      </p:sp>
      <p:sp>
        <p:nvSpPr>
          <p:cNvPr id="17" name="Left Arrow 16">
            <a:extLst>
              <a:ext uri="{FF2B5EF4-FFF2-40B4-BE49-F238E27FC236}">
                <a16:creationId xmlns:a16="http://schemas.microsoft.com/office/drawing/2014/main" id="{40AD2ECE-5F57-F74D-8CE8-152CB1D55CF8}"/>
              </a:ext>
            </a:extLst>
          </p:cNvPr>
          <p:cNvSpPr/>
          <p:nvPr/>
        </p:nvSpPr>
        <p:spPr bwMode="auto">
          <a:xfrm rot="20550534">
            <a:off x="6408600" y="2569483"/>
            <a:ext cx="2636644" cy="1062760"/>
          </a:xfrm>
          <a:prstGeom prst="leftArrow">
            <a:avLst>
              <a:gd name="adj1" fmla="val 6272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BETRAYAL</a:t>
            </a:r>
          </a:p>
        </p:txBody>
      </p:sp>
      <p:sp>
        <p:nvSpPr>
          <p:cNvPr id="18" name="Left Arrow 17">
            <a:extLst>
              <a:ext uri="{FF2B5EF4-FFF2-40B4-BE49-F238E27FC236}">
                <a16:creationId xmlns:a16="http://schemas.microsoft.com/office/drawing/2014/main" id="{BD183A21-E0A4-E54C-806D-45DF3F22967B}"/>
              </a:ext>
            </a:extLst>
          </p:cNvPr>
          <p:cNvSpPr/>
          <p:nvPr/>
        </p:nvSpPr>
        <p:spPr bwMode="auto">
          <a:xfrm rot="20898866">
            <a:off x="6422534" y="3673429"/>
            <a:ext cx="2636644" cy="1062760"/>
          </a:xfrm>
          <a:prstGeom prst="leftArrow">
            <a:avLst>
              <a:gd name="adj1" fmla="val 6272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SELF DESTR.</a:t>
            </a:r>
          </a:p>
        </p:txBody>
      </p:sp>
    </p:spTree>
    <p:extLst>
      <p:ext uri="{BB962C8B-B14F-4D97-AF65-F5344CB8AC3E}">
        <p14:creationId xmlns:p14="http://schemas.microsoft.com/office/powerpoint/2010/main" val="330361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P spid="13"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solidFill>
            <a:schemeClr val="tx1"/>
          </a:solidFill>
        </p:spPr>
        <p:txBody>
          <a:bodyPr/>
          <a:lstStyle/>
          <a:p>
            <a:endParaRPr lang="en-US" dirty="0"/>
          </a:p>
        </p:txBody>
      </p:sp>
      <p:sp>
        <p:nvSpPr>
          <p:cNvPr id="3" name="Rectangle 2"/>
          <p:cNvSpPr/>
          <p:nvPr/>
        </p:nvSpPr>
        <p:spPr>
          <a:xfrm>
            <a:off x="2286000" y="1351508"/>
            <a:ext cx="4572000" cy="415498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Proverbs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7</a:t>
            </a:r>
          </a:p>
        </p:txBody>
      </p:sp>
    </p:spTree>
    <p:extLst>
      <p:ext uri="{BB962C8B-B14F-4D97-AF65-F5344CB8AC3E}">
        <p14:creationId xmlns:p14="http://schemas.microsoft.com/office/powerpoint/2010/main" val="673119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857250"/>
            <a:ext cx="454046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a Healthy marriage:</a:t>
            </a:r>
            <a:b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br>
            <a:b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b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involves so much </a:t>
            </a:r>
            <a:r>
              <a:rPr kumimoji="0" lang="en-US" sz="3300" b="0" i="0" u="none" strike="noStrike" kern="1200" cap="none" spc="0" normalizeH="0" baseline="0" noProof="0" dirty="0" err="1">
                <a:ln>
                  <a:noFill/>
                </a:ln>
                <a:solidFill>
                  <a:prstClr val="white"/>
                </a:solidFill>
                <a:effectLst/>
                <a:uLnTx/>
                <a:uFillTx/>
                <a:latin typeface="Stencil" panose="040409050D0802020404" pitchFamily="82" charset="0"/>
                <a:ea typeface="+mn-ea"/>
                <a:cs typeface="+mn-cs"/>
              </a:rPr>
              <a:t>much</a:t>
            </a: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 more than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b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“don’t commit Adultery”</a:t>
            </a:r>
            <a:b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br>
            <a:endPar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endParaRPr>
          </a:p>
        </p:txBody>
      </p:sp>
      <p:sp>
        <p:nvSpPr>
          <p:cNvPr id="5" name="Rectangle 4"/>
          <p:cNvSpPr/>
          <p:nvPr/>
        </p:nvSpPr>
        <p:spPr>
          <a:xfrm>
            <a:off x="4646887" y="857250"/>
            <a:ext cx="44971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a Healthy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body:</a:t>
            </a:r>
            <a:b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b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Involves so much more than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 </a:t>
            </a:r>
            <a:b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br>
            <a:r>
              <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rPr>
              <a:t>“don’t commit suicide”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endParaRPr>
          </a:p>
        </p:txBody>
      </p:sp>
      <p:sp>
        <p:nvSpPr>
          <p:cNvPr id="6" name="Rectangle 5"/>
          <p:cNvSpPr/>
          <p:nvPr/>
        </p:nvSpPr>
        <p:spPr>
          <a:xfrm>
            <a:off x="4654770" y="857250"/>
            <a:ext cx="44971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prstClr val="white"/>
              </a:solidFill>
              <a:effectLst/>
              <a:uLnTx/>
              <a:uFillTx/>
              <a:latin typeface="Stencil" panose="040409050D0802020404" pitchFamily="82" charset="0"/>
              <a:ea typeface="+mn-ea"/>
              <a:cs typeface="+mn-cs"/>
            </a:endParaRPr>
          </a:p>
        </p:txBody>
      </p:sp>
    </p:spTree>
    <p:extLst>
      <p:ext uri="{BB962C8B-B14F-4D97-AF65-F5344CB8AC3E}">
        <p14:creationId xmlns:p14="http://schemas.microsoft.com/office/powerpoint/2010/main" val="3389473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50" b="1" i="1" u="none" strike="noStrike" kern="1200" cap="none" spc="0" normalizeH="0" baseline="0" noProof="0" dirty="0">
              <a:ln>
                <a:noFill/>
              </a:ln>
              <a:solidFill>
                <a:prstClr val="white"/>
              </a:solidFill>
              <a:effectLst/>
              <a:uLnTx/>
              <a:uFillTx/>
              <a:latin typeface="Times New Roman"/>
              <a:ea typeface="+mn-ea"/>
              <a:cs typeface="+mn-cs"/>
            </a:endParaRPr>
          </a:p>
        </p:txBody>
      </p:sp>
      <p:sp>
        <p:nvSpPr>
          <p:cNvPr id="5" name="Rounded Rectangle 4">
            <a:extLst>
              <a:ext uri="{FF2B5EF4-FFF2-40B4-BE49-F238E27FC236}">
                <a16:creationId xmlns:a16="http://schemas.microsoft.com/office/drawing/2014/main" id="{6ABE7FA1-B485-3E44-8C00-957252202215}"/>
              </a:ext>
            </a:extLst>
          </p:cNvPr>
          <p:cNvSpPr/>
          <p:nvPr/>
        </p:nvSpPr>
        <p:spPr bwMode="auto">
          <a:xfrm>
            <a:off x="3048000" y="3052192"/>
            <a:ext cx="3048000" cy="1585054"/>
          </a:xfrm>
          <a:prstGeom prst="roundRect">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itchFamily="34" charset="0"/>
                <a:ea typeface="+mn-ea"/>
                <a:cs typeface="+mn-cs"/>
              </a:rPr>
              <a:t> </a:t>
            </a:r>
            <a:r>
              <a:rPr kumimoji="0" lang="en-US" sz="4400" b="1" i="0" u="none" strike="noStrike" kern="1200" cap="none" spc="0" normalizeH="0" baseline="0" noProof="0" dirty="0">
                <a:ln>
                  <a:noFill/>
                </a:ln>
                <a:solidFill>
                  <a:srgbClr val="000000"/>
                </a:solidFill>
                <a:effectLst/>
                <a:uLnTx/>
                <a:uFillTx/>
                <a:latin typeface="Arial Black" pitchFamily="34" charset="0"/>
                <a:ea typeface="+mn-ea"/>
                <a:cs typeface="Arial" pitchFamily="34" charset="0"/>
              </a:rPr>
              <a:t>Gen.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Black" pitchFamily="34" charset="0"/>
                <a:ea typeface="+mn-ea"/>
                <a:cs typeface="Arial" pitchFamily="34" charset="0"/>
              </a:rPr>
              <a:t>2:24</a:t>
            </a:r>
          </a:p>
        </p:txBody>
      </p:sp>
      <p:sp>
        <p:nvSpPr>
          <p:cNvPr id="6" name="Up Arrow 5">
            <a:extLst>
              <a:ext uri="{FF2B5EF4-FFF2-40B4-BE49-F238E27FC236}">
                <a16:creationId xmlns:a16="http://schemas.microsoft.com/office/drawing/2014/main" id="{8EBD7949-9F50-D44F-8E39-572F9CC980FA}"/>
              </a:ext>
            </a:extLst>
          </p:cNvPr>
          <p:cNvSpPr/>
          <p:nvPr/>
        </p:nvSpPr>
        <p:spPr bwMode="auto">
          <a:xfrm>
            <a:off x="1905000" y="2057400"/>
            <a:ext cx="5334000" cy="2823381"/>
          </a:xfrm>
          <a:prstGeom prst="upArrow">
            <a:avLst>
              <a:gd name="adj1" fmla="val 88534"/>
              <a:gd name="adj2" fmla="val 5000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7" name="Rectangle 6">
            <a:extLst>
              <a:ext uri="{FF2B5EF4-FFF2-40B4-BE49-F238E27FC236}">
                <a16:creationId xmlns:a16="http://schemas.microsoft.com/office/drawing/2014/main" id="{E1378407-4655-9547-9BC5-E80B84908180}"/>
              </a:ext>
            </a:extLst>
          </p:cNvPr>
          <p:cNvSpPr/>
          <p:nvPr/>
        </p:nvSpPr>
        <p:spPr>
          <a:xfrm>
            <a:off x="0" y="26857"/>
            <a:ext cx="9144000" cy="129266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is under attack: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ight Arrow 7">
            <a:extLst>
              <a:ext uri="{FF2B5EF4-FFF2-40B4-BE49-F238E27FC236}">
                <a16:creationId xmlns:a16="http://schemas.microsoft.com/office/drawing/2014/main" id="{34824189-D5C4-884C-AB8A-980B4B87293B}"/>
              </a:ext>
            </a:extLst>
          </p:cNvPr>
          <p:cNvSpPr/>
          <p:nvPr/>
        </p:nvSpPr>
        <p:spPr bwMode="auto">
          <a:xfrm rot="1840158">
            <a:off x="855145" y="716438"/>
            <a:ext cx="2895600" cy="1188091"/>
          </a:xfrm>
          <a:prstGeom prst="rightArrow">
            <a:avLst>
              <a:gd name="adj1" fmla="val 6148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SEXUAL REV.</a:t>
            </a:r>
          </a:p>
        </p:txBody>
      </p:sp>
      <p:sp>
        <p:nvSpPr>
          <p:cNvPr id="11" name="Right Arrow 10">
            <a:extLst>
              <a:ext uri="{FF2B5EF4-FFF2-40B4-BE49-F238E27FC236}">
                <a16:creationId xmlns:a16="http://schemas.microsoft.com/office/drawing/2014/main" id="{2A69D920-703C-7F45-9E29-C2521B92D2ED}"/>
              </a:ext>
            </a:extLst>
          </p:cNvPr>
          <p:cNvSpPr/>
          <p:nvPr/>
        </p:nvSpPr>
        <p:spPr bwMode="auto">
          <a:xfrm rot="1691709">
            <a:off x="220126" y="1546545"/>
            <a:ext cx="2895600" cy="1188091"/>
          </a:xfrm>
          <a:prstGeom prst="rightArrow">
            <a:avLst>
              <a:gd name="adj1" fmla="val 6148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family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brkdn</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12" name="Right Arrow 11">
            <a:extLst>
              <a:ext uri="{FF2B5EF4-FFF2-40B4-BE49-F238E27FC236}">
                <a16:creationId xmlns:a16="http://schemas.microsoft.com/office/drawing/2014/main" id="{1BB015A6-90F2-C74C-8F3D-0BE2F8CD3AEA}"/>
              </a:ext>
            </a:extLst>
          </p:cNvPr>
          <p:cNvSpPr/>
          <p:nvPr/>
        </p:nvSpPr>
        <p:spPr bwMode="auto">
          <a:xfrm rot="1258663">
            <a:off x="90434" y="2506818"/>
            <a:ext cx="2895600" cy="1188091"/>
          </a:xfrm>
          <a:prstGeom prst="rightArrow">
            <a:avLst>
              <a:gd name="adj1" fmla="val 6148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LGBT</a:t>
            </a:r>
          </a:p>
        </p:txBody>
      </p:sp>
      <p:sp>
        <p:nvSpPr>
          <p:cNvPr id="13" name="Right Arrow 12">
            <a:extLst>
              <a:ext uri="{FF2B5EF4-FFF2-40B4-BE49-F238E27FC236}">
                <a16:creationId xmlns:a16="http://schemas.microsoft.com/office/drawing/2014/main" id="{5858A020-F5D0-1841-A7EE-9D24D70A2377}"/>
              </a:ext>
            </a:extLst>
          </p:cNvPr>
          <p:cNvSpPr/>
          <p:nvPr/>
        </p:nvSpPr>
        <p:spPr bwMode="auto">
          <a:xfrm rot="862470">
            <a:off x="113637" y="3653235"/>
            <a:ext cx="2895600" cy="1188091"/>
          </a:xfrm>
          <a:prstGeom prst="rightArrow">
            <a:avLst>
              <a:gd name="adj1" fmla="val 61483"/>
              <a:gd name="adj2" fmla="val 50000"/>
            </a:avLst>
          </a:prstGeom>
          <a:solidFill>
            <a:srgbClr val="C00000"/>
          </a:solid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GENDER ID</a:t>
            </a:r>
          </a:p>
        </p:txBody>
      </p:sp>
    </p:spTree>
    <p:extLst>
      <p:ext uri="{BB962C8B-B14F-4D97-AF65-F5344CB8AC3E}">
        <p14:creationId xmlns:p14="http://schemas.microsoft.com/office/powerpoint/2010/main" val="116570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0"/>
            <a:ext cx="9144000" cy="6858000"/>
          </a:xfrm>
          <a:solidFill>
            <a:schemeClr val="tx2"/>
          </a:solidFill>
        </p:spPr>
        <p:txBody>
          <a:bodyPr/>
          <a:lstStyle/>
          <a:p>
            <a:r>
              <a:rPr lang="en-US" sz="3600" b="1" i="1" dirty="0">
                <a:solidFill>
                  <a:schemeClr val="bg1"/>
                </a:solidFill>
                <a:latin typeface="Calibri" panose="020F0502020204030204" pitchFamily="34" charset="0"/>
                <a:cs typeface="Calibri" panose="020F0502020204030204" pitchFamily="34" charset="0"/>
              </a:rPr>
              <a:t>[Gen 1:27 ESV] </a:t>
            </a:r>
            <a:br>
              <a:rPr lang="en-US" sz="3600" b="1" i="1" dirty="0">
                <a:solidFill>
                  <a:schemeClr val="bg1"/>
                </a:solidFill>
                <a:latin typeface="Calibri" panose="020F0502020204030204" pitchFamily="34" charset="0"/>
                <a:cs typeface="Calibri" panose="020F0502020204030204" pitchFamily="34" charset="0"/>
              </a:rPr>
            </a:br>
            <a:r>
              <a:rPr lang="en-US" sz="3600" b="1" i="1" dirty="0">
                <a:solidFill>
                  <a:schemeClr val="bg1"/>
                </a:solidFill>
                <a:latin typeface="Calibri" panose="020F0502020204030204" pitchFamily="34" charset="0"/>
                <a:cs typeface="Calibri" panose="020F0502020204030204" pitchFamily="34" charset="0"/>
              </a:rPr>
              <a:t>So God created man in his own image, </a:t>
            </a:r>
            <a:br>
              <a:rPr lang="en-US" sz="3600" b="1" i="1" dirty="0">
                <a:solidFill>
                  <a:schemeClr val="bg1"/>
                </a:solidFill>
                <a:latin typeface="Calibri" panose="020F0502020204030204" pitchFamily="34" charset="0"/>
                <a:cs typeface="Calibri" panose="020F0502020204030204" pitchFamily="34" charset="0"/>
              </a:rPr>
            </a:br>
            <a:r>
              <a:rPr lang="en-US" sz="3600" b="1" i="1" dirty="0">
                <a:solidFill>
                  <a:schemeClr val="bg1"/>
                </a:solidFill>
                <a:latin typeface="Calibri" panose="020F0502020204030204" pitchFamily="34" charset="0"/>
                <a:cs typeface="Calibri" panose="020F0502020204030204" pitchFamily="34" charset="0"/>
              </a:rPr>
              <a:t>in the image of God he created him; </a:t>
            </a:r>
            <a:br>
              <a:rPr lang="en-US" sz="3600" b="1" i="1" dirty="0">
                <a:solidFill>
                  <a:schemeClr val="bg1"/>
                </a:solidFill>
                <a:latin typeface="Calibri" panose="020F0502020204030204" pitchFamily="34" charset="0"/>
                <a:cs typeface="Calibri" panose="020F0502020204030204" pitchFamily="34" charset="0"/>
              </a:rPr>
            </a:br>
            <a:r>
              <a:rPr lang="en-US" sz="3600" b="1" i="1" dirty="0">
                <a:solidFill>
                  <a:schemeClr val="bg1"/>
                </a:solidFill>
                <a:latin typeface="Calibri" panose="020F0502020204030204" pitchFamily="34" charset="0"/>
                <a:cs typeface="Calibri" panose="020F0502020204030204" pitchFamily="34" charset="0"/>
              </a:rPr>
              <a:t>male and female he created them.</a:t>
            </a:r>
            <a:br>
              <a:rPr lang="en-US" sz="3600" b="1" i="1" dirty="0">
                <a:solidFill>
                  <a:schemeClr val="bg1"/>
                </a:solidFill>
                <a:latin typeface="Calibri" panose="020F0502020204030204" pitchFamily="34" charset="0"/>
                <a:cs typeface="Calibri" panose="020F0502020204030204" pitchFamily="34" charset="0"/>
              </a:rPr>
            </a:br>
            <a:br>
              <a:rPr lang="en-US" sz="3600" b="1" i="1" dirty="0">
                <a:solidFill>
                  <a:schemeClr val="bg1"/>
                </a:solidFill>
                <a:latin typeface="Calibri" panose="020F0502020204030204" pitchFamily="34" charset="0"/>
                <a:cs typeface="Calibri" panose="020F0502020204030204" pitchFamily="34" charset="0"/>
              </a:rPr>
            </a:br>
            <a:r>
              <a:rPr lang="en-US" sz="3600" b="1" i="1" dirty="0">
                <a:solidFill>
                  <a:schemeClr val="bg1"/>
                </a:solidFill>
                <a:latin typeface="Calibri" panose="020F0502020204030204" pitchFamily="34" charset="0"/>
                <a:cs typeface="Calibri" panose="020F0502020204030204" pitchFamily="34" charset="0"/>
              </a:rPr>
              <a:t>[Gen 2:24 ESV] </a:t>
            </a:r>
            <a:br>
              <a:rPr lang="en-US" sz="3600" b="1" i="1" dirty="0">
                <a:solidFill>
                  <a:schemeClr val="bg1"/>
                </a:solidFill>
                <a:latin typeface="Calibri" panose="020F0502020204030204" pitchFamily="34" charset="0"/>
                <a:cs typeface="Calibri" panose="020F0502020204030204" pitchFamily="34" charset="0"/>
              </a:rPr>
            </a:br>
            <a:r>
              <a:rPr lang="en-US" sz="3600" b="1" i="1" dirty="0">
                <a:solidFill>
                  <a:schemeClr val="bg1"/>
                </a:solidFill>
                <a:latin typeface="Calibri" panose="020F0502020204030204" pitchFamily="34" charset="0"/>
                <a:cs typeface="Calibri" panose="020F0502020204030204" pitchFamily="34" charset="0"/>
              </a:rPr>
              <a:t>Therefore a man shall leave</a:t>
            </a:r>
            <a:br>
              <a:rPr lang="en-US" sz="3600" b="1" i="1" dirty="0">
                <a:solidFill>
                  <a:schemeClr val="bg1"/>
                </a:solidFill>
                <a:latin typeface="Calibri" panose="020F0502020204030204" pitchFamily="34" charset="0"/>
                <a:cs typeface="Calibri" panose="020F0502020204030204" pitchFamily="34" charset="0"/>
              </a:rPr>
            </a:br>
            <a:r>
              <a:rPr lang="en-US" sz="3600" b="1" i="1" dirty="0">
                <a:solidFill>
                  <a:schemeClr val="bg1"/>
                </a:solidFill>
                <a:latin typeface="Calibri" panose="020F0502020204030204" pitchFamily="34" charset="0"/>
                <a:cs typeface="Calibri" panose="020F0502020204030204" pitchFamily="34" charset="0"/>
              </a:rPr>
              <a:t> his father and his mother</a:t>
            </a:r>
            <a:br>
              <a:rPr lang="en-US" sz="3600" b="1" i="1" dirty="0">
                <a:solidFill>
                  <a:schemeClr val="bg1"/>
                </a:solidFill>
                <a:latin typeface="Calibri" panose="020F0502020204030204" pitchFamily="34" charset="0"/>
                <a:cs typeface="Calibri" panose="020F0502020204030204" pitchFamily="34" charset="0"/>
              </a:rPr>
            </a:br>
            <a:r>
              <a:rPr lang="en-US" sz="3600" b="1" i="1" dirty="0">
                <a:solidFill>
                  <a:schemeClr val="bg1"/>
                </a:solidFill>
                <a:latin typeface="Calibri" panose="020F0502020204030204" pitchFamily="34" charset="0"/>
                <a:cs typeface="Calibri" panose="020F0502020204030204" pitchFamily="34" charset="0"/>
              </a:rPr>
              <a:t> and hold fast to his wife, </a:t>
            </a:r>
            <a:br>
              <a:rPr lang="en-US" sz="3600" b="1" i="1" dirty="0">
                <a:solidFill>
                  <a:schemeClr val="bg1"/>
                </a:solidFill>
                <a:latin typeface="Calibri" panose="020F0502020204030204" pitchFamily="34" charset="0"/>
                <a:cs typeface="Calibri" panose="020F0502020204030204" pitchFamily="34" charset="0"/>
              </a:rPr>
            </a:br>
            <a:r>
              <a:rPr lang="en-US" sz="3600" b="1" i="1" dirty="0">
                <a:solidFill>
                  <a:schemeClr val="bg1"/>
                </a:solidFill>
                <a:latin typeface="Calibri" panose="020F0502020204030204" pitchFamily="34" charset="0"/>
                <a:cs typeface="Calibri" panose="020F0502020204030204" pitchFamily="34" charset="0"/>
              </a:rPr>
              <a:t>and they shall become one flesh.</a:t>
            </a:r>
          </a:p>
        </p:txBody>
      </p:sp>
    </p:spTree>
    <p:extLst>
      <p:ext uri="{BB962C8B-B14F-4D97-AF65-F5344CB8AC3E}">
        <p14:creationId xmlns:p14="http://schemas.microsoft.com/office/powerpoint/2010/main" val="3349990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0"/>
            <a:ext cx="9144000" cy="6858000"/>
          </a:xfrm>
          <a:solidFill>
            <a:schemeClr val="tx2"/>
          </a:solidFill>
        </p:spPr>
        <p:txBody>
          <a:bodyPr/>
          <a:lstStyle/>
          <a:p>
            <a:r>
              <a:rPr lang="en-US" sz="6000" b="1" dirty="0">
                <a:solidFill>
                  <a:schemeClr val="bg1"/>
                </a:solidFill>
                <a:latin typeface="Caladea" panose="02040503050406030204" pitchFamily="18" charset="0"/>
              </a:rPr>
              <a:t>1 Cor. 6 </a:t>
            </a:r>
            <a:br>
              <a:rPr lang="en-US" sz="6000" b="1" dirty="0">
                <a:solidFill>
                  <a:schemeClr val="bg1"/>
                </a:solidFill>
                <a:latin typeface="Caladea" panose="02040503050406030204" pitchFamily="18" charset="0"/>
              </a:rPr>
            </a:br>
            <a:r>
              <a:rPr lang="en-US" sz="6000" b="1" dirty="0">
                <a:solidFill>
                  <a:schemeClr val="bg1"/>
                </a:solidFill>
                <a:latin typeface="Caladea" panose="02040503050406030204" pitchFamily="18" charset="0"/>
              </a:rPr>
              <a:t>&amp;</a:t>
            </a:r>
            <a:br>
              <a:rPr lang="en-US" sz="6000" b="1" dirty="0">
                <a:solidFill>
                  <a:schemeClr val="bg1"/>
                </a:solidFill>
                <a:latin typeface="Caladea" panose="02040503050406030204" pitchFamily="18" charset="0"/>
              </a:rPr>
            </a:br>
            <a:r>
              <a:rPr lang="en-US" sz="6000" b="1" dirty="0">
                <a:solidFill>
                  <a:schemeClr val="bg1"/>
                </a:solidFill>
                <a:latin typeface="Caladea" panose="02040503050406030204" pitchFamily="18" charset="0"/>
              </a:rPr>
              <a:t>perversion:</a:t>
            </a:r>
            <a:br>
              <a:rPr lang="en-US" sz="6000" b="1" dirty="0">
                <a:solidFill>
                  <a:schemeClr val="bg1"/>
                </a:solidFill>
                <a:latin typeface="Caladea" panose="02040503050406030204" pitchFamily="18" charset="0"/>
              </a:rPr>
            </a:br>
            <a:br>
              <a:rPr lang="en-US" sz="6000" b="1" dirty="0">
                <a:solidFill>
                  <a:schemeClr val="bg1"/>
                </a:solidFill>
                <a:latin typeface="Caladea" panose="02040503050406030204" pitchFamily="18" charset="0"/>
              </a:rPr>
            </a:br>
            <a:r>
              <a:rPr lang="en-US" sz="5400" b="1" dirty="0">
                <a:solidFill>
                  <a:schemeClr val="bg1"/>
                </a:solidFill>
                <a:latin typeface="Caladea" panose="02040503050406030204" pitchFamily="18" charset="0"/>
              </a:rPr>
              <a:t>fornication</a:t>
            </a:r>
            <a:br>
              <a:rPr lang="en-US" sz="5400" b="1" dirty="0">
                <a:solidFill>
                  <a:schemeClr val="bg1"/>
                </a:solidFill>
                <a:latin typeface="Caladea" panose="02040503050406030204" pitchFamily="18" charset="0"/>
              </a:rPr>
            </a:br>
            <a:r>
              <a:rPr lang="en-US" sz="5400" b="1" dirty="0">
                <a:solidFill>
                  <a:schemeClr val="bg1"/>
                </a:solidFill>
                <a:latin typeface="Caladea" panose="02040503050406030204" pitchFamily="18" charset="0"/>
              </a:rPr>
              <a:t>adultery</a:t>
            </a:r>
            <a:br>
              <a:rPr lang="en-US" sz="5400" b="1" dirty="0">
                <a:solidFill>
                  <a:schemeClr val="bg1"/>
                </a:solidFill>
                <a:latin typeface="Caladea" panose="02040503050406030204" pitchFamily="18" charset="0"/>
              </a:rPr>
            </a:br>
            <a:r>
              <a:rPr lang="en-US" sz="5400" b="1" dirty="0">
                <a:solidFill>
                  <a:schemeClr val="bg1"/>
                </a:solidFill>
                <a:latin typeface="Caladea" panose="02040503050406030204" pitchFamily="18" charset="0"/>
              </a:rPr>
              <a:t>homosexuality</a:t>
            </a:r>
            <a:br>
              <a:rPr lang="en-US" sz="5400" b="1" dirty="0">
                <a:solidFill>
                  <a:schemeClr val="bg1"/>
                </a:solidFill>
                <a:latin typeface="Caladea" panose="02040503050406030204" pitchFamily="18" charset="0"/>
              </a:rPr>
            </a:br>
            <a:endParaRPr lang="en-US" sz="5400" b="1" dirty="0">
              <a:latin typeface="Caladea" panose="02040503050406030204" pitchFamily="18" charset="0"/>
            </a:endParaRPr>
          </a:p>
        </p:txBody>
      </p:sp>
      <p:sp>
        <p:nvSpPr>
          <p:cNvPr id="3" name="Wave 2">
            <a:extLst>
              <a:ext uri="{FF2B5EF4-FFF2-40B4-BE49-F238E27FC236}">
                <a16:creationId xmlns:a16="http://schemas.microsoft.com/office/drawing/2014/main" id="{9E71A1F2-AC3D-C146-B77D-38E271CA0A63}"/>
              </a:ext>
            </a:extLst>
          </p:cNvPr>
          <p:cNvSpPr/>
          <p:nvPr/>
        </p:nvSpPr>
        <p:spPr bwMode="auto">
          <a:xfrm rot="20104177">
            <a:off x="146704" y="4768940"/>
            <a:ext cx="2667000" cy="1295400"/>
          </a:xfrm>
          <a:prstGeom prst="wav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CELEBRATED</a:t>
            </a:r>
          </a:p>
        </p:txBody>
      </p:sp>
    </p:spTree>
    <p:extLst>
      <p:ext uri="{BB962C8B-B14F-4D97-AF65-F5344CB8AC3E}">
        <p14:creationId xmlns:p14="http://schemas.microsoft.com/office/powerpoint/2010/main" val="3960557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0" y="0"/>
            <a:ext cx="9144000" cy="6858000"/>
          </a:xfrm>
          <a:solidFill>
            <a:schemeClr val="tx1"/>
          </a:solidFill>
        </p:spPr>
        <p:txBody>
          <a:bodyPr/>
          <a:lstStyle/>
          <a:p>
            <a:r>
              <a:rPr lang="en-US" b="1" dirty="0">
                <a:solidFill>
                  <a:schemeClr val="bg1"/>
                </a:solidFill>
                <a:latin typeface="Calibri" panose="020F0502020204030204" pitchFamily="34" charset="0"/>
                <a:cs typeface="Calibri" panose="020F0502020204030204" pitchFamily="34" charset="0"/>
              </a:rPr>
              <a:t>Romans 1.26-27</a:t>
            </a:r>
            <a:br>
              <a:rPr lang="en-US" b="1" dirty="0">
                <a:solidFill>
                  <a:schemeClr val="bg1"/>
                </a:solidFill>
                <a:latin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cs typeface="Calibri" panose="020F0502020204030204" pitchFamily="34" charset="0"/>
              </a:rPr>
              <a:t>“against nature”</a:t>
            </a:r>
          </a:p>
        </p:txBody>
      </p:sp>
    </p:spTree>
    <p:extLst>
      <p:ext uri="{BB962C8B-B14F-4D97-AF65-F5344CB8AC3E}">
        <p14:creationId xmlns:p14="http://schemas.microsoft.com/office/powerpoint/2010/main" val="3855361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0070C0"/>
          </a:solidFill>
        </p:spPr>
        <p:txBody>
          <a:bodyPr>
            <a:noAutofit/>
          </a:bodyPr>
          <a:lstStyle/>
          <a:p>
            <a:r>
              <a:rPr lang="en-US" sz="2400"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http://faculty.clintoncc.suny.edu/faculty/michael.gregory/files/bio%20101/bio%20101%20lectures/Natural%20Selection/natural.htm</a:t>
            </a:r>
            <a:endParaRPr lang="en-US" sz="2400" dirty="0">
              <a:solidFill>
                <a:schemeClr val="bg1"/>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0" y="2332037"/>
            <a:ext cx="9144000" cy="4525963"/>
          </a:xfrm>
        </p:spPr>
        <p:txBody>
          <a:bodyPr/>
          <a:lstStyle/>
          <a:p>
            <a:pPr>
              <a:buNone/>
            </a:pPr>
            <a:r>
              <a:rPr lang="en-US" b="1" i="1" dirty="0">
                <a:latin typeface="Calibri" panose="020F0502020204030204" pitchFamily="34" charset="0"/>
                <a:cs typeface="Calibri" panose="020F0502020204030204" pitchFamily="34" charset="0"/>
              </a:rPr>
              <a:t>Fitness</a:t>
            </a:r>
          </a:p>
          <a:p>
            <a:pPr>
              <a:buNone/>
            </a:pPr>
            <a:r>
              <a:rPr lang="en-US" dirty="0">
                <a:latin typeface="Calibri" panose="020F0502020204030204" pitchFamily="34" charset="0"/>
                <a:cs typeface="Calibri" panose="020F0502020204030204" pitchFamily="34" charset="0"/>
              </a:rPr>
              <a:t>    We often hear natural selection described as </a:t>
            </a:r>
            <a:r>
              <a:rPr lang="en-US" b="1" dirty="0">
                <a:solidFill>
                  <a:srgbClr val="FF0000"/>
                </a:solidFill>
                <a:latin typeface="Calibri" panose="020F0502020204030204" pitchFamily="34" charset="0"/>
                <a:cs typeface="Calibri" panose="020F0502020204030204" pitchFamily="34" charset="0"/>
              </a:rPr>
              <a:t>"survival of the fittest." The word "fitness"         used in a biological context means "reproductive."</a:t>
            </a:r>
            <a:endParaRPr lang="en-US"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ounded Rectangle 4"/>
          <p:cNvSpPr/>
          <p:nvPr/>
        </p:nvSpPr>
        <p:spPr bwMode="auto">
          <a:xfrm>
            <a:off x="533400" y="381000"/>
            <a:ext cx="4419600" cy="4114800"/>
          </a:xfrm>
          <a:prstGeom prst="roundRect">
            <a:avLst>
              <a:gd name="adj" fmla="val 11495"/>
            </a:avLst>
          </a:prstGeom>
          <a:solidFill>
            <a:srgbClr val="92D050"/>
          </a:solidFill>
          <a:ln>
            <a:noFill/>
            <a:headEnd type="none" w="med" len="med"/>
            <a:tailEnd type="none" w="med" len="med"/>
          </a:ln>
          <a:effectLst>
            <a:outerShdw blurRad="184150" dist="241300" dir="11520000" sx="110000" sy="110000" algn="ctr">
              <a:srgbClr val="000000">
                <a:alpha val="18000"/>
              </a:srgb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itchFamily="34" charset="0"/>
                <a:ea typeface="+mn-ea"/>
                <a:cs typeface="+mn-cs"/>
              </a:rPr>
              <a:t>survival of the fittest</a:t>
            </a: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 … </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fitness denotes an individual’s </a:t>
            </a:r>
            <a:r>
              <a:rPr kumimoji="0" lang="en-US" sz="2400" b="1" i="0" u="none" strike="noStrike" kern="1200" cap="none" spc="0" normalizeH="0" baseline="0" noProof="0" dirty="0">
                <a:ln>
                  <a:noFill/>
                </a:ln>
                <a:solidFill>
                  <a:srgbClr val="000000"/>
                </a:solidFill>
                <a:effectLst/>
                <a:uLnTx/>
                <a:uFillTx/>
                <a:latin typeface="Calibri" pitchFamily="34" charset="0"/>
                <a:ea typeface="+mn-ea"/>
                <a:cs typeface="+mn-cs"/>
              </a:rPr>
              <a:t>OVERALL ABILITY TO PASS                     COPIES OF HIS GENES ON                                     TO SUCCESSIVE GENERATIONS.                                  </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For example, a woman who rears six healthy offspring has greater fitness than one who rears just two.</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britannica.com/</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EBchecked</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/topic/25597/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animal-behaviour#ref497943</a:t>
            </a:r>
          </a:p>
        </p:txBody>
      </p:sp>
      <p:sp>
        <p:nvSpPr>
          <p:cNvPr id="6" name="Down Arrow 5"/>
          <p:cNvSpPr/>
          <p:nvPr/>
        </p:nvSpPr>
        <p:spPr bwMode="auto">
          <a:xfrm>
            <a:off x="5257800" y="609600"/>
            <a:ext cx="3733800" cy="6096000"/>
          </a:xfrm>
          <a:prstGeom prst="downArrow">
            <a:avLst>
              <a:gd name="adj1" fmla="val 79484"/>
              <a:gd name="adj2" fmla="val 26923"/>
            </a:avLst>
          </a:prstGeom>
          <a:solidFill>
            <a:srgbClr val="C0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What would    be more unsuccessful at passing on copies of it’s genes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than an organism prewired to never pass on it’s genes?</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3" name="Up Arrow 2"/>
          <p:cNvSpPr/>
          <p:nvPr/>
        </p:nvSpPr>
        <p:spPr bwMode="auto">
          <a:xfrm>
            <a:off x="304800" y="4572000"/>
            <a:ext cx="4800600" cy="2286000"/>
          </a:xfrm>
          <a:prstGeom prst="upArrow">
            <a:avLst>
              <a:gd name="adj1" fmla="val 89944"/>
              <a:gd name="adj2" fmla="val 32931"/>
            </a:avLst>
          </a:prstGeom>
          <a:solidFill>
            <a:srgbClr val="92D050"/>
          </a:solidFill>
          <a:ln>
            <a:noFill/>
            <a:headEnd type="none" w="med" len="med"/>
            <a:tailEnd type="none" w="med" len="med"/>
          </a:ln>
          <a:effectLst>
            <a:outerShdw blurRad="184150" dist="241300" dir="11520000" sx="110000" sy="110000" algn="ctr">
              <a:srgbClr val="000000">
                <a:alpha val="18000"/>
              </a:srgb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itchFamily="34" charset="0"/>
                <a:ea typeface="+mn-ea"/>
                <a:cs typeface="+mn-cs"/>
              </a:rPr>
              <a:t>survival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itchFamily="34" charset="0"/>
                <a:ea typeface="+mn-ea"/>
                <a:cs typeface="+mn-cs"/>
              </a:rPr>
              <a:t>of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itchFamily="34" charset="0"/>
                <a:ea typeface="+mn-ea"/>
                <a:cs typeface="+mn-cs"/>
              </a:rPr>
              <a:t> fittest</a:t>
            </a:r>
          </a:p>
        </p:txBody>
      </p:sp>
    </p:spTree>
    <p:extLst>
      <p:ext uri="{BB962C8B-B14F-4D97-AF65-F5344CB8AC3E}">
        <p14:creationId xmlns:p14="http://schemas.microsoft.com/office/powerpoint/2010/main" val="3827902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999</Words>
  <Application>Microsoft Office PowerPoint</Application>
  <PresentationFormat>On-screen Show (4:3)</PresentationFormat>
  <Paragraphs>239</Paragraphs>
  <Slides>31</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Arial Black</vt:lpstr>
      <vt:lpstr>Arial Narrow</vt:lpstr>
      <vt:lpstr>Caladea</vt:lpstr>
      <vt:lpstr>Calibri</vt:lpstr>
      <vt:lpstr>Papyrus</vt:lpstr>
      <vt:lpstr>Rockwell</vt:lpstr>
      <vt:lpstr>Stencil</vt:lpstr>
      <vt:lpstr>Times New Roman</vt:lpstr>
      <vt:lpstr>Blank Presentation</vt:lpstr>
      <vt:lpstr>7_Blank Presentation</vt:lpstr>
      <vt:lpstr>Let marriage be had in honor among all and let the bed be undefiled: for fornicators and adulterers God will judge.</vt:lpstr>
      <vt:lpstr>        </vt:lpstr>
      <vt:lpstr>PowerPoint Presentation</vt:lpstr>
      <vt:lpstr>PowerPoint Presentation</vt:lpstr>
      <vt:lpstr>[Gen 1:27 ESV]  So God created man in his own image,  in the image of God he created him;  male and female he created them.  [Gen 2:24 ESV]  Therefore a man shall leave  his father and his mother  and hold fast to his wife,  and they shall become one flesh.</vt:lpstr>
      <vt:lpstr>1 Cor. 6  &amp; perversion:  fornication adultery homosexuality </vt:lpstr>
      <vt:lpstr>Romans 1.26-27 “against nature”</vt:lpstr>
      <vt:lpstr>http://faculty.clintoncc.suny.edu/faculty/michael.gregory/files/bio%20101/bio%20101%20lectures/Natural%20Selection/natural.htm</vt:lpstr>
      <vt:lpstr>PowerPoint Presentation</vt:lpstr>
      <vt:lpstr>         </vt:lpstr>
      <vt:lpstr>1 Cor. 6  &amp; perversion:  fornication adultery homosexuality </vt:lpstr>
      <vt:lpstr>Think back to the  “me too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marriage be had in honor among all and let the bed be undefiled: for fornicators and adulterers God will judge.</dc:title>
  <dc:creator>Exton Class</dc:creator>
  <cp:lastModifiedBy>Exton Class</cp:lastModifiedBy>
  <cp:revision>1</cp:revision>
  <dcterms:created xsi:type="dcterms:W3CDTF">2021-09-26T16:23:26Z</dcterms:created>
  <dcterms:modified xsi:type="dcterms:W3CDTF">2021-09-26T16:24:13Z</dcterms:modified>
</cp:coreProperties>
</file>