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600" r:id="rId3"/>
    <p:sldId id="601" r:id="rId4"/>
    <p:sldId id="257" r:id="rId5"/>
    <p:sldId id="258" r:id="rId6"/>
    <p:sldId id="262" r:id="rId7"/>
    <p:sldId id="263" r:id="rId8"/>
    <p:sldId id="264" r:id="rId9"/>
    <p:sldId id="260" r:id="rId10"/>
    <p:sldId id="261" r:id="rId11"/>
    <p:sldId id="259" r:id="rId12"/>
    <p:sldId id="265" r:id="rId13"/>
    <p:sldId id="266" r:id="rId14"/>
    <p:sldId id="268" r:id="rId15"/>
    <p:sldId id="632" r:id="rId16"/>
    <p:sldId id="625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7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3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08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9E4B-CBB7-4ED6-8682-A2B11ACA7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85B17-5468-4232-98C8-BB113C0D9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638D-A786-48F7-BDF5-2FB17BB3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05267-62C4-4E28-A08E-62345FDB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BA848-2C6F-4A1E-A4A7-C7BBA32B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10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1118-7B5A-4CEC-A81C-7FD1C4D9A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09D1-6D09-4020-9C04-672D84E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6F0D5-61A5-4208-A7A9-6E314F2A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59B5-1947-458E-B232-250BB267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433FB-83E6-4010-BBC7-4FA47C18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37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572C-FCDE-4452-96DE-D458B2C4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728F5-02BC-4B35-93EB-A524003E6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2D646-E4B4-420B-A5D8-CF736139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3B9B-E61C-4286-83E2-3A7847B9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C916-F435-4DA0-BA95-8267FEFA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59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30E2-042B-4805-85C9-4D6F4CB0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5ED5-49F1-4F25-AC59-13BF3443D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3067A-EE7A-4CFE-B1B3-D3511EED3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EB847-1139-465B-9757-67D37BDE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6FC36-ACCE-42D5-A724-6145028B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7459A-6A53-4E05-84E5-3FB4C516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36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5761-8C18-4F83-916B-589C5983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2D1E9-10C5-4BA8-A409-EF871E80E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B426E-2531-4A8E-AD2E-B9EA98F48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C7131-68F3-41C3-8953-A9AA007B9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EF96F-D7C8-4463-94E8-4446C827F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34968-74BE-4720-80D4-C460F5AB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09FAE-C2AC-4ABC-BA9E-FA2A67D6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4EFD7-D439-494F-A067-CC31955D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0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9732-866E-4811-AA28-D7722E69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7E136-25D0-41A0-9DEF-4F59823B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E1B71-3137-46AB-AF30-8C749251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22089-99C8-4450-A225-BB92D97E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13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5E6B0-B2AE-4A84-B985-FBA4C10B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AA83-D21C-4FFE-B7E3-9D402656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17608-6773-4502-AB5D-5F2572DC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04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D41E-20EC-48C2-9420-5B0977A0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4FF4-1D0D-4C27-84A6-E814E6C8A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2493-9FCE-4EFA-BFFF-1C2212637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0E0C-D3DA-4B68-8DA3-951258D3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E731A-CF99-486D-BD15-F283A08E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38BA1-3C1D-4BFE-B6A4-E84F65C6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67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7806-9E5E-4F84-AEE4-AF9A2555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CB002-33C5-4D75-929F-D9A894022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542A4-6A4A-4383-BE8B-5FE8E151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BB97F-6CBE-4A70-A885-5D8082EB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1E484-B67D-4F49-9693-DEFACC7F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A7E85-B5E7-4F31-8C60-EDA7A82F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78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4E34-07DD-49FE-8DB4-B443A3D7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924EB-2AF5-453E-8E7E-27FA6F40E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E679-A51A-4B99-ADCA-B4AFF5B5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04FCF-AB68-4FD5-86D1-AB7191CD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3A74-1F88-4EFC-9860-440284C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01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70055-CC2C-4D48-856F-00F05261C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C8768-70D5-4F17-87CD-B732643DE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19E1-7F39-4C57-98B2-5AA9B716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F9533-01E1-4D03-9502-04E25153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5FEE1-8171-4788-B57E-E61859CE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6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3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7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5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8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03C19-F460-4EEE-91AC-4C5E2946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B0606-4672-4EA9-95F6-91D6DE3C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65F5E-F90C-400E-93AE-E52B20B79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3377-023C-4436-A6DF-59290EF8AC33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9C2B-F90A-436D-A277-F0E0852D7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D112-F170-4928-BA9D-8568C413B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5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2419868" y="1701800"/>
            <a:ext cx="723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defRPr/>
            </a:pPr>
            <a:r>
              <a:rPr lang="en-US" sz="4800" b="1" dirty="0">
                <a:solidFill>
                  <a:prstClr val="white"/>
                </a:solidFill>
                <a:latin typeface="Calibri"/>
              </a:rPr>
              <a:t>“His Commandments are not Grievous”</a:t>
            </a:r>
          </a:p>
          <a:p>
            <a:pPr algn="ctr" defTabSz="1219170">
              <a:defRPr/>
            </a:pPr>
            <a:endParaRPr lang="en-US" sz="4800" i="1" dirty="0">
              <a:solidFill>
                <a:prstClr val="white"/>
              </a:solidFill>
              <a:latin typeface="Calibri"/>
            </a:endParaRPr>
          </a:p>
          <a:p>
            <a:pPr algn="ctr" defTabSz="1219170">
              <a:defRPr/>
            </a:pPr>
            <a:r>
              <a:rPr lang="en-US" sz="4800" i="1" dirty="0">
                <a:solidFill>
                  <a:prstClr val="white"/>
                </a:solidFill>
                <a:latin typeface="Calibri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609600" y="889000"/>
            <a:ext cx="10972800" cy="3877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5867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God expect?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endParaRPr lang="en-US" sz="5867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61981" indent="-761981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he expect us to be good enough?</a:t>
            </a:r>
          </a:p>
          <a:p>
            <a:pPr marL="761981" indent="-761981" defTabSz="914377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he expect us to do enough?</a:t>
            </a:r>
            <a:endParaRPr lang="en-US" sz="2667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0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3048000" y="927329"/>
            <a:ext cx="6096000" cy="1812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Motivation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Ephesians!</a:t>
            </a:r>
            <a:endParaRPr lang="en-US" sz="2400" b="1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4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77BCB5-3C4B-4738-9871-937199EF15AF}"/>
              </a:ext>
            </a:extLst>
          </p:cNvPr>
          <p:cNvSpPr/>
          <p:nvPr/>
        </p:nvSpPr>
        <p:spPr>
          <a:xfrm>
            <a:off x="5319366" y="4928483"/>
            <a:ext cx="2521479" cy="5018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E809FBB-DDAA-4B70-8822-3C31219E4F47}"/>
              </a:ext>
            </a:extLst>
          </p:cNvPr>
          <p:cNvSpPr/>
          <p:nvPr/>
        </p:nvSpPr>
        <p:spPr>
          <a:xfrm>
            <a:off x="5814073" y="3298976"/>
            <a:ext cx="2521479" cy="5018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814732" y="927329"/>
            <a:ext cx="8778240" cy="1812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Fear of Not Doing Enough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000" b="1" i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James 4:17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1C466-BAB3-4219-AA30-11C87ED07E13}"/>
              </a:ext>
            </a:extLst>
          </p:cNvPr>
          <p:cNvSpPr txBox="1"/>
          <p:nvPr/>
        </p:nvSpPr>
        <p:spPr>
          <a:xfrm>
            <a:off x="2067953" y="2764679"/>
            <a:ext cx="74136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3200" b="1" dirty="0">
                <a:solidFill>
                  <a:srgbClr val="000000"/>
                </a:solidFill>
                <a:latin typeface="system-ui"/>
              </a:rPr>
              <a:t>NASB</a:t>
            </a:r>
          </a:p>
          <a:p>
            <a:pPr defTabSz="914377"/>
            <a:r>
              <a:rPr lang="en-US" sz="3200" dirty="0">
                <a:solidFill>
                  <a:srgbClr val="000000"/>
                </a:solidFill>
                <a:latin typeface="system-ui"/>
              </a:rPr>
              <a:t>So for one who knows 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the</a:t>
            </a:r>
            <a:r>
              <a:rPr lang="en-US" sz="3200" dirty="0">
                <a:solidFill>
                  <a:srgbClr val="000000"/>
                </a:solidFill>
                <a:latin typeface="system-ui"/>
              </a:rPr>
              <a:t> right thing to do and does not do it, for him it is sin.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C6ED20-9B81-477C-B1C0-C52087D1E1F1}"/>
              </a:ext>
            </a:extLst>
          </p:cNvPr>
          <p:cNvSpPr txBox="1"/>
          <p:nvPr/>
        </p:nvSpPr>
        <p:spPr>
          <a:xfrm>
            <a:off x="2106637" y="4369126"/>
            <a:ext cx="71292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3200" b="1" dirty="0">
                <a:solidFill>
                  <a:srgbClr val="000000"/>
                </a:solidFill>
                <a:latin typeface="system-ui"/>
              </a:rPr>
              <a:t>ESV</a:t>
            </a:r>
          </a:p>
          <a:p>
            <a:pPr defTabSz="914377"/>
            <a:r>
              <a:rPr lang="en-US" sz="3200" dirty="0">
                <a:solidFill>
                  <a:srgbClr val="000000"/>
                </a:solidFill>
                <a:latin typeface="system-ui"/>
              </a:rPr>
              <a:t>So whoever knows the right thing to do and fails to do it, for him it is sin.</a:t>
            </a:r>
          </a:p>
        </p:txBody>
      </p:sp>
    </p:spTree>
    <p:extLst>
      <p:ext uri="{BB962C8B-B14F-4D97-AF65-F5344CB8AC3E}">
        <p14:creationId xmlns:p14="http://schemas.microsoft.com/office/powerpoint/2010/main" val="362877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8E0C7F-E8D1-4E52-9DC3-C314CE5E2BFC}"/>
              </a:ext>
            </a:extLst>
          </p:cNvPr>
          <p:cNvSpPr/>
          <p:nvPr/>
        </p:nvSpPr>
        <p:spPr>
          <a:xfrm>
            <a:off x="5211337" y="3733800"/>
            <a:ext cx="2521479" cy="5018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814732" y="927329"/>
            <a:ext cx="8778240" cy="1812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Fear of Not Doing Enough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000" b="1" i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James 4:17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1C466-BAB3-4219-AA30-11C87ED07E13}"/>
              </a:ext>
            </a:extLst>
          </p:cNvPr>
          <p:cNvSpPr txBox="1"/>
          <p:nvPr/>
        </p:nvSpPr>
        <p:spPr>
          <a:xfrm>
            <a:off x="2067952" y="2764679"/>
            <a:ext cx="80607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3200" b="1" dirty="0">
                <a:solidFill>
                  <a:srgbClr val="000000"/>
                </a:solidFill>
                <a:latin typeface="system-ui"/>
              </a:rPr>
              <a:t>ASV</a:t>
            </a:r>
          </a:p>
          <a:p>
            <a:pPr defTabSz="914377"/>
            <a:r>
              <a:rPr lang="en-US" sz="3200" dirty="0">
                <a:solidFill>
                  <a:srgbClr val="001320"/>
                </a:solidFill>
                <a:latin typeface="Roboto" panose="02000000000000000000" pitchFamily="2" charset="0"/>
              </a:rPr>
              <a:t>To him therefore that </a:t>
            </a:r>
            <a:r>
              <a:rPr lang="en-US" sz="3200" dirty="0" err="1">
                <a:solidFill>
                  <a:srgbClr val="001320"/>
                </a:solidFill>
                <a:latin typeface="Roboto" panose="02000000000000000000" pitchFamily="2" charset="0"/>
              </a:rPr>
              <a:t>knoweth</a:t>
            </a:r>
            <a:r>
              <a:rPr lang="en-US" sz="3200" dirty="0">
                <a:solidFill>
                  <a:srgbClr val="001320"/>
                </a:solidFill>
                <a:latin typeface="Roboto" panose="02000000000000000000" pitchFamily="2" charset="0"/>
              </a:rPr>
              <a:t> to do good, and doeth it not, to him it is sin.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618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814732" y="927329"/>
            <a:ext cx="8778240" cy="1812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Fear of Not Doing Enough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000" b="1" i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James 4:17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1C466-BAB3-4219-AA30-11C87ED07E13}"/>
              </a:ext>
            </a:extLst>
          </p:cNvPr>
          <p:cNvSpPr txBox="1"/>
          <p:nvPr/>
        </p:nvSpPr>
        <p:spPr>
          <a:xfrm>
            <a:off x="2067952" y="2764679"/>
            <a:ext cx="80607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3200" b="1" dirty="0">
                <a:solidFill>
                  <a:srgbClr val="000000"/>
                </a:solidFill>
                <a:latin typeface="system-ui"/>
              </a:rPr>
              <a:t>ASV</a:t>
            </a:r>
          </a:p>
          <a:p>
            <a:pPr defTabSz="914377"/>
            <a:r>
              <a:rPr lang="en-US" sz="3200" dirty="0">
                <a:solidFill>
                  <a:srgbClr val="001320"/>
                </a:solidFill>
                <a:latin typeface="Roboto" panose="02000000000000000000" pitchFamily="2" charset="0"/>
              </a:rPr>
              <a:t>To him therefore that </a:t>
            </a:r>
            <a:r>
              <a:rPr lang="en-US" sz="3200" dirty="0" err="1">
                <a:solidFill>
                  <a:srgbClr val="001320"/>
                </a:solidFill>
                <a:latin typeface="Roboto" panose="02000000000000000000" pitchFamily="2" charset="0"/>
              </a:rPr>
              <a:t>knoweth</a:t>
            </a:r>
            <a:r>
              <a:rPr lang="en-US" sz="3200" dirty="0">
                <a:solidFill>
                  <a:srgbClr val="001320"/>
                </a:solidFill>
                <a:latin typeface="Roboto" panose="02000000000000000000" pitchFamily="2" charset="0"/>
              </a:rPr>
              <a:t> to do good, and doeth it not, to him it is sin.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100928-C950-466C-9496-6FF2621B2720}"/>
              </a:ext>
            </a:extLst>
          </p:cNvPr>
          <p:cNvSpPr txBox="1"/>
          <p:nvPr/>
        </p:nvSpPr>
        <p:spPr>
          <a:xfrm>
            <a:off x="2641600" y="4737894"/>
            <a:ext cx="7518400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/>
            <a:r>
              <a:rPr lang="en-US" sz="5333" dirty="0">
                <a:solidFill>
                  <a:srgbClr val="000000"/>
                </a:solidFill>
                <a:latin typeface="Calibri" panose="020F0502020204030204"/>
              </a:rPr>
              <a:t>“Stop doing evil,</a:t>
            </a:r>
            <a:br>
              <a:rPr lang="en-US" sz="5333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5333" dirty="0">
                <a:solidFill>
                  <a:srgbClr val="000000"/>
                </a:solidFill>
                <a:latin typeface="Calibri" panose="020F0502020204030204"/>
              </a:rPr>
              <a:t>Learn to do good”</a:t>
            </a:r>
            <a:endParaRPr lang="en-US" sz="5333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52217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814732" y="153607"/>
            <a:ext cx="8778240" cy="1036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Isaiah                           James</a:t>
            </a:r>
            <a:endParaRPr lang="en-US" sz="4000" b="1" i="1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1C466-BAB3-4219-AA30-11C87ED07E13}"/>
              </a:ext>
            </a:extLst>
          </p:cNvPr>
          <p:cNvSpPr txBox="1"/>
          <p:nvPr/>
        </p:nvSpPr>
        <p:spPr>
          <a:xfrm>
            <a:off x="4825218" y="1217231"/>
            <a:ext cx="7366783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dirty="0">
                <a:solidFill>
                  <a:srgbClr val="000000"/>
                </a:solidFill>
                <a:latin typeface="Calibri" panose="020F0502020204030204"/>
              </a:rPr>
              <a:t>1:22-2:26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1</a:t>
            </a:r>
            <a:r>
              <a:rPr lang="en-US" sz="2800" b="1" baseline="30000" dirty="0">
                <a:solidFill>
                  <a:srgbClr val="000000"/>
                </a:solidFill>
                <a:latin typeface="Calibri" panose="020F0502020204030204"/>
              </a:rPr>
              <a:t>22 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But be ye doers of the word, and not hearers only, deluding your own selves.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alibri" panose="020F0502020204030204"/>
            </a:endParaRP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1</a:t>
            </a:r>
            <a:r>
              <a:rPr lang="en-US" sz="2800" b="1" baseline="30000" dirty="0">
                <a:solidFill>
                  <a:srgbClr val="000000"/>
                </a:solidFill>
                <a:latin typeface="Calibri" panose="020F0502020204030204"/>
              </a:rPr>
              <a:t>26 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If any man thinketh himself to be religious, while he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/>
              </a:rPr>
              <a:t>bridleth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 not his tongue but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/>
              </a:rPr>
              <a:t>deceiveth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 his heart, this man’s religion is vain.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alibri" panose="020F0502020204030204"/>
            </a:endParaRP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2</a:t>
            </a:r>
            <a:r>
              <a:rPr lang="en-US" sz="2800" b="1" baseline="30000" dirty="0">
                <a:solidFill>
                  <a:srgbClr val="000000"/>
                </a:solidFill>
                <a:latin typeface="Calibri" panose="020F0502020204030204"/>
              </a:rPr>
              <a:t>15 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If a brother or sister be naked and in lack of daily food, </a:t>
            </a:r>
            <a:r>
              <a:rPr lang="en-US" sz="2800" b="1" baseline="30000" dirty="0">
                <a:solidFill>
                  <a:srgbClr val="000000"/>
                </a:solidFill>
                <a:latin typeface="Calibri" panose="020F0502020204030204"/>
              </a:rPr>
              <a:t>16 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and one of you say unto them, Go in peace, be ye warmed and filled; and yet ye give them not the things needful to the body; what doth it profit?</a:t>
            </a:r>
            <a:endParaRPr lang="en-US" sz="27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CB0082-0D30-40AB-A006-2D7DA6F6100C}"/>
              </a:ext>
            </a:extLst>
          </p:cNvPr>
          <p:cNvSpPr txBox="1"/>
          <p:nvPr/>
        </p:nvSpPr>
        <p:spPr>
          <a:xfrm>
            <a:off x="154748" y="1217245"/>
            <a:ext cx="506436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700" dirty="0">
                <a:solidFill>
                  <a:srgbClr val="000000"/>
                </a:solidFill>
                <a:latin typeface="Calibri" panose="020F0502020204030204"/>
              </a:rPr>
              <a:t>1:10-15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Calibri" panose="020F0502020204030204"/>
              </a:rPr>
              <a:t>Empty, Formal Religion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Calibri" panose="020F0502020204030204"/>
              </a:rPr>
              <a:t>Going through the Motions</a:t>
            </a:r>
          </a:p>
        </p:txBody>
      </p:sp>
    </p:spTree>
    <p:extLst>
      <p:ext uri="{BB962C8B-B14F-4D97-AF65-F5344CB8AC3E}">
        <p14:creationId xmlns:p14="http://schemas.microsoft.com/office/powerpoint/2010/main" val="414157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64EB817-F2CF-4BFE-A7FB-E263306104E2}"/>
              </a:ext>
            </a:extLst>
          </p:cNvPr>
          <p:cNvSpPr/>
          <p:nvPr/>
        </p:nvSpPr>
        <p:spPr>
          <a:xfrm>
            <a:off x="6373866" y="5940167"/>
            <a:ext cx="5687959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66035B6-5F3B-496A-997F-9F02F909DA2D}"/>
              </a:ext>
            </a:extLst>
          </p:cNvPr>
          <p:cNvSpPr/>
          <p:nvPr/>
        </p:nvSpPr>
        <p:spPr>
          <a:xfrm>
            <a:off x="421541" y="2463994"/>
            <a:ext cx="2192955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3ED94DA-BA86-4FFF-B432-97A1EC3D8158}"/>
              </a:ext>
            </a:extLst>
          </p:cNvPr>
          <p:cNvSpPr/>
          <p:nvPr/>
        </p:nvSpPr>
        <p:spPr>
          <a:xfrm>
            <a:off x="536403" y="1324622"/>
            <a:ext cx="5170871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7C7BE7F-FCBB-4A25-B2EF-D33198B8D3BF}"/>
              </a:ext>
            </a:extLst>
          </p:cNvPr>
          <p:cNvSpPr/>
          <p:nvPr/>
        </p:nvSpPr>
        <p:spPr>
          <a:xfrm>
            <a:off x="7172248" y="4793538"/>
            <a:ext cx="4700792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E4F696A-79C0-46E2-9D4E-F9E854FE1A86}"/>
              </a:ext>
            </a:extLst>
          </p:cNvPr>
          <p:cNvSpPr/>
          <p:nvPr/>
        </p:nvSpPr>
        <p:spPr>
          <a:xfrm>
            <a:off x="6103085" y="5163655"/>
            <a:ext cx="2412251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1C93E1-9BDB-4D5D-80B4-8DDC3CCFA330}"/>
              </a:ext>
            </a:extLst>
          </p:cNvPr>
          <p:cNvSpPr/>
          <p:nvPr/>
        </p:nvSpPr>
        <p:spPr>
          <a:xfrm>
            <a:off x="213189" y="3218735"/>
            <a:ext cx="2700015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A95550-B9BD-4BD2-A842-006165B9FA25}"/>
              </a:ext>
            </a:extLst>
          </p:cNvPr>
          <p:cNvSpPr/>
          <p:nvPr/>
        </p:nvSpPr>
        <p:spPr>
          <a:xfrm>
            <a:off x="6508225" y="2877650"/>
            <a:ext cx="3593721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980F4FB-5EE1-4C9A-BC8F-532EEBF615ED}"/>
              </a:ext>
            </a:extLst>
          </p:cNvPr>
          <p:cNvSpPr/>
          <p:nvPr/>
        </p:nvSpPr>
        <p:spPr>
          <a:xfrm>
            <a:off x="10001447" y="1760055"/>
            <a:ext cx="1944164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E480F76-9135-446D-922C-A701EAC19FDB}"/>
              </a:ext>
            </a:extLst>
          </p:cNvPr>
          <p:cNvSpPr/>
          <p:nvPr/>
        </p:nvSpPr>
        <p:spPr>
          <a:xfrm>
            <a:off x="75255" y="3653853"/>
            <a:ext cx="4167488" cy="73469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9BF4D37-4FAC-419C-9372-DE404F25F1BF}"/>
              </a:ext>
            </a:extLst>
          </p:cNvPr>
          <p:cNvSpPr/>
          <p:nvPr/>
        </p:nvSpPr>
        <p:spPr>
          <a:xfrm>
            <a:off x="6096530" y="2173710"/>
            <a:ext cx="3788625" cy="37701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814732" y="153607"/>
            <a:ext cx="8778240" cy="1036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Isaiah                           James</a:t>
            </a:r>
            <a:endParaRPr lang="en-US" sz="4000" b="1" i="1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1C466-BAB3-4219-AA30-11C87ED07E13}"/>
              </a:ext>
            </a:extLst>
          </p:cNvPr>
          <p:cNvSpPr txBox="1"/>
          <p:nvPr/>
        </p:nvSpPr>
        <p:spPr>
          <a:xfrm>
            <a:off x="6096000" y="1315707"/>
            <a:ext cx="6128827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1</a:t>
            </a:r>
            <a:r>
              <a:rPr lang="en-US" sz="2500" b="1" baseline="30000" dirty="0">
                <a:solidFill>
                  <a:srgbClr val="000000"/>
                </a:solidFill>
                <a:latin typeface="Calibri" panose="020F0502020204030204"/>
              </a:rPr>
              <a:t>27 </a:t>
            </a: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Pure and undefiled religion in the sight of our God and Father is this: to visit orphans and widows in their distress</a:t>
            </a:r>
          </a:p>
          <a:p>
            <a:pPr defTabSz="914377"/>
            <a:endParaRPr lang="en-US" sz="2500" dirty="0">
              <a:solidFill>
                <a:srgbClr val="000000"/>
              </a:solidFill>
              <a:latin typeface="Calibri" panose="020F0502020204030204"/>
            </a:endParaRPr>
          </a:p>
          <a:p>
            <a:pPr defTabSz="914377"/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2</a:t>
            </a:r>
            <a:r>
              <a:rPr lang="en-US" sz="2500" b="1" baseline="30000" dirty="0">
                <a:solidFill>
                  <a:srgbClr val="000000"/>
                </a:solidFill>
                <a:latin typeface="Calibri" panose="020F0502020204030204"/>
              </a:rPr>
              <a:t>6 </a:t>
            </a: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Do not the rich oppress you, and themselves drag you before the judgment-seats?</a:t>
            </a:r>
          </a:p>
          <a:p>
            <a:pPr defTabSz="914377"/>
            <a:endParaRPr lang="en-US" sz="2500" dirty="0">
              <a:solidFill>
                <a:srgbClr val="000000"/>
              </a:solidFill>
              <a:latin typeface="Calibri" panose="020F0502020204030204"/>
            </a:endParaRPr>
          </a:p>
          <a:p>
            <a:pPr defTabSz="914377"/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4</a:t>
            </a:r>
            <a:r>
              <a:rPr lang="en-US" sz="2500" b="1" baseline="30000" dirty="0">
                <a:solidFill>
                  <a:srgbClr val="000000"/>
                </a:solidFill>
                <a:latin typeface="Calibri" panose="020F0502020204030204"/>
              </a:rPr>
              <a:t>8 </a:t>
            </a: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Come close to God and He will come close to you. Cleanse your hands, you sinners; and purify your hearts, you double-minded.</a:t>
            </a:r>
          </a:p>
          <a:p>
            <a:pPr defTabSz="914377"/>
            <a:endParaRPr lang="en-US" sz="2500" dirty="0">
              <a:solidFill>
                <a:srgbClr val="001320"/>
              </a:solidFill>
              <a:latin typeface="Calibri" panose="020F0502020204030204"/>
            </a:endParaRPr>
          </a:p>
          <a:p>
            <a:pPr defTabSz="914377"/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4</a:t>
            </a:r>
            <a:r>
              <a:rPr lang="en-US" sz="2500" b="1" baseline="30000" dirty="0">
                <a:solidFill>
                  <a:srgbClr val="000000"/>
                </a:solidFill>
                <a:latin typeface="Calibri" panose="020F0502020204030204"/>
              </a:rPr>
              <a:t>17 </a:t>
            </a:r>
            <a:r>
              <a:rPr lang="en-US" sz="2500" dirty="0">
                <a:solidFill>
                  <a:srgbClr val="001320"/>
                </a:solidFill>
                <a:latin typeface="Calibri" panose="020F0502020204030204"/>
              </a:rPr>
              <a:t>To him therefore that </a:t>
            </a:r>
            <a:r>
              <a:rPr lang="en-US" sz="2500" dirty="0" err="1">
                <a:solidFill>
                  <a:srgbClr val="001320"/>
                </a:solidFill>
                <a:latin typeface="Calibri" panose="020F0502020204030204"/>
              </a:rPr>
              <a:t>knoweth</a:t>
            </a:r>
            <a:r>
              <a:rPr lang="en-US" sz="2500" dirty="0">
                <a:solidFill>
                  <a:srgbClr val="001320"/>
                </a:solidFill>
                <a:latin typeface="Calibri" panose="020F0502020204030204"/>
              </a:rPr>
              <a:t> to do good, and doeth it not, to him it is sin.</a:t>
            </a:r>
            <a:endParaRPr lang="en-US" sz="25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CB0082-0D30-40AB-A006-2D7DA6F6100C}"/>
              </a:ext>
            </a:extLst>
          </p:cNvPr>
          <p:cNvSpPr txBox="1"/>
          <p:nvPr/>
        </p:nvSpPr>
        <p:spPr>
          <a:xfrm>
            <a:off x="68553" y="1020300"/>
            <a:ext cx="6128827" cy="3426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br>
              <a:rPr lang="en-US" sz="2500" b="1" baseline="30000" dirty="0">
                <a:solidFill>
                  <a:srgbClr val="000000"/>
                </a:solidFill>
                <a:latin typeface="Calibri" panose="020F0502020204030204"/>
              </a:rPr>
            </a:br>
            <a:r>
              <a:rPr lang="en-US" sz="2500" b="1" baseline="30000" dirty="0">
                <a:solidFill>
                  <a:srgbClr val="000000"/>
                </a:solidFill>
                <a:latin typeface="Calibri" panose="020F0502020204030204"/>
              </a:rPr>
              <a:t>16 </a:t>
            </a: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“Wash yourselves, make yourselves clean;</a:t>
            </a:r>
            <a:br>
              <a:rPr lang="en-US" sz="25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Remove the evil of your deeds from My sight.</a:t>
            </a:r>
            <a:br>
              <a:rPr lang="en-US" sz="25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Stop doing evil,</a:t>
            </a:r>
            <a:br>
              <a:rPr lang="en-US" sz="25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500" b="1" baseline="30000" dirty="0">
                <a:solidFill>
                  <a:srgbClr val="000000"/>
                </a:solidFill>
                <a:latin typeface="Calibri" panose="020F0502020204030204"/>
              </a:rPr>
              <a:t>17 </a:t>
            </a: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Learn to do good;</a:t>
            </a:r>
            <a:br>
              <a:rPr lang="en-US" sz="25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Seek justice,</a:t>
            </a:r>
            <a:br>
              <a:rPr lang="en-US" sz="25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Rebuke the oppressor,</a:t>
            </a:r>
            <a:br>
              <a:rPr lang="en-US" sz="25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Obtain justice for the orphan,</a:t>
            </a:r>
            <a:br>
              <a:rPr lang="en-US" sz="25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500" dirty="0">
                <a:solidFill>
                  <a:srgbClr val="000000"/>
                </a:solidFill>
                <a:latin typeface="Calibri" panose="020F0502020204030204"/>
              </a:rPr>
              <a:t>Plead for the widow’s case.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DF36F4A-0F3B-4F1A-8E40-7CE00A87100E}"/>
              </a:ext>
            </a:extLst>
          </p:cNvPr>
          <p:cNvCxnSpPr/>
          <p:nvPr/>
        </p:nvCxnSpPr>
        <p:spPr>
          <a:xfrm flipV="1">
            <a:off x="6096000" y="889000"/>
            <a:ext cx="0" cy="5935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80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13" grpId="0" animBg="1"/>
      <p:bldP spid="13" grpId="1" animBg="1"/>
      <p:bldP spid="14" grpId="0" animBg="1"/>
      <p:bldP spid="14" grpId="1" animBg="1"/>
      <p:bldP spid="12" grpId="0" animBg="1"/>
      <p:bldP spid="12" grpId="1" animBg="1"/>
      <p:bldP spid="11" grpId="0" animBg="1"/>
      <p:bldP spid="11" grpId="1" animBg="1"/>
      <p:bldP spid="10" grpId="0" animBg="1"/>
      <p:bldP spid="10" grpId="1" animBg="1"/>
      <p:bldP spid="9" grpId="0" animBg="1"/>
      <p:bldP spid="9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6BBB234-C8F0-48C8-B212-704C68FD6C64}"/>
              </a:ext>
            </a:extLst>
          </p:cNvPr>
          <p:cNvSpPr/>
          <p:nvPr/>
        </p:nvSpPr>
        <p:spPr>
          <a:xfrm>
            <a:off x="5662912" y="2709747"/>
            <a:ext cx="1681589" cy="5018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85325-F864-4EF9-A17B-784DB2D61D7F}"/>
              </a:ext>
            </a:extLst>
          </p:cNvPr>
          <p:cNvSpPr txBox="1"/>
          <p:nvPr/>
        </p:nvSpPr>
        <p:spPr>
          <a:xfrm>
            <a:off x="1632813" y="626089"/>
            <a:ext cx="852718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400" b="1" dirty="0">
                <a:solidFill>
                  <a:srgbClr val="000000"/>
                </a:solidFill>
                <a:latin typeface="system-ui"/>
              </a:rPr>
              <a:t>Matthew 25</a:t>
            </a:r>
          </a:p>
          <a:p>
            <a:pPr defTabSz="914377"/>
            <a:endParaRPr lang="en-US" sz="2800" b="1" dirty="0">
              <a:solidFill>
                <a:srgbClr val="000000"/>
              </a:solidFill>
              <a:latin typeface="system-ui"/>
            </a:endParaRPr>
          </a:p>
          <a:p>
            <a:pPr defTabSz="914377"/>
            <a:r>
              <a:rPr lang="en-US" sz="2800" b="1" baseline="30000" dirty="0">
                <a:solidFill>
                  <a:prstClr val="black"/>
                </a:solidFill>
                <a:latin typeface="Calibri" panose="020F0502020204030204"/>
              </a:rPr>
              <a:t>24 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“Now the one who had received the one talent also came up and said, ‘Master, I knew you to be a hard man, reaping where you did not sow, and gathering where you did not scatter seed. </a:t>
            </a:r>
            <a:r>
              <a:rPr lang="en-US" sz="2800" b="1" baseline="30000" dirty="0">
                <a:solidFill>
                  <a:prstClr val="black"/>
                </a:solidFill>
                <a:latin typeface="Calibri" panose="020F0502020204030204"/>
              </a:rPr>
              <a:t>25 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And I was afraid, so I went away and hid your talent in the ground. See, you still have what is yours.’”</a:t>
            </a:r>
            <a:endParaRPr lang="en-US" sz="2800" b="1" baseline="30000" dirty="0">
              <a:solidFill>
                <a:srgbClr val="000000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57104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B7A5EA-A5D4-4476-9D41-734464F1FAA8}"/>
              </a:ext>
            </a:extLst>
          </p:cNvPr>
          <p:cNvSpPr/>
          <p:nvPr/>
        </p:nvSpPr>
        <p:spPr>
          <a:xfrm>
            <a:off x="1696271" y="5423208"/>
            <a:ext cx="1894424" cy="5018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D46DB93-3D63-4587-B74C-5CAE3AF59B31}"/>
              </a:ext>
            </a:extLst>
          </p:cNvPr>
          <p:cNvSpPr/>
          <p:nvPr/>
        </p:nvSpPr>
        <p:spPr>
          <a:xfrm>
            <a:off x="4896403" y="5003180"/>
            <a:ext cx="3965099" cy="5018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6BBB234-C8F0-48C8-B212-704C68FD6C64}"/>
              </a:ext>
            </a:extLst>
          </p:cNvPr>
          <p:cNvSpPr/>
          <p:nvPr/>
        </p:nvSpPr>
        <p:spPr>
          <a:xfrm>
            <a:off x="2235200" y="2709747"/>
            <a:ext cx="3965099" cy="5018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85325-F864-4EF9-A17B-784DB2D61D7F}"/>
              </a:ext>
            </a:extLst>
          </p:cNvPr>
          <p:cNvSpPr txBox="1"/>
          <p:nvPr/>
        </p:nvSpPr>
        <p:spPr>
          <a:xfrm>
            <a:off x="1632813" y="626088"/>
            <a:ext cx="8425587" cy="5345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400" b="1" dirty="0">
                <a:solidFill>
                  <a:srgbClr val="000000"/>
                </a:solidFill>
                <a:latin typeface="system-ui"/>
              </a:rPr>
              <a:t>1 John 4:16-5:3</a:t>
            </a:r>
          </a:p>
          <a:p>
            <a:pPr defTabSz="914377"/>
            <a:endParaRPr lang="en-US" sz="2800" b="1" dirty="0">
              <a:solidFill>
                <a:srgbClr val="000000"/>
              </a:solidFill>
              <a:latin typeface="system-ui"/>
            </a:endParaRPr>
          </a:p>
          <a:p>
            <a:pPr defTabSz="914377"/>
            <a:r>
              <a:rPr lang="en-US" sz="2800" b="1" dirty="0">
                <a:solidFill>
                  <a:srgbClr val="000000"/>
                </a:solidFill>
                <a:latin typeface="system-ui"/>
              </a:rPr>
              <a:t>4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17 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By this, love is perfected with us, so that we may have confidence in the day of judgment; because as He is, we also are in this world. 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18 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There is no fear in love, but perfect love drives out fear, because fear involves punishment, and the one who fears is not perfected in love.</a:t>
            </a:r>
          </a:p>
          <a:p>
            <a:pPr defTabSz="914377"/>
            <a:endParaRPr lang="en-US" sz="2800" b="1" baseline="30000" dirty="0">
              <a:solidFill>
                <a:srgbClr val="000000"/>
              </a:solidFill>
              <a:latin typeface="system-ui"/>
            </a:endParaRPr>
          </a:p>
          <a:p>
            <a:pPr defTabSz="914377"/>
            <a:endParaRPr lang="en-US" sz="2800" b="1" baseline="30000" dirty="0">
              <a:solidFill>
                <a:srgbClr val="000000"/>
              </a:solidFill>
              <a:latin typeface="system-ui"/>
            </a:endParaRPr>
          </a:p>
          <a:p>
            <a:pPr defTabSz="914377"/>
            <a:r>
              <a:rPr lang="en-US" sz="2800" b="1" dirty="0">
                <a:solidFill>
                  <a:srgbClr val="000000"/>
                </a:solidFill>
                <a:latin typeface="system-ui"/>
              </a:rPr>
              <a:t>5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3 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For this is the love of God, that we keep His commandments; and His commandments are not burdensome.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90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3048000" y="1630730"/>
            <a:ext cx="6096000" cy="2642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Obedience should be joyful and confidence inspiring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frustrating and angst producing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320800" y="600216"/>
            <a:ext cx="9448800" cy="4722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Law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“I’m so glad I don’t live under the Old Law”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endParaRPr lang="en-US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blessing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4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burden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DEF56-0019-4353-9882-3017136DE8C3}"/>
              </a:ext>
            </a:extLst>
          </p:cNvPr>
          <p:cNvSpPr txBox="1"/>
          <p:nvPr/>
        </p:nvSpPr>
        <p:spPr>
          <a:xfrm rot="20879888">
            <a:off x="7099921" y="3586902"/>
            <a:ext cx="5093319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why are you putting God to the test by placing upon the neck of the disciples a yoke which neither our forefathers nor we have been able to bear?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4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320800" y="600216"/>
            <a:ext cx="9448800" cy="4722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Law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36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“I’m so glad I don’t live under the Old Law”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endParaRPr lang="en-US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blessing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4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burden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lowchart: Off-page Connector 2">
            <a:extLst>
              <a:ext uri="{FF2B5EF4-FFF2-40B4-BE49-F238E27FC236}">
                <a16:creationId xmlns:a16="http://schemas.microsoft.com/office/drawing/2014/main" id="{EF8FE839-2C7D-447E-A0BE-041F9DAF4BD0}"/>
              </a:ext>
            </a:extLst>
          </p:cNvPr>
          <p:cNvSpPr/>
          <p:nvPr/>
        </p:nvSpPr>
        <p:spPr>
          <a:xfrm rot="16200000">
            <a:off x="1891590" y="2399862"/>
            <a:ext cx="1981071" cy="5096023"/>
          </a:xfrm>
          <a:prstGeom prst="flowChartOffpage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91440" rIns="91440" bIns="0" rtlCol="0" anchor="ctr"/>
          <a:lstStyle/>
          <a:p>
            <a:pPr defTabSz="914377"/>
            <a:r>
              <a:rPr lang="en-US" sz="3600" dirty="0">
                <a:solidFill>
                  <a:prstClr val="white"/>
                </a:solidFill>
                <a:latin typeface="Calibri" panose="020F0502020204030204"/>
              </a:rPr>
              <a:t>attaining justification under the law was an unbearable burden</a:t>
            </a: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ACD702F8-E12A-4C1C-ACBC-E52C4055B669}"/>
              </a:ext>
            </a:extLst>
          </p:cNvPr>
          <p:cNvSpPr/>
          <p:nvPr/>
        </p:nvSpPr>
        <p:spPr>
          <a:xfrm rot="16200000" flipV="1">
            <a:off x="8525142" y="1017846"/>
            <a:ext cx="1981071" cy="4597901"/>
          </a:xfrm>
          <a:prstGeom prst="flowChartOffpage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91440" rIns="91440" bIns="0" rtlCol="0" anchor="ctr"/>
          <a:lstStyle/>
          <a:p>
            <a:pPr defTabSz="914377"/>
            <a:r>
              <a:rPr lang="en-US" sz="3600" dirty="0">
                <a:solidFill>
                  <a:prstClr val="white"/>
                </a:solidFill>
                <a:latin typeface="Calibri" panose="020F0502020204030204"/>
              </a:rPr>
              <a:t>But the law itself was a blessing</a:t>
            </a: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335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>
            <a:off x="1320800" y="600216"/>
            <a:ext cx="9448800" cy="3068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Law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endParaRPr lang="en-US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endParaRPr lang="en-US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blessing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F8A9A2-0748-41EE-82FC-E52701F0A172}"/>
              </a:ext>
            </a:extLst>
          </p:cNvPr>
          <p:cNvSpPr txBox="1"/>
          <p:nvPr/>
        </p:nvSpPr>
        <p:spPr>
          <a:xfrm>
            <a:off x="8432800" y="2931888"/>
            <a:ext cx="3323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Psalm 19:7-14</a:t>
            </a:r>
          </a:p>
        </p:txBody>
      </p:sp>
    </p:spTree>
    <p:extLst>
      <p:ext uri="{BB962C8B-B14F-4D97-AF65-F5344CB8AC3E}">
        <p14:creationId xmlns:p14="http://schemas.microsoft.com/office/powerpoint/2010/main" val="15147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7B20F-B900-440B-8745-950BB193566A}"/>
              </a:ext>
            </a:extLst>
          </p:cNvPr>
          <p:cNvSpPr txBox="1"/>
          <p:nvPr/>
        </p:nvSpPr>
        <p:spPr>
          <a:xfrm rot="20375985">
            <a:off x="-39602" y="520324"/>
            <a:ext cx="8381148" cy="6688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54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restoring the soul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54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making wise the simple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54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rejoicing the heart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54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enlightening the eyes</a:t>
            </a:r>
          </a:p>
          <a:p>
            <a:pPr algn="ctr" defTabSz="914377">
              <a:lnSpc>
                <a:spcPct val="107000"/>
              </a:lnSpc>
              <a:spcAft>
                <a:spcPts val="800"/>
              </a:spcAft>
            </a:pPr>
            <a:r>
              <a:rPr lang="en-US" sz="5400" b="1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In keeping them there is great reward</a:t>
            </a:r>
            <a:br>
              <a:rPr lang="en-US" sz="54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</a:br>
            <a:endParaRPr lang="en-US" sz="5400" b="1" i="1" dirty="0">
              <a:solidFill>
                <a:prstClr val="black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12251-DD79-4652-9E09-39BDF32783AF}"/>
              </a:ext>
            </a:extLst>
          </p:cNvPr>
          <p:cNvSpPr txBox="1"/>
          <p:nvPr/>
        </p:nvSpPr>
        <p:spPr>
          <a:xfrm>
            <a:off x="8432800" y="2931888"/>
            <a:ext cx="3323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000" b="1" dirty="0">
                <a:solidFill>
                  <a:prstClr val="black"/>
                </a:solidFill>
                <a:latin typeface="Calibri" panose="020F0502020204030204"/>
              </a:rPr>
              <a:t>Psalm 19:7-14</a:t>
            </a:r>
          </a:p>
        </p:txBody>
      </p:sp>
    </p:spTree>
    <p:extLst>
      <p:ext uri="{BB962C8B-B14F-4D97-AF65-F5344CB8AC3E}">
        <p14:creationId xmlns:p14="http://schemas.microsoft.com/office/powerpoint/2010/main" val="36532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588FAE-0294-4E56-926E-C2C9B75A1C5C}"/>
              </a:ext>
            </a:extLst>
          </p:cNvPr>
          <p:cNvSpPr txBox="1"/>
          <p:nvPr/>
        </p:nvSpPr>
        <p:spPr>
          <a:xfrm>
            <a:off x="2039112" y="2078629"/>
            <a:ext cx="811377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4400" b="1" dirty="0">
                <a:solidFill>
                  <a:srgbClr val="000000"/>
                </a:solidFill>
                <a:latin typeface="system-ui"/>
              </a:rPr>
              <a:t>Mark 2</a:t>
            </a:r>
            <a:r>
              <a:rPr lang="en-US" sz="44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4400" b="1" baseline="30000" dirty="0">
                <a:solidFill>
                  <a:srgbClr val="000000"/>
                </a:solidFill>
                <a:latin typeface="system-ui"/>
              </a:rPr>
              <a:t>27 </a:t>
            </a:r>
            <a:r>
              <a:rPr lang="en-US" sz="4400" dirty="0">
                <a:solidFill>
                  <a:srgbClr val="000000"/>
                </a:solidFill>
                <a:latin typeface="system-ui"/>
              </a:rPr>
              <a:t>Jesus said to them, “The Sabbath was made for man, and not man for the Sabbath. </a:t>
            </a:r>
            <a:endParaRPr lang="en-US" sz="4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63230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Palatino Linotype</vt:lpstr>
      <vt:lpstr>Roboto</vt:lpstr>
      <vt:lpstr>system-ui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2021-06-06T16:09:57Z</dcterms:created>
  <dcterms:modified xsi:type="dcterms:W3CDTF">2021-06-06T16:10:24Z</dcterms:modified>
</cp:coreProperties>
</file>