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1036" r:id="rId4"/>
    <p:sldId id="1037" r:id="rId5"/>
    <p:sldId id="259" r:id="rId6"/>
    <p:sldId id="260" r:id="rId7"/>
    <p:sldId id="1038" r:id="rId8"/>
    <p:sldId id="1039" r:id="rId9"/>
    <p:sldId id="1040" r:id="rId10"/>
    <p:sldId id="1041" r:id="rId11"/>
    <p:sldId id="262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9E4B-CBB7-4ED6-8682-A2B11ACA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5B17-5468-4232-98C8-BB113C0D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638D-A786-48F7-BDF5-2FB17BB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5267-62C4-4E28-A08E-62345FDB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BA848-2C6F-4A1E-A4A7-C7BBA32B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4E34-07DD-49FE-8DB4-B443A3D7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24EB-2AF5-453E-8E7E-27FA6F40E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E679-A51A-4B99-ADCA-B4AFF5B5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4FCF-AB68-4FD5-86D1-AB7191CD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A74-1F88-4EFC-9860-440284C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3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70055-CC2C-4D48-856F-00F05261C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C8768-70D5-4F17-87CD-B732643D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19E1-7F39-4C57-98B2-5AA9B716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F9533-01E1-4D03-9502-04E25153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FEE1-8171-4788-B57E-E61859C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0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1118-7B5A-4CEC-A81C-7FD1C4D9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09D1-6D09-4020-9C04-672D84E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6F0D5-61A5-4208-A7A9-6E314F2A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59B5-1947-458E-B232-250BB26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33FB-83E6-4010-BBC7-4FA47C18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572C-FCDE-4452-96DE-D458B2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28F5-02BC-4B35-93EB-A524003E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D646-E4B4-420B-A5D8-CF73613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3B9B-E61C-4286-83E2-3A7847B9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C916-F435-4DA0-BA95-8267FEF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3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30E2-042B-4805-85C9-4D6F4CB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5ED5-49F1-4F25-AC59-13BF3443D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3067A-EE7A-4CFE-B1B3-D3511EED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B847-1139-465B-9757-67D37BD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6FC36-ACCE-42D5-A724-6145028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459A-6A53-4E05-84E5-3FB4C516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4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5761-8C18-4F83-916B-589C5983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2D1E9-10C5-4BA8-A409-EF871E80E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B426E-2531-4A8E-AD2E-B9EA98F48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C7131-68F3-41C3-8953-A9AA007B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EF96F-D7C8-4463-94E8-4446C827F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4968-74BE-4720-80D4-C460F5AB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9FAE-C2AC-4ABC-BA9E-FA2A67D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4EFD7-D439-494F-A067-CC31955D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9732-866E-4811-AA28-D7722E6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7E136-25D0-41A0-9DEF-4F59823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1B71-3137-46AB-AF30-8C749251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22089-99C8-4450-A225-BB92D97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3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5E6B0-B2AE-4A84-B985-FBA4C1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83-D21C-4FFE-B7E3-9D402656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7608-6773-4502-AB5D-5F2572DC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D41E-20EC-48C2-9420-5B0977A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4FF4-1D0D-4C27-84A6-E814E6C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2493-9FCE-4EFA-BFFF-1C221263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0E0C-D3DA-4B68-8DA3-951258D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31A-CF99-486D-BD15-F283A08E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38BA1-3C1D-4BFE-B6A4-E84F65C6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806-9E5E-4F84-AEE4-AF9A255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CB002-33C5-4D75-929F-D9A894022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542A4-6A4A-4383-BE8B-5FE8E15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B97F-6CBE-4A70-A885-5D8082E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1E484-B67D-4F49-9693-DEFACC7F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7E85-B5E7-4F31-8C60-EDA7A82F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03C19-F460-4EEE-91AC-4C5E2946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0606-4672-4EA9-95F6-91D6DE3C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5F5E-F90C-400E-93AE-E52B20B79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3377-023C-4436-A6DF-59290EF8AC33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9C2B-F90A-436D-A277-F0E0852D7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D112-F170-4928-BA9D-8568C413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A2E3-9A3B-488B-9B32-D56E4B651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The Exclusivity of Christianity</a:t>
            </a:r>
          </a:p>
        </p:txBody>
      </p:sp>
    </p:spTree>
    <p:extLst>
      <p:ext uri="{BB962C8B-B14F-4D97-AF65-F5344CB8AC3E}">
        <p14:creationId xmlns:p14="http://schemas.microsoft.com/office/powerpoint/2010/main" val="1940008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55D2E0-9423-4F3B-AABD-C8E037010DB9}"/>
              </a:ext>
            </a:extLst>
          </p:cNvPr>
          <p:cNvSpPr/>
          <p:nvPr/>
        </p:nvSpPr>
        <p:spPr>
          <a:xfrm>
            <a:off x="0" y="-1"/>
            <a:ext cx="12192000" cy="2843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540585" y="1690355"/>
            <a:ext cx="727451" cy="1005763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D6F840-B99A-49DC-9957-BD3CBD53EEE7}"/>
              </a:ext>
            </a:extLst>
          </p:cNvPr>
          <p:cNvSpPr txBox="1"/>
          <p:nvPr/>
        </p:nvSpPr>
        <p:spPr>
          <a:xfrm>
            <a:off x="585790" y="2971800"/>
            <a:ext cx="10387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SERVING OTHER GODS = IDOLATRY</a:t>
            </a:r>
          </a:p>
          <a:p>
            <a:pPr algn="ctr" defTabSz="914377"/>
            <a:endParaRPr lang="en-US" sz="32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DISOBEDIENCE = SERVING ANOTHER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A3C39-AB01-4416-9F22-367F35BBCE4B}"/>
              </a:ext>
            </a:extLst>
          </p:cNvPr>
          <p:cNvSpPr txBox="1"/>
          <p:nvPr/>
        </p:nvSpPr>
        <p:spPr>
          <a:xfrm>
            <a:off x="8410192" y="4357685"/>
            <a:ext cx="2510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Satan</a:t>
            </a:r>
          </a:p>
          <a:p>
            <a:pPr marL="571486" indent="-571486" defTabSz="914377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Self</a:t>
            </a:r>
          </a:p>
        </p:txBody>
      </p:sp>
    </p:spTree>
    <p:extLst>
      <p:ext uri="{BB962C8B-B14F-4D97-AF65-F5344CB8AC3E}">
        <p14:creationId xmlns:p14="http://schemas.microsoft.com/office/powerpoint/2010/main" val="369702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6984265" y="1128715"/>
            <a:ext cx="727451" cy="123878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234C4A-3255-4CB5-98DA-DE4D3179E2AE}"/>
              </a:ext>
            </a:extLst>
          </p:cNvPr>
          <p:cNvSpPr txBox="1"/>
          <p:nvPr/>
        </p:nvSpPr>
        <p:spPr>
          <a:xfrm>
            <a:off x="3246840" y="2438696"/>
            <a:ext cx="79974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1 Kings 18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21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Then Elijah approached all the people and said, “How long are you going to struggle with the two choices? If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is God, follow Him; but if Baal, follow him.” 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7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714291"/>
            <a:ext cx="7658100" cy="155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30DA2A-54C2-4EB7-B524-555068E544AF}"/>
              </a:ext>
            </a:extLst>
          </p:cNvPr>
          <p:cNvSpPr txBox="1"/>
          <p:nvPr/>
        </p:nvSpPr>
        <p:spPr>
          <a:xfrm>
            <a:off x="8534401" y="10415"/>
            <a:ext cx="363260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6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17</a:t>
            </a:r>
            <a:r>
              <a:rPr lang="en-US" sz="26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31	</a:t>
            </a:r>
            <a:r>
              <a:rPr lang="en-US" sz="2600" dirty="0">
                <a:solidFill>
                  <a:prstClr val="black"/>
                </a:solidFill>
                <a:latin typeface="Palatino Linotype" panose="02040502050505030304" pitchFamily="18" charset="0"/>
              </a:rPr>
              <a:t>“He has set a day on which He will judge the world in righteousness through a Man whom He has appointed, having furnished proof to all people  by raising Him from the dead.”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0D206001-AAF0-4B7A-A25D-2EAC2198B8C2}"/>
              </a:ext>
            </a:extLst>
          </p:cNvPr>
          <p:cNvSpPr/>
          <p:nvPr/>
        </p:nvSpPr>
        <p:spPr>
          <a:xfrm rot="10800000">
            <a:off x="11508661" y="3202924"/>
            <a:ext cx="727451" cy="91433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7045785D-E2E0-4801-ACF6-947BF42C9337}"/>
              </a:ext>
            </a:extLst>
          </p:cNvPr>
          <p:cNvSpPr/>
          <p:nvPr/>
        </p:nvSpPr>
        <p:spPr>
          <a:xfrm rot="10800000">
            <a:off x="7003337" y="3198156"/>
            <a:ext cx="727451" cy="91433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248B5C03-40EC-4EFD-BC03-A4DCE9A97C66}"/>
              </a:ext>
            </a:extLst>
          </p:cNvPr>
          <p:cNvSpPr/>
          <p:nvPr/>
        </p:nvSpPr>
        <p:spPr>
          <a:xfrm rot="10800000">
            <a:off x="-154715" y="3183872"/>
            <a:ext cx="727451" cy="91433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81E2BF-DCB6-4C81-8C55-7016DA232824}"/>
              </a:ext>
            </a:extLst>
          </p:cNvPr>
          <p:cNvSpPr txBox="1"/>
          <p:nvPr/>
        </p:nvSpPr>
        <p:spPr>
          <a:xfrm>
            <a:off x="4572000" y="381000"/>
            <a:ext cx="274320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defTabSz="1219170"/>
            <a:r>
              <a: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2992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FDFD874-7257-4F46-B7A3-F33D55F1D4EA}"/>
              </a:ext>
            </a:extLst>
          </p:cNvPr>
          <p:cNvSpPr txBox="1"/>
          <p:nvPr/>
        </p:nvSpPr>
        <p:spPr>
          <a:xfrm>
            <a:off x="4461059" y="4227445"/>
            <a:ext cx="77354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Toleration of new religions as such was far greater under the Roman Empire than it has been in modern times:</a:t>
            </a:r>
            <a:endParaRPr lang="en-US" sz="160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E828D-343B-4966-8A7B-1EEB62572097}"/>
              </a:ext>
            </a:extLst>
          </p:cNvPr>
          <p:cNvSpPr/>
          <p:nvPr/>
        </p:nvSpPr>
        <p:spPr>
          <a:xfrm>
            <a:off x="0" y="-1"/>
            <a:ext cx="12192000" cy="3818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 rot="2169320">
            <a:off x="9147837" y="1186488"/>
            <a:ext cx="1715289" cy="3156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Christianity under the Roman Empire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268F25-0314-4FB7-BB99-36A2E73A7CCE}"/>
              </a:ext>
            </a:extLst>
          </p:cNvPr>
          <p:cNvSpPr txBox="1"/>
          <p:nvPr/>
        </p:nvSpPr>
        <p:spPr>
          <a:xfrm>
            <a:off x="6761441" y="5165478"/>
            <a:ext cx="5341312" cy="15081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Religious Freedom is Good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white"/>
                </a:solidFill>
                <a:latin typeface="Calibri" panose="020F0502020204030204"/>
              </a:rPr>
              <a:t>But not every religion is good</a:t>
            </a:r>
          </a:p>
        </p:txBody>
      </p:sp>
    </p:spTree>
    <p:extLst>
      <p:ext uri="{BB962C8B-B14F-4D97-AF65-F5344CB8AC3E}">
        <p14:creationId xmlns:p14="http://schemas.microsoft.com/office/powerpoint/2010/main" val="21905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build="allAtOnce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FDFD874-7257-4F46-B7A3-F33D55F1D4EA}"/>
              </a:ext>
            </a:extLst>
          </p:cNvPr>
          <p:cNvSpPr txBox="1"/>
          <p:nvPr/>
        </p:nvSpPr>
        <p:spPr>
          <a:xfrm>
            <a:off x="4461059" y="4227446"/>
            <a:ext cx="77354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Toleration of new religions as such was far greater under the Roman Empire than it has been in modern times: in the multiplicity of religions and gods that existed in the same city, a single new addition was a matter of almost perfect indifference.</a:t>
            </a:r>
            <a:endParaRPr lang="en-US" sz="160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E828D-343B-4966-8A7B-1EEB62572097}"/>
              </a:ext>
            </a:extLst>
          </p:cNvPr>
          <p:cNvSpPr/>
          <p:nvPr/>
        </p:nvSpPr>
        <p:spPr>
          <a:xfrm>
            <a:off x="0" y="-1"/>
            <a:ext cx="12192000" cy="3818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 rot="2169320">
            <a:off x="9147837" y="1186488"/>
            <a:ext cx="1715289" cy="3156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Christianity under the Roman Empire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F60EEA5-8693-4547-8A16-987B369FA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9" y="1857376"/>
            <a:ext cx="6648449" cy="49863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7AD70F-C8FD-4C0A-9FDF-3EB8F799C308}"/>
              </a:ext>
            </a:extLst>
          </p:cNvPr>
          <p:cNvSpPr txBox="1"/>
          <p:nvPr/>
        </p:nvSpPr>
        <p:spPr>
          <a:xfrm>
            <a:off x="771527" y="4545052"/>
            <a:ext cx="41148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377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Eastern section: Athena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Polias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Western section:</a:t>
            </a: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Poseidon-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Erechtheus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Hephaistus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85744" indent="-285744" defTabSz="914377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Boutes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483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FDFD874-7257-4F46-B7A3-F33D55F1D4EA}"/>
              </a:ext>
            </a:extLst>
          </p:cNvPr>
          <p:cNvSpPr txBox="1"/>
          <p:nvPr/>
        </p:nvSpPr>
        <p:spPr>
          <a:xfrm>
            <a:off x="4461059" y="4227445"/>
            <a:ext cx="773542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Toleration of new religions as such was far greater under the Roman Empire than it has been in modern times: in the multiplicity of religions and gods that existed in the same city, a single new addition was a matter of almost perfect indifference.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But the aggressiveness of Christianity, the change in social habits and every-day life which it introduced, and the injurious effect that it sometimes exercised on trades which were encouraged by paganism,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combined with the intolerance that it showed for other religions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, made it detested among people who regarded with equanimity, or even welcomed, the introduction into their cities the gods of Greece, of Rome, of Egypt, of Syria. </a:t>
            </a:r>
          </a:p>
          <a:p>
            <a:pPr defTabSz="914377"/>
            <a:r>
              <a:rPr lang="en-US" sz="1600" i="1" dirty="0">
                <a:solidFill>
                  <a:prstClr val="black"/>
                </a:solidFill>
                <a:latin typeface="Calibri" panose="020F0502020204030204"/>
              </a:rPr>
              <a:t>- Ramsay, The Church in the Roman Empire before A.D. 170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E828D-343B-4966-8A7B-1EEB62572097}"/>
              </a:ext>
            </a:extLst>
          </p:cNvPr>
          <p:cNvSpPr/>
          <p:nvPr/>
        </p:nvSpPr>
        <p:spPr>
          <a:xfrm>
            <a:off x="0" y="-1"/>
            <a:ext cx="12192000" cy="3818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 rot="2169320">
            <a:off x="9147837" y="1186488"/>
            <a:ext cx="1715289" cy="31565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Christianity under the Roman Empire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BD7B0C-B6E4-439A-B599-5199BD24FF33}"/>
              </a:ext>
            </a:extLst>
          </p:cNvPr>
          <p:cNvSpPr txBox="1"/>
          <p:nvPr/>
        </p:nvSpPr>
        <p:spPr>
          <a:xfrm>
            <a:off x="314330" y="3986219"/>
            <a:ext cx="36793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Arrogant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or 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Accurate?</a:t>
            </a:r>
          </a:p>
        </p:txBody>
      </p:sp>
    </p:spTree>
    <p:extLst>
      <p:ext uri="{BB962C8B-B14F-4D97-AF65-F5344CB8AC3E}">
        <p14:creationId xmlns:p14="http://schemas.microsoft.com/office/powerpoint/2010/main" val="57038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-0.00442 -0.6314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3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9756057" y="1552482"/>
            <a:ext cx="727451" cy="133867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30DA2A-54C2-4EB7-B524-555068E544AF}"/>
              </a:ext>
            </a:extLst>
          </p:cNvPr>
          <p:cNvSpPr txBox="1"/>
          <p:nvPr/>
        </p:nvSpPr>
        <p:spPr>
          <a:xfrm>
            <a:off x="8054669" y="2767931"/>
            <a:ext cx="389817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John 14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6</a:t>
            </a:r>
          </a:p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Jesus said to him, “I am the way, and the truth, and the life; </a:t>
            </a:r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no one comes to the Father except through Me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.”</a:t>
            </a:r>
            <a:endParaRPr lang="en-US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890E1-939B-4E7A-8D0A-5A8DFAE4B228}"/>
              </a:ext>
            </a:extLst>
          </p:cNvPr>
          <p:cNvSpPr txBox="1"/>
          <p:nvPr/>
        </p:nvSpPr>
        <p:spPr>
          <a:xfrm>
            <a:off x="314330" y="3986219"/>
            <a:ext cx="36793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Arrogant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or 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Accurate?</a:t>
            </a:r>
          </a:p>
        </p:txBody>
      </p:sp>
    </p:spTree>
    <p:extLst>
      <p:ext uri="{BB962C8B-B14F-4D97-AF65-F5344CB8AC3E}">
        <p14:creationId xmlns:p14="http://schemas.microsoft.com/office/powerpoint/2010/main" val="1698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9756057" y="1552482"/>
            <a:ext cx="727451" cy="1338671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30DA2A-54C2-4EB7-B524-555068E544AF}"/>
              </a:ext>
            </a:extLst>
          </p:cNvPr>
          <p:cNvSpPr txBox="1"/>
          <p:nvPr/>
        </p:nvSpPr>
        <p:spPr>
          <a:xfrm>
            <a:off x="8342143" y="2767932"/>
            <a:ext cx="384985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377"/>
            <a:r>
              <a:rPr lang="en-US" sz="28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Acts 4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12</a:t>
            </a:r>
          </a:p>
          <a:p>
            <a:pPr defTabSz="914377"/>
            <a:r>
              <a:rPr lang="en-US" sz="2800" dirty="0">
                <a:solidFill>
                  <a:prstClr val="black"/>
                </a:solidFill>
                <a:latin typeface="Palatino Linotype" panose="02040502050505030304" pitchFamily="18" charset="0"/>
              </a:rPr>
              <a:t>And there is salvation in no one else; for there is no other name under heaven that has been given among mankind by which we must be saved.”</a:t>
            </a:r>
            <a:endParaRPr lang="en-US" sz="4000" dirty="0">
              <a:solidFill>
                <a:prstClr val="blac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890E1-939B-4E7A-8D0A-5A8DFAE4B228}"/>
              </a:ext>
            </a:extLst>
          </p:cNvPr>
          <p:cNvSpPr txBox="1"/>
          <p:nvPr/>
        </p:nvSpPr>
        <p:spPr>
          <a:xfrm>
            <a:off x="314330" y="3986219"/>
            <a:ext cx="36793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Arrogant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or </a:t>
            </a:r>
          </a:p>
          <a:p>
            <a:pPr algn="ctr" defTabSz="914377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Accurate?</a:t>
            </a:r>
          </a:p>
        </p:txBody>
      </p:sp>
    </p:spTree>
    <p:extLst>
      <p:ext uri="{BB962C8B-B14F-4D97-AF65-F5344CB8AC3E}">
        <p14:creationId xmlns:p14="http://schemas.microsoft.com/office/powerpoint/2010/main" val="37600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59259E-6 L 0.04297 -0.0057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8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B66BEF-8411-4357-814C-F039047589E7}"/>
              </a:ext>
            </a:extLst>
          </p:cNvPr>
          <p:cNvSpPr/>
          <p:nvPr/>
        </p:nvSpPr>
        <p:spPr>
          <a:xfrm>
            <a:off x="1570871" y="6106609"/>
            <a:ext cx="7925552" cy="54595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A16C93-141B-4063-86A3-B130BAD30505}"/>
              </a:ext>
            </a:extLst>
          </p:cNvPr>
          <p:cNvSpPr/>
          <p:nvPr/>
        </p:nvSpPr>
        <p:spPr>
          <a:xfrm>
            <a:off x="1599447" y="4100555"/>
            <a:ext cx="7925552" cy="155768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9C80F0-86B8-4A21-8DEC-DC94BDBCDCDB}"/>
              </a:ext>
            </a:extLst>
          </p:cNvPr>
          <p:cNvSpPr/>
          <p:nvPr/>
        </p:nvSpPr>
        <p:spPr>
          <a:xfrm>
            <a:off x="1632787" y="3114677"/>
            <a:ext cx="7925552" cy="96719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4169623" y="1361739"/>
            <a:ext cx="727451" cy="1005763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DE0896-29F1-4251-B4A0-77C867D8699E}"/>
              </a:ext>
            </a:extLst>
          </p:cNvPr>
          <p:cNvSpPr txBox="1"/>
          <p:nvPr/>
        </p:nvSpPr>
        <p:spPr>
          <a:xfrm>
            <a:off x="1632787" y="2708912"/>
            <a:ext cx="796379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Then God spoke all these words, saying,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“I am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 who brought you out of the land of Egypt, out of the house of slavery.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have no other gods before Me.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4 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not make for yourself an idol, or any likeness of what is in heaven above or on the earth beneath, or in the water under the earth. 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5 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You shall not worship them nor serve them; for I,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 am a jealous God…” 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3C11AE-4AC6-448E-97C3-3922BC1D6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705" y="4617727"/>
            <a:ext cx="2416716" cy="321468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75F20B-7EAA-47A7-811F-BCBDF6059E79}"/>
              </a:ext>
            </a:extLst>
          </p:cNvPr>
          <p:cNvSpPr/>
          <p:nvPr/>
        </p:nvSpPr>
        <p:spPr>
          <a:xfrm>
            <a:off x="450168" y="4472768"/>
            <a:ext cx="9074833" cy="2222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3F1DB204-48E1-4C2D-81A0-97401CBEDAA5}"/>
              </a:ext>
            </a:extLst>
          </p:cNvPr>
          <p:cNvSpPr/>
          <p:nvPr/>
        </p:nvSpPr>
        <p:spPr>
          <a:xfrm>
            <a:off x="450167" y="2244355"/>
            <a:ext cx="9467629" cy="3087300"/>
          </a:xfrm>
          <a:prstGeom prst="cloudCallout">
            <a:avLst>
              <a:gd name="adj1" fmla="val 54606"/>
              <a:gd name="adj2" fmla="val 328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65B397A-9BF9-4945-9CE4-DE64DF5467E7}"/>
              </a:ext>
            </a:extLst>
          </p:cNvPr>
          <p:cNvCxnSpPr/>
          <p:nvPr/>
        </p:nvCxnSpPr>
        <p:spPr>
          <a:xfrm>
            <a:off x="2518118" y="337626"/>
            <a:ext cx="5416061" cy="4994031"/>
          </a:xfrm>
          <a:prstGeom prst="line">
            <a:avLst/>
          </a:prstGeom>
          <a:ln w="635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615C6F5-A876-4B7B-8C65-B4E3EEDC48B8}"/>
              </a:ext>
            </a:extLst>
          </p:cNvPr>
          <p:cNvCxnSpPr>
            <a:cxnSpLocks/>
          </p:cNvCxnSpPr>
          <p:nvPr/>
        </p:nvCxnSpPr>
        <p:spPr>
          <a:xfrm flipH="1">
            <a:off x="2633662" y="308339"/>
            <a:ext cx="4913631" cy="5187924"/>
          </a:xfrm>
          <a:prstGeom prst="line">
            <a:avLst/>
          </a:prstGeom>
          <a:ln w="635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0F43AF8-8743-48E3-9E2E-53DDFB3E3111}"/>
              </a:ext>
            </a:extLst>
          </p:cNvPr>
          <p:cNvSpPr txBox="1"/>
          <p:nvPr/>
        </p:nvSpPr>
        <p:spPr>
          <a:xfrm>
            <a:off x="1285092" y="2070453"/>
            <a:ext cx="6830987" cy="52014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914377"/>
            <a:endParaRPr lang="en-US" sz="40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If we listen to an imaginary god,</a:t>
            </a:r>
          </a:p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where do the values associated with that god come from?</a:t>
            </a:r>
          </a:p>
          <a:p>
            <a:pPr algn="ctr" defTabSz="914377"/>
            <a:endParaRPr lang="en-US" sz="36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Is it a surprise if imagined gods say things like…</a:t>
            </a:r>
          </a:p>
          <a:p>
            <a:pPr algn="ctr" defTabSz="914377"/>
            <a:r>
              <a:rPr lang="en-US" sz="4000" i="1" dirty="0">
                <a:solidFill>
                  <a:prstClr val="black"/>
                </a:solidFill>
                <a:latin typeface="Calibri" panose="020F0502020204030204"/>
              </a:rPr>
              <a:t>“listen to the voice within”?</a:t>
            </a:r>
            <a:endParaRPr lang="en-US" sz="4000" b="1" i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914377"/>
            <a:endParaRPr lang="en-US" sz="3600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140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6" grpId="0" animBg="1"/>
      <p:bldP spid="20" grpId="0" animBg="1"/>
      <p:bldP spid="19" grpId="0" animBg="1"/>
      <p:bldP spid="30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B66BEF-8411-4357-814C-F039047589E7}"/>
              </a:ext>
            </a:extLst>
          </p:cNvPr>
          <p:cNvSpPr/>
          <p:nvPr/>
        </p:nvSpPr>
        <p:spPr>
          <a:xfrm>
            <a:off x="1570871" y="6106609"/>
            <a:ext cx="7925552" cy="54595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4169623" y="1361739"/>
            <a:ext cx="727451" cy="1005763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DE0896-29F1-4251-B4A0-77C867D8699E}"/>
              </a:ext>
            </a:extLst>
          </p:cNvPr>
          <p:cNvSpPr txBox="1"/>
          <p:nvPr/>
        </p:nvSpPr>
        <p:spPr>
          <a:xfrm>
            <a:off x="1632786" y="2708912"/>
            <a:ext cx="801921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Then God spoke all these words, saying,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“I am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 who brought you out of the land of Egypt, out of the house of slavery.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have no other gods before Me.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4 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not make for yourself an idol, or any likeness of what is in heaven above or on the earth beneath, or in the water under the earth. 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5 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You shall not worship them nor serve them; for I,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 am a jealous God…”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75F20B-7EAA-47A7-811F-BCBDF6059E79}"/>
              </a:ext>
            </a:extLst>
          </p:cNvPr>
          <p:cNvSpPr/>
          <p:nvPr/>
        </p:nvSpPr>
        <p:spPr>
          <a:xfrm>
            <a:off x="450168" y="4472768"/>
            <a:ext cx="9074833" cy="2222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F43AF8-8743-48E3-9E2E-53DDFB3E3111}"/>
              </a:ext>
            </a:extLst>
          </p:cNvPr>
          <p:cNvSpPr txBox="1"/>
          <p:nvPr/>
        </p:nvSpPr>
        <p:spPr>
          <a:xfrm>
            <a:off x="4897073" y="13033"/>
            <a:ext cx="7310003" cy="2185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914377"/>
            <a:r>
              <a:rPr lang="en-US" sz="3400" b="1" dirty="0">
                <a:solidFill>
                  <a:prstClr val="black"/>
                </a:solidFill>
                <a:latin typeface="Calibri" panose="020F0502020204030204"/>
              </a:rPr>
              <a:t>The God who spoke at</a:t>
            </a:r>
          </a:p>
          <a:p>
            <a:pPr algn="ctr" defTabSz="914377"/>
            <a:r>
              <a:rPr lang="en-US" sz="3400" b="1" dirty="0">
                <a:solidFill>
                  <a:prstClr val="black"/>
                </a:solidFill>
                <a:latin typeface="Calibri" panose="020F0502020204030204"/>
              </a:rPr>
              <a:t>Mt. Sinai made it clear:</a:t>
            </a:r>
          </a:p>
          <a:p>
            <a:pPr algn="ctr" defTabSz="914377"/>
            <a:r>
              <a:rPr lang="en-US" sz="3400" b="1" dirty="0">
                <a:solidFill>
                  <a:prstClr val="black"/>
                </a:solidFill>
                <a:latin typeface="Calibri" panose="020F0502020204030204"/>
              </a:rPr>
              <a:t>this was not man’s own inner voice… </a:t>
            </a:r>
          </a:p>
          <a:p>
            <a:pPr algn="ctr" defTabSz="914377"/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(Exodus 19:16-20, 20:18-23, </a:t>
            </a:r>
            <a:r>
              <a:rPr lang="en-US" sz="3400" dirty="0" err="1">
                <a:solidFill>
                  <a:prstClr val="black"/>
                </a:solidFill>
                <a:latin typeface="Calibri" panose="020F0502020204030204"/>
              </a:rPr>
              <a:t>Deut</a:t>
            </a:r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 5:4-7)</a:t>
            </a:r>
          </a:p>
        </p:txBody>
      </p:sp>
    </p:spTree>
    <p:extLst>
      <p:ext uri="{BB962C8B-B14F-4D97-AF65-F5344CB8AC3E}">
        <p14:creationId xmlns:p14="http://schemas.microsoft.com/office/powerpoint/2010/main" val="18343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DE0896-29F1-4251-B4A0-77C867D8699E}"/>
              </a:ext>
            </a:extLst>
          </p:cNvPr>
          <p:cNvSpPr txBox="1"/>
          <p:nvPr/>
        </p:nvSpPr>
        <p:spPr>
          <a:xfrm>
            <a:off x="1632787" y="2708913"/>
            <a:ext cx="801921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 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Then God spoke all these words, saying,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“I am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 who brought you out of the land of Egypt, out of the house of slavery.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3 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have no other gods before Me.</a:t>
            </a: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4 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“You shall not make for yourself an idol, or any likeness of what is in heaven above or on the earth beneath, or in the water under the earth. 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5 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You shall not worship them nor serve them; for I, the </a:t>
            </a:r>
            <a:r>
              <a:rPr lang="en-US" sz="2800" cap="small" dirty="0">
                <a:solidFill>
                  <a:srgbClr val="000000"/>
                </a:solidFill>
                <a:latin typeface="Palatino Linotype" panose="02040502050505030304" pitchFamily="18" charset="0"/>
              </a:rPr>
              <a:t>Lord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 your God, am a jealous God, </a:t>
            </a:r>
          </a:p>
          <a:p>
            <a:pPr defTabSz="914377"/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inflicting the punishment of the fathers on the children, on the third and the fourth generations of those who hate Me, </a:t>
            </a:r>
            <a:r>
              <a:rPr lang="en-US" sz="2800" b="1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6 </a:t>
            </a:r>
            <a:r>
              <a:rPr lang="en-US" sz="2800" dirty="0">
                <a:solidFill>
                  <a:srgbClr val="000000"/>
                </a:solidFill>
                <a:latin typeface="Palatino Linotype" panose="02040502050505030304" pitchFamily="18" charset="0"/>
              </a:rPr>
              <a:t>but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Palatino Linotype" panose="02040502050505030304" pitchFamily="18" charset="0"/>
              </a:rPr>
              <a:t>showing favor to thousands, to those who love Me and keep My commandments.</a:t>
            </a:r>
            <a:endParaRPr lang="en-US" sz="2800" dirty="0">
              <a:solidFill>
                <a:prstClr val="black"/>
              </a:solidFill>
              <a:highlight>
                <a:srgbClr val="FFFF00"/>
              </a:highlight>
              <a:latin typeface="Palatino Linotype" panose="0204050205050503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55D2E0-9423-4F3B-AABD-C8E037010DB9}"/>
              </a:ext>
            </a:extLst>
          </p:cNvPr>
          <p:cNvSpPr/>
          <p:nvPr/>
        </p:nvSpPr>
        <p:spPr>
          <a:xfrm>
            <a:off x="0" y="-1"/>
            <a:ext cx="12192000" cy="2843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49DDE6C-125C-43D3-9984-597C44B5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9"/>
            <a:ext cx="10784541" cy="21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3D2C168-9F1A-4C4A-9B7A-069BE1A60CD9}"/>
              </a:ext>
            </a:extLst>
          </p:cNvPr>
          <p:cNvSpPr/>
          <p:nvPr/>
        </p:nvSpPr>
        <p:spPr>
          <a:xfrm>
            <a:off x="4169623" y="1361739"/>
            <a:ext cx="727451" cy="1005763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914377"/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48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3951E-6 L 0.00035 -0.3061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5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835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2_Office Theme</vt:lpstr>
      <vt:lpstr>The Exclusivity of Christianity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Exclusivity of Christianity</dc:title>
  <dc:creator>Jeff Smelser</dc:creator>
  <cp:lastModifiedBy>Jeff Smelser</cp:lastModifiedBy>
  <cp:revision>1</cp:revision>
  <dcterms:created xsi:type="dcterms:W3CDTF">2021-05-30T16:16:00Z</dcterms:created>
  <dcterms:modified xsi:type="dcterms:W3CDTF">2021-05-30T16:17:20Z</dcterms:modified>
</cp:coreProperties>
</file>