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snapToGrid="0" showGuides="1">
      <p:cViewPr varScale="1">
        <p:scale>
          <a:sx n="111" d="100"/>
          <a:sy n="111" d="100"/>
        </p:scale>
        <p:origin x="34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3438F6-D8B2-43DE-B4B6-E404CC94F56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200658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438F6-D8B2-43DE-B4B6-E404CC94F56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351206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438F6-D8B2-43DE-B4B6-E404CC94F56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59522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438F6-D8B2-43DE-B4B6-E404CC94F56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295668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438F6-D8B2-43DE-B4B6-E404CC94F56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404779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3438F6-D8B2-43DE-B4B6-E404CC94F56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108160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3438F6-D8B2-43DE-B4B6-E404CC94F568}"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128932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3438F6-D8B2-43DE-B4B6-E404CC94F568}"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416017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438F6-D8B2-43DE-B4B6-E404CC94F568}"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167551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3438F6-D8B2-43DE-B4B6-E404CC94F56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222921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3438F6-D8B2-43DE-B4B6-E404CC94F56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0BCC8-965A-43BC-B01F-81A807F70505}" type="slidenum">
              <a:rPr lang="en-US" smtClean="0"/>
              <a:t>‹#›</a:t>
            </a:fld>
            <a:endParaRPr lang="en-US"/>
          </a:p>
        </p:txBody>
      </p:sp>
    </p:spTree>
    <p:extLst>
      <p:ext uri="{BB962C8B-B14F-4D97-AF65-F5344CB8AC3E}">
        <p14:creationId xmlns:p14="http://schemas.microsoft.com/office/powerpoint/2010/main" val="319023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438F6-D8B2-43DE-B4B6-E404CC94F568}" type="datetimeFigureOut">
              <a:rPr lang="en-US" smtClean="0"/>
              <a:t>1/24/2021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0BCC8-965A-43BC-B01F-81A807F70505}" type="slidenum">
              <a:rPr lang="en-US" smtClean="0"/>
              <a:t>‹#›</a:t>
            </a:fld>
            <a:endParaRPr lang="en-US"/>
          </a:p>
        </p:txBody>
      </p:sp>
    </p:spTree>
    <p:extLst>
      <p:ext uri="{BB962C8B-B14F-4D97-AF65-F5344CB8AC3E}">
        <p14:creationId xmlns:p14="http://schemas.microsoft.com/office/powerpoint/2010/main" val="1721560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4677" y="304800"/>
            <a:ext cx="9144000" cy="715108"/>
          </a:xfrm>
        </p:spPr>
        <p:txBody>
          <a:bodyPr>
            <a:normAutofit fontScale="90000"/>
          </a:bodyPr>
          <a:lstStyle/>
          <a:p>
            <a:r>
              <a:rPr lang="en-US" b="1" dirty="0">
                <a:solidFill>
                  <a:schemeClr val="accent6">
                    <a:lumMod val="75000"/>
                  </a:schemeClr>
                </a:solidFill>
              </a:rPr>
              <a:t>Jesus Blessing Children</a:t>
            </a:r>
          </a:p>
        </p:txBody>
      </p:sp>
      <p:sp>
        <p:nvSpPr>
          <p:cNvPr id="3" name="Subtitle 2"/>
          <p:cNvSpPr>
            <a:spLocks noGrp="1"/>
          </p:cNvSpPr>
          <p:nvPr>
            <p:ph type="subTitle" idx="1"/>
          </p:nvPr>
        </p:nvSpPr>
        <p:spPr>
          <a:xfrm>
            <a:off x="621323" y="1019908"/>
            <a:ext cx="10867292" cy="5334000"/>
          </a:xfrm>
        </p:spPr>
        <p:txBody>
          <a:bodyPr/>
          <a:lstStyle/>
          <a:p>
            <a:pPr algn="l"/>
            <a:r>
              <a:rPr lang="en-US" sz="3200" dirty="0">
                <a:solidFill>
                  <a:srgbClr val="002060"/>
                </a:solidFill>
              </a:rPr>
              <a:t>Juxtaposed text: Mk. 10:11-12: “Whosoever shall put away his wife and marry and marry another commits adultery against her, and if she shall put away her husband and marry another, she commits adultery.”       Divorce Impact!</a:t>
            </a:r>
          </a:p>
          <a:p>
            <a:pPr algn="l"/>
            <a:endParaRPr lang="en-US" sz="2800" dirty="0">
              <a:solidFill>
                <a:srgbClr val="002060"/>
              </a:solidFill>
            </a:endParaRPr>
          </a:p>
          <a:p>
            <a:pPr algn="l"/>
            <a:r>
              <a:rPr lang="en-US" sz="3200" dirty="0">
                <a:solidFill>
                  <a:srgbClr val="002060"/>
                </a:solidFill>
              </a:rPr>
              <a:t>Jesus and children Mk. 10: 13-16</a:t>
            </a:r>
          </a:p>
          <a:p>
            <a:pPr algn="l"/>
            <a:endParaRPr lang="en-US" sz="2800" dirty="0">
              <a:solidFill>
                <a:srgbClr val="002060"/>
              </a:solidFill>
            </a:endParaRPr>
          </a:p>
          <a:p>
            <a:pPr algn="l"/>
            <a:r>
              <a:rPr lang="en-US" sz="3200" dirty="0">
                <a:solidFill>
                  <a:srgbClr val="002060"/>
                </a:solidFill>
              </a:rPr>
              <a:t>Note innocence: Mk. 10:14 </a:t>
            </a:r>
          </a:p>
          <a:p>
            <a:pPr algn="l"/>
            <a:endParaRPr lang="en-US" sz="3200" dirty="0">
              <a:solidFill>
                <a:srgbClr val="002060"/>
              </a:solidFill>
            </a:endParaRPr>
          </a:p>
          <a:p>
            <a:pPr algn="l"/>
            <a:r>
              <a:rPr lang="en-US" sz="3200" dirty="0">
                <a:solidFill>
                  <a:srgbClr val="002060"/>
                </a:solidFill>
              </a:rPr>
              <a:t>“Normal” Status: Mt. 18:3-6:  Some things impact</a:t>
            </a:r>
          </a:p>
          <a:p>
            <a:endParaRPr lang="en-US" dirty="0"/>
          </a:p>
        </p:txBody>
      </p:sp>
    </p:spTree>
    <p:extLst>
      <p:ext uri="{BB962C8B-B14F-4D97-AF65-F5344CB8AC3E}">
        <p14:creationId xmlns:p14="http://schemas.microsoft.com/office/powerpoint/2010/main" val="334167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923" y="269631"/>
            <a:ext cx="10515600" cy="586154"/>
          </a:xfrm>
        </p:spPr>
        <p:txBody>
          <a:bodyPr>
            <a:normAutofit fontScale="90000"/>
          </a:bodyPr>
          <a:lstStyle/>
          <a:p>
            <a:pPr algn="ctr"/>
            <a:r>
              <a:rPr lang="en-US" b="1" dirty="0">
                <a:solidFill>
                  <a:schemeClr val="accent6">
                    <a:lumMod val="75000"/>
                  </a:schemeClr>
                </a:solidFill>
              </a:rPr>
              <a:t>Parental Input</a:t>
            </a:r>
          </a:p>
        </p:txBody>
      </p:sp>
      <p:sp>
        <p:nvSpPr>
          <p:cNvPr id="3" name="Content Placeholder 2"/>
          <p:cNvSpPr>
            <a:spLocks noGrp="1"/>
          </p:cNvSpPr>
          <p:nvPr>
            <p:ph idx="1"/>
          </p:nvPr>
        </p:nvSpPr>
        <p:spPr>
          <a:xfrm>
            <a:off x="492369" y="855784"/>
            <a:ext cx="11160369" cy="5826369"/>
          </a:xfrm>
        </p:spPr>
        <p:txBody>
          <a:bodyPr>
            <a:normAutofit/>
          </a:bodyPr>
          <a:lstStyle/>
          <a:p>
            <a:r>
              <a:rPr lang="en-US" sz="3200" u="sng" dirty="0">
                <a:solidFill>
                  <a:schemeClr val="accent5">
                    <a:lumMod val="50000"/>
                  </a:schemeClr>
                </a:solidFill>
              </a:rPr>
              <a:t>Prov. 22:6</a:t>
            </a:r>
            <a:r>
              <a:rPr lang="en-US" sz="3200" dirty="0">
                <a:solidFill>
                  <a:schemeClr val="accent5">
                    <a:lumMod val="50000"/>
                  </a:schemeClr>
                </a:solidFill>
              </a:rPr>
              <a:t>: Train….not depart</a:t>
            </a:r>
          </a:p>
          <a:p>
            <a:pPr marL="0" indent="0">
              <a:buNone/>
            </a:pPr>
            <a:endParaRPr lang="en-US" sz="3200" dirty="0">
              <a:solidFill>
                <a:schemeClr val="accent5">
                  <a:lumMod val="50000"/>
                </a:schemeClr>
              </a:solidFill>
            </a:endParaRPr>
          </a:p>
          <a:p>
            <a:r>
              <a:rPr lang="en-US" sz="3200" dirty="0">
                <a:solidFill>
                  <a:schemeClr val="accent5">
                    <a:lumMod val="50000"/>
                  </a:schemeClr>
                </a:solidFill>
              </a:rPr>
              <a:t>A Proverb, a Guiding Principal, a Truism</a:t>
            </a:r>
          </a:p>
          <a:p>
            <a:pPr marL="0" indent="0">
              <a:buNone/>
            </a:pPr>
            <a:endParaRPr lang="en-US" sz="3200" dirty="0">
              <a:solidFill>
                <a:schemeClr val="accent5">
                  <a:lumMod val="50000"/>
                </a:schemeClr>
              </a:solidFill>
            </a:endParaRPr>
          </a:p>
          <a:p>
            <a:pPr marL="0" indent="0">
              <a:buNone/>
            </a:pPr>
            <a:r>
              <a:rPr lang="en-US" sz="3200" dirty="0">
                <a:solidFill>
                  <a:schemeClr val="accent5">
                    <a:lumMod val="50000"/>
                  </a:schemeClr>
                </a:solidFill>
              </a:rPr>
              <a:t>e.g., </a:t>
            </a:r>
            <a:r>
              <a:rPr lang="en-US" sz="3200" u="sng" dirty="0">
                <a:solidFill>
                  <a:schemeClr val="accent5">
                    <a:lumMod val="50000"/>
                  </a:schemeClr>
                </a:solidFill>
              </a:rPr>
              <a:t>Prov. 10:2</a:t>
            </a:r>
            <a:r>
              <a:rPr lang="en-US" sz="3200" dirty="0">
                <a:solidFill>
                  <a:schemeClr val="accent5">
                    <a:lumMod val="50000"/>
                  </a:schemeClr>
                </a:solidFill>
              </a:rPr>
              <a:t>: Righteousness delivers from death</a:t>
            </a:r>
          </a:p>
          <a:p>
            <a:pPr marL="0" indent="0">
              <a:buNone/>
            </a:pPr>
            <a:r>
              <a:rPr lang="en-US" sz="3200" dirty="0">
                <a:solidFill>
                  <a:schemeClr val="accent5">
                    <a:lumMod val="50000"/>
                  </a:schemeClr>
                </a:solidFill>
              </a:rPr>
              <a:t>	</a:t>
            </a:r>
          </a:p>
          <a:p>
            <a:pPr marL="0" indent="0">
              <a:buNone/>
            </a:pPr>
            <a:r>
              <a:rPr lang="en-US" sz="3200" dirty="0">
                <a:solidFill>
                  <a:schemeClr val="accent5">
                    <a:lumMod val="50000"/>
                  </a:schemeClr>
                </a:solidFill>
              </a:rPr>
              <a:t> or, </a:t>
            </a:r>
            <a:r>
              <a:rPr lang="en-US" sz="3200" u="sng" dirty="0">
                <a:solidFill>
                  <a:schemeClr val="accent5">
                    <a:lumMod val="50000"/>
                  </a:schemeClr>
                </a:solidFill>
              </a:rPr>
              <a:t>Ezek. 16:44</a:t>
            </a:r>
            <a:r>
              <a:rPr lang="en-US" sz="3200" dirty="0">
                <a:solidFill>
                  <a:schemeClr val="accent5">
                    <a:lumMod val="50000"/>
                  </a:schemeClr>
                </a:solidFill>
              </a:rPr>
              <a:t>: “As is the mother, so is the daughter”</a:t>
            </a:r>
          </a:p>
          <a:p>
            <a:pPr marL="0" indent="0">
              <a:buNone/>
            </a:pPr>
            <a:endParaRPr lang="en-US" dirty="0"/>
          </a:p>
        </p:txBody>
      </p:sp>
    </p:spTree>
    <p:extLst>
      <p:ext uri="{BB962C8B-B14F-4D97-AF65-F5344CB8AC3E}">
        <p14:creationId xmlns:p14="http://schemas.microsoft.com/office/powerpoint/2010/main" val="313679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739"/>
            <a:ext cx="10515600" cy="574430"/>
          </a:xfrm>
        </p:spPr>
        <p:txBody>
          <a:bodyPr>
            <a:normAutofit fontScale="90000"/>
          </a:bodyPr>
          <a:lstStyle/>
          <a:p>
            <a:pPr algn="ctr"/>
            <a:r>
              <a:rPr lang="en-US" b="1" dirty="0">
                <a:solidFill>
                  <a:schemeClr val="accent6">
                    <a:lumMod val="50000"/>
                  </a:schemeClr>
                </a:solidFill>
              </a:rPr>
              <a:t>Another Thought</a:t>
            </a:r>
          </a:p>
        </p:txBody>
      </p:sp>
      <p:sp>
        <p:nvSpPr>
          <p:cNvPr id="3" name="Content Placeholder 2"/>
          <p:cNvSpPr>
            <a:spLocks noGrp="1"/>
          </p:cNvSpPr>
          <p:nvPr>
            <p:ph idx="1"/>
          </p:nvPr>
        </p:nvSpPr>
        <p:spPr>
          <a:xfrm>
            <a:off x="826477" y="961291"/>
            <a:ext cx="10515600" cy="5627077"/>
          </a:xfrm>
        </p:spPr>
        <p:txBody>
          <a:bodyPr>
            <a:normAutofit fontScale="92500" lnSpcReduction="20000"/>
          </a:bodyPr>
          <a:lstStyle/>
          <a:p>
            <a:pPr marL="0" indent="0">
              <a:buNone/>
            </a:pPr>
            <a:r>
              <a:rPr lang="en-US" sz="3200" dirty="0">
                <a:solidFill>
                  <a:schemeClr val="accent5">
                    <a:lumMod val="50000"/>
                  </a:schemeClr>
                </a:solidFill>
              </a:rPr>
              <a:t>Or, “</a:t>
            </a:r>
            <a:r>
              <a:rPr lang="en-US" sz="3200" u="sng" dirty="0">
                <a:solidFill>
                  <a:schemeClr val="accent5">
                    <a:lumMod val="50000"/>
                  </a:schemeClr>
                </a:solidFill>
              </a:rPr>
              <a:t>Train</a:t>
            </a:r>
            <a:r>
              <a:rPr lang="en-US" sz="3200" dirty="0">
                <a:solidFill>
                  <a:schemeClr val="accent5">
                    <a:lumMod val="50000"/>
                  </a:schemeClr>
                </a:solidFill>
              </a:rPr>
              <a:t>:” commit, initiate, dedicate</a:t>
            </a:r>
          </a:p>
          <a:p>
            <a:pPr marL="0" indent="0">
              <a:buNone/>
            </a:pPr>
            <a:r>
              <a:rPr lang="en-US" sz="3200" dirty="0">
                <a:solidFill>
                  <a:schemeClr val="accent5">
                    <a:lumMod val="50000"/>
                  </a:schemeClr>
                </a:solidFill>
              </a:rPr>
              <a:t>To what: No single word for “should,” meaning “ought”</a:t>
            </a:r>
          </a:p>
          <a:p>
            <a:pPr marL="0" indent="0">
              <a:buNone/>
            </a:pPr>
            <a:r>
              <a:rPr lang="en-US" sz="3200" dirty="0">
                <a:solidFill>
                  <a:schemeClr val="accent5">
                    <a:lumMod val="50000"/>
                  </a:schemeClr>
                </a:solidFill>
              </a:rPr>
              <a:t>	    compare </a:t>
            </a:r>
            <a:r>
              <a:rPr lang="en-US" sz="3200" u="sng" dirty="0">
                <a:solidFill>
                  <a:schemeClr val="accent5">
                    <a:lumMod val="50000"/>
                  </a:schemeClr>
                </a:solidFill>
              </a:rPr>
              <a:t>Acts 2:47</a:t>
            </a:r>
            <a:r>
              <a:rPr lang="en-US" sz="3200" dirty="0">
                <a:solidFill>
                  <a:schemeClr val="accent5">
                    <a:lumMod val="50000"/>
                  </a:schemeClr>
                </a:solidFill>
              </a:rPr>
              <a:t>: “those who were being saved”</a:t>
            </a:r>
          </a:p>
          <a:p>
            <a:pPr marL="0" indent="0">
              <a:buNone/>
            </a:pPr>
            <a:r>
              <a:rPr lang="en-US" sz="3200" dirty="0">
                <a:solidFill>
                  <a:schemeClr val="accent5">
                    <a:lumMod val="50000"/>
                  </a:schemeClr>
                </a:solidFill>
              </a:rPr>
              <a:t>	   “Should,” If you should see Jeff, have him call me</a:t>
            </a:r>
          </a:p>
          <a:p>
            <a:pPr marL="0" indent="0">
              <a:buNone/>
            </a:pPr>
            <a:endParaRPr lang="en-US" sz="3200" dirty="0">
              <a:solidFill>
                <a:schemeClr val="accent5">
                  <a:lumMod val="50000"/>
                </a:schemeClr>
              </a:solidFill>
            </a:endParaRPr>
          </a:p>
          <a:p>
            <a:pPr marL="0" indent="0">
              <a:buNone/>
            </a:pPr>
            <a:r>
              <a:rPr lang="en-US" sz="3200" dirty="0">
                <a:solidFill>
                  <a:schemeClr val="accent5">
                    <a:lumMod val="50000"/>
                  </a:schemeClr>
                </a:solidFill>
              </a:rPr>
              <a:t>So: Commit a child</a:t>
            </a:r>
          </a:p>
          <a:p>
            <a:pPr marL="0" indent="0">
              <a:buNone/>
            </a:pPr>
            <a:r>
              <a:rPr lang="en-US" sz="3200" u="sng" dirty="0">
                <a:solidFill>
                  <a:schemeClr val="accent5">
                    <a:lumMod val="50000"/>
                  </a:schemeClr>
                </a:solidFill>
              </a:rPr>
              <a:t>In the way he should</a:t>
            </a:r>
            <a:r>
              <a:rPr lang="en-US" sz="3200" dirty="0">
                <a:solidFill>
                  <a:schemeClr val="accent5">
                    <a:lumMod val="50000"/>
                  </a:schemeClr>
                </a:solidFill>
              </a:rPr>
              <a:t>:” ASV footnote: “</a:t>
            </a:r>
            <a:r>
              <a:rPr lang="en-US" sz="3200" u="sng" dirty="0">
                <a:solidFill>
                  <a:schemeClr val="accent5">
                    <a:lumMod val="50000"/>
                  </a:schemeClr>
                </a:solidFill>
              </a:rPr>
              <a:t>according to his way</a:t>
            </a:r>
            <a:r>
              <a:rPr lang="en-US" sz="3200" dirty="0">
                <a:solidFill>
                  <a:schemeClr val="accent5">
                    <a:lumMod val="50000"/>
                  </a:schemeClr>
                </a:solidFill>
              </a:rPr>
              <a:t>,”</a:t>
            </a:r>
          </a:p>
          <a:p>
            <a:pPr marL="0" indent="0">
              <a:buNone/>
            </a:pPr>
            <a:r>
              <a:rPr lang="en-US" sz="3200" dirty="0">
                <a:solidFill>
                  <a:schemeClr val="accent5">
                    <a:lumMod val="50000"/>
                  </a:schemeClr>
                </a:solidFill>
              </a:rPr>
              <a:t>“</a:t>
            </a:r>
            <a:r>
              <a:rPr lang="en-US" sz="3200" u="sng" dirty="0">
                <a:solidFill>
                  <a:schemeClr val="accent5">
                    <a:lumMod val="50000"/>
                  </a:schemeClr>
                </a:solidFill>
              </a:rPr>
              <a:t>according to his inclination or bent of mind</a:t>
            </a:r>
            <a:r>
              <a:rPr lang="en-US" sz="3200" dirty="0">
                <a:solidFill>
                  <a:schemeClr val="accent5">
                    <a:lumMod val="50000"/>
                  </a:schemeClr>
                </a:solidFill>
              </a:rPr>
              <a:t>,” when he is old….</a:t>
            </a:r>
          </a:p>
          <a:p>
            <a:pPr marL="0" indent="0">
              <a:buNone/>
            </a:pPr>
            <a:r>
              <a:rPr lang="en-US" sz="3200" dirty="0">
                <a:solidFill>
                  <a:schemeClr val="accent5">
                    <a:lumMod val="50000"/>
                  </a:schemeClr>
                </a:solidFill>
              </a:rPr>
              <a:t>Either way, Passive Parents inexcusable?</a:t>
            </a:r>
          </a:p>
          <a:p>
            <a:pPr marL="0" indent="0">
              <a:buNone/>
            </a:pPr>
            <a:endParaRPr lang="en-US" sz="3200" dirty="0">
              <a:solidFill>
                <a:schemeClr val="accent5">
                  <a:lumMod val="50000"/>
                </a:schemeClr>
              </a:solidFill>
            </a:endParaRPr>
          </a:p>
          <a:p>
            <a:pPr marL="0" indent="0">
              <a:buNone/>
            </a:pPr>
            <a:r>
              <a:rPr lang="en-US" sz="3200" dirty="0">
                <a:solidFill>
                  <a:schemeClr val="accent5">
                    <a:lumMod val="50000"/>
                  </a:schemeClr>
                </a:solidFill>
              </a:rPr>
              <a:t>Peer Pressure: Caring more for opinion of peers, than that of parents.</a:t>
            </a:r>
          </a:p>
          <a:p>
            <a:pPr marL="0" indent="0">
              <a:buNone/>
            </a:pPr>
            <a:r>
              <a:rPr lang="en-US" dirty="0"/>
              <a:t>   </a:t>
            </a:r>
          </a:p>
        </p:txBody>
      </p:sp>
    </p:spTree>
    <p:extLst>
      <p:ext uri="{BB962C8B-B14F-4D97-AF65-F5344CB8AC3E}">
        <p14:creationId xmlns:p14="http://schemas.microsoft.com/office/powerpoint/2010/main" val="11329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6524"/>
            <a:ext cx="10515600" cy="644769"/>
          </a:xfrm>
        </p:spPr>
        <p:txBody>
          <a:bodyPr>
            <a:normAutofit fontScale="90000"/>
          </a:bodyPr>
          <a:lstStyle/>
          <a:p>
            <a:pPr algn="ctr"/>
            <a:r>
              <a:rPr lang="en-US" b="1" dirty="0">
                <a:solidFill>
                  <a:schemeClr val="accent6">
                    <a:lumMod val="50000"/>
                  </a:schemeClr>
                </a:solidFill>
              </a:rPr>
              <a:t>Wisdom for Parents</a:t>
            </a:r>
          </a:p>
        </p:txBody>
      </p:sp>
      <p:sp>
        <p:nvSpPr>
          <p:cNvPr id="3" name="Content Placeholder 2"/>
          <p:cNvSpPr>
            <a:spLocks noGrp="1"/>
          </p:cNvSpPr>
          <p:nvPr>
            <p:ph idx="1"/>
          </p:nvPr>
        </p:nvSpPr>
        <p:spPr>
          <a:xfrm>
            <a:off x="597877" y="1090246"/>
            <a:ext cx="10996246" cy="5439508"/>
          </a:xfrm>
        </p:spPr>
        <p:txBody>
          <a:bodyPr/>
          <a:lstStyle/>
          <a:p>
            <a:pPr marL="0" indent="0">
              <a:buNone/>
            </a:pPr>
            <a:endParaRPr lang="en-US" dirty="0"/>
          </a:p>
          <a:p>
            <a:pPr marL="0" indent="0">
              <a:buNone/>
            </a:pPr>
            <a:r>
              <a:rPr lang="en-US" sz="3200" dirty="0">
                <a:solidFill>
                  <a:schemeClr val="accent5">
                    <a:lumMod val="50000"/>
                  </a:schemeClr>
                </a:solidFill>
              </a:rPr>
              <a:t>Prov. 29:15:  </a:t>
            </a:r>
          </a:p>
          <a:p>
            <a:pPr marL="0" indent="0">
              <a:buNone/>
            </a:pPr>
            <a:r>
              <a:rPr lang="en-US" sz="3200" dirty="0">
                <a:solidFill>
                  <a:schemeClr val="accent5">
                    <a:lumMod val="50000"/>
                  </a:schemeClr>
                </a:solidFill>
              </a:rPr>
              <a:t>The rod and reproof gives wisdom; But a child </a:t>
            </a:r>
            <a:r>
              <a:rPr lang="en-US" sz="3200" u="sng" dirty="0">
                <a:solidFill>
                  <a:schemeClr val="accent5">
                    <a:lumMod val="50000"/>
                  </a:schemeClr>
                </a:solidFill>
              </a:rPr>
              <a:t>left to himself</a:t>
            </a:r>
            <a:r>
              <a:rPr lang="en-US" sz="3200" dirty="0">
                <a:solidFill>
                  <a:schemeClr val="accent5">
                    <a:lumMod val="50000"/>
                  </a:schemeClr>
                </a:solidFill>
              </a:rPr>
              <a:t> causes shame to his mother.</a:t>
            </a:r>
          </a:p>
          <a:p>
            <a:pPr marL="0" indent="0">
              <a:buNone/>
            </a:pPr>
            <a:endParaRPr lang="en-US" sz="3200" dirty="0">
              <a:solidFill>
                <a:schemeClr val="accent5">
                  <a:lumMod val="50000"/>
                </a:schemeClr>
              </a:solidFill>
            </a:endParaRPr>
          </a:p>
          <a:p>
            <a:pPr marL="0" indent="0">
              <a:buNone/>
            </a:pPr>
            <a:r>
              <a:rPr lang="en-US" sz="3200" dirty="0">
                <a:solidFill>
                  <a:schemeClr val="accent5">
                    <a:lumMod val="50000"/>
                  </a:schemeClr>
                </a:solidFill>
              </a:rPr>
              <a:t>Prov.29:17:  </a:t>
            </a:r>
          </a:p>
          <a:p>
            <a:pPr marL="0" indent="0">
              <a:buNone/>
            </a:pPr>
            <a:r>
              <a:rPr lang="en-US" sz="3200" dirty="0">
                <a:solidFill>
                  <a:schemeClr val="accent5">
                    <a:lumMod val="50000"/>
                  </a:schemeClr>
                </a:solidFill>
              </a:rPr>
              <a:t>Correct thy son, and he will give you rest; Yea, he will give delight unto your soul.</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547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pPr algn="ctr"/>
            <a:r>
              <a:rPr lang="en-US" b="1" dirty="0">
                <a:solidFill>
                  <a:schemeClr val="accent6">
                    <a:lumMod val="50000"/>
                  </a:schemeClr>
                </a:solidFill>
              </a:rPr>
              <a:t>Wisdom for Parents</a:t>
            </a:r>
          </a:p>
        </p:txBody>
      </p:sp>
      <p:sp>
        <p:nvSpPr>
          <p:cNvPr id="3" name="Content Placeholder 2"/>
          <p:cNvSpPr>
            <a:spLocks noGrp="1"/>
          </p:cNvSpPr>
          <p:nvPr>
            <p:ph idx="1"/>
          </p:nvPr>
        </p:nvSpPr>
        <p:spPr>
          <a:xfrm>
            <a:off x="515815" y="1113692"/>
            <a:ext cx="11078308" cy="5240216"/>
          </a:xfrm>
        </p:spPr>
        <p:txBody>
          <a:bodyPr/>
          <a:lstStyle/>
          <a:p>
            <a:endParaRPr lang="en-US" dirty="0"/>
          </a:p>
          <a:p>
            <a:pPr marL="0" indent="0">
              <a:buNone/>
            </a:pPr>
            <a:r>
              <a:rPr lang="en-US" sz="3200" dirty="0">
                <a:solidFill>
                  <a:schemeClr val="accent5">
                    <a:lumMod val="50000"/>
                  </a:schemeClr>
                </a:solidFill>
              </a:rPr>
              <a:t>Prov. 31:28:</a:t>
            </a:r>
          </a:p>
          <a:p>
            <a:pPr marL="0" indent="0">
              <a:buNone/>
            </a:pPr>
            <a:r>
              <a:rPr lang="en-US" sz="3200" dirty="0">
                <a:solidFill>
                  <a:schemeClr val="accent5">
                    <a:lumMod val="50000"/>
                  </a:schemeClr>
                </a:solidFill>
              </a:rPr>
              <a:t>Her children rise up, and call her blessed; Her husband also, and he praises her</a:t>
            </a:r>
          </a:p>
          <a:p>
            <a:pPr marL="0" indent="0">
              <a:buNone/>
            </a:pPr>
            <a:endParaRPr lang="en-US" sz="3200" dirty="0">
              <a:solidFill>
                <a:schemeClr val="accent5">
                  <a:lumMod val="50000"/>
                </a:schemeClr>
              </a:solidFill>
            </a:endParaRPr>
          </a:p>
          <a:p>
            <a:pPr marL="0" indent="0">
              <a:buNone/>
            </a:pPr>
            <a:r>
              <a:rPr lang="en-US" sz="3200" dirty="0" err="1">
                <a:solidFill>
                  <a:schemeClr val="accent5">
                    <a:lumMod val="50000"/>
                  </a:schemeClr>
                </a:solidFill>
              </a:rPr>
              <a:t>Psm</a:t>
            </a:r>
            <a:r>
              <a:rPr lang="en-US" sz="3200" dirty="0">
                <a:solidFill>
                  <a:schemeClr val="accent5">
                    <a:lumMod val="50000"/>
                  </a:schemeClr>
                </a:solidFill>
              </a:rPr>
              <a:t>. 127:3:</a:t>
            </a:r>
          </a:p>
          <a:p>
            <a:pPr marL="0" indent="0">
              <a:buNone/>
            </a:pPr>
            <a:r>
              <a:rPr lang="en-US" sz="3200" dirty="0">
                <a:solidFill>
                  <a:schemeClr val="accent5">
                    <a:lumMod val="50000"/>
                  </a:schemeClr>
                </a:solidFill>
              </a:rPr>
              <a:t>Lo, children are a heritage of Jehovah; And the fruit of the womb is his reward.</a:t>
            </a:r>
          </a:p>
          <a:p>
            <a:pPr marL="0" indent="0">
              <a:buNone/>
            </a:pPr>
            <a:endParaRPr lang="en-US" dirty="0"/>
          </a:p>
          <a:p>
            <a:endParaRPr lang="en-US" dirty="0"/>
          </a:p>
        </p:txBody>
      </p:sp>
    </p:spTree>
    <p:extLst>
      <p:ext uri="{BB962C8B-B14F-4D97-AF65-F5344CB8AC3E}">
        <p14:creationId xmlns:p14="http://schemas.microsoft.com/office/powerpoint/2010/main" val="683490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333</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Jesus Blessing Children</vt:lpstr>
      <vt:lpstr>Parental Input</vt:lpstr>
      <vt:lpstr>Another Thought</vt:lpstr>
      <vt:lpstr>Wisdom for Parents</vt:lpstr>
      <vt:lpstr>Wisdom for Parents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Blessing Children</dc:title>
  <dc:creator>Burris Smelser</dc:creator>
  <cp:lastModifiedBy>Jeff Smelser</cp:lastModifiedBy>
  <cp:revision>16</cp:revision>
  <dcterms:created xsi:type="dcterms:W3CDTF">2021-01-23T18:54:42Z</dcterms:created>
  <dcterms:modified xsi:type="dcterms:W3CDTF">2021-01-24T16:17:29Z</dcterms:modified>
</cp:coreProperties>
</file>