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9" r:id="rId5"/>
    <p:sldId id="258" r:id="rId6"/>
    <p:sldId id="260" r:id="rId7"/>
    <p:sldId id="261" r:id="rId8"/>
    <p:sldId id="262" r:id="rId9"/>
    <p:sldId id="265"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27B2BB-0C89-49C0-85A1-FB5F794235AB}"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63650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7B2BB-0C89-49C0-85A1-FB5F794235AB}"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84767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7B2BB-0C89-49C0-85A1-FB5F794235AB}"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272626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7B2BB-0C89-49C0-85A1-FB5F794235AB}"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9627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7B2BB-0C89-49C0-85A1-FB5F794235AB}"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2830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27B2BB-0C89-49C0-85A1-FB5F794235AB}"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60635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27B2BB-0C89-49C0-85A1-FB5F794235AB}"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68433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27B2BB-0C89-49C0-85A1-FB5F794235AB}"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360652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7B2BB-0C89-49C0-85A1-FB5F794235AB}"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14052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7B2BB-0C89-49C0-85A1-FB5F794235AB}"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37374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7B2BB-0C89-49C0-85A1-FB5F794235AB}"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19138-D541-40AC-8529-270364B6A6FD}" type="slidenum">
              <a:rPr lang="en-US" smtClean="0"/>
              <a:t>‹#›</a:t>
            </a:fld>
            <a:endParaRPr lang="en-US"/>
          </a:p>
        </p:txBody>
      </p:sp>
    </p:spTree>
    <p:extLst>
      <p:ext uri="{BB962C8B-B14F-4D97-AF65-F5344CB8AC3E}">
        <p14:creationId xmlns:p14="http://schemas.microsoft.com/office/powerpoint/2010/main" val="79031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7B2BB-0C89-49C0-85A1-FB5F794235AB}" type="datetimeFigureOut">
              <a:rPr lang="en-US" smtClean="0"/>
              <a:t>8/25/2019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19138-D541-40AC-8529-270364B6A6FD}" type="slidenum">
              <a:rPr lang="en-US" smtClean="0"/>
              <a:t>‹#›</a:t>
            </a:fld>
            <a:endParaRPr lang="en-US"/>
          </a:p>
        </p:txBody>
      </p:sp>
    </p:spTree>
    <p:extLst>
      <p:ext uri="{BB962C8B-B14F-4D97-AF65-F5344CB8AC3E}">
        <p14:creationId xmlns:p14="http://schemas.microsoft.com/office/powerpoint/2010/main" val="666378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52400"/>
            <a:ext cx="7543800" cy="584775"/>
          </a:xfrm>
          <a:prstGeom prst="rect">
            <a:avLst/>
          </a:prstGeom>
          <a:noFill/>
        </p:spPr>
        <p:txBody>
          <a:bodyPr wrap="square" rtlCol="0">
            <a:spAutoFit/>
          </a:bodyPr>
          <a:lstStyle/>
          <a:p>
            <a:r>
              <a:rPr lang="en-US" sz="3200" b="1" dirty="0"/>
              <a:t>Psalm 51</a:t>
            </a:r>
          </a:p>
        </p:txBody>
      </p:sp>
      <p:sp>
        <p:nvSpPr>
          <p:cNvPr id="10" name="Rectangle 9"/>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4" descr="Image result for GOd's w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00"/>
            <a:ext cx="9144000" cy="558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481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580" y="1584998"/>
            <a:ext cx="5646420" cy="1615402"/>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56760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51:17</a:t>
            </a:r>
          </a:p>
          <a:p>
            <a:r>
              <a:rPr lang="en-US" sz="2400" dirty="0">
                <a:latin typeface="Helvetica Neue"/>
              </a:rPr>
              <a:t>The sacrifices of God are a broken spirit;</a:t>
            </a:r>
            <a:br>
              <a:rPr lang="en-US" sz="2400" dirty="0">
                <a:latin typeface="Helvetica Neue"/>
              </a:rPr>
            </a:br>
            <a:r>
              <a:rPr lang="en-US" sz="2400" dirty="0">
                <a:latin typeface="Helvetica Neue"/>
              </a:rPr>
              <a:t>A broken and a contrite heart, O God, You will not despise.</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14800" y="0"/>
            <a:ext cx="5029200" cy="1015663"/>
          </a:xfrm>
          <a:prstGeom prst="rect">
            <a:avLst/>
          </a:prstGeom>
        </p:spPr>
        <p:txBody>
          <a:bodyPr wrap="square">
            <a:spAutoFit/>
          </a:bodyPr>
          <a:lstStyle/>
          <a:p>
            <a:r>
              <a:rPr lang="en-US" sz="2000" b="1" dirty="0"/>
              <a:t>Matthew 15 </a:t>
            </a:r>
            <a:r>
              <a:rPr lang="en-US" sz="2000" b="1" baseline="30000" dirty="0"/>
              <a:t>19 </a:t>
            </a:r>
            <a:r>
              <a:rPr lang="en-US" sz="2000" dirty="0"/>
              <a:t>For out of the heart come evil thoughts, murders, adulteries, fornications, thefts, false witness, slanders. </a:t>
            </a:r>
            <a:endParaRPr lang="en-US" sz="2000" i="1" dirty="0"/>
          </a:p>
        </p:txBody>
      </p:sp>
    </p:spTree>
    <p:extLst>
      <p:ext uri="{BB962C8B-B14F-4D97-AF65-F5344CB8AC3E}">
        <p14:creationId xmlns:p14="http://schemas.microsoft.com/office/powerpoint/2010/main" val="317291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580" y="1667878"/>
            <a:ext cx="6027420"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61332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51:7</a:t>
            </a:r>
          </a:p>
          <a:p>
            <a:r>
              <a:rPr lang="en-US" sz="2400" dirty="0">
                <a:latin typeface="Helvetica Neue"/>
              </a:rPr>
              <a:t>Purify me with hyssop, and I shall be clean;</a:t>
            </a:r>
            <a:br>
              <a:rPr lang="en-US" sz="2400" dirty="0">
                <a:latin typeface="Helvetica Neue"/>
              </a:rPr>
            </a:br>
            <a:r>
              <a:rPr lang="en-US" sz="2400" dirty="0">
                <a:latin typeface="Helvetica Neue"/>
              </a:rPr>
              <a:t>Wash me, and I shall be whiter than snow.</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4">
            <a:extLst>
              <a:ext uri="{FF2B5EF4-FFF2-40B4-BE49-F238E27FC236}">
                <a16:creationId xmlns:a16="http://schemas.microsoft.com/office/drawing/2014/main" id="{19822B9C-9E16-4A78-8A4C-4A4FF32B164C}"/>
              </a:ext>
            </a:extLst>
          </p:cNvPr>
          <p:cNvSpPr txBox="1"/>
          <p:nvPr/>
        </p:nvSpPr>
        <p:spPr>
          <a:xfrm>
            <a:off x="7096" y="838200"/>
            <a:ext cx="540310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Inward Change Won’t Save Us</a:t>
            </a:r>
          </a:p>
        </p:txBody>
      </p:sp>
      <p:sp>
        <p:nvSpPr>
          <p:cNvPr id="2" name="Rectangle 1"/>
          <p:cNvSpPr/>
          <p:nvPr/>
        </p:nvSpPr>
        <p:spPr>
          <a:xfrm>
            <a:off x="4987636" y="0"/>
            <a:ext cx="4156364" cy="1631216"/>
          </a:xfrm>
          <a:prstGeom prst="rect">
            <a:avLst/>
          </a:prstGeom>
        </p:spPr>
        <p:txBody>
          <a:bodyPr>
            <a:spAutoFit/>
          </a:bodyPr>
          <a:lstStyle/>
          <a:p>
            <a:r>
              <a:rPr lang="en-US" sz="2000" b="1" dirty="0"/>
              <a:t>Exodus 12</a:t>
            </a:r>
            <a:r>
              <a:rPr lang="en-US" sz="2000" dirty="0"/>
              <a:t> </a:t>
            </a:r>
            <a:r>
              <a:rPr lang="en-US" sz="2000" b="1" baseline="30000" dirty="0"/>
              <a:t>22 </a:t>
            </a:r>
            <a:r>
              <a:rPr lang="en-US" sz="2000" dirty="0"/>
              <a:t>You shall take a bunch of hyssop and dip it in the blood which is in the basin, and apply some of the blood that is in the basin to the lintel and the two doorposts</a:t>
            </a:r>
          </a:p>
        </p:txBody>
      </p:sp>
    </p:spTree>
    <p:extLst>
      <p:ext uri="{BB962C8B-B14F-4D97-AF65-F5344CB8AC3E}">
        <p14:creationId xmlns:p14="http://schemas.microsoft.com/office/powerpoint/2010/main" val="65427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580" y="1667878"/>
            <a:ext cx="6027420"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61332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51:7</a:t>
            </a:r>
          </a:p>
          <a:p>
            <a:r>
              <a:rPr lang="en-US" sz="2400" dirty="0">
                <a:latin typeface="Helvetica Neue"/>
              </a:rPr>
              <a:t>Purify me with hyssop, and I shall be clean;</a:t>
            </a:r>
            <a:br>
              <a:rPr lang="en-US" sz="2400" dirty="0">
                <a:latin typeface="Helvetica Neue"/>
              </a:rPr>
            </a:br>
            <a:r>
              <a:rPr lang="en-US" sz="2400" dirty="0">
                <a:latin typeface="Helvetica Neue"/>
              </a:rPr>
              <a:t>Wash me, and I shall be whiter than snow.</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4">
            <a:extLst>
              <a:ext uri="{FF2B5EF4-FFF2-40B4-BE49-F238E27FC236}">
                <a16:creationId xmlns:a16="http://schemas.microsoft.com/office/drawing/2014/main" id="{19822B9C-9E16-4A78-8A4C-4A4FF32B164C}"/>
              </a:ext>
            </a:extLst>
          </p:cNvPr>
          <p:cNvSpPr txBox="1"/>
          <p:nvPr/>
        </p:nvSpPr>
        <p:spPr>
          <a:xfrm>
            <a:off x="7096" y="838200"/>
            <a:ext cx="540310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Inward Change Won’t Save Us</a:t>
            </a:r>
          </a:p>
        </p:txBody>
      </p:sp>
      <p:sp>
        <p:nvSpPr>
          <p:cNvPr id="2" name="Rectangle 1"/>
          <p:cNvSpPr/>
          <p:nvPr/>
        </p:nvSpPr>
        <p:spPr>
          <a:xfrm>
            <a:off x="4987636" y="0"/>
            <a:ext cx="4156364" cy="1631216"/>
          </a:xfrm>
          <a:prstGeom prst="rect">
            <a:avLst/>
          </a:prstGeom>
        </p:spPr>
        <p:txBody>
          <a:bodyPr>
            <a:spAutoFit/>
          </a:bodyPr>
          <a:lstStyle/>
          <a:p>
            <a:r>
              <a:rPr lang="en-US" sz="2000" b="1" dirty="0"/>
              <a:t>Hyssop associated with…</a:t>
            </a:r>
          </a:p>
          <a:p>
            <a:pPr marL="342900" indent="-342900">
              <a:buFont typeface="Arial" panose="020B0604020202020204" pitchFamily="34" charset="0"/>
              <a:buChar char="•"/>
            </a:pPr>
            <a:r>
              <a:rPr lang="en-US" sz="2000" dirty="0"/>
              <a:t>cleansing from leprosy (Lev 14)</a:t>
            </a:r>
          </a:p>
          <a:p>
            <a:pPr marL="342900" indent="-342900">
              <a:buFont typeface="Arial" panose="020B0604020202020204" pitchFamily="34" charset="0"/>
              <a:buChar char="•"/>
            </a:pPr>
            <a:r>
              <a:rPr lang="en-US" sz="2000" dirty="0"/>
              <a:t>cleansing a people and things defiled by death (</a:t>
            </a:r>
            <a:r>
              <a:rPr lang="en-US" sz="2000" dirty="0" err="1"/>
              <a:t>Num</a:t>
            </a:r>
            <a:r>
              <a:rPr lang="en-US" sz="2000" dirty="0"/>
              <a:t> 19)</a:t>
            </a:r>
          </a:p>
          <a:p>
            <a:r>
              <a:rPr lang="en-US" sz="2000" b="1" dirty="0"/>
              <a:t>Hebrews 9:19</a:t>
            </a:r>
            <a:r>
              <a:rPr lang="en-US" sz="2000" b="1" i="1" dirty="0"/>
              <a:t>ff</a:t>
            </a:r>
          </a:p>
        </p:txBody>
      </p:sp>
    </p:spTree>
    <p:extLst>
      <p:ext uri="{BB962C8B-B14F-4D97-AF65-F5344CB8AC3E}">
        <p14:creationId xmlns:p14="http://schemas.microsoft.com/office/powerpoint/2010/main" val="98680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580" y="1667878"/>
            <a:ext cx="6027420"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61332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51:7</a:t>
            </a:r>
          </a:p>
          <a:p>
            <a:r>
              <a:rPr lang="en-US" sz="2400" dirty="0">
                <a:latin typeface="Helvetica Neue"/>
              </a:rPr>
              <a:t>Purify me with hyssop, and I shall be clean;</a:t>
            </a:r>
            <a:br>
              <a:rPr lang="en-US" sz="2400" dirty="0">
                <a:latin typeface="Helvetica Neue"/>
              </a:rPr>
            </a:br>
            <a:r>
              <a:rPr lang="en-US" sz="2400" dirty="0">
                <a:latin typeface="Helvetica Neue"/>
              </a:rPr>
              <a:t>Wash me, and I shall be whiter than snow.</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4">
            <a:extLst>
              <a:ext uri="{FF2B5EF4-FFF2-40B4-BE49-F238E27FC236}">
                <a16:creationId xmlns:a16="http://schemas.microsoft.com/office/drawing/2014/main" id="{19822B9C-9E16-4A78-8A4C-4A4FF32B164C}"/>
              </a:ext>
            </a:extLst>
          </p:cNvPr>
          <p:cNvSpPr txBox="1"/>
          <p:nvPr/>
        </p:nvSpPr>
        <p:spPr>
          <a:xfrm>
            <a:off x="7096" y="838200"/>
            <a:ext cx="540310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Inward Change Won’t Save Us</a:t>
            </a:r>
          </a:p>
        </p:txBody>
      </p:sp>
      <p:sp>
        <p:nvSpPr>
          <p:cNvPr id="2" name="Rectangle 1"/>
          <p:cNvSpPr/>
          <p:nvPr/>
        </p:nvSpPr>
        <p:spPr>
          <a:xfrm>
            <a:off x="4987636" y="0"/>
            <a:ext cx="4156364" cy="1631216"/>
          </a:xfrm>
          <a:prstGeom prst="rect">
            <a:avLst/>
          </a:prstGeom>
        </p:spPr>
        <p:txBody>
          <a:bodyPr>
            <a:spAutoFit/>
          </a:bodyPr>
          <a:lstStyle/>
          <a:p>
            <a:r>
              <a:rPr lang="en-US" sz="2000" b="1" dirty="0"/>
              <a:t>Hyssop associated with</a:t>
            </a:r>
          </a:p>
          <a:p>
            <a:pPr marL="342900" indent="-342900">
              <a:buFont typeface="Arial" panose="020B0604020202020204" pitchFamily="34" charset="0"/>
              <a:buChar char="•"/>
            </a:pPr>
            <a:r>
              <a:rPr lang="en-US" sz="2000" dirty="0"/>
              <a:t>cleansing from leprosy (Lev 14)</a:t>
            </a:r>
          </a:p>
          <a:p>
            <a:pPr marL="342900" indent="-342900">
              <a:buFont typeface="Arial" panose="020B0604020202020204" pitchFamily="34" charset="0"/>
              <a:buChar char="•"/>
            </a:pPr>
            <a:r>
              <a:rPr lang="en-US" sz="2000" dirty="0"/>
              <a:t>cleansing a people and things defiled by death (</a:t>
            </a:r>
            <a:r>
              <a:rPr lang="en-US" sz="2000" dirty="0" err="1"/>
              <a:t>Num</a:t>
            </a:r>
            <a:r>
              <a:rPr lang="en-US" sz="2000" dirty="0"/>
              <a:t> 19)</a:t>
            </a:r>
          </a:p>
          <a:p>
            <a:r>
              <a:rPr lang="en-US" sz="2000" b="1" dirty="0"/>
              <a:t>Hebrews 10:21-22</a:t>
            </a:r>
            <a:endParaRPr lang="en-US" sz="2000" b="1" i="1" dirty="0"/>
          </a:p>
        </p:txBody>
      </p:sp>
    </p:spTree>
    <p:extLst>
      <p:ext uri="{BB962C8B-B14F-4D97-AF65-F5344CB8AC3E}">
        <p14:creationId xmlns:p14="http://schemas.microsoft.com/office/powerpoint/2010/main" val="410952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8995" y="1592514"/>
            <a:ext cx="4395352" cy="1335042"/>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5" y="1636758"/>
            <a:ext cx="4609205"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51:3</a:t>
            </a:r>
          </a:p>
          <a:p>
            <a:r>
              <a:rPr lang="en-US" sz="2400" b="0" i="0" dirty="0">
                <a:solidFill>
                  <a:srgbClr val="000000"/>
                </a:solidFill>
                <a:effectLst/>
                <a:latin typeface="Helvetica Neue"/>
              </a:rPr>
              <a:t>For I know my transgressions,</a:t>
            </a:r>
            <a:br>
              <a:rPr lang="en-US" sz="2400" dirty="0"/>
            </a:br>
            <a:r>
              <a:rPr lang="en-US" sz="2400" b="0" i="0" dirty="0">
                <a:solidFill>
                  <a:srgbClr val="000000"/>
                </a:solidFill>
                <a:effectLst/>
                <a:latin typeface="Helvetica Neue"/>
              </a:rPr>
              <a:t>And my sin is ever before me.</a:t>
            </a:r>
            <a:endParaRPr lang="en-US" sz="2400" dirty="0"/>
          </a:p>
        </p:txBody>
      </p:sp>
      <p:sp>
        <p:nvSpPr>
          <p:cNvPr id="7" name="TextBox 4">
            <a:extLst>
              <a:ext uri="{FF2B5EF4-FFF2-40B4-BE49-F238E27FC236}">
                <a16:creationId xmlns:a16="http://schemas.microsoft.com/office/drawing/2014/main" id="{19822B9C-9E16-4A78-8A4C-4A4FF32B164C}"/>
              </a:ext>
            </a:extLst>
          </p:cNvPr>
          <p:cNvSpPr txBox="1"/>
          <p:nvPr/>
        </p:nvSpPr>
        <p:spPr>
          <a:xfrm>
            <a:off x="7097" y="838200"/>
            <a:ext cx="548417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The Blessing of Conscience</a:t>
            </a:r>
          </a:p>
        </p:txBody>
      </p:sp>
      <p:sp>
        <p:nvSpPr>
          <p:cNvPr id="9" name="TextBox 6">
            <a:extLst>
              <a:ext uri="{FF2B5EF4-FFF2-40B4-BE49-F238E27FC236}">
                <a16:creationId xmlns:a16="http://schemas.microsoft.com/office/drawing/2014/main" id="{08946A94-05DC-47DA-9940-1B4FF0C11246}"/>
              </a:ext>
            </a:extLst>
          </p:cNvPr>
          <p:cNvSpPr txBox="1"/>
          <p:nvPr/>
        </p:nvSpPr>
        <p:spPr>
          <a:xfrm>
            <a:off x="4648200" y="838200"/>
            <a:ext cx="4419599"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Knowing I’ve sinned is not a good feeling</a:t>
            </a:r>
          </a:p>
        </p:txBody>
      </p:sp>
      <p:sp>
        <p:nvSpPr>
          <p:cNvPr id="10" name="Rectangle 9"/>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22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8995" y="1592514"/>
            <a:ext cx="4395352" cy="1335042"/>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5" y="1636758"/>
            <a:ext cx="4395352"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51:3</a:t>
            </a:r>
          </a:p>
          <a:p>
            <a:r>
              <a:rPr lang="en-US" sz="2400" b="0" i="0" dirty="0">
                <a:solidFill>
                  <a:srgbClr val="000000"/>
                </a:solidFill>
                <a:effectLst/>
                <a:latin typeface="Helvetica Neue"/>
              </a:rPr>
              <a:t>For I know my transgressions,</a:t>
            </a:r>
            <a:br>
              <a:rPr lang="en-US" sz="2400" dirty="0"/>
            </a:br>
            <a:r>
              <a:rPr lang="en-US" sz="2400" b="0" i="0" dirty="0">
                <a:solidFill>
                  <a:srgbClr val="000000"/>
                </a:solidFill>
                <a:effectLst/>
                <a:latin typeface="Helvetica Neue"/>
              </a:rPr>
              <a:t>And my sin is ever before me.</a:t>
            </a:r>
            <a:endParaRPr lang="en-US" sz="2400" dirty="0"/>
          </a:p>
        </p:txBody>
      </p:sp>
      <p:sp>
        <p:nvSpPr>
          <p:cNvPr id="7" name="TextBox 4">
            <a:extLst>
              <a:ext uri="{FF2B5EF4-FFF2-40B4-BE49-F238E27FC236}">
                <a16:creationId xmlns:a16="http://schemas.microsoft.com/office/drawing/2014/main" id="{19822B9C-9E16-4A78-8A4C-4A4FF32B164C}"/>
              </a:ext>
            </a:extLst>
          </p:cNvPr>
          <p:cNvSpPr txBox="1"/>
          <p:nvPr/>
        </p:nvSpPr>
        <p:spPr>
          <a:xfrm>
            <a:off x="7097" y="838200"/>
            <a:ext cx="442725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The Blessing of Conscience</a:t>
            </a:r>
          </a:p>
        </p:txBody>
      </p:sp>
      <p:sp>
        <p:nvSpPr>
          <p:cNvPr id="8" name="TextBox 6">
            <a:extLst>
              <a:ext uri="{FF2B5EF4-FFF2-40B4-BE49-F238E27FC236}">
                <a16:creationId xmlns:a16="http://schemas.microsoft.com/office/drawing/2014/main" id="{08946A94-05DC-47DA-9940-1B4FF0C11246}"/>
              </a:ext>
            </a:extLst>
          </p:cNvPr>
          <p:cNvSpPr txBox="1"/>
          <p:nvPr/>
        </p:nvSpPr>
        <p:spPr>
          <a:xfrm>
            <a:off x="4648200" y="838200"/>
            <a:ext cx="4419599"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Knowing I’ve sinned is not a </a:t>
            </a:r>
            <a:r>
              <a:rPr lang="en-US" sz="2800" b="1" dirty="0">
                <a:solidFill>
                  <a:srgbClr val="FF0000"/>
                </a:solidFill>
              </a:rPr>
              <a:t>pleasant</a:t>
            </a:r>
            <a:r>
              <a:rPr lang="en-US" sz="2800" b="1" dirty="0"/>
              <a:t> feeling</a:t>
            </a:r>
          </a:p>
        </p:txBody>
      </p:sp>
      <p:sp>
        <p:nvSpPr>
          <p:cNvPr id="10" name="Rectangle 9"/>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79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8995" y="1592514"/>
            <a:ext cx="4395352" cy="1335042"/>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5" y="1636758"/>
            <a:ext cx="4395352"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51:3</a:t>
            </a:r>
          </a:p>
          <a:p>
            <a:r>
              <a:rPr lang="en-US" sz="2400" b="0" i="0" dirty="0">
                <a:solidFill>
                  <a:srgbClr val="000000"/>
                </a:solidFill>
                <a:effectLst/>
                <a:latin typeface="Helvetica Neue"/>
              </a:rPr>
              <a:t>For I know my transgressions,</a:t>
            </a:r>
            <a:br>
              <a:rPr lang="en-US" sz="2400" dirty="0"/>
            </a:br>
            <a:r>
              <a:rPr lang="en-US" sz="2400" b="0" i="0" dirty="0">
                <a:solidFill>
                  <a:srgbClr val="000000"/>
                </a:solidFill>
                <a:effectLst/>
                <a:latin typeface="Helvetica Neue"/>
              </a:rPr>
              <a:t>And my sin is ever before me.</a:t>
            </a:r>
            <a:endParaRPr lang="en-US" sz="2400" dirty="0"/>
          </a:p>
        </p:txBody>
      </p:sp>
      <p:sp>
        <p:nvSpPr>
          <p:cNvPr id="7" name="TextBox 4">
            <a:extLst>
              <a:ext uri="{FF2B5EF4-FFF2-40B4-BE49-F238E27FC236}">
                <a16:creationId xmlns:a16="http://schemas.microsoft.com/office/drawing/2014/main" id="{19822B9C-9E16-4A78-8A4C-4A4FF32B164C}"/>
              </a:ext>
            </a:extLst>
          </p:cNvPr>
          <p:cNvSpPr txBox="1"/>
          <p:nvPr/>
        </p:nvSpPr>
        <p:spPr>
          <a:xfrm>
            <a:off x="7097" y="838200"/>
            <a:ext cx="442725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The Blessing of Conscience</a:t>
            </a:r>
          </a:p>
        </p:txBody>
      </p:sp>
      <p:sp>
        <p:nvSpPr>
          <p:cNvPr id="9" name="TextBox 6">
            <a:extLst>
              <a:ext uri="{FF2B5EF4-FFF2-40B4-BE49-F238E27FC236}">
                <a16:creationId xmlns:a16="http://schemas.microsoft.com/office/drawing/2014/main" id="{08946A94-05DC-47DA-9940-1B4FF0C11246}"/>
              </a:ext>
            </a:extLst>
          </p:cNvPr>
          <p:cNvSpPr txBox="1"/>
          <p:nvPr/>
        </p:nvSpPr>
        <p:spPr>
          <a:xfrm>
            <a:off x="4648200" y="838200"/>
            <a:ext cx="4419599"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Knowing I’ve sinned is not a </a:t>
            </a:r>
            <a:r>
              <a:rPr lang="en-US" sz="2800" b="1" dirty="0">
                <a:solidFill>
                  <a:srgbClr val="FF0000"/>
                </a:solidFill>
              </a:rPr>
              <a:t>pleasant</a:t>
            </a:r>
            <a:r>
              <a:rPr lang="en-US" sz="2800" b="1" dirty="0"/>
              <a:t> feeling, but it’s a </a:t>
            </a:r>
            <a:r>
              <a:rPr lang="en-US" sz="2800" b="1" u="sng" dirty="0"/>
              <a:t>good thing</a:t>
            </a:r>
            <a:r>
              <a:rPr lang="en-US" sz="2800" b="1" dirty="0"/>
              <a:t>!</a:t>
            </a:r>
          </a:p>
        </p:txBody>
      </p:sp>
      <p:sp>
        <p:nvSpPr>
          <p:cNvPr id="10" name="Rectangle 9"/>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303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8995" y="1592514"/>
            <a:ext cx="4395352" cy="1335042"/>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5" y="1636758"/>
            <a:ext cx="4395352"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51:3</a:t>
            </a:r>
          </a:p>
          <a:p>
            <a:r>
              <a:rPr lang="en-US" sz="2400" b="0" i="0" dirty="0">
                <a:solidFill>
                  <a:srgbClr val="000000"/>
                </a:solidFill>
                <a:effectLst/>
                <a:latin typeface="Helvetica Neue"/>
              </a:rPr>
              <a:t>For I know my transgressions,</a:t>
            </a:r>
            <a:br>
              <a:rPr lang="en-US" sz="2400" dirty="0"/>
            </a:br>
            <a:r>
              <a:rPr lang="en-US" sz="2400" b="0" i="0" dirty="0">
                <a:solidFill>
                  <a:srgbClr val="000000"/>
                </a:solidFill>
                <a:effectLst/>
                <a:latin typeface="Helvetica Neue"/>
              </a:rPr>
              <a:t>And my sin is ever before me.</a:t>
            </a:r>
            <a:endParaRPr lang="en-US" sz="2400" dirty="0"/>
          </a:p>
        </p:txBody>
      </p:sp>
      <p:sp>
        <p:nvSpPr>
          <p:cNvPr id="7" name="TextBox 4">
            <a:extLst>
              <a:ext uri="{FF2B5EF4-FFF2-40B4-BE49-F238E27FC236}">
                <a16:creationId xmlns:a16="http://schemas.microsoft.com/office/drawing/2014/main" id="{19822B9C-9E16-4A78-8A4C-4A4FF32B164C}"/>
              </a:ext>
            </a:extLst>
          </p:cNvPr>
          <p:cNvSpPr txBox="1"/>
          <p:nvPr/>
        </p:nvSpPr>
        <p:spPr>
          <a:xfrm>
            <a:off x="7097" y="838200"/>
            <a:ext cx="442725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The Blessing of Conscience</a:t>
            </a:r>
          </a:p>
        </p:txBody>
      </p:sp>
      <p:sp>
        <p:nvSpPr>
          <p:cNvPr id="9" name="Rectangle 8">
            <a:extLst>
              <a:ext uri="{FF2B5EF4-FFF2-40B4-BE49-F238E27FC236}">
                <a16:creationId xmlns:a16="http://schemas.microsoft.com/office/drawing/2014/main" id="{C59B85BD-5E5B-4E6C-B5A4-E31EF74A7B34}"/>
              </a:ext>
            </a:extLst>
          </p:cNvPr>
          <p:cNvSpPr/>
          <p:nvPr/>
        </p:nvSpPr>
        <p:spPr>
          <a:xfrm>
            <a:off x="4601496" y="137279"/>
            <a:ext cx="4542504" cy="31393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b="1" i="0" dirty="0">
                <a:solidFill>
                  <a:srgbClr val="000000"/>
                </a:solidFill>
                <a:effectLst/>
                <a:latin typeface="Helvetica Neue"/>
              </a:rPr>
              <a:t>Ephesians 4 </a:t>
            </a:r>
          </a:p>
          <a:p>
            <a:r>
              <a:rPr lang="en-US" sz="2200" i="0" baseline="30000" dirty="0">
                <a:solidFill>
                  <a:srgbClr val="000000"/>
                </a:solidFill>
                <a:effectLst/>
                <a:latin typeface="Arial" panose="020B0604020202020204" pitchFamily="34" charset="0"/>
              </a:rPr>
              <a:t>18 </a:t>
            </a:r>
            <a:r>
              <a:rPr lang="en-US" sz="2200" i="0" dirty="0">
                <a:solidFill>
                  <a:srgbClr val="000000"/>
                </a:solidFill>
                <a:effectLst/>
                <a:latin typeface="Helvetica Neue"/>
              </a:rPr>
              <a:t> …excluded from the life of God because of the ignorance that is in them, because of </a:t>
            </a:r>
            <a:r>
              <a:rPr lang="en-US" sz="2200" i="0" u="sng" dirty="0">
                <a:solidFill>
                  <a:srgbClr val="000000"/>
                </a:solidFill>
                <a:effectLst/>
                <a:latin typeface="Helvetica Neue"/>
              </a:rPr>
              <a:t>the hardness of their heart</a:t>
            </a:r>
            <a:r>
              <a:rPr lang="en-US" sz="2200" i="0" dirty="0">
                <a:solidFill>
                  <a:srgbClr val="000000"/>
                </a:solidFill>
                <a:effectLst/>
                <a:latin typeface="Helvetica Neue"/>
              </a:rPr>
              <a:t>; </a:t>
            </a:r>
            <a:r>
              <a:rPr lang="en-US" sz="2200" i="0" baseline="30000" dirty="0">
                <a:solidFill>
                  <a:srgbClr val="000000"/>
                </a:solidFill>
                <a:effectLst/>
                <a:latin typeface="Arial" panose="020B0604020202020204" pitchFamily="34" charset="0"/>
              </a:rPr>
              <a:t>19 </a:t>
            </a:r>
            <a:r>
              <a:rPr lang="en-US" sz="2200" i="0" dirty="0">
                <a:solidFill>
                  <a:srgbClr val="000000"/>
                </a:solidFill>
                <a:effectLst/>
                <a:latin typeface="Helvetica Neue"/>
              </a:rPr>
              <a:t>and they, </a:t>
            </a:r>
            <a:r>
              <a:rPr lang="en-US" sz="2200" i="0" u="sng" dirty="0">
                <a:solidFill>
                  <a:srgbClr val="000000"/>
                </a:solidFill>
                <a:effectLst/>
                <a:latin typeface="Helvetica Neue"/>
              </a:rPr>
              <a:t>having become callous</a:t>
            </a:r>
            <a:r>
              <a:rPr lang="en-US" sz="2200" i="0" dirty="0">
                <a:solidFill>
                  <a:srgbClr val="000000"/>
                </a:solidFill>
                <a:effectLst/>
                <a:latin typeface="Helvetica Neue"/>
              </a:rPr>
              <a:t>, have given themselves over to sensuality for the practice of every kind of impurity with greediness.</a:t>
            </a:r>
            <a:endParaRPr lang="en-US" sz="2200" dirty="0"/>
          </a:p>
        </p:txBody>
      </p:sp>
      <p:sp>
        <p:nvSpPr>
          <p:cNvPr id="2" name="Rectangle 1"/>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33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7186" y="1678869"/>
            <a:ext cx="5850214" cy="1103341"/>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64380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51:4</a:t>
            </a:r>
          </a:p>
          <a:p>
            <a:r>
              <a:rPr lang="en-US" sz="2400" dirty="0">
                <a:latin typeface="Helvetica Neue"/>
              </a:rPr>
              <a:t>So that You are justified when You speak</a:t>
            </a:r>
            <a:br>
              <a:rPr lang="en-US" sz="3200" dirty="0">
                <a:latin typeface="Helvetica Neue"/>
              </a:rPr>
            </a:br>
            <a:r>
              <a:rPr lang="en-US" sz="2400" dirty="0">
                <a:latin typeface="Helvetica Neue"/>
              </a:rPr>
              <a:t>And blameless when You judge.</a:t>
            </a:r>
            <a:endParaRPr lang="en-US" sz="3200" dirty="0">
              <a:latin typeface="Helvetica Neue"/>
            </a:endParaRPr>
          </a:p>
        </p:txBody>
      </p:sp>
      <p:sp>
        <p:nvSpPr>
          <p:cNvPr id="7" name="TextBox 4">
            <a:extLst>
              <a:ext uri="{FF2B5EF4-FFF2-40B4-BE49-F238E27FC236}">
                <a16:creationId xmlns:a16="http://schemas.microsoft.com/office/drawing/2014/main" id="{19822B9C-9E16-4A78-8A4C-4A4FF32B164C}"/>
              </a:ext>
            </a:extLst>
          </p:cNvPr>
          <p:cNvSpPr txBox="1"/>
          <p:nvPr/>
        </p:nvSpPr>
        <p:spPr>
          <a:xfrm>
            <a:off x="7097" y="838200"/>
            <a:ext cx="442725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t>“Confession”</a:t>
            </a:r>
          </a:p>
        </p:txBody>
      </p:sp>
      <p:sp>
        <p:nvSpPr>
          <p:cNvPr id="11" name="TextBox 1">
            <a:extLst>
              <a:ext uri="{FF2B5EF4-FFF2-40B4-BE49-F238E27FC236}">
                <a16:creationId xmlns:a16="http://schemas.microsoft.com/office/drawing/2014/main" id="{47F11C11-2E73-410E-AB2B-E7C463C70382}"/>
              </a:ext>
            </a:extLst>
          </p:cNvPr>
          <p:cNvSpPr txBox="1"/>
          <p:nvPr/>
        </p:nvSpPr>
        <p:spPr>
          <a:xfrm>
            <a:off x="3046228" y="838200"/>
            <a:ext cx="2211572"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err="1">
                <a:latin typeface="Palatino Linotype" panose="02040502050505030304" pitchFamily="18" charset="0"/>
              </a:rPr>
              <a:t>homologeō</a:t>
            </a:r>
            <a:endParaRPr lang="en-US" sz="2800" i="1" dirty="0">
              <a:latin typeface="Palatino Linotype" panose="02040502050505030304" pitchFamily="18" charset="0"/>
            </a:endParaRPr>
          </a:p>
        </p:txBody>
      </p:sp>
      <p:sp>
        <p:nvSpPr>
          <p:cNvPr id="12" name="TextBox 2">
            <a:extLst>
              <a:ext uri="{FF2B5EF4-FFF2-40B4-BE49-F238E27FC236}">
                <a16:creationId xmlns:a16="http://schemas.microsoft.com/office/drawing/2014/main" id="{D31934C1-9121-4C34-9AF9-0EAEF834E9A1}"/>
              </a:ext>
            </a:extLst>
          </p:cNvPr>
          <p:cNvSpPr txBox="1"/>
          <p:nvPr/>
        </p:nvSpPr>
        <p:spPr>
          <a:xfrm>
            <a:off x="3046228" y="1242234"/>
            <a:ext cx="221157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t>same	say</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943600" y="152400"/>
            <a:ext cx="3048000" cy="2657138"/>
          </a:xfrm>
          <a:prstGeom prst="rect">
            <a:avLst/>
          </a:prstGeom>
        </p:spPr>
        <p:txBody>
          <a:bodyPr wrap="square">
            <a:spAutoFit/>
          </a:bodyPr>
          <a:lstStyle/>
          <a:p>
            <a:r>
              <a:rPr lang="en-US" sz="2000" b="1" dirty="0"/>
              <a:t>Saul in 1 Sam 15:15</a:t>
            </a:r>
          </a:p>
          <a:p>
            <a:r>
              <a:rPr lang="en-US" sz="2000" i="1" dirty="0"/>
              <a:t>“they have brought them…</a:t>
            </a:r>
          </a:p>
          <a:p>
            <a:r>
              <a:rPr lang="en-US" sz="2000" i="1" dirty="0"/>
              <a:t>The people spared…”</a:t>
            </a:r>
          </a:p>
          <a:p>
            <a:endParaRPr lang="en-US" sz="2000" i="1" baseline="30000" dirty="0"/>
          </a:p>
          <a:p>
            <a:r>
              <a:rPr lang="en-US" sz="2000" i="1" baseline="30000" dirty="0"/>
              <a:t>	</a:t>
            </a:r>
            <a:r>
              <a:rPr lang="en-US" sz="2000" b="1" i="1" dirty="0"/>
              <a:t>vs. </a:t>
            </a:r>
            <a:endParaRPr lang="en-US" sz="2000" b="1" i="1" baseline="30000" dirty="0"/>
          </a:p>
          <a:p>
            <a:endParaRPr lang="en-US" sz="2000" b="1" baseline="30000" dirty="0"/>
          </a:p>
          <a:p>
            <a:r>
              <a:rPr lang="en-US" sz="2000" b="1" dirty="0"/>
              <a:t>Saul in 1 Sam 15:24</a:t>
            </a:r>
          </a:p>
          <a:p>
            <a:r>
              <a:rPr lang="en-US" sz="2000" i="1" dirty="0"/>
              <a:t>I have sinned; I have indeed transgressed”</a:t>
            </a:r>
          </a:p>
        </p:txBody>
      </p:sp>
    </p:spTree>
    <p:extLst>
      <p:ext uri="{BB962C8B-B14F-4D97-AF65-F5344CB8AC3E}">
        <p14:creationId xmlns:p14="http://schemas.microsoft.com/office/powerpoint/2010/main" val="353064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76200" y="1668149"/>
            <a:ext cx="5181600"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64380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51:5</a:t>
            </a:r>
          </a:p>
          <a:p>
            <a:r>
              <a:rPr lang="en-US" sz="2400" dirty="0">
                <a:latin typeface="Helvetica Neue"/>
              </a:rPr>
              <a:t>Behold, I was brought forth in iniquity,</a:t>
            </a:r>
            <a:br>
              <a:rPr lang="en-US" sz="2400" dirty="0">
                <a:latin typeface="Helvetica Neue"/>
              </a:rPr>
            </a:br>
            <a:r>
              <a:rPr lang="en-US" sz="2400" dirty="0">
                <a:latin typeface="Helvetica Neue"/>
              </a:rPr>
              <a:t>And in sin my mother conceived me.</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572000" y="0"/>
            <a:ext cx="4572000" cy="1938992"/>
          </a:xfrm>
          <a:prstGeom prst="rect">
            <a:avLst/>
          </a:prstGeom>
          <a:solidFill>
            <a:schemeClr val="bg1"/>
          </a:solidFill>
        </p:spPr>
        <p:txBody>
          <a:bodyPr wrap="square">
            <a:spAutoFit/>
          </a:bodyPr>
          <a:lstStyle/>
          <a:p>
            <a:r>
              <a:rPr lang="en-US" sz="2000" b="1" dirty="0"/>
              <a:t>Isaiah 6:5</a:t>
            </a:r>
          </a:p>
          <a:p>
            <a:r>
              <a:rPr lang="en-US" sz="2000" i="1" dirty="0"/>
              <a:t>“Woe is me, for I am ruined!</a:t>
            </a:r>
            <a:br>
              <a:rPr lang="en-US" sz="2000" i="1" dirty="0"/>
            </a:br>
            <a:r>
              <a:rPr lang="en-US" sz="2000" i="1" dirty="0"/>
              <a:t>Because I am a man of unclean lips,</a:t>
            </a:r>
            <a:br>
              <a:rPr lang="en-US" sz="2000" i="1" dirty="0"/>
            </a:br>
            <a:r>
              <a:rPr lang="en-US" sz="2000" i="1" dirty="0"/>
              <a:t>And </a:t>
            </a:r>
            <a:r>
              <a:rPr lang="en-US" sz="2000" b="1" i="1" dirty="0"/>
              <a:t>I live among a people of unclean lips</a:t>
            </a:r>
            <a:r>
              <a:rPr lang="en-US" sz="2000" i="1" dirty="0"/>
              <a:t>;</a:t>
            </a:r>
            <a:br>
              <a:rPr lang="en-US" sz="2000" i="1" dirty="0"/>
            </a:br>
            <a:r>
              <a:rPr lang="en-US" sz="2000" i="1" dirty="0"/>
              <a:t>For my eyes have seen the King, the </a:t>
            </a:r>
            <a:r>
              <a:rPr lang="en-US" sz="2000" i="1" cap="small" dirty="0"/>
              <a:t>Lord</a:t>
            </a:r>
            <a:r>
              <a:rPr lang="en-US" sz="2000" i="1" dirty="0"/>
              <a:t> of hosts.”</a:t>
            </a:r>
          </a:p>
        </p:txBody>
      </p:sp>
    </p:spTree>
    <p:extLst>
      <p:ext uri="{BB962C8B-B14F-4D97-AF65-F5344CB8AC3E}">
        <p14:creationId xmlns:p14="http://schemas.microsoft.com/office/powerpoint/2010/main" val="293226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76200" y="1668149"/>
            <a:ext cx="5410200"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5676006" cy="1200329"/>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51:10</a:t>
            </a:r>
          </a:p>
          <a:p>
            <a:r>
              <a:rPr lang="en-US" sz="2400" dirty="0">
                <a:latin typeface="Helvetica Neue"/>
              </a:rPr>
              <a:t>Create in me a clean heart, O God,</a:t>
            </a:r>
            <a:br>
              <a:rPr lang="en-US" sz="2400" dirty="0">
                <a:latin typeface="Helvetica Neue"/>
              </a:rPr>
            </a:br>
            <a:r>
              <a:rPr lang="en-US" sz="2400" dirty="0">
                <a:latin typeface="Helvetica Neue"/>
              </a:rPr>
              <a:t>And renew a steadfast spirit within me.</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14800" y="0"/>
            <a:ext cx="5029200" cy="1015663"/>
          </a:xfrm>
          <a:prstGeom prst="rect">
            <a:avLst/>
          </a:prstGeom>
        </p:spPr>
        <p:txBody>
          <a:bodyPr wrap="square">
            <a:spAutoFit/>
          </a:bodyPr>
          <a:lstStyle/>
          <a:p>
            <a:r>
              <a:rPr lang="en-US" sz="2000" b="1" dirty="0"/>
              <a:t>Matthew 15 </a:t>
            </a:r>
            <a:r>
              <a:rPr lang="en-US" sz="2000" b="1" baseline="30000" dirty="0"/>
              <a:t>19 </a:t>
            </a:r>
            <a:r>
              <a:rPr lang="en-US" sz="2000" dirty="0"/>
              <a:t>For out of the heart come evil thoughts, murders, adulteries, fornications, thefts, false witness, slanders. </a:t>
            </a:r>
            <a:endParaRPr lang="en-US" sz="2000" i="1" dirty="0"/>
          </a:p>
        </p:txBody>
      </p:sp>
    </p:spTree>
    <p:extLst>
      <p:ext uri="{BB962C8B-B14F-4D97-AF65-F5344CB8AC3E}">
        <p14:creationId xmlns:p14="http://schemas.microsoft.com/office/powerpoint/2010/main" val="296310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79926" y="1668149"/>
            <a:ext cx="7692474" cy="1213675"/>
          </a:xfrm>
          <a:prstGeom prst="roundRect">
            <a:avLst/>
          </a:prstGeom>
          <a:gradFill>
            <a:gsLst>
              <a:gs pos="0">
                <a:srgbClr val="FFEFD1"/>
              </a:gs>
              <a:gs pos="64999">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C908D8C-D623-44C4-97AE-CBDAD9E772DC}"/>
              </a:ext>
            </a:extLst>
          </p:cNvPr>
          <p:cNvSpPr/>
          <p:nvPr/>
        </p:nvSpPr>
        <p:spPr>
          <a:xfrm>
            <a:off x="38994" y="1636758"/>
            <a:ext cx="7733406" cy="1563642"/>
          </a:xfrm>
          <a:prstGeom prst="rect">
            <a:avLst/>
          </a:prstGeom>
          <a:noFill/>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0" dirty="0">
                <a:solidFill>
                  <a:srgbClr val="000000"/>
                </a:solidFill>
                <a:effectLst/>
                <a:latin typeface="Helvetica Neue"/>
              </a:rPr>
              <a:t>Psalm 51:6</a:t>
            </a:r>
          </a:p>
          <a:p>
            <a:r>
              <a:rPr lang="en-US" sz="2400" dirty="0">
                <a:latin typeface="Helvetica Neue"/>
              </a:rPr>
              <a:t>Behold, You desire truth in the innermost being,</a:t>
            </a:r>
            <a:br>
              <a:rPr lang="en-US" sz="2400" dirty="0">
                <a:latin typeface="Helvetica Neue"/>
              </a:rPr>
            </a:br>
            <a:r>
              <a:rPr lang="en-US" sz="2400" dirty="0">
                <a:latin typeface="Helvetica Neue"/>
              </a:rPr>
              <a:t>And in the hidden part You will make me know wisdom.</a:t>
            </a:r>
          </a:p>
        </p:txBody>
      </p:sp>
      <p:sp>
        <p:nvSpPr>
          <p:cNvPr id="13" name="Rectangle 12"/>
          <p:cNvSpPr/>
          <p:nvPr/>
        </p:nvSpPr>
        <p:spPr>
          <a:xfrm>
            <a:off x="0" y="3429000"/>
            <a:ext cx="9144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14800" y="0"/>
            <a:ext cx="5029200" cy="1015663"/>
          </a:xfrm>
          <a:prstGeom prst="rect">
            <a:avLst/>
          </a:prstGeom>
        </p:spPr>
        <p:txBody>
          <a:bodyPr wrap="square">
            <a:spAutoFit/>
          </a:bodyPr>
          <a:lstStyle/>
          <a:p>
            <a:r>
              <a:rPr lang="en-US" sz="2000" b="1" dirty="0"/>
              <a:t>Matthew 15 </a:t>
            </a:r>
            <a:r>
              <a:rPr lang="en-US" sz="2000" b="1" baseline="30000" dirty="0"/>
              <a:t>19 </a:t>
            </a:r>
            <a:r>
              <a:rPr lang="en-US" sz="2000" dirty="0"/>
              <a:t>For out of the heart come evil thoughts, murders, adulteries, fornications, thefts, false witness, slanders. </a:t>
            </a:r>
            <a:endParaRPr lang="en-US" sz="2000" i="1" dirty="0"/>
          </a:p>
        </p:txBody>
      </p:sp>
    </p:spTree>
    <p:extLst>
      <p:ext uri="{BB962C8B-B14F-4D97-AF65-F5344CB8AC3E}">
        <p14:creationId xmlns:p14="http://schemas.microsoft.com/office/powerpoint/2010/main" val="1397998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210</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 Neue</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10</cp:revision>
  <dcterms:created xsi:type="dcterms:W3CDTF">2019-08-25T11:37:39Z</dcterms:created>
  <dcterms:modified xsi:type="dcterms:W3CDTF">2019-08-25T13:45:30Z</dcterms:modified>
</cp:coreProperties>
</file>