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1"/>
  </p:notesMasterIdLst>
  <p:sldIdLst>
    <p:sldId id="256" r:id="rId3"/>
    <p:sldId id="263" r:id="rId4"/>
    <p:sldId id="296" r:id="rId5"/>
    <p:sldId id="261" r:id="rId6"/>
    <p:sldId id="295" r:id="rId7"/>
    <p:sldId id="264" r:id="rId8"/>
    <p:sldId id="257" r:id="rId9"/>
    <p:sldId id="265" r:id="rId10"/>
    <p:sldId id="266" r:id="rId11"/>
    <p:sldId id="271" r:id="rId12"/>
    <p:sldId id="270" r:id="rId13"/>
    <p:sldId id="272" r:id="rId14"/>
    <p:sldId id="273" r:id="rId15"/>
    <p:sldId id="276" r:id="rId16"/>
    <p:sldId id="308" r:id="rId17"/>
    <p:sldId id="268" r:id="rId18"/>
    <p:sldId id="269" r:id="rId19"/>
    <p:sldId id="267" r:id="rId20"/>
    <p:sldId id="275" r:id="rId21"/>
    <p:sldId id="262" r:id="rId22"/>
    <p:sldId id="277" r:id="rId23"/>
    <p:sldId id="278" r:id="rId24"/>
    <p:sldId id="279" r:id="rId25"/>
    <p:sldId id="282" r:id="rId26"/>
    <p:sldId id="283" r:id="rId27"/>
    <p:sldId id="284" r:id="rId28"/>
    <p:sldId id="285" r:id="rId29"/>
    <p:sldId id="286" r:id="rId30"/>
    <p:sldId id="287" r:id="rId31"/>
    <p:sldId id="281" r:id="rId32"/>
    <p:sldId id="280" r:id="rId33"/>
    <p:sldId id="288" r:id="rId34"/>
    <p:sldId id="289" r:id="rId35"/>
    <p:sldId id="290" r:id="rId36"/>
    <p:sldId id="297" r:id="rId37"/>
    <p:sldId id="339" r:id="rId38"/>
    <p:sldId id="340" r:id="rId39"/>
    <p:sldId id="341" r:id="rId40"/>
    <p:sldId id="342" r:id="rId41"/>
    <p:sldId id="310" r:id="rId42"/>
    <p:sldId id="298" r:id="rId43"/>
    <p:sldId id="292" r:id="rId44"/>
    <p:sldId id="293" r:id="rId45"/>
    <p:sldId id="303" r:id="rId46"/>
    <p:sldId id="305" r:id="rId47"/>
    <p:sldId id="306" r:id="rId48"/>
    <p:sldId id="313" r:id="rId49"/>
    <p:sldId id="311" r:id="rId50"/>
    <p:sldId id="307" r:id="rId51"/>
    <p:sldId id="315" r:id="rId52"/>
    <p:sldId id="316" r:id="rId53"/>
    <p:sldId id="320" r:id="rId54"/>
    <p:sldId id="321" r:id="rId55"/>
    <p:sldId id="349" r:id="rId56"/>
    <p:sldId id="328" r:id="rId57"/>
    <p:sldId id="322" r:id="rId58"/>
    <p:sldId id="325" r:id="rId59"/>
    <p:sldId id="327" r:id="rId60"/>
    <p:sldId id="324" r:id="rId61"/>
    <p:sldId id="326" r:id="rId62"/>
    <p:sldId id="323" r:id="rId63"/>
    <p:sldId id="329" r:id="rId64"/>
    <p:sldId id="348" r:id="rId65"/>
    <p:sldId id="344" r:id="rId66"/>
    <p:sldId id="345" r:id="rId67"/>
    <p:sldId id="346" r:id="rId68"/>
    <p:sldId id="338" r:id="rId69"/>
    <p:sldId id="314" r:id="rId70"/>
    <p:sldId id="330" r:id="rId71"/>
    <p:sldId id="331" r:id="rId72"/>
    <p:sldId id="332" r:id="rId73"/>
    <p:sldId id="333" r:id="rId74"/>
    <p:sldId id="334" r:id="rId75"/>
    <p:sldId id="336" r:id="rId76"/>
    <p:sldId id="337" r:id="rId77"/>
    <p:sldId id="343" r:id="rId78"/>
    <p:sldId id="302" r:id="rId79"/>
    <p:sldId id="318"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29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6D0C46-8034-42E4-B230-C79D88591CF8}" type="datetimeFigureOut">
              <a:rPr lang="en-US" smtClean="0"/>
              <a:t>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C49C6E-DA42-40C6-B285-B94910417254}" type="slidenum">
              <a:rPr lang="en-US" smtClean="0"/>
              <a:t>‹#›</a:t>
            </a:fld>
            <a:endParaRPr lang="en-US"/>
          </a:p>
        </p:txBody>
      </p:sp>
    </p:spTree>
    <p:extLst>
      <p:ext uri="{BB962C8B-B14F-4D97-AF65-F5344CB8AC3E}">
        <p14:creationId xmlns:p14="http://schemas.microsoft.com/office/powerpoint/2010/main" val="478521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Hebrew text, the last part of Jeremiah 8:12 is similar to Jeremiah 6:15. But Jer. 8:11-12 is omitted in the LXX</a:t>
            </a:r>
            <a:endParaRPr lang="en-US" dirty="0"/>
          </a:p>
        </p:txBody>
      </p:sp>
      <p:sp>
        <p:nvSpPr>
          <p:cNvPr id="4" name="Slide Number Placeholder 3"/>
          <p:cNvSpPr>
            <a:spLocks noGrp="1"/>
          </p:cNvSpPr>
          <p:nvPr>
            <p:ph type="sldNum" sz="quarter" idx="10"/>
          </p:nvPr>
        </p:nvSpPr>
        <p:spPr/>
        <p:txBody>
          <a:bodyPr/>
          <a:lstStyle/>
          <a:p>
            <a:fld id="{C2C49C6E-DA42-40C6-B285-B94910417254}" type="slidenum">
              <a:rPr lang="en-US" smtClean="0"/>
              <a:t>15</a:t>
            </a:fld>
            <a:endParaRPr lang="en-US"/>
          </a:p>
        </p:txBody>
      </p:sp>
    </p:spTree>
    <p:extLst>
      <p:ext uri="{BB962C8B-B14F-4D97-AF65-F5344CB8AC3E}">
        <p14:creationId xmlns:p14="http://schemas.microsoft.com/office/powerpoint/2010/main" val="127926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Elders have oversight. And as with God’s oversight, it’s not like your oversight of the grand canyon  “yep, there it is”</a:t>
            </a:r>
          </a:p>
          <a:p>
            <a:r>
              <a:rPr lang="en-US" dirty="0"/>
              <a:t>It’s oversight with the intent of directing, correcting, etc.  So elders will admonish, but also rebuke</a:t>
            </a:r>
          </a:p>
          <a:p>
            <a:r>
              <a:rPr lang="en-US" dirty="0"/>
              <a:t>In what realms?</a:t>
            </a:r>
          </a:p>
          <a:p>
            <a:r>
              <a:rPr lang="en-US" dirty="0"/>
              <a:t>	</a:t>
            </a:r>
            <a:r>
              <a:rPr lang="en-US" dirty="0" err="1"/>
              <a:t>Heb</a:t>
            </a:r>
            <a:r>
              <a:rPr lang="en-US" dirty="0"/>
              <a:t> 13:17 “watch over your souls” </a:t>
            </a:r>
          </a:p>
          <a:p>
            <a:r>
              <a:rPr lang="en-US" dirty="0"/>
              <a:t>	(check </a:t>
            </a:r>
            <a:r>
              <a:rPr lang="en-US" dirty="0" err="1"/>
              <a:t>agrupneo</a:t>
            </a:r>
            <a:r>
              <a:rPr lang="en-US" dirty="0"/>
              <a:t>)</a:t>
            </a:r>
          </a:p>
          <a:p>
            <a:r>
              <a:rPr lang="en-US" dirty="0"/>
              <a:t>	not about the drafty windows, the carpet color, even the preacher’s pay (though they have at least as much say in all these things as anyone, except the carpet color – women often have better thoughts about such things).  So then, Heb. 13:17, expect to be admonished when needed, be prepared to be corrected and take correction.</a:t>
            </a:r>
          </a:p>
        </p:txBody>
      </p:sp>
      <p:sp>
        <p:nvSpPr>
          <p:cNvPr id="4" name="Slide Number Placeholder 3"/>
          <p:cNvSpPr>
            <a:spLocks noGrp="1"/>
          </p:cNvSpPr>
          <p:nvPr>
            <p:ph type="sldNum" sz="quarter" idx="10"/>
          </p:nvPr>
        </p:nvSpPr>
        <p:spPr/>
        <p:txBody>
          <a:bodyPr/>
          <a:lstStyle/>
          <a:p>
            <a:fld id="{C2C49C6E-DA42-40C6-B285-B94910417254}" type="slidenum">
              <a:rPr lang="en-US" smtClean="0"/>
              <a:t>34</a:t>
            </a:fld>
            <a:endParaRPr lang="en-US"/>
          </a:p>
        </p:txBody>
      </p:sp>
    </p:spTree>
    <p:extLst>
      <p:ext uri="{BB962C8B-B14F-4D97-AF65-F5344CB8AC3E}">
        <p14:creationId xmlns:p14="http://schemas.microsoft.com/office/powerpoint/2010/main" val="233714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98F639-C709-484B-BBAD-7B3D4C135C60}" type="datetimeFigureOut">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1712635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98F639-C709-484B-BBAD-7B3D4C135C60}" type="datetimeFigureOut">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420031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98F639-C709-484B-BBAD-7B3D4C135C60}" type="datetimeFigureOut">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2202259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429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84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837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827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137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344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902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7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98F639-C709-484B-BBAD-7B3D4C135C60}" type="datetimeFigureOut">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600316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138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587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876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98F639-C709-484B-BBAD-7B3D4C135C60}" type="datetimeFigureOut">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3635647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98F639-C709-484B-BBAD-7B3D4C135C60}" type="datetimeFigureOut">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57888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98F639-C709-484B-BBAD-7B3D4C135C60}" type="datetimeFigureOut">
              <a:rPr lang="en-US" smtClean="0"/>
              <a:t>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884300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98F639-C709-484B-BBAD-7B3D4C135C60}" type="datetimeFigureOut">
              <a:rPr lang="en-US" smtClean="0"/>
              <a:t>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3544272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98F639-C709-484B-BBAD-7B3D4C135C60}" type="datetimeFigureOut">
              <a:rPr lang="en-US" smtClean="0"/>
              <a:t>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2887960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98F639-C709-484B-BBAD-7B3D4C135C60}" type="datetimeFigureOut">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72640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98F639-C709-484B-BBAD-7B3D4C135C60}" type="datetimeFigureOut">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1823894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8F639-C709-484B-BBAD-7B3D4C135C60}" type="datetimeFigureOut">
              <a:rPr lang="en-US" smtClean="0"/>
              <a:t>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8C740-73D3-4557-9231-AF78913652A8}" type="slidenum">
              <a:rPr lang="en-US" smtClean="0"/>
              <a:t>‹#›</a:t>
            </a:fld>
            <a:endParaRPr lang="en-US"/>
          </a:p>
        </p:txBody>
      </p:sp>
    </p:spTree>
    <p:extLst>
      <p:ext uri="{BB962C8B-B14F-4D97-AF65-F5344CB8AC3E}">
        <p14:creationId xmlns:p14="http://schemas.microsoft.com/office/powerpoint/2010/main" val="3888841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573F2-A67C-48DD-A946-6D356F8B74BA}" type="datetimeFigureOut">
              <a:rPr lang="en-US" smtClean="0">
                <a:solidFill>
                  <a:prstClr val="black">
                    <a:tint val="75000"/>
                  </a:prstClr>
                </a:solidFill>
              </a:rPr>
              <a:pPr/>
              <a:t>1/6/2019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1D039-E6D8-4F6B-A094-61BB8DCC0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703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Day of Visitation</a:t>
            </a:r>
          </a:p>
        </p:txBody>
      </p:sp>
      <p:sp>
        <p:nvSpPr>
          <p:cNvPr id="3" name="Rectangle 2"/>
          <p:cNvSpPr/>
          <p:nvPr/>
        </p:nvSpPr>
        <p:spPr>
          <a:xfrm>
            <a:off x="2016367" y="890587"/>
            <a:ext cx="5029200" cy="3477875"/>
          </a:xfrm>
          <a:prstGeom prst="rect">
            <a:avLst/>
          </a:prstGeom>
        </p:spPr>
        <p:txBody>
          <a:bodyPr>
            <a:spAutoFit/>
          </a:bodyPr>
          <a:lstStyle/>
          <a:p>
            <a:endParaRPr lang="en-US" sz="2200" dirty="0"/>
          </a:p>
          <a:p>
            <a:endParaRPr lang="en-US" sz="2200" dirty="0"/>
          </a:p>
          <a:p>
            <a:pPr algn="ctr"/>
            <a:r>
              <a:rPr lang="en-US" sz="2200" dirty="0"/>
              <a:t>Sunday, 11 am</a:t>
            </a:r>
          </a:p>
          <a:p>
            <a:pPr algn="ctr"/>
            <a:r>
              <a:rPr lang="en-US" sz="2200" dirty="0"/>
              <a:t>December 2, 2018</a:t>
            </a:r>
          </a:p>
          <a:p>
            <a:pPr algn="ctr"/>
            <a:r>
              <a:rPr lang="en-US" sz="2200" dirty="0"/>
              <a:t>Exton</a:t>
            </a:r>
          </a:p>
          <a:p>
            <a:endParaRPr lang="en-US" sz="2200" dirty="0"/>
          </a:p>
          <a:p>
            <a:endParaRPr lang="en-US" sz="2200" dirty="0"/>
          </a:p>
          <a:p>
            <a:r>
              <a:rPr lang="en-US" sz="2200" dirty="0"/>
              <a:t>Scripture Reading: </a:t>
            </a:r>
            <a:r>
              <a:rPr lang="en-US" sz="2200" b="1" dirty="0"/>
              <a:t>1 Peter 2:9-17</a:t>
            </a:r>
          </a:p>
          <a:p>
            <a:endParaRPr lang="en-US" sz="2200" b="1" dirty="0"/>
          </a:p>
          <a:p>
            <a:r>
              <a:rPr lang="en-US" sz="2200" dirty="0" err="1"/>
              <a:t>Lectura</a:t>
            </a:r>
            <a:r>
              <a:rPr lang="en-US" sz="2200" dirty="0"/>
              <a:t> de las </a:t>
            </a:r>
            <a:r>
              <a:rPr lang="en-US" sz="2200" dirty="0" err="1"/>
              <a:t>Escrituras</a:t>
            </a:r>
            <a:r>
              <a:rPr lang="en-US" sz="2200" dirty="0"/>
              <a:t>: </a:t>
            </a:r>
            <a:r>
              <a:rPr lang="en-US" sz="2200" b="1" dirty="0"/>
              <a:t>1 Pedro 2:9-17</a:t>
            </a:r>
            <a:endParaRPr lang="en-US" sz="2200" dirty="0"/>
          </a:p>
        </p:txBody>
      </p:sp>
    </p:spTree>
    <p:extLst>
      <p:ext uri="{BB962C8B-B14F-4D97-AF65-F5344CB8AC3E}">
        <p14:creationId xmlns:p14="http://schemas.microsoft.com/office/powerpoint/2010/main" val="116059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1169551"/>
          </a:xfrm>
          <a:prstGeom prst="rect">
            <a:avLst/>
          </a:prstGeom>
        </p:spPr>
        <p:txBody>
          <a:bodyPr wrap="square">
            <a:spAutoFit/>
          </a:bodyPr>
          <a:lstStyle/>
          <a:p>
            <a:r>
              <a:rPr lang="en-US" sz="2200" b="1" dirty="0"/>
              <a:t>Psalm 8:4 </a:t>
            </a:r>
            <a:r>
              <a:rPr lang="en-US" sz="2200" dirty="0"/>
              <a:t>(KJV)</a:t>
            </a:r>
          </a:p>
          <a:p>
            <a:r>
              <a:rPr lang="en-US" sz="2400" dirty="0"/>
              <a:t>What is man, that thou art mindful of him?</a:t>
            </a:r>
          </a:p>
          <a:p>
            <a:r>
              <a:rPr lang="en-US" sz="2400" dirty="0"/>
              <a:t>and the son of man, that thou </a:t>
            </a:r>
            <a:r>
              <a:rPr lang="en-US" sz="2400" b="1" dirty="0" err="1"/>
              <a:t>visitest</a:t>
            </a:r>
            <a:r>
              <a:rPr lang="en-US" sz="2400" dirty="0"/>
              <a:t> him?</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ular Callout 6"/>
          <p:cNvSpPr/>
          <p:nvPr/>
        </p:nvSpPr>
        <p:spPr>
          <a:xfrm>
            <a:off x="6065830" y="303269"/>
            <a:ext cx="1812941" cy="650160"/>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Verb</a:t>
            </a:r>
          </a:p>
        </p:txBody>
      </p:sp>
      <p:sp>
        <p:nvSpPr>
          <p:cNvPr id="8" name="Rectangle 7">
            <a:extLst>
              <a:ext uri="{FF2B5EF4-FFF2-40B4-BE49-F238E27FC236}">
                <a16:creationId xmlns:a16="http://schemas.microsoft.com/office/drawing/2014/main" id="{AAD37C8C-2C3D-4B9B-B07C-46BD35C11945}"/>
              </a:ext>
            </a:extLst>
          </p:cNvPr>
          <p:cNvSpPr/>
          <p:nvPr/>
        </p:nvSpPr>
        <p:spPr>
          <a:xfrm>
            <a:off x="2590800" y="4114800"/>
            <a:ext cx="6553200" cy="1169551"/>
          </a:xfrm>
          <a:prstGeom prst="rect">
            <a:avLst/>
          </a:prstGeom>
        </p:spPr>
        <p:txBody>
          <a:bodyPr wrap="square">
            <a:spAutoFit/>
          </a:bodyPr>
          <a:lstStyle/>
          <a:p>
            <a:r>
              <a:rPr lang="en-US" sz="2200" b="1" dirty="0" err="1"/>
              <a:t>Salmos</a:t>
            </a:r>
            <a:r>
              <a:rPr lang="en-US" sz="2200" b="1" dirty="0"/>
              <a:t> 8:4</a:t>
            </a:r>
            <a:r>
              <a:rPr lang="en-US" sz="2200" dirty="0"/>
              <a:t> (RV)</a:t>
            </a:r>
          </a:p>
          <a:p>
            <a:r>
              <a:rPr lang="es-ES" sz="2400" dirty="0"/>
              <a:t>¿Qué es el hombre para que tengas de él memoria,</a:t>
            </a:r>
            <a:br>
              <a:rPr lang="es-ES" sz="2400" dirty="0"/>
            </a:br>
            <a:r>
              <a:rPr lang="es-ES" sz="2400" dirty="0"/>
              <a:t>y el hijo del hombre para que lo </a:t>
            </a:r>
            <a:r>
              <a:rPr lang="es-ES" sz="2400" b="1" u="sng" dirty="0"/>
              <a:t>visites</a:t>
            </a:r>
            <a:r>
              <a:rPr lang="es-ES" sz="2400" dirty="0"/>
              <a:t>?</a:t>
            </a:r>
            <a:endParaRPr lang="en-US" sz="2200" dirty="0"/>
          </a:p>
        </p:txBody>
      </p:sp>
      <p:sp>
        <p:nvSpPr>
          <p:cNvPr id="9" name="Rectangular Callout 6">
            <a:extLst>
              <a:ext uri="{FF2B5EF4-FFF2-40B4-BE49-F238E27FC236}">
                <a16:creationId xmlns:a16="http://schemas.microsoft.com/office/drawing/2014/main" id="{0F965839-DE9E-4010-AB4F-8B9C3F29A80D}"/>
              </a:ext>
            </a:extLst>
          </p:cNvPr>
          <p:cNvSpPr/>
          <p:nvPr/>
        </p:nvSpPr>
        <p:spPr>
          <a:xfrm>
            <a:off x="6074734" y="3693240"/>
            <a:ext cx="1812941" cy="650160"/>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Verbo</a:t>
            </a:r>
            <a:endParaRPr lang="en-US" sz="2400" b="1" dirty="0">
              <a:solidFill>
                <a:schemeClr val="tx1"/>
              </a:solidFill>
            </a:endParaRPr>
          </a:p>
        </p:txBody>
      </p:sp>
    </p:spTree>
    <p:extLst>
      <p:ext uri="{BB962C8B-B14F-4D97-AF65-F5344CB8AC3E}">
        <p14:creationId xmlns:p14="http://schemas.microsoft.com/office/powerpoint/2010/main" val="33507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1169551"/>
          </a:xfrm>
          <a:prstGeom prst="rect">
            <a:avLst/>
          </a:prstGeom>
        </p:spPr>
        <p:txBody>
          <a:bodyPr wrap="square">
            <a:spAutoFit/>
          </a:bodyPr>
          <a:lstStyle/>
          <a:p>
            <a:r>
              <a:rPr lang="en-US" sz="2200" b="1" dirty="0"/>
              <a:t>Psalm 8:4 </a:t>
            </a:r>
            <a:r>
              <a:rPr lang="en-US" sz="2200" dirty="0"/>
              <a:t>(NASB)</a:t>
            </a:r>
          </a:p>
          <a:p>
            <a:r>
              <a:rPr lang="en-US" sz="2400" dirty="0"/>
              <a:t>What is man that You take thought of him,</a:t>
            </a:r>
            <a:br>
              <a:rPr lang="en-US" sz="2400" dirty="0"/>
            </a:br>
            <a:r>
              <a:rPr lang="en-US" sz="2400" dirty="0"/>
              <a:t>And the son of man that You </a:t>
            </a:r>
            <a:r>
              <a:rPr lang="en-US" sz="2400" b="1" u="sng" dirty="0"/>
              <a:t>care</a:t>
            </a:r>
            <a:r>
              <a:rPr lang="en-US" sz="2400" dirty="0"/>
              <a:t> for him?</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8" name="Rectangular Callout 7"/>
          <p:cNvSpPr/>
          <p:nvPr/>
        </p:nvSpPr>
        <p:spPr>
          <a:xfrm>
            <a:off x="6065830" y="303269"/>
            <a:ext cx="1812941" cy="650160"/>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Verb</a:t>
            </a:r>
          </a:p>
        </p:txBody>
      </p:sp>
      <p:sp>
        <p:nvSpPr>
          <p:cNvPr id="9" name="Rectangle 8">
            <a:extLst>
              <a:ext uri="{FF2B5EF4-FFF2-40B4-BE49-F238E27FC236}">
                <a16:creationId xmlns:a16="http://schemas.microsoft.com/office/drawing/2014/main" id="{77C96C01-5844-44D4-9993-D9FD4327F9A9}"/>
              </a:ext>
            </a:extLst>
          </p:cNvPr>
          <p:cNvSpPr/>
          <p:nvPr/>
        </p:nvSpPr>
        <p:spPr>
          <a:xfrm>
            <a:off x="2590800" y="4114800"/>
            <a:ext cx="6553200" cy="1107996"/>
          </a:xfrm>
          <a:prstGeom prst="rect">
            <a:avLst/>
          </a:prstGeom>
        </p:spPr>
        <p:txBody>
          <a:bodyPr wrap="square">
            <a:spAutoFit/>
          </a:bodyPr>
          <a:lstStyle/>
          <a:p>
            <a:r>
              <a:rPr lang="en-US" sz="2200" b="1" dirty="0" err="1"/>
              <a:t>Salmos</a:t>
            </a:r>
            <a:r>
              <a:rPr lang="en-US" sz="2200" b="1" dirty="0"/>
              <a:t> 8:4</a:t>
            </a:r>
            <a:r>
              <a:rPr lang="en-US" sz="2200" dirty="0"/>
              <a:t> (LBLA)</a:t>
            </a:r>
          </a:p>
          <a:p>
            <a:r>
              <a:rPr lang="es-ES" sz="2200" dirty="0"/>
              <a:t> ¿Qué es el hombre para que de él te acuerdes,</a:t>
            </a:r>
            <a:br>
              <a:rPr lang="es-ES" sz="2200" dirty="0"/>
            </a:br>
            <a:r>
              <a:rPr lang="es-ES" sz="2200" dirty="0"/>
              <a:t>y el hijo del hombre para que lo </a:t>
            </a:r>
            <a:r>
              <a:rPr lang="es-ES" sz="2200" b="1" u="sng" dirty="0"/>
              <a:t>cuides</a:t>
            </a:r>
            <a:r>
              <a:rPr lang="es-ES" sz="2200" dirty="0"/>
              <a:t>?</a:t>
            </a:r>
            <a:endParaRPr lang="en-US" sz="2200" dirty="0"/>
          </a:p>
        </p:txBody>
      </p:sp>
      <p:sp>
        <p:nvSpPr>
          <p:cNvPr id="10" name="Rectangular Callout 6">
            <a:extLst>
              <a:ext uri="{FF2B5EF4-FFF2-40B4-BE49-F238E27FC236}">
                <a16:creationId xmlns:a16="http://schemas.microsoft.com/office/drawing/2014/main" id="{FA9F660B-E43E-4549-8686-3DC73A81FC7E}"/>
              </a:ext>
            </a:extLst>
          </p:cNvPr>
          <p:cNvSpPr/>
          <p:nvPr/>
        </p:nvSpPr>
        <p:spPr>
          <a:xfrm>
            <a:off x="6074734" y="3693240"/>
            <a:ext cx="1812941" cy="650160"/>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Verbo</a:t>
            </a:r>
            <a:endParaRPr lang="en-US" sz="2400" b="1" dirty="0">
              <a:solidFill>
                <a:schemeClr val="tx1"/>
              </a:solidFill>
            </a:endParaRPr>
          </a:p>
        </p:txBody>
      </p:sp>
    </p:spTree>
    <p:extLst>
      <p:ext uri="{BB962C8B-B14F-4D97-AF65-F5344CB8AC3E}">
        <p14:creationId xmlns:p14="http://schemas.microsoft.com/office/powerpoint/2010/main" val="147040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1908215"/>
          </a:xfrm>
          <a:prstGeom prst="rect">
            <a:avLst/>
          </a:prstGeom>
        </p:spPr>
        <p:txBody>
          <a:bodyPr wrap="square">
            <a:spAutoFit/>
          </a:bodyPr>
          <a:lstStyle/>
          <a:p>
            <a:r>
              <a:rPr lang="en-US" sz="2200" b="1" dirty="0"/>
              <a:t>James 1:27 </a:t>
            </a:r>
            <a:r>
              <a:rPr lang="en-US" sz="2200" dirty="0"/>
              <a:t>(NASB)</a:t>
            </a:r>
          </a:p>
          <a:p>
            <a:r>
              <a:rPr lang="en-US" sz="2400" dirty="0"/>
              <a:t>Pure and undefiled religion in the sight of our God and Father is this: </a:t>
            </a:r>
            <a:r>
              <a:rPr lang="en-US" sz="2400" b="1" dirty="0"/>
              <a:t>to visit</a:t>
            </a:r>
            <a:r>
              <a:rPr lang="en-US" sz="2400" dirty="0"/>
              <a:t> orphans and widows in their distress, and to keep oneself unstained by the world.</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ular Callout 6"/>
          <p:cNvSpPr/>
          <p:nvPr/>
        </p:nvSpPr>
        <p:spPr>
          <a:xfrm>
            <a:off x="6065830" y="303269"/>
            <a:ext cx="1812941" cy="650160"/>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Verb</a:t>
            </a:r>
          </a:p>
        </p:txBody>
      </p:sp>
      <p:sp>
        <p:nvSpPr>
          <p:cNvPr id="8" name="Rectangle 7">
            <a:extLst>
              <a:ext uri="{FF2B5EF4-FFF2-40B4-BE49-F238E27FC236}">
                <a16:creationId xmlns:a16="http://schemas.microsoft.com/office/drawing/2014/main" id="{10EF44CF-94CF-425E-AA9D-89F636304EFA}"/>
              </a:ext>
            </a:extLst>
          </p:cNvPr>
          <p:cNvSpPr/>
          <p:nvPr/>
        </p:nvSpPr>
        <p:spPr>
          <a:xfrm>
            <a:off x="2971800" y="4111585"/>
            <a:ext cx="6172200" cy="1908215"/>
          </a:xfrm>
          <a:prstGeom prst="rect">
            <a:avLst/>
          </a:prstGeom>
        </p:spPr>
        <p:txBody>
          <a:bodyPr wrap="square">
            <a:spAutoFit/>
          </a:bodyPr>
          <a:lstStyle/>
          <a:p>
            <a:r>
              <a:rPr lang="en-US" sz="2200" b="1" dirty="0"/>
              <a:t>Santiago 1:27 </a:t>
            </a:r>
            <a:r>
              <a:rPr lang="en-US" sz="2200" dirty="0"/>
              <a:t>(RV)</a:t>
            </a:r>
          </a:p>
          <a:p>
            <a:r>
              <a:rPr lang="es-ES" sz="2400" dirty="0"/>
              <a:t>La religión pura y sin mancha delante de Dios el Padre es ésta: </a:t>
            </a:r>
            <a:r>
              <a:rPr lang="es-ES" sz="2400" b="1" dirty="0"/>
              <a:t>visitar</a:t>
            </a:r>
            <a:r>
              <a:rPr lang="es-ES" sz="2400" dirty="0"/>
              <a:t> a los huérfanos y a las viudas en sus tribulaciones y guardarse sin mancha del mundo.</a:t>
            </a:r>
            <a:endParaRPr lang="en-US" sz="2400" dirty="0"/>
          </a:p>
        </p:txBody>
      </p:sp>
      <p:sp>
        <p:nvSpPr>
          <p:cNvPr id="9" name="Rectangular Callout 6">
            <a:extLst>
              <a:ext uri="{FF2B5EF4-FFF2-40B4-BE49-F238E27FC236}">
                <a16:creationId xmlns:a16="http://schemas.microsoft.com/office/drawing/2014/main" id="{5A2DAA72-48F6-4D99-8669-772F87966297}"/>
              </a:ext>
            </a:extLst>
          </p:cNvPr>
          <p:cNvSpPr/>
          <p:nvPr/>
        </p:nvSpPr>
        <p:spPr>
          <a:xfrm>
            <a:off x="6074734" y="3693240"/>
            <a:ext cx="1812941" cy="650160"/>
          </a:xfrm>
          <a:prstGeom prst="wedgeRectCallout">
            <a:avLst>
              <a:gd name="adj1" fmla="val -88308"/>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Verbo</a:t>
            </a:r>
            <a:endParaRPr lang="en-US" sz="2400" b="1" dirty="0">
              <a:solidFill>
                <a:schemeClr val="tx1"/>
              </a:solidFill>
            </a:endParaRPr>
          </a:p>
        </p:txBody>
      </p:sp>
    </p:spTree>
    <p:extLst>
      <p:ext uri="{BB962C8B-B14F-4D97-AF65-F5344CB8AC3E}">
        <p14:creationId xmlns:p14="http://schemas.microsoft.com/office/powerpoint/2010/main" val="352693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3507404" y="1472625"/>
            <a:ext cx="5100992" cy="584775"/>
          </a:xfrm>
          <a:prstGeom prst="rect">
            <a:avLst/>
          </a:prstGeom>
        </p:spPr>
        <p:txBody>
          <a:bodyPr wrap="square">
            <a:spAutoFit/>
          </a:bodyPr>
          <a:lstStyle/>
          <a:p>
            <a:pPr algn="ctr"/>
            <a:r>
              <a:rPr lang="en-US" sz="3200" b="1" dirty="0"/>
              <a:t>a benevolent watching over</a:t>
            </a:r>
            <a:endParaRPr lang="en-US" sz="36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a:latin typeface="Palatino Linotype" panose="02040502050505030304" pitchFamily="18" charset="0"/>
              </a:rPr>
              <a:t>episkopē</a:t>
            </a:r>
          </a:p>
          <a:p>
            <a:endParaRPr lang="en-US"/>
          </a:p>
          <a:p>
            <a:r>
              <a:rPr lang="en-US" sz="2800"/>
              <a:t>“supervisión”</a:t>
            </a:r>
            <a:endParaRPr lang="en-US" sz="2800" dirty="0"/>
          </a:p>
        </p:txBody>
      </p:sp>
      <p:sp>
        <p:nvSpPr>
          <p:cNvPr id="7" name="Rectangle 6">
            <a:extLst>
              <a:ext uri="{FF2B5EF4-FFF2-40B4-BE49-F238E27FC236}">
                <a16:creationId xmlns:a16="http://schemas.microsoft.com/office/drawing/2014/main" id="{205FF1DA-031A-4F4C-B120-F1B66C7DD718}"/>
              </a:ext>
            </a:extLst>
          </p:cNvPr>
          <p:cNvSpPr/>
          <p:nvPr/>
        </p:nvSpPr>
        <p:spPr>
          <a:xfrm>
            <a:off x="3736190" y="4901625"/>
            <a:ext cx="4493410" cy="584775"/>
          </a:xfrm>
          <a:prstGeom prst="rect">
            <a:avLst/>
          </a:prstGeom>
        </p:spPr>
        <p:txBody>
          <a:bodyPr wrap="none">
            <a:spAutoFit/>
          </a:bodyPr>
          <a:lstStyle/>
          <a:p>
            <a:r>
              <a:rPr lang="en-US" sz="3200" b="1" dirty="0"/>
              <a:t>un </a:t>
            </a:r>
            <a:r>
              <a:rPr lang="en-US" sz="3200" b="1" dirty="0" err="1"/>
              <a:t>benevolente</a:t>
            </a:r>
            <a:r>
              <a:rPr lang="en-US" sz="3200" b="1" dirty="0"/>
              <a:t> </a:t>
            </a:r>
            <a:r>
              <a:rPr lang="en-US" sz="3200" b="1" dirty="0" err="1"/>
              <a:t>vigilando</a:t>
            </a:r>
            <a:endParaRPr lang="en-US" sz="3200" b="1" dirty="0"/>
          </a:p>
        </p:txBody>
      </p:sp>
    </p:spTree>
    <p:extLst>
      <p:ext uri="{BB962C8B-B14F-4D97-AF65-F5344CB8AC3E}">
        <p14:creationId xmlns:p14="http://schemas.microsoft.com/office/powerpoint/2010/main" val="2254746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4145661" y="1472625"/>
            <a:ext cx="3595879" cy="1077218"/>
          </a:xfrm>
          <a:prstGeom prst="rect">
            <a:avLst/>
          </a:prstGeom>
        </p:spPr>
        <p:txBody>
          <a:bodyPr wrap="square">
            <a:spAutoFit/>
          </a:bodyPr>
          <a:lstStyle/>
          <a:p>
            <a:pPr algn="ctr"/>
            <a:r>
              <a:rPr lang="en-US" sz="3200" b="1" dirty="0"/>
              <a:t>but there’s another kind of visitation…</a:t>
            </a:r>
            <a:endParaRPr lang="en-US" sz="36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a:extLst>
              <a:ext uri="{FF2B5EF4-FFF2-40B4-BE49-F238E27FC236}">
                <a16:creationId xmlns:a16="http://schemas.microsoft.com/office/drawing/2014/main" id="{3AB2729A-DCBE-4791-B678-435ABFB9A5A5}"/>
              </a:ext>
            </a:extLst>
          </p:cNvPr>
          <p:cNvSpPr/>
          <p:nvPr/>
        </p:nvSpPr>
        <p:spPr>
          <a:xfrm>
            <a:off x="4145661" y="4901625"/>
            <a:ext cx="3595880" cy="1077218"/>
          </a:xfrm>
          <a:prstGeom prst="rect">
            <a:avLst/>
          </a:prstGeom>
        </p:spPr>
        <p:txBody>
          <a:bodyPr wrap="square">
            <a:spAutoFit/>
          </a:bodyPr>
          <a:lstStyle/>
          <a:p>
            <a:r>
              <a:rPr lang="es-ES" sz="3200" b="1" dirty="0"/>
              <a:t>Pero hay otro tipo de visitación...</a:t>
            </a:r>
            <a:endParaRPr lang="en-US" sz="3200" b="1" dirty="0"/>
          </a:p>
        </p:txBody>
      </p:sp>
    </p:spTree>
    <p:extLst>
      <p:ext uri="{BB962C8B-B14F-4D97-AF65-F5344CB8AC3E}">
        <p14:creationId xmlns:p14="http://schemas.microsoft.com/office/powerpoint/2010/main" val="2989635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ction Button: Custom 16">
            <a:hlinkClick r:id="" action="ppaction://noaction" highlightClick="1"/>
          </p:cNvPr>
          <p:cNvSpPr/>
          <p:nvPr/>
        </p:nvSpPr>
        <p:spPr>
          <a:xfrm>
            <a:off x="0" y="1408332"/>
            <a:ext cx="9144000" cy="2019466"/>
          </a:xfrm>
          <a:prstGeom prst="actionButtonBlank">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a:t>
            </a:r>
          </a:p>
        </p:txBody>
      </p:sp>
      <p:sp>
        <p:nvSpPr>
          <p:cNvPr id="2" name="Rectangle 1"/>
          <p:cNvSpPr/>
          <p:nvPr/>
        </p:nvSpPr>
        <p:spPr>
          <a:xfrm>
            <a:off x="2971800" y="685800"/>
            <a:ext cx="6172200" cy="1169551"/>
          </a:xfrm>
          <a:prstGeom prst="rect">
            <a:avLst/>
          </a:prstGeom>
        </p:spPr>
        <p:txBody>
          <a:bodyPr wrap="square">
            <a:spAutoFit/>
          </a:bodyPr>
          <a:lstStyle/>
          <a:p>
            <a:r>
              <a:rPr lang="en-US" sz="2200" b="1" dirty="0">
                <a:solidFill>
                  <a:prstClr val="black"/>
                </a:solidFill>
              </a:rPr>
              <a:t>Jeremiah 6:15</a:t>
            </a:r>
            <a:r>
              <a:rPr lang="en-US" sz="2200" dirty="0">
                <a:solidFill>
                  <a:prstClr val="black"/>
                </a:solidFill>
              </a:rPr>
              <a:t> (KJV)</a:t>
            </a:r>
          </a:p>
          <a:p>
            <a:r>
              <a:rPr lang="en-US" sz="2400" dirty="0">
                <a:solidFill>
                  <a:prstClr val="black"/>
                </a:solidFill>
              </a:rPr>
              <a:t>at the time that I </a:t>
            </a:r>
            <a:r>
              <a:rPr lang="en-US" sz="2400" b="1" u="sng" dirty="0">
                <a:solidFill>
                  <a:prstClr val="black"/>
                </a:solidFill>
              </a:rPr>
              <a:t>visit</a:t>
            </a:r>
            <a:r>
              <a:rPr lang="en-US" sz="2400" dirty="0">
                <a:solidFill>
                  <a:prstClr val="black"/>
                </a:solidFill>
              </a:rPr>
              <a:t> them they shall be cast down, </a:t>
            </a:r>
            <a:r>
              <a:rPr lang="en-US" sz="2400" dirty="0" err="1">
                <a:solidFill>
                  <a:prstClr val="black"/>
                </a:solidFill>
              </a:rPr>
              <a:t>saith</a:t>
            </a:r>
            <a:r>
              <a:rPr lang="en-US" sz="2400" dirty="0">
                <a:solidFill>
                  <a:prstClr val="black"/>
                </a:solidFill>
              </a:rPr>
              <a:t> the LORD.</a:t>
            </a:r>
            <a:endParaRPr lang="en-US" sz="2200" dirty="0">
              <a:solidFill>
                <a:prstClr val="black"/>
              </a:solidFill>
            </a:endParaRP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t>“</a:t>
            </a:r>
            <a:r>
              <a:rPr lang="en-US" sz="2800" dirty="0" err="1"/>
              <a:t>supervisión</a:t>
            </a:r>
            <a:r>
              <a:rPr lang="en-US" sz="2800" dirty="0"/>
              <a:t>”</a:t>
            </a:r>
          </a:p>
        </p:txBody>
      </p:sp>
      <p:sp>
        <p:nvSpPr>
          <p:cNvPr id="7" name="Rectangle 6"/>
          <p:cNvSpPr/>
          <p:nvPr/>
        </p:nvSpPr>
        <p:spPr>
          <a:xfrm>
            <a:off x="2971800" y="1981200"/>
            <a:ext cx="6172200" cy="1169551"/>
          </a:xfrm>
          <a:prstGeom prst="rect">
            <a:avLst/>
          </a:prstGeom>
        </p:spPr>
        <p:txBody>
          <a:bodyPr wrap="square">
            <a:spAutoFit/>
          </a:bodyPr>
          <a:lstStyle/>
          <a:p>
            <a:r>
              <a:rPr lang="en-US" sz="2200" b="1" dirty="0">
                <a:solidFill>
                  <a:prstClr val="black"/>
                </a:solidFill>
              </a:rPr>
              <a:t>Jeremiah 6:15</a:t>
            </a:r>
            <a:r>
              <a:rPr lang="en-US" sz="2200" dirty="0">
                <a:solidFill>
                  <a:prstClr val="black"/>
                </a:solidFill>
              </a:rPr>
              <a:t> (NASB)</a:t>
            </a:r>
          </a:p>
          <a:p>
            <a:r>
              <a:rPr lang="en-US" sz="2400" dirty="0">
                <a:solidFill>
                  <a:prstClr val="black"/>
                </a:solidFill>
              </a:rPr>
              <a:t>At the time that I </a:t>
            </a:r>
            <a:r>
              <a:rPr lang="en-US" sz="2400" b="1" u="sng" dirty="0">
                <a:solidFill>
                  <a:prstClr val="black"/>
                </a:solidFill>
              </a:rPr>
              <a:t>punish</a:t>
            </a:r>
            <a:r>
              <a:rPr lang="en-US" sz="2400" dirty="0">
                <a:solidFill>
                  <a:prstClr val="black"/>
                </a:solidFill>
              </a:rPr>
              <a:t> them, They shall be cast down," says the LORD.</a:t>
            </a:r>
            <a:endParaRPr lang="en-US" sz="2200" dirty="0">
              <a:solidFill>
                <a:prstClr val="black"/>
              </a:solidFill>
            </a:endParaRPr>
          </a:p>
        </p:txBody>
      </p:sp>
      <p:pic>
        <p:nvPicPr>
          <p:cNvPr id="1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180" y="2362764"/>
            <a:ext cx="1844040" cy="103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946632" y="2514600"/>
            <a:ext cx="1603324" cy="707886"/>
          </a:xfrm>
          <a:prstGeom prst="rect">
            <a:avLst/>
          </a:prstGeom>
        </p:spPr>
        <p:txBody>
          <a:bodyPr wrap="none">
            <a:spAutoFit/>
          </a:bodyPr>
          <a:lstStyle/>
          <a:p>
            <a:pPr algn="ctr"/>
            <a:r>
              <a:rPr lang="en-US" sz="2000" dirty="0">
                <a:solidFill>
                  <a:prstClr val="black"/>
                </a:solidFill>
              </a:rPr>
              <a:t>Septuagint</a:t>
            </a:r>
          </a:p>
          <a:p>
            <a:pPr algn="ctr"/>
            <a:r>
              <a:rPr lang="en-US" sz="1400" dirty="0">
                <a:latin typeface="Arial" panose="020B0604020202020204" pitchFamily="34" charset="0"/>
                <a:cs typeface="Arial" panose="020B0604020202020204" pitchFamily="34" charset="0"/>
              </a:rPr>
              <a:t>(noun) </a:t>
            </a:r>
            <a:r>
              <a:rPr lang="en-US" sz="2000" i="1" dirty="0" err="1">
                <a:solidFill>
                  <a:prstClr val="black"/>
                </a:solidFill>
                <a:latin typeface="Palatino Linotype" panose="02040502050505030304" pitchFamily="18" charset="0"/>
              </a:rPr>
              <a:t>episkopē</a:t>
            </a:r>
            <a:endParaRPr lang="en-US" dirty="0"/>
          </a:p>
        </p:txBody>
      </p:sp>
      <p:pic>
        <p:nvPicPr>
          <p:cNvPr id="1028" name="Picture 4" descr="Image result for bible on black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7113" y="1415495"/>
            <a:ext cx="1818287" cy="9024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bible on black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057400"/>
            <a:ext cx="1752600" cy="93430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533346" y="2224207"/>
            <a:ext cx="577402" cy="369332"/>
          </a:xfrm>
          <a:prstGeom prst="rect">
            <a:avLst/>
          </a:prstGeom>
        </p:spPr>
        <p:txBody>
          <a:bodyPr wrap="none">
            <a:spAutoFit/>
          </a:bodyPr>
          <a:lstStyle/>
          <a:p>
            <a:r>
              <a:rPr lang="en-US" b="1" dirty="0">
                <a:solidFill>
                  <a:prstClr val="black"/>
                </a:solidFill>
              </a:rPr>
              <a:t>visit</a:t>
            </a:r>
            <a:endParaRPr lang="en-US" dirty="0"/>
          </a:p>
        </p:txBody>
      </p:sp>
      <p:sp>
        <p:nvSpPr>
          <p:cNvPr id="24" name="Rectangle 23"/>
          <p:cNvSpPr/>
          <p:nvPr/>
        </p:nvSpPr>
        <p:spPr>
          <a:xfrm>
            <a:off x="7394860" y="1637732"/>
            <a:ext cx="758541" cy="338554"/>
          </a:xfrm>
          <a:prstGeom prst="rect">
            <a:avLst/>
          </a:prstGeom>
        </p:spPr>
        <p:txBody>
          <a:bodyPr wrap="none">
            <a:spAutoFit/>
          </a:bodyPr>
          <a:lstStyle/>
          <a:p>
            <a:r>
              <a:rPr lang="en-US" sz="1600" b="1" dirty="0">
                <a:solidFill>
                  <a:prstClr val="black"/>
                </a:solidFill>
              </a:rPr>
              <a:t>punish</a:t>
            </a:r>
            <a:endParaRPr lang="en-US" dirty="0"/>
          </a:p>
        </p:txBody>
      </p:sp>
      <p:sp>
        <p:nvSpPr>
          <p:cNvPr id="23" name="Right Arrow 22"/>
          <p:cNvSpPr/>
          <p:nvPr/>
        </p:nvSpPr>
        <p:spPr>
          <a:xfrm rot="294216">
            <a:off x="1552956" y="1962806"/>
            <a:ext cx="4056888" cy="540595"/>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Hebrew to KJV</a:t>
            </a:r>
          </a:p>
        </p:txBody>
      </p:sp>
      <p:sp>
        <p:nvSpPr>
          <p:cNvPr id="27" name="Right Arrow 26"/>
          <p:cNvSpPr/>
          <p:nvPr/>
        </p:nvSpPr>
        <p:spPr>
          <a:xfrm>
            <a:off x="1600200" y="1600200"/>
            <a:ext cx="5794660" cy="540595"/>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Hebrew to NASB</a:t>
            </a:r>
          </a:p>
        </p:txBody>
      </p:sp>
      <p:pic>
        <p:nvPicPr>
          <p:cNvPr id="1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600200"/>
            <a:ext cx="1404299" cy="880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81000" y="1624342"/>
            <a:ext cx="1115644" cy="830997"/>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Hebrew</a:t>
            </a:r>
            <a:endParaRPr lang="en-US" sz="28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(verb)</a:t>
            </a:r>
            <a:r>
              <a:rPr lang="he-IL" sz="2800" dirty="0">
                <a:latin typeface="Arial" panose="020B0604020202020204" pitchFamily="34" charset="0"/>
                <a:cs typeface="Arial" panose="020B0604020202020204" pitchFamily="34" charset="0"/>
              </a:rPr>
              <a:t>פקד</a:t>
            </a:r>
            <a:r>
              <a:rPr lang="en-US" sz="2800" dirty="0">
                <a:latin typeface="Arial" panose="020B0604020202020204" pitchFamily="34" charset="0"/>
                <a:cs typeface="Arial" panose="020B0604020202020204" pitchFamily="34" charset="0"/>
              </a:rPr>
              <a:t> </a:t>
            </a:r>
          </a:p>
        </p:txBody>
      </p:sp>
      <p:sp>
        <p:nvSpPr>
          <p:cNvPr id="21" name="Bent Arrow 20"/>
          <p:cNvSpPr/>
          <p:nvPr/>
        </p:nvSpPr>
        <p:spPr>
          <a:xfrm flipV="1">
            <a:off x="930748" y="2418065"/>
            <a:ext cx="974251" cy="732686"/>
          </a:xfrm>
          <a:prstGeom prst="ben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TextBox 24"/>
          <p:cNvSpPr txBox="1"/>
          <p:nvPr/>
        </p:nvSpPr>
        <p:spPr>
          <a:xfrm>
            <a:off x="5623114" y="2757948"/>
            <a:ext cx="3520886" cy="707886"/>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rPr>
              <a:t>Visitation (oversight) can be  beneficial or judgmental</a:t>
            </a:r>
          </a:p>
        </p:txBody>
      </p:sp>
      <p:sp>
        <p:nvSpPr>
          <p:cNvPr id="28" name="Rectangle 27">
            <a:extLst>
              <a:ext uri="{FF2B5EF4-FFF2-40B4-BE49-F238E27FC236}">
                <a16:creationId xmlns:a16="http://schemas.microsoft.com/office/drawing/2014/main" id="{9773D768-9D5D-4333-82C4-17DA27D4B941}"/>
              </a:ext>
            </a:extLst>
          </p:cNvPr>
          <p:cNvSpPr/>
          <p:nvPr/>
        </p:nvSpPr>
        <p:spPr>
          <a:xfrm>
            <a:off x="2971800" y="4114800"/>
            <a:ext cx="6172200" cy="800219"/>
          </a:xfrm>
          <a:prstGeom prst="rect">
            <a:avLst/>
          </a:prstGeom>
        </p:spPr>
        <p:txBody>
          <a:bodyPr wrap="square">
            <a:spAutoFit/>
          </a:bodyPr>
          <a:lstStyle/>
          <a:p>
            <a:r>
              <a:rPr lang="en-US" sz="2200" b="1" dirty="0" err="1">
                <a:solidFill>
                  <a:prstClr val="black"/>
                </a:solidFill>
              </a:rPr>
              <a:t>Jeremías</a:t>
            </a:r>
            <a:r>
              <a:rPr lang="en-US" sz="2200" b="1" dirty="0">
                <a:solidFill>
                  <a:prstClr val="black"/>
                </a:solidFill>
              </a:rPr>
              <a:t> 6:15</a:t>
            </a:r>
            <a:r>
              <a:rPr lang="en-US" sz="2200" dirty="0">
                <a:solidFill>
                  <a:prstClr val="black"/>
                </a:solidFill>
              </a:rPr>
              <a:t> (RV 1995)</a:t>
            </a:r>
          </a:p>
          <a:p>
            <a:r>
              <a:rPr lang="es-ES" sz="2400" dirty="0">
                <a:solidFill>
                  <a:prstClr val="black"/>
                </a:solidFill>
              </a:rPr>
              <a:t>cuando los </a:t>
            </a:r>
            <a:r>
              <a:rPr lang="es-ES" sz="2400" b="1" u="sng" dirty="0">
                <a:solidFill>
                  <a:prstClr val="black"/>
                </a:solidFill>
              </a:rPr>
              <a:t>castigue</a:t>
            </a:r>
            <a:r>
              <a:rPr lang="es-ES" sz="2400" dirty="0">
                <a:solidFill>
                  <a:prstClr val="black"/>
                </a:solidFill>
              </a:rPr>
              <a:t> caerán, dice Jehová.</a:t>
            </a:r>
            <a:endParaRPr lang="en-US" sz="2200" dirty="0">
              <a:solidFill>
                <a:prstClr val="black"/>
              </a:solidFill>
            </a:endParaRPr>
          </a:p>
        </p:txBody>
      </p:sp>
      <p:sp>
        <p:nvSpPr>
          <p:cNvPr id="29" name="Action Button: Custom 16">
            <a:hlinkClick r:id="" action="ppaction://noaction" highlightClick="1"/>
            <a:extLst>
              <a:ext uri="{FF2B5EF4-FFF2-40B4-BE49-F238E27FC236}">
                <a16:creationId xmlns:a16="http://schemas.microsoft.com/office/drawing/2014/main" id="{50E8C9D6-CCAD-4AA2-8F85-ECFED7D8AC4B}"/>
              </a:ext>
            </a:extLst>
          </p:cNvPr>
          <p:cNvSpPr/>
          <p:nvPr/>
        </p:nvSpPr>
        <p:spPr>
          <a:xfrm>
            <a:off x="0" y="4832397"/>
            <a:ext cx="9144000" cy="2019466"/>
          </a:xfrm>
          <a:prstGeom prst="actionButtonBlank">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44DF9C2F-C768-4052-9280-335927E39A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180" y="5786829"/>
            <a:ext cx="2217420" cy="103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a:extLst>
              <a:ext uri="{FF2B5EF4-FFF2-40B4-BE49-F238E27FC236}">
                <a16:creationId xmlns:a16="http://schemas.microsoft.com/office/drawing/2014/main" id="{27C6D87B-AF8E-4B22-8FD5-A846195DD40C}"/>
              </a:ext>
            </a:extLst>
          </p:cNvPr>
          <p:cNvSpPr/>
          <p:nvPr/>
        </p:nvSpPr>
        <p:spPr>
          <a:xfrm>
            <a:off x="1905000" y="5938665"/>
            <a:ext cx="2012089" cy="707886"/>
          </a:xfrm>
          <a:prstGeom prst="rect">
            <a:avLst/>
          </a:prstGeom>
        </p:spPr>
        <p:txBody>
          <a:bodyPr wrap="none">
            <a:spAutoFit/>
          </a:bodyPr>
          <a:lstStyle/>
          <a:p>
            <a:pPr algn="ctr"/>
            <a:r>
              <a:rPr lang="en-US" sz="2000" dirty="0" err="1">
                <a:solidFill>
                  <a:prstClr val="black"/>
                </a:solidFill>
              </a:rPr>
              <a:t>Septuaginta</a:t>
            </a:r>
            <a:endParaRPr lang="en-US" sz="2000" dirty="0">
              <a:solidFill>
                <a:prstClr val="black"/>
              </a:solidFill>
            </a:endParaRPr>
          </a:p>
          <a:p>
            <a:pPr algn="ct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sustantivo</a:t>
            </a:r>
            <a:r>
              <a:rPr lang="en-US" sz="1400" dirty="0">
                <a:latin typeface="Arial" panose="020B0604020202020204" pitchFamily="34" charset="0"/>
                <a:cs typeface="Arial" panose="020B0604020202020204" pitchFamily="34" charset="0"/>
              </a:rPr>
              <a:t>) </a:t>
            </a:r>
            <a:r>
              <a:rPr lang="en-US" sz="2000" i="1" dirty="0" err="1">
                <a:solidFill>
                  <a:prstClr val="black"/>
                </a:solidFill>
                <a:latin typeface="Palatino Linotype" panose="02040502050505030304" pitchFamily="18" charset="0"/>
              </a:rPr>
              <a:t>episkopē</a:t>
            </a:r>
            <a:endParaRPr lang="en-US" dirty="0"/>
          </a:p>
        </p:txBody>
      </p:sp>
      <p:pic>
        <p:nvPicPr>
          <p:cNvPr id="32" name="Picture 4" descr="Image result for bible on black background">
            <a:extLst>
              <a:ext uri="{FF2B5EF4-FFF2-40B4-BE49-F238E27FC236}">
                <a16:creationId xmlns:a16="http://schemas.microsoft.com/office/drawing/2014/main" id="{C319A798-1B0B-4903-8CE7-70C200A69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7113" y="4839560"/>
            <a:ext cx="1818287" cy="90246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856F8BF-AB10-4675-B79B-9FC8B4585071}"/>
              </a:ext>
            </a:extLst>
          </p:cNvPr>
          <p:cNvSpPr/>
          <p:nvPr/>
        </p:nvSpPr>
        <p:spPr>
          <a:xfrm>
            <a:off x="7394860" y="5061797"/>
            <a:ext cx="881652" cy="338554"/>
          </a:xfrm>
          <a:prstGeom prst="rect">
            <a:avLst/>
          </a:prstGeom>
        </p:spPr>
        <p:txBody>
          <a:bodyPr wrap="none">
            <a:spAutoFit/>
          </a:bodyPr>
          <a:lstStyle/>
          <a:p>
            <a:r>
              <a:rPr lang="en-US" sz="1600" b="1" dirty="0" err="1">
                <a:solidFill>
                  <a:prstClr val="black"/>
                </a:solidFill>
              </a:rPr>
              <a:t>castigue</a:t>
            </a:r>
            <a:endParaRPr lang="en-US" dirty="0"/>
          </a:p>
        </p:txBody>
      </p:sp>
      <p:sp>
        <p:nvSpPr>
          <p:cNvPr id="34" name="Right Arrow 26">
            <a:extLst>
              <a:ext uri="{FF2B5EF4-FFF2-40B4-BE49-F238E27FC236}">
                <a16:creationId xmlns:a16="http://schemas.microsoft.com/office/drawing/2014/main" id="{C2D2A95D-AE98-47E8-B1FA-9A537CDEC59C}"/>
              </a:ext>
            </a:extLst>
          </p:cNvPr>
          <p:cNvSpPr/>
          <p:nvPr/>
        </p:nvSpPr>
        <p:spPr>
          <a:xfrm>
            <a:off x="1600200" y="5024265"/>
            <a:ext cx="5794660" cy="540595"/>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Hebreo</a:t>
            </a:r>
            <a:r>
              <a:rPr lang="en-US" dirty="0">
                <a:solidFill>
                  <a:schemeClr val="tx1"/>
                </a:solidFill>
              </a:rPr>
              <a:t> al Reina Valera</a:t>
            </a:r>
          </a:p>
        </p:txBody>
      </p:sp>
      <p:pic>
        <p:nvPicPr>
          <p:cNvPr id="35" name="Picture 34">
            <a:extLst>
              <a:ext uri="{FF2B5EF4-FFF2-40B4-BE49-F238E27FC236}">
                <a16:creationId xmlns:a16="http://schemas.microsoft.com/office/drawing/2014/main" id="{97A2CF2F-F143-4980-A708-E8D2CEEE2A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024265"/>
            <a:ext cx="1404299" cy="880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a:extLst>
              <a:ext uri="{FF2B5EF4-FFF2-40B4-BE49-F238E27FC236}">
                <a16:creationId xmlns:a16="http://schemas.microsoft.com/office/drawing/2014/main" id="{D858872D-B94A-4D07-93A0-BE6299024F22}"/>
              </a:ext>
            </a:extLst>
          </p:cNvPr>
          <p:cNvSpPr/>
          <p:nvPr/>
        </p:nvSpPr>
        <p:spPr>
          <a:xfrm>
            <a:off x="304800" y="5048407"/>
            <a:ext cx="1295400" cy="830997"/>
          </a:xfrm>
          <a:prstGeom prst="rect">
            <a:avLst/>
          </a:prstGeom>
        </p:spPr>
        <p:txBody>
          <a:bodyPr wrap="square">
            <a:spAutoFit/>
          </a:bodyPr>
          <a:lstStyle/>
          <a:p>
            <a:pPr algn="ctr"/>
            <a:r>
              <a:rPr lang="en-US" sz="2000" dirty="0" err="1">
                <a:latin typeface="Arial" panose="020B0604020202020204" pitchFamily="34" charset="0"/>
                <a:cs typeface="Arial" panose="020B0604020202020204" pitchFamily="34" charset="0"/>
              </a:rPr>
              <a:t>Hebreo</a:t>
            </a:r>
            <a:endParaRPr lang="en-US" sz="28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verbo</a:t>
            </a:r>
            <a:r>
              <a:rPr lang="en-US" sz="1000" dirty="0">
                <a:latin typeface="Arial" panose="020B0604020202020204" pitchFamily="34" charset="0"/>
                <a:cs typeface="Arial" panose="020B0604020202020204" pitchFamily="34" charset="0"/>
              </a:rPr>
              <a:t>)</a:t>
            </a:r>
            <a:r>
              <a:rPr lang="he-IL" sz="2800" dirty="0">
                <a:latin typeface="Arial" panose="020B0604020202020204" pitchFamily="34" charset="0"/>
                <a:cs typeface="Arial" panose="020B0604020202020204" pitchFamily="34" charset="0"/>
              </a:rPr>
              <a:t>פקד</a:t>
            </a:r>
            <a:r>
              <a:rPr lang="en-US" sz="2800" dirty="0">
                <a:latin typeface="Arial" panose="020B0604020202020204" pitchFamily="34" charset="0"/>
                <a:cs typeface="Arial" panose="020B0604020202020204" pitchFamily="34" charset="0"/>
              </a:rPr>
              <a:t> </a:t>
            </a:r>
          </a:p>
        </p:txBody>
      </p:sp>
      <p:sp>
        <p:nvSpPr>
          <p:cNvPr id="37" name="Bent Arrow 20">
            <a:extLst>
              <a:ext uri="{FF2B5EF4-FFF2-40B4-BE49-F238E27FC236}">
                <a16:creationId xmlns:a16="http://schemas.microsoft.com/office/drawing/2014/main" id="{BB95BBCA-7EA4-4961-920B-999316AAE764}"/>
              </a:ext>
            </a:extLst>
          </p:cNvPr>
          <p:cNvSpPr/>
          <p:nvPr/>
        </p:nvSpPr>
        <p:spPr>
          <a:xfrm flipV="1">
            <a:off x="930748" y="5842130"/>
            <a:ext cx="974251" cy="732686"/>
          </a:xfrm>
          <a:prstGeom prst="ben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TextBox 37">
            <a:extLst>
              <a:ext uri="{FF2B5EF4-FFF2-40B4-BE49-F238E27FC236}">
                <a16:creationId xmlns:a16="http://schemas.microsoft.com/office/drawing/2014/main" id="{8B5CC058-3310-46E8-88BA-A52CE6888DB5}"/>
              </a:ext>
            </a:extLst>
          </p:cNvPr>
          <p:cNvSpPr txBox="1"/>
          <p:nvPr/>
        </p:nvSpPr>
        <p:spPr>
          <a:xfrm>
            <a:off x="5623114" y="6182013"/>
            <a:ext cx="3520886" cy="707886"/>
          </a:xfrm>
          <a:prstGeom prst="rect">
            <a:avLst/>
          </a:prstGeom>
          <a:noFill/>
        </p:spPr>
        <p:txBody>
          <a:bodyPr wrap="square" rtlCol="0">
            <a:spAutoFit/>
          </a:bodyPr>
          <a:lstStyle/>
          <a:p>
            <a:pPr algn="ctr"/>
            <a:r>
              <a:rPr lang="es-ES" sz="2000" dirty="0">
                <a:solidFill>
                  <a:schemeClr val="bg1"/>
                </a:solidFill>
                <a:effectLst>
                  <a:outerShdw blurRad="38100" dist="38100" dir="2700000" algn="tl">
                    <a:srgbClr val="000000">
                      <a:alpha val="43137"/>
                    </a:srgbClr>
                  </a:outerShdw>
                </a:effectLst>
              </a:rPr>
              <a:t>La visitación (supervisión) puede ser beneficiosa o crítica</a:t>
            </a:r>
            <a:endParaRPr lang="en-U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726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500"/>
                                        <p:tgtEl>
                                          <p:spTgt spid="2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7" grpId="0"/>
      <p:bldP spid="16" grpId="0"/>
      <p:bldP spid="19" grpId="0"/>
      <p:bldP spid="24" grpId="0"/>
      <p:bldP spid="23" grpId="0" animBg="1"/>
      <p:bldP spid="27" grpId="0" animBg="1"/>
      <p:bldP spid="14" grpId="0"/>
      <p:bldP spid="21" grpId="0" animBg="1"/>
      <p:bldP spid="25" grpId="0"/>
      <p:bldP spid="29" grpId="0" animBg="1"/>
      <p:bldP spid="31" grpId="0"/>
      <p:bldP spid="33" grpId="0"/>
      <p:bldP spid="34" grpId="0" animBg="1"/>
      <p:bldP spid="36" grpId="0"/>
      <p:bldP spid="37"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(KJV)</a:t>
            </a:r>
          </a:p>
          <a:p>
            <a:r>
              <a:rPr lang="en-US" sz="2400" dirty="0"/>
              <a:t>And what will ye do in the day of </a:t>
            </a:r>
            <a:r>
              <a:rPr lang="en-US" sz="2400" b="1" dirty="0"/>
              <a:t>visitation</a:t>
            </a:r>
            <a:r>
              <a:rPr lang="en-US" sz="2400" dirty="0"/>
              <a:t>, </a:t>
            </a:r>
          </a:p>
          <a:p>
            <a:r>
              <a:rPr lang="en-US" sz="2400" dirty="0"/>
              <a:t>and in the desolation which shall come from far?</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a:extLst>
              <a:ext uri="{FF2B5EF4-FFF2-40B4-BE49-F238E27FC236}">
                <a16:creationId xmlns:a16="http://schemas.microsoft.com/office/drawing/2014/main" id="{FF3C5FF1-7D4D-4676-910F-49A77EEE5DF4}"/>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2480422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(NIV)</a:t>
            </a:r>
          </a:p>
          <a:p>
            <a:r>
              <a:rPr lang="en-US" sz="2400" dirty="0"/>
              <a:t>What will you do on the day of </a:t>
            </a:r>
            <a:r>
              <a:rPr lang="en-US" sz="2400" b="1" dirty="0"/>
              <a:t>reckoning</a:t>
            </a:r>
            <a:r>
              <a:rPr lang="en-US" sz="2400" dirty="0"/>
              <a:t>,</a:t>
            </a:r>
          </a:p>
          <a:p>
            <a:r>
              <a:rPr lang="en-US" sz="2400" dirty="0"/>
              <a:t>when disaster comes from afar? </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a:extLst>
              <a:ext uri="{FF2B5EF4-FFF2-40B4-BE49-F238E27FC236}">
                <a16:creationId xmlns:a16="http://schemas.microsoft.com/office/drawing/2014/main" id="{17147279-5933-4CD4-A200-EEEB24C5DC48}"/>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1011141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(NASB)</a:t>
            </a:r>
          </a:p>
          <a:p>
            <a:r>
              <a:rPr lang="en-US" sz="2400" dirty="0"/>
              <a:t>Now what will you do in the day of </a:t>
            </a:r>
            <a:r>
              <a:rPr lang="en-US" sz="2400" b="1" dirty="0"/>
              <a:t>punishment</a:t>
            </a:r>
            <a:r>
              <a:rPr lang="en-US" sz="2400" dirty="0"/>
              <a:t>,</a:t>
            </a:r>
            <a:br>
              <a:rPr lang="en-US" sz="2400" dirty="0"/>
            </a:br>
            <a:r>
              <a:rPr lang="en-US" sz="2400" dirty="0"/>
              <a:t>And in the devastation which will come from afar?</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a:extLst>
              <a:ext uri="{FF2B5EF4-FFF2-40B4-BE49-F238E27FC236}">
                <a16:creationId xmlns:a16="http://schemas.microsoft.com/office/drawing/2014/main" id="{76BAF006-F273-48B9-976D-A4EE76985C39}"/>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2302839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8" name="Rectangle 7"/>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7" name="Rectangle 6">
            <a:extLst>
              <a:ext uri="{FF2B5EF4-FFF2-40B4-BE49-F238E27FC236}">
                <a16:creationId xmlns:a16="http://schemas.microsoft.com/office/drawing/2014/main" id="{253CC93D-AF75-40C5-8680-6F2AE461B205}"/>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Tree>
    <p:extLst>
      <p:ext uri="{BB962C8B-B14F-4D97-AF65-F5344CB8AC3E}">
        <p14:creationId xmlns:p14="http://schemas.microsoft.com/office/powerpoint/2010/main" val="20909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4">
                                            <p:txEl>
                                              <p:pRg st="2" end="2"/>
                                            </p:txEl>
                                          </p:spTgt>
                                        </p:tgtEl>
                                      </p:cBhvr>
                                    </p:animEffect>
                                    <p:set>
                                      <p:cBhvr>
                                        <p:cTn id="17" dur="1" fill="hold">
                                          <p:stCondLst>
                                            <p:cond delay="499"/>
                                          </p:stCondLst>
                                        </p:cTn>
                                        <p:tgtEl>
                                          <p:spTgt spid="4">
                                            <p:txEl>
                                              <p:pRg st="2" end="2"/>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6">
                                            <p:txEl>
                                              <p:pRg st="2" end="2"/>
                                            </p:txEl>
                                          </p:spTgt>
                                        </p:tgtEl>
                                      </p:cBhvr>
                                    </p:animEffect>
                                    <p:set>
                                      <p:cBhvr>
                                        <p:cTn id="20"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Day of Visitation</a:t>
            </a:r>
          </a:p>
        </p:txBody>
      </p:sp>
      <p:sp>
        <p:nvSpPr>
          <p:cNvPr id="3" name="Rectangle 2"/>
          <p:cNvSpPr/>
          <p:nvPr/>
        </p:nvSpPr>
        <p:spPr>
          <a:xfrm>
            <a:off x="117233" y="805696"/>
            <a:ext cx="8645767" cy="1785104"/>
          </a:xfrm>
          <a:prstGeom prst="rect">
            <a:avLst/>
          </a:prstGeom>
        </p:spPr>
        <p:txBody>
          <a:bodyPr wrap="square">
            <a:spAutoFit/>
          </a:bodyPr>
          <a:lstStyle/>
          <a:p>
            <a:r>
              <a:rPr lang="en-US" sz="2200" b="1" dirty="0"/>
              <a:t>1 Peter 2</a:t>
            </a:r>
            <a:r>
              <a:rPr lang="en-US" sz="2200" b="1" baseline="30000" dirty="0"/>
              <a:t>11 </a:t>
            </a:r>
            <a:r>
              <a:rPr lang="en-US" sz="2200" dirty="0"/>
              <a:t>Beloved, I urge you as aliens and strangers to abstain from fleshly lusts which wage war against the soul. </a:t>
            </a:r>
            <a:r>
              <a:rPr lang="en-US" sz="2200" b="1" baseline="30000" dirty="0"/>
              <a:t>12 </a:t>
            </a:r>
            <a:r>
              <a:rPr lang="en-US" sz="2200" dirty="0"/>
              <a:t>Keep your behavior excellent among the Gentiles, so that in the thing in which they slander you as evildoers, they may because of your good deeds, as they observe them, glorify God </a:t>
            </a:r>
            <a:r>
              <a:rPr lang="en-US" sz="2200" b="1" u="sng" dirty="0"/>
              <a:t>in the day of visitation</a:t>
            </a:r>
            <a:r>
              <a:rPr lang="en-US" sz="2200" dirty="0"/>
              <a:t>.</a:t>
            </a:r>
          </a:p>
        </p:txBody>
      </p:sp>
      <p:sp>
        <p:nvSpPr>
          <p:cNvPr id="4" name="Rectangle 3"/>
          <p:cNvSpPr/>
          <p:nvPr/>
        </p:nvSpPr>
        <p:spPr>
          <a:xfrm>
            <a:off x="117234" y="4267200"/>
            <a:ext cx="8493366" cy="1784699"/>
          </a:xfrm>
          <a:prstGeom prst="rect">
            <a:avLst/>
          </a:prstGeom>
        </p:spPr>
        <p:txBody>
          <a:bodyPr wrap="square">
            <a:spAutoFit/>
          </a:bodyPr>
          <a:lstStyle/>
          <a:p>
            <a:r>
              <a:rPr lang="en-US" sz="2200" b="1" dirty="0"/>
              <a:t>1 Pedro 2</a:t>
            </a:r>
            <a:r>
              <a:rPr lang="es-ES" sz="2200" b="1" baseline="30000" dirty="0"/>
              <a:t>11 </a:t>
            </a:r>
            <a:r>
              <a:rPr lang="es-ES" sz="2200" dirty="0"/>
              <a:t>Amados, yo os ruego como a extranjeros y peregrinos, que os abstengáis de los deseos carnales que batallan contra el alma. </a:t>
            </a:r>
            <a:r>
              <a:rPr lang="es-ES" sz="2200" b="1" baseline="30000" dirty="0"/>
              <a:t>12 </a:t>
            </a:r>
            <a:r>
              <a:rPr lang="es-ES" sz="2200" dirty="0"/>
              <a:t>Mantened buena vuestra manera de vivir entre los gentiles, para que en lo que murmuran de vosotros como de malhechores, glorifiquen a Dios </a:t>
            </a:r>
            <a:r>
              <a:rPr lang="es-ES" sz="2200" b="1" u="sng" dirty="0"/>
              <a:t>en el día de la visitación</a:t>
            </a:r>
            <a:r>
              <a:rPr lang="es-ES" sz="2200" dirty="0"/>
              <a:t>, al considerar vuestras buenas obras.</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El </a:t>
            </a:r>
            <a:r>
              <a:rPr lang="en-US" sz="2400" b="1" dirty="0" err="1"/>
              <a:t>Día</a:t>
            </a:r>
            <a:r>
              <a:rPr lang="en-US" sz="2400" b="1" dirty="0"/>
              <a:t> de la </a:t>
            </a: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1066800" y="838200"/>
            <a:ext cx="7924800"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pPr marL="0" indent="0">
              <a:buNone/>
            </a:pPr>
            <a:r>
              <a:rPr lang="en-US" b="1" dirty="0"/>
              <a:t>Questions</a:t>
            </a:r>
            <a:r>
              <a:rPr lang="en-US" dirty="0"/>
              <a:t>:</a:t>
            </a:r>
          </a:p>
          <a:p>
            <a:r>
              <a:rPr lang="en-US" dirty="0"/>
              <a:t>What is the Day of Visitation? Care or Condemnation?</a:t>
            </a:r>
          </a:p>
          <a:p>
            <a:r>
              <a:rPr lang="en-US" dirty="0"/>
              <a:t>When is the Day of Visitation?</a:t>
            </a:r>
          </a:p>
          <a:p>
            <a:r>
              <a:rPr lang="en-US" dirty="0"/>
              <a:t>In what sense will they glorify God? As in Matthew 5:16 or Joshua 7:19?</a:t>
            </a:r>
          </a:p>
        </p:txBody>
      </p:sp>
      <p:sp>
        <p:nvSpPr>
          <p:cNvPr id="7" name="TextBox 6"/>
          <p:cNvSpPr txBox="1"/>
          <p:nvPr/>
        </p:nvSpPr>
        <p:spPr>
          <a:xfrm>
            <a:off x="990600" y="4343400"/>
            <a:ext cx="8077200"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pPr marL="0" indent="0">
              <a:buNone/>
            </a:pPr>
            <a:r>
              <a:rPr lang="es-ES" b="1" dirty="0"/>
              <a:t>Preguntas:</a:t>
            </a:r>
          </a:p>
          <a:p>
            <a:r>
              <a:rPr lang="es-ES" dirty="0"/>
              <a:t>¿Qué es el día de la visita? ¿Cuidado o condena?</a:t>
            </a:r>
          </a:p>
          <a:p>
            <a:r>
              <a:rPr lang="es-ES" dirty="0"/>
              <a:t>¿Cuándo es el día de la visita?</a:t>
            </a:r>
          </a:p>
          <a:p>
            <a:r>
              <a:rPr lang="es-ES" dirty="0"/>
              <a:t>¿En qué sentido glorificarán a Dios? ¿Como en Mateo 5:16 o Josué 7:19?</a:t>
            </a:r>
            <a:endParaRPr lang="en-US" dirty="0"/>
          </a:p>
        </p:txBody>
      </p:sp>
      <p:sp>
        <p:nvSpPr>
          <p:cNvPr id="8" name="TextBox 7"/>
          <p:cNvSpPr txBox="1"/>
          <p:nvPr/>
        </p:nvSpPr>
        <p:spPr>
          <a:xfrm>
            <a:off x="3590881" y="2568507"/>
            <a:ext cx="3343319" cy="830997"/>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r>
              <a:rPr lang="en-US" sz="2400" b="1" dirty="0"/>
              <a:t>Elders</a:t>
            </a:r>
          </a:p>
          <a:p>
            <a:r>
              <a:rPr lang="en-US" sz="2400" b="1" dirty="0"/>
              <a:t>The Day of Judgment</a:t>
            </a:r>
            <a:endParaRPr lang="en-US" sz="2400" dirty="0"/>
          </a:p>
        </p:txBody>
      </p:sp>
      <p:sp>
        <p:nvSpPr>
          <p:cNvPr id="9" name="TextBox 8"/>
          <p:cNvSpPr txBox="1"/>
          <p:nvPr/>
        </p:nvSpPr>
        <p:spPr>
          <a:xfrm>
            <a:off x="3581400" y="6019800"/>
            <a:ext cx="3352800" cy="830997"/>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r>
              <a:rPr lang="es-ES" sz="2400" b="1" dirty="0"/>
              <a:t>Ancianos</a:t>
            </a:r>
          </a:p>
          <a:p>
            <a:r>
              <a:rPr lang="es-ES" sz="2400" b="1" dirty="0"/>
              <a:t>El </a:t>
            </a:r>
            <a:r>
              <a:rPr lang="es-ES" sz="2400" b="1" dirty="0" err="1"/>
              <a:t>dia</a:t>
            </a:r>
            <a:r>
              <a:rPr lang="es-ES" sz="2400" b="1" dirty="0"/>
              <a:t> del juicio</a:t>
            </a:r>
            <a:endParaRPr lang="en-US" sz="2400" dirty="0"/>
          </a:p>
        </p:txBody>
      </p:sp>
    </p:spTree>
    <p:extLst>
      <p:ext uri="{BB962C8B-B14F-4D97-AF65-F5344CB8AC3E}">
        <p14:creationId xmlns:p14="http://schemas.microsoft.com/office/powerpoint/2010/main" val="240313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animBg="1"/>
      <p:bldP spid="7" grpId="0" uiExpand="1" build="p" bldLvl="2" animBg="1"/>
      <p:bldP spid="8" grpId="0" uiExpand="1" build="p" bldLvl="2" animBg="1"/>
      <p:bldP spid="9" grpId="0" uiExpand="1" build="p" bldLvl="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2400" dirty="0"/>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bishop</a:t>
            </a:r>
          </a:p>
        </p:txBody>
      </p:sp>
      <p:sp>
        <p:nvSpPr>
          <p:cNvPr id="11" name="TextBox 10"/>
          <p:cNvSpPr txBox="1"/>
          <p:nvPr/>
        </p:nvSpPr>
        <p:spPr>
          <a:xfrm>
            <a:off x="457200" y="4678740"/>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obispo</a:t>
            </a:r>
          </a:p>
        </p:txBody>
      </p:sp>
      <p:sp>
        <p:nvSpPr>
          <p:cNvPr id="12" name="Rectangle 11">
            <a:extLst>
              <a:ext uri="{FF2B5EF4-FFF2-40B4-BE49-F238E27FC236}">
                <a16:creationId xmlns:a16="http://schemas.microsoft.com/office/drawing/2014/main" id="{8806AD83-9837-4E77-9892-97119A34D6E9}"/>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Tree>
    <p:extLst>
      <p:ext uri="{BB962C8B-B14F-4D97-AF65-F5344CB8AC3E}">
        <p14:creationId xmlns:p14="http://schemas.microsoft.com/office/powerpoint/2010/main" val="29554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2400" dirty="0"/>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2590799" y="1905000"/>
            <a:ext cx="6248401" cy="1446550"/>
          </a:xfrm>
          <a:prstGeom prst="rect">
            <a:avLst/>
          </a:prstGeom>
        </p:spPr>
        <p:txBody>
          <a:bodyPr wrap="square">
            <a:spAutoFit/>
          </a:bodyPr>
          <a:lstStyle/>
          <a:p>
            <a:r>
              <a:rPr lang="en-US" sz="2200" b="1" dirty="0"/>
              <a:t>1 Timothy 3</a:t>
            </a:r>
            <a:r>
              <a:rPr lang="en-US" sz="2200" b="1" baseline="30000" dirty="0"/>
              <a:t> 1 </a:t>
            </a:r>
            <a:r>
              <a:rPr lang="en-US" sz="2200" dirty="0"/>
              <a:t>It is a trustworthy statement: if any man aspires to the office of overseer, it is a fine work he desires to do. </a:t>
            </a:r>
            <a:r>
              <a:rPr lang="en-US" sz="2200" b="1" baseline="30000" dirty="0"/>
              <a:t>2 </a:t>
            </a:r>
            <a:r>
              <a:rPr lang="en-US" sz="2200" dirty="0"/>
              <a:t>An overseer, then, must be above reproach, the husband of one wife, temperate…</a:t>
            </a:r>
          </a:p>
        </p:txBody>
      </p:sp>
      <p:sp>
        <p:nvSpPr>
          <p:cNvPr id="14" name="TextBox 13"/>
          <p:cNvSpPr txBox="1"/>
          <p:nvPr/>
        </p:nvSpPr>
        <p:spPr>
          <a:xfrm>
            <a:off x="457200" y="4678740"/>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obispo</a:t>
            </a:r>
          </a:p>
        </p:txBody>
      </p:sp>
      <p:sp>
        <p:nvSpPr>
          <p:cNvPr id="11" name="Rectangle 10">
            <a:extLst>
              <a:ext uri="{FF2B5EF4-FFF2-40B4-BE49-F238E27FC236}">
                <a16:creationId xmlns:a16="http://schemas.microsoft.com/office/drawing/2014/main" id="{2D0295C0-37E0-4F5A-8744-68A5B5854006}"/>
              </a:ext>
            </a:extLst>
          </p:cNvPr>
          <p:cNvSpPr/>
          <p:nvPr/>
        </p:nvSpPr>
        <p:spPr>
          <a:xfrm>
            <a:off x="2590800" y="5335250"/>
            <a:ext cx="6248401" cy="1446550"/>
          </a:xfrm>
          <a:prstGeom prst="rect">
            <a:avLst/>
          </a:prstGeom>
        </p:spPr>
        <p:txBody>
          <a:bodyPr wrap="square">
            <a:spAutoFit/>
          </a:bodyPr>
          <a:lstStyle/>
          <a:p>
            <a:r>
              <a:rPr lang="en-US" sz="2200" b="1" dirty="0"/>
              <a:t>1 </a:t>
            </a:r>
            <a:r>
              <a:rPr lang="en-US" sz="2200" b="1" dirty="0" err="1"/>
              <a:t>Timoteo</a:t>
            </a:r>
            <a:r>
              <a:rPr lang="en-US" sz="2200" b="1" dirty="0"/>
              <a:t> 3</a:t>
            </a:r>
            <a:r>
              <a:rPr lang="en-US" sz="2200" b="1" baseline="30000" dirty="0"/>
              <a:t> 		1 </a:t>
            </a:r>
            <a:r>
              <a:rPr lang="es-ES" sz="2200" dirty="0"/>
              <a:t>Palabra fiel: «Si alguno anhela obispado, buena obra desea.» </a:t>
            </a:r>
            <a:r>
              <a:rPr lang="es-ES" sz="2200" b="1" baseline="30000" dirty="0"/>
              <a:t>2 </a:t>
            </a:r>
            <a:r>
              <a:rPr lang="es-ES" sz="2200" dirty="0"/>
              <a:t>Pero es necesario que el obispo sea irreprochable, marido de una sola mujer, sobrio…</a:t>
            </a:r>
            <a:endParaRPr lang="en-US" sz="2200" dirty="0"/>
          </a:p>
        </p:txBody>
      </p:sp>
      <p:sp>
        <p:nvSpPr>
          <p:cNvPr id="12" name="Rectangle 11">
            <a:extLst>
              <a:ext uri="{FF2B5EF4-FFF2-40B4-BE49-F238E27FC236}">
                <a16:creationId xmlns:a16="http://schemas.microsoft.com/office/drawing/2014/main" id="{F3ABD1B1-4415-4BD7-8708-0825C5AB1C46}"/>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Tree>
    <p:extLst>
      <p:ext uri="{BB962C8B-B14F-4D97-AF65-F5344CB8AC3E}">
        <p14:creationId xmlns:p14="http://schemas.microsoft.com/office/powerpoint/2010/main" val="3842415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2590799" y="1905000"/>
            <a:ext cx="6248401" cy="1446550"/>
          </a:xfrm>
          <a:prstGeom prst="rect">
            <a:avLst/>
          </a:prstGeom>
        </p:spPr>
        <p:txBody>
          <a:bodyPr wrap="square">
            <a:spAutoFit/>
          </a:bodyPr>
          <a:lstStyle/>
          <a:p>
            <a:r>
              <a:rPr lang="en-US" sz="2200" b="1" dirty="0"/>
              <a:t>1 Timothy 3</a:t>
            </a:r>
            <a:r>
              <a:rPr lang="en-US" sz="2200" b="1" baseline="30000" dirty="0"/>
              <a:t> 1 </a:t>
            </a:r>
            <a:r>
              <a:rPr lang="en-US" sz="2200" dirty="0"/>
              <a:t>It is a trustworthy statement: if any man aspires to </a:t>
            </a:r>
            <a:r>
              <a:rPr lang="en-US" sz="2200" u="sng" dirty="0">
                <a:solidFill>
                  <a:srgbClr val="FF0000"/>
                </a:solidFill>
              </a:rPr>
              <a:t>the office of overseer</a:t>
            </a:r>
            <a:r>
              <a:rPr lang="en-US" sz="2200" dirty="0"/>
              <a:t>, it is a fine work he desires to do. </a:t>
            </a:r>
            <a:r>
              <a:rPr lang="en-US" sz="2200" b="1" baseline="30000" dirty="0"/>
              <a:t>2 </a:t>
            </a:r>
            <a:r>
              <a:rPr lang="en-US" sz="2200" dirty="0"/>
              <a:t>An overseer, then, must be above reproach, the husband of one wife, temperate…</a:t>
            </a:r>
          </a:p>
        </p:txBody>
      </p:sp>
      <p:cxnSp>
        <p:nvCxnSpPr>
          <p:cNvPr id="12" name="Curved Connector 11"/>
          <p:cNvCxnSpPr/>
          <p:nvPr/>
        </p:nvCxnSpPr>
        <p:spPr>
          <a:xfrm>
            <a:off x="1981200" y="1083883"/>
            <a:ext cx="2438400" cy="1384013"/>
          </a:xfrm>
          <a:prstGeom prst="curvedConnector3">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200" y="4678740"/>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obispo</a:t>
            </a:r>
          </a:p>
        </p:txBody>
      </p:sp>
      <p:sp>
        <p:nvSpPr>
          <p:cNvPr id="13" name="Rectangle 12">
            <a:extLst>
              <a:ext uri="{FF2B5EF4-FFF2-40B4-BE49-F238E27FC236}">
                <a16:creationId xmlns:a16="http://schemas.microsoft.com/office/drawing/2014/main" id="{D5ECD9B9-822A-4C99-A213-65EAD81ABA79}"/>
              </a:ext>
            </a:extLst>
          </p:cNvPr>
          <p:cNvSpPr/>
          <p:nvPr/>
        </p:nvSpPr>
        <p:spPr>
          <a:xfrm>
            <a:off x="2590800" y="5335250"/>
            <a:ext cx="6248401" cy="1446550"/>
          </a:xfrm>
          <a:prstGeom prst="rect">
            <a:avLst/>
          </a:prstGeom>
        </p:spPr>
        <p:txBody>
          <a:bodyPr wrap="square">
            <a:spAutoFit/>
          </a:bodyPr>
          <a:lstStyle/>
          <a:p>
            <a:r>
              <a:rPr lang="en-US" sz="2200" b="1" dirty="0"/>
              <a:t>1 </a:t>
            </a:r>
            <a:r>
              <a:rPr lang="en-US" sz="2200" b="1" dirty="0" err="1"/>
              <a:t>Timoteo</a:t>
            </a:r>
            <a:r>
              <a:rPr lang="en-US" sz="2200" b="1" dirty="0"/>
              <a:t> 3</a:t>
            </a:r>
            <a:r>
              <a:rPr lang="en-US" sz="2200" b="1" baseline="30000" dirty="0"/>
              <a:t> 		1 </a:t>
            </a:r>
            <a:r>
              <a:rPr lang="es-ES" sz="2200" dirty="0"/>
              <a:t>Palabra fiel: «Si alguno anhela </a:t>
            </a:r>
            <a:r>
              <a:rPr lang="es-ES" sz="2200" u="sng" dirty="0">
                <a:solidFill>
                  <a:srgbClr val="FF0000"/>
                </a:solidFill>
              </a:rPr>
              <a:t>obispado</a:t>
            </a:r>
            <a:r>
              <a:rPr lang="es-ES" sz="2200" dirty="0"/>
              <a:t>, buena obra desea.» </a:t>
            </a:r>
            <a:r>
              <a:rPr lang="es-ES" sz="2200" b="1" baseline="30000" dirty="0"/>
              <a:t>2 </a:t>
            </a:r>
            <a:r>
              <a:rPr lang="es-ES" sz="2200" dirty="0"/>
              <a:t>Pero es necesario que el obispo sea irreprochable, marido de una sola mujer, sobrio…</a:t>
            </a:r>
            <a:endParaRPr lang="en-US" sz="2200" dirty="0"/>
          </a:p>
        </p:txBody>
      </p:sp>
      <p:sp>
        <p:nvSpPr>
          <p:cNvPr id="14" name="Rectangle 13">
            <a:extLst>
              <a:ext uri="{FF2B5EF4-FFF2-40B4-BE49-F238E27FC236}">
                <a16:creationId xmlns:a16="http://schemas.microsoft.com/office/drawing/2014/main" id="{3BA08A53-96B8-4B56-AE5F-02CFFEE2C3B9}"/>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cxnSp>
        <p:nvCxnSpPr>
          <p:cNvPr id="15" name="Curved Connector 11">
            <a:extLst>
              <a:ext uri="{FF2B5EF4-FFF2-40B4-BE49-F238E27FC236}">
                <a16:creationId xmlns:a16="http://schemas.microsoft.com/office/drawing/2014/main" id="{EEAD4B3F-BEFB-47F6-ABB5-EB7356D98922}"/>
              </a:ext>
            </a:extLst>
          </p:cNvPr>
          <p:cNvCxnSpPr>
            <a:cxnSpLocks/>
          </p:cNvCxnSpPr>
          <p:nvPr/>
        </p:nvCxnSpPr>
        <p:spPr>
          <a:xfrm>
            <a:off x="1981200" y="4559587"/>
            <a:ext cx="1524000" cy="1307813"/>
          </a:xfrm>
          <a:prstGeom prst="curvedConnector3">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0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2590799" y="1905000"/>
            <a:ext cx="6248401" cy="1446550"/>
          </a:xfrm>
          <a:prstGeom prst="rect">
            <a:avLst/>
          </a:prstGeom>
        </p:spPr>
        <p:txBody>
          <a:bodyPr wrap="square">
            <a:spAutoFit/>
          </a:bodyPr>
          <a:lstStyle/>
          <a:p>
            <a:r>
              <a:rPr lang="en-US" sz="2200" b="1" dirty="0"/>
              <a:t>1 Timothy 3</a:t>
            </a:r>
            <a:r>
              <a:rPr lang="en-US" sz="2200" b="1" baseline="30000" dirty="0"/>
              <a:t> 1 </a:t>
            </a:r>
            <a:r>
              <a:rPr lang="en-US" sz="2200" dirty="0"/>
              <a:t>It is a trustworthy statement: if any man aspires to </a:t>
            </a:r>
            <a:r>
              <a:rPr lang="en-US" sz="2200" u="sng" dirty="0">
                <a:solidFill>
                  <a:srgbClr val="FF0000"/>
                </a:solidFill>
              </a:rPr>
              <a:t>the office of overseer</a:t>
            </a:r>
            <a:r>
              <a:rPr lang="en-US" sz="2200" dirty="0"/>
              <a:t>, it is a fine work he desires to do. </a:t>
            </a:r>
            <a:r>
              <a:rPr lang="en-US" sz="2200" b="1" baseline="30000" dirty="0"/>
              <a:t>2 </a:t>
            </a:r>
            <a:r>
              <a:rPr lang="en-US" sz="2200" dirty="0"/>
              <a:t>An </a:t>
            </a:r>
            <a:r>
              <a:rPr lang="en-US" sz="2200" u="sng" dirty="0">
                <a:solidFill>
                  <a:srgbClr val="FF0000"/>
                </a:solidFill>
              </a:rPr>
              <a:t>overseer</a:t>
            </a:r>
            <a:r>
              <a:rPr lang="en-US" sz="2200" dirty="0"/>
              <a:t>, then, must be above reproach, the husband of one wife, temperate…</a:t>
            </a:r>
          </a:p>
        </p:txBody>
      </p:sp>
      <p:cxnSp>
        <p:nvCxnSpPr>
          <p:cNvPr id="12" name="Curved Connector 11"/>
          <p:cNvCxnSpPr/>
          <p:nvPr/>
        </p:nvCxnSpPr>
        <p:spPr>
          <a:xfrm>
            <a:off x="1981200" y="1083883"/>
            <a:ext cx="2438400" cy="1384013"/>
          </a:xfrm>
          <a:prstGeom prst="curvedConnector3">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a:off x="2163096" y="1587787"/>
            <a:ext cx="2895600" cy="1225898"/>
          </a:xfrm>
          <a:prstGeom prst="curvedConnector3">
            <a:avLst>
              <a:gd name="adj1" fmla="val 2759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C68D145-EAE6-4D39-931F-86AE6BD85A43}"/>
              </a:ext>
            </a:extLst>
          </p:cNvPr>
          <p:cNvSpPr/>
          <p:nvPr/>
        </p:nvSpPr>
        <p:spPr>
          <a:xfrm>
            <a:off x="2590800" y="5335250"/>
            <a:ext cx="6248401" cy="1446550"/>
          </a:xfrm>
          <a:prstGeom prst="rect">
            <a:avLst/>
          </a:prstGeom>
        </p:spPr>
        <p:txBody>
          <a:bodyPr wrap="square">
            <a:spAutoFit/>
          </a:bodyPr>
          <a:lstStyle/>
          <a:p>
            <a:r>
              <a:rPr lang="en-US" sz="2200" b="1" dirty="0"/>
              <a:t>1 </a:t>
            </a:r>
            <a:r>
              <a:rPr lang="en-US" sz="2200" b="1" dirty="0" err="1"/>
              <a:t>Timoteo</a:t>
            </a:r>
            <a:r>
              <a:rPr lang="en-US" sz="2200" b="1" dirty="0"/>
              <a:t> 3</a:t>
            </a:r>
            <a:r>
              <a:rPr lang="en-US" sz="2200" b="1" baseline="30000" dirty="0"/>
              <a:t> 		1 </a:t>
            </a:r>
            <a:r>
              <a:rPr lang="es-ES" sz="2200" dirty="0"/>
              <a:t>Palabra fiel: «Si alguno anhela </a:t>
            </a:r>
            <a:r>
              <a:rPr lang="es-ES" sz="2200" u="sng" dirty="0">
                <a:solidFill>
                  <a:srgbClr val="FF0000"/>
                </a:solidFill>
              </a:rPr>
              <a:t>obispado</a:t>
            </a:r>
            <a:r>
              <a:rPr lang="es-ES" sz="2200" dirty="0"/>
              <a:t>, buena obra desea.» </a:t>
            </a:r>
            <a:r>
              <a:rPr lang="es-ES" sz="2200" b="1" baseline="30000" dirty="0"/>
              <a:t>2 </a:t>
            </a:r>
            <a:r>
              <a:rPr lang="es-ES" sz="2200" dirty="0"/>
              <a:t>Pero es necesario que el </a:t>
            </a:r>
            <a:r>
              <a:rPr lang="es-ES" sz="2200" u="sng" dirty="0">
                <a:solidFill>
                  <a:srgbClr val="FF0000"/>
                </a:solidFill>
              </a:rPr>
              <a:t>obispo</a:t>
            </a:r>
            <a:r>
              <a:rPr lang="es-ES" sz="2200" dirty="0"/>
              <a:t> sea irreprochable, marido de una sola mujer, sobrio…</a:t>
            </a:r>
            <a:endParaRPr lang="en-US" sz="2200" dirty="0"/>
          </a:p>
        </p:txBody>
      </p:sp>
      <p:sp>
        <p:nvSpPr>
          <p:cNvPr id="14" name="Rectangle 13">
            <a:extLst>
              <a:ext uri="{FF2B5EF4-FFF2-40B4-BE49-F238E27FC236}">
                <a16:creationId xmlns:a16="http://schemas.microsoft.com/office/drawing/2014/main" id="{B9DB4831-DBC9-4A00-B1F0-1C0AA7C67048}"/>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6" name="TextBox 15">
            <a:extLst>
              <a:ext uri="{FF2B5EF4-FFF2-40B4-BE49-F238E27FC236}">
                <a16:creationId xmlns:a16="http://schemas.microsoft.com/office/drawing/2014/main" id="{09F26E31-8953-4C7F-A169-84FA19812DA3}"/>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cxnSp>
        <p:nvCxnSpPr>
          <p:cNvPr id="17" name="Curved Connector 10">
            <a:extLst>
              <a:ext uri="{FF2B5EF4-FFF2-40B4-BE49-F238E27FC236}">
                <a16:creationId xmlns:a16="http://schemas.microsoft.com/office/drawing/2014/main" id="{E2A31E13-75CD-48E4-BBD8-7637F37C2A2B}"/>
              </a:ext>
            </a:extLst>
          </p:cNvPr>
          <p:cNvCxnSpPr>
            <a:cxnSpLocks/>
          </p:cNvCxnSpPr>
          <p:nvPr/>
        </p:nvCxnSpPr>
        <p:spPr>
          <a:xfrm>
            <a:off x="2133600" y="5022502"/>
            <a:ext cx="2438400" cy="1225898"/>
          </a:xfrm>
          <a:prstGeom prst="curvedConnector3">
            <a:avLst>
              <a:gd name="adj1" fmla="val 18605"/>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11">
            <a:extLst>
              <a:ext uri="{FF2B5EF4-FFF2-40B4-BE49-F238E27FC236}">
                <a16:creationId xmlns:a16="http://schemas.microsoft.com/office/drawing/2014/main" id="{136802E0-7352-4C07-9C31-6EFAF27FD291}"/>
              </a:ext>
            </a:extLst>
          </p:cNvPr>
          <p:cNvCxnSpPr>
            <a:cxnSpLocks/>
          </p:cNvCxnSpPr>
          <p:nvPr/>
        </p:nvCxnSpPr>
        <p:spPr>
          <a:xfrm>
            <a:off x="1981200" y="4559587"/>
            <a:ext cx="1524000" cy="1307813"/>
          </a:xfrm>
          <a:prstGeom prst="curvedConnector3">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92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631216"/>
          </a:xfrm>
          <a:prstGeom prst="rect">
            <a:avLst/>
          </a:prstGeom>
        </p:spPr>
        <p:txBody>
          <a:bodyPr wrap="square">
            <a:spAutoFit/>
          </a:bodyPr>
          <a:lstStyle/>
          <a:p>
            <a:r>
              <a:rPr lang="en-US" sz="2000" b="1" dirty="0"/>
              <a:t>Acts 20 </a:t>
            </a:r>
            <a:r>
              <a:rPr lang="en-US" sz="2000" b="1" baseline="30000" dirty="0"/>
              <a:t>17 </a:t>
            </a:r>
            <a:r>
              <a:rPr lang="en-US" sz="2000" dirty="0"/>
              <a:t>From Miletus he sent to Ephesus and called to him the elders of the church….</a:t>
            </a:r>
            <a:r>
              <a:rPr lang="en-US" sz="2000" b="1" baseline="30000" dirty="0"/>
              <a:t> 28  “</a:t>
            </a:r>
            <a:r>
              <a:rPr lang="en-US" sz="2000" dirty="0"/>
              <a:t>Be on guard for yourselves and for all the flock, among which the Holy Spirit has made you overseers, to shepherd the church of God which He purchased with His own blood.”</a:t>
            </a:r>
          </a:p>
        </p:txBody>
      </p:sp>
      <p:sp>
        <p:nvSpPr>
          <p:cNvPr id="12" name="Rectangle 11">
            <a:extLst>
              <a:ext uri="{FF2B5EF4-FFF2-40B4-BE49-F238E27FC236}">
                <a16:creationId xmlns:a16="http://schemas.microsoft.com/office/drawing/2014/main" id="{E0AF1DAA-10D2-419D-B105-4C1BF4969B84}"/>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3" name="Rectangle 12">
            <a:extLst>
              <a:ext uri="{FF2B5EF4-FFF2-40B4-BE49-F238E27FC236}">
                <a16:creationId xmlns:a16="http://schemas.microsoft.com/office/drawing/2014/main" id="{18086281-781F-4808-8284-D26B00A16BEA}"/>
              </a:ext>
            </a:extLst>
          </p:cNvPr>
          <p:cNvSpPr/>
          <p:nvPr/>
        </p:nvSpPr>
        <p:spPr>
          <a:xfrm>
            <a:off x="3048000" y="5302984"/>
            <a:ext cx="6096000" cy="1631216"/>
          </a:xfrm>
          <a:prstGeom prst="rect">
            <a:avLst/>
          </a:prstGeom>
        </p:spPr>
        <p:txBody>
          <a:bodyPr wrap="square">
            <a:spAutoFit/>
          </a:bodyPr>
          <a:lstStyle/>
          <a:p>
            <a:r>
              <a:rPr lang="en-US" sz="2000" b="1" dirty="0"/>
              <a:t>Acts 20 </a:t>
            </a:r>
            <a:r>
              <a:rPr lang="en-US" sz="2000" b="1" baseline="30000" dirty="0"/>
              <a:t>17</a:t>
            </a:r>
            <a:r>
              <a:rPr lang="es-ES" sz="2000" b="1" baseline="30000" dirty="0"/>
              <a:t> </a:t>
            </a:r>
            <a:r>
              <a:rPr lang="es-ES" sz="2000" dirty="0"/>
              <a:t>Enviando, pues, desde Mileto a Éfeso, hizo llamar a los ancianos de la iglesia…. </a:t>
            </a:r>
            <a:r>
              <a:rPr lang="es-ES" sz="2000" b="1" baseline="30000" dirty="0"/>
              <a:t>28  </a:t>
            </a:r>
            <a:r>
              <a:rPr lang="es-ES" sz="2000" dirty="0"/>
              <a:t>“Por tanto, mirad por vosotros y por todo el rebaño en que el Espíritu Santo os ha puesto por obispos para apacentar la iglesia del Señor, la cual él ganó por su propia sangre.”</a:t>
            </a:r>
            <a:endParaRPr lang="en-US" sz="2400" dirty="0"/>
          </a:p>
        </p:txBody>
      </p:sp>
      <p:sp>
        <p:nvSpPr>
          <p:cNvPr id="14" name="TextBox 13">
            <a:extLst>
              <a:ext uri="{FF2B5EF4-FFF2-40B4-BE49-F238E27FC236}">
                <a16:creationId xmlns:a16="http://schemas.microsoft.com/office/drawing/2014/main" id="{F7262F1B-DCEF-41F9-8DBB-82D09A5C9FB7}"/>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Tree>
    <p:extLst>
      <p:ext uri="{BB962C8B-B14F-4D97-AF65-F5344CB8AC3E}">
        <p14:creationId xmlns:p14="http://schemas.microsoft.com/office/powerpoint/2010/main" val="2632386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631216"/>
          </a:xfrm>
          <a:prstGeom prst="rect">
            <a:avLst/>
          </a:prstGeom>
        </p:spPr>
        <p:txBody>
          <a:bodyPr wrap="square">
            <a:spAutoFit/>
          </a:bodyPr>
          <a:lstStyle/>
          <a:p>
            <a:r>
              <a:rPr lang="en-US" sz="2000" b="1" dirty="0"/>
              <a:t>Acts 20 </a:t>
            </a:r>
            <a:r>
              <a:rPr lang="en-US" sz="2000" b="1" baseline="30000" dirty="0"/>
              <a:t>17 </a:t>
            </a:r>
            <a:r>
              <a:rPr lang="en-US" sz="2000" dirty="0"/>
              <a:t>From Miletus he sent to Ephesus and called to him the elders of the church….</a:t>
            </a:r>
            <a:r>
              <a:rPr lang="en-US" sz="2000" b="1" baseline="30000" dirty="0"/>
              <a:t> 28  “</a:t>
            </a:r>
            <a:r>
              <a:rPr lang="en-US" sz="2000" dirty="0"/>
              <a:t>Be on guard for yourselves and for all the flock, among which the Holy Spirit has made you </a:t>
            </a:r>
            <a:r>
              <a:rPr lang="en-US" sz="2000" u="sng" dirty="0">
                <a:solidFill>
                  <a:srgbClr val="FF0000"/>
                </a:solidFill>
              </a:rPr>
              <a:t>overseers</a:t>
            </a:r>
            <a:r>
              <a:rPr lang="en-US" sz="2000" dirty="0"/>
              <a:t>, to shepherd the church of God which He purchased with His own blood.”</a:t>
            </a:r>
          </a:p>
        </p:txBody>
      </p:sp>
      <p:cxnSp>
        <p:nvCxnSpPr>
          <p:cNvPr id="11" name="Curved Connector 10"/>
          <p:cNvCxnSpPr/>
          <p:nvPr/>
        </p:nvCxnSpPr>
        <p:spPr>
          <a:xfrm>
            <a:off x="2148348" y="1544272"/>
            <a:ext cx="3094704" cy="1427528"/>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0BDA21-C395-4584-B89C-F55778EBAB4C}"/>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3" name="Rectangle 12">
            <a:extLst>
              <a:ext uri="{FF2B5EF4-FFF2-40B4-BE49-F238E27FC236}">
                <a16:creationId xmlns:a16="http://schemas.microsoft.com/office/drawing/2014/main" id="{51FE1D08-76A6-4E3D-83D2-886952A83147}"/>
              </a:ext>
            </a:extLst>
          </p:cNvPr>
          <p:cNvSpPr/>
          <p:nvPr/>
        </p:nvSpPr>
        <p:spPr>
          <a:xfrm>
            <a:off x="3048000" y="5302984"/>
            <a:ext cx="6096000" cy="1631216"/>
          </a:xfrm>
          <a:prstGeom prst="rect">
            <a:avLst/>
          </a:prstGeom>
        </p:spPr>
        <p:txBody>
          <a:bodyPr wrap="square">
            <a:spAutoFit/>
          </a:bodyPr>
          <a:lstStyle/>
          <a:p>
            <a:r>
              <a:rPr lang="en-US" sz="2000" b="1" dirty="0"/>
              <a:t>Acts 20 </a:t>
            </a:r>
            <a:r>
              <a:rPr lang="en-US" sz="2000" b="1" baseline="30000" dirty="0"/>
              <a:t>17</a:t>
            </a:r>
            <a:r>
              <a:rPr lang="es-ES" sz="2000" b="1" baseline="30000" dirty="0"/>
              <a:t> </a:t>
            </a:r>
            <a:r>
              <a:rPr lang="es-ES" sz="2000" dirty="0"/>
              <a:t>Enviando, pues, desde Mileto a Éfeso, hizo llamar a los ancianos de la iglesia…. </a:t>
            </a:r>
            <a:r>
              <a:rPr lang="es-ES" sz="2000" b="1" baseline="30000" dirty="0"/>
              <a:t>28  </a:t>
            </a:r>
            <a:r>
              <a:rPr lang="es-ES" sz="2000" dirty="0"/>
              <a:t>“Por tanto, mirad por vosotros y por todo el rebaño en que el Espíritu Santo os ha puesto por </a:t>
            </a:r>
            <a:r>
              <a:rPr lang="es-ES" sz="2000" u="sng" dirty="0">
                <a:solidFill>
                  <a:srgbClr val="FF0000"/>
                </a:solidFill>
              </a:rPr>
              <a:t>obispos</a:t>
            </a:r>
            <a:r>
              <a:rPr lang="es-ES" sz="2000" dirty="0"/>
              <a:t> para apacentar la iglesia del Señor, la cual él ganó por su propia sangre.”</a:t>
            </a:r>
            <a:endParaRPr lang="en-US" sz="2400" dirty="0"/>
          </a:p>
        </p:txBody>
      </p:sp>
      <p:cxnSp>
        <p:nvCxnSpPr>
          <p:cNvPr id="14" name="Curved Connector 10">
            <a:extLst>
              <a:ext uri="{FF2B5EF4-FFF2-40B4-BE49-F238E27FC236}">
                <a16:creationId xmlns:a16="http://schemas.microsoft.com/office/drawing/2014/main" id="{86B90B48-3DE9-41C0-AD90-7DEB996BC464}"/>
              </a:ext>
            </a:extLst>
          </p:cNvPr>
          <p:cNvCxnSpPr>
            <a:cxnSpLocks/>
          </p:cNvCxnSpPr>
          <p:nvPr/>
        </p:nvCxnSpPr>
        <p:spPr>
          <a:xfrm>
            <a:off x="2148348" y="5029200"/>
            <a:ext cx="3338052" cy="1371600"/>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C7DA67-2794-43E5-B88B-1D5FD7E00B2C}"/>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Tree>
    <p:extLst>
      <p:ext uri="{BB962C8B-B14F-4D97-AF65-F5344CB8AC3E}">
        <p14:creationId xmlns:p14="http://schemas.microsoft.com/office/powerpoint/2010/main" val="108620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015663"/>
          </a:xfrm>
          <a:prstGeom prst="rect">
            <a:avLst/>
          </a:prstGeom>
        </p:spPr>
        <p:txBody>
          <a:bodyPr wrap="square">
            <a:spAutoFit/>
          </a:bodyPr>
          <a:lstStyle/>
          <a:p>
            <a:r>
              <a:rPr lang="en-US" sz="2000" b="1" dirty="0"/>
              <a:t>Titus 1 </a:t>
            </a:r>
            <a:r>
              <a:rPr lang="en-US" sz="2000" b="1" baseline="30000" dirty="0"/>
              <a:t>5 </a:t>
            </a:r>
            <a:r>
              <a:rPr lang="en-US" sz="2000" dirty="0"/>
              <a:t>For this reason I left you in Crete, that you would set in order what remains and appoint elders in every city as I directed you…</a:t>
            </a:r>
          </a:p>
        </p:txBody>
      </p:sp>
      <p:sp>
        <p:nvSpPr>
          <p:cNvPr id="13" name="Rectangle 12">
            <a:extLst>
              <a:ext uri="{FF2B5EF4-FFF2-40B4-BE49-F238E27FC236}">
                <a16:creationId xmlns:a16="http://schemas.microsoft.com/office/drawing/2014/main" id="{A3757A8E-E1E6-4111-A5BE-EBEB60A1A5B3}"/>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4" name="TextBox 13">
            <a:extLst>
              <a:ext uri="{FF2B5EF4-FFF2-40B4-BE49-F238E27FC236}">
                <a16:creationId xmlns:a16="http://schemas.microsoft.com/office/drawing/2014/main" id="{B61EAB32-5ADE-4F31-B46E-F88C1316B34A}"/>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
        <p:nvSpPr>
          <p:cNvPr id="15" name="Rectangle 14">
            <a:extLst>
              <a:ext uri="{FF2B5EF4-FFF2-40B4-BE49-F238E27FC236}">
                <a16:creationId xmlns:a16="http://schemas.microsoft.com/office/drawing/2014/main" id="{4014867A-9A57-4317-A22F-33BC10572FEE}"/>
              </a:ext>
            </a:extLst>
          </p:cNvPr>
          <p:cNvSpPr/>
          <p:nvPr/>
        </p:nvSpPr>
        <p:spPr>
          <a:xfrm>
            <a:off x="3048000" y="5298304"/>
            <a:ext cx="6096000" cy="1015663"/>
          </a:xfrm>
          <a:prstGeom prst="rect">
            <a:avLst/>
          </a:prstGeom>
        </p:spPr>
        <p:txBody>
          <a:bodyPr wrap="square">
            <a:spAutoFit/>
          </a:bodyPr>
          <a:lstStyle/>
          <a:p>
            <a:r>
              <a:rPr lang="en-US" sz="2000" b="1" dirty="0"/>
              <a:t>Tito 1 </a:t>
            </a:r>
            <a:r>
              <a:rPr lang="en-US" sz="2000" b="1" baseline="30000" dirty="0"/>
              <a:t>5</a:t>
            </a:r>
            <a:r>
              <a:rPr lang="es-ES" sz="2000" b="1" baseline="30000" dirty="0"/>
              <a:t> </a:t>
            </a:r>
            <a:r>
              <a:rPr lang="es-ES" sz="2000" dirty="0"/>
              <a:t>Por esta causa te dejé en Creta, para que corrigieras lo deficiente y establecieras ancianos en cada ciudad, así como yo te mandé</a:t>
            </a:r>
            <a:endParaRPr lang="en-US" sz="2000" dirty="0"/>
          </a:p>
        </p:txBody>
      </p:sp>
    </p:spTree>
    <p:extLst>
      <p:ext uri="{BB962C8B-B14F-4D97-AF65-F5344CB8AC3E}">
        <p14:creationId xmlns:p14="http://schemas.microsoft.com/office/powerpoint/2010/main" val="3562000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631216"/>
          </a:xfrm>
          <a:prstGeom prst="rect">
            <a:avLst/>
          </a:prstGeom>
        </p:spPr>
        <p:txBody>
          <a:bodyPr wrap="square">
            <a:spAutoFit/>
          </a:bodyPr>
          <a:lstStyle/>
          <a:p>
            <a:r>
              <a:rPr lang="en-US" sz="2000" b="1" dirty="0"/>
              <a:t>Titus 1 </a:t>
            </a:r>
            <a:r>
              <a:rPr lang="en-US" sz="2000" b="1" baseline="30000" dirty="0"/>
              <a:t>5 </a:t>
            </a:r>
            <a:r>
              <a:rPr lang="en-US" sz="2000" dirty="0"/>
              <a:t>For this reason I left you in Crete, that you would set in order what remains and appoint elders in every city as I directed you…</a:t>
            </a:r>
          </a:p>
          <a:p>
            <a:r>
              <a:rPr lang="en-US" sz="2000" b="1" baseline="30000" dirty="0"/>
              <a:t>7 </a:t>
            </a:r>
            <a:r>
              <a:rPr lang="en-US" sz="2000" dirty="0"/>
              <a:t>For the </a:t>
            </a:r>
            <a:r>
              <a:rPr lang="en-US" sz="2000" u="sng" dirty="0">
                <a:solidFill>
                  <a:srgbClr val="FF0000"/>
                </a:solidFill>
              </a:rPr>
              <a:t>overseer</a:t>
            </a:r>
            <a:r>
              <a:rPr lang="en-US" sz="2000" dirty="0"/>
              <a:t> must be above reproach as God’s steward…</a:t>
            </a:r>
          </a:p>
        </p:txBody>
      </p:sp>
      <p:cxnSp>
        <p:nvCxnSpPr>
          <p:cNvPr id="11" name="Curved Connector 10"/>
          <p:cNvCxnSpPr/>
          <p:nvPr/>
        </p:nvCxnSpPr>
        <p:spPr>
          <a:xfrm>
            <a:off x="2148348" y="1544272"/>
            <a:ext cx="1890252" cy="1427528"/>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6" t="43958" r="21873" b="12083"/>
          <a:stretch/>
        </p:blipFill>
        <p:spPr bwMode="auto">
          <a:xfrm rot="10800000">
            <a:off x="381000" y="609601"/>
            <a:ext cx="8656320" cy="2788524"/>
          </a:xfrm>
          <a:prstGeom prst="rect">
            <a:avLst/>
          </a:prstGeom>
          <a:noFill/>
          <a:ln>
            <a:noFill/>
          </a:ln>
          <a:effectLst>
            <a:outerShdw blurRad="50800" dist="1397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5" t="62138" r="89410" b="19682"/>
          <a:stretch/>
        </p:blipFill>
        <p:spPr bwMode="auto">
          <a:xfrm rot="10800000">
            <a:off x="8047704" y="2106142"/>
            <a:ext cx="1036320" cy="115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E1ADD7BD-254B-4800-BF14-638BDA681ADF}"/>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
        <p:nvSpPr>
          <p:cNvPr id="14" name="Rectangle 13">
            <a:extLst>
              <a:ext uri="{FF2B5EF4-FFF2-40B4-BE49-F238E27FC236}">
                <a16:creationId xmlns:a16="http://schemas.microsoft.com/office/drawing/2014/main" id="{AD9D772D-ED0A-4265-874A-9273FD2DA98A}"/>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5" name="Rectangle 14">
            <a:extLst>
              <a:ext uri="{FF2B5EF4-FFF2-40B4-BE49-F238E27FC236}">
                <a16:creationId xmlns:a16="http://schemas.microsoft.com/office/drawing/2014/main" id="{0E741EEC-8995-42AC-A811-2FCF232C00A4}"/>
              </a:ext>
            </a:extLst>
          </p:cNvPr>
          <p:cNvSpPr/>
          <p:nvPr/>
        </p:nvSpPr>
        <p:spPr>
          <a:xfrm>
            <a:off x="3048000" y="5298304"/>
            <a:ext cx="6096000" cy="1938992"/>
          </a:xfrm>
          <a:prstGeom prst="rect">
            <a:avLst/>
          </a:prstGeom>
        </p:spPr>
        <p:txBody>
          <a:bodyPr wrap="square">
            <a:spAutoFit/>
          </a:bodyPr>
          <a:lstStyle/>
          <a:p>
            <a:r>
              <a:rPr lang="en-US" sz="2000" b="1" dirty="0"/>
              <a:t>Tito 1 </a:t>
            </a:r>
            <a:r>
              <a:rPr lang="en-US" sz="2000" b="1" baseline="30000" dirty="0"/>
              <a:t>5</a:t>
            </a:r>
            <a:r>
              <a:rPr lang="es-ES" sz="2000" b="1" baseline="30000" dirty="0"/>
              <a:t> </a:t>
            </a:r>
            <a:r>
              <a:rPr lang="es-ES" sz="2000" dirty="0"/>
              <a:t>Por esta causa te dejé en Creta, para que corrigieras lo deficiente y establecieras ancianos en cada ciudad, así como yo te mandé. …</a:t>
            </a:r>
          </a:p>
          <a:p>
            <a:r>
              <a:rPr lang="es-ES" sz="2000" b="1" baseline="30000" dirty="0"/>
              <a:t>7 </a:t>
            </a:r>
            <a:r>
              <a:rPr lang="es-ES" sz="2000" dirty="0"/>
              <a:t>Es necesario que el </a:t>
            </a:r>
            <a:r>
              <a:rPr lang="es-ES" sz="2000" u="sng" dirty="0">
                <a:solidFill>
                  <a:srgbClr val="FF0000"/>
                </a:solidFill>
              </a:rPr>
              <a:t>obispo</a:t>
            </a:r>
            <a:r>
              <a:rPr lang="es-ES" sz="2000" dirty="0"/>
              <a:t> sea irreprochable, como administrador de Dios</a:t>
            </a:r>
            <a:endParaRPr lang="en-US" sz="2000" dirty="0"/>
          </a:p>
          <a:p>
            <a:endParaRPr lang="en-US" sz="2000" dirty="0"/>
          </a:p>
        </p:txBody>
      </p:sp>
      <p:cxnSp>
        <p:nvCxnSpPr>
          <p:cNvPr id="17" name="Curved Connector 10">
            <a:extLst>
              <a:ext uri="{FF2B5EF4-FFF2-40B4-BE49-F238E27FC236}">
                <a16:creationId xmlns:a16="http://schemas.microsoft.com/office/drawing/2014/main" id="{BB3A1495-8CAA-47C8-8666-922E910625A2}"/>
              </a:ext>
            </a:extLst>
          </p:cNvPr>
          <p:cNvCxnSpPr>
            <a:cxnSpLocks/>
          </p:cNvCxnSpPr>
          <p:nvPr/>
        </p:nvCxnSpPr>
        <p:spPr>
          <a:xfrm>
            <a:off x="2154866" y="5005171"/>
            <a:ext cx="3102934" cy="1395629"/>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23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107996"/>
          </a:xfrm>
          <a:prstGeom prst="rect">
            <a:avLst/>
          </a:prstGeom>
        </p:spPr>
        <p:txBody>
          <a:bodyPr wrap="square">
            <a:spAutoFit/>
          </a:bodyPr>
          <a:lstStyle/>
          <a:p>
            <a:r>
              <a:rPr lang="en-US" sz="2200" b="1" dirty="0"/>
              <a:t>Philippians 1</a:t>
            </a:r>
            <a:r>
              <a:rPr lang="en-US" sz="2200" b="1" baseline="30000" dirty="0"/>
              <a:t>1 </a:t>
            </a:r>
            <a:r>
              <a:rPr lang="en-US" sz="2200" dirty="0"/>
              <a:t>Paul and Timothy, bond-servants of Christ Jesus, To all the saints in Christ Jesus who are in Philippi, including the overseers and deacons…</a:t>
            </a:r>
          </a:p>
        </p:txBody>
      </p:sp>
      <p:sp>
        <p:nvSpPr>
          <p:cNvPr id="11" name="TextBox 10">
            <a:extLst>
              <a:ext uri="{FF2B5EF4-FFF2-40B4-BE49-F238E27FC236}">
                <a16:creationId xmlns:a16="http://schemas.microsoft.com/office/drawing/2014/main" id="{FAC0E114-DC0D-44CA-B42E-6911706125F5}"/>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
        <p:nvSpPr>
          <p:cNvPr id="12" name="Rectangle 11">
            <a:extLst>
              <a:ext uri="{FF2B5EF4-FFF2-40B4-BE49-F238E27FC236}">
                <a16:creationId xmlns:a16="http://schemas.microsoft.com/office/drawing/2014/main" id="{A68BAB92-DB57-43E4-99AD-30FB352A470E}"/>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4" name="Rectangle 13">
            <a:extLst>
              <a:ext uri="{FF2B5EF4-FFF2-40B4-BE49-F238E27FC236}">
                <a16:creationId xmlns:a16="http://schemas.microsoft.com/office/drawing/2014/main" id="{7EDDA1F0-4E2C-4BF4-B0EC-0BC3D15B9900}"/>
              </a:ext>
            </a:extLst>
          </p:cNvPr>
          <p:cNvSpPr/>
          <p:nvPr/>
        </p:nvSpPr>
        <p:spPr>
          <a:xfrm>
            <a:off x="3048000" y="5292804"/>
            <a:ext cx="6096000" cy="1107996"/>
          </a:xfrm>
          <a:prstGeom prst="rect">
            <a:avLst/>
          </a:prstGeom>
        </p:spPr>
        <p:txBody>
          <a:bodyPr wrap="square">
            <a:spAutoFit/>
          </a:bodyPr>
          <a:lstStyle/>
          <a:p>
            <a:r>
              <a:rPr lang="en-US" sz="2200" b="1" dirty="0" err="1"/>
              <a:t>Filipenses</a:t>
            </a:r>
            <a:r>
              <a:rPr lang="en-US" sz="2200" b="1" dirty="0"/>
              <a:t> 1</a:t>
            </a:r>
            <a:r>
              <a:rPr lang="en-US" sz="2200" b="1" baseline="30000" dirty="0"/>
              <a:t>1 </a:t>
            </a:r>
            <a:r>
              <a:rPr lang="es-ES" sz="2200" dirty="0"/>
              <a:t>Pablo y Timoteo, siervos de Jesucristo, a todos los santos en Cristo Jesús que están en Filipos, con los obispos y diáconos</a:t>
            </a:r>
            <a:r>
              <a:rPr lang="en-US" sz="2200" dirty="0"/>
              <a:t>…</a:t>
            </a:r>
          </a:p>
        </p:txBody>
      </p:sp>
    </p:spTree>
    <p:extLst>
      <p:ext uri="{BB962C8B-B14F-4D97-AF65-F5344CB8AC3E}">
        <p14:creationId xmlns:p14="http://schemas.microsoft.com/office/powerpoint/2010/main" val="3976852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107996"/>
          </a:xfrm>
          <a:prstGeom prst="rect">
            <a:avLst/>
          </a:prstGeom>
        </p:spPr>
        <p:txBody>
          <a:bodyPr wrap="square">
            <a:spAutoFit/>
          </a:bodyPr>
          <a:lstStyle/>
          <a:p>
            <a:r>
              <a:rPr lang="en-US" sz="2200" b="1" dirty="0"/>
              <a:t>Philippians 1</a:t>
            </a:r>
            <a:r>
              <a:rPr lang="en-US" sz="2200" b="1" baseline="30000" dirty="0"/>
              <a:t>1 </a:t>
            </a:r>
            <a:r>
              <a:rPr lang="en-US" sz="2200" dirty="0"/>
              <a:t>Paul and Timothy, bond-servants of Christ Jesus, To all the saints in Christ Jesus who are in Philippi, including the </a:t>
            </a:r>
            <a:r>
              <a:rPr lang="en-US" sz="2200" u="sng" dirty="0">
                <a:solidFill>
                  <a:srgbClr val="FF0000"/>
                </a:solidFill>
              </a:rPr>
              <a:t>overseers</a:t>
            </a:r>
            <a:r>
              <a:rPr lang="en-US" sz="2200" dirty="0"/>
              <a:t> and deacons…</a:t>
            </a:r>
          </a:p>
        </p:txBody>
      </p:sp>
      <p:cxnSp>
        <p:nvCxnSpPr>
          <p:cNvPr id="11" name="Curved Connector 10"/>
          <p:cNvCxnSpPr/>
          <p:nvPr/>
        </p:nvCxnSpPr>
        <p:spPr>
          <a:xfrm>
            <a:off x="2148348" y="1588516"/>
            <a:ext cx="3719052" cy="1122728"/>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BE0C705-DDF2-4BAF-B4DE-857781F230EC}"/>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3" name="Rectangle 12">
            <a:extLst>
              <a:ext uri="{FF2B5EF4-FFF2-40B4-BE49-F238E27FC236}">
                <a16:creationId xmlns:a16="http://schemas.microsoft.com/office/drawing/2014/main" id="{7D2D4705-6743-4EF3-86C4-1DE0721B665C}"/>
              </a:ext>
            </a:extLst>
          </p:cNvPr>
          <p:cNvSpPr/>
          <p:nvPr/>
        </p:nvSpPr>
        <p:spPr>
          <a:xfrm>
            <a:off x="3048000" y="5292804"/>
            <a:ext cx="6096000" cy="1107996"/>
          </a:xfrm>
          <a:prstGeom prst="rect">
            <a:avLst/>
          </a:prstGeom>
        </p:spPr>
        <p:txBody>
          <a:bodyPr wrap="square">
            <a:spAutoFit/>
          </a:bodyPr>
          <a:lstStyle/>
          <a:p>
            <a:r>
              <a:rPr lang="en-US" sz="2200" b="1" dirty="0" err="1"/>
              <a:t>Filipenses</a:t>
            </a:r>
            <a:r>
              <a:rPr lang="en-US" sz="2200" b="1" dirty="0"/>
              <a:t> 1</a:t>
            </a:r>
            <a:r>
              <a:rPr lang="en-US" sz="2200" b="1" baseline="30000" dirty="0"/>
              <a:t>1 </a:t>
            </a:r>
            <a:r>
              <a:rPr lang="es-ES" sz="2200" dirty="0"/>
              <a:t>Pablo y Timoteo, siervos de Jesucristo, a todos los santos en Cristo Jesús que están en Filipos, con los </a:t>
            </a:r>
            <a:r>
              <a:rPr lang="es-ES" sz="2200" u="sng" dirty="0">
                <a:solidFill>
                  <a:srgbClr val="FF0000"/>
                </a:solidFill>
              </a:rPr>
              <a:t>obispos</a:t>
            </a:r>
            <a:r>
              <a:rPr lang="es-ES" sz="2200" dirty="0"/>
              <a:t> y diáconos</a:t>
            </a:r>
            <a:r>
              <a:rPr lang="en-US" sz="2200" dirty="0"/>
              <a:t>…</a:t>
            </a:r>
          </a:p>
        </p:txBody>
      </p:sp>
      <p:cxnSp>
        <p:nvCxnSpPr>
          <p:cNvPr id="14" name="Curved Connector 10">
            <a:extLst>
              <a:ext uri="{FF2B5EF4-FFF2-40B4-BE49-F238E27FC236}">
                <a16:creationId xmlns:a16="http://schemas.microsoft.com/office/drawing/2014/main" id="{05ED3A9D-9FF4-43F6-9485-5DBE8140D44B}"/>
              </a:ext>
            </a:extLst>
          </p:cNvPr>
          <p:cNvCxnSpPr>
            <a:cxnSpLocks/>
          </p:cNvCxnSpPr>
          <p:nvPr/>
        </p:nvCxnSpPr>
        <p:spPr>
          <a:xfrm>
            <a:off x="2154866" y="5038839"/>
            <a:ext cx="2721934" cy="1148109"/>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82FE0F5-2502-4B25-8D57-7B6271BFE26C}"/>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Tree>
    <p:extLst>
      <p:ext uri="{BB962C8B-B14F-4D97-AF65-F5344CB8AC3E}">
        <p14:creationId xmlns:p14="http://schemas.microsoft.com/office/powerpoint/2010/main" val="80908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Day of Visitation</a:t>
            </a:r>
          </a:p>
        </p:txBody>
      </p:sp>
      <p:sp>
        <p:nvSpPr>
          <p:cNvPr id="3" name="Rectangle 2"/>
          <p:cNvSpPr/>
          <p:nvPr/>
        </p:nvSpPr>
        <p:spPr>
          <a:xfrm>
            <a:off x="117233" y="805696"/>
            <a:ext cx="8645767" cy="2462213"/>
          </a:xfrm>
          <a:prstGeom prst="rect">
            <a:avLst/>
          </a:prstGeom>
        </p:spPr>
        <p:txBody>
          <a:bodyPr wrap="square">
            <a:spAutoFit/>
          </a:bodyPr>
          <a:lstStyle/>
          <a:p>
            <a:r>
              <a:rPr lang="en-US" sz="2200" b="1" dirty="0"/>
              <a:t>Visitation has to do with oversight</a:t>
            </a:r>
          </a:p>
          <a:p>
            <a:pPr marL="342900" indent="-342900">
              <a:buFont typeface="Arial" panose="020B0604020202020204" pitchFamily="34" charset="0"/>
              <a:buChar char="•"/>
            </a:pPr>
            <a:r>
              <a:rPr lang="en-US" sz="2200" b="1" dirty="0"/>
              <a:t>for good</a:t>
            </a:r>
          </a:p>
          <a:p>
            <a:pPr marL="342900" indent="-342900">
              <a:buFont typeface="Arial" panose="020B0604020202020204" pitchFamily="34" charset="0"/>
              <a:buChar char="•"/>
            </a:pPr>
            <a:r>
              <a:rPr lang="en-US" sz="2200" b="1" dirty="0"/>
              <a:t>for correction, even punishment</a:t>
            </a:r>
          </a:p>
          <a:p>
            <a:endParaRPr lang="en-US" sz="2200" b="1" dirty="0"/>
          </a:p>
          <a:p>
            <a:r>
              <a:rPr lang="en-US" sz="2200" b="1" dirty="0"/>
              <a:t>Visitation (Oversight) with respect to Elders</a:t>
            </a:r>
          </a:p>
          <a:p>
            <a:endParaRPr lang="en-US" sz="2200" b="1" dirty="0"/>
          </a:p>
          <a:p>
            <a:r>
              <a:rPr lang="en-US" sz="2200" b="1" dirty="0"/>
              <a:t>A Day of Visitation is coming, a Day of Reckoning</a:t>
            </a:r>
          </a:p>
        </p:txBody>
      </p:sp>
      <p:sp>
        <p:nvSpPr>
          <p:cNvPr id="4" name="Rectangle 3"/>
          <p:cNvSpPr/>
          <p:nvPr/>
        </p:nvSpPr>
        <p:spPr>
          <a:xfrm>
            <a:off x="117234" y="4267200"/>
            <a:ext cx="8493366" cy="2462213"/>
          </a:xfrm>
          <a:prstGeom prst="rect">
            <a:avLst/>
          </a:prstGeom>
        </p:spPr>
        <p:txBody>
          <a:bodyPr wrap="square">
            <a:spAutoFit/>
          </a:bodyPr>
          <a:lstStyle/>
          <a:p>
            <a:r>
              <a:rPr lang="es-ES" sz="2200" b="1" dirty="0"/>
              <a:t>La visitación tiene que ver con la supervisión</a:t>
            </a:r>
          </a:p>
          <a:p>
            <a:pPr marL="342900" indent="-342900">
              <a:buFont typeface="Arial" panose="020B0604020202020204" pitchFamily="34" charset="0"/>
              <a:buChar char="•"/>
            </a:pPr>
            <a:r>
              <a:rPr lang="es-ES" sz="2200" b="1" dirty="0"/>
              <a:t>para bien</a:t>
            </a:r>
          </a:p>
          <a:p>
            <a:pPr marL="342900" indent="-342900">
              <a:buFont typeface="Arial" panose="020B0604020202020204" pitchFamily="34" charset="0"/>
              <a:buChar char="•"/>
            </a:pPr>
            <a:r>
              <a:rPr lang="es-ES" sz="2200" b="1" dirty="0"/>
              <a:t>para la corrección, incluso el castigo</a:t>
            </a:r>
          </a:p>
          <a:p>
            <a:endParaRPr lang="es-ES" sz="2200" b="1" dirty="0"/>
          </a:p>
          <a:p>
            <a:r>
              <a:rPr lang="es-ES" sz="2200" b="1" dirty="0"/>
              <a:t>Visitación (supervisión) con respecto a los ancianos</a:t>
            </a:r>
          </a:p>
          <a:p>
            <a:endParaRPr lang="es-ES" sz="2200" b="1" dirty="0"/>
          </a:p>
          <a:p>
            <a:r>
              <a:rPr lang="es-ES" sz="2200" b="1" dirty="0"/>
              <a:t>Se acerca un día de visitación, al día de la contabilidad</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El </a:t>
            </a:r>
            <a:r>
              <a:rPr lang="en-US" sz="2400" b="1" dirty="0" err="1"/>
              <a:t>Día</a:t>
            </a:r>
            <a:r>
              <a:rPr lang="en-US" sz="2400" b="1" dirty="0"/>
              <a:t> de la </a:t>
            </a:r>
            <a:r>
              <a:rPr lang="en-US" sz="2400" b="1" dirty="0">
                <a:solidFill>
                  <a:schemeClr val="bg1"/>
                </a:solidFill>
              </a:rPr>
              <a:t>V</a:t>
            </a:r>
            <a:r>
              <a:rPr lang="es-ES" sz="2400" b="1" dirty="0" err="1"/>
              <a:t>isitación</a:t>
            </a:r>
            <a:endParaRPr lang="en-US" sz="2400" b="1" dirty="0">
              <a:solidFill>
                <a:schemeClr val="bg1"/>
              </a:solidFill>
            </a:endParaRPr>
          </a:p>
        </p:txBody>
      </p:sp>
    </p:spTree>
    <p:extLst>
      <p:ext uri="{BB962C8B-B14F-4D97-AF65-F5344CB8AC3E}">
        <p14:creationId xmlns:p14="http://schemas.microsoft.com/office/powerpoint/2010/main" val="266778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
            <a:extLst>
              <a:ext uri="{FF2B5EF4-FFF2-40B4-BE49-F238E27FC236}">
                <a16:creationId xmlns:a16="http://schemas.microsoft.com/office/drawing/2014/main" id="{70FF14B2-0B7E-4ABC-98BA-49B806EB0049}"/>
              </a:ext>
            </a:extLst>
          </p:cNvPr>
          <p:cNvSpPr/>
          <p:nvPr/>
        </p:nvSpPr>
        <p:spPr>
          <a:xfrm>
            <a:off x="2535107" y="6406376"/>
            <a:ext cx="1101986" cy="34352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245940" y="2628275"/>
            <a:ext cx="2362200" cy="34352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2400" dirty="0"/>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p:txBody>
      </p:sp>
      <p:sp>
        <p:nvSpPr>
          <p:cNvPr id="2" name="Rectangle 1"/>
          <p:cNvSpPr/>
          <p:nvPr/>
        </p:nvSpPr>
        <p:spPr>
          <a:xfrm>
            <a:off x="152400" y="1905000"/>
            <a:ext cx="8915400" cy="1446550"/>
          </a:xfrm>
          <a:prstGeom prst="rect">
            <a:avLst/>
          </a:prstGeom>
        </p:spPr>
        <p:txBody>
          <a:bodyPr wrap="square">
            <a:spAutoFit/>
          </a:bodyPr>
          <a:lstStyle/>
          <a:p>
            <a:r>
              <a:rPr lang="en-US" sz="2200" b="1" dirty="0"/>
              <a:t>1 Peter 5</a:t>
            </a:r>
            <a:r>
              <a:rPr lang="en-US" sz="2200" b="1" baseline="30000" dirty="0"/>
              <a:t> 1 </a:t>
            </a:r>
            <a:r>
              <a:rPr lang="en-US" sz="2200" dirty="0"/>
              <a:t>Therefore, I exhort the elders among you, as your fellow elder and witness of the sufferings of Christ, and a partaker also of the glory that is to be revealed, </a:t>
            </a:r>
            <a:r>
              <a:rPr lang="en-US" sz="2200" b="1" baseline="30000" dirty="0"/>
              <a:t>2 </a:t>
            </a:r>
            <a:r>
              <a:rPr lang="en-US" sz="2200" dirty="0"/>
              <a:t>shepherd the flock of God among you, </a:t>
            </a:r>
            <a:r>
              <a:rPr lang="en-US" sz="2200" b="1" dirty="0"/>
              <a:t>exercising oversight</a:t>
            </a:r>
            <a:r>
              <a:rPr lang="en-US" sz="2200" dirty="0"/>
              <a:t> not under compulsion, but voluntarily, according to the will of God…</a:t>
            </a:r>
          </a:p>
        </p:txBody>
      </p:sp>
      <p:sp>
        <p:nvSpPr>
          <p:cNvPr id="13" name="Rectangular Callout 12"/>
          <p:cNvSpPr/>
          <p:nvPr/>
        </p:nvSpPr>
        <p:spPr>
          <a:xfrm>
            <a:off x="6172200" y="228600"/>
            <a:ext cx="2362200" cy="1307812"/>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Related verb</a:t>
            </a:r>
          </a:p>
          <a:p>
            <a:pPr algn="ctr"/>
            <a:r>
              <a:rPr lang="en-US" sz="2000" i="1" dirty="0" err="1">
                <a:solidFill>
                  <a:schemeClr val="tx1"/>
                </a:solidFill>
                <a:latin typeface="Palatino Linotype" panose="02040502050505030304" pitchFamily="18" charset="0"/>
              </a:rPr>
              <a:t>episkopeō</a:t>
            </a:r>
            <a:r>
              <a:rPr lang="en-US" sz="2000" b="1" dirty="0">
                <a:solidFill>
                  <a:schemeClr val="tx1"/>
                </a:solidFill>
                <a:latin typeface="Palatino Linotype" panose="02040502050505030304" pitchFamily="18" charset="0"/>
              </a:rPr>
              <a:t> </a:t>
            </a:r>
          </a:p>
          <a:p>
            <a:pPr algn="ctr"/>
            <a:r>
              <a:rPr lang="en-US" sz="2000" b="1" dirty="0">
                <a:solidFill>
                  <a:schemeClr val="tx1"/>
                </a:solidFill>
              </a:rPr>
              <a:t>but of uncertain originality</a:t>
            </a:r>
          </a:p>
        </p:txBody>
      </p:sp>
      <p:sp>
        <p:nvSpPr>
          <p:cNvPr id="11" name="Rectangle 10">
            <a:extLst>
              <a:ext uri="{FF2B5EF4-FFF2-40B4-BE49-F238E27FC236}">
                <a16:creationId xmlns:a16="http://schemas.microsoft.com/office/drawing/2014/main" id="{8A847E9C-5B49-48FA-A83E-5AB661CCB18A}"/>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2" name="TextBox 11">
            <a:extLst>
              <a:ext uri="{FF2B5EF4-FFF2-40B4-BE49-F238E27FC236}">
                <a16:creationId xmlns:a16="http://schemas.microsoft.com/office/drawing/2014/main" id="{FFC4193B-C233-46F3-9901-D8683C902597}"/>
              </a:ext>
            </a:extLst>
          </p:cNvPr>
          <p:cNvSpPr txBox="1"/>
          <p:nvPr/>
        </p:nvSpPr>
        <p:spPr>
          <a:xfrm>
            <a:off x="457200" y="4678740"/>
            <a:ext cx="2590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22352AEA-BC04-4297-A912-DF579166CB7C}"/>
              </a:ext>
            </a:extLst>
          </p:cNvPr>
          <p:cNvSpPr/>
          <p:nvPr/>
        </p:nvSpPr>
        <p:spPr>
          <a:xfrm>
            <a:off x="152400" y="5334000"/>
            <a:ext cx="8915400" cy="1446550"/>
          </a:xfrm>
          <a:prstGeom prst="rect">
            <a:avLst/>
          </a:prstGeom>
        </p:spPr>
        <p:txBody>
          <a:bodyPr wrap="square">
            <a:spAutoFit/>
          </a:bodyPr>
          <a:lstStyle/>
          <a:p>
            <a:r>
              <a:rPr lang="en-US" sz="2200" b="1" dirty="0"/>
              <a:t>1 Pedro 5</a:t>
            </a:r>
            <a:r>
              <a:rPr lang="en-US" sz="2200" b="1" baseline="30000" dirty="0"/>
              <a:t> 1 </a:t>
            </a:r>
            <a:r>
              <a:rPr lang="es-ES" sz="2200" dirty="0"/>
              <a:t>Ruego a los ancianos que están entre vosotros, yo, anciano también con ellos y testigo de los padecimientos de Cristo, que soy también participante de la gloria que será revelada: </a:t>
            </a:r>
            <a:r>
              <a:rPr lang="es-ES" sz="2200" b="1" baseline="30000" dirty="0"/>
              <a:t>2 </a:t>
            </a:r>
            <a:r>
              <a:rPr lang="es-ES" sz="2200" dirty="0"/>
              <a:t>apacentad la grey de Dios que está entre vosotros, </a:t>
            </a:r>
            <a:r>
              <a:rPr lang="es-ES" sz="2200" b="1" dirty="0"/>
              <a:t>cuidando</a:t>
            </a:r>
            <a:r>
              <a:rPr lang="es-ES" sz="2200" dirty="0"/>
              <a:t> de ella, no por fuerza, sino voluntariamente</a:t>
            </a:r>
            <a:endParaRPr lang="en-US" sz="2200" dirty="0"/>
          </a:p>
        </p:txBody>
      </p:sp>
      <p:sp>
        <p:nvSpPr>
          <p:cNvPr id="17" name="Rectangular Callout 12">
            <a:extLst>
              <a:ext uri="{FF2B5EF4-FFF2-40B4-BE49-F238E27FC236}">
                <a16:creationId xmlns:a16="http://schemas.microsoft.com/office/drawing/2014/main" id="{B1B85973-8A64-4DD3-BA88-19012E754CFB}"/>
              </a:ext>
            </a:extLst>
          </p:cNvPr>
          <p:cNvSpPr/>
          <p:nvPr/>
        </p:nvSpPr>
        <p:spPr>
          <a:xfrm>
            <a:off x="2133600" y="3873788"/>
            <a:ext cx="2362200" cy="1307812"/>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Verbo</a:t>
            </a:r>
            <a:r>
              <a:rPr lang="en-US" sz="2000" dirty="0">
                <a:solidFill>
                  <a:schemeClr val="tx1"/>
                </a:solidFill>
              </a:rPr>
              <a:t> </a:t>
            </a:r>
            <a:r>
              <a:rPr lang="en-US" sz="2000" dirty="0" err="1">
                <a:solidFill>
                  <a:schemeClr val="tx1"/>
                </a:solidFill>
              </a:rPr>
              <a:t>relacionado</a:t>
            </a:r>
            <a:r>
              <a:rPr lang="en-US" sz="2000" dirty="0">
                <a:solidFill>
                  <a:schemeClr val="tx1"/>
                </a:solidFill>
              </a:rPr>
              <a:t> </a:t>
            </a:r>
            <a:r>
              <a:rPr lang="en-US" sz="2000" i="1" dirty="0" err="1">
                <a:solidFill>
                  <a:schemeClr val="tx1"/>
                </a:solidFill>
                <a:latin typeface="Palatino Linotype" panose="02040502050505030304" pitchFamily="18" charset="0"/>
              </a:rPr>
              <a:t>episkopeō</a:t>
            </a:r>
            <a:r>
              <a:rPr lang="en-US" sz="2000" b="1" dirty="0">
                <a:solidFill>
                  <a:schemeClr val="tx1"/>
                </a:solidFill>
                <a:latin typeface="Palatino Linotype" panose="02040502050505030304" pitchFamily="18" charset="0"/>
              </a:rPr>
              <a:t> </a:t>
            </a:r>
          </a:p>
          <a:p>
            <a:pPr algn="ctr"/>
            <a:r>
              <a:rPr lang="en-US" sz="2000" b="1" dirty="0" err="1">
                <a:solidFill>
                  <a:schemeClr val="tx1"/>
                </a:solidFill>
              </a:rPr>
              <a:t>pero</a:t>
            </a:r>
            <a:r>
              <a:rPr lang="en-US" sz="2000" b="1" dirty="0">
                <a:solidFill>
                  <a:schemeClr val="tx1"/>
                </a:solidFill>
              </a:rPr>
              <a:t> de </a:t>
            </a:r>
            <a:r>
              <a:rPr lang="en-US" sz="2000" b="1" dirty="0" err="1">
                <a:solidFill>
                  <a:schemeClr val="tx1"/>
                </a:solidFill>
              </a:rPr>
              <a:t>incierta</a:t>
            </a:r>
            <a:r>
              <a:rPr lang="en-US" sz="2000" b="1" dirty="0">
                <a:solidFill>
                  <a:schemeClr val="tx1"/>
                </a:solidFill>
              </a:rPr>
              <a:t> </a:t>
            </a:r>
            <a:r>
              <a:rPr lang="en-US" sz="2000" b="1" dirty="0" err="1">
                <a:solidFill>
                  <a:schemeClr val="tx1"/>
                </a:solidFill>
              </a:rPr>
              <a:t>originalidad</a:t>
            </a:r>
            <a:endParaRPr lang="en-US" sz="2000" b="1" dirty="0">
              <a:solidFill>
                <a:schemeClr val="tx1"/>
              </a:solidFill>
            </a:endParaRPr>
          </a:p>
        </p:txBody>
      </p:sp>
    </p:spTree>
    <p:extLst>
      <p:ext uri="{BB962C8B-B14F-4D97-AF65-F5344CB8AC3E}">
        <p14:creationId xmlns:p14="http://schemas.microsoft.com/office/powerpoint/2010/main" val="888974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2" name="Rectangle 1"/>
          <p:cNvSpPr/>
          <p:nvPr/>
        </p:nvSpPr>
        <p:spPr>
          <a:xfrm>
            <a:off x="2590799" y="1905000"/>
            <a:ext cx="6400801" cy="1446550"/>
          </a:xfrm>
          <a:prstGeom prst="rect">
            <a:avLst/>
          </a:prstGeom>
        </p:spPr>
        <p:txBody>
          <a:bodyPr wrap="square">
            <a:spAutoFit/>
          </a:bodyPr>
          <a:lstStyle/>
          <a:p>
            <a:r>
              <a:rPr lang="en-US" sz="2200" b="1" dirty="0"/>
              <a:t>Hebrews 13</a:t>
            </a:r>
            <a:r>
              <a:rPr lang="en-US" sz="2200" b="1" baseline="30000" dirty="0"/>
              <a:t> 17 </a:t>
            </a:r>
            <a:r>
              <a:rPr lang="en-US" sz="2200" dirty="0"/>
              <a:t>Obey your leaders and submit to them, for they keep watch over your souls as those who will give an account. Let them do this with joy and not with grief, for this would be unprofitable for you.</a:t>
            </a:r>
          </a:p>
        </p:txBody>
      </p:sp>
      <p:sp>
        <p:nvSpPr>
          <p:cNvPr id="10" name="Rectangle 9">
            <a:extLst>
              <a:ext uri="{FF2B5EF4-FFF2-40B4-BE49-F238E27FC236}">
                <a16:creationId xmlns:a16="http://schemas.microsoft.com/office/drawing/2014/main" id="{792F890B-8008-4911-945C-DF3C9BBCDCFA}"/>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1" name="Rectangle 10">
            <a:extLst>
              <a:ext uri="{FF2B5EF4-FFF2-40B4-BE49-F238E27FC236}">
                <a16:creationId xmlns:a16="http://schemas.microsoft.com/office/drawing/2014/main" id="{B47D4474-7785-4886-BD7D-288893030356}"/>
              </a:ext>
            </a:extLst>
          </p:cNvPr>
          <p:cNvSpPr/>
          <p:nvPr/>
        </p:nvSpPr>
        <p:spPr>
          <a:xfrm>
            <a:off x="1600200" y="5335250"/>
            <a:ext cx="7391401" cy="1446550"/>
          </a:xfrm>
          <a:prstGeom prst="rect">
            <a:avLst/>
          </a:prstGeom>
        </p:spPr>
        <p:txBody>
          <a:bodyPr wrap="square">
            <a:spAutoFit/>
          </a:bodyPr>
          <a:lstStyle/>
          <a:p>
            <a:r>
              <a:rPr lang="en-US" sz="2200" b="1" dirty="0"/>
              <a:t>Hebrews 13</a:t>
            </a:r>
            <a:r>
              <a:rPr lang="en-US" sz="2200" b="1" baseline="30000" dirty="0"/>
              <a:t> 17 </a:t>
            </a:r>
            <a:r>
              <a:rPr lang="es-ES" sz="2200" b="1" baseline="30000" dirty="0"/>
              <a:t> </a:t>
            </a:r>
            <a:r>
              <a:rPr lang="es-ES" sz="2200" dirty="0"/>
              <a:t>Obedeced a vuestros pastores y sujetaos a ellos, porque ellos velan por vuestras almas como quienes han de dar cuenta, para que lo hagan con alegría, sin quejarse, porque esto no os es provechoso.</a:t>
            </a:r>
            <a:endParaRPr lang="en-US" sz="2200" dirty="0"/>
          </a:p>
        </p:txBody>
      </p:sp>
    </p:spTree>
    <p:extLst>
      <p:ext uri="{BB962C8B-B14F-4D97-AF65-F5344CB8AC3E}">
        <p14:creationId xmlns:p14="http://schemas.microsoft.com/office/powerpoint/2010/main" val="1953725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2" name="Rectangle 1"/>
          <p:cNvSpPr/>
          <p:nvPr/>
        </p:nvSpPr>
        <p:spPr>
          <a:xfrm>
            <a:off x="2590799" y="1905000"/>
            <a:ext cx="6400801" cy="1446550"/>
          </a:xfrm>
          <a:prstGeom prst="rect">
            <a:avLst/>
          </a:prstGeom>
        </p:spPr>
        <p:txBody>
          <a:bodyPr wrap="square">
            <a:spAutoFit/>
          </a:bodyPr>
          <a:lstStyle/>
          <a:p>
            <a:r>
              <a:rPr lang="en-US" sz="2200" b="1" dirty="0"/>
              <a:t>Hebrews 13</a:t>
            </a:r>
            <a:r>
              <a:rPr lang="en-US" sz="2200" b="1" baseline="30000" dirty="0"/>
              <a:t> 17 </a:t>
            </a:r>
            <a:r>
              <a:rPr lang="en-US" sz="2200" dirty="0"/>
              <a:t>Obey your leaders and submit to them, for they keep watch over your souls as those who will give an account. Let them do this with joy and not with grief, for this would be unprofitable for you.</a:t>
            </a:r>
          </a:p>
        </p:txBody>
      </p:sp>
      <p:sp>
        <p:nvSpPr>
          <p:cNvPr id="3" name="Rectangle 2"/>
          <p:cNvSpPr/>
          <p:nvPr/>
        </p:nvSpPr>
        <p:spPr>
          <a:xfrm>
            <a:off x="3003756" y="2286000"/>
            <a:ext cx="3795252" cy="338554"/>
          </a:xfrm>
          <a:prstGeom prst="rect">
            <a:avLst/>
          </a:prstGeom>
          <a:solidFill>
            <a:schemeClr val="bg1"/>
          </a:solidFill>
          <a:effectLst>
            <a:outerShdw blurRad="50800" dist="63500" dir="13500000" algn="br" rotWithShape="0">
              <a:prstClr val="black">
                <a:alpha val="40000"/>
              </a:prstClr>
            </a:outerShdw>
          </a:effectLst>
        </p:spPr>
        <p:txBody>
          <a:bodyPr wrap="square" lIns="0" tIns="0" rIns="0" bIns="0">
            <a:spAutoFit/>
          </a:bodyPr>
          <a:lstStyle/>
          <a:p>
            <a:pPr algn="ctr"/>
            <a:r>
              <a:rPr lang="en-US" sz="2200" dirty="0"/>
              <a:t>they keep watch over your souls</a:t>
            </a:r>
          </a:p>
        </p:txBody>
      </p:sp>
      <p:sp>
        <p:nvSpPr>
          <p:cNvPr id="17" name="Freeform 16"/>
          <p:cNvSpPr/>
          <p:nvPr/>
        </p:nvSpPr>
        <p:spPr>
          <a:xfrm>
            <a:off x="4876800" y="771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569974" y="10766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4281948" y="1452716"/>
            <a:ext cx="64770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48063" y="1796844"/>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667000" y="2267106"/>
            <a:ext cx="2331696" cy="369332"/>
          </a:xfrm>
          <a:prstGeom prst="rect">
            <a:avLst/>
          </a:prstGeom>
          <a:solidFill>
            <a:schemeClr val="bg1"/>
          </a:solidFill>
        </p:spPr>
        <p:txBody>
          <a:bodyPr wrap="square" lIns="0" tIns="0" rIns="0" bIns="0" rtlCol="0" anchor="ctr" anchorCtr="0">
            <a:spAutoFit/>
          </a:bodyPr>
          <a:lstStyle/>
          <a:p>
            <a:pPr algn="ctr"/>
            <a:r>
              <a:rPr lang="en-US" sz="2400" b="1" i="1" dirty="0">
                <a:solidFill>
                  <a:srgbClr val="FF0000"/>
                </a:solidFill>
              </a:rPr>
              <a:t>watch vigilantly</a:t>
            </a:r>
          </a:p>
        </p:txBody>
      </p:sp>
      <p:sp>
        <p:nvSpPr>
          <p:cNvPr id="13" name="Rectangle 12">
            <a:extLst>
              <a:ext uri="{FF2B5EF4-FFF2-40B4-BE49-F238E27FC236}">
                <a16:creationId xmlns:a16="http://schemas.microsoft.com/office/drawing/2014/main" id="{D015921F-30F7-4EE0-A9E8-3D45E8C9B991}"/>
              </a:ext>
            </a:extLst>
          </p:cNvPr>
          <p:cNvSpPr/>
          <p:nvPr/>
        </p:nvSpPr>
        <p:spPr>
          <a:xfrm>
            <a:off x="1600200" y="5335250"/>
            <a:ext cx="7391401" cy="1446550"/>
          </a:xfrm>
          <a:prstGeom prst="rect">
            <a:avLst/>
          </a:prstGeom>
        </p:spPr>
        <p:txBody>
          <a:bodyPr wrap="square">
            <a:spAutoFit/>
          </a:bodyPr>
          <a:lstStyle/>
          <a:p>
            <a:r>
              <a:rPr lang="en-US" sz="2200" b="1" dirty="0"/>
              <a:t>Hebrews 13</a:t>
            </a:r>
            <a:r>
              <a:rPr lang="en-US" sz="2200" b="1" baseline="30000" dirty="0"/>
              <a:t> 17 </a:t>
            </a:r>
            <a:r>
              <a:rPr lang="es-ES" sz="2200" b="1" baseline="30000" dirty="0"/>
              <a:t> </a:t>
            </a:r>
            <a:r>
              <a:rPr lang="es-ES" sz="2200" dirty="0"/>
              <a:t>Obedeced a vuestros pastores y sujetaos a ellos, porque ellos velan por vuestras almas como quienes han de dar cuenta, para que lo hagan con alegría, sin quejarse, porque esto no os es provechoso.</a:t>
            </a:r>
            <a:endParaRPr lang="en-US" sz="2200" dirty="0"/>
          </a:p>
        </p:txBody>
      </p:sp>
      <p:sp>
        <p:nvSpPr>
          <p:cNvPr id="14" name="Rectangle 13">
            <a:extLst>
              <a:ext uri="{FF2B5EF4-FFF2-40B4-BE49-F238E27FC236}">
                <a16:creationId xmlns:a16="http://schemas.microsoft.com/office/drawing/2014/main" id="{E86BC151-EC68-472C-9A9E-3E404BEEC79B}"/>
              </a:ext>
            </a:extLst>
          </p:cNvPr>
          <p:cNvSpPr/>
          <p:nvPr/>
        </p:nvSpPr>
        <p:spPr>
          <a:xfrm>
            <a:off x="2522310" y="5715000"/>
            <a:ext cx="3450229" cy="338554"/>
          </a:xfrm>
          <a:prstGeom prst="rect">
            <a:avLst/>
          </a:prstGeom>
          <a:solidFill>
            <a:schemeClr val="bg1"/>
          </a:solidFill>
          <a:effectLst>
            <a:outerShdw blurRad="50800" dist="63500" dir="13500000" algn="br" rotWithShape="0">
              <a:prstClr val="black">
                <a:alpha val="40000"/>
              </a:prstClr>
            </a:outerShdw>
          </a:effectLst>
        </p:spPr>
        <p:txBody>
          <a:bodyPr wrap="square" lIns="0" tIns="0" rIns="0" bIns="0">
            <a:spAutoFit/>
          </a:bodyPr>
          <a:lstStyle/>
          <a:p>
            <a:pPr algn="ctr"/>
            <a:r>
              <a:rPr lang="es-ES" sz="2200" dirty="0"/>
              <a:t>ellos velan por vuestras almas</a:t>
            </a:r>
            <a:endParaRPr lang="en-US" sz="2200" dirty="0"/>
          </a:p>
        </p:txBody>
      </p:sp>
      <p:sp>
        <p:nvSpPr>
          <p:cNvPr id="15" name="Rectangle 14">
            <a:extLst>
              <a:ext uri="{FF2B5EF4-FFF2-40B4-BE49-F238E27FC236}">
                <a16:creationId xmlns:a16="http://schemas.microsoft.com/office/drawing/2014/main" id="{F1ABD365-8F3A-46DF-AF7F-19659838A1C4}"/>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6" name="Freeform 16">
            <a:extLst>
              <a:ext uri="{FF2B5EF4-FFF2-40B4-BE49-F238E27FC236}">
                <a16:creationId xmlns:a16="http://schemas.microsoft.com/office/drawing/2014/main" id="{D3F79B63-FEBB-46A3-874F-ED83C7DDC374}"/>
              </a:ext>
            </a:extLst>
          </p:cNvPr>
          <p:cNvSpPr/>
          <p:nvPr/>
        </p:nvSpPr>
        <p:spPr>
          <a:xfrm>
            <a:off x="5198751" y="4200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52BE48-CA22-4CF7-9863-DDD5FB30FD83}"/>
              </a:ext>
            </a:extLst>
          </p:cNvPr>
          <p:cNvCxnSpPr>
            <a:cxnSpLocks/>
          </p:cNvCxnSpPr>
          <p:nvPr/>
        </p:nvCxnSpPr>
        <p:spPr>
          <a:xfrm>
            <a:off x="4218150" y="4881716"/>
            <a:ext cx="969651"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Freeform 17">
            <a:extLst>
              <a:ext uri="{FF2B5EF4-FFF2-40B4-BE49-F238E27FC236}">
                <a16:creationId xmlns:a16="http://schemas.microsoft.com/office/drawing/2014/main" id="{7BDED329-37D3-4687-A22D-05B82FEED797}"/>
              </a:ext>
            </a:extLst>
          </p:cNvPr>
          <p:cNvSpPr/>
          <p:nvPr/>
        </p:nvSpPr>
        <p:spPr>
          <a:xfrm>
            <a:off x="5487342" y="4559598"/>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44BC1AF2-1A97-46DC-B31B-F5C50B5B6542}"/>
              </a:ext>
            </a:extLst>
          </p:cNvPr>
          <p:cNvCxnSpPr/>
          <p:nvPr/>
        </p:nvCxnSpPr>
        <p:spPr>
          <a:xfrm>
            <a:off x="4191000" y="5226645"/>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4187CEC-8B0F-41FA-8AC3-F57E66548D04}"/>
              </a:ext>
            </a:extLst>
          </p:cNvPr>
          <p:cNvSpPr txBox="1"/>
          <p:nvPr/>
        </p:nvSpPr>
        <p:spPr>
          <a:xfrm>
            <a:off x="1621466" y="5704367"/>
            <a:ext cx="2119724" cy="369332"/>
          </a:xfrm>
          <a:prstGeom prst="rect">
            <a:avLst/>
          </a:prstGeom>
          <a:solidFill>
            <a:schemeClr val="bg1"/>
          </a:solidFill>
        </p:spPr>
        <p:txBody>
          <a:bodyPr wrap="square" lIns="0" tIns="0" rIns="0" bIns="0" rtlCol="0" anchor="ctr" anchorCtr="0">
            <a:spAutoFit/>
          </a:bodyPr>
          <a:lstStyle/>
          <a:p>
            <a:pPr algn="ctr"/>
            <a:r>
              <a:rPr lang="en-US" sz="2400" b="1" i="1" dirty="0" err="1">
                <a:solidFill>
                  <a:srgbClr val="FF0000"/>
                </a:solidFill>
              </a:rPr>
              <a:t>mira</a:t>
            </a:r>
            <a:r>
              <a:rPr lang="en-US" sz="2400" b="1" i="1" dirty="0">
                <a:solidFill>
                  <a:srgbClr val="FF0000"/>
                </a:solidFill>
              </a:rPr>
              <a:t> vigilante</a:t>
            </a:r>
          </a:p>
        </p:txBody>
      </p:sp>
    </p:spTree>
    <p:extLst>
      <p:ext uri="{BB962C8B-B14F-4D97-AF65-F5344CB8AC3E}">
        <p14:creationId xmlns:p14="http://schemas.microsoft.com/office/powerpoint/2010/main" val="107725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6" presetClass="emph" presetSubtype="0" fill="hold" grpId="1" nodeType="withEffect">
                                  <p:stCondLst>
                                    <p:cond delay="0"/>
                                  </p:stCondLst>
                                  <p:childTnLst>
                                    <p:animScale>
                                      <p:cBhvr>
                                        <p:cTn id="10" dur="500" fill="hold"/>
                                        <p:tgtEl>
                                          <p:spTgt spid="3"/>
                                        </p:tgtEl>
                                      </p:cBhvr>
                                      <p:by x="120000" y="120000"/>
                                    </p:animScale>
                                  </p:childTnLst>
                                </p:cTn>
                              </p:par>
                              <p:par>
                                <p:cTn id="11" presetID="6" presetClass="emph" presetSubtype="0" fill="hold" grpId="1" nodeType="withEffect">
                                  <p:stCondLst>
                                    <p:cond delay="0"/>
                                  </p:stCondLst>
                                  <p:childTnLst>
                                    <p:animScale>
                                      <p:cBhvr>
                                        <p:cTn id="12" dur="500" fill="hold"/>
                                        <p:tgtEl>
                                          <p:spTgt spid="14"/>
                                        </p:tgtEl>
                                      </p:cBhvr>
                                      <p:by x="120000" y="120000"/>
                                    </p:animScale>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7" grpId="0" animBg="1"/>
      <p:bldP spid="18" grpId="0" animBg="1"/>
      <p:bldP spid="22" grpId="0" animBg="1"/>
      <p:bldP spid="14" grpId="0" animBg="1"/>
      <p:bldP spid="14" grpId="1" animBg="1"/>
      <p:bldP spid="16"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2" name="Rectangle 1"/>
          <p:cNvSpPr/>
          <p:nvPr/>
        </p:nvSpPr>
        <p:spPr>
          <a:xfrm>
            <a:off x="2590799" y="1905000"/>
            <a:ext cx="6400801" cy="1446550"/>
          </a:xfrm>
          <a:prstGeom prst="rect">
            <a:avLst/>
          </a:prstGeom>
        </p:spPr>
        <p:txBody>
          <a:bodyPr wrap="square">
            <a:spAutoFit/>
          </a:bodyPr>
          <a:lstStyle/>
          <a:p>
            <a:r>
              <a:rPr lang="en-US" sz="2200" b="1" dirty="0"/>
              <a:t>Hebrews 13</a:t>
            </a:r>
            <a:r>
              <a:rPr lang="en-US" sz="2200" b="1" baseline="30000" dirty="0"/>
              <a:t> 17 </a:t>
            </a:r>
            <a:r>
              <a:rPr lang="en-US" sz="2200" dirty="0"/>
              <a:t>Obey your leaders and submit to them, for they keep watch over your souls as those who will give an account. Let them do this with joy and not with grief, for this would be unprofitable for you.</a:t>
            </a:r>
          </a:p>
        </p:txBody>
      </p:sp>
      <p:sp>
        <p:nvSpPr>
          <p:cNvPr id="3" name="Rectangle 2"/>
          <p:cNvSpPr/>
          <p:nvPr/>
        </p:nvSpPr>
        <p:spPr>
          <a:xfrm>
            <a:off x="4202701" y="1951704"/>
            <a:ext cx="4592255" cy="347465"/>
          </a:xfrm>
          <a:prstGeom prst="rect">
            <a:avLst/>
          </a:prstGeom>
          <a:solidFill>
            <a:schemeClr val="bg1"/>
          </a:solidFill>
          <a:effectLst>
            <a:outerShdw blurRad="50800" dist="63500" dir="13500000" algn="br" rotWithShape="0">
              <a:prstClr val="black">
                <a:alpha val="40000"/>
              </a:prstClr>
            </a:outerShdw>
          </a:effectLst>
        </p:spPr>
        <p:txBody>
          <a:bodyPr wrap="square" lIns="0" tIns="0" rIns="0" bIns="0">
            <a:spAutoFit/>
          </a:bodyPr>
          <a:lstStyle/>
          <a:p>
            <a:pPr algn="ctr"/>
            <a:r>
              <a:rPr lang="en-US" sz="2200" dirty="0"/>
              <a:t>Obey your leaders and submit to them</a:t>
            </a:r>
          </a:p>
        </p:txBody>
      </p:sp>
      <p:sp>
        <p:nvSpPr>
          <p:cNvPr id="17" name="Freeform 16"/>
          <p:cNvSpPr/>
          <p:nvPr/>
        </p:nvSpPr>
        <p:spPr>
          <a:xfrm>
            <a:off x="4876800" y="771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569974" y="10766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4281948" y="1452716"/>
            <a:ext cx="64770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48063" y="1796844"/>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35D6F4F-FAE9-442D-A036-9645944404D6}"/>
              </a:ext>
            </a:extLst>
          </p:cNvPr>
          <p:cNvSpPr/>
          <p:nvPr/>
        </p:nvSpPr>
        <p:spPr>
          <a:xfrm>
            <a:off x="1600200" y="5335250"/>
            <a:ext cx="7391401" cy="1446550"/>
          </a:xfrm>
          <a:prstGeom prst="rect">
            <a:avLst/>
          </a:prstGeom>
        </p:spPr>
        <p:txBody>
          <a:bodyPr wrap="square">
            <a:spAutoFit/>
          </a:bodyPr>
          <a:lstStyle/>
          <a:p>
            <a:r>
              <a:rPr lang="en-US" sz="2200" b="1" dirty="0"/>
              <a:t>Hebrews 13</a:t>
            </a:r>
            <a:r>
              <a:rPr lang="en-US" sz="2200" b="1" baseline="30000" dirty="0"/>
              <a:t> 17 </a:t>
            </a:r>
            <a:r>
              <a:rPr lang="es-ES" sz="2200" b="1" baseline="30000" dirty="0"/>
              <a:t> </a:t>
            </a:r>
            <a:r>
              <a:rPr lang="es-ES" sz="2200" dirty="0"/>
              <a:t>Obedeced a vuestros pastores y sujetaos a ellos, porque ellos velan por vuestras almas como quienes han de dar cuenta, para que lo hagan con alegría, sin quejarse, porque esto no os es provechoso.</a:t>
            </a:r>
            <a:endParaRPr lang="en-US" sz="2200" dirty="0"/>
          </a:p>
        </p:txBody>
      </p:sp>
      <p:sp>
        <p:nvSpPr>
          <p:cNvPr id="13" name="Rectangle 12">
            <a:extLst>
              <a:ext uri="{FF2B5EF4-FFF2-40B4-BE49-F238E27FC236}">
                <a16:creationId xmlns:a16="http://schemas.microsoft.com/office/drawing/2014/main" id="{3E0B18B0-B122-4E93-9A23-FE7320147461}"/>
              </a:ext>
            </a:extLst>
          </p:cNvPr>
          <p:cNvSpPr/>
          <p:nvPr/>
        </p:nvSpPr>
        <p:spPr>
          <a:xfrm>
            <a:off x="3297866" y="5364688"/>
            <a:ext cx="5556629" cy="382211"/>
          </a:xfrm>
          <a:prstGeom prst="rect">
            <a:avLst/>
          </a:prstGeom>
          <a:solidFill>
            <a:schemeClr val="bg1"/>
          </a:solidFill>
          <a:effectLst>
            <a:outerShdw blurRad="50800" dist="63500" dir="13500000" algn="br" rotWithShape="0">
              <a:prstClr val="black">
                <a:alpha val="40000"/>
              </a:prstClr>
            </a:outerShdw>
          </a:effectLst>
        </p:spPr>
        <p:txBody>
          <a:bodyPr wrap="square" lIns="0" tIns="0" rIns="0" bIns="0">
            <a:spAutoFit/>
          </a:bodyPr>
          <a:lstStyle/>
          <a:p>
            <a:pPr algn="ctr"/>
            <a:r>
              <a:rPr lang="es-ES" sz="2200" dirty="0"/>
              <a:t>Obedeced a vuestros pastores y sujetaos a ellos</a:t>
            </a:r>
            <a:endParaRPr lang="en-US" sz="2200" dirty="0"/>
          </a:p>
        </p:txBody>
      </p:sp>
      <p:sp>
        <p:nvSpPr>
          <p:cNvPr id="14" name="Rectangle 13">
            <a:extLst>
              <a:ext uri="{FF2B5EF4-FFF2-40B4-BE49-F238E27FC236}">
                <a16:creationId xmlns:a16="http://schemas.microsoft.com/office/drawing/2014/main" id="{B91A05EB-7D41-4CA4-9429-BE0632BDA591}"/>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5" name="Freeform 16">
            <a:extLst>
              <a:ext uri="{FF2B5EF4-FFF2-40B4-BE49-F238E27FC236}">
                <a16:creationId xmlns:a16="http://schemas.microsoft.com/office/drawing/2014/main" id="{D88F3F12-3F0C-4C2B-8F75-CBED1D336222}"/>
              </a:ext>
            </a:extLst>
          </p:cNvPr>
          <p:cNvSpPr/>
          <p:nvPr/>
        </p:nvSpPr>
        <p:spPr>
          <a:xfrm>
            <a:off x="5198751" y="4200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59F0A80-4153-4D1C-B8C1-377622D2D8A4}"/>
              </a:ext>
            </a:extLst>
          </p:cNvPr>
          <p:cNvCxnSpPr>
            <a:cxnSpLocks/>
          </p:cNvCxnSpPr>
          <p:nvPr/>
        </p:nvCxnSpPr>
        <p:spPr>
          <a:xfrm>
            <a:off x="4218150" y="4881716"/>
            <a:ext cx="969651"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Freeform 17">
            <a:extLst>
              <a:ext uri="{FF2B5EF4-FFF2-40B4-BE49-F238E27FC236}">
                <a16:creationId xmlns:a16="http://schemas.microsoft.com/office/drawing/2014/main" id="{08FE1842-EE6B-4DC6-B39F-2783526CDBC2}"/>
              </a:ext>
            </a:extLst>
          </p:cNvPr>
          <p:cNvSpPr/>
          <p:nvPr/>
        </p:nvSpPr>
        <p:spPr>
          <a:xfrm>
            <a:off x="5487342" y="4559598"/>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3E62E23F-4624-40B4-93D6-52729B5154DB}"/>
              </a:ext>
            </a:extLst>
          </p:cNvPr>
          <p:cNvCxnSpPr/>
          <p:nvPr/>
        </p:nvCxnSpPr>
        <p:spPr>
          <a:xfrm>
            <a:off x="4191000" y="5226645"/>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7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6" presetClass="emph" presetSubtype="0" fill="hold" grpId="1" nodeType="withEffect">
                                  <p:stCondLst>
                                    <p:cond delay="0"/>
                                  </p:stCondLst>
                                  <p:childTnLst>
                                    <p:animScale>
                                      <p:cBhvr>
                                        <p:cTn id="10" dur="500" fill="hold"/>
                                        <p:tgtEl>
                                          <p:spTgt spid="3"/>
                                        </p:tgtEl>
                                      </p:cBhvr>
                                      <p:by x="120000" y="120000"/>
                                    </p:animScale>
                                  </p:childTnLst>
                                </p:cTn>
                              </p:par>
                              <p:par>
                                <p:cTn id="11" presetID="6" presetClass="emph" presetSubtype="0" fill="hold" grpId="1" nodeType="withEffect">
                                  <p:stCondLst>
                                    <p:cond delay="0"/>
                                  </p:stCondLst>
                                  <p:childTnLst>
                                    <p:animScale>
                                      <p:cBhvr>
                                        <p:cTn id="12" dur="500" fill="hold"/>
                                        <p:tgtEl>
                                          <p:spTgt spid="1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3" grpId="0" animBg="1"/>
      <p:bldP spid="1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2" name="Rectangle 1"/>
          <p:cNvSpPr/>
          <p:nvPr/>
        </p:nvSpPr>
        <p:spPr>
          <a:xfrm>
            <a:off x="2590799" y="1905000"/>
            <a:ext cx="6400801" cy="1446550"/>
          </a:xfrm>
          <a:prstGeom prst="rect">
            <a:avLst/>
          </a:prstGeom>
        </p:spPr>
        <p:txBody>
          <a:bodyPr wrap="square">
            <a:spAutoFit/>
          </a:bodyPr>
          <a:lstStyle/>
          <a:p>
            <a:r>
              <a:rPr lang="en-US" sz="2200" b="1" dirty="0"/>
              <a:t>Hebrews 13</a:t>
            </a:r>
            <a:r>
              <a:rPr lang="en-US" sz="2200" b="1" baseline="30000" dirty="0"/>
              <a:t> 17 </a:t>
            </a:r>
            <a:r>
              <a:rPr lang="en-US" sz="2200" dirty="0"/>
              <a:t>Obey your leaders and submit to them, for they keep watch over your souls as those who will give an account. Let them do this with joy and not with grief, for this would be unprofitable for you.</a:t>
            </a:r>
          </a:p>
        </p:txBody>
      </p:sp>
      <p:sp>
        <p:nvSpPr>
          <p:cNvPr id="4" name="TextBox 3"/>
          <p:cNvSpPr txBox="1"/>
          <p:nvPr/>
        </p:nvSpPr>
        <p:spPr>
          <a:xfrm>
            <a:off x="7162800" y="1752600"/>
            <a:ext cx="1905001" cy="923330"/>
          </a:xfrm>
          <a:prstGeom prst="rect">
            <a:avLst/>
          </a:prstGeom>
          <a:solidFill>
            <a:schemeClr val="bg1">
              <a:lumMod val="85000"/>
            </a:schemeClr>
          </a:solidFill>
        </p:spPr>
        <p:txBody>
          <a:bodyPr wrap="square" rtlCol="0">
            <a:spAutoFit/>
          </a:bodyPr>
          <a:lstStyle/>
          <a:p>
            <a:pPr algn="ctr"/>
            <a:r>
              <a:rPr lang="en-US" dirty="0"/>
              <a:t>Do what with joy, watch, or give account?</a:t>
            </a:r>
          </a:p>
        </p:txBody>
      </p:sp>
      <p:sp>
        <p:nvSpPr>
          <p:cNvPr id="3" name="Rectangle 2"/>
          <p:cNvSpPr/>
          <p:nvPr/>
        </p:nvSpPr>
        <p:spPr>
          <a:xfrm>
            <a:off x="4429355" y="2620296"/>
            <a:ext cx="3136572" cy="338554"/>
          </a:xfrm>
          <a:prstGeom prst="rect">
            <a:avLst/>
          </a:prstGeom>
          <a:solidFill>
            <a:schemeClr val="bg1"/>
          </a:solidFill>
          <a:effectLst>
            <a:outerShdw blurRad="50800" dist="63500" dir="13500000" algn="br" rotWithShape="0">
              <a:prstClr val="black">
                <a:alpha val="40000"/>
              </a:prstClr>
            </a:outerShdw>
          </a:effectLst>
        </p:spPr>
        <p:txBody>
          <a:bodyPr wrap="square" lIns="91440" tIns="0" rIns="91440" bIns="0">
            <a:spAutoFit/>
          </a:bodyPr>
          <a:lstStyle/>
          <a:p>
            <a:pPr algn="ctr"/>
            <a:r>
              <a:rPr lang="en-US" sz="2200" dirty="0"/>
              <a:t>Let them do this with joy</a:t>
            </a:r>
          </a:p>
        </p:txBody>
      </p:sp>
      <p:sp>
        <p:nvSpPr>
          <p:cNvPr id="17" name="Freeform 16"/>
          <p:cNvSpPr/>
          <p:nvPr/>
        </p:nvSpPr>
        <p:spPr>
          <a:xfrm>
            <a:off x="4876800" y="771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569974" y="10766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4281948" y="1452716"/>
            <a:ext cx="64770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48063" y="1796844"/>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B200186-7429-4868-9A88-C258BBF85F50}"/>
              </a:ext>
            </a:extLst>
          </p:cNvPr>
          <p:cNvSpPr/>
          <p:nvPr/>
        </p:nvSpPr>
        <p:spPr>
          <a:xfrm>
            <a:off x="1600200" y="5335250"/>
            <a:ext cx="7391401" cy="1446550"/>
          </a:xfrm>
          <a:prstGeom prst="rect">
            <a:avLst/>
          </a:prstGeom>
        </p:spPr>
        <p:txBody>
          <a:bodyPr wrap="square">
            <a:spAutoFit/>
          </a:bodyPr>
          <a:lstStyle/>
          <a:p>
            <a:r>
              <a:rPr lang="en-US" sz="2200" b="1" dirty="0"/>
              <a:t>Hebrews 13</a:t>
            </a:r>
            <a:r>
              <a:rPr lang="en-US" sz="2200" b="1" baseline="30000" dirty="0"/>
              <a:t> 17 </a:t>
            </a:r>
            <a:r>
              <a:rPr lang="es-ES" sz="2200" b="1" baseline="30000" dirty="0"/>
              <a:t> </a:t>
            </a:r>
            <a:r>
              <a:rPr lang="es-ES" sz="2200" dirty="0"/>
              <a:t>Obedeced a vuestros pastores y sujetaos a ellos, porque ellos velan por vuestras almas como quienes han de dar cuenta, para que lo hagan con alegría, sin quejarse, porque esto no os es provechoso.</a:t>
            </a:r>
            <a:endParaRPr lang="en-US" sz="2200" dirty="0"/>
          </a:p>
        </p:txBody>
      </p:sp>
      <p:sp>
        <p:nvSpPr>
          <p:cNvPr id="14" name="Rectangle 13">
            <a:extLst>
              <a:ext uri="{FF2B5EF4-FFF2-40B4-BE49-F238E27FC236}">
                <a16:creationId xmlns:a16="http://schemas.microsoft.com/office/drawing/2014/main" id="{9B8D5F00-1731-462C-9E1F-A58B0850168B}"/>
              </a:ext>
            </a:extLst>
          </p:cNvPr>
          <p:cNvSpPr/>
          <p:nvPr/>
        </p:nvSpPr>
        <p:spPr>
          <a:xfrm>
            <a:off x="2366315" y="6051613"/>
            <a:ext cx="3795252" cy="338554"/>
          </a:xfrm>
          <a:prstGeom prst="rect">
            <a:avLst/>
          </a:prstGeom>
          <a:solidFill>
            <a:schemeClr val="bg1"/>
          </a:solidFill>
          <a:effectLst>
            <a:outerShdw blurRad="50800" dist="63500" dir="13500000" algn="br" rotWithShape="0">
              <a:prstClr val="black">
                <a:alpha val="40000"/>
              </a:prstClr>
            </a:outerShdw>
          </a:effectLst>
        </p:spPr>
        <p:txBody>
          <a:bodyPr wrap="square" lIns="91440" tIns="0" rIns="91440" bIns="0">
            <a:spAutoFit/>
          </a:bodyPr>
          <a:lstStyle/>
          <a:p>
            <a:pPr algn="ctr"/>
            <a:r>
              <a:rPr lang="es-ES" sz="2200" dirty="0"/>
              <a:t>para que lo hagan con alegría</a:t>
            </a:r>
          </a:p>
        </p:txBody>
      </p:sp>
      <p:sp>
        <p:nvSpPr>
          <p:cNvPr id="19" name="Rectangle 18">
            <a:extLst>
              <a:ext uri="{FF2B5EF4-FFF2-40B4-BE49-F238E27FC236}">
                <a16:creationId xmlns:a16="http://schemas.microsoft.com/office/drawing/2014/main" id="{A76EFB5A-2DD4-4430-9086-E01353EE3486}"/>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22" name="Freeform 16">
            <a:extLst>
              <a:ext uri="{FF2B5EF4-FFF2-40B4-BE49-F238E27FC236}">
                <a16:creationId xmlns:a16="http://schemas.microsoft.com/office/drawing/2014/main" id="{805A8618-F939-4C5B-B404-D637457CE404}"/>
              </a:ext>
            </a:extLst>
          </p:cNvPr>
          <p:cNvSpPr/>
          <p:nvPr/>
        </p:nvSpPr>
        <p:spPr>
          <a:xfrm>
            <a:off x="5198751" y="4200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1DAF311-C050-42D5-ADE4-3299D57FC30F}"/>
              </a:ext>
            </a:extLst>
          </p:cNvPr>
          <p:cNvCxnSpPr>
            <a:cxnSpLocks/>
          </p:cNvCxnSpPr>
          <p:nvPr/>
        </p:nvCxnSpPr>
        <p:spPr>
          <a:xfrm>
            <a:off x="4218150" y="4881716"/>
            <a:ext cx="969651"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Freeform 17">
            <a:extLst>
              <a:ext uri="{FF2B5EF4-FFF2-40B4-BE49-F238E27FC236}">
                <a16:creationId xmlns:a16="http://schemas.microsoft.com/office/drawing/2014/main" id="{267B24D1-894F-416D-B2D7-BF721623FEBB}"/>
              </a:ext>
            </a:extLst>
          </p:cNvPr>
          <p:cNvSpPr/>
          <p:nvPr/>
        </p:nvSpPr>
        <p:spPr>
          <a:xfrm>
            <a:off x="5487342" y="4559598"/>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9B88465-8E37-4C28-970F-F926C6E0F59E}"/>
              </a:ext>
            </a:extLst>
          </p:cNvPr>
          <p:cNvCxnSpPr/>
          <p:nvPr/>
        </p:nvCxnSpPr>
        <p:spPr>
          <a:xfrm>
            <a:off x="4191000" y="5226645"/>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5CDF91-C1A3-4875-8118-FA43D47CF90F}"/>
              </a:ext>
            </a:extLst>
          </p:cNvPr>
          <p:cNvSpPr txBox="1"/>
          <p:nvPr/>
        </p:nvSpPr>
        <p:spPr>
          <a:xfrm>
            <a:off x="7086600" y="5181600"/>
            <a:ext cx="1981201" cy="923330"/>
          </a:xfrm>
          <a:prstGeom prst="rect">
            <a:avLst/>
          </a:prstGeom>
          <a:solidFill>
            <a:schemeClr val="bg1">
              <a:lumMod val="85000"/>
            </a:schemeClr>
          </a:solidFill>
        </p:spPr>
        <p:txBody>
          <a:bodyPr wrap="square" rtlCol="0">
            <a:spAutoFit/>
          </a:bodyPr>
          <a:lstStyle/>
          <a:p>
            <a:pPr algn="ctr"/>
            <a:r>
              <a:rPr lang="es-ES" dirty="0"/>
              <a:t>¿Hacer con alegría, mirar o dar cuenta?</a:t>
            </a:r>
            <a:endParaRPr lang="en-US" dirty="0"/>
          </a:p>
        </p:txBody>
      </p:sp>
    </p:spTree>
    <p:extLst>
      <p:ext uri="{BB962C8B-B14F-4D97-AF65-F5344CB8AC3E}">
        <p14:creationId xmlns:p14="http://schemas.microsoft.com/office/powerpoint/2010/main" val="23811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6" presetClass="emph" presetSubtype="0" fill="hold" grpId="1" nodeType="withEffect">
                                  <p:stCondLst>
                                    <p:cond delay="0"/>
                                  </p:stCondLst>
                                  <p:childTnLst>
                                    <p:animScale>
                                      <p:cBhvr>
                                        <p:cTn id="10" dur="500" fill="hold"/>
                                        <p:tgtEl>
                                          <p:spTgt spid="3"/>
                                        </p:tgtEl>
                                      </p:cBhvr>
                                      <p:by x="120000" y="120000"/>
                                    </p:animScale>
                                  </p:childTnLst>
                                </p:cTn>
                              </p:par>
                              <p:par>
                                <p:cTn id="11" presetID="6" presetClass="emph" presetSubtype="0" fill="hold" grpId="1" nodeType="withEffect">
                                  <p:stCondLst>
                                    <p:cond delay="0"/>
                                  </p:stCondLst>
                                  <p:childTnLst>
                                    <p:animScale>
                                      <p:cBhvr>
                                        <p:cTn id="12" dur="500" fill="hold"/>
                                        <p:tgtEl>
                                          <p:spTgt spid="14"/>
                                        </p:tgtEl>
                                      </p:cBhvr>
                                      <p:by x="120000" y="12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14" grpId="0" animBg="1"/>
      <p:bldP spid="14" grpId="1"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8" name="TextBox 7"/>
          <p:cNvSpPr txBox="1"/>
          <p:nvPr/>
        </p:nvSpPr>
        <p:spPr>
          <a:xfrm>
            <a:off x="381000" y="108179"/>
            <a:ext cx="1700331"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PART 2</a:t>
            </a:r>
          </a:p>
        </p:txBody>
      </p:sp>
      <p:sp>
        <p:nvSpPr>
          <p:cNvPr id="9" name="TextBox 8"/>
          <p:cNvSpPr txBox="1"/>
          <p:nvPr/>
        </p:nvSpPr>
        <p:spPr>
          <a:xfrm>
            <a:off x="509469" y="3563683"/>
            <a:ext cx="1700331"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PART 2</a:t>
            </a:r>
          </a:p>
        </p:txBody>
      </p:sp>
      <p:sp>
        <p:nvSpPr>
          <p:cNvPr id="6" name="Rectangle 5"/>
          <p:cNvSpPr/>
          <p:nvPr/>
        </p:nvSpPr>
        <p:spPr>
          <a:xfrm>
            <a:off x="2016367" y="890587"/>
            <a:ext cx="5029200" cy="1785104"/>
          </a:xfrm>
          <a:prstGeom prst="rect">
            <a:avLst/>
          </a:prstGeom>
        </p:spPr>
        <p:txBody>
          <a:bodyPr>
            <a:spAutoFit/>
          </a:bodyPr>
          <a:lstStyle/>
          <a:p>
            <a:endParaRPr lang="en-US" sz="2200" dirty="0"/>
          </a:p>
          <a:p>
            <a:endParaRPr lang="en-US" sz="2200" dirty="0"/>
          </a:p>
          <a:p>
            <a:pPr algn="ctr"/>
            <a:r>
              <a:rPr lang="en-US" sz="2200" dirty="0"/>
              <a:t>Sunday, 11 am</a:t>
            </a:r>
          </a:p>
          <a:p>
            <a:pPr algn="ctr"/>
            <a:r>
              <a:rPr lang="en-US" sz="2200" dirty="0"/>
              <a:t>December 30, 2018</a:t>
            </a:r>
          </a:p>
          <a:p>
            <a:pPr algn="ctr"/>
            <a:r>
              <a:rPr lang="en-US" sz="2200" dirty="0"/>
              <a:t>Exton</a:t>
            </a:r>
          </a:p>
        </p:txBody>
      </p:sp>
    </p:spTree>
    <p:extLst>
      <p:ext uri="{BB962C8B-B14F-4D97-AF65-F5344CB8AC3E}">
        <p14:creationId xmlns:p14="http://schemas.microsoft.com/office/powerpoint/2010/main" val="90875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3" name="Rectangle 2"/>
          <p:cNvSpPr/>
          <p:nvPr/>
        </p:nvSpPr>
        <p:spPr>
          <a:xfrm>
            <a:off x="117233" y="805696"/>
            <a:ext cx="8645767" cy="1785104"/>
          </a:xfrm>
          <a:prstGeom prst="rect">
            <a:avLst/>
          </a:prstGeom>
        </p:spPr>
        <p:txBody>
          <a:bodyPr wrap="square">
            <a:spAutoFit/>
          </a:bodyPr>
          <a:lstStyle/>
          <a:p>
            <a:r>
              <a:rPr lang="en-US" sz="2200" b="1" dirty="0">
                <a:solidFill>
                  <a:prstClr val="black"/>
                </a:solidFill>
              </a:rPr>
              <a:t>1 Peter 2</a:t>
            </a:r>
            <a:r>
              <a:rPr lang="en-US" sz="2200" b="1" baseline="30000" dirty="0">
                <a:solidFill>
                  <a:prstClr val="black"/>
                </a:solidFill>
              </a:rPr>
              <a:t>11 </a:t>
            </a:r>
            <a:r>
              <a:rPr lang="en-US" sz="2200" dirty="0">
                <a:solidFill>
                  <a:prstClr val="black"/>
                </a:solidFill>
              </a:rPr>
              <a:t>Beloved, I urge you as aliens and strangers to abstain from fleshly lusts which wage war against the soul. </a:t>
            </a:r>
            <a:r>
              <a:rPr lang="en-US" sz="2200" b="1" baseline="30000" dirty="0">
                <a:solidFill>
                  <a:prstClr val="black"/>
                </a:solidFill>
              </a:rPr>
              <a:t>12 </a:t>
            </a:r>
            <a:r>
              <a:rPr lang="en-US" sz="2200" dirty="0">
                <a:solidFill>
                  <a:prstClr val="black"/>
                </a:solidFill>
              </a:rPr>
              <a:t>Keep your behavior excellent among the Gentiles, so that in the thing in which they slander you as evildoers, they may because of your good deeds, as they observe them, glorify God </a:t>
            </a:r>
            <a:r>
              <a:rPr lang="en-US" sz="2200" b="1" u="sng" dirty="0">
                <a:solidFill>
                  <a:prstClr val="black"/>
                </a:solidFill>
              </a:rPr>
              <a:t>in the day of visitation</a:t>
            </a:r>
            <a:r>
              <a:rPr lang="en-US" sz="2200" dirty="0">
                <a:solidFill>
                  <a:prstClr val="black"/>
                </a:solidFill>
              </a:rPr>
              <a:t>.</a:t>
            </a:r>
          </a:p>
        </p:txBody>
      </p:sp>
      <p:sp>
        <p:nvSpPr>
          <p:cNvPr id="4" name="Rectangle 3"/>
          <p:cNvSpPr/>
          <p:nvPr/>
        </p:nvSpPr>
        <p:spPr>
          <a:xfrm>
            <a:off x="117234" y="4267200"/>
            <a:ext cx="8493366" cy="1784699"/>
          </a:xfrm>
          <a:prstGeom prst="rect">
            <a:avLst/>
          </a:prstGeom>
        </p:spPr>
        <p:txBody>
          <a:bodyPr wrap="square">
            <a:spAutoFit/>
          </a:bodyPr>
          <a:lstStyle/>
          <a:p>
            <a:r>
              <a:rPr lang="en-US" sz="2200" b="1" dirty="0">
                <a:solidFill>
                  <a:prstClr val="black"/>
                </a:solidFill>
              </a:rPr>
              <a:t>1 Pedro 2</a:t>
            </a:r>
            <a:r>
              <a:rPr lang="es-ES" sz="2200" b="1" baseline="30000" dirty="0">
                <a:solidFill>
                  <a:prstClr val="black"/>
                </a:solidFill>
              </a:rPr>
              <a:t>11 </a:t>
            </a:r>
            <a:r>
              <a:rPr lang="es-ES" sz="2200" dirty="0">
                <a:solidFill>
                  <a:prstClr val="black"/>
                </a:solidFill>
              </a:rPr>
              <a:t>Amados, yo os ruego como a extranjeros y peregrinos, que os abstengáis de los deseos carnales que batallan contra el alma. </a:t>
            </a:r>
            <a:r>
              <a:rPr lang="es-ES" sz="2200" b="1" baseline="30000" dirty="0">
                <a:solidFill>
                  <a:prstClr val="black"/>
                </a:solidFill>
              </a:rPr>
              <a:t>12 </a:t>
            </a:r>
            <a:r>
              <a:rPr lang="es-ES" sz="2200" dirty="0">
                <a:solidFill>
                  <a:prstClr val="black"/>
                </a:solidFill>
              </a:rPr>
              <a:t>Mantened buena vuestra manera de vivir entre los gentiles, para que en lo que murmuran de vosotros como de malhechores, glorifiquen a Dios </a:t>
            </a:r>
            <a:r>
              <a:rPr lang="es-ES" sz="2200" b="1" u="sng" dirty="0">
                <a:solidFill>
                  <a:prstClr val="black"/>
                </a:solidFill>
              </a:rPr>
              <a:t>en el día de la visitación</a:t>
            </a:r>
            <a:r>
              <a:rPr lang="es-ES" sz="2200" dirty="0">
                <a:solidFill>
                  <a:prstClr val="black"/>
                </a:solidFill>
              </a:rPr>
              <a:t>, al considerar vuestras buenas obras.</a:t>
            </a:r>
            <a:endParaRPr lang="en-US" sz="2200" dirty="0">
              <a:solidFill>
                <a:prstClr val="black"/>
              </a:solidFill>
            </a:endParaRP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7" name="TextBox 6"/>
          <p:cNvSpPr txBox="1"/>
          <p:nvPr/>
        </p:nvSpPr>
        <p:spPr>
          <a:xfrm>
            <a:off x="228600" y="2057400"/>
            <a:ext cx="7467600"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pPr marL="0" indent="0">
              <a:buFont typeface="Arial" panose="020B0604020202020204" pitchFamily="34" charset="0"/>
              <a:buNone/>
            </a:pPr>
            <a:r>
              <a:rPr lang="en-US" b="1" dirty="0">
                <a:solidFill>
                  <a:prstClr val="black"/>
                </a:solidFill>
              </a:rPr>
              <a:t>Questions</a:t>
            </a:r>
            <a:r>
              <a:rPr lang="en-US" dirty="0">
                <a:solidFill>
                  <a:prstClr val="black"/>
                </a:solidFill>
              </a:rPr>
              <a:t>:</a:t>
            </a:r>
          </a:p>
          <a:p>
            <a:r>
              <a:rPr lang="en-US" dirty="0">
                <a:solidFill>
                  <a:prstClr val="black"/>
                </a:solidFill>
              </a:rPr>
              <a:t>What is the Day of Visitation? Care or Condemnation?</a:t>
            </a:r>
          </a:p>
          <a:p>
            <a:r>
              <a:rPr lang="en-US" dirty="0">
                <a:solidFill>
                  <a:prstClr val="black"/>
                </a:solidFill>
              </a:rPr>
              <a:t>When is the Day of Visitation?</a:t>
            </a:r>
          </a:p>
          <a:p>
            <a:r>
              <a:rPr lang="en-US" dirty="0">
                <a:solidFill>
                  <a:prstClr val="black"/>
                </a:solidFill>
              </a:rPr>
              <a:t>In what sense will they glorify God? Mt. 5:26 or Joshua 7:19?</a:t>
            </a:r>
          </a:p>
        </p:txBody>
      </p:sp>
      <p:sp>
        <p:nvSpPr>
          <p:cNvPr id="9" name="TextBox 8">
            <a:extLst>
              <a:ext uri="{FF2B5EF4-FFF2-40B4-BE49-F238E27FC236}">
                <a16:creationId xmlns:a16="http://schemas.microsoft.com/office/drawing/2014/main" id="{1B9BE85D-C946-4F06-9A39-54579B711637}"/>
              </a:ext>
            </a:extLst>
          </p:cNvPr>
          <p:cNvSpPr txBox="1"/>
          <p:nvPr/>
        </p:nvSpPr>
        <p:spPr>
          <a:xfrm>
            <a:off x="228600" y="5458361"/>
            <a:ext cx="8001000"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pPr marL="0" indent="0">
              <a:buFont typeface="Arial" panose="020B0604020202020204" pitchFamily="34" charset="0"/>
              <a:buNone/>
            </a:pPr>
            <a:r>
              <a:rPr lang="es-ES" b="1" dirty="0">
                <a:solidFill>
                  <a:prstClr val="black"/>
                </a:solidFill>
              </a:rPr>
              <a:t>Preguntas:</a:t>
            </a:r>
          </a:p>
          <a:p>
            <a:r>
              <a:rPr lang="es-ES" dirty="0">
                <a:solidFill>
                  <a:prstClr val="black"/>
                </a:solidFill>
              </a:rPr>
              <a:t>¿Qué es el día de la visita? ¿Cuidado o condena?</a:t>
            </a:r>
          </a:p>
          <a:p>
            <a:r>
              <a:rPr lang="es-ES" dirty="0">
                <a:solidFill>
                  <a:prstClr val="black"/>
                </a:solidFill>
              </a:rPr>
              <a:t>¿Cuándo es el día de la visita?</a:t>
            </a:r>
          </a:p>
          <a:p>
            <a:r>
              <a:rPr lang="es-ES" dirty="0">
                <a:solidFill>
                  <a:prstClr val="black"/>
                </a:solidFill>
              </a:rPr>
              <a:t>¿En qué sentido glorificarán a Dios? ¿Como en Mateo 5:26 o Josué 7:19?</a:t>
            </a:r>
            <a:endParaRPr lang="en-US" dirty="0">
              <a:solidFill>
                <a:prstClr val="black"/>
              </a:solidFill>
            </a:endParaRPr>
          </a:p>
        </p:txBody>
      </p:sp>
    </p:spTree>
    <p:extLst>
      <p:ext uri="{BB962C8B-B14F-4D97-AF65-F5344CB8AC3E}">
        <p14:creationId xmlns:p14="http://schemas.microsoft.com/office/powerpoint/2010/main" val="311908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Callout 6">
            <a:extLst>
              <a:ext uri="{FF2B5EF4-FFF2-40B4-BE49-F238E27FC236}">
                <a16:creationId xmlns:a16="http://schemas.microsoft.com/office/drawing/2014/main" id="{89CA0B79-7F6A-4A15-A610-EC8DF7F9959C}"/>
              </a:ext>
            </a:extLst>
          </p:cNvPr>
          <p:cNvSpPr/>
          <p:nvPr/>
        </p:nvSpPr>
        <p:spPr>
          <a:xfrm rot="1286199">
            <a:off x="36369" y="4768764"/>
            <a:ext cx="6000173" cy="1663568"/>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2"/>
              <a:gd name="connsiteY0" fmla="*/ 908357 h 1864968"/>
              <a:gd name="connsiteX1" fmla="*/ 3171737 w 9761252"/>
              <a:gd name="connsiteY1" fmla="*/ 0 h 1864968"/>
              <a:gd name="connsiteX2" fmla="*/ 4820090 w 9761252"/>
              <a:gd name="connsiteY2" fmla="*/ 681635 h 1864968"/>
              <a:gd name="connsiteX3" fmla="*/ 8916251 w 9761252"/>
              <a:gd name="connsiteY3" fmla="*/ 685225 h 1864968"/>
              <a:gd name="connsiteX4" fmla="*/ 8916251 w 9761252"/>
              <a:gd name="connsiteY4" fmla="*/ 334762 h 1864968"/>
              <a:gd name="connsiteX5" fmla="*/ 9761252 w 9761252"/>
              <a:gd name="connsiteY5" fmla="*/ 811012 h 1864968"/>
              <a:gd name="connsiteX6" fmla="*/ 8916251 w 9761252"/>
              <a:gd name="connsiteY6" fmla="*/ 1287262 h 1864968"/>
              <a:gd name="connsiteX7" fmla="*/ 8916251 w 9761252"/>
              <a:gd name="connsiteY7" fmla="*/ 936799 h 1864968"/>
              <a:gd name="connsiteX8" fmla="*/ 4620752 w 9761252"/>
              <a:gd name="connsiteY8" fmla="*/ 919754 h 1864968"/>
              <a:gd name="connsiteX9" fmla="*/ 3649883 w 9761252"/>
              <a:gd name="connsiteY9" fmla="*/ 1234588 h 1864968"/>
              <a:gd name="connsiteX10" fmla="*/ 1303051 w 9761252"/>
              <a:gd name="connsiteY10" fmla="*/ 1864968 h 1864968"/>
              <a:gd name="connsiteX11" fmla="*/ -1 w 9761252"/>
              <a:gd name="connsiteY11" fmla="*/ 908357 h 1864968"/>
              <a:gd name="connsiteX0" fmla="*/ 1 w 9627973"/>
              <a:gd name="connsiteY0" fmla="*/ 887167 h 1864968"/>
              <a:gd name="connsiteX1" fmla="*/ 3038458 w 9627973"/>
              <a:gd name="connsiteY1" fmla="*/ 0 h 1864968"/>
              <a:gd name="connsiteX2" fmla="*/ 4686811 w 9627973"/>
              <a:gd name="connsiteY2" fmla="*/ 681635 h 1864968"/>
              <a:gd name="connsiteX3" fmla="*/ 8782972 w 9627973"/>
              <a:gd name="connsiteY3" fmla="*/ 685225 h 1864968"/>
              <a:gd name="connsiteX4" fmla="*/ 8782972 w 9627973"/>
              <a:gd name="connsiteY4" fmla="*/ 334762 h 1864968"/>
              <a:gd name="connsiteX5" fmla="*/ 9627973 w 9627973"/>
              <a:gd name="connsiteY5" fmla="*/ 811012 h 1864968"/>
              <a:gd name="connsiteX6" fmla="*/ 8782972 w 9627973"/>
              <a:gd name="connsiteY6" fmla="*/ 1287262 h 1864968"/>
              <a:gd name="connsiteX7" fmla="*/ 8782972 w 9627973"/>
              <a:gd name="connsiteY7" fmla="*/ 936799 h 1864968"/>
              <a:gd name="connsiteX8" fmla="*/ 4487473 w 9627973"/>
              <a:gd name="connsiteY8" fmla="*/ 919754 h 1864968"/>
              <a:gd name="connsiteX9" fmla="*/ 3516604 w 9627973"/>
              <a:gd name="connsiteY9" fmla="*/ 1234588 h 1864968"/>
              <a:gd name="connsiteX10" fmla="*/ 1169772 w 9627973"/>
              <a:gd name="connsiteY10" fmla="*/ 1864968 h 1864968"/>
              <a:gd name="connsiteX11" fmla="*/ 1 w 9627973"/>
              <a:gd name="connsiteY11" fmla="*/ 887167 h 1864968"/>
              <a:gd name="connsiteX0" fmla="*/ -1 w 9627971"/>
              <a:gd name="connsiteY0" fmla="*/ 887167 h 1864968"/>
              <a:gd name="connsiteX1" fmla="*/ 3038456 w 9627971"/>
              <a:gd name="connsiteY1" fmla="*/ 0 h 1864968"/>
              <a:gd name="connsiteX2" fmla="*/ 4686809 w 9627971"/>
              <a:gd name="connsiteY2" fmla="*/ 681635 h 1864968"/>
              <a:gd name="connsiteX3" fmla="*/ 8782970 w 9627971"/>
              <a:gd name="connsiteY3" fmla="*/ 685225 h 1864968"/>
              <a:gd name="connsiteX4" fmla="*/ 8782970 w 9627971"/>
              <a:gd name="connsiteY4" fmla="*/ 334762 h 1864968"/>
              <a:gd name="connsiteX5" fmla="*/ 9627971 w 9627971"/>
              <a:gd name="connsiteY5" fmla="*/ 811012 h 1864968"/>
              <a:gd name="connsiteX6" fmla="*/ 8782970 w 9627971"/>
              <a:gd name="connsiteY6" fmla="*/ 1287262 h 1864968"/>
              <a:gd name="connsiteX7" fmla="*/ 8782970 w 9627971"/>
              <a:gd name="connsiteY7" fmla="*/ 936799 h 1864968"/>
              <a:gd name="connsiteX8" fmla="*/ 4487471 w 9627971"/>
              <a:gd name="connsiteY8" fmla="*/ 919754 h 1864968"/>
              <a:gd name="connsiteX9" fmla="*/ 3516602 w 9627971"/>
              <a:gd name="connsiteY9" fmla="*/ 1234588 h 1864968"/>
              <a:gd name="connsiteX10" fmla="*/ 1169770 w 9627971"/>
              <a:gd name="connsiteY10" fmla="*/ 1864968 h 1864968"/>
              <a:gd name="connsiteX11" fmla="*/ -1 w 9627971"/>
              <a:gd name="connsiteY11" fmla="*/ 887167 h 18649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3516604 w 9627973"/>
              <a:gd name="connsiteY9" fmla="*/ 1033188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3516602 w 9627971"/>
              <a:gd name="connsiteY9" fmla="*/ 1033188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2938069 w 9627971"/>
              <a:gd name="connsiteY9" fmla="*/ 1220440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3735709 w 9627973"/>
              <a:gd name="connsiteY2" fmla="*/ 541617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7973" h="1663568">
                <a:moveTo>
                  <a:pt x="1" y="685767"/>
                </a:moveTo>
                <a:cubicBezTo>
                  <a:pt x="1354154" y="252656"/>
                  <a:pt x="1307369" y="303108"/>
                  <a:pt x="2542155" y="0"/>
                </a:cubicBezTo>
                <a:cubicBezTo>
                  <a:pt x="3120248" y="524811"/>
                  <a:pt x="3020824" y="381539"/>
                  <a:pt x="3735709" y="541617"/>
                </a:cubicBezTo>
                <a:lnTo>
                  <a:pt x="8782972" y="483825"/>
                </a:lnTo>
                <a:lnTo>
                  <a:pt x="8782972" y="133362"/>
                </a:lnTo>
                <a:lnTo>
                  <a:pt x="9627973" y="609612"/>
                </a:lnTo>
                <a:lnTo>
                  <a:pt x="8782972" y="1085862"/>
                </a:lnTo>
                <a:lnTo>
                  <a:pt x="8782972" y="735399"/>
                </a:lnTo>
                <a:lnTo>
                  <a:pt x="4487473" y="718354"/>
                </a:lnTo>
                <a:cubicBezTo>
                  <a:pt x="3971006" y="885716"/>
                  <a:pt x="3536865" y="747364"/>
                  <a:pt x="2938071" y="1220440"/>
                </a:cubicBezTo>
                <a:lnTo>
                  <a:pt x="1169772" y="1663568"/>
                </a:lnTo>
                <a:cubicBezTo>
                  <a:pt x="661310" y="1362832"/>
                  <a:pt x="358714" y="1068836"/>
                  <a:pt x="1" y="685767"/>
                </a:cubicBez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Arrow Callout 6"/>
          <p:cNvSpPr/>
          <p:nvPr/>
        </p:nvSpPr>
        <p:spPr>
          <a:xfrm rot="2227189">
            <a:off x="53538" y="1156391"/>
            <a:ext cx="4054318" cy="1810565"/>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1254" h="1810565">
                <a:moveTo>
                  <a:pt x="1" y="908357"/>
                </a:moveTo>
                <a:cubicBezTo>
                  <a:pt x="1354154" y="475246"/>
                  <a:pt x="1936953" y="303108"/>
                  <a:pt x="3171739" y="0"/>
                </a:cubicBezTo>
                <a:lnTo>
                  <a:pt x="4820092" y="681635"/>
                </a:lnTo>
                <a:lnTo>
                  <a:pt x="8916253" y="685225"/>
                </a:lnTo>
                <a:lnTo>
                  <a:pt x="8916253" y="334762"/>
                </a:lnTo>
                <a:lnTo>
                  <a:pt x="9761254" y="811012"/>
                </a:lnTo>
                <a:lnTo>
                  <a:pt x="8916253" y="1287262"/>
                </a:lnTo>
                <a:lnTo>
                  <a:pt x="8916253" y="936799"/>
                </a:lnTo>
                <a:lnTo>
                  <a:pt x="4620754" y="919754"/>
                </a:lnTo>
                <a:lnTo>
                  <a:pt x="3649885" y="1234588"/>
                </a:lnTo>
                <a:lnTo>
                  <a:pt x="1525386" y="1810565"/>
                </a:lnTo>
                <a:lnTo>
                  <a:pt x="1" y="908357"/>
                </a:ln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2" name="Rectangle 1"/>
          <p:cNvSpPr/>
          <p:nvPr/>
        </p:nvSpPr>
        <p:spPr>
          <a:xfrm>
            <a:off x="2133600" y="685800"/>
            <a:ext cx="7010400" cy="2893100"/>
          </a:xfrm>
          <a:prstGeom prst="rect">
            <a:avLst/>
          </a:prstGeom>
        </p:spPr>
        <p:txBody>
          <a:bodyPr wrap="square">
            <a:spAutoFit/>
          </a:bodyPr>
          <a:lstStyle/>
          <a:p>
            <a:r>
              <a:rPr lang="en-US" sz="2000" b="1" dirty="0">
                <a:solidFill>
                  <a:prstClr val="black"/>
                </a:solidFill>
              </a:rPr>
              <a:t>Luke 19</a:t>
            </a:r>
            <a:r>
              <a:rPr lang="en-US" sz="2000" dirty="0">
                <a:solidFill>
                  <a:prstClr val="black"/>
                </a:solidFill>
              </a:rPr>
              <a:t> (NASB) </a:t>
            </a:r>
            <a:r>
              <a:rPr lang="en-US" sz="2000" b="1" baseline="30000" dirty="0">
                <a:solidFill>
                  <a:prstClr val="black"/>
                </a:solidFill>
              </a:rPr>
              <a:t>41 </a:t>
            </a:r>
            <a:r>
              <a:rPr lang="en-US" sz="2000" dirty="0">
                <a:solidFill>
                  <a:prstClr val="black"/>
                </a:solidFill>
              </a:rPr>
              <a:t>When He approached Jerusalem, He saw the city and wept over it </a:t>
            </a:r>
            <a:r>
              <a:rPr lang="en-US" sz="2000" b="1" baseline="30000" dirty="0">
                <a:solidFill>
                  <a:prstClr val="black"/>
                </a:solidFill>
              </a:rPr>
              <a:t>42 </a:t>
            </a:r>
            <a:r>
              <a:rPr lang="en-US" sz="2000" dirty="0">
                <a:solidFill>
                  <a:prstClr val="black"/>
                </a:solidFill>
              </a:rPr>
              <a:t>saying, “If you had known in this day, even you, the things which make for peace! But now they have been hidden from your eyes. </a:t>
            </a:r>
            <a:r>
              <a:rPr lang="en-US" sz="2000" b="1" baseline="30000" dirty="0">
                <a:solidFill>
                  <a:prstClr val="black"/>
                </a:solidFill>
              </a:rPr>
              <a:t>43 </a:t>
            </a:r>
            <a:r>
              <a:rPr lang="en-US" sz="2000" dirty="0">
                <a:solidFill>
                  <a:prstClr val="black"/>
                </a:solidFill>
              </a:rPr>
              <a:t>For the days will come upon you when your enemies will throw up a barricade against you, and surround you and hem you in on every side, </a:t>
            </a:r>
            <a:r>
              <a:rPr lang="en-US" sz="2000" b="1" baseline="30000" dirty="0">
                <a:solidFill>
                  <a:prstClr val="black"/>
                </a:solidFill>
              </a:rPr>
              <a:t>44 </a:t>
            </a:r>
            <a:r>
              <a:rPr lang="en-US" sz="2000" dirty="0">
                <a:solidFill>
                  <a:prstClr val="black"/>
                </a:solidFill>
              </a:rPr>
              <a:t>and they will level you to the ground and your children within you, and they will not leave in you one stone upon another, because you did not recognize the time of your </a:t>
            </a:r>
            <a:r>
              <a:rPr lang="en-US" sz="2000" b="1" dirty="0">
                <a:solidFill>
                  <a:prstClr val="black"/>
                </a:solidFill>
              </a:rPr>
              <a:t>visitation</a:t>
            </a:r>
            <a:r>
              <a:rPr lang="en-US" sz="2000" dirty="0">
                <a:solidFill>
                  <a:prstClr val="black"/>
                </a:solidFill>
              </a:rPr>
              <a: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8" name="Rectangle 7">
            <a:extLst>
              <a:ext uri="{FF2B5EF4-FFF2-40B4-BE49-F238E27FC236}">
                <a16:creationId xmlns:a16="http://schemas.microsoft.com/office/drawing/2014/main" id="{69A9C0AB-9264-408F-8F9F-9A615EA8D590}"/>
              </a:ext>
            </a:extLst>
          </p:cNvPr>
          <p:cNvSpPr/>
          <p:nvPr/>
        </p:nvSpPr>
        <p:spPr>
          <a:xfrm>
            <a:off x="2133600" y="4117300"/>
            <a:ext cx="7010400" cy="2554545"/>
          </a:xfrm>
          <a:prstGeom prst="rect">
            <a:avLst/>
          </a:prstGeom>
        </p:spPr>
        <p:txBody>
          <a:bodyPr wrap="square">
            <a:spAutoFit/>
          </a:bodyPr>
          <a:lstStyle/>
          <a:p>
            <a:r>
              <a:rPr lang="en-US" sz="2000" b="1" dirty="0">
                <a:solidFill>
                  <a:prstClr val="black"/>
                </a:solidFill>
              </a:rPr>
              <a:t>Lucas 19</a:t>
            </a:r>
            <a:r>
              <a:rPr lang="en-US" sz="2000" dirty="0">
                <a:solidFill>
                  <a:prstClr val="black"/>
                </a:solidFill>
              </a:rPr>
              <a:t> </a:t>
            </a:r>
            <a:r>
              <a:rPr lang="es-ES" sz="2000" b="1" baseline="30000" dirty="0">
                <a:solidFill>
                  <a:prstClr val="black"/>
                </a:solidFill>
              </a:rPr>
              <a:t>41 </a:t>
            </a:r>
            <a:r>
              <a:rPr lang="es-ES" sz="2000" dirty="0">
                <a:solidFill>
                  <a:prstClr val="black"/>
                </a:solidFill>
              </a:rPr>
              <a:t>Cuando llegó cerca de la ciudad, al verla, lloró por ella, </a:t>
            </a:r>
            <a:r>
              <a:rPr lang="es-ES" sz="2000" b="1" baseline="30000" dirty="0">
                <a:solidFill>
                  <a:prstClr val="black"/>
                </a:solidFill>
              </a:rPr>
              <a:t>42 </a:t>
            </a:r>
            <a:r>
              <a:rPr lang="es-ES" sz="2000" dirty="0">
                <a:solidFill>
                  <a:prstClr val="black"/>
                </a:solidFill>
              </a:rPr>
              <a:t>diciendo:</a:t>
            </a:r>
          </a:p>
          <a:p>
            <a:r>
              <a:rPr lang="es-ES" sz="2000" dirty="0">
                <a:solidFill>
                  <a:prstClr val="black"/>
                </a:solidFill>
              </a:rPr>
              <a:t>—¡Si también tú conocieras, a lo menos en este tu día, lo que es para tu paz! Pero ahora está encubierto a tus ojos. </a:t>
            </a:r>
            <a:r>
              <a:rPr lang="es-ES" sz="2000" b="1" baseline="30000" dirty="0">
                <a:solidFill>
                  <a:prstClr val="black"/>
                </a:solidFill>
              </a:rPr>
              <a:t>43 </a:t>
            </a:r>
            <a:r>
              <a:rPr lang="es-ES" sz="2000" dirty="0">
                <a:solidFill>
                  <a:prstClr val="black"/>
                </a:solidFill>
              </a:rPr>
              <a:t>Vendrán días sobre ti cuando tus enemigos te rodearán con cerca, te sitiarán y por todas partes te estrecharán; </a:t>
            </a:r>
            <a:r>
              <a:rPr lang="es-ES" sz="2000" b="1" baseline="30000" dirty="0">
                <a:solidFill>
                  <a:prstClr val="black"/>
                </a:solidFill>
              </a:rPr>
              <a:t>44 </a:t>
            </a:r>
            <a:r>
              <a:rPr lang="es-ES" sz="2000" dirty="0">
                <a:solidFill>
                  <a:prstClr val="black"/>
                </a:solidFill>
              </a:rPr>
              <a:t>te derribarán a tierra y a tus hijos dentro de ti, y no dejarán en ti piedra sobre piedra, por cuanto no conociste el tiempo de tu </a:t>
            </a:r>
            <a:r>
              <a:rPr lang="es-ES" sz="2000" b="1" dirty="0">
                <a:solidFill>
                  <a:prstClr val="black"/>
                </a:solidFill>
              </a:rPr>
              <a:t>visitación</a:t>
            </a:r>
            <a:r>
              <a:rPr lang="es-ES" sz="2000" dirty="0">
                <a:solidFill>
                  <a:prstClr val="black"/>
                </a:solidFill>
              </a:rPr>
              <a:t>.</a:t>
            </a:r>
          </a:p>
        </p:txBody>
      </p:sp>
    </p:spTree>
    <p:extLst>
      <p:ext uri="{BB962C8B-B14F-4D97-AF65-F5344CB8AC3E}">
        <p14:creationId xmlns:p14="http://schemas.microsoft.com/office/powerpoint/2010/main" val="423802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Callout 6">
            <a:extLst>
              <a:ext uri="{FF2B5EF4-FFF2-40B4-BE49-F238E27FC236}">
                <a16:creationId xmlns:a16="http://schemas.microsoft.com/office/drawing/2014/main" id="{6F68539F-EA32-4BE0-8CF0-955EB4F163FD}"/>
              </a:ext>
            </a:extLst>
          </p:cNvPr>
          <p:cNvSpPr/>
          <p:nvPr/>
        </p:nvSpPr>
        <p:spPr>
          <a:xfrm rot="1286199">
            <a:off x="36369" y="4768764"/>
            <a:ext cx="6000173" cy="1663568"/>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2"/>
              <a:gd name="connsiteY0" fmla="*/ 908357 h 1864968"/>
              <a:gd name="connsiteX1" fmla="*/ 3171737 w 9761252"/>
              <a:gd name="connsiteY1" fmla="*/ 0 h 1864968"/>
              <a:gd name="connsiteX2" fmla="*/ 4820090 w 9761252"/>
              <a:gd name="connsiteY2" fmla="*/ 681635 h 1864968"/>
              <a:gd name="connsiteX3" fmla="*/ 8916251 w 9761252"/>
              <a:gd name="connsiteY3" fmla="*/ 685225 h 1864968"/>
              <a:gd name="connsiteX4" fmla="*/ 8916251 w 9761252"/>
              <a:gd name="connsiteY4" fmla="*/ 334762 h 1864968"/>
              <a:gd name="connsiteX5" fmla="*/ 9761252 w 9761252"/>
              <a:gd name="connsiteY5" fmla="*/ 811012 h 1864968"/>
              <a:gd name="connsiteX6" fmla="*/ 8916251 w 9761252"/>
              <a:gd name="connsiteY6" fmla="*/ 1287262 h 1864968"/>
              <a:gd name="connsiteX7" fmla="*/ 8916251 w 9761252"/>
              <a:gd name="connsiteY7" fmla="*/ 936799 h 1864968"/>
              <a:gd name="connsiteX8" fmla="*/ 4620752 w 9761252"/>
              <a:gd name="connsiteY8" fmla="*/ 919754 h 1864968"/>
              <a:gd name="connsiteX9" fmla="*/ 3649883 w 9761252"/>
              <a:gd name="connsiteY9" fmla="*/ 1234588 h 1864968"/>
              <a:gd name="connsiteX10" fmla="*/ 1303051 w 9761252"/>
              <a:gd name="connsiteY10" fmla="*/ 1864968 h 1864968"/>
              <a:gd name="connsiteX11" fmla="*/ -1 w 9761252"/>
              <a:gd name="connsiteY11" fmla="*/ 908357 h 1864968"/>
              <a:gd name="connsiteX0" fmla="*/ 1 w 9627973"/>
              <a:gd name="connsiteY0" fmla="*/ 887167 h 1864968"/>
              <a:gd name="connsiteX1" fmla="*/ 3038458 w 9627973"/>
              <a:gd name="connsiteY1" fmla="*/ 0 h 1864968"/>
              <a:gd name="connsiteX2" fmla="*/ 4686811 w 9627973"/>
              <a:gd name="connsiteY2" fmla="*/ 681635 h 1864968"/>
              <a:gd name="connsiteX3" fmla="*/ 8782972 w 9627973"/>
              <a:gd name="connsiteY3" fmla="*/ 685225 h 1864968"/>
              <a:gd name="connsiteX4" fmla="*/ 8782972 w 9627973"/>
              <a:gd name="connsiteY4" fmla="*/ 334762 h 1864968"/>
              <a:gd name="connsiteX5" fmla="*/ 9627973 w 9627973"/>
              <a:gd name="connsiteY5" fmla="*/ 811012 h 1864968"/>
              <a:gd name="connsiteX6" fmla="*/ 8782972 w 9627973"/>
              <a:gd name="connsiteY6" fmla="*/ 1287262 h 1864968"/>
              <a:gd name="connsiteX7" fmla="*/ 8782972 w 9627973"/>
              <a:gd name="connsiteY7" fmla="*/ 936799 h 1864968"/>
              <a:gd name="connsiteX8" fmla="*/ 4487473 w 9627973"/>
              <a:gd name="connsiteY8" fmla="*/ 919754 h 1864968"/>
              <a:gd name="connsiteX9" fmla="*/ 3516604 w 9627973"/>
              <a:gd name="connsiteY9" fmla="*/ 1234588 h 1864968"/>
              <a:gd name="connsiteX10" fmla="*/ 1169772 w 9627973"/>
              <a:gd name="connsiteY10" fmla="*/ 1864968 h 1864968"/>
              <a:gd name="connsiteX11" fmla="*/ 1 w 9627973"/>
              <a:gd name="connsiteY11" fmla="*/ 887167 h 1864968"/>
              <a:gd name="connsiteX0" fmla="*/ -1 w 9627971"/>
              <a:gd name="connsiteY0" fmla="*/ 887167 h 1864968"/>
              <a:gd name="connsiteX1" fmla="*/ 3038456 w 9627971"/>
              <a:gd name="connsiteY1" fmla="*/ 0 h 1864968"/>
              <a:gd name="connsiteX2" fmla="*/ 4686809 w 9627971"/>
              <a:gd name="connsiteY2" fmla="*/ 681635 h 1864968"/>
              <a:gd name="connsiteX3" fmla="*/ 8782970 w 9627971"/>
              <a:gd name="connsiteY3" fmla="*/ 685225 h 1864968"/>
              <a:gd name="connsiteX4" fmla="*/ 8782970 w 9627971"/>
              <a:gd name="connsiteY4" fmla="*/ 334762 h 1864968"/>
              <a:gd name="connsiteX5" fmla="*/ 9627971 w 9627971"/>
              <a:gd name="connsiteY5" fmla="*/ 811012 h 1864968"/>
              <a:gd name="connsiteX6" fmla="*/ 8782970 w 9627971"/>
              <a:gd name="connsiteY6" fmla="*/ 1287262 h 1864968"/>
              <a:gd name="connsiteX7" fmla="*/ 8782970 w 9627971"/>
              <a:gd name="connsiteY7" fmla="*/ 936799 h 1864968"/>
              <a:gd name="connsiteX8" fmla="*/ 4487471 w 9627971"/>
              <a:gd name="connsiteY8" fmla="*/ 919754 h 1864968"/>
              <a:gd name="connsiteX9" fmla="*/ 3516602 w 9627971"/>
              <a:gd name="connsiteY9" fmla="*/ 1234588 h 1864968"/>
              <a:gd name="connsiteX10" fmla="*/ 1169770 w 9627971"/>
              <a:gd name="connsiteY10" fmla="*/ 1864968 h 1864968"/>
              <a:gd name="connsiteX11" fmla="*/ -1 w 9627971"/>
              <a:gd name="connsiteY11" fmla="*/ 887167 h 18649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3516604 w 9627973"/>
              <a:gd name="connsiteY9" fmla="*/ 1033188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3516602 w 9627971"/>
              <a:gd name="connsiteY9" fmla="*/ 1033188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2938069 w 9627971"/>
              <a:gd name="connsiteY9" fmla="*/ 1220440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3735709 w 9627973"/>
              <a:gd name="connsiteY2" fmla="*/ 541617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7973" h="1663568">
                <a:moveTo>
                  <a:pt x="1" y="685767"/>
                </a:moveTo>
                <a:cubicBezTo>
                  <a:pt x="1354154" y="252656"/>
                  <a:pt x="1307369" y="303108"/>
                  <a:pt x="2542155" y="0"/>
                </a:cubicBezTo>
                <a:cubicBezTo>
                  <a:pt x="3120248" y="524811"/>
                  <a:pt x="3020824" y="381539"/>
                  <a:pt x="3735709" y="541617"/>
                </a:cubicBezTo>
                <a:lnTo>
                  <a:pt x="8782972" y="483825"/>
                </a:lnTo>
                <a:lnTo>
                  <a:pt x="8782972" y="133362"/>
                </a:lnTo>
                <a:lnTo>
                  <a:pt x="9627973" y="609612"/>
                </a:lnTo>
                <a:lnTo>
                  <a:pt x="8782972" y="1085862"/>
                </a:lnTo>
                <a:lnTo>
                  <a:pt x="8782972" y="735399"/>
                </a:lnTo>
                <a:lnTo>
                  <a:pt x="4487473" y="718354"/>
                </a:lnTo>
                <a:cubicBezTo>
                  <a:pt x="3971006" y="885716"/>
                  <a:pt x="3536865" y="747364"/>
                  <a:pt x="2938071" y="1220440"/>
                </a:cubicBezTo>
                <a:lnTo>
                  <a:pt x="1169772" y="1663568"/>
                </a:lnTo>
                <a:cubicBezTo>
                  <a:pt x="661310" y="1362832"/>
                  <a:pt x="358714" y="1068836"/>
                  <a:pt x="1" y="685767"/>
                </a:cubicBez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E2D37786-F6BC-4BD4-9809-AB676AD847CA}"/>
              </a:ext>
            </a:extLst>
          </p:cNvPr>
          <p:cNvSpPr/>
          <p:nvPr/>
        </p:nvSpPr>
        <p:spPr>
          <a:xfrm>
            <a:off x="2133600" y="4117300"/>
            <a:ext cx="7010400" cy="2554545"/>
          </a:xfrm>
          <a:prstGeom prst="rect">
            <a:avLst/>
          </a:prstGeom>
        </p:spPr>
        <p:txBody>
          <a:bodyPr wrap="square">
            <a:spAutoFit/>
          </a:bodyPr>
          <a:lstStyle/>
          <a:p>
            <a:r>
              <a:rPr lang="en-US" sz="2000" b="1" dirty="0">
                <a:solidFill>
                  <a:prstClr val="black"/>
                </a:solidFill>
              </a:rPr>
              <a:t>Lucas 19</a:t>
            </a:r>
            <a:r>
              <a:rPr lang="en-US" sz="2000" dirty="0">
                <a:solidFill>
                  <a:prstClr val="black"/>
                </a:solidFill>
              </a:rPr>
              <a:t> </a:t>
            </a:r>
            <a:r>
              <a:rPr lang="es-ES" sz="2000" b="1" baseline="30000" dirty="0">
                <a:solidFill>
                  <a:prstClr val="black"/>
                </a:solidFill>
              </a:rPr>
              <a:t>41 </a:t>
            </a:r>
            <a:r>
              <a:rPr lang="es-ES" sz="2000" dirty="0">
                <a:solidFill>
                  <a:prstClr val="black"/>
                </a:solidFill>
              </a:rPr>
              <a:t>Cuando llegó cerca de la ciudad, al verla, lloró por ella, </a:t>
            </a:r>
            <a:r>
              <a:rPr lang="es-ES" sz="2000" b="1" baseline="30000" dirty="0">
                <a:solidFill>
                  <a:prstClr val="black"/>
                </a:solidFill>
              </a:rPr>
              <a:t>42 </a:t>
            </a:r>
            <a:r>
              <a:rPr lang="es-ES" sz="2000" dirty="0">
                <a:solidFill>
                  <a:prstClr val="black"/>
                </a:solidFill>
              </a:rPr>
              <a:t>diciendo:</a:t>
            </a:r>
          </a:p>
          <a:p>
            <a:r>
              <a:rPr lang="es-ES" sz="2000" dirty="0">
                <a:solidFill>
                  <a:prstClr val="black"/>
                </a:solidFill>
              </a:rPr>
              <a:t>—¡</a:t>
            </a:r>
            <a:r>
              <a:rPr lang="es-ES" sz="2000" b="1" u="sng" dirty="0">
                <a:solidFill>
                  <a:prstClr val="black"/>
                </a:solidFill>
              </a:rPr>
              <a:t>Si también tú conocieras</a:t>
            </a:r>
            <a:r>
              <a:rPr lang="es-ES" sz="2000" u="sng" dirty="0">
                <a:solidFill>
                  <a:prstClr val="black"/>
                </a:solidFill>
              </a:rPr>
              <a:t>, a lo menos en este tu día, lo que es para tu paz</a:t>
            </a:r>
            <a:r>
              <a:rPr lang="es-ES" sz="2000" dirty="0">
                <a:solidFill>
                  <a:prstClr val="black"/>
                </a:solidFill>
              </a:rPr>
              <a:t>! Pero ahora está encubierto a tus ojos. </a:t>
            </a:r>
            <a:r>
              <a:rPr lang="es-ES" sz="2000" b="1" baseline="30000" dirty="0">
                <a:solidFill>
                  <a:prstClr val="black"/>
                </a:solidFill>
              </a:rPr>
              <a:t>43 </a:t>
            </a:r>
            <a:r>
              <a:rPr lang="es-ES" sz="2000" dirty="0">
                <a:solidFill>
                  <a:prstClr val="black"/>
                </a:solidFill>
              </a:rPr>
              <a:t>Vendrán días sobre ti cuando tus enemigos te rodearán con cerca, te sitiarán y por todas partes te estrecharán; </a:t>
            </a:r>
            <a:r>
              <a:rPr lang="es-ES" sz="2000" b="1" baseline="30000" dirty="0">
                <a:solidFill>
                  <a:prstClr val="black"/>
                </a:solidFill>
              </a:rPr>
              <a:t>44 </a:t>
            </a:r>
            <a:r>
              <a:rPr lang="es-ES" sz="2000" dirty="0">
                <a:solidFill>
                  <a:prstClr val="black"/>
                </a:solidFill>
              </a:rPr>
              <a:t>te derribarán a tierra y a tus hijos dentro de ti, y no dejarán en ti piedra sobre piedra, por cuanto no conociste el tiempo de tu </a:t>
            </a:r>
            <a:r>
              <a:rPr lang="es-ES" sz="2000" b="1" dirty="0">
                <a:solidFill>
                  <a:prstClr val="black"/>
                </a:solidFill>
              </a:rPr>
              <a:t>visitación</a:t>
            </a:r>
            <a:r>
              <a:rPr lang="es-ES" sz="2000" dirty="0">
                <a:solidFill>
                  <a:prstClr val="black"/>
                </a:solidFill>
              </a:rPr>
              <a:t>.</a:t>
            </a:r>
          </a:p>
        </p:txBody>
      </p:sp>
      <p:sp>
        <p:nvSpPr>
          <p:cNvPr id="7" name="Right Arrow Callout 6"/>
          <p:cNvSpPr/>
          <p:nvPr/>
        </p:nvSpPr>
        <p:spPr>
          <a:xfrm rot="2227189">
            <a:off x="53538" y="1156391"/>
            <a:ext cx="4054318" cy="1810565"/>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1254" h="1810565">
                <a:moveTo>
                  <a:pt x="1" y="908357"/>
                </a:moveTo>
                <a:cubicBezTo>
                  <a:pt x="1354154" y="475246"/>
                  <a:pt x="1936953" y="303108"/>
                  <a:pt x="3171739" y="0"/>
                </a:cubicBezTo>
                <a:lnTo>
                  <a:pt x="4820092" y="681635"/>
                </a:lnTo>
                <a:lnTo>
                  <a:pt x="8916253" y="685225"/>
                </a:lnTo>
                <a:lnTo>
                  <a:pt x="8916253" y="334762"/>
                </a:lnTo>
                <a:lnTo>
                  <a:pt x="9761254" y="811012"/>
                </a:lnTo>
                <a:lnTo>
                  <a:pt x="8916253" y="1287262"/>
                </a:lnTo>
                <a:lnTo>
                  <a:pt x="8916253" y="936799"/>
                </a:lnTo>
                <a:lnTo>
                  <a:pt x="4620754" y="919754"/>
                </a:lnTo>
                <a:lnTo>
                  <a:pt x="3649885" y="1234588"/>
                </a:lnTo>
                <a:lnTo>
                  <a:pt x="1525386" y="1810565"/>
                </a:lnTo>
                <a:lnTo>
                  <a:pt x="1" y="908357"/>
                </a:ln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2" name="Rectangle 1"/>
          <p:cNvSpPr/>
          <p:nvPr/>
        </p:nvSpPr>
        <p:spPr>
          <a:xfrm>
            <a:off x="2133600" y="685800"/>
            <a:ext cx="7010400" cy="2893100"/>
          </a:xfrm>
          <a:prstGeom prst="rect">
            <a:avLst/>
          </a:prstGeom>
        </p:spPr>
        <p:txBody>
          <a:bodyPr wrap="square">
            <a:spAutoFit/>
          </a:bodyPr>
          <a:lstStyle/>
          <a:p>
            <a:r>
              <a:rPr lang="en-US" sz="2000" b="1" dirty="0">
                <a:solidFill>
                  <a:prstClr val="black"/>
                </a:solidFill>
              </a:rPr>
              <a:t>Luke 19</a:t>
            </a:r>
            <a:r>
              <a:rPr lang="en-US" sz="2000" dirty="0">
                <a:solidFill>
                  <a:prstClr val="black"/>
                </a:solidFill>
              </a:rPr>
              <a:t> (NASB) </a:t>
            </a:r>
            <a:r>
              <a:rPr lang="en-US" sz="2000" b="1" baseline="30000" dirty="0">
                <a:solidFill>
                  <a:prstClr val="black"/>
                </a:solidFill>
              </a:rPr>
              <a:t>41 </a:t>
            </a:r>
            <a:r>
              <a:rPr lang="en-US" sz="2000" dirty="0">
                <a:solidFill>
                  <a:prstClr val="black"/>
                </a:solidFill>
              </a:rPr>
              <a:t>When He approached Jerusalem, He saw the city and wept over it </a:t>
            </a:r>
            <a:r>
              <a:rPr lang="en-US" sz="2000" b="1" baseline="30000" dirty="0">
                <a:solidFill>
                  <a:prstClr val="black"/>
                </a:solidFill>
              </a:rPr>
              <a:t>42 </a:t>
            </a:r>
            <a:r>
              <a:rPr lang="en-US" sz="2000" dirty="0">
                <a:solidFill>
                  <a:prstClr val="black"/>
                </a:solidFill>
              </a:rPr>
              <a:t>saying, “</a:t>
            </a:r>
            <a:r>
              <a:rPr lang="en-US" sz="2000" b="1" u="sng" dirty="0">
                <a:solidFill>
                  <a:prstClr val="black"/>
                </a:solidFill>
              </a:rPr>
              <a:t>If you had known</a:t>
            </a:r>
            <a:r>
              <a:rPr lang="en-US" sz="2000" u="sng" dirty="0">
                <a:solidFill>
                  <a:prstClr val="black"/>
                </a:solidFill>
              </a:rPr>
              <a:t> in this day, even you, the things which make for peace</a:t>
            </a:r>
            <a:r>
              <a:rPr lang="en-US" sz="2000" dirty="0">
                <a:solidFill>
                  <a:prstClr val="black"/>
                </a:solidFill>
              </a:rPr>
              <a:t>! But now they have been hidden from your eyes. </a:t>
            </a:r>
            <a:r>
              <a:rPr lang="en-US" sz="2000" b="1" baseline="30000" dirty="0">
                <a:solidFill>
                  <a:prstClr val="black"/>
                </a:solidFill>
              </a:rPr>
              <a:t>43 </a:t>
            </a:r>
            <a:r>
              <a:rPr lang="en-US" sz="2000" dirty="0">
                <a:solidFill>
                  <a:prstClr val="black"/>
                </a:solidFill>
              </a:rPr>
              <a:t>For the days will come upon you when your enemies will throw up a barricade against you, and surround you and hem you in on every side, </a:t>
            </a:r>
            <a:r>
              <a:rPr lang="en-US" sz="2000" b="1" baseline="30000" dirty="0">
                <a:solidFill>
                  <a:prstClr val="black"/>
                </a:solidFill>
              </a:rPr>
              <a:t>44 </a:t>
            </a:r>
            <a:r>
              <a:rPr lang="en-US" sz="2000" dirty="0">
                <a:solidFill>
                  <a:prstClr val="black"/>
                </a:solidFill>
              </a:rPr>
              <a:t>and they will level you to the ground and your children within you, and they will not leave in you one stone upon another, because you did not recognize the time of your </a:t>
            </a:r>
            <a:r>
              <a:rPr lang="en-US" sz="2000" b="1" dirty="0">
                <a:solidFill>
                  <a:prstClr val="black"/>
                </a:solidFill>
              </a:rPr>
              <a:t>visitation</a:t>
            </a:r>
            <a:r>
              <a:rPr lang="en-US" sz="2000" dirty="0">
                <a:solidFill>
                  <a:prstClr val="black"/>
                </a:solidFill>
              </a:rPr>
              <a: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Tree>
    <p:extLst>
      <p:ext uri="{BB962C8B-B14F-4D97-AF65-F5344CB8AC3E}">
        <p14:creationId xmlns:p14="http://schemas.microsoft.com/office/powerpoint/2010/main" val="2833125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Callout 6">
            <a:extLst>
              <a:ext uri="{FF2B5EF4-FFF2-40B4-BE49-F238E27FC236}">
                <a16:creationId xmlns:a16="http://schemas.microsoft.com/office/drawing/2014/main" id="{5B2B046C-172E-450B-826F-E9DD9083064C}"/>
              </a:ext>
            </a:extLst>
          </p:cNvPr>
          <p:cNvSpPr/>
          <p:nvPr/>
        </p:nvSpPr>
        <p:spPr>
          <a:xfrm rot="1286199">
            <a:off x="36369" y="4768764"/>
            <a:ext cx="6000173" cy="1663568"/>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2"/>
              <a:gd name="connsiteY0" fmla="*/ 908357 h 1864968"/>
              <a:gd name="connsiteX1" fmla="*/ 3171737 w 9761252"/>
              <a:gd name="connsiteY1" fmla="*/ 0 h 1864968"/>
              <a:gd name="connsiteX2" fmla="*/ 4820090 w 9761252"/>
              <a:gd name="connsiteY2" fmla="*/ 681635 h 1864968"/>
              <a:gd name="connsiteX3" fmla="*/ 8916251 w 9761252"/>
              <a:gd name="connsiteY3" fmla="*/ 685225 h 1864968"/>
              <a:gd name="connsiteX4" fmla="*/ 8916251 w 9761252"/>
              <a:gd name="connsiteY4" fmla="*/ 334762 h 1864968"/>
              <a:gd name="connsiteX5" fmla="*/ 9761252 w 9761252"/>
              <a:gd name="connsiteY5" fmla="*/ 811012 h 1864968"/>
              <a:gd name="connsiteX6" fmla="*/ 8916251 w 9761252"/>
              <a:gd name="connsiteY6" fmla="*/ 1287262 h 1864968"/>
              <a:gd name="connsiteX7" fmla="*/ 8916251 w 9761252"/>
              <a:gd name="connsiteY7" fmla="*/ 936799 h 1864968"/>
              <a:gd name="connsiteX8" fmla="*/ 4620752 w 9761252"/>
              <a:gd name="connsiteY8" fmla="*/ 919754 h 1864968"/>
              <a:gd name="connsiteX9" fmla="*/ 3649883 w 9761252"/>
              <a:gd name="connsiteY9" fmla="*/ 1234588 h 1864968"/>
              <a:gd name="connsiteX10" fmla="*/ 1303051 w 9761252"/>
              <a:gd name="connsiteY10" fmla="*/ 1864968 h 1864968"/>
              <a:gd name="connsiteX11" fmla="*/ -1 w 9761252"/>
              <a:gd name="connsiteY11" fmla="*/ 908357 h 1864968"/>
              <a:gd name="connsiteX0" fmla="*/ 1 w 9627973"/>
              <a:gd name="connsiteY0" fmla="*/ 887167 h 1864968"/>
              <a:gd name="connsiteX1" fmla="*/ 3038458 w 9627973"/>
              <a:gd name="connsiteY1" fmla="*/ 0 h 1864968"/>
              <a:gd name="connsiteX2" fmla="*/ 4686811 w 9627973"/>
              <a:gd name="connsiteY2" fmla="*/ 681635 h 1864968"/>
              <a:gd name="connsiteX3" fmla="*/ 8782972 w 9627973"/>
              <a:gd name="connsiteY3" fmla="*/ 685225 h 1864968"/>
              <a:gd name="connsiteX4" fmla="*/ 8782972 w 9627973"/>
              <a:gd name="connsiteY4" fmla="*/ 334762 h 1864968"/>
              <a:gd name="connsiteX5" fmla="*/ 9627973 w 9627973"/>
              <a:gd name="connsiteY5" fmla="*/ 811012 h 1864968"/>
              <a:gd name="connsiteX6" fmla="*/ 8782972 w 9627973"/>
              <a:gd name="connsiteY6" fmla="*/ 1287262 h 1864968"/>
              <a:gd name="connsiteX7" fmla="*/ 8782972 w 9627973"/>
              <a:gd name="connsiteY7" fmla="*/ 936799 h 1864968"/>
              <a:gd name="connsiteX8" fmla="*/ 4487473 w 9627973"/>
              <a:gd name="connsiteY8" fmla="*/ 919754 h 1864968"/>
              <a:gd name="connsiteX9" fmla="*/ 3516604 w 9627973"/>
              <a:gd name="connsiteY9" fmla="*/ 1234588 h 1864968"/>
              <a:gd name="connsiteX10" fmla="*/ 1169772 w 9627973"/>
              <a:gd name="connsiteY10" fmla="*/ 1864968 h 1864968"/>
              <a:gd name="connsiteX11" fmla="*/ 1 w 9627973"/>
              <a:gd name="connsiteY11" fmla="*/ 887167 h 1864968"/>
              <a:gd name="connsiteX0" fmla="*/ -1 w 9627971"/>
              <a:gd name="connsiteY0" fmla="*/ 887167 h 1864968"/>
              <a:gd name="connsiteX1" fmla="*/ 3038456 w 9627971"/>
              <a:gd name="connsiteY1" fmla="*/ 0 h 1864968"/>
              <a:gd name="connsiteX2" fmla="*/ 4686809 w 9627971"/>
              <a:gd name="connsiteY2" fmla="*/ 681635 h 1864968"/>
              <a:gd name="connsiteX3" fmla="*/ 8782970 w 9627971"/>
              <a:gd name="connsiteY3" fmla="*/ 685225 h 1864968"/>
              <a:gd name="connsiteX4" fmla="*/ 8782970 w 9627971"/>
              <a:gd name="connsiteY4" fmla="*/ 334762 h 1864968"/>
              <a:gd name="connsiteX5" fmla="*/ 9627971 w 9627971"/>
              <a:gd name="connsiteY5" fmla="*/ 811012 h 1864968"/>
              <a:gd name="connsiteX6" fmla="*/ 8782970 w 9627971"/>
              <a:gd name="connsiteY6" fmla="*/ 1287262 h 1864968"/>
              <a:gd name="connsiteX7" fmla="*/ 8782970 w 9627971"/>
              <a:gd name="connsiteY7" fmla="*/ 936799 h 1864968"/>
              <a:gd name="connsiteX8" fmla="*/ 4487471 w 9627971"/>
              <a:gd name="connsiteY8" fmla="*/ 919754 h 1864968"/>
              <a:gd name="connsiteX9" fmla="*/ 3516602 w 9627971"/>
              <a:gd name="connsiteY9" fmla="*/ 1234588 h 1864968"/>
              <a:gd name="connsiteX10" fmla="*/ 1169770 w 9627971"/>
              <a:gd name="connsiteY10" fmla="*/ 1864968 h 1864968"/>
              <a:gd name="connsiteX11" fmla="*/ -1 w 9627971"/>
              <a:gd name="connsiteY11" fmla="*/ 887167 h 18649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3516604 w 9627973"/>
              <a:gd name="connsiteY9" fmla="*/ 1033188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3516602 w 9627971"/>
              <a:gd name="connsiteY9" fmla="*/ 1033188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2938069 w 9627971"/>
              <a:gd name="connsiteY9" fmla="*/ 1220440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3735709 w 9627973"/>
              <a:gd name="connsiteY2" fmla="*/ 541617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7973" h="1663568">
                <a:moveTo>
                  <a:pt x="1" y="685767"/>
                </a:moveTo>
                <a:cubicBezTo>
                  <a:pt x="1354154" y="252656"/>
                  <a:pt x="1307369" y="303108"/>
                  <a:pt x="2542155" y="0"/>
                </a:cubicBezTo>
                <a:cubicBezTo>
                  <a:pt x="3120248" y="524811"/>
                  <a:pt x="3020824" y="381539"/>
                  <a:pt x="3735709" y="541617"/>
                </a:cubicBezTo>
                <a:lnTo>
                  <a:pt x="8782972" y="483825"/>
                </a:lnTo>
                <a:lnTo>
                  <a:pt x="8782972" y="133362"/>
                </a:lnTo>
                <a:lnTo>
                  <a:pt x="9627973" y="609612"/>
                </a:lnTo>
                <a:lnTo>
                  <a:pt x="8782972" y="1085862"/>
                </a:lnTo>
                <a:lnTo>
                  <a:pt x="8782972" y="735399"/>
                </a:lnTo>
                <a:lnTo>
                  <a:pt x="4487473" y="718354"/>
                </a:lnTo>
                <a:cubicBezTo>
                  <a:pt x="3971006" y="885716"/>
                  <a:pt x="3536865" y="747364"/>
                  <a:pt x="2938071" y="1220440"/>
                </a:cubicBezTo>
                <a:lnTo>
                  <a:pt x="1169772" y="1663568"/>
                </a:lnTo>
                <a:cubicBezTo>
                  <a:pt x="661310" y="1362832"/>
                  <a:pt x="358714" y="1068836"/>
                  <a:pt x="1" y="685767"/>
                </a:cubicBez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Arrow Callout 6"/>
          <p:cNvSpPr/>
          <p:nvPr/>
        </p:nvSpPr>
        <p:spPr>
          <a:xfrm rot="2227189">
            <a:off x="53538" y="1156391"/>
            <a:ext cx="4054318" cy="1810565"/>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1254" h="1810565">
                <a:moveTo>
                  <a:pt x="1" y="908357"/>
                </a:moveTo>
                <a:cubicBezTo>
                  <a:pt x="1354154" y="475246"/>
                  <a:pt x="1936953" y="303108"/>
                  <a:pt x="3171739" y="0"/>
                </a:cubicBezTo>
                <a:lnTo>
                  <a:pt x="4820092" y="681635"/>
                </a:lnTo>
                <a:lnTo>
                  <a:pt x="8916253" y="685225"/>
                </a:lnTo>
                <a:lnTo>
                  <a:pt x="8916253" y="334762"/>
                </a:lnTo>
                <a:lnTo>
                  <a:pt x="9761254" y="811012"/>
                </a:lnTo>
                <a:lnTo>
                  <a:pt x="8916253" y="1287262"/>
                </a:lnTo>
                <a:lnTo>
                  <a:pt x="8916253" y="936799"/>
                </a:lnTo>
                <a:lnTo>
                  <a:pt x="4620754" y="919754"/>
                </a:lnTo>
                <a:lnTo>
                  <a:pt x="3649885" y="1234588"/>
                </a:lnTo>
                <a:lnTo>
                  <a:pt x="1525386" y="1810565"/>
                </a:lnTo>
                <a:lnTo>
                  <a:pt x="1" y="908357"/>
                </a:ln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2" name="Rectangle 1"/>
          <p:cNvSpPr/>
          <p:nvPr/>
        </p:nvSpPr>
        <p:spPr>
          <a:xfrm>
            <a:off x="2133600" y="685800"/>
            <a:ext cx="7010400" cy="2893100"/>
          </a:xfrm>
          <a:prstGeom prst="rect">
            <a:avLst/>
          </a:prstGeom>
        </p:spPr>
        <p:txBody>
          <a:bodyPr wrap="square">
            <a:spAutoFit/>
          </a:bodyPr>
          <a:lstStyle/>
          <a:p>
            <a:r>
              <a:rPr lang="en-US" sz="2000" b="1" dirty="0">
                <a:solidFill>
                  <a:prstClr val="black"/>
                </a:solidFill>
              </a:rPr>
              <a:t>Luke 19</a:t>
            </a:r>
            <a:r>
              <a:rPr lang="en-US" sz="2000" dirty="0">
                <a:solidFill>
                  <a:prstClr val="black"/>
                </a:solidFill>
              </a:rPr>
              <a:t> (NASB) </a:t>
            </a:r>
            <a:r>
              <a:rPr lang="en-US" sz="2000" b="1" baseline="30000" dirty="0">
                <a:solidFill>
                  <a:prstClr val="black"/>
                </a:solidFill>
              </a:rPr>
              <a:t>41 </a:t>
            </a:r>
            <a:r>
              <a:rPr lang="en-US" sz="2000" dirty="0">
                <a:solidFill>
                  <a:prstClr val="black"/>
                </a:solidFill>
              </a:rPr>
              <a:t>When He approached Jerusalem, He saw the city and wept over it </a:t>
            </a:r>
            <a:r>
              <a:rPr lang="en-US" sz="2000" b="1" baseline="30000" dirty="0">
                <a:solidFill>
                  <a:prstClr val="black"/>
                </a:solidFill>
              </a:rPr>
              <a:t>42 </a:t>
            </a:r>
            <a:r>
              <a:rPr lang="en-US" sz="2000" dirty="0">
                <a:solidFill>
                  <a:prstClr val="black"/>
                </a:solidFill>
              </a:rPr>
              <a:t>saying, “</a:t>
            </a:r>
            <a:r>
              <a:rPr lang="en-US" sz="2000" b="1" u="sng" dirty="0">
                <a:solidFill>
                  <a:prstClr val="black"/>
                </a:solidFill>
              </a:rPr>
              <a:t>If you had known</a:t>
            </a:r>
            <a:r>
              <a:rPr lang="en-US" sz="2000" u="sng" dirty="0">
                <a:solidFill>
                  <a:prstClr val="black"/>
                </a:solidFill>
              </a:rPr>
              <a:t> in this day, even you, the things which make for peace</a:t>
            </a:r>
            <a:r>
              <a:rPr lang="en-US" sz="2000" dirty="0">
                <a:solidFill>
                  <a:prstClr val="black"/>
                </a:solidFill>
              </a:rPr>
              <a:t>! But now they have been hidden from your eyes. </a:t>
            </a:r>
            <a:r>
              <a:rPr lang="en-US" sz="2000" b="1" baseline="30000" dirty="0">
                <a:solidFill>
                  <a:prstClr val="black"/>
                </a:solidFill>
              </a:rPr>
              <a:t>43 </a:t>
            </a:r>
            <a:r>
              <a:rPr lang="en-US" sz="2000" dirty="0">
                <a:solidFill>
                  <a:prstClr val="black"/>
                </a:solidFill>
              </a:rPr>
              <a:t>For the days will come upon you when your enemies will throw up a barricade against you, and surround you and hem you in on every side, </a:t>
            </a:r>
            <a:r>
              <a:rPr lang="en-US" sz="2000" b="1" baseline="30000" dirty="0">
                <a:solidFill>
                  <a:prstClr val="black"/>
                </a:solidFill>
              </a:rPr>
              <a:t>44 </a:t>
            </a:r>
            <a:r>
              <a:rPr lang="en-US" sz="2000" dirty="0">
                <a:solidFill>
                  <a:prstClr val="black"/>
                </a:solidFill>
              </a:rPr>
              <a:t>and they will level you to the ground and your children within you, and they will not leave in you one stone upon another, </a:t>
            </a:r>
            <a:r>
              <a:rPr lang="en-US" sz="2000" u="sng" dirty="0">
                <a:solidFill>
                  <a:prstClr val="black"/>
                </a:solidFill>
              </a:rPr>
              <a:t>because </a:t>
            </a:r>
            <a:r>
              <a:rPr lang="en-US" sz="2000" b="1" u="sng" dirty="0">
                <a:solidFill>
                  <a:prstClr val="black"/>
                </a:solidFill>
              </a:rPr>
              <a:t>you did not recognize</a:t>
            </a:r>
            <a:r>
              <a:rPr lang="en-US" sz="2000" dirty="0">
                <a:solidFill>
                  <a:prstClr val="black"/>
                </a:solidFill>
              </a:rPr>
              <a:t> the time of your </a:t>
            </a:r>
            <a:r>
              <a:rPr lang="en-US" sz="2000" b="1" dirty="0">
                <a:solidFill>
                  <a:prstClr val="black"/>
                </a:solidFill>
              </a:rPr>
              <a:t>visitation</a:t>
            </a:r>
            <a:r>
              <a:rPr lang="en-US" sz="2000" dirty="0">
                <a:solidFill>
                  <a:prstClr val="black"/>
                </a:solidFill>
              </a:rPr>
              <a: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10" name="TextBox 9"/>
          <p:cNvSpPr txBox="1"/>
          <p:nvPr/>
        </p:nvSpPr>
        <p:spPr>
          <a:xfrm>
            <a:off x="6096000" y="1033901"/>
            <a:ext cx="1207397" cy="353943"/>
          </a:xfrm>
          <a:prstGeom prst="rect">
            <a:avLst/>
          </a:prstGeom>
          <a:solidFill>
            <a:srgbClr val="FFFF00"/>
          </a:solidFill>
          <a:effectLst>
            <a:outerShdw blurRad="50800" dist="101600" dir="13500000" algn="br" rotWithShape="0">
              <a:prstClr val="black">
                <a:alpha val="40000"/>
              </a:prstClr>
            </a:outerShdw>
          </a:effectLst>
        </p:spPr>
        <p:txBody>
          <a:bodyPr wrap="square" lIns="0" tIns="0" rIns="0" bIns="45720" rtlCol="0">
            <a:spAutoFit/>
          </a:bodyPr>
          <a:lstStyle/>
          <a:p>
            <a:pPr algn="ctr"/>
            <a:r>
              <a:rPr lang="en-US" sz="2000" b="1" u="sng" dirty="0">
                <a:solidFill>
                  <a:prstClr val="black"/>
                </a:solidFill>
              </a:rPr>
              <a:t>had known</a:t>
            </a:r>
          </a:p>
        </p:txBody>
      </p:sp>
      <p:sp>
        <p:nvSpPr>
          <p:cNvPr id="11" name="TextBox 10"/>
          <p:cNvSpPr txBox="1"/>
          <p:nvPr/>
        </p:nvSpPr>
        <p:spPr>
          <a:xfrm>
            <a:off x="7408479" y="2865140"/>
            <a:ext cx="997849" cy="353943"/>
          </a:xfrm>
          <a:prstGeom prst="rect">
            <a:avLst/>
          </a:prstGeom>
          <a:solidFill>
            <a:srgbClr val="FFFF00"/>
          </a:solidFill>
          <a:effectLst>
            <a:outerShdw blurRad="50800" dist="101600" dir="13500000" algn="br" rotWithShape="0">
              <a:prstClr val="black">
                <a:alpha val="40000"/>
              </a:prstClr>
            </a:outerShdw>
          </a:effectLst>
        </p:spPr>
        <p:txBody>
          <a:bodyPr wrap="square" lIns="0" tIns="0" rIns="0" bIns="45720" rtlCol="0">
            <a:spAutoFit/>
          </a:bodyPr>
          <a:lstStyle/>
          <a:p>
            <a:pPr algn="ctr"/>
            <a:r>
              <a:rPr lang="en-US" sz="2000" b="1" u="sng" dirty="0">
                <a:solidFill>
                  <a:prstClr val="black"/>
                </a:solidFill>
              </a:rPr>
              <a:t>know</a:t>
            </a:r>
          </a:p>
        </p:txBody>
      </p:sp>
      <p:sp>
        <p:nvSpPr>
          <p:cNvPr id="9" name="Up-Down Arrow 8"/>
          <p:cNvSpPr/>
          <p:nvPr/>
        </p:nvSpPr>
        <p:spPr>
          <a:xfrm rot="20676511">
            <a:off x="7079399" y="1308463"/>
            <a:ext cx="381000" cy="171981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effectLst>
                  <a:outerShdw blurRad="38100" dist="38100" dir="2700000" algn="tl">
                    <a:srgbClr val="000000">
                      <a:alpha val="43137"/>
                    </a:srgbClr>
                  </a:outerShdw>
                </a:effectLst>
              </a:rPr>
              <a:t>ESV</a:t>
            </a:r>
          </a:p>
        </p:txBody>
      </p:sp>
      <p:sp>
        <p:nvSpPr>
          <p:cNvPr id="13" name="TextBox 12">
            <a:extLst>
              <a:ext uri="{FF2B5EF4-FFF2-40B4-BE49-F238E27FC236}">
                <a16:creationId xmlns:a16="http://schemas.microsoft.com/office/drawing/2014/main" id="{26669683-B452-44E7-91F4-90F9ACEA97DD}"/>
              </a:ext>
            </a:extLst>
          </p:cNvPr>
          <p:cNvSpPr txBox="1"/>
          <p:nvPr/>
        </p:nvSpPr>
        <p:spPr>
          <a:xfrm>
            <a:off x="304800" y="1677650"/>
            <a:ext cx="3352799" cy="1446550"/>
          </a:xfrm>
          <a:prstGeom prst="rect">
            <a:avLst/>
          </a:prstGeom>
          <a:solidFill>
            <a:schemeClr val="bg1">
              <a:lumMod val="85000"/>
            </a:schemeClr>
          </a:solidFill>
          <a:ln>
            <a:solidFill>
              <a:schemeClr val="tx1"/>
            </a:solidFill>
          </a:ln>
          <a:effectLst>
            <a:outerShdw blurRad="50800" dist="88900" dir="13500000" algn="br" rotWithShape="0">
              <a:prstClr val="black">
                <a:alpha val="40000"/>
              </a:prstClr>
            </a:outerShdw>
          </a:effectLst>
        </p:spPr>
        <p:txBody>
          <a:bodyPr wrap="square" rtlCol="0">
            <a:spAutoFit/>
          </a:bodyPr>
          <a:lstStyle/>
          <a:p>
            <a:r>
              <a:rPr lang="en-US" sz="2200" dirty="0">
                <a:solidFill>
                  <a:prstClr val="black"/>
                </a:solidFill>
              </a:rPr>
              <a:t>The visitation was for peace</a:t>
            </a:r>
          </a:p>
          <a:p>
            <a:r>
              <a:rPr lang="en-US" sz="2200" dirty="0">
                <a:solidFill>
                  <a:prstClr val="black"/>
                </a:solidFill>
              </a:rPr>
              <a:t>But they didn’t recognize it</a:t>
            </a:r>
          </a:p>
          <a:p>
            <a:r>
              <a:rPr lang="en-US" sz="2200" dirty="0">
                <a:solidFill>
                  <a:prstClr val="black"/>
                </a:solidFill>
              </a:rPr>
              <a:t>And because of that failure,</a:t>
            </a:r>
          </a:p>
          <a:p>
            <a:r>
              <a:rPr lang="en-US" sz="2200" dirty="0">
                <a:solidFill>
                  <a:prstClr val="black"/>
                </a:solidFill>
              </a:rPr>
              <a:t>Judgment would come</a:t>
            </a:r>
          </a:p>
        </p:txBody>
      </p:sp>
      <p:sp>
        <p:nvSpPr>
          <p:cNvPr id="14" name="Rectangle 13">
            <a:extLst>
              <a:ext uri="{FF2B5EF4-FFF2-40B4-BE49-F238E27FC236}">
                <a16:creationId xmlns:a16="http://schemas.microsoft.com/office/drawing/2014/main" id="{BFC2FB8F-EE32-4E5E-AFD5-2C90BD9074B2}"/>
              </a:ext>
            </a:extLst>
          </p:cNvPr>
          <p:cNvSpPr/>
          <p:nvPr/>
        </p:nvSpPr>
        <p:spPr>
          <a:xfrm>
            <a:off x="2133600" y="4117300"/>
            <a:ext cx="7010400" cy="2554545"/>
          </a:xfrm>
          <a:prstGeom prst="rect">
            <a:avLst/>
          </a:prstGeom>
        </p:spPr>
        <p:txBody>
          <a:bodyPr wrap="square">
            <a:spAutoFit/>
          </a:bodyPr>
          <a:lstStyle/>
          <a:p>
            <a:r>
              <a:rPr lang="en-US" sz="2000" b="1" dirty="0">
                <a:solidFill>
                  <a:prstClr val="black"/>
                </a:solidFill>
              </a:rPr>
              <a:t>Lucas 19</a:t>
            </a:r>
            <a:r>
              <a:rPr lang="en-US" sz="2000" dirty="0">
                <a:solidFill>
                  <a:prstClr val="black"/>
                </a:solidFill>
              </a:rPr>
              <a:t> </a:t>
            </a:r>
            <a:r>
              <a:rPr lang="es-ES" sz="2000" b="1" baseline="30000" dirty="0">
                <a:solidFill>
                  <a:prstClr val="black"/>
                </a:solidFill>
              </a:rPr>
              <a:t>41 </a:t>
            </a:r>
            <a:r>
              <a:rPr lang="es-ES" sz="2000" dirty="0">
                <a:solidFill>
                  <a:prstClr val="black"/>
                </a:solidFill>
              </a:rPr>
              <a:t>Cuando llegó cerca de la ciudad, al verla, lloró por ella, </a:t>
            </a:r>
            <a:r>
              <a:rPr lang="es-ES" sz="2000" b="1" baseline="30000" dirty="0">
                <a:solidFill>
                  <a:prstClr val="black"/>
                </a:solidFill>
              </a:rPr>
              <a:t>42 </a:t>
            </a:r>
            <a:r>
              <a:rPr lang="es-ES" sz="2000" dirty="0">
                <a:solidFill>
                  <a:prstClr val="black"/>
                </a:solidFill>
              </a:rPr>
              <a:t>diciendo:</a:t>
            </a:r>
          </a:p>
          <a:p>
            <a:r>
              <a:rPr lang="es-ES" sz="2000" dirty="0">
                <a:solidFill>
                  <a:prstClr val="black"/>
                </a:solidFill>
              </a:rPr>
              <a:t>—¡</a:t>
            </a:r>
            <a:r>
              <a:rPr lang="es-ES" sz="2000" b="1" u="sng" dirty="0">
                <a:solidFill>
                  <a:prstClr val="black"/>
                </a:solidFill>
              </a:rPr>
              <a:t>Si también tú conocieras</a:t>
            </a:r>
            <a:r>
              <a:rPr lang="es-ES" sz="2000" u="sng" dirty="0">
                <a:solidFill>
                  <a:prstClr val="black"/>
                </a:solidFill>
              </a:rPr>
              <a:t>, a lo menos en este tu día, lo que es para tu paz</a:t>
            </a:r>
            <a:r>
              <a:rPr lang="es-ES" sz="2000" dirty="0">
                <a:solidFill>
                  <a:prstClr val="black"/>
                </a:solidFill>
              </a:rPr>
              <a:t>! Pero ahora está encubierto a tus ojos. </a:t>
            </a:r>
            <a:r>
              <a:rPr lang="es-ES" sz="2000" b="1" baseline="30000" dirty="0">
                <a:solidFill>
                  <a:prstClr val="black"/>
                </a:solidFill>
              </a:rPr>
              <a:t>43 </a:t>
            </a:r>
            <a:r>
              <a:rPr lang="es-ES" sz="2000" dirty="0">
                <a:solidFill>
                  <a:prstClr val="black"/>
                </a:solidFill>
              </a:rPr>
              <a:t>Vendrán días sobre ti cuando tus enemigos te rodearán con cerca, te sitiarán y por todas partes te estrecharán; </a:t>
            </a:r>
            <a:r>
              <a:rPr lang="es-ES" sz="2000" b="1" baseline="30000" dirty="0">
                <a:solidFill>
                  <a:prstClr val="black"/>
                </a:solidFill>
              </a:rPr>
              <a:t>44 </a:t>
            </a:r>
            <a:r>
              <a:rPr lang="es-ES" sz="2000" dirty="0">
                <a:solidFill>
                  <a:prstClr val="black"/>
                </a:solidFill>
              </a:rPr>
              <a:t>te derribarán a tierra y a tus hijos dentro de ti, y no dejarán en ti piedra sobre piedra, </a:t>
            </a:r>
            <a:r>
              <a:rPr lang="es-ES" sz="2000" u="sng" dirty="0">
                <a:solidFill>
                  <a:prstClr val="black"/>
                </a:solidFill>
              </a:rPr>
              <a:t>por cuanto </a:t>
            </a:r>
            <a:r>
              <a:rPr lang="es-ES" sz="2000" b="1" u="sng" dirty="0">
                <a:solidFill>
                  <a:prstClr val="black"/>
                </a:solidFill>
              </a:rPr>
              <a:t>no conociste</a:t>
            </a:r>
            <a:r>
              <a:rPr lang="es-ES" sz="2000" dirty="0">
                <a:solidFill>
                  <a:prstClr val="black"/>
                </a:solidFill>
              </a:rPr>
              <a:t> el tiempo de tu </a:t>
            </a:r>
            <a:r>
              <a:rPr lang="es-ES" sz="2000" b="1" dirty="0">
                <a:solidFill>
                  <a:prstClr val="black"/>
                </a:solidFill>
              </a:rPr>
              <a:t>visitación</a:t>
            </a:r>
            <a:r>
              <a:rPr lang="es-ES" sz="2000" dirty="0">
                <a:solidFill>
                  <a:prstClr val="black"/>
                </a:solidFill>
              </a:rPr>
              <a:t>.</a:t>
            </a:r>
          </a:p>
        </p:txBody>
      </p:sp>
      <p:sp>
        <p:nvSpPr>
          <p:cNvPr id="15" name="TextBox 14">
            <a:extLst>
              <a:ext uri="{FF2B5EF4-FFF2-40B4-BE49-F238E27FC236}">
                <a16:creationId xmlns:a16="http://schemas.microsoft.com/office/drawing/2014/main" id="{24FC7228-29D5-442C-AF21-4FA8ADABD2E0}"/>
              </a:ext>
            </a:extLst>
          </p:cNvPr>
          <p:cNvSpPr txBox="1"/>
          <p:nvPr/>
        </p:nvSpPr>
        <p:spPr>
          <a:xfrm>
            <a:off x="304800" y="5105400"/>
            <a:ext cx="3352799" cy="1446550"/>
          </a:xfrm>
          <a:prstGeom prst="rect">
            <a:avLst/>
          </a:prstGeom>
          <a:solidFill>
            <a:schemeClr val="bg1">
              <a:lumMod val="85000"/>
            </a:schemeClr>
          </a:solidFill>
          <a:ln>
            <a:solidFill>
              <a:schemeClr val="tx1"/>
            </a:solidFill>
          </a:ln>
          <a:effectLst>
            <a:outerShdw blurRad="50800" dist="88900" dir="13500000" algn="br" rotWithShape="0">
              <a:prstClr val="black">
                <a:alpha val="40000"/>
              </a:prstClr>
            </a:outerShdw>
          </a:effectLst>
        </p:spPr>
        <p:txBody>
          <a:bodyPr wrap="square" rtlCol="0">
            <a:spAutoFit/>
          </a:bodyPr>
          <a:lstStyle/>
          <a:p>
            <a:r>
              <a:rPr lang="es-ES" sz="2200" dirty="0">
                <a:solidFill>
                  <a:prstClr val="black"/>
                </a:solidFill>
              </a:rPr>
              <a:t>La visitación fue por la paz.</a:t>
            </a:r>
          </a:p>
          <a:p>
            <a:r>
              <a:rPr lang="es-ES" sz="2200" dirty="0">
                <a:solidFill>
                  <a:prstClr val="black"/>
                </a:solidFill>
              </a:rPr>
              <a:t>Pero no lo reconocieron.</a:t>
            </a:r>
          </a:p>
          <a:p>
            <a:r>
              <a:rPr lang="es-ES" sz="2200" dirty="0">
                <a:solidFill>
                  <a:prstClr val="black"/>
                </a:solidFill>
              </a:rPr>
              <a:t>Y debido a ese fracaso,</a:t>
            </a:r>
          </a:p>
          <a:p>
            <a:r>
              <a:rPr lang="es-ES" sz="2200" dirty="0">
                <a:solidFill>
                  <a:prstClr val="black"/>
                </a:solidFill>
              </a:rPr>
              <a:t>El juicio vendría</a:t>
            </a:r>
            <a:endParaRPr lang="en-US" sz="2200" dirty="0">
              <a:solidFill>
                <a:prstClr val="black"/>
              </a:solidFill>
            </a:endParaRPr>
          </a:p>
        </p:txBody>
      </p:sp>
      <p:sp>
        <p:nvSpPr>
          <p:cNvPr id="17" name="Up-Down Arrow 8">
            <a:extLst>
              <a:ext uri="{FF2B5EF4-FFF2-40B4-BE49-F238E27FC236}">
                <a16:creationId xmlns:a16="http://schemas.microsoft.com/office/drawing/2014/main" id="{AEF9E334-A5AA-4E2B-A71F-04B5F8943EC6}"/>
              </a:ext>
            </a:extLst>
          </p:cNvPr>
          <p:cNvSpPr/>
          <p:nvPr/>
        </p:nvSpPr>
        <p:spPr>
          <a:xfrm rot="853641">
            <a:off x="3746041" y="5081286"/>
            <a:ext cx="381000" cy="129212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ffectLst>
                <a:outerShdw blurRad="38100" dist="38100" dir="2700000" algn="tl">
                  <a:srgbClr val="000000">
                    <a:alpha val="43137"/>
                  </a:srgbClr>
                </a:outerShdw>
              </a:effectLst>
            </a:endParaRPr>
          </a:p>
        </p:txBody>
      </p:sp>
      <p:sp>
        <p:nvSpPr>
          <p:cNvPr id="18" name="TextBox 17"/>
          <p:cNvSpPr txBox="1"/>
          <p:nvPr/>
        </p:nvSpPr>
        <p:spPr>
          <a:xfrm>
            <a:off x="5410200" y="1322457"/>
            <a:ext cx="749698" cy="353943"/>
          </a:xfrm>
          <a:prstGeom prst="rect">
            <a:avLst/>
          </a:prstGeom>
          <a:solidFill>
            <a:srgbClr val="FFFF00"/>
          </a:solidFill>
          <a:effectLst>
            <a:outerShdw blurRad="50800" dist="101600" dir="13500000" algn="br" rotWithShape="0">
              <a:prstClr val="black">
                <a:alpha val="40000"/>
              </a:prstClr>
            </a:outerShdw>
          </a:effectLst>
        </p:spPr>
        <p:txBody>
          <a:bodyPr wrap="square" lIns="0" tIns="0" rIns="0" bIns="45720" rtlCol="0">
            <a:spAutoFit/>
          </a:bodyPr>
          <a:lstStyle/>
          <a:p>
            <a:pPr algn="ctr"/>
            <a:r>
              <a:rPr lang="en-US" sz="2000" b="1" u="sng" dirty="0">
                <a:solidFill>
                  <a:prstClr val="black"/>
                </a:solidFill>
              </a:rPr>
              <a:t>peace</a:t>
            </a:r>
          </a:p>
        </p:txBody>
      </p:sp>
    </p:spTree>
    <p:extLst>
      <p:ext uri="{BB962C8B-B14F-4D97-AF65-F5344CB8AC3E}">
        <p14:creationId xmlns:p14="http://schemas.microsoft.com/office/powerpoint/2010/main" val="27573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
                                            <p:txEl>
                                              <p:pRg st="2" end="2"/>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xEl>
                                              <p:pRg st="3" end="3"/>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13" grpId="0" build="p" animBg="1"/>
      <p:bldP spid="15" grpId="0" build="p"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191000"/>
            <a:ext cx="75438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p:txBody>
      </p:sp>
    </p:spTree>
    <p:extLst>
      <p:ext uri="{BB962C8B-B14F-4D97-AF65-F5344CB8AC3E}">
        <p14:creationId xmlns:p14="http://schemas.microsoft.com/office/powerpoint/2010/main" val="311226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 as a Day of Reckoning</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(KJV)</a:t>
            </a:r>
          </a:p>
          <a:p>
            <a:r>
              <a:rPr lang="en-US" sz="2400" dirty="0"/>
              <a:t>And what will ye do in the day of </a:t>
            </a:r>
            <a:r>
              <a:rPr lang="en-US" sz="2400" b="1" dirty="0"/>
              <a:t>visitation</a:t>
            </a:r>
            <a:r>
              <a:rPr lang="en-US" sz="2400" dirty="0"/>
              <a:t>, </a:t>
            </a:r>
          </a:p>
          <a:p>
            <a:r>
              <a:rPr lang="en-US" sz="2400" dirty="0"/>
              <a:t>and in the desolation which shall come from far?</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7" name="Rectangle 6">
            <a:extLst>
              <a:ext uri="{FF2B5EF4-FFF2-40B4-BE49-F238E27FC236}">
                <a16:creationId xmlns:a16="http://schemas.microsoft.com/office/drawing/2014/main" id="{18C9EBF2-1F19-4EF9-85AC-7F335AAFEFE5}"/>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3251536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8">
            <a:extLst>
              <a:ext uri="{FF2B5EF4-FFF2-40B4-BE49-F238E27FC236}">
                <a16:creationId xmlns:a16="http://schemas.microsoft.com/office/drawing/2014/main" id="{81ED43D3-FC33-437D-B437-E62D35342F06}"/>
              </a:ext>
            </a:extLst>
          </p:cNvPr>
          <p:cNvSpPr/>
          <p:nvPr/>
        </p:nvSpPr>
        <p:spPr>
          <a:xfrm>
            <a:off x="4540101" y="4558098"/>
            <a:ext cx="2522787" cy="26090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
            <a:extLst>
              <a:ext uri="{FF2B5EF4-FFF2-40B4-BE49-F238E27FC236}">
                <a16:creationId xmlns:a16="http://schemas.microsoft.com/office/drawing/2014/main" id="{85F60CE2-621B-4BE9-87ED-23096CDF4C3B}"/>
              </a:ext>
            </a:extLst>
          </p:cNvPr>
          <p:cNvSpPr/>
          <p:nvPr/>
        </p:nvSpPr>
        <p:spPr>
          <a:xfrm>
            <a:off x="5334000" y="6116991"/>
            <a:ext cx="3048000" cy="28380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384756" y="2819400"/>
            <a:ext cx="2819400" cy="28380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562600" y="1118372"/>
            <a:ext cx="2819400" cy="28380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 as a Day of Reckoning</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(KJV)</a:t>
            </a:r>
          </a:p>
          <a:p>
            <a:r>
              <a:rPr lang="en-US" sz="2400" dirty="0"/>
              <a:t>And what will ye do in the day of </a:t>
            </a:r>
            <a:r>
              <a:rPr lang="en-US" sz="2400" b="1" dirty="0"/>
              <a:t>visitation</a:t>
            </a:r>
            <a:r>
              <a:rPr lang="en-US" sz="2400" dirty="0"/>
              <a:t>, </a:t>
            </a:r>
          </a:p>
          <a:p>
            <a:r>
              <a:rPr lang="en-US" sz="2400" dirty="0"/>
              <a:t>and in the desolation which shall come from far?</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7" name="Rectangle 6"/>
          <p:cNvSpPr/>
          <p:nvPr/>
        </p:nvSpPr>
        <p:spPr>
          <a:xfrm>
            <a:off x="2743201" y="1981200"/>
            <a:ext cx="5943599" cy="1200329"/>
          </a:xfrm>
          <a:prstGeom prst="rect">
            <a:avLst/>
          </a:prstGeom>
        </p:spPr>
        <p:txBody>
          <a:bodyPr wrap="square">
            <a:spAutoFit/>
          </a:bodyPr>
          <a:lstStyle/>
          <a:p>
            <a:r>
              <a:rPr lang="en-US" sz="2400" b="1" dirty="0"/>
              <a:t>1 Peter 2</a:t>
            </a:r>
            <a:r>
              <a:rPr lang="en-US" sz="2400" dirty="0"/>
              <a:t> </a:t>
            </a:r>
            <a:r>
              <a:rPr lang="en-US" sz="2400" b="1" baseline="30000" dirty="0"/>
              <a:t>12 	</a:t>
            </a:r>
            <a:r>
              <a:rPr lang="en-US" sz="2400" dirty="0"/>
              <a:t>…they may because of your good deeds, as they observe them, glorify God in the day of </a:t>
            </a:r>
            <a:r>
              <a:rPr lang="en-US" sz="2400" b="1" dirty="0"/>
              <a:t>visitation</a:t>
            </a:r>
            <a:r>
              <a:rPr lang="en-US" sz="2400" dirty="0"/>
              <a:t>.</a:t>
            </a:r>
          </a:p>
        </p:txBody>
      </p:sp>
      <p:sp>
        <p:nvSpPr>
          <p:cNvPr id="10" name="Rectangle 9">
            <a:extLst>
              <a:ext uri="{FF2B5EF4-FFF2-40B4-BE49-F238E27FC236}">
                <a16:creationId xmlns:a16="http://schemas.microsoft.com/office/drawing/2014/main" id="{07DA5A2A-E874-4500-BC99-E2CA884851C5}"/>
              </a:ext>
            </a:extLst>
          </p:cNvPr>
          <p:cNvSpPr/>
          <p:nvPr/>
        </p:nvSpPr>
        <p:spPr>
          <a:xfrm>
            <a:off x="2743200" y="5638800"/>
            <a:ext cx="6019800" cy="1200329"/>
          </a:xfrm>
          <a:prstGeom prst="rect">
            <a:avLst/>
          </a:prstGeom>
        </p:spPr>
        <p:txBody>
          <a:bodyPr wrap="square">
            <a:spAutoFit/>
          </a:bodyPr>
          <a:lstStyle/>
          <a:p>
            <a:r>
              <a:rPr lang="en-US" sz="2400" b="1" dirty="0"/>
              <a:t>1 Pedro 2 </a:t>
            </a:r>
            <a:r>
              <a:rPr lang="es-ES" sz="2400" b="1" baseline="30000" dirty="0"/>
              <a:t>12</a:t>
            </a:r>
          </a:p>
          <a:p>
            <a:r>
              <a:rPr lang="es-ES" sz="2400" b="1" baseline="30000" dirty="0"/>
              <a:t>  </a:t>
            </a:r>
            <a:r>
              <a:rPr lang="es-ES" sz="2400" dirty="0"/>
              <a:t>…glorifiquen a Dios en el día de la </a:t>
            </a:r>
            <a:r>
              <a:rPr lang="es-ES" sz="2400" b="1" dirty="0"/>
              <a:t>visitación</a:t>
            </a:r>
            <a:r>
              <a:rPr lang="es-ES" sz="2400" dirty="0"/>
              <a:t>, al considerar vuestras buenas obras.</a:t>
            </a:r>
            <a:endParaRPr lang="en-US" sz="2400" dirty="0"/>
          </a:p>
        </p:txBody>
      </p:sp>
      <p:sp>
        <p:nvSpPr>
          <p:cNvPr id="11" name="Rectangle 10">
            <a:extLst>
              <a:ext uri="{FF2B5EF4-FFF2-40B4-BE49-F238E27FC236}">
                <a16:creationId xmlns:a16="http://schemas.microsoft.com/office/drawing/2014/main" id="{7FAD03DB-CD91-45EB-9B02-8BDBB8E220C9}"/>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129032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7"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 as a Day of Reckoning</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(NIV)</a:t>
            </a:r>
          </a:p>
          <a:p>
            <a:r>
              <a:rPr lang="en-US" sz="2400" dirty="0"/>
              <a:t>What will you do on the day of </a:t>
            </a:r>
            <a:r>
              <a:rPr lang="en-US" sz="2400" b="1" dirty="0"/>
              <a:t>reckoning</a:t>
            </a:r>
            <a:r>
              <a:rPr lang="en-US" sz="2400" dirty="0"/>
              <a:t>,</a:t>
            </a:r>
          </a:p>
          <a:p>
            <a:r>
              <a:rPr lang="en-US" sz="2400" dirty="0"/>
              <a:t>when disaster comes from afar? </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7" name="Rectangle 6">
            <a:extLst>
              <a:ext uri="{FF2B5EF4-FFF2-40B4-BE49-F238E27FC236}">
                <a16:creationId xmlns:a16="http://schemas.microsoft.com/office/drawing/2014/main" id="{938EF8FF-DB17-4502-87DA-BD106E9158F7}"/>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950963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 as a Day of Reckoning</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(NASB)</a:t>
            </a:r>
          </a:p>
          <a:p>
            <a:r>
              <a:rPr lang="en-US" sz="2400" dirty="0"/>
              <a:t>Now what will you do in the day of </a:t>
            </a:r>
            <a:r>
              <a:rPr lang="en-US" sz="2400" b="1" dirty="0"/>
              <a:t>punishment</a:t>
            </a:r>
            <a:r>
              <a:rPr lang="en-US" sz="2400" dirty="0"/>
              <a:t>,</a:t>
            </a:r>
            <a:br>
              <a:rPr lang="en-US" sz="2400" dirty="0"/>
            </a:br>
            <a:r>
              <a:rPr lang="en-US" sz="2400" dirty="0"/>
              <a:t>And in the devastation which will come from afar?</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7" name="Rectangle 6">
            <a:extLst>
              <a:ext uri="{FF2B5EF4-FFF2-40B4-BE49-F238E27FC236}">
                <a16:creationId xmlns:a16="http://schemas.microsoft.com/office/drawing/2014/main" id="{1F49EFB6-6BE3-4D06-8EBD-50E0AE748419}"/>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4153281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3" name="Rectangle 2"/>
          <p:cNvSpPr/>
          <p:nvPr/>
        </p:nvSpPr>
        <p:spPr>
          <a:xfrm>
            <a:off x="117233" y="805696"/>
            <a:ext cx="8645767" cy="1785104"/>
          </a:xfrm>
          <a:prstGeom prst="rect">
            <a:avLst/>
          </a:prstGeom>
        </p:spPr>
        <p:txBody>
          <a:bodyPr wrap="square">
            <a:spAutoFit/>
          </a:bodyPr>
          <a:lstStyle/>
          <a:p>
            <a:r>
              <a:rPr lang="en-US" sz="2200" b="1" dirty="0">
                <a:solidFill>
                  <a:prstClr val="black"/>
                </a:solidFill>
              </a:rPr>
              <a:t>1 Peter 2</a:t>
            </a:r>
            <a:r>
              <a:rPr lang="en-US" sz="2200" b="1" baseline="30000" dirty="0">
                <a:solidFill>
                  <a:prstClr val="black"/>
                </a:solidFill>
              </a:rPr>
              <a:t>11 </a:t>
            </a:r>
            <a:r>
              <a:rPr lang="en-US" sz="2200" dirty="0">
                <a:solidFill>
                  <a:prstClr val="black"/>
                </a:solidFill>
              </a:rPr>
              <a:t>Beloved, I urge you as aliens and strangers to abstain from fleshly lusts which wage war against the soul. </a:t>
            </a:r>
            <a:r>
              <a:rPr lang="en-US" sz="2200" b="1" baseline="30000" dirty="0">
                <a:solidFill>
                  <a:prstClr val="black"/>
                </a:solidFill>
              </a:rPr>
              <a:t>12 </a:t>
            </a:r>
            <a:r>
              <a:rPr lang="en-US" sz="2200" dirty="0">
                <a:solidFill>
                  <a:prstClr val="black"/>
                </a:solidFill>
              </a:rPr>
              <a:t>Keep your behavior excellent among the Gentiles, so that in the thing in which they slander you as evildoers, they may because of your good deeds, as they observe them, glorify God </a:t>
            </a:r>
            <a:r>
              <a:rPr lang="en-US" sz="2200" b="1" u="sng" dirty="0">
                <a:solidFill>
                  <a:prstClr val="black"/>
                </a:solidFill>
              </a:rPr>
              <a:t>in the day of visitation</a:t>
            </a:r>
            <a:r>
              <a:rPr lang="en-US" sz="2200" dirty="0">
                <a:solidFill>
                  <a:prstClr val="black"/>
                </a:solidFill>
              </a:rPr>
              <a:t>.</a:t>
            </a:r>
          </a:p>
        </p:txBody>
      </p:sp>
      <p:sp>
        <p:nvSpPr>
          <p:cNvPr id="4" name="Rectangle 3"/>
          <p:cNvSpPr/>
          <p:nvPr/>
        </p:nvSpPr>
        <p:spPr>
          <a:xfrm>
            <a:off x="117234" y="4267200"/>
            <a:ext cx="8493366" cy="1784699"/>
          </a:xfrm>
          <a:prstGeom prst="rect">
            <a:avLst/>
          </a:prstGeom>
        </p:spPr>
        <p:txBody>
          <a:bodyPr wrap="square">
            <a:spAutoFit/>
          </a:bodyPr>
          <a:lstStyle/>
          <a:p>
            <a:r>
              <a:rPr lang="en-US" sz="2200" b="1" dirty="0">
                <a:solidFill>
                  <a:prstClr val="black"/>
                </a:solidFill>
              </a:rPr>
              <a:t>1 Pedro 2</a:t>
            </a:r>
            <a:r>
              <a:rPr lang="es-ES" sz="2200" b="1" baseline="30000" dirty="0">
                <a:solidFill>
                  <a:prstClr val="black"/>
                </a:solidFill>
              </a:rPr>
              <a:t>11 </a:t>
            </a:r>
            <a:r>
              <a:rPr lang="es-ES" sz="2200" dirty="0">
                <a:solidFill>
                  <a:prstClr val="black"/>
                </a:solidFill>
              </a:rPr>
              <a:t>Amados, yo os ruego como a extranjeros y peregrinos, que os abstengáis de los deseos carnales que batallan contra el alma. </a:t>
            </a:r>
            <a:r>
              <a:rPr lang="es-ES" sz="2200" b="1" baseline="30000" dirty="0">
                <a:solidFill>
                  <a:prstClr val="black"/>
                </a:solidFill>
              </a:rPr>
              <a:t>12 </a:t>
            </a:r>
            <a:r>
              <a:rPr lang="es-ES" sz="2200" dirty="0">
                <a:solidFill>
                  <a:prstClr val="black"/>
                </a:solidFill>
              </a:rPr>
              <a:t>Mantened buena vuestra manera de vivir entre los gentiles, para que en lo que murmuran de vosotros como de malhechores, glorifiquen a Dios </a:t>
            </a:r>
            <a:r>
              <a:rPr lang="es-ES" sz="2200" b="1" u="sng" dirty="0">
                <a:solidFill>
                  <a:prstClr val="black"/>
                </a:solidFill>
              </a:rPr>
              <a:t>en el día de la visitación</a:t>
            </a:r>
            <a:r>
              <a:rPr lang="es-ES" sz="2200" dirty="0">
                <a:solidFill>
                  <a:prstClr val="black"/>
                </a:solidFill>
              </a:rPr>
              <a:t>, al considerar vuestras buenas obras.</a:t>
            </a:r>
            <a:endParaRPr lang="en-US" sz="2200" dirty="0">
              <a:solidFill>
                <a:prstClr val="black"/>
              </a:solidFill>
            </a:endParaRP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Tree>
    <p:extLst>
      <p:ext uri="{BB962C8B-B14F-4D97-AF65-F5344CB8AC3E}">
        <p14:creationId xmlns:p14="http://schemas.microsoft.com/office/powerpoint/2010/main" val="4248493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3" name="Rectangle 2"/>
          <p:cNvSpPr/>
          <p:nvPr/>
        </p:nvSpPr>
        <p:spPr>
          <a:xfrm>
            <a:off x="117233" y="805696"/>
            <a:ext cx="8645767" cy="1785104"/>
          </a:xfrm>
          <a:prstGeom prst="rect">
            <a:avLst/>
          </a:prstGeom>
        </p:spPr>
        <p:txBody>
          <a:bodyPr wrap="square">
            <a:spAutoFit/>
          </a:bodyPr>
          <a:lstStyle/>
          <a:p>
            <a:r>
              <a:rPr lang="en-US" sz="2200" b="1" dirty="0">
                <a:solidFill>
                  <a:prstClr val="black"/>
                </a:solidFill>
              </a:rPr>
              <a:t>1 Peter 2</a:t>
            </a:r>
            <a:r>
              <a:rPr lang="en-US" sz="2200" b="1" baseline="30000" dirty="0">
                <a:solidFill>
                  <a:prstClr val="black"/>
                </a:solidFill>
              </a:rPr>
              <a:t>11 </a:t>
            </a:r>
            <a:r>
              <a:rPr lang="en-US" sz="2200" dirty="0">
                <a:solidFill>
                  <a:prstClr val="black"/>
                </a:solidFill>
              </a:rPr>
              <a:t>Beloved, I urge you as aliens and strangers to abstain from fleshly lusts which wage war against the soul. </a:t>
            </a:r>
            <a:r>
              <a:rPr lang="en-US" sz="2200" b="1" baseline="30000" dirty="0">
                <a:solidFill>
                  <a:prstClr val="black"/>
                </a:solidFill>
              </a:rPr>
              <a:t>12 </a:t>
            </a:r>
            <a:r>
              <a:rPr lang="en-US" sz="2200" dirty="0">
                <a:solidFill>
                  <a:prstClr val="black"/>
                </a:solidFill>
              </a:rPr>
              <a:t>Keep your behavior excellent among the Gentiles, so that in the thing in which they slander you as evildoers, they may because of your good deeds, as they observe them, glorify God </a:t>
            </a:r>
            <a:r>
              <a:rPr lang="en-US" sz="2200" b="1" u="sng" dirty="0">
                <a:solidFill>
                  <a:prstClr val="black"/>
                </a:solidFill>
              </a:rPr>
              <a:t>in the day of visitation</a:t>
            </a:r>
            <a:r>
              <a:rPr lang="en-US" sz="2200" dirty="0">
                <a:solidFill>
                  <a:prstClr val="black"/>
                </a:solidFill>
              </a:rPr>
              <a:t>.</a:t>
            </a:r>
          </a:p>
        </p:txBody>
      </p:sp>
      <p:sp>
        <p:nvSpPr>
          <p:cNvPr id="4" name="Rectangle 3"/>
          <p:cNvSpPr/>
          <p:nvPr/>
        </p:nvSpPr>
        <p:spPr>
          <a:xfrm>
            <a:off x="117234" y="4267200"/>
            <a:ext cx="8493366" cy="1784699"/>
          </a:xfrm>
          <a:prstGeom prst="rect">
            <a:avLst/>
          </a:prstGeom>
        </p:spPr>
        <p:txBody>
          <a:bodyPr wrap="square">
            <a:spAutoFit/>
          </a:bodyPr>
          <a:lstStyle/>
          <a:p>
            <a:r>
              <a:rPr lang="en-US" sz="2200" b="1" dirty="0">
                <a:solidFill>
                  <a:prstClr val="black"/>
                </a:solidFill>
              </a:rPr>
              <a:t>1 Pedro 2</a:t>
            </a:r>
            <a:r>
              <a:rPr lang="es-ES" sz="2200" b="1" baseline="30000" dirty="0">
                <a:solidFill>
                  <a:prstClr val="black"/>
                </a:solidFill>
              </a:rPr>
              <a:t>11 </a:t>
            </a:r>
            <a:r>
              <a:rPr lang="es-ES" sz="2200" dirty="0">
                <a:solidFill>
                  <a:prstClr val="black"/>
                </a:solidFill>
              </a:rPr>
              <a:t>Amados, yo os ruego como a extranjeros y peregrinos, que os abstengáis de los deseos carnales que batallan contra el alma. </a:t>
            </a:r>
            <a:r>
              <a:rPr lang="es-ES" sz="2200" b="1" baseline="30000" dirty="0">
                <a:solidFill>
                  <a:prstClr val="black"/>
                </a:solidFill>
              </a:rPr>
              <a:t>12 </a:t>
            </a:r>
            <a:r>
              <a:rPr lang="es-ES" sz="2200" dirty="0">
                <a:solidFill>
                  <a:prstClr val="black"/>
                </a:solidFill>
              </a:rPr>
              <a:t>Mantened buena vuestra manera de vivir entre los gentiles, para que en lo que murmuran de vosotros como de malhechores, glorifiquen a Dios </a:t>
            </a:r>
            <a:r>
              <a:rPr lang="es-ES" sz="2200" b="1" u="sng" dirty="0">
                <a:solidFill>
                  <a:prstClr val="black"/>
                </a:solidFill>
              </a:rPr>
              <a:t>en el día de la visitación</a:t>
            </a:r>
            <a:r>
              <a:rPr lang="es-ES" sz="2200" dirty="0">
                <a:solidFill>
                  <a:prstClr val="black"/>
                </a:solidFill>
              </a:rPr>
              <a:t>, al considerar vuestras buenas obras.</a:t>
            </a:r>
            <a:endParaRPr lang="en-US" sz="2200" dirty="0">
              <a:solidFill>
                <a:prstClr val="black"/>
              </a:solidFill>
            </a:endParaRP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3581401" y="581561"/>
            <a:ext cx="5486399"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sz="2000" dirty="0"/>
              <a:t>The flood</a:t>
            </a:r>
          </a:p>
          <a:p>
            <a:pPr marL="285750" indent="-285750">
              <a:buFont typeface="Arial" panose="020B0604020202020204" pitchFamily="34" charset="0"/>
              <a:buChar char="•"/>
            </a:pPr>
            <a:r>
              <a:rPr lang="en-US" sz="2000" dirty="0"/>
              <a:t>“The end of all things is near”</a:t>
            </a:r>
          </a:p>
          <a:p>
            <a:pPr marL="285750" indent="-285750">
              <a:buFont typeface="Arial" panose="020B0604020202020204" pitchFamily="34" charset="0"/>
              <a:buChar char="•"/>
            </a:pPr>
            <a:r>
              <a:rPr lang="en-US" sz="2000" dirty="0"/>
              <a:t>“When the chief shepherd shall be manifested”</a:t>
            </a:r>
          </a:p>
          <a:p>
            <a:pPr marL="285750" indent="-285750">
              <a:buFont typeface="Arial" panose="020B0604020202020204" pitchFamily="34" charset="0"/>
              <a:buChar char="•"/>
            </a:pPr>
            <a:r>
              <a:rPr lang="en-US" sz="2000" dirty="0"/>
              <a:t>“The day of the Lord will come”</a:t>
            </a:r>
          </a:p>
        </p:txBody>
      </p:sp>
      <p:sp>
        <p:nvSpPr>
          <p:cNvPr id="8" name="TextBox 7">
            <a:extLst>
              <a:ext uri="{FF2B5EF4-FFF2-40B4-BE49-F238E27FC236}">
                <a16:creationId xmlns:a16="http://schemas.microsoft.com/office/drawing/2014/main" id="{78D69800-E342-4C17-B438-B2A42132EFC5}"/>
              </a:ext>
            </a:extLst>
          </p:cNvPr>
          <p:cNvSpPr txBox="1"/>
          <p:nvPr/>
        </p:nvSpPr>
        <p:spPr>
          <a:xfrm>
            <a:off x="3581401" y="3982522"/>
            <a:ext cx="5486399"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s-ES" sz="2000" dirty="0"/>
              <a:t>La inundación</a:t>
            </a:r>
          </a:p>
          <a:p>
            <a:pPr marL="285750" indent="-285750">
              <a:buFont typeface="Arial" panose="020B0604020202020204" pitchFamily="34" charset="0"/>
              <a:buChar char="•"/>
            </a:pPr>
            <a:r>
              <a:rPr lang="es-ES" sz="2000" dirty="0"/>
              <a:t>"El fin de todas las cosas está cerca"</a:t>
            </a:r>
          </a:p>
          <a:p>
            <a:pPr marL="285750" indent="-285750">
              <a:buFont typeface="Arial" panose="020B0604020202020204" pitchFamily="34" charset="0"/>
              <a:buChar char="•"/>
            </a:pPr>
            <a:r>
              <a:rPr lang="es-ES" sz="2000" dirty="0"/>
              <a:t>"Cuando el principal pastor se manifieste"</a:t>
            </a:r>
          </a:p>
          <a:p>
            <a:pPr marL="285750" indent="-285750">
              <a:buFont typeface="Arial" panose="020B0604020202020204" pitchFamily="34" charset="0"/>
              <a:buChar char="•"/>
            </a:pPr>
            <a:r>
              <a:rPr lang="es-ES" sz="2000" dirty="0"/>
              <a:t>"El día del Señor vendrá"</a:t>
            </a:r>
            <a:endParaRPr lang="en-US" sz="2000" dirty="0"/>
          </a:p>
        </p:txBody>
      </p:sp>
    </p:spTree>
    <p:extLst>
      <p:ext uri="{BB962C8B-B14F-4D97-AF65-F5344CB8AC3E}">
        <p14:creationId xmlns:p14="http://schemas.microsoft.com/office/powerpoint/2010/main" val="309420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3832959" y="1494950"/>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7" name="TextBox 6"/>
          <p:cNvSpPr txBox="1"/>
          <p:nvPr/>
        </p:nvSpPr>
        <p:spPr>
          <a:xfrm>
            <a:off x="228600" y="762000"/>
            <a:ext cx="2971800" cy="461665"/>
          </a:xfrm>
          <a:prstGeom prst="rect">
            <a:avLst/>
          </a:prstGeom>
          <a:noFill/>
        </p:spPr>
        <p:txBody>
          <a:bodyPr wrap="square" rtlCol="0">
            <a:spAutoFit/>
          </a:bodyPr>
          <a:lstStyle/>
          <a:p>
            <a:r>
              <a:rPr lang="en-US" sz="2400" b="1" dirty="0"/>
              <a:t>A forgotten concept?</a:t>
            </a:r>
          </a:p>
        </p:txBody>
      </p:sp>
      <p:sp>
        <p:nvSpPr>
          <p:cNvPr id="8" name="TextBox 7"/>
          <p:cNvSpPr txBox="1"/>
          <p:nvPr/>
        </p:nvSpPr>
        <p:spPr>
          <a:xfrm>
            <a:off x="3793436" y="4899992"/>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pic>
        <p:nvPicPr>
          <p:cNvPr id="1026" name="Picture 2" descr="Image result for bumper sticker in case of rapture this car will be driverless"/>
          <p:cNvPicPr>
            <a:picLocks noChangeAspect="1" noChangeArrowheads="1"/>
          </p:cNvPicPr>
          <p:nvPr/>
        </p:nvPicPr>
        <p:blipFill rotWithShape="1">
          <a:blip r:embed="rId2">
            <a:extLst>
              <a:ext uri="{28A0092B-C50C-407E-A947-70E740481C1C}">
                <a14:useLocalDpi xmlns:a14="http://schemas.microsoft.com/office/drawing/2010/main" val="0"/>
              </a:ext>
            </a:extLst>
          </a:blip>
          <a:srcRect t="35652" b="36007"/>
          <a:stretch/>
        </p:blipFill>
        <p:spPr bwMode="auto">
          <a:xfrm>
            <a:off x="152400" y="1905000"/>
            <a:ext cx="5143500" cy="14577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8600" y="4257260"/>
            <a:ext cx="3564836" cy="461665"/>
          </a:xfrm>
          <a:prstGeom prst="rect">
            <a:avLst/>
          </a:prstGeom>
          <a:noFill/>
        </p:spPr>
        <p:txBody>
          <a:bodyPr wrap="square" rtlCol="0">
            <a:spAutoFit/>
          </a:bodyPr>
          <a:lstStyle/>
          <a:p>
            <a:r>
              <a:rPr lang="en-US" sz="2400" b="1" dirty="0"/>
              <a:t>¿Un </a:t>
            </a:r>
            <a:r>
              <a:rPr lang="en-US" sz="2400" b="1" dirty="0" err="1"/>
              <a:t>concepto</a:t>
            </a:r>
            <a:r>
              <a:rPr lang="en-US" sz="2400" b="1" dirty="0"/>
              <a:t> </a:t>
            </a:r>
            <a:r>
              <a:rPr lang="en-US" sz="2400" b="1" dirty="0" err="1"/>
              <a:t>olvidado</a:t>
            </a:r>
            <a:r>
              <a:rPr lang="en-US" sz="2400" b="1" dirty="0"/>
              <a:t>?</a:t>
            </a:r>
          </a:p>
        </p:txBody>
      </p:sp>
      <p:sp>
        <p:nvSpPr>
          <p:cNvPr id="3" name="Folded Corner 2"/>
          <p:cNvSpPr/>
          <p:nvPr/>
        </p:nvSpPr>
        <p:spPr>
          <a:xfrm flipH="1">
            <a:off x="192155" y="5396948"/>
            <a:ext cx="5055282" cy="1371600"/>
          </a:xfrm>
          <a:prstGeom prst="foldedCorner">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cap="all" dirty="0">
                <a:solidFill>
                  <a:srgbClr val="C00000"/>
                </a:solidFill>
              </a:rPr>
              <a:t>Advertencia: </a:t>
            </a:r>
          </a:p>
          <a:p>
            <a:pPr algn="ctr"/>
            <a:r>
              <a:rPr lang="es-ES" sz="2400" dirty="0">
                <a:solidFill>
                  <a:schemeClr val="tx1"/>
                </a:solidFill>
              </a:rPr>
              <a:t>en caso de arrebato, este vehículo no tendrá conductor.</a:t>
            </a:r>
            <a:endParaRPr lang="en-US" sz="2400" dirty="0">
              <a:solidFill>
                <a:schemeClr val="tx1"/>
              </a:solidFill>
            </a:endParaRPr>
          </a:p>
        </p:txBody>
      </p:sp>
      <p:sp>
        <p:nvSpPr>
          <p:cNvPr id="4" name="Rectangle 3"/>
          <p:cNvSpPr/>
          <p:nvPr/>
        </p:nvSpPr>
        <p:spPr>
          <a:xfrm>
            <a:off x="583368" y="4763869"/>
            <a:ext cx="2684453" cy="646331"/>
          </a:xfrm>
          <a:prstGeom prst="rect">
            <a:avLst/>
          </a:prstGeom>
        </p:spPr>
        <p:txBody>
          <a:bodyPr wrap="none">
            <a:spAutoFit/>
          </a:bodyPr>
          <a:lstStyle/>
          <a:p>
            <a:pPr algn="ctr"/>
            <a:r>
              <a:rPr lang="es-ES" dirty="0"/>
              <a:t>Un concepto erróneos que</a:t>
            </a:r>
          </a:p>
          <a:p>
            <a:pPr algn="ctr"/>
            <a:r>
              <a:rPr lang="es-ES" dirty="0"/>
              <a:t>solían ser populares…</a:t>
            </a:r>
            <a:endParaRPr lang="en-US" dirty="0"/>
          </a:p>
        </p:txBody>
      </p:sp>
    </p:spTree>
    <p:extLst>
      <p:ext uri="{BB962C8B-B14F-4D97-AF65-F5344CB8AC3E}">
        <p14:creationId xmlns:p14="http://schemas.microsoft.com/office/powerpoint/2010/main" val="37629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3832959" y="1494950"/>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8" name="TextBox 7"/>
          <p:cNvSpPr txBox="1"/>
          <p:nvPr/>
        </p:nvSpPr>
        <p:spPr>
          <a:xfrm>
            <a:off x="3793436" y="4899992"/>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74453"/>
            <a:ext cx="8839200" cy="60702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704" y="990600"/>
            <a:ext cx="3697955" cy="5625904"/>
          </a:xfrm>
          <a:prstGeom prst="rect">
            <a:avLst/>
          </a:prstGeom>
        </p:spPr>
      </p:pic>
      <p:sp>
        <p:nvSpPr>
          <p:cNvPr id="4" name="TextBox 3"/>
          <p:cNvSpPr txBox="1"/>
          <p:nvPr/>
        </p:nvSpPr>
        <p:spPr>
          <a:xfrm>
            <a:off x="914400" y="1494950"/>
            <a:ext cx="4114800" cy="1200329"/>
          </a:xfrm>
          <a:prstGeom prst="rect">
            <a:avLst/>
          </a:prstGeom>
          <a:solidFill>
            <a:schemeClr val="bg1"/>
          </a:solidFill>
          <a:ln>
            <a:noFill/>
          </a:ln>
          <a:effectLst>
            <a:outerShdw blurRad="50800" dist="127000" dir="13500000" algn="br" rotWithShape="0">
              <a:prstClr val="black">
                <a:alpha val="40000"/>
              </a:prstClr>
            </a:outerShdw>
          </a:effectLst>
        </p:spPr>
        <p:txBody>
          <a:bodyPr wrap="square" rtlCol="0">
            <a:spAutoFit/>
          </a:bodyPr>
          <a:lstStyle/>
          <a:p>
            <a:r>
              <a:rPr lang="en-US" sz="2400" dirty="0"/>
              <a:t>But this wasn’t expected to be a day when ALL would stand in judgment before God</a:t>
            </a:r>
          </a:p>
        </p:txBody>
      </p:sp>
      <p:sp>
        <p:nvSpPr>
          <p:cNvPr id="10" name="TextBox 9"/>
          <p:cNvSpPr txBox="1"/>
          <p:nvPr/>
        </p:nvSpPr>
        <p:spPr>
          <a:xfrm>
            <a:off x="914400" y="3600271"/>
            <a:ext cx="4114800" cy="1200329"/>
          </a:xfrm>
          <a:prstGeom prst="rect">
            <a:avLst/>
          </a:prstGeom>
          <a:solidFill>
            <a:schemeClr val="bg1"/>
          </a:solidFill>
          <a:ln>
            <a:noFill/>
          </a:ln>
          <a:effectLst>
            <a:outerShdw blurRad="50800" dist="127000" dir="13500000" algn="br" rotWithShape="0">
              <a:prstClr val="black">
                <a:alpha val="40000"/>
              </a:prstClr>
            </a:outerShdw>
          </a:effectLst>
        </p:spPr>
        <p:txBody>
          <a:bodyPr wrap="square" rtlCol="0">
            <a:spAutoFit/>
          </a:bodyPr>
          <a:lstStyle/>
          <a:p>
            <a:r>
              <a:rPr lang="es-ES" sz="2400" dirty="0"/>
              <a:t>Pero no se esperaba que fuera un día en el que TODOS juzgaran a Dios</a:t>
            </a:r>
            <a:endParaRPr lang="en-US" sz="2400" dirty="0"/>
          </a:p>
        </p:txBody>
      </p:sp>
    </p:spTree>
    <p:extLst>
      <p:ext uri="{BB962C8B-B14F-4D97-AF65-F5344CB8AC3E}">
        <p14:creationId xmlns:p14="http://schemas.microsoft.com/office/powerpoint/2010/main" val="307841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3832959" y="1494950"/>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7" name="TextBox 6"/>
          <p:cNvSpPr txBox="1"/>
          <p:nvPr/>
        </p:nvSpPr>
        <p:spPr>
          <a:xfrm>
            <a:off x="228600" y="914400"/>
            <a:ext cx="6324600" cy="2308324"/>
          </a:xfrm>
          <a:prstGeom prst="rect">
            <a:avLst/>
          </a:prstGeom>
          <a:noFill/>
        </p:spPr>
        <p:txBody>
          <a:bodyPr wrap="square" rtlCol="0">
            <a:spAutoFit/>
          </a:bodyPr>
          <a:lstStyle/>
          <a:p>
            <a:r>
              <a:rPr lang="en-US" sz="2400" b="1" dirty="0"/>
              <a:t>What do people think now?</a:t>
            </a:r>
          </a:p>
          <a:p>
            <a:endParaRPr lang="en-US" sz="2400" b="1" dirty="0"/>
          </a:p>
          <a:p>
            <a:endParaRPr lang="en-US" sz="2400" b="1" dirty="0"/>
          </a:p>
          <a:p>
            <a:pPr algn="ctr"/>
            <a:r>
              <a:rPr lang="en-US" sz="2400" b="1" dirty="0"/>
              <a:t>“Not in my lifetime”</a:t>
            </a:r>
          </a:p>
          <a:p>
            <a:pPr algn="ctr"/>
            <a:r>
              <a:rPr lang="en-US" sz="2400" b="1" dirty="0"/>
              <a:t>or</a:t>
            </a:r>
          </a:p>
          <a:p>
            <a:pPr algn="ctr"/>
            <a:r>
              <a:rPr lang="en-US" sz="2400" b="1" dirty="0"/>
              <a:t>They have no thought of a Day of Judgment</a:t>
            </a:r>
          </a:p>
        </p:txBody>
      </p:sp>
      <p:sp>
        <p:nvSpPr>
          <p:cNvPr id="8" name="TextBox 7"/>
          <p:cNvSpPr txBox="1"/>
          <p:nvPr/>
        </p:nvSpPr>
        <p:spPr>
          <a:xfrm>
            <a:off x="3793436" y="4899992"/>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
        <p:nvSpPr>
          <p:cNvPr id="9" name="TextBox 8"/>
          <p:cNvSpPr txBox="1"/>
          <p:nvPr/>
        </p:nvSpPr>
        <p:spPr>
          <a:xfrm>
            <a:off x="228600" y="4321076"/>
            <a:ext cx="6324600" cy="2308324"/>
          </a:xfrm>
          <a:prstGeom prst="rect">
            <a:avLst/>
          </a:prstGeom>
          <a:noFill/>
        </p:spPr>
        <p:txBody>
          <a:bodyPr wrap="square" rtlCol="0">
            <a:spAutoFit/>
          </a:bodyPr>
          <a:lstStyle/>
          <a:p>
            <a:r>
              <a:rPr lang="es-ES" sz="2400" b="1" dirty="0"/>
              <a:t>¿Qué piensa la gente ahora?</a:t>
            </a:r>
          </a:p>
          <a:p>
            <a:endParaRPr lang="es-ES" sz="2400" b="1" dirty="0"/>
          </a:p>
          <a:p>
            <a:endParaRPr lang="es-ES" sz="2400" b="1" dirty="0"/>
          </a:p>
          <a:p>
            <a:pPr algn="ctr"/>
            <a:r>
              <a:rPr lang="es-ES" sz="2400" b="1" dirty="0"/>
              <a:t>"No en mi vida"</a:t>
            </a:r>
          </a:p>
          <a:p>
            <a:pPr algn="ctr"/>
            <a:r>
              <a:rPr lang="es-ES" sz="2400" b="1" dirty="0"/>
              <a:t>o</a:t>
            </a:r>
          </a:p>
          <a:p>
            <a:pPr algn="ctr"/>
            <a:r>
              <a:rPr lang="es-ES" sz="2400" b="1" dirty="0"/>
              <a:t>No han pensado en un Día del Juicio.</a:t>
            </a:r>
            <a:endParaRPr lang="en-US" sz="2400" b="1" dirty="0"/>
          </a:p>
        </p:txBody>
      </p:sp>
    </p:spTree>
    <p:extLst>
      <p:ext uri="{BB962C8B-B14F-4D97-AF65-F5344CB8AC3E}">
        <p14:creationId xmlns:p14="http://schemas.microsoft.com/office/powerpoint/2010/main" val="119368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8" name="TextBox 7"/>
          <p:cNvSpPr txBox="1"/>
          <p:nvPr/>
        </p:nvSpPr>
        <p:spPr>
          <a:xfrm>
            <a:off x="3832959" y="1494950"/>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9" name="TextBox 8"/>
          <p:cNvSpPr txBox="1"/>
          <p:nvPr/>
        </p:nvSpPr>
        <p:spPr>
          <a:xfrm>
            <a:off x="3793436" y="4899992"/>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
        <p:nvSpPr>
          <p:cNvPr id="3" name="Rectangle 2"/>
          <p:cNvSpPr/>
          <p:nvPr/>
        </p:nvSpPr>
        <p:spPr>
          <a:xfrm>
            <a:off x="152400" y="762000"/>
            <a:ext cx="4724400" cy="369332"/>
          </a:xfrm>
          <a:prstGeom prst="rect">
            <a:avLst/>
          </a:prstGeom>
        </p:spPr>
        <p:txBody>
          <a:bodyPr wrap="square">
            <a:spAutoFit/>
          </a:bodyPr>
          <a:lstStyle/>
          <a:p>
            <a:r>
              <a:rPr lang="en-US" b="1" dirty="0"/>
              <a:t>Isaiah 13 - 23</a:t>
            </a:r>
            <a:endParaRPr lang="en-US" dirty="0"/>
          </a:p>
        </p:txBody>
      </p:sp>
      <p:sp>
        <p:nvSpPr>
          <p:cNvPr id="10" name="TextBox 9"/>
          <p:cNvSpPr txBox="1"/>
          <p:nvPr/>
        </p:nvSpPr>
        <p:spPr>
          <a:xfrm rot="19910624">
            <a:off x="111219" y="1105595"/>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Babylon</a:t>
            </a:r>
          </a:p>
        </p:txBody>
      </p:sp>
      <p:sp>
        <p:nvSpPr>
          <p:cNvPr id="12" name="TextBox 11"/>
          <p:cNvSpPr txBox="1"/>
          <p:nvPr/>
        </p:nvSpPr>
        <p:spPr>
          <a:xfrm rot="19910624">
            <a:off x="111219" y="1480740"/>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Philistia</a:t>
            </a:r>
          </a:p>
        </p:txBody>
      </p:sp>
      <p:sp>
        <p:nvSpPr>
          <p:cNvPr id="13" name="TextBox 12"/>
          <p:cNvSpPr txBox="1"/>
          <p:nvPr/>
        </p:nvSpPr>
        <p:spPr>
          <a:xfrm rot="19910624">
            <a:off x="247168" y="1858830"/>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Moab</a:t>
            </a:r>
          </a:p>
        </p:txBody>
      </p:sp>
      <p:sp>
        <p:nvSpPr>
          <p:cNvPr id="14" name="TextBox 13"/>
          <p:cNvSpPr txBox="1"/>
          <p:nvPr/>
        </p:nvSpPr>
        <p:spPr>
          <a:xfrm rot="19910624">
            <a:off x="210846" y="2231376"/>
            <a:ext cx="853149"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Syria</a:t>
            </a:r>
          </a:p>
        </p:txBody>
      </p:sp>
      <p:sp>
        <p:nvSpPr>
          <p:cNvPr id="15" name="TextBox 14"/>
          <p:cNvSpPr txBox="1"/>
          <p:nvPr/>
        </p:nvSpPr>
        <p:spPr>
          <a:xfrm rot="19910624">
            <a:off x="372406" y="2400995"/>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Ethiopia</a:t>
            </a:r>
          </a:p>
        </p:txBody>
      </p:sp>
      <p:sp>
        <p:nvSpPr>
          <p:cNvPr id="17" name="TextBox 16"/>
          <p:cNvSpPr txBox="1"/>
          <p:nvPr/>
        </p:nvSpPr>
        <p:spPr>
          <a:xfrm rot="19910624">
            <a:off x="739198" y="2632505"/>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Egypt</a:t>
            </a:r>
          </a:p>
        </p:txBody>
      </p:sp>
      <p:sp>
        <p:nvSpPr>
          <p:cNvPr id="18" name="TextBox 17"/>
          <p:cNvSpPr txBox="1"/>
          <p:nvPr/>
        </p:nvSpPr>
        <p:spPr>
          <a:xfrm rot="19910624">
            <a:off x="1201446" y="2764776"/>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Tyre</a:t>
            </a:r>
            <a:endParaRPr lang="en-US" sz="2400" b="1" dirty="0">
              <a:effectLst>
                <a:outerShdw blurRad="38100" dist="38100" dir="2700000" algn="tl">
                  <a:srgbClr val="000000">
                    <a:alpha val="43137"/>
                  </a:srgbClr>
                </a:outerShdw>
              </a:effectLst>
            </a:endParaRPr>
          </a:p>
        </p:txBody>
      </p:sp>
      <p:sp>
        <p:nvSpPr>
          <p:cNvPr id="16" name="Rectangle 15"/>
          <p:cNvSpPr/>
          <p:nvPr/>
        </p:nvSpPr>
        <p:spPr>
          <a:xfrm>
            <a:off x="152400" y="4193079"/>
            <a:ext cx="4724400" cy="369332"/>
          </a:xfrm>
          <a:prstGeom prst="rect">
            <a:avLst/>
          </a:prstGeom>
        </p:spPr>
        <p:txBody>
          <a:bodyPr wrap="square">
            <a:spAutoFit/>
          </a:bodyPr>
          <a:lstStyle/>
          <a:p>
            <a:r>
              <a:rPr lang="en-US" b="1" dirty="0"/>
              <a:t>Isaias 13 - 23</a:t>
            </a:r>
            <a:endParaRPr lang="en-US" dirty="0"/>
          </a:p>
        </p:txBody>
      </p:sp>
      <p:sp>
        <p:nvSpPr>
          <p:cNvPr id="19" name="TextBox 18"/>
          <p:cNvSpPr txBox="1"/>
          <p:nvPr/>
        </p:nvSpPr>
        <p:spPr>
          <a:xfrm rot="19910624">
            <a:off x="22137" y="4553572"/>
            <a:ext cx="1466812"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Babilonia</a:t>
            </a:r>
            <a:endParaRPr lang="en-US" sz="2400" b="1" dirty="0">
              <a:effectLst>
                <a:outerShdw blurRad="38100" dist="38100" dir="2700000" algn="tl">
                  <a:srgbClr val="000000">
                    <a:alpha val="43137"/>
                  </a:srgbClr>
                </a:outerShdw>
              </a:effectLst>
            </a:endParaRPr>
          </a:p>
        </p:txBody>
      </p:sp>
      <p:sp>
        <p:nvSpPr>
          <p:cNvPr id="20" name="TextBox 19"/>
          <p:cNvSpPr txBox="1"/>
          <p:nvPr/>
        </p:nvSpPr>
        <p:spPr>
          <a:xfrm rot="19910624">
            <a:off x="111219" y="4938323"/>
            <a:ext cx="1249095"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Filistea</a:t>
            </a:r>
            <a:endParaRPr lang="en-US" sz="2400" b="1" dirty="0">
              <a:effectLst>
                <a:outerShdw blurRad="38100" dist="38100" dir="2700000" algn="tl">
                  <a:srgbClr val="000000">
                    <a:alpha val="43137"/>
                  </a:srgbClr>
                </a:outerShdw>
              </a:effectLst>
            </a:endParaRPr>
          </a:p>
        </p:txBody>
      </p:sp>
      <p:sp>
        <p:nvSpPr>
          <p:cNvPr id="21" name="TextBox 20"/>
          <p:cNvSpPr txBox="1"/>
          <p:nvPr/>
        </p:nvSpPr>
        <p:spPr>
          <a:xfrm rot="19910624">
            <a:off x="247168" y="5316413"/>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Moab</a:t>
            </a:r>
          </a:p>
        </p:txBody>
      </p:sp>
      <p:sp>
        <p:nvSpPr>
          <p:cNvPr id="22" name="TextBox 21"/>
          <p:cNvSpPr txBox="1"/>
          <p:nvPr/>
        </p:nvSpPr>
        <p:spPr>
          <a:xfrm rot="19910624">
            <a:off x="210846" y="5688959"/>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Siria</a:t>
            </a:r>
            <a:endParaRPr lang="en-US" sz="2400" b="1" dirty="0">
              <a:effectLst>
                <a:outerShdw blurRad="38100" dist="38100" dir="2700000" algn="tl">
                  <a:srgbClr val="000000">
                    <a:alpha val="43137"/>
                  </a:srgbClr>
                </a:outerShdw>
              </a:effectLst>
            </a:endParaRPr>
          </a:p>
        </p:txBody>
      </p:sp>
      <p:sp>
        <p:nvSpPr>
          <p:cNvPr id="23" name="TextBox 22"/>
          <p:cNvSpPr txBox="1"/>
          <p:nvPr/>
        </p:nvSpPr>
        <p:spPr>
          <a:xfrm rot="19910624">
            <a:off x="372406" y="5858578"/>
            <a:ext cx="1249095"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Etiopía</a:t>
            </a:r>
            <a:endParaRPr lang="en-US" sz="2400" b="1" dirty="0">
              <a:effectLst>
                <a:outerShdw blurRad="38100" dist="38100" dir="2700000" algn="tl">
                  <a:srgbClr val="000000">
                    <a:alpha val="43137"/>
                  </a:srgbClr>
                </a:outerShdw>
              </a:effectLst>
            </a:endParaRPr>
          </a:p>
        </p:txBody>
      </p:sp>
      <p:sp>
        <p:nvSpPr>
          <p:cNvPr id="24" name="TextBox 23"/>
          <p:cNvSpPr txBox="1"/>
          <p:nvPr/>
        </p:nvSpPr>
        <p:spPr>
          <a:xfrm rot="19910624">
            <a:off x="719424" y="6011239"/>
            <a:ext cx="1272657"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Egipto</a:t>
            </a:r>
            <a:endParaRPr lang="en-US" sz="2400" b="1" dirty="0">
              <a:effectLst>
                <a:outerShdw blurRad="38100" dist="38100" dir="2700000" algn="tl">
                  <a:srgbClr val="000000">
                    <a:alpha val="43137"/>
                  </a:srgbClr>
                </a:outerShdw>
              </a:effectLst>
            </a:endParaRPr>
          </a:p>
        </p:txBody>
      </p:sp>
      <p:sp>
        <p:nvSpPr>
          <p:cNvPr id="25" name="TextBox 24"/>
          <p:cNvSpPr txBox="1"/>
          <p:nvPr/>
        </p:nvSpPr>
        <p:spPr>
          <a:xfrm rot="19910624">
            <a:off x="1201446" y="6222359"/>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Tiro</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83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fill="hold" grpId="0" nodeType="withEffect">
                                  <p:stCondLst>
                                    <p:cond delay="0"/>
                                  </p:stCondLst>
                                  <p:childTnLst>
                                    <p:animMotion origin="layout" path="M -4.72222E-6 -1.97965E-6 L -4.72222E-6 -0.06822 C -4.72222E-6 -0.09875 0.05157 -0.13598 0.09428 -0.13598 L 0.18855 -0.13598 " pathEditMode="relative" rAng="0" ptsTypes="FfFF">
                                      <p:cBhvr>
                                        <p:cTn id="6" dur="1000" fill="hold"/>
                                        <p:tgtEl>
                                          <p:spTgt spid="9"/>
                                        </p:tgtEl>
                                        <p:attrNameLst>
                                          <p:attrName>ppt_x</p:attrName>
                                          <p:attrName>ppt_y</p:attrName>
                                        </p:attrNameLst>
                                      </p:cBhvr>
                                      <p:rCtr x="9427" y="-6799"/>
                                    </p:animMotion>
                                  </p:childTnLst>
                                </p:cTn>
                              </p:par>
                              <p:par>
                                <p:cTn id="7" presetID="57" presetClass="path" presetSubtype="0" fill="hold" grpId="0" nodeType="withEffect">
                                  <p:stCondLst>
                                    <p:cond delay="0"/>
                                  </p:stCondLst>
                                  <p:childTnLst>
                                    <p:animMotion origin="layout" path="M 1.66667E-6 -3.52451E-6 L 1.66667E-6 -0.06822 C 1.66667E-6 -0.09875 0.05156 -0.13598 0.09427 -0.13598 L 0.18854 -0.13598 " pathEditMode="relative" rAng="0" ptsTypes="FfFF">
                                      <p:cBhvr>
                                        <p:cTn id="8" dur="1000" fill="hold"/>
                                        <p:tgtEl>
                                          <p:spTgt spid="8"/>
                                        </p:tgtEl>
                                        <p:attrNameLst>
                                          <p:attrName>ppt_x</p:attrName>
                                          <p:attrName>ppt_y</p:attrName>
                                        </p:attrNameLst>
                                      </p:cBhvr>
                                      <p:rCtr x="9427" y="-6799"/>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p:bldP spid="10" grpId="0"/>
      <p:bldP spid="12" grpId="0"/>
      <p:bldP spid="13" grpId="0"/>
      <p:bldP spid="14" grpId="0"/>
      <p:bldP spid="15" grpId="0"/>
      <p:bldP spid="17" grpId="0"/>
      <p:bldP spid="18" grpId="0"/>
      <p:bldP spid="16" grpId="0"/>
      <p:bldP spid="19" grpId="0"/>
      <p:bldP spid="20" grpId="0"/>
      <p:bldP spid="21"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661993"/>
          </a:xfrm>
          <a:prstGeom prst="rect">
            <a:avLst/>
          </a:prstGeom>
          <a:noFill/>
        </p:spPr>
        <p:txBody>
          <a:bodyPr wrap="square" rtlCol="0">
            <a:spAutoFit/>
          </a:bodyPr>
          <a:lstStyle/>
          <a:p>
            <a:r>
              <a:rPr lang="en-US" sz="3200" i="1" dirty="0">
                <a:latin typeface="Palatino Linotype" panose="02040502050505030304" pitchFamily="18" charset="0"/>
              </a:rPr>
              <a:t>epi	</a:t>
            </a:r>
            <a:r>
              <a:rPr lang="en-US" sz="3200" i="1" dirty="0" err="1">
                <a:latin typeface="Palatino Linotype" panose="02040502050505030304" pitchFamily="18" charset="0"/>
              </a:rPr>
              <a:t>skopē</a:t>
            </a:r>
            <a:endParaRPr lang="en-US" sz="3200" i="1" dirty="0">
              <a:latin typeface="Palatino Linotype" panose="02040502050505030304" pitchFamily="18" charset="0"/>
            </a:endParaRPr>
          </a:p>
          <a:p>
            <a:r>
              <a:rPr lang="en-US" sz="2400" dirty="0"/>
              <a:t>over	scope</a:t>
            </a: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661993"/>
          </a:xfrm>
          <a:prstGeom prst="rect">
            <a:avLst/>
          </a:prstGeom>
          <a:noFill/>
        </p:spPr>
        <p:txBody>
          <a:bodyPr wrap="square" rtlCol="0">
            <a:spAutoFit/>
          </a:bodyPr>
          <a:lstStyle/>
          <a:p>
            <a:r>
              <a:rPr lang="en-US" sz="3200" i="1" dirty="0">
                <a:latin typeface="Palatino Linotype" panose="02040502050505030304" pitchFamily="18" charset="0"/>
              </a:rPr>
              <a:t>epi	</a:t>
            </a:r>
            <a:r>
              <a:rPr lang="en-US" sz="3200" i="1" dirty="0" err="1">
                <a:latin typeface="Palatino Linotype" panose="02040502050505030304" pitchFamily="18" charset="0"/>
              </a:rPr>
              <a:t>skopē</a:t>
            </a:r>
            <a:endParaRPr lang="en-US" sz="3200" i="1" dirty="0">
              <a:latin typeface="Palatino Linotype" panose="02040502050505030304" pitchFamily="18" charset="0"/>
            </a:endParaRPr>
          </a:p>
          <a:p>
            <a:r>
              <a:rPr lang="en-US" sz="2400" dirty="0"/>
              <a:t>over	scope</a:t>
            </a:r>
          </a:p>
          <a:p>
            <a:endParaRPr lang="en-US" dirty="0"/>
          </a:p>
          <a:p>
            <a:r>
              <a:rPr lang="en-US" sz="2800" dirty="0"/>
              <a:t>“</a:t>
            </a:r>
            <a:r>
              <a:rPr lang="en-US" sz="2800" dirty="0" err="1"/>
              <a:t>supervisión</a:t>
            </a:r>
            <a:r>
              <a:rPr lang="en-US" sz="2800" dirty="0"/>
              <a:t>”</a:t>
            </a:r>
          </a:p>
        </p:txBody>
      </p:sp>
    </p:spTree>
    <p:extLst>
      <p:ext uri="{BB962C8B-B14F-4D97-AF65-F5344CB8AC3E}">
        <p14:creationId xmlns:p14="http://schemas.microsoft.com/office/powerpoint/2010/main" val="102829171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rot="19910624">
            <a:off x="22137" y="4553572"/>
            <a:ext cx="1466812"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Babilonia</a:t>
            </a:r>
            <a:endParaRPr lang="en-US" sz="2400" b="1" dirty="0">
              <a:effectLst>
                <a:outerShdw blurRad="38100" dist="38100" dir="2700000" algn="tl">
                  <a:srgbClr val="000000">
                    <a:alpha val="43137"/>
                  </a:srgbClr>
                </a:outerShdw>
              </a:effectLst>
            </a:endParaRPr>
          </a:p>
        </p:txBody>
      </p:sp>
      <p:sp>
        <p:nvSpPr>
          <p:cNvPr id="21" name="TextBox 20"/>
          <p:cNvSpPr txBox="1"/>
          <p:nvPr/>
        </p:nvSpPr>
        <p:spPr>
          <a:xfrm rot="19910624">
            <a:off x="111219" y="4938323"/>
            <a:ext cx="1249095"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Filistea</a:t>
            </a:r>
            <a:endParaRPr lang="en-US" sz="2400" b="1" dirty="0">
              <a:effectLst>
                <a:outerShdw blurRad="38100" dist="38100" dir="2700000" algn="tl">
                  <a:srgbClr val="000000">
                    <a:alpha val="43137"/>
                  </a:srgbClr>
                </a:outerShdw>
              </a:effectLst>
            </a:endParaRPr>
          </a:p>
        </p:txBody>
      </p:sp>
      <p:sp>
        <p:nvSpPr>
          <p:cNvPr id="22" name="TextBox 21"/>
          <p:cNvSpPr txBox="1"/>
          <p:nvPr/>
        </p:nvSpPr>
        <p:spPr>
          <a:xfrm rot="19910624">
            <a:off x="247168" y="5316413"/>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Moab</a:t>
            </a:r>
          </a:p>
        </p:txBody>
      </p:sp>
      <p:sp>
        <p:nvSpPr>
          <p:cNvPr id="23" name="TextBox 22"/>
          <p:cNvSpPr txBox="1"/>
          <p:nvPr/>
        </p:nvSpPr>
        <p:spPr>
          <a:xfrm rot="19910624">
            <a:off x="210846" y="5688959"/>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Siria</a:t>
            </a:r>
            <a:endParaRPr lang="en-US" sz="2400" b="1" dirty="0">
              <a:effectLst>
                <a:outerShdw blurRad="38100" dist="38100" dir="2700000" algn="tl">
                  <a:srgbClr val="000000">
                    <a:alpha val="43137"/>
                  </a:srgbClr>
                </a:outerShdw>
              </a:effectLst>
            </a:endParaRPr>
          </a:p>
        </p:txBody>
      </p:sp>
      <p:sp>
        <p:nvSpPr>
          <p:cNvPr id="24" name="TextBox 23"/>
          <p:cNvSpPr txBox="1"/>
          <p:nvPr/>
        </p:nvSpPr>
        <p:spPr>
          <a:xfrm rot="19910624">
            <a:off x="372406" y="5858578"/>
            <a:ext cx="1249095"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Etiopía</a:t>
            </a:r>
            <a:endParaRPr lang="en-US" sz="2400" b="1" dirty="0">
              <a:effectLst>
                <a:outerShdw blurRad="38100" dist="38100" dir="2700000" algn="tl">
                  <a:srgbClr val="000000">
                    <a:alpha val="43137"/>
                  </a:srgbClr>
                </a:outerShdw>
              </a:effectLst>
            </a:endParaRPr>
          </a:p>
        </p:txBody>
      </p:sp>
      <p:sp>
        <p:nvSpPr>
          <p:cNvPr id="25" name="TextBox 24"/>
          <p:cNvSpPr txBox="1"/>
          <p:nvPr/>
        </p:nvSpPr>
        <p:spPr>
          <a:xfrm rot="19910624">
            <a:off x="719424" y="6011239"/>
            <a:ext cx="1272657"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Egipto</a:t>
            </a:r>
            <a:endParaRPr lang="en-US" sz="2400" b="1" dirty="0">
              <a:effectLst>
                <a:outerShdw blurRad="38100" dist="38100" dir="2700000" algn="tl">
                  <a:srgbClr val="000000">
                    <a:alpha val="43137"/>
                  </a:srgbClr>
                </a:outerShdw>
              </a:effectLst>
            </a:endParaRPr>
          </a:p>
        </p:txBody>
      </p:sp>
      <p:sp>
        <p:nvSpPr>
          <p:cNvPr id="26" name="TextBox 25"/>
          <p:cNvSpPr txBox="1"/>
          <p:nvPr/>
        </p:nvSpPr>
        <p:spPr>
          <a:xfrm rot="19910624">
            <a:off x="1201446" y="6222359"/>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Tiro</a:t>
            </a:r>
            <a:endParaRPr lang="en-US" sz="2400" b="1" dirty="0">
              <a:effectLst>
                <a:outerShdw blurRad="38100" dist="38100" dir="2700000" algn="tl">
                  <a:srgbClr val="000000">
                    <a:alpha val="43137"/>
                  </a:srgbClr>
                </a:outerShdw>
              </a:effectLst>
            </a:endParaRPr>
          </a:p>
        </p:txBody>
      </p:sp>
      <p:sp>
        <p:nvSpPr>
          <p:cNvPr id="8" name="TextBox 7"/>
          <p:cNvSpPr txBox="1"/>
          <p:nvPr/>
        </p:nvSpPr>
        <p:spPr>
          <a:xfrm rot="19910624">
            <a:off x="111219" y="1105595"/>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Babylon</a:t>
            </a:r>
          </a:p>
        </p:txBody>
      </p:sp>
      <p:sp>
        <p:nvSpPr>
          <p:cNvPr id="9" name="TextBox 8"/>
          <p:cNvSpPr txBox="1"/>
          <p:nvPr/>
        </p:nvSpPr>
        <p:spPr>
          <a:xfrm rot="19910624">
            <a:off x="111219" y="1480740"/>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Philistia</a:t>
            </a:r>
          </a:p>
        </p:txBody>
      </p:sp>
      <p:sp>
        <p:nvSpPr>
          <p:cNvPr id="12" name="TextBox 11"/>
          <p:cNvSpPr txBox="1"/>
          <p:nvPr/>
        </p:nvSpPr>
        <p:spPr>
          <a:xfrm rot="19910624">
            <a:off x="247168" y="1858830"/>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Moab</a:t>
            </a:r>
          </a:p>
        </p:txBody>
      </p:sp>
      <p:sp>
        <p:nvSpPr>
          <p:cNvPr id="13" name="TextBox 12"/>
          <p:cNvSpPr txBox="1"/>
          <p:nvPr/>
        </p:nvSpPr>
        <p:spPr>
          <a:xfrm rot="19910624">
            <a:off x="210846" y="2231376"/>
            <a:ext cx="853149"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Syria</a:t>
            </a:r>
          </a:p>
        </p:txBody>
      </p:sp>
      <p:sp>
        <p:nvSpPr>
          <p:cNvPr id="14" name="TextBox 13"/>
          <p:cNvSpPr txBox="1"/>
          <p:nvPr/>
        </p:nvSpPr>
        <p:spPr>
          <a:xfrm rot="19910624">
            <a:off x="372406" y="2400995"/>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Ethiopia</a:t>
            </a:r>
          </a:p>
        </p:txBody>
      </p:sp>
      <p:sp>
        <p:nvSpPr>
          <p:cNvPr id="15" name="TextBox 14"/>
          <p:cNvSpPr txBox="1"/>
          <p:nvPr/>
        </p:nvSpPr>
        <p:spPr>
          <a:xfrm rot="19910624">
            <a:off x="739198" y="2632505"/>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Egypt</a:t>
            </a:r>
          </a:p>
        </p:txBody>
      </p:sp>
      <p:sp>
        <p:nvSpPr>
          <p:cNvPr id="16" name="TextBox 15"/>
          <p:cNvSpPr txBox="1"/>
          <p:nvPr/>
        </p:nvSpPr>
        <p:spPr>
          <a:xfrm rot="19910624">
            <a:off x="1201446" y="2764776"/>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Tyre</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3" name="Rectangle 2"/>
          <p:cNvSpPr/>
          <p:nvPr/>
        </p:nvSpPr>
        <p:spPr>
          <a:xfrm>
            <a:off x="152400" y="762000"/>
            <a:ext cx="4724400" cy="646331"/>
          </a:xfrm>
          <a:prstGeom prst="rect">
            <a:avLst/>
          </a:prstGeom>
          <a:solidFill>
            <a:schemeClr val="bg1">
              <a:alpha val="70000"/>
            </a:schemeClr>
          </a:solidFill>
        </p:spPr>
        <p:txBody>
          <a:bodyPr wrap="square">
            <a:spAutoFit/>
          </a:bodyPr>
          <a:lstStyle/>
          <a:p>
            <a:r>
              <a:rPr lang="en-US" b="1" dirty="0"/>
              <a:t>Isaiah 13:6</a:t>
            </a:r>
            <a:r>
              <a:rPr lang="en-US" dirty="0"/>
              <a:t> Wail, for the </a:t>
            </a:r>
            <a:r>
              <a:rPr lang="en-US" b="1" dirty="0"/>
              <a:t>day</a:t>
            </a:r>
            <a:r>
              <a:rPr lang="en-US" dirty="0"/>
              <a:t> </a:t>
            </a:r>
            <a:r>
              <a:rPr lang="en-US" b="1" dirty="0"/>
              <a:t>of</a:t>
            </a:r>
            <a:r>
              <a:rPr lang="en-US" dirty="0"/>
              <a:t> </a:t>
            </a:r>
            <a:r>
              <a:rPr lang="en-US" b="1" dirty="0"/>
              <a:t>the</a:t>
            </a:r>
            <a:r>
              <a:rPr lang="en-US" dirty="0"/>
              <a:t> </a:t>
            </a:r>
            <a:r>
              <a:rPr lang="en-US" b="1" cap="small" dirty="0"/>
              <a:t>Lord</a:t>
            </a:r>
            <a:r>
              <a:rPr lang="en-US" dirty="0"/>
              <a:t> is near; as destruction from the Almighty it will come!</a:t>
            </a:r>
          </a:p>
        </p:txBody>
      </p:sp>
      <p:sp>
        <p:nvSpPr>
          <p:cNvPr id="4" name="Rectangle 3"/>
          <p:cNvSpPr/>
          <p:nvPr/>
        </p:nvSpPr>
        <p:spPr>
          <a:xfrm>
            <a:off x="152400" y="1411356"/>
            <a:ext cx="4953000" cy="923330"/>
          </a:xfrm>
          <a:prstGeom prst="rect">
            <a:avLst/>
          </a:prstGeom>
          <a:solidFill>
            <a:schemeClr val="bg1">
              <a:alpha val="70000"/>
            </a:schemeClr>
          </a:solidFill>
        </p:spPr>
        <p:txBody>
          <a:bodyPr wrap="square">
            <a:spAutoFit/>
          </a:bodyPr>
          <a:lstStyle/>
          <a:p>
            <a:r>
              <a:rPr lang="en-US" b="1" dirty="0"/>
              <a:t>Isaiah 13:9</a:t>
            </a:r>
            <a:r>
              <a:rPr lang="en-US" dirty="0"/>
              <a:t> Behold, the </a:t>
            </a:r>
            <a:r>
              <a:rPr lang="en-US" b="1" dirty="0"/>
              <a:t>day</a:t>
            </a:r>
            <a:r>
              <a:rPr lang="en-US" dirty="0"/>
              <a:t> </a:t>
            </a:r>
            <a:r>
              <a:rPr lang="en-US" b="1" dirty="0"/>
              <a:t>of</a:t>
            </a:r>
            <a:r>
              <a:rPr lang="en-US" dirty="0"/>
              <a:t> </a:t>
            </a:r>
            <a:r>
              <a:rPr lang="en-US" b="1" dirty="0"/>
              <a:t>the</a:t>
            </a:r>
            <a:r>
              <a:rPr lang="en-US" dirty="0"/>
              <a:t> </a:t>
            </a:r>
            <a:r>
              <a:rPr lang="en-US" b="1" cap="small" dirty="0"/>
              <a:t>Lord</a:t>
            </a:r>
            <a:r>
              <a:rPr lang="en-US" dirty="0"/>
              <a:t> comes, cruel, with wrath and fierce anger, to make the land a desolation and to destroy its sinners from it.</a:t>
            </a:r>
          </a:p>
        </p:txBody>
      </p:sp>
      <p:sp>
        <p:nvSpPr>
          <p:cNvPr id="10" name="TextBox 9"/>
          <p:cNvSpPr txBox="1"/>
          <p:nvPr/>
        </p:nvSpPr>
        <p:spPr>
          <a:xfrm>
            <a:off x="5562600" y="573156"/>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6" name="Rectangle 5"/>
          <p:cNvSpPr/>
          <p:nvPr/>
        </p:nvSpPr>
        <p:spPr>
          <a:xfrm>
            <a:off x="152400" y="2326766"/>
            <a:ext cx="4572000" cy="923330"/>
          </a:xfrm>
          <a:prstGeom prst="rect">
            <a:avLst/>
          </a:prstGeom>
          <a:solidFill>
            <a:schemeClr val="bg1">
              <a:alpha val="70000"/>
            </a:schemeClr>
          </a:solidFill>
        </p:spPr>
        <p:txBody>
          <a:bodyPr>
            <a:spAutoFit/>
          </a:bodyPr>
          <a:lstStyle/>
          <a:p>
            <a:r>
              <a:rPr lang="en-US" b="1" dirty="0"/>
              <a:t>Ezekiel 30:3</a:t>
            </a:r>
            <a:r>
              <a:rPr lang="en-US" dirty="0"/>
              <a:t> For the day is near, Even the </a:t>
            </a:r>
            <a:r>
              <a:rPr lang="en-US" b="1" dirty="0"/>
              <a:t>day of the Lord</a:t>
            </a:r>
            <a:r>
              <a:rPr lang="en-US" dirty="0"/>
              <a:t> is near; It will be a day of clouds, A time of doom for the nations.</a:t>
            </a:r>
          </a:p>
        </p:txBody>
      </p:sp>
      <p:sp>
        <p:nvSpPr>
          <p:cNvPr id="17" name="Rectangle 16"/>
          <p:cNvSpPr/>
          <p:nvPr/>
        </p:nvSpPr>
        <p:spPr>
          <a:xfrm>
            <a:off x="152400" y="4191000"/>
            <a:ext cx="5410200" cy="646331"/>
          </a:xfrm>
          <a:prstGeom prst="rect">
            <a:avLst/>
          </a:prstGeom>
          <a:solidFill>
            <a:schemeClr val="bg1">
              <a:alpha val="70000"/>
            </a:schemeClr>
          </a:solidFill>
        </p:spPr>
        <p:txBody>
          <a:bodyPr wrap="square">
            <a:spAutoFit/>
          </a:bodyPr>
          <a:lstStyle/>
          <a:p>
            <a:r>
              <a:rPr lang="en-US" b="1" dirty="0"/>
              <a:t>Isaias 13:6</a:t>
            </a:r>
            <a:r>
              <a:rPr lang="en-US" dirty="0"/>
              <a:t> </a:t>
            </a:r>
            <a:r>
              <a:rPr lang="es-ES" dirty="0"/>
              <a:t>¡Aullad, porque cerca está el </a:t>
            </a:r>
            <a:r>
              <a:rPr lang="es-ES" b="1" dirty="0"/>
              <a:t>día de Jehová</a:t>
            </a:r>
            <a:r>
              <a:rPr lang="es-ES" dirty="0"/>
              <a:t>! ¡Vendrá como devastación del Todopoderoso!</a:t>
            </a:r>
            <a:endParaRPr lang="en-US" dirty="0"/>
          </a:p>
        </p:txBody>
      </p:sp>
      <p:sp>
        <p:nvSpPr>
          <p:cNvPr id="18" name="Rectangle 17"/>
          <p:cNvSpPr/>
          <p:nvPr/>
        </p:nvSpPr>
        <p:spPr>
          <a:xfrm>
            <a:off x="152400" y="4840356"/>
            <a:ext cx="5257800" cy="923330"/>
          </a:xfrm>
          <a:prstGeom prst="rect">
            <a:avLst/>
          </a:prstGeom>
          <a:solidFill>
            <a:schemeClr val="bg1">
              <a:alpha val="70000"/>
            </a:schemeClr>
          </a:solidFill>
        </p:spPr>
        <p:txBody>
          <a:bodyPr wrap="square">
            <a:spAutoFit/>
          </a:bodyPr>
          <a:lstStyle/>
          <a:p>
            <a:r>
              <a:rPr lang="en-US" b="1" dirty="0"/>
              <a:t>Isaias 13:9 </a:t>
            </a:r>
            <a:r>
              <a:rPr lang="es-ES" dirty="0"/>
              <a:t>He aquí el </a:t>
            </a:r>
            <a:r>
              <a:rPr lang="es-ES" b="1" dirty="0"/>
              <a:t>día de Jehová</a:t>
            </a:r>
            <a:r>
              <a:rPr lang="es-ES" dirty="0"/>
              <a:t> viene: día terrible, de indignación y ardor de ira, para convertir la tierra en soledad y raer de ella a sus pecadores.</a:t>
            </a:r>
            <a:endParaRPr lang="en-US" dirty="0"/>
          </a:p>
        </p:txBody>
      </p:sp>
      <p:sp>
        <p:nvSpPr>
          <p:cNvPr id="19" name="Rectangle 18"/>
          <p:cNvSpPr/>
          <p:nvPr/>
        </p:nvSpPr>
        <p:spPr>
          <a:xfrm>
            <a:off x="152400" y="5755766"/>
            <a:ext cx="4572000" cy="923330"/>
          </a:xfrm>
          <a:prstGeom prst="rect">
            <a:avLst/>
          </a:prstGeom>
          <a:solidFill>
            <a:schemeClr val="bg1">
              <a:alpha val="70000"/>
            </a:schemeClr>
          </a:solidFill>
        </p:spPr>
        <p:txBody>
          <a:bodyPr>
            <a:spAutoFit/>
          </a:bodyPr>
          <a:lstStyle/>
          <a:p>
            <a:r>
              <a:rPr lang="en-US" b="1" dirty="0" err="1"/>
              <a:t>Ezeqiel</a:t>
            </a:r>
            <a:r>
              <a:rPr lang="en-US" b="1" dirty="0"/>
              <a:t> 30:3</a:t>
            </a:r>
            <a:r>
              <a:rPr lang="en-US" dirty="0"/>
              <a:t> </a:t>
            </a:r>
            <a:r>
              <a:rPr lang="es-ES" dirty="0"/>
              <a:t>Porque cerca está el día, cerca está el </a:t>
            </a:r>
            <a:r>
              <a:rPr lang="es-ES" b="1" dirty="0"/>
              <a:t>día de Jehová</a:t>
            </a:r>
            <a:r>
              <a:rPr lang="es-ES" dirty="0"/>
              <a:t>; día de nublado,</a:t>
            </a:r>
            <a:br>
              <a:rPr lang="es-ES" dirty="0"/>
            </a:br>
            <a:r>
              <a:rPr lang="es-ES" dirty="0"/>
              <a:t>día de castigo de las naciones será.</a:t>
            </a:r>
            <a:endParaRPr lang="en-US" dirty="0"/>
          </a:p>
        </p:txBody>
      </p:sp>
      <p:sp>
        <p:nvSpPr>
          <p:cNvPr id="11" name="TextBox 10"/>
          <p:cNvSpPr txBox="1"/>
          <p:nvPr/>
        </p:nvSpPr>
        <p:spPr>
          <a:xfrm>
            <a:off x="5512904" y="3968258"/>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Tree>
    <p:extLst>
      <p:ext uri="{BB962C8B-B14F-4D97-AF65-F5344CB8AC3E}">
        <p14:creationId xmlns:p14="http://schemas.microsoft.com/office/powerpoint/2010/main" val="5440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2879070" y="5334000"/>
            <a:ext cx="946907" cy="28625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600200" y="4055649"/>
            <a:ext cx="7543800" cy="3170099"/>
          </a:xfrm>
          <a:prstGeom prst="rect">
            <a:avLst/>
          </a:prstGeom>
          <a:noFill/>
        </p:spPr>
        <p:txBody>
          <a:bodyPr wrap="square">
            <a:spAutoFit/>
          </a:bodyPr>
          <a:lstStyle/>
          <a:p>
            <a:r>
              <a:rPr lang="en-US" sz="2000" b="1" dirty="0"/>
              <a:t>24 </a:t>
            </a:r>
            <a:r>
              <a:rPr lang="en-US" sz="2000" b="1" baseline="30000" dirty="0"/>
              <a:t>1 </a:t>
            </a:r>
            <a:r>
              <a:rPr lang="es-ES" sz="2000" dirty="0"/>
              <a:t>He aquí que Jehová devasta la</a:t>
            </a:r>
          </a:p>
          <a:p>
            <a:r>
              <a:rPr lang="es-ES" sz="2000" dirty="0"/>
              <a:t>tierra y la arrasa, trastorna su faz y hace esparcir a sus moradores.</a:t>
            </a:r>
            <a:r>
              <a:rPr lang="en-US" sz="2000" dirty="0"/>
              <a:t>  </a:t>
            </a:r>
          </a:p>
          <a:p>
            <a:endParaRPr lang="en-US" sz="2000" dirty="0"/>
          </a:p>
          <a:p>
            <a:r>
              <a:rPr lang="es-ES" sz="2000" b="1" baseline="30000" dirty="0"/>
              <a:t>21 </a:t>
            </a:r>
            <a:r>
              <a:rPr lang="es-ES" sz="2000" dirty="0"/>
              <a:t>Acontecerá en aquel día,</a:t>
            </a:r>
            <a:br>
              <a:rPr lang="es-ES" sz="2000" dirty="0"/>
            </a:br>
            <a:r>
              <a:rPr lang="es-ES" sz="2000" dirty="0"/>
              <a:t>que Jehová castigará al ejército de los cielos en lo alto</a:t>
            </a:r>
            <a:br>
              <a:rPr lang="es-ES" sz="2000" dirty="0"/>
            </a:br>
            <a:r>
              <a:rPr lang="es-ES" sz="2000" dirty="0"/>
              <a:t>y a los reyes de la tierra sobre la tierra.</a:t>
            </a:r>
          </a:p>
          <a:p>
            <a:r>
              <a:rPr lang="es-ES" sz="2000" b="1" baseline="30000" dirty="0"/>
              <a:t>22 </a:t>
            </a:r>
            <a:r>
              <a:rPr lang="es-ES" sz="2000" dirty="0"/>
              <a:t>Serán amontonados</a:t>
            </a:r>
            <a:br>
              <a:rPr lang="es-ES" sz="2000" dirty="0"/>
            </a:br>
            <a:r>
              <a:rPr lang="es-ES" sz="2000" dirty="0"/>
              <a:t>como se amontona a los encarcelados en una mazmorra,</a:t>
            </a:r>
            <a:br>
              <a:rPr lang="es-ES" sz="2000" dirty="0"/>
            </a:br>
            <a:r>
              <a:rPr lang="es-ES" sz="2000" dirty="0"/>
              <a:t>y en prisión quedarán encerrados.</a:t>
            </a:r>
            <a:br>
              <a:rPr lang="es-ES" sz="2000" dirty="0"/>
            </a:br>
            <a:r>
              <a:rPr lang="es-ES" sz="2000" dirty="0"/>
              <a:t>Y al cabo de muchos días serán castigados.</a:t>
            </a:r>
            <a:endParaRPr lang="en-US" sz="2000" dirty="0"/>
          </a:p>
        </p:txBody>
      </p:sp>
      <p:sp>
        <p:nvSpPr>
          <p:cNvPr id="29" name="Rectangle 28"/>
          <p:cNvSpPr/>
          <p:nvPr/>
        </p:nvSpPr>
        <p:spPr>
          <a:xfrm>
            <a:off x="0" y="687003"/>
            <a:ext cx="9144000" cy="274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140354" y="1910297"/>
            <a:ext cx="1145758" cy="28625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379569" y="1702904"/>
            <a:ext cx="1677504" cy="28625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636304"/>
            <a:ext cx="7543800" cy="3170099"/>
          </a:xfrm>
          <a:prstGeom prst="rect">
            <a:avLst/>
          </a:prstGeom>
          <a:noFill/>
        </p:spPr>
        <p:txBody>
          <a:bodyPr wrap="square">
            <a:spAutoFit/>
          </a:bodyPr>
          <a:lstStyle/>
          <a:p>
            <a:r>
              <a:rPr lang="en-US" sz="2000" b="1" dirty="0"/>
              <a:t>24 </a:t>
            </a:r>
            <a:r>
              <a:rPr lang="en-US" sz="2000" b="1" baseline="30000" dirty="0"/>
              <a:t>1 </a:t>
            </a:r>
            <a:r>
              <a:rPr lang="en-US" sz="2000" dirty="0"/>
              <a:t>Behold, the </a:t>
            </a:r>
            <a:r>
              <a:rPr lang="en-US" sz="2000" cap="small" dirty="0"/>
              <a:t>Lord</a:t>
            </a:r>
            <a:r>
              <a:rPr lang="en-US" sz="2000" dirty="0"/>
              <a:t> lays the earth</a:t>
            </a:r>
          </a:p>
          <a:p>
            <a:r>
              <a:rPr lang="en-US" sz="2000" dirty="0"/>
              <a:t>waste, devastates it, distorts its surface and scatters its inhabitants. </a:t>
            </a:r>
          </a:p>
          <a:p>
            <a:endParaRPr lang="en-US" sz="2000" dirty="0"/>
          </a:p>
          <a:p>
            <a:r>
              <a:rPr lang="en-US" sz="2000" b="1" baseline="30000" dirty="0"/>
              <a:t>21 </a:t>
            </a:r>
            <a:r>
              <a:rPr lang="en-US" sz="2000" dirty="0"/>
              <a:t>So it will happen in that day,</a:t>
            </a:r>
            <a:br>
              <a:rPr lang="en-US" sz="2000" dirty="0"/>
            </a:br>
            <a:r>
              <a:rPr lang="en-US" sz="2000" dirty="0"/>
              <a:t>That the </a:t>
            </a:r>
            <a:r>
              <a:rPr lang="en-US" sz="2000" cap="small" dirty="0"/>
              <a:t>Lord</a:t>
            </a:r>
            <a:r>
              <a:rPr lang="en-US" sz="2000" dirty="0"/>
              <a:t> will punish the host of heaven on high,</a:t>
            </a:r>
            <a:br>
              <a:rPr lang="en-US" sz="2000" dirty="0"/>
            </a:br>
            <a:r>
              <a:rPr lang="en-US" sz="2000" dirty="0"/>
              <a:t>And the kings of the earth on earth.</a:t>
            </a:r>
          </a:p>
          <a:p>
            <a:r>
              <a:rPr lang="en-US" sz="2000" b="1" baseline="30000" dirty="0"/>
              <a:t>22 </a:t>
            </a:r>
            <a:r>
              <a:rPr lang="en-US" sz="2000" dirty="0"/>
              <a:t>They will be gathered together</a:t>
            </a:r>
            <a:br>
              <a:rPr lang="en-US" sz="2000" dirty="0"/>
            </a:br>
            <a:r>
              <a:rPr lang="en-US" sz="2000" dirty="0"/>
              <a:t>Like prisoners in the dungeon,</a:t>
            </a:r>
            <a:br>
              <a:rPr lang="en-US" sz="2000" dirty="0"/>
            </a:br>
            <a:r>
              <a:rPr lang="en-US" sz="2000" dirty="0"/>
              <a:t>And will be confined in prison;</a:t>
            </a:r>
            <a:br>
              <a:rPr lang="en-US" sz="2000" dirty="0"/>
            </a:br>
            <a:r>
              <a:rPr lang="en-US" sz="2000" dirty="0"/>
              <a:t>And after many days they will be punished.</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8" name="Rectangle 7"/>
          <p:cNvSpPr/>
          <p:nvPr/>
        </p:nvSpPr>
        <p:spPr>
          <a:xfrm>
            <a:off x="0" y="685800"/>
            <a:ext cx="1473032" cy="707886"/>
          </a:xfrm>
          <a:prstGeom prst="rect">
            <a:avLst/>
          </a:prstGeom>
        </p:spPr>
        <p:txBody>
          <a:bodyPr wrap="none">
            <a:spAutoFit/>
          </a:bodyPr>
          <a:lstStyle/>
          <a:p>
            <a:pPr algn="ctr"/>
            <a:r>
              <a:rPr lang="en-US" sz="2000" b="1" dirty="0"/>
              <a:t>Isaiah 24-25</a:t>
            </a:r>
          </a:p>
          <a:p>
            <a:pPr algn="ctr"/>
            <a:r>
              <a:rPr lang="en-US" sz="2000" b="1" dirty="0"/>
              <a:t>A Summary</a:t>
            </a:r>
          </a:p>
        </p:txBody>
      </p:sp>
      <p:sp>
        <p:nvSpPr>
          <p:cNvPr id="12" name="TextBox 11"/>
          <p:cNvSpPr txBox="1"/>
          <p:nvPr/>
        </p:nvSpPr>
        <p:spPr>
          <a:xfrm>
            <a:off x="5562600" y="573156"/>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13" name="TextBox 12"/>
          <p:cNvSpPr txBox="1"/>
          <p:nvPr/>
        </p:nvSpPr>
        <p:spPr>
          <a:xfrm>
            <a:off x="5512904" y="3968258"/>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
        <p:nvSpPr>
          <p:cNvPr id="7" name="Rounded Rectangular Callout 6"/>
          <p:cNvSpPr/>
          <p:nvPr/>
        </p:nvSpPr>
        <p:spPr>
          <a:xfrm>
            <a:off x="5303520" y="1436352"/>
            <a:ext cx="3688080" cy="1916448"/>
          </a:xfrm>
          <a:prstGeom prst="wedgeRoundRectCallout">
            <a:avLst>
              <a:gd name="adj1" fmla="val -83190"/>
              <a:gd name="adj2" fmla="val -3659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Jude</a:t>
            </a:r>
            <a:r>
              <a:rPr lang="en-US" dirty="0">
                <a:effectLst>
                  <a:outerShdw blurRad="38100" dist="38100" dir="2700000" algn="tl">
                    <a:srgbClr val="000000">
                      <a:alpha val="43137"/>
                    </a:srgbClr>
                  </a:outerShdw>
                </a:effectLst>
              </a:rPr>
              <a:t> </a:t>
            </a:r>
            <a:r>
              <a:rPr lang="en-US" b="1" baseline="30000" dirty="0">
                <a:effectLst>
                  <a:outerShdw blurRad="38100" dist="38100" dir="2700000" algn="tl">
                    <a:srgbClr val="000000">
                      <a:alpha val="43137"/>
                    </a:srgbClr>
                  </a:outerShdw>
                </a:effectLst>
              </a:rPr>
              <a:t>6 </a:t>
            </a:r>
            <a:r>
              <a:rPr lang="en-US" dirty="0">
                <a:effectLst>
                  <a:outerShdw blurRad="38100" dist="38100" dir="2700000" algn="tl">
                    <a:srgbClr val="000000">
                      <a:alpha val="43137"/>
                    </a:srgbClr>
                  </a:outerShdw>
                </a:effectLst>
              </a:rPr>
              <a:t>And angels who did not keep their own domain, but abandoned their proper abode, He has kept in eternal bonds under darkness for the judgment of the great day</a:t>
            </a:r>
          </a:p>
        </p:txBody>
      </p:sp>
      <p:sp>
        <p:nvSpPr>
          <p:cNvPr id="14" name="Rounded Rectangular Callout 13"/>
          <p:cNvSpPr/>
          <p:nvPr/>
        </p:nvSpPr>
        <p:spPr>
          <a:xfrm>
            <a:off x="6477000" y="457200"/>
            <a:ext cx="2590799" cy="1498795"/>
          </a:xfrm>
          <a:prstGeom prst="wedgeRoundRectCallout">
            <a:avLst>
              <a:gd name="adj1" fmla="val -80797"/>
              <a:gd name="adj2" fmla="val 4904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Ephesians</a:t>
            </a: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6</a:t>
            </a:r>
          </a:p>
          <a:p>
            <a:r>
              <a:rPr lang="en-US" b="1" baseline="30000" dirty="0">
                <a:effectLst>
                  <a:outerShdw blurRad="38100" dist="38100" dir="2700000" algn="tl">
                    <a:srgbClr val="000000">
                      <a:alpha val="43137"/>
                    </a:srgbClr>
                  </a:outerShdw>
                </a:effectLst>
              </a:rPr>
              <a:t>12 </a:t>
            </a:r>
            <a:r>
              <a:rPr lang="en-US" dirty="0">
                <a:effectLst>
                  <a:outerShdw blurRad="38100" dist="38100" dir="2700000" algn="tl">
                    <a:srgbClr val="000000">
                      <a:alpha val="43137"/>
                    </a:srgbClr>
                  </a:outerShdw>
                </a:effectLst>
              </a:rPr>
              <a:t>For our struggle is … against the spiritual forces of wickedness in the heavenly places.</a:t>
            </a:r>
          </a:p>
        </p:txBody>
      </p:sp>
      <p:sp>
        <p:nvSpPr>
          <p:cNvPr id="16" name="Rounded Rectangular Callout 15"/>
          <p:cNvSpPr/>
          <p:nvPr/>
        </p:nvSpPr>
        <p:spPr>
          <a:xfrm>
            <a:off x="6896100" y="685800"/>
            <a:ext cx="2057400" cy="1238674"/>
          </a:xfrm>
          <a:prstGeom prst="wedgeRoundRectCallout">
            <a:avLst>
              <a:gd name="adj1" fmla="val -176127"/>
              <a:gd name="adj2" fmla="val 59747"/>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Matthew 8 </a:t>
            </a:r>
            <a:r>
              <a:rPr lang="en-US" b="1" baseline="30000" dirty="0">
                <a:effectLst>
                  <a:outerShdw blurRad="38100" dist="38100" dir="2700000" algn="tl">
                    <a:srgbClr val="000000">
                      <a:alpha val="43137"/>
                    </a:srgbClr>
                  </a:outerShdw>
                </a:effectLst>
              </a:rPr>
              <a:t>29 </a:t>
            </a:r>
            <a:r>
              <a:rPr lang="en-US" dirty="0">
                <a:effectLst>
                  <a:outerShdw blurRad="38100" dist="38100" dir="2700000" algn="tl">
                    <a:srgbClr val="000000">
                      <a:alpha val="43137"/>
                    </a:srgbClr>
                  </a:outerShdw>
                </a:effectLst>
              </a:rPr>
              <a:t>Have You come here to torment us before the time?</a:t>
            </a:r>
          </a:p>
        </p:txBody>
      </p:sp>
      <p:sp>
        <p:nvSpPr>
          <p:cNvPr id="17" name="Rounded Rectangular Callout 16"/>
          <p:cNvSpPr/>
          <p:nvPr/>
        </p:nvSpPr>
        <p:spPr>
          <a:xfrm>
            <a:off x="5410200" y="1676400"/>
            <a:ext cx="3571605" cy="1617636"/>
          </a:xfrm>
          <a:prstGeom prst="wedgeRoundRectCallout">
            <a:avLst>
              <a:gd name="adj1" fmla="val -85992"/>
              <a:gd name="adj2" fmla="val -47620"/>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2 Peter 2 </a:t>
            </a:r>
            <a:r>
              <a:rPr lang="en-US" b="1" baseline="30000" dirty="0">
                <a:effectLst>
                  <a:outerShdw blurRad="38100" dist="38100" dir="2700000" algn="tl">
                    <a:srgbClr val="000000">
                      <a:alpha val="43137"/>
                    </a:srgbClr>
                  </a:outerShdw>
                </a:effectLst>
              </a:rPr>
              <a:t>4</a:t>
            </a:r>
            <a:r>
              <a:rPr lang="en-US" b="1" baseline="30000" dirty="0"/>
              <a:t> </a:t>
            </a:r>
            <a:r>
              <a:rPr lang="en-US" dirty="0">
                <a:effectLst>
                  <a:outerShdw blurRad="38100" dist="38100" dir="2700000" algn="tl">
                    <a:srgbClr val="000000">
                      <a:alpha val="43137"/>
                    </a:srgbClr>
                  </a:outerShdw>
                </a:effectLst>
              </a:rPr>
              <a:t>For if God did not spare angels when they sinned, but cast them into hell [Tartarus] and committed them to pits of darkness, reserved for judgment…</a:t>
            </a:r>
          </a:p>
        </p:txBody>
      </p:sp>
      <p:cxnSp>
        <p:nvCxnSpPr>
          <p:cNvPr id="18" name="Straight Connector 17"/>
          <p:cNvCxnSpPr/>
          <p:nvPr/>
        </p:nvCxnSpPr>
        <p:spPr>
          <a:xfrm>
            <a:off x="3594652" y="2194849"/>
            <a:ext cx="341383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81400" y="2196548"/>
            <a:ext cx="67540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94337" y="1676400"/>
            <a:ext cx="310348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52600" y="1676400"/>
            <a:ext cx="310348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Rounded Rectangular Callout 14"/>
          <p:cNvSpPr/>
          <p:nvPr/>
        </p:nvSpPr>
        <p:spPr>
          <a:xfrm>
            <a:off x="6248400" y="1058865"/>
            <a:ext cx="2590800" cy="1813543"/>
          </a:xfrm>
          <a:prstGeom prst="wedgeRoundRectCallout">
            <a:avLst>
              <a:gd name="adj1" fmla="val -117114"/>
              <a:gd name="adj2" fmla="val 81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Matthew 25</a:t>
            </a:r>
          </a:p>
          <a:p>
            <a:r>
              <a:rPr lang="en-US" b="1" baseline="30000" dirty="0">
                <a:effectLst>
                  <a:outerShdw blurRad="38100" dist="38100" dir="2700000" algn="tl">
                    <a:srgbClr val="000000">
                      <a:alpha val="43137"/>
                    </a:srgbClr>
                  </a:outerShdw>
                </a:effectLst>
              </a:rPr>
              <a:t>41 </a:t>
            </a:r>
            <a:r>
              <a:rPr lang="en-US" dirty="0">
                <a:effectLst>
                  <a:outerShdw blurRad="38100" dist="38100" dir="2700000" algn="tl">
                    <a:srgbClr val="000000">
                      <a:alpha val="43137"/>
                    </a:srgbClr>
                  </a:outerShdw>
                </a:effectLst>
              </a:rPr>
              <a:t>…“Depart from Me, accursed ones, into the eternal fire which has been prepared for the devil and his angels”</a:t>
            </a:r>
          </a:p>
        </p:txBody>
      </p:sp>
      <p:cxnSp>
        <p:nvCxnSpPr>
          <p:cNvPr id="22" name="Straight Connector 21"/>
          <p:cNvCxnSpPr/>
          <p:nvPr/>
        </p:nvCxnSpPr>
        <p:spPr>
          <a:xfrm>
            <a:off x="2264579" y="1981200"/>
            <a:ext cx="375522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90677" y="1966364"/>
            <a:ext cx="2415100" cy="400110"/>
          </a:xfrm>
          <a:prstGeom prst="rect">
            <a:avLst/>
          </a:prstGeom>
          <a:noFill/>
        </p:spPr>
        <p:txBody>
          <a:bodyPr wrap="square" rtlCol="0">
            <a:spAutoFit/>
          </a:bodyPr>
          <a:lstStyle/>
          <a:p>
            <a:r>
              <a:rPr lang="en-US" sz="2000" b="1" dirty="0"/>
              <a:t>KJV</a:t>
            </a:r>
            <a:r>
              <a:rPr lang="en-US" sz="2000" dirty="0"/>
              <a:t>: “shall be visited”</a:t>
            </a:r>
          </a:p>
        </p:txBody>
      </p:sp>
      <p:sp>
        <p:nvSpPr>
          <p:cNvPr id="26" name="Rectangle 25"/>
          <p:cNvSpPr/>
          <p:nvPr/>
        </p:nvSpPr>
        <p:spPr>
          <a:xfrm>
            <a:off x="-30393" y="4114800"/>
            <a:ext cx="1533818" cy="707886"/>
          </a:xfrm>
          <a:prstGeom prst="rect">
            <a:avLst/>
          </a:prstGeom>
        </p:spPr>
        <p:txBody>
          <a:bodyPr wrap="none">
            <a:spAutoFit/>
          </a:bodyPr>
          <a:lstStyle/>
          <a:p>
            <a:pPr algn="ctr"/>
            <a:r>
              <a:rPr lang="en-US" sz="2000" b="1" dirty="0"/>
              <a:t>Isaias 24-25</a:t>
            </a:r>
          </a:p>
          <a:p>
            <a:pPr algn="ctr"/>
            <a:r>
              <a:rPr lang="en-US" sz="2000" b="1" dirty="0"/>
              <a:t>Un </a:t>
            </a:r>
            <a:r>
              <a:rPr lang="en-US" sz="2000" b="1" dirty="0" err="1"/>
              <a:t>Resumen</a:t>
            </a:r>
            <a:endParaRPr lang="en-US" sz="2000" b="1" dirty="0"/>
          </a:p>
        </p:txBody>
      </p:sp>
      <p:sp>
        <p:nvSpPr>
          <p:cNvPr id="27" name="Rounded Rectangular Callout 26"/>
          <p:cNvSpPr/>
          <p:nvPr/>
        </p:nvSpPr>
        <p:spPr>
          <a:xfrm>
            <a:off x="5307496" y="4868664"/>
            <a:ext cx="3352800" cy="1916448"/>
          </a:xfrm>
          <a:prstGeom prst="wedgeRoundRectCallout">
            <a:avLst>
              <a:gd name="adj1" fmla="val -83190"/>
              <a:gd name="adj2" fmla="val -3659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Judas</a:t>
            </a:r>
            <a:r>
              <a:rPr lang="en-US" dirty="0">
                <a:effectLst>
                  <a:outerShdw blurRad="38100" dist="38100" dir="2700000" algn="tl">
                    <a:srgbClr val="000000">
                      <a:alpha val="43137"/>
                    </a:srgbClr>
                  </a:outerShdw>
                </a:effectLst>
              </a:rPr>
              <a:t> </a:t>
            </a:r>
            <a:r>
              <a:rPr lang="en-US" b="1" baseline="30000" dirty="0">
                <a:effectLst>
                  <a:outerShdw blurRad="38100" dist="38100" dir="2700000" algn="tl">
                    <a:srgbClr val="000000">
                      <a:alpha val="43137"/>
                    </a:srgbClr>
                  </a:outerShdw>
                </a:effectLst>
              </a:rPr>
              <a:t>6 </a:t>
            </a:r>
            <a:r>
              <a:rPr lang="es-ES" dirty="0">
                <a:effectLst>
                  <a:outerShdw blurRad="38100" dist="38100" dir="2700000" algn="tl">
                    <a:srgbClr val="000000">
                      <a:alpha val="43137"/>
                    </a:srgbClr>
                  </a:outerShdw>
                </a:effectLst>
              </a:rPr>
              <a:t>Y a los ángeles que no guardaron su dignidad, sino que abandonaron su propio hogar, los ha guardado bajo oscuridad, en prisiones eternas, para el juicio del gran día.</a:t>
            </a:r>
            <a:endParaRPr lang="en-US" dirty="0">
              <a:effectLst>
                <a:outerShdw blurRad="38100" dist="38100" dir="2700000" algn="tl">
                  <a:srgbClr val="000000">
                    <a:alpha val="43137"/>
                  </a:srgbClr>
                </a:outerShdw>
              </a:effectLst>
            </a:endParaRPr>
          </a:p>
        </p:txBody>
      </p:sp>
      <p:sp>
        <p:nvSpPr>
          <p:cNvPr id="30" name="Rounded Rectangular Callout 29"/>
          <p:cNvSpPr/>
          <p:nvPr/>
        </p:nvSpPr>
        <p:spPr>
          <a:xfrm>
            <a:off x="6477000" y="3814572"/>
            <a:ext cx="2590799" cy="1648675"/>
          </a:xfrm>
          <a:prstGeom prst="wedgeRoundRectCallout">
            <a:avLst>
              <a:gd name="adj1" fmla="val -80797"/>
              <a:gd name="adj2" fmla="val 4904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effectLst>
                  <a:outerShdw blurRad="38100" dist="38100" dir="2700000" algn="tl">
                    <a:srgbClr val="000000">
                      <a:alpha val="43137"/>
                    </a:srgbClr>
                  </a:outerShdw>
                </a:effectLst>
              </a:rPr>
              <a:t>Efesios</a:t>
            </a: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6 </a:t>
            </a:r>
            <a:r>
              <a:rPr lang="en-US" b="1" baseline="30000" dirty="0">
                <a:effectLst>
                  <a:outerShdw blurRad="38100" dist="38100" dir="2700000" algn="tl">
                    <a:srgbClr val="000000">
                      <a:alpha val="43137"/>
                    </a:srgbClr>
                  </a:outerShdw>
                </a:effectLst>
              </a:rPr>
              <a:t>12 </a:t>
            </a:r>
            <a:r>
              <a:rPr lang="es-ES" dirty="0">
                <a:effectLst>
                  <a:outerShdw blurRad="38100" dist="38100" dir="2700000" algn="tl">
                    <a:srgbClr val="000000">
                      <a:alpha val="43137"/>
                    </a:srgbClr>
                  </a:outerShdw>
                </a:effectLst>
              </a:rPr>
              <a:t>porque no tenemos lucha contra sangre y carne, sino contra…huestes espirituales de maldad en las regiones celestes.</a:t>
            </a:r>
            <a:endParaRPr lang="en-US" dirty="0">
              <a:effectLst>
                <a:outerShdw blurRad="38100" dist="38100" dir="2700000" algn="tl">
                  <a:srgbClr val="000000">
                    <a:alpha val="43137"/>
                  </a:srgbClr>
                </a:outerShdw>
              </a:effectLst>
            </a:endParaRPr>
          </a:p>
        </p:txBody>
      </p:sp>
      <p:sp>
        <p:nvSpPr>
          <p:cNvPr id="31" name="Rounded Rectangular Callout 30"/>
          <p:cNvSpPr/>
          <p:nvPr/>
        </p:nvSpPr>
        <p:spPr>
          <a:xfrm>
            <a:off x="6934200" y="4118112"/>
            <a:ext cx="2057400" cy="1238674"/>
          </a:xfrm>
          <a:prstGeom prst="wedgeRoundRectCallout">
            <a:avLst>
              <a:gd name="adj1" fmla="val -198027"/>
              <a:gd name="adj2" fmla="val 55468"/>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Mateo 8 </a:t>
            </a:r>
            <a:r>
              <a:rPr lang="en-US" b="1" baseline="30000" dirty="0">
                <a:effectLst>
                  <a:outerShdw blurRad="38100" dist="38100" dir="2700000" algn="tl">
                    <a:srgbClr val="000000">
                      <a:alpha val="43137"/>
                    </a:srgbClr>
                  </a:outerShdw>
                </a:effectLst>
              </a:rPr>
              <a:t>29</a:t>
            </a:r>
            <a:r>
              <a:rPr lang="en-US" b="1" baseline="30000" dirty="0"/>
              <a:t> </a:t>
            </a:r>
            <a:r>
              <a:rPr lang="en-US" dirty="0">
                <a:effectLst>
                  <a:outerShdw blurRad="38100" dist="38100" dir="2700000" algn="tl">
                    <a:srgbClr val="000000">
                      <a:alpha val="43137"/>
                    </a:srgbClr>
                  </a:outerShdw>
                </a:effectLst>
              </a:rPr>
              <a:t>¿Has </a:t>
            </a:r>
            <a:r>
              <a:rPr lang="en-US" dirty="0" err="1">
                <a:effectLst>
                  <a:outerShdw blurRad="38100" dist="38100" dir="2700000" algn="tl">
                    <a:srgbClr val="000000">
                      <a:alpha val="43137"/>
                    </a:srgbClr>
                  </a:outerShdw>
                </a:effectLst>
              </a:rPr>
              <a:t>venido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acá</a:t>
            </a:r>
            <a:r>
              <a:rPr lang="en-US" dirty="0">
                <a:effectLst>
                  <a:outerShdw blurRad="38100" dist="38100" dir="2700000" algn="tl">
                    <a:srgbClr val="000000">
                      <a:alpha val="43137"/>
                    </a:srgbClr>
                  </a:outerShdw>
                </a:effectLst>
              </a:rPr>
              <a:t> para </a:t>
            </a:r>
            <a:r>
              <a:rPr lang="en-US" dirty="0" err="1">
                <a:effectLst>
                  <a:outerShdw blurRad="38100" dist="38100" dir="2700000" algn="tl">
                    <a:srgbClr val="000000">
                      <a:alpha val="43137"/>
                    </a:srgbClr>
                  </a:outerShdw>
                </a:effectLst>
              </a:rPr>
              <a:t>atormentarnos</a:t>
            </a:r>
            <a:r>
              <a:rPr lang="en-US" dirty="0">
                <a:effectLst>
                  <a:outerShdw blurRad="38100" dist="38100" dir="2700000" algn="tl">
                    <a:srgbClr val="000000">
                      <a:alpha val="43137"/>
                    </a:srgbClr>
                  </a:outerShdw>
                </a:effectLst>
              </a:rPr>
              <a:t> antes de </a:t>
            </a:r>
            <a:r>
              <a:rPr lang="en-US" dirty="0" err="1">
                <a:effectLst>
                  <a:outerShdw blurRad="38100" dist="38100" dir="2700000" algn="tl">
                    <a:srgbClr val="000000">
                      <a:alpha val="43137"/>
                    </a:srgbClr>
                  </a:outerShdw>
                </a:effectLst>
              </a:rPr>
              <a:t>tiempo</a:t>
            </a:r>
            <a:r>
              <a:rPr lang="en-US" dirty="0">
                <a:effectLst>
                  <a:outerShdw blurRad="38100" dist="38100" dir="2700000" algn="tl">
                    <a:srgbClr val="000000">
                      <a:alpha val="43137"/>
                    </a:srgbClr>
                  </a:outerShdw>
                </a:effectLst>
              </a:rPr>
              <a:t>?</a:t>
            </a:r>
          </a:p>
        </p:txBody>
      </p:sp>
      <p:sp>
        <p:nvSpPr>
          <p:cNvPr id="32" name="Rounded Rectangular Callout 31"/>
          <p:cNvSpPr/>
          <p:nvPr/>
        </p:nvSpPr>
        <p:spPr>
          <a:xfrm>
            <a:off x="5419995" y="5108712"/>
            <a:ext cx="3571605" cy="1617636"/>
          </a:xfrm>
          <a:prstGeom prst="wedgeRoundRectCallout">
            <a:avLst>
              <a:gd name="adj1" fmla="val -85992"/>
              <a:gd name="adj2" fmla="val -47620"/>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2 Pedro 2 </a:t>
            </a:r>
            <a:r>
              <a:rPr lang="en-US" b="1" baseline="30000" dirty="0">
                <a:effectLst>
                  <a:outerShdw blurRad="38100" dist="38100" dir="2700000" algn="tl">
                    <a:srgbClr val="000000">
                      <a:alpha val="43137"/>
                    </a:srgbClr>
                  </a:outerShdw>
                </a:effectLst>
              </a:rPr>
              <a:t>4 </a:t>
            </a:r>
            <a:r>
              <a:rPr lang="es-ES" dirty="0">
                <a:effectLst>
                  <a:outerShdw blurRad="38100" dist="38100" dir="2700000" algn="tl">
                    <a:srgbClr val="000000">
                      <a:alpha val="43137"/>
                    </a:srgbClr>
                  </a:outerShdw>
                </a:effectLst>
              </a:rPr>
              <a:t>Dios no perdonó a los ángeles que pecaron, sino que los arrojó al infierno y los entregó a prisiones de oscuridad, donde están reservados para el juicio…</a:t>
            </a:r>
            <a:endParaRPr lang="en-US" dirty="0">
              <a:effectLst>
                <a:outerShdw blurRad="38100" dist="38100" dir="2700000" algn="tl">
                  <a:srgbClr val="000000">
                    <a:alpha val="43137"/>
                  </a:srgbClr>
                </a:outerShdw>
              </a:effectLst>
            </a:endParaRPr>
          </a:p>
        </p:txBody>
      </p:sp>
      <p:cxnSp>
        <p:nvCxnSpPr>
          <p:cNvPr id="33" name="Straight Connector 32"/>
          <p:cNvCxnSpPr/>
          <p:nvPr/>
        </p:nvCxnSpPr>
        <p:spPr>
          <a:xfrm>
            <a:off x="1752600" y="5108712"/>
            <a:ext cx="310348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 name="Rounded Rectangular Callout 33"/>
          <p:cNvSpPr/>
          <p:nvPr/>
        </p:nvSpPr>
        <p:spPr>
          <a:xfrm>
            <a:off x="6248400" y="4573611"/>
            <a:ext cx="2590800" cy="1648675"/>
          </a:xfrm>
          <a:prstGeom prst="wedgeRoundRectCallout">
            <a:avLst>
              <a:gd name="adj1" fmla="val -117114"/>
              <a:gd name="adj2" fmla="val 81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Mateo 25</a:t>
            </a:r>
          </a:p>
          <a:p>
            <a:r>
              <a:rPr lang="en-US" b="1" baseline="30000" dirty="0">
                <a:effectLst>
                  <a:outerShdw blurRad="38100" dist="38100" dir="2700000" algn="tl">
                    <a:srgbClr val="000000">
                      <a:alpha val="43137"/>
                    </a:srgbClr>
                  </a:outerShdw>
                </a:effectLst>
              </a:rPr>
              <a:t>41 </a:t>
            </a:r>
            <a:r>
              <a:rPr lang="en-US" dirty="0">
                <a:effectLst>
                  <a:outerShdw blurRad="38100" dist="38100" dir="2700000" algn="tl">
                    <a:srgbClr val="000000">
                      <a:alpha val="43137"/>
                    </a:srgbClr>
                  </a:outerShdw>
                </a:effectLst>
              </a:rPr>
              <a:t>…</a:t>
            </a:r>
            <a:r>
              <a:rPr lang="es-ES" b="1" baseline="30000" dirty="0">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“Apartaos de mí, malditos, al fuego eterno preparado para el diablo y sus ángeles”</a:t>
            </a:r>
            <a:endParaRPr lang="en-US" dirty="0">
              <a:effectLst>
                <a:outerShdw blurRad="38100" dist="38100" dir="2700000" algn="tl">
                  <a:srgbClr val="000000">
                    <a:alpha val="43137"/>
                  </a:srgbClr>
                </a:outerShdw>
              </a:effectLst>
            </a:endParaRPr>
          </a:p>
        </p:txBody>
      </p:sp>
      <p:cxnSp>
        <p:nvCxnSpPr>
          <p:cNvPr id="35" name="Straight Connector 34"/>
          <p:cNvCxnSpPr/>
          <p:nvPr/>
        </p:nvCxnSpPr>
        <p:spPr>
          <a:xfrm>
            <a:off x="2264579" y="5413512"/>
            <a:ext cx="375522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911030" y="5638800"/>
            <a:ext cx="89897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971800" y="5638800"/>
            <a:ext cx="4130743"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87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2"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grpId="2"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wipe(up)">
                                      <p:cBhvr>
                                        <p:cTn id="13" dur="500"/>
                                        <p:tgtEl>
                                          <p:spTgt spid="28">
                                            <p:txEl>
                                              <p:pRg st="0" end="0"/>
                                            </p:txEl>
                                          </p:spTgt>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28">
                                            <p:txEl>
                                              <p:pRg st="1" end="1"/>
                                            </p:txEl>
                                          </p:spTgt>
                                        </p:tgtEl>
                                        <p:attrNameLst>
                                          <p:attrName>style.visibility</p:attrName>
                                        </p:attrNameLst>
                                      </p:cBhvr>
                                      <p:to>
                                        <p:strVal val="visible"/>
                                      </p:to>
                                    </p:set>
                                    <p:animEffect transition="in" filter="wipe(up)">
                                      <p:cBhvr>
                                        <p:cTn id="16" dur="500"/>
                                        <p:tgtEl>
                                          <p:spTgt spid="2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up)">
                                      <p:cBhvr>
                                        <p:cTn id="21" dur="500"/>
                                        <p:tgtEl>
                                          <p:spTgt spid="6">
                                            <p:txEl>
                                              <p:pRg st="3" end="3"/>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xEl>
                                              <p:pRg st="3" end="3"/>
                                            </p:txEl>
                                          </p:spTgt>
                                        </p:tgtEl>
                                        <p:attrNameLst>
                                          <p:attrName>style.visibility</p:attrName>
                                        </p:attrNameLst>
                                      </p:cBhvr>
                                      <p:to>
                                        <p:strVal val="visible"/>
                                      </p:to>
                                    </p:set>
                                    <p:animEffect transition="in" filter="wipe(up)">
                                      <p:cBhvr>
                                        <p:cTn id="24" dur="500"/>
                                        <p:tgtEl>
                                          <p:spTgt spid="2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40" presetID="22" presetClass="entr" presetSubtype="8"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49" presetID="22" presetClass="entr" presetSubtype="8"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52" presetID="22" presetClass="entr" presetSubtype="8"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2" nodeType="clickEffect">
                                  <p:stCondLst>
                                    <p:cond delay="0"/>
                                  </p:stCondLst>
                                  <p:childTnLst>
                                    <p:set>
                                      <p:cBhvr>
                                        <p:cTn id="58" dur="1" fill="hold">
                                          <p:stCondLst>
                                            <p:cond delay="0"/>
                                          </p:stCondLst>
                                        </p:cTn>
                                        <p:tgtEl>
                                          <p:spTgt spid="6">
                                            <p:txEl>
                                              <p:pRg st="4" end="4"/>
                                            </p:txEl>
                                          </p:spTgt>
                                        </p:tgtEl>
                                        <p:attrNameLst>
                                          <p:attrName>style.visibility</p:attrName>
                                        </p:attrNameLst>
                                      </p:cBhvr>
                                      <p:to>
                                        <p:strVal val="visible"/>
                                      </p:to>
                                    </p:set>
                                    <p:animEffect transition="in" filter="wipe(up)">
                                      <p:cBhvr>
                                        <p:cTn id="59" dur="500"/>
                                        <p:tgtEl>
                                          <p:spTgt spid="6">
                                            <p:txEl>
                                              <p:pRg st="4" end="4"/>
                                            </p:txEl>
                                          </p:spTgt>
                                        </p:tgtEl>
                                      </p:cBhvr>
                                    </p:animEffect>
                                  </p:childTnLst>
                                </p:cTn>
                              </p:par>
                              <p:par>
                                <p:cTn id="60" presetID="22" presetClass="entr" presetSubtype="1" fill="hold" nodeType="withEffect">
                                  <p:stCondLst>
                                    <p:cond delay="0"/>
                                  </p:stCondLst>
                                  <p:childTnLst>
                                    <p:set>
                                      <p:cBhvr>
                                        <p:cTn id="61" dur="1" fill="hold">
                                          <p:stCondLst>
                                            <p:cond delay="0"/>
                                          </p:stCondLst>
                                        </p:cTn>
                                        <p:tgtEl>
                                          <p:spTgt spid="28">
                                            <p:txEl>
                                              <p:pRg st="4" end="4"/>
                                            </p:txEl>
                                          </p:spTgt>
                                        </p:tgtEl>
                                        <p:attrNameLst>
                                          <p:attrName>style.visibility</p:attrName>
                                        </p:attrNameLst>
                                      </p:cBhvr>
                                      <p:to>
                                        <p:strVal val="visible"/>
                                      </p:to>
                                    </p:set>
                                    <p:animEffect transition="in" filter="wipe(up)">
                                      <p:cBhvr>
                                        <p:cTn id="62" dur="500"/>
                                        <p:tgtEl>
                                          <p:spTgt spid="28">
                                            <p:txEl>
                                              <p:pRg st="4" end="4"/>
                                            </p:txEl>
                                          </p:spTgt>
                                        </p:tgtEl>
                                      </p:cBhvr>
                                    </p:animEffect>
                                  </p:childTnLst>
                                </p:cTn>
                              </p:par>
                            </p:childTnLst>
                          </p:cTn>
                        </p:par>
                        <p:par>
                          <p:cTn id="63" fill="hold">
                            <p:stCondLst>
                              <p:cond delay="500"/>
                            </p:stCondLst>
                            <p:childTnLst>
                              <p:par>
                                <p:cTn id="64" presetID="64" presetClass="path" presetSubtype="0" fill="hold" grpId="1" nodeType="afterEffect">
                                  <p:stCondLst>
                                    <p:cond delay="0"/>
                                  </p:stCondLst>
                                  <p:childTnLst>
                                    <p:animMotion origin="layout" path="M 0 0 L 0 -0.25 E" pathEditMode="relative" ptsTypes="">
                                      <p:cBhvr>
                                        <p:cTn id="65" dur="2000" fill="hold"/>
                                        <p:tgtEl>
                                          <p:spTgt spid="6">
                                            <p:txEl>
                                              <p:pRg st="0" end="0"/>
                                            </p:txEl>
                                          </p:spTgt>
                                        </p:tgtEl>
                                        <p:attrNameLst>
                                          <p:attrName>ppt_x</p:attrName>
                                          <p:attrName>ppt_y</p:attrName>
                                        </p:attrNameLst>
                                      </p:cBhvr>
                                    </p:animMotion>
                                  </p:childTnLst>
                                </p:cTn>
                              </p:par>
                              <p:par>
                                <p:cTn id="66" presetID="64" presetClass="path" presetSubtype="0" fill="hold" grpId="1" nodeType="withEffect">
                                  <p:stCondLst>
                                    <p:cond delay="0"/>
                                  </p:stCondLst>
                                  <p:childTnLst>
                                    <p:animMotion origin="layout" path="M 0 0 L 0 -0.25 E" pathEditMode="relative" ptsTypes="">
                                      <p:cBhvr>
                                        <p:cTn id="67" dur="2000" fill="hold"/>
                                        <p:tgtEl>
                                          <p:spTgt spid="6">
                                            <p:txEl>
                                              <p:pRg st="1" end="1"/>
                                            </p:txEl>
                                          </p:spTgt>
                                        </p:tgtEl>
                                        <p:attrNameLst>
                                          <p:attrName>ppt_x</p:attrName>
                                          <p:attrName>ppt_y</p:attrName>
                                        </p:attrNameLst>
                                      </p:cBhvr>
                                    </p:animMotion>
                                  </p:childTnLst>
                                </p:cTn>
                              </p:par>
                              <p:par>
                                <p:cTn id="68" presetID="64" presetClass="path" presetSubtype="0" fill="hold" grpId="1" nodeType="withEffect">
                                  <p:stCondLst>
                                    <p:cond delay="0"/>
                                  </p:stCondLst>
                                  <p:childTnLst>
                                    <p:animMotion origin="layout" path="M 0 0 L 0 -0.25 E" pathEditMode="relative" ptsTypes="">
                                      <p:cBhvr>
                                        <p:cTn id="69" dur="2000" fill="hold"/>
                                        <p:tgtEl>
                                          <p:spTgt spid="6">
                                            <p:txEl>
                                              <p:pRg st="3" end="3"/>
                                            </p:txEl>
                                          </p:spTgt>
                                        </p:tgtEl>
                                        <p:attrNameLst>
                                          <p:attrName>ppt_x</p:attrName>
                                          <p:attrName>ppt_y</p:attrName>
                                        </p:attrNameLst>
                                      </p:cBhvr>
                                    </p:animMotion>
                                  </p:childTnLst>
                                </p:cTn>
                              </p:par>
                              <p:par>
                                <p:cTn id="70" presetID="64" presetClass="path" presetSubtype="0" fill="hold" grpId="1" nodeType="withEffect">
                                  <p:stCondLst>
                                    <p:cond delay="0"/>
                                  </p:stCondLst>
                                  <p:childTnLst>
                                    <p:animMotion origin="layout" path="M 0 0 L 0 -0.25 E" pathEditMode="relative" ptsTypes="">
                                      <p:cBhvr>
                                        <p:cTn id="71" dur="2000" fill="hold"/>
                                        <p:tgtEl>
                                          <p:spTgt spid="6">
                                            <p:txEl>
                                              <p:pRg st="4" end="4"/>
                                            </p:txEl>
                                          </p:spTgt>
                                        </p:tgtEl>
                                        <p:attrNameLst>
                                          <p:attrName>ppt_x</p:attrName>
                                          <p:attrName>ppt_y</p:attrName>
                                        </p:attrNameLst>
                                      </p:cBhvr>
                                    </p:animMotion>
                                  </p:childTnLst>
                                </p:cTn>
                              </p:par>
                              <p:par>
                                <p:cTn id="72" presetID="64" presetClass="path" presetSubtype="0" fill="hold" grpId="2" nodeType="withEffect">
                                  <p:stCondLst>
                                    <p:cond delay="0"/>
                                  </p:stCondLst>
                                  <p:childTnLst>
                                    <p:animMotion origin="layout" path="M 0 0 L 0 -0.25 E" pathEditMode="relative" ptsTypes="">
                                      <p:cBhvr>
                                        <p:cTn id="73" dur="2000" fill="hold"/>
                                        <p:tgtEl>
                                          <p:spTgt spid="28">
                                            <p:txEl>
                                              <p:pRg st="0" end="0"/>
                                            </p:txEl>
                                          </p:spTgt>
                                        </p:tgtEl>
                                        <p:attrNameLst>
                                          <p:attrName>ppt_x</p:attrName>
                                          <p:attrName>ppt_y</p:attrName>
                                        </p:attrNameLst>
                                      </p:cBhvr>
                                    </p:animMotion>
                                  </p:childTnLst>
                                </p:cTn>
                              </p:par>
                              <p:par>
                                <p:cTn id="74" presetID="64" presetClass="path" presetSubtype="0" fill="hold" grpId="2" nodeType="withEffect">
                                  <p:stCondLst>
                                    <p:cond delay="0"/>
                                  </p:stCondLst>
                                  <p:childTnLst>
                                    <p:animMotion origin="layout" path="M 0 0 L 0 -0.25 E" pathEditMode="relative" ptsTypes="">
                                      <p:cBhvr>
                                        <p:cTn id="75" dur="2000" fill="hold"/>
                                        <p:tgtEl>
                                          <p:spTgt spid="28">
                                            <p:txEl>
                                              <p:pRg st="1" end="1"/>
                                            </p:txEl>
                                          </p:spTgt>
                                        </p:tgtEl>
                                        <p:attrNameLst>
                                          <p:attrName>ppt_x</p:attrName>
                                          <p:attrName>ppt_y</p:attrName>
                                        </p:attrNameLst>
                                      </p:cBhvr>
                                    </p:animMotion>
                                  </p:childTnLst>
                                </p:cTn>
                              </p:par>
                              <p:par>
                                <p:cTn id="76" presetID="64" presetClass="path" presetSubtype="0" fill="hold" grpId="2" nodeType="withEffect">
                                  <p:stCondLst>
                                    <p:cond delay="0"/>
                                  </p:stCondLst>
                                  <p:childTnLst>
                                    <p:animMotion origin="layout" path="M 0 0 L 0 -0.25 E" pathEditMode="relative" ptsTypes="">
                                      <p:cBhvr>
                                        <p:cTn id="77" dur="2000" fill="hold"/>
                                        <p:tgtEl>
                                          <p:spTgt spid="28">
                                            <p:txEl>
                                              <p:pRg st="3" end="3"/>
                                            </p:txEl>
                                          </p:spTgt>
                                        </p:tgtEl>
                                        <p:attrNameLst>
                                          <p:attrName>ppt_x</p:attrName>
                                          <p:attrName>ppt_y</p:attrName>
                                        </p:attrNameLst>
                                      </p:cBhvr>
                                    </p:animMotion>
                                  </p:childTnLst>
                                </p:cTn>
                              </p:par>
                              <p:par>
                                <p:cTn id="78" presetID="64" presetClass="path" presetSubtype="0" fill="hold" grpId="2" nodeType="withEffect">
                                  <p:stCondLst>
                                    <p:cond delay="0"/>
                                  </p:stCondLst>
                                  <p:childTnLst>
                                    <p:animMotion origin="layout" path="M 0 0 L 0 -0.25 E" pathEditMode="relative" ptsTypes="">
                                      <p:cBhvr>
                                        <p:cTn id="79" dur="2000" fill="hold"/>
                                        <p:tgtEl>
                                          <p:spTgt spid="28">
                                            <p:txEl>
                                              <p:pRg st="4" end="4"/>
                                            </p:txEl>
                                          </p:spTgt>
                                        </p:tgtEl>
                                        <p:attrNameLst>
                                          <p:attrName>ppt_x</p:attrName>
                                          <p:attrName>ppt_y</p:attrName>
                                        </p:attrNameLst>
                                      </p:cBhvr>
                                    </p:animMotion>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84" presetID="1"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86" presetID="22" presetClass="entr" presetSubtype="8" fill="hold"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left)">
                                      <p:cBhvr>
                                        <p:cTn id="88"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93" presetID="1"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95" presetID="22" presetClass="entr" presetSubtype="8"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wipe(left)">
                                      <p:cBhvr>
                                        <p:cTn id="9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98" presetID="22" presetClass="entr" presetSubtype="8"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left)">
                                      <p:cBhvr>
                                        <p:cTn id="10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05" presetID="1" presetClass="entr" presetSubtype="0"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107" presetID="22" presetClass="entr" presetSubtype="8" fill="hold"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wipe(left)">
                                      <p:cBhvr>
                                        <p:cTn id="109"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110" presetID="22" presetClass="entr" presetSubtype="8" fill="hold"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3"/>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8" grpId="1" uiExpand="1" build="allAtOnce"/>
      <p:bldP spid="28" grpId="2" uiExpand="1" build="allAtOnce"/>
      <p:bldP spid="24" grpId="0" animBg="1"/>
      <p:bldP spid="23" grpId="0" animBg="1"/>
      <p:bldP spid="6" grpId="1" uiExpand="1" build="allAtOnce"/>
      <p:bldP spid="6" grpId="2" uiExpand="1" build="allAtOnce"/>
      <p:bldP spid="7" grpId="0" animBg="1"/>
      <p:bldP spid="14" grpId="0" animBg="1"/>
      <p:bldP spid="16" grpId="0" animBg="1"/>
      <p:bldP spid="17" grpId="0" animBg="1"/>
      <p:bldP spid="15" grpId="0" animBg="1"/>
      <p:bldP spid="25" grpId="0"/>
      <p:bldP spid="27" grpId="0" animBg="1"/>
      <p:bldP spid="30" grpId="0" animBg="1"/>
      <p:bldP spid="31" grpId="0" animBg="1"/>
      <p:bldP spid="32" grpId="0" animBg="1"/>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638800"/>
            <a:ext cx="7543800" cy="1323439"/>
          </a:xfrm>
          <a:prstGeom prst="rect">
            <a:avLst/>
          </a:prstGeom>
          <a:solidFill>
            <a:schemeClr val="bg1"/>
          </a:solidFill>
        </p:spPr>
        <p:txBody>
          <a:bodyPr wrap="square">
            <a:spAutoFit/>
          </a:bodyPr>
          <a:lstStyle/>
          <a:p>
            <a:r>
              <a:rPr lang="en-US" sz="2000" b="1" baseline="30000" dirty="0"/>
              <a:t>2 </a:t>
            </a:r>
            <a:r>
              <a:rPr lang="es-ES" sz="2000" dirty="0"/>
              <a:t>Porque convertiste la ciudad en escombros,</a:t>
            </a:r>
            <a:br>
              <a:rPr lang="es-ES" sz="2000" dirty="0"/>
            </a:br>
            <a:r>
              <a:rPr lang="es-ES" sz="2000" dirty="0"/>
              <a:t>la ciudad fortificada, en ruina,</a:t>
            </a:r>
            <a:br>
              <a:rPr lang="es-ES" sz="2000" dirty="0"/>
            </a:br>
            <a:r>
              <a:rPr lang="es-ES" sz="2000" dirty="0"/>
              <a:t>y el alcázar de los extranjeros ya no será ciudad</a:t>
            </a:r>
            <a:br>
              <a:rPr lang="es-ES" sz="2000" dirty="0"/>
            </a:br>
            <a:r>
              <a:rPr lang="es-ES" sz="2000" dirty="0"/>
              <a:t>ni nunca más será reedificado.</a:t>
            </a:r>
            <a:endParaRPr lang="en-US" sz="2000" dirty="0"/>
          </a:p>
        </p:txBody>
      </p:sp>
      <p:sp>
        <p:nvSpPr>
          <p:cNvPr id="11" name="Rectangle 10"/>
          <p:cNvSpPr/>
          <p:nvPr/>
        </p:nvSpPr>
        <p:spPr>
          <a:xfrm>
            <a:off x="1600200" y="6144161"/>
            <a:ext cx="7543800" cy="1323439"/>
          </a:xfrm>
          <a:prstGeom prst="rect">
            <a:avLst/>
          </a:prstGeom>
          <a:solidFill>
            <a:schemeClr val="bg1"/>
          </a:solidFill>
        </p:spPr>
        <p:txBody>
          <a:bodyPr wrap="square">
            <a:spAutoFit/>
          </a:bodyPr>
          <a:lstStyle/>
          <a:p>
            <a:r>
              <a:rPr lang="en-US" sz="2000" b="1" dirty="0"/>
              <a:t>25 </a:t>
            </a:r>
            <a:r>
              <a:rPr lang="en-US" sz="2000" b="1" baseline="30000" dirty="0"/>
              <a:t>1</a:t>
            </a:r>
            <a:r>
              <a:rPr lang="en-US" sz="2000" dirty="0"/>
              <a:t> </a:t>
            </a:r>
            <a:r>
              <a:rPr lang="es-ES" sz="2000" dirty="0"/>
              <a:t>Jehová, tú eres mi Dios;</a:t>
            </a:r>
            <a:br>
              <a:rPr lang="es-ES" sz="2000" dirty="0"/>
            </a:br>
            <a:r>
              <a:rPr lang="es-ES" sz="2000" dirty="0"/>
              <a:t>te exaltaré, alabaré tu nombre,</a:t>
            </a:r>
            <a:br>
              <a:rPr lang="es-ES" sz="2000" dirty="0"/>
            </a:br>
            <a:r>
              <a:rPr lang="es-ES" sz="2000" dirty="0"/>
              <a:t>porque has hecho maravillas;</a:t>
            </a:r>
            <a:br>
              <a:rPr lang="es-ES" sz="2000" dirty="0"/>
            </a:br>
            <a:r>
              <a:rPr lang="es-ES" sz="2000" dirty="0"/>
              <a:t>tus consejos antiguos son verdad y firmeza.</a:t>
            </a:r>
            <a:endParaRPr lang="en-US" sz="2000" dirty="0"/>
          </a:p>
        </p:txBody>
      </p:sp>
      <p:sp>
        <p:nvSpPr>
          <p:cNvPr id="3" name="Rectangle 2"/>
          <p:cNvSpPr/>
          <p:nvPr/>
        </p:nvSpPr>
        <p:spPr>
          <a:xfrm>
            <a:off x="0" y="687003"/>
            <a:ext cx="9144000" cy="274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00200" y="2209800"/>
            <a:ext cx="7543800" cy="1323439"/>
          </a:xfrm>
          <a:prstGeom prst="rect">
            <a:avLst/>
          </a:prstGeom>
          <a:solidFill>
            <a:schemeClr val="bg1"/>
          </a:solidFill>
        </p:spPr>
        <p:txBody>
          <a:bodyPr wrap="square">
            <a:spAutoFit/>
          </a:bodyPr>
          <a:lstStyle/>
          <a:p>
            <a:r>
              <a:rPr lang="en-US" sz="2000" b="1" baseline="30000" dirty="0"/>
              <a:t>2 </a:t>
            </a:r>
            <a:r>
              <a:rPr lang="en-US" sz="2000" dirty="0"/>
              <a:t>For You have made a city into a heap,</a:t>
            </a:r>
            <a:br>
              <a:rPr lang="en-US" sz="2000" dirty="0"/>
            </a:br>
            <a:r>
              <a:rPr lang="en-US" sz="2000" dirty="0"/>
              <a:t>A fortified city into a ruin;</a:t>
            </a:r>
            <a:br>
              <a:rPr lang="en-US" sz="2000" dirty="0"/>
            </a:br>
            <a:r>
              <a:rPr lang="en-US" sz="2000" dirty="0"/>
              <a:t>A palace of strangers is a city no more,</a:t>
            </a:r>
            <a:br>
              <a:rPr lang="en-US" sz="2000" dirty="0"/>
            </a:br>
            <a:r>
              <a:rPr lang="en-US" sz="2000" dirty="0"/>
              <a:t>It will never be rebuilt.</a:t>
            </a:r>
          </a:p>
        </p:txBody>
      </p:sp>
      <p:sp>
        <p:nvSpPr>
          <p:cNvPr id="6" name="Rectangle 5"/>
          <p:cNvSpPr/>
          <p:nvPr/>
        </p:nvSpPr>
        <p:spPr>
          <a:xfrm>
            <a:off x="1600200" y="2715161"/>
            <a:ext cx="7543800" cy="1323439"/>
          </a:xfrm>
          <a:prstGeom prst="rect">
            <a:avLst/>
          </a:prstGeom>
          <a:solidFill>
            <a:schemeClr val="bg1"/>
          </a:solidFill>
        </p:spPr>
        <p:txBody>
          <a:bodyPr wrap="square">
            <a:spAutoFit/>
          </a:bodyPr>
          <a:lstStyle/>
          <a:p>
            <a:r>
              <a:rPr lang="en-US" sz="2000" b="1" dirty="0"/>
              <a:t>25 </a:t>
            </a:r>
            <a:r>
              <a:rPr lang="en-US" sz="2000" b="1" baseline="30000" dirty="0"/>
              <a:t>1</a:t>
            </a:r>
            <a:r>
              <a:rPr lang="en-US" sz="2000" dirty="0"/>
              <a:t> O </a:t>
            </a:r>
            <a:r>
              <a:rPr lang="en-US" sz="2000" cap="small" dirty="0"/>
              <a:t>Lord</a:t>
            </a:r>
            <a:r>
              <a:rPr lang="en-US" sz="2000" dirty="0"/>
              <a:t>, You are my God;</a:t>
            </a:r>
            <a:br>
              <a:rPr lang="en-US" sz="2000" dirty="0"/>
            </a:br>
            <a:r>
              <a:rPr lang="en-US" sz="2000" dirty="0"/>
              <a:t>I will exalt You, I will give thanks to Your name;</a:t>
            </a:r>
            <a:br>
              <a:rPr lang="en-US" sz="2000" dirty="0"/>
            </a:br>
            <a:r>
              <a:rPr lang="en-US" sz="2000" dirty="0"/>
              <a:t>For You have worked wonders,</a:t>
            </a:r>
          </a:p>
          <a:p>
            <a:r>
              <a:rPr lang="en-US" sz="2000" dirty="0"/>
              <a:t>Plans formed long ago, with perfect faithfulness.</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8" name="Rectangle 7"/>
          <p:cNvSpPr/>
          <p:nvPr/>
        </p:nvSpPr>
        <p:spPr>
          <a:xfrm>
            <a:off x="0" y="685800"/>
            <a:ext cx="1473032" cy="707886"/>
          </a:xfrm>
          <a:prstGeom prst="rect">
            <a:avLst/>
          </a:prstGeom>
        </p:spPr>
        <p:txBody>
          <a:bodyPr wrap="none">
            <a:spAutoFit/>
          </a:bodyPr>
          <a:lstStyle/>
          <a:p>
            <a:pPr algn="ctr"/>
            <a:r>
              <a:rPr lang="en-US" sz="2000" b="1" dirty="0"/>
              <a:t>Isaiah 24-25</a:t>
            </a:r>
          </a:p>
          <a:p>
            <a:pPr algn="ctr"/>
            <a:r>
              <a:rPr lang="en-US" sz="2000" b="1" dirty="0"/>
              <a:t>A Summary</a:t>
            </a:r>
          </a:p>
        </p:txBody>
      </p:sp>
      <p:sp>
        <p:nvSpPr>
          <p:cNvPr id="12" name="TextBox 11"/>
          <p:cNvSpPr txBox="1"/>
          <p:nvPr/>
        </p:nvSpPr>
        <p:spPr>
          <a:xfrm>
            <a:off x="5562600" y="573156"/>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13" name="TextBox 12"/>
          <p:cNvSpPr txBox="1"/>
          <p:nvPr/>
        </p:nvSpPr>
        <p:spPr>
          <a:xfrm>
            <a:off x="5512904" y="3968258"/>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
        <p:nvSpPr>
          <p:cNvPr id="15" name="Rectangle 14"/>
          <p:cNvSpPr/>
          <p:nvPr/>
        </p:nvSpPr>
        <p:spPr>
          <a:xfrm>
            <a:off x="-30393" y="4114800"/>
            <a:ext cx="1533818" cy="707886"/>
          </a:xfrm>
          <a:prstGeom prst="rect">
            <a:avLst/>
          </a:prstGeom>
        </p:spPr>
        <p:txBody>
          <a:bodyPr wrap="none">
            <a:spAutoFit/>
          </a:bodyPr>
          <a:lstStyle/>
          <a:p>
            <a:pPr algn="ctr"/>
            <a:r>
              <a:rPr lang="en-US" sz="2000" b="1" dirty="0"/>
              <a:t>Isaias 24-25</a:t>
            </a:r>
          </a:p>
          <a:p>
            <a:pPr algn="ctr"/>
            <a:r>
              <a:rPr lang="en-US" sz="2000" b="1" dirty="0"/>
              <a:t>Un </a:t>
            </a:r>
            <a:r>
              <a:rPr lang="en-US" sz="2000" b="1" dirty="0" err="1"/>
              <a:t>Resumen</a:t>
            </a:r>
            <a:endParaRPr lang="en-US" sz="2000" b="1" dirty="0"/>
          </a:p>
        </p:txBody>
      </p:sp>
    </p:spTree>
    <p:extLst>
      <p:ext uri="{BB962C8B-B14F-4D97-AF65-F5344CB8AC3E}">
        <p14:creationId xmlns:p14="http://schemas.microsoft.com/office/powerpoint/2010/main" val="4122571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grpId="0" nodeType="withEffect">
                                  <p:stCondLst>
                                    <p:cond delay="0"/>
                                  </p:stCondLst>
                                  <p:childTnLst>
                                    <p:animMotion origin="layout" path="M 0 0 L 0 -0.25 E" pathEditMode="relative" ptsTypes="">
                                      <p:cBhvr>
                                        <p:cTn id="6" dur="2000" fill="hold"/>
                                        <p:tgtEl>
                                          <p:spTgt spid="6"/>
                                        </p:tgtEl>
                                        <p:attrNameLst>
                                          <p:attrName>ppt_x</p:attrName>
                                          <p:attrName>ppt_y</p:attrName>
                                        </p:attrNameLst>
                                      </p:cBhvr>
                                    </p:animMotion>
                                  </p:childTnLst>
                                </p:cTn>
                              </p:par>
                              <p:par>
                                <p:cTn id="7" presetID="64" presetClass="path" presetSubtype="0" fill="hold" grpId="0" nodeType="withEffect">
                                  <p:stCondLst>
                                    <p:cond delay="0"/>
                                  </p:stCondLst>
                                  <p:childTnLst>
                                    <p:animMotion origin="layout" path="M 0 -0.00347 L 0 -0.25347 " pathEditMode="relative" rAng="0" ptsTypes="AA">
                                      <p:cBhvr>
                                        <p:cTn id="8" dur="2000" fill="hold"/>
                                        <p:tgtEl>
                                          <p:spTgt spid="11"/>
                                        </p:tgtEl>
                                        <p:attrNameLst>
                                          <p:attrName>ppt_x</p:attrName>
                                          <p:attrName>ppt_y</p:attrName>
                                        </p:attrNameLst>
                                      </p:cBhvr>
                                      <p:rCtr x="0" y="-12512"/>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4" presetClass="path" presetSubtype="0" fill="hold" grpId="1" nodeType="clickEffect">
                                  <p:stCondLst>
                                    <p:cond delay="0"/>
                                  </p:stCondLst>
                                  <p:childTnLst>
                                    <p:animMotion origin="layout" path="M 0 -0.24931 L 0 -0.49931 " pathEditMode="relative" rAng="0" ptsTypes="AA">
                                      <p:cBhvr>
                                        <p:cTn id="20" dur="2000" fill="hold"/>
                                        <p:tgtEl>
                                          <p:spTgt spid="6"/>
                                        </p:tgtEl>
                                        <p:attrNameLst>
                                          <p:attrName>ppt_x</p:attrName>
                                          <p:attrName>ppt_y</p:attrName>
                                        </p:attrNameLst>
                                      </p:cBhvr>
                                      <p:rCtr x="0" y="-12512"/>
                                    </p:animMotion>
                                  </p:childTnLst>
                                </p:cTn>
                              </p:par>
                              <p:par>
                                <p:cTn id="21" presetID="64" presetClass="path" presetSubtype="0" fill="hold" grpId="1" nodeType="withEffect">
                                  <p:stCondLst>
                                    <p:cond delay="0"/>
                                  </p:stCondLst>
                                  <p:childTnLst>
                                    <p:animMotion origin="layout" path="M 0 -0.253 L 0 -0.503 " pathEditMode="relative" rAng="0" ptsTypes="AA">
                                      <p:cBhvr>
                                        <p:cTn id="22" dur="2000" fill="hold"/>
                                        <p:tgtEl>
                                          <p:spTgt spid="11"/>
                                        </p:tgtEl>
                                        <p:attrNameLst>
                                          <p:attrName>ppt_x</p:attrName>
                                          <p:attrName>ppt_y</p:attrName>
                                        </p:attrNameLst>
                                      </p:cBhvr>
                                      <p:rCtr x="0" y="-12512"/>
                                    </p:animMotion>
                                  </p:childTnLst>
                                </p:cTn>
                              </p:par>
                              <p:par>
                                <p:cTn id="23" presetID="64" presetClass="path" presetSubtype="0" fill="hold" grpId="1" nodeType="withEffect">
                                  <p:stCondLst>
                                    <p:cond delay="0"/>
                                  </p:stCondLst>
                                  <p:childTnLst>
                                    <p:animMotion origin="layout" path="M 0 -2.6272E-6 L 0 -0.25 " pathEditMode="relative" rAng="0" ptsTypes="AA">
                                      <p:cBhvr>
                                        <p:cTn id="24" dur="2000" fill="hold"/>
                                        <p:tgtEl>
                                          <p:spTgt spid="9"/>
                                        </p:tgtEl>
                                        <p:attrNameLst>
                                          <p:attrName>ppt_x</p:attrName>
                                          <p:attrName>ppt_y</p:attrName>
                                        </p:attrNameLst>
                                      </p:cBhvr>
                                      <p:rCtr x="0" y="-12512"/>
                                    </p:animMotion>
                                  </p:childTnLst>
                                </p:cTn>
                              </p:par>
                              <p:par>
                                <p:cTn id="25" presetID="64" presetClass="path" presetSubtype="0" fill="hold" grpId="1" nodeType="withEffect">
                                  <p:stCondLst>
                                    <p:cond delay="0"/>
                                  </p:stCondLst>
                                  <p:childTnLst>
                                    <p:animMotion origin="layout" path="M 0 -2.6272E-6 L 0 -0.25 " pathEditMode="relative" rAng="0" ptsTypes="AA">
                                      <p:cBhvr>
                                        <p:cTn id="26" dur="2000" fill="hold"/>
                                        <p:tgtEl>
                                          <p:spTgt spid="10"/>
                                        </p:tgtEl>
                                        <p:attrNameLst>
                                          <p:attrName>ppt_x</p:attrName>
                                          <p:attrName>ppt_y</p:attrName>
                                        </p:attrNameLst>
                                      </p:cBhvr>
                                      <p:rCtr x="0" y="-125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9" grpId="0" animBg="1"/>
      <p:bldP spid="9" grpId="1" animBg="1"/>
      <p:bldP spid="6" grpId="0" animBg="1"/>
      <p:bldP spid="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00200" y="1868031"/>
            <a:ext cx="7543800" cy="2862322"/>
          </a:xfrm>
          <a:prstGeom prst="rect">
            <a:avLst/>
          </a:prstGeom>
          <a:solidFill>
            <a:schemeClr val="bg1"/>
          </a:solidFill>
        </p:spPr>
        <p:txBody>
          <a:bodyPr wrap="square">
            <a:spAutoFit/>
          </a:bodyPr>
          <a:lstStyle/>
          <a:p>
            <a:r>
              <a:rPr lang="en-US" sz="2000" b="1" dirty="0"/>
              <a:t>25 </a:t>
            </a:r>
            <a:r>
              <a:rPr lang="en-US" sz="2000" b="1" baseline="30000" dirty="0"/>
              <a:t>6 </a:t>
            </a:r>
            <a:r>
              <a:rPr lang="en-US" sz="2000" dirty="0"/>
              <a:t>The </a:t>
            </a:r>
            <a:r>
              <a:rPr lang="en-US" sz="2000" cap="small" dirty="0"/>
              <a:t>Lord</a:t>
            </a:r>
            <a:r>
              <a:rPr lang="en-US" sz="2000" dirty="0"/>
              <a:t> of hosts will prepare a </a:t>
            </a:r>
          </a:p>
          <a:p>
            <a:r>
              <a:rPr lang="en-US" sz="2000" dirty="0"/>
              <a:t>lavish banquet for all peoples on this mountain;</a:t>
            </a:r>
            <a:br>
              <a:rPr lang="en-US" sz="2000" dirty="0"/>
            </a:br>
            <a:r>
              <a:rPr lang="en-US" sz="2000" dirty="0"/>
              <a:t>A banquet of aged wine, choice pieces with marrow,</a:t>
            </a:r>
            <a:br>
              <a:rPr lang="en-US" sz="2000" dirty="0"/>
            </a:br>
            <a:r>
              <a:rPr lang="en-US" sz="2000" dirty="0"/>
              <a:t>And refined, aged wine.</a:t>
            </a:r>
          </a:p>
          <a:p>
            <a:endParaRPr lang="en-US" sz="2000" dirty="0"/>
          </a:p>
          <a:p>
            <a:r>
              <a:rPr lang="en-US" sz="2000" b="1" baseline="30000" dirty="0"/>
              <a:t>8 </a:t>
            </a:r>
            <a:r>
              <a:rPr lang="en-US" sz="2000" dirty="0"/>
              <a:t>He will swallow up death for all time,</a:t>
            </a:r>
            <a:br>
              <a:rPr lang="en-US" sz="2000" dirty="0"/>
            </a:br>
            <a:r>
              <a:rPr lang="en-US" sz="2000" dirty="0"/>
              <a:t>And the Lord </a:t>
            </a:r>
            <a:r>
              <a:rPr lang="en-US" sz="2000" cap="small" dirty="0"/>
              <a:t>God</a:t>
            </a:r>
            <a:r>
              <a:rPr lang="en-US" sz="2000" dirty="0"/>
              <a:t> will wipe tears away from all faces,</a:t>
            </a:r>
          </a:p>
          <a:p>
            <a:r>
              <a:rPr lang="en-US" sz="2000" dirty="0"/>
              <a:t>And He will remove the reproach of His people from all the earth;</a:t>
            </a:r>
            <a:br>
              <a:rPr lang="en-US" sz="2000" dirty="0"/>
            </a:br>
            <a:r>
              <a:rPr lang="en-US" sz="2000" dirty="0"/>
              <a:t>For the </a:t>
            </a:r>
            <a:r>
              <a:rPr lang="en-US" sz="2000" cap="small" dirty="0"/>
              <a:t>Lord</a:t>
            </a:r>
            <a:r>
              <a:rPr lang="en-US" sz="2000" dirty="0"/>
              <a:t> has spoken.</a:t>
            </a:r>
          </a:p>
        </p:txBody>
      </p:sp>
      <p:sp>
        <p:nvSpPr>
          <p:cNvPr id="3" name="Rectangle 2"/>
          <p:cNvSpPr/>
          <p:nvPr/>
        </p:nvSpPr>
        <p:spPr>
          <a:xfrm>
            <a:off x="0" y="4122099"/>
            <a:ext cx="9144000" cy="2735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8" name="Rectangle 7"/>
          <p:cNvSpPr/>
          <p:nvPr/>
        </p:nvSpPr>
        <p:spPr>
          <a:xfrm>
            <a:off x="0" y="685800"/>
            <a:ext cx="1473032" cy="707886"/>
          </a:xfrm>
          <a:prstGeom prst="rect">
            <a:avLst/>
          </a:prstGeom>
        </p:spPr>
        <p:txBody>
          <a:bodyPr wrap="none">
            <a:spAutoFit/>
          </a:bodyPr>
          <a:lstStyle/>
          <a:p>
            <a:pPr algn="ctr"/>
            <a:r>
              <a:rPr lang="en-US" sz="2000" b="1" dirty="0"/>
              <a:t>Isaiah 24-25</a:t>
            </a:r>
          </a:p>
          <a:p>
            <a:pPr algn="ctr"/>
            <a:r>
              <a:rPr lang="en-US" sz="2000" b="1" dirty="0"/>
              <a:t>A Summary</a:t>
            </a:r>
          </a:p>
        </p:txBody>
      </p:sp>
      <p:sp>
        <p:nvSpPr>
          <p:cNvPr id="12" name="TextBox 11"/>
          <p:cNvSpPr txBox="1"/>
          <p:nvPr/>
        </p:nvSpPr>
        <p:spPr>
          <a:xfrm>
            <a:off x="5562600" y="573156"/>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9" name="Rounded Rectangular Callout 8"/>
          <p:cNvSpPr/>
          <p:nvPr/>
        </p:nvSpPr>
        <p:spPr>
          <a:xfrm>
            <a:off x="5638800" y="685800"/>
            <a:ext cx="3506241" cy="2727694"/>
          </a:xfrm>
          <a:prstGeom prst="wedgeRoundRectCallout">
            <a:avLst>
              <a:gd name="adj1" fmla="val -68813"/>
              <a:gd name="adj2" fmla="val 14081"/>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effectLst>
                  <a:outerShdw blurRad="38100" dist="38100" dir="2700000" algn="tl">
                    <a:srgbClr val="000000">
                      <a:alpha val="43137"/>
                    </a:srgbClr>
                  </a:outerShdw>
                </a:effectLst>
              </a:rPr>
              <a:t>   Matthew 22</a:t>
            </a:r>
            <a:r>
              <a:rPr lang="en-US" dirty="0"/>
              <a:t>   </a:t>
            </a:r>
            <a:r>
              <a:rPr lang="en-US" b="1" u="sng" dirty="0">
                <a:effectLst>
                  <a:outerShdw blurRad="38100" dist="38100" dir="2700000" algn="tl">
                    <a:srgbClr val="000000">
                      <a:alpha val="43137"/>
                    </a:srgbClr>
                  </a:outerShdw>
                </a:effectLst>
              </a:rPr>
              <a:t>Wedding Feast   </a:t>
            </a:r>
          </a:p>
          <a:p>
            <a:r>
              <a:rPr lang="en-US" dirty="0">
                <a:effectLst>
                  <a:outerShdw blurRad="38100" dist="38100" dir="2700000" algn="tl">
                    <a:srgbClr val="000000">
                      <a:alpha val="43137"/>
                    </a:srgbClr>
                  </a:outerShdw>
                </a:effectLst>
              </a:rPr>
              <a:t>I have prepared my dinner; my oxen and my fattened livestock are all butchered</a:t>
            </a:r>
          </a:p>
          <a:p>
            <a:pPr algn="ctr"/>
            <a:r>
              <a:rPr lang="en-US" b="1" i="1" dirty="0">
                <a:effectLst>
                  <a:outerShdw blurRad="38100" dist="38100" dir="2700000" algn="tl">
                    <a:srgbClr val="000000">
                      <a:alpha val="43137"/>
                    </a:srgbClr>
                  </a:outerShdw>
                </a:effectLst>
              </a:rPr>
              <a:t>vs.</a:t>
            </a:r>
          </a:p>
          <a:p>
            <a:r>
              <a:rPr lang="en-US" dirty="0">
                <a:effectLst>
                  <a:outerShdw blurRad="38100" dist="38100" dir="2700000" algn="tl">
                    <a:srgbClr val="000000">
                      <a:alpha val="43137"/>
                    </a:srgbClr>
                  </a:outerShdw>
                </a:effectLst>
              </a:rPr>
              <a:t>Bind him hand and foot and throw him into the outer darkness; in that place there will be weeping and gnashing of teeth</a:t>
            </a:r>
          </a:p>
        </p:txBody>
      </p:sp>
      <p:sp>
        <p:nvSpPr>
          <p:cNvPr id="11" name="Rounded Rectangular Callout 10"/>
          <p:cNvSpPr/>
          <p:nvPr/>
        </p:nvSpPr>
        <p:spPr>
          <a:xfrm>
            <a:off x="5562600" y="1179985"/>
            <a:ext cx="3581400" cy="2172815"/>
          </a:xfrm>
          <a:prstGeom prst="wedgeRoundRectCallout">
            <a:avLst>
              <a:gd name="adj1" fmla="val -105452"/>
              <a:gd name="adj2" fmla="val 7904"/>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1 Corinthians 15 </a:t>
            </a:r>
            <a:r>
              <a:rPr lang="en-US" b="1" baseline="30000" dirty="0">
                <a:effectLst>
                  <a:outerShdw blurRad="38100" dist="38100" dir="2700000" algn="tl">
                    <a:srgbClr val="000000">
                      <a:alpha val="43137"/>
                    </a:srgbClr>
                  </a:outerShdw>
                </a:effectLst>
              </a:rPr>
              <a:t>54</a:t>
            </a:r>
            <a:r>
              <a:rPr lang="en-US" b="1" baseline="30000" dirty="0"/>
              <a:t> </a:t>
            </a:r>
            <a:r>
              <a:rPr lang="en-US" dirty="0">
                <a:effectLst>
                  <a:outerShdw blurRad="38100" dist="38100" dir="2700000" algn="tl">
                    <a:srgbClr val="000000">
                      <a:alpha val="43137"/>
                    </a:srgbClr>
                  </a:outerShdw>
                </a:effectLst>
              </a:rPr>
              <a:t>But when this perishable will have put on the imperishable, and this mortal will have put on immortality, then will come about the saying that is written, “</a:t>
            </a:r>
            <a:r>
              <a:rPr lang="en-US" cap="small" dirty="0">
                <a:effectLst>
                  <a:outerShdw blurRad="38100" dist="38100" dir="2700000" algn="tl">
                    <a:srgbClr val="000000">
                      <a:alpha val="43137"/>
                    </a:srgbClr>
                  </a:outerShdw>
                </a:effectLst>
              </a:rPr>
              <a:t>Death is swallowed up”</a:t>
            </a:r>
            <a:r>
              <a:rPr lang="en-US" dirty="0">
                <a:effectLst>
                  <a:outerShdw blurRad="38100" dist="38100" dir="2700000" algn="tl">
                    <a:srgbClr val="000000">
                      <a:alpha val="43137"/>
                    </a:srgbClr>
                  </a:outerShdw>
                </a:effectLst>
              </a:rPr>
              <a:t> in victory.</a:t>
            </a:r>
          </a:p>
        </p:txBody>
      </p:sp>
      <p:cxnSp>
        <p:nvCxnSpPr>
          <p:cNvPr id="14" name="Straight Connector 13"/>
          <p:cNvCxnSpPr/>
          <p:nvPr/>
        </p:nvCxnSpPr>
        <p:spPr>
          <a:xfrm>
            <a:off x="1731179" y="2451652"/>
            <a:ext cx="375522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Rounded Rectangular Callout 14"/>
          <p:cNvSpPr/>
          <p:nvPr/>
        </p:nvSpPr>
        <p:spPr>
          <a:xfrm>
            <a:off x="6107965" y="1143000"/>
            <a:ext cx="2959835" cy="1349147"/>
          </a:xfrm>
          <a:prstGeom prst="wedgeRoundRectCallout">
            <a:avLst>
              <a:gd name="adj1" fmla="val -87543"/>
              <a:gd name="adj2" fmla="val 59964"/>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Revelation 21 </a:t>
            </a:r>
            <a:r>
              <a:rPr lang="en-US" b="1" baseline="30000" dirty="0">
                <a:effectLst>
                  <a:outerShdw blurRad="38100" dist="38100" dir="2700000" algn="tl">
                    <a:srgbClr val="000000">
                      <a:alpha val="43137"/>
                    </a:srgbClr>
                  </a:outerShdw>
                </a:effectLst>
              </a:rPr>
              <a:t>4 </a:t>
            </a:r>
            <a:r>
              <a:rPr lang="en-US" dirty="0">
                <a:effectLst>
                  <a:outerShdw blurRad="38100" dist="38100" dir="2700000" algn="tl">
                    <a:srgbClr val="000000">
                      <a:alpha val="43137"/>
                    </a:srgbClr>
                  </a:outerShdw>
                </a:effectLst>
              </a:rPr>
              <a:t>and He will wipe away every tear from their eyes; and there will no longer be any death</a:t>
            </a:r>
          </a:p>
        </p:txBody>
      </p:sp>
      <p:cxnSp>
        <p:nvCxnSpPr>
          <p:cNvPr id="16" name="Straight Connector 15"/>
          <p:cNvCxnSpPr/>
          <p:nvPr/>
        </p:nvCxnSpPr>
        <p:spPr>
          <a:xfrm>
            <a:off x="1600200" y="2756452"/>
            <a:ext cx="549801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Rounded Rectangular Callout 16"/>
          <p:cNvSpPr/>
          <p:nvPr/>
        </p:nvSpPr>
        <p:spPr>
          <a:xfrm>
            <a:off x="5637759" y="685800"/>
            <a:ext cx="3506241" cy="1863052"/>
          </a:xfrm>
          <a:prstGeom prst="wedgeRoundRectCallout">
            <a:avLst>
              <a:gd name="adj1" fmla="val -77506"/>
              <a:gd name="adj2" fmla="val 36843"/>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effectLst>
                  <a:outerShdw blurRad="38100" dist="38100" dir="2700000" algn="tl">
                    <a:srgbClr val="000000">
                      <a:alpha val="43137"/>
                    </a:srgbClr>
                  </a:outerShdw>
                </a:effectLst>
              </a:rPr>
              <a:t>   Matthew 25</a:t>
            </a:r>
            <a:r>
              <a:rPr lang="en-US" dirty="0"/>
              <a:t>   </a:t>
            </a:r>
            <a:r>
              <a:rPr lang="en-US" b="1" u="sng" dirty="0">
                <a:effectLst>
                  <a:outerShdw blurRad="38100" dist="38100" dir="2700000" algn="tl">
                    <a:srgbClr val="000000">
                      <a:alpha val="43137"/>
                    </a:srgbClr>
                  </a:outerShdw>
                </a:effectLst>
              </a:rPr>
              <a:t>Wedding Feast   </a:t>
            </a:r>
          </a:p>
          <a:p>
            <a:r>
              <a:rPr lang="en-US" b="1"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 …those who were ready went in with him to the wedding feast; and the door was shut.… </a:t>
            </a:r>
          </a:p>
          <a:p>
            <a:r>
              <a:rPr lang="en-US" b="1" baseline="30000" dirty="0">
                <a:effectLst>
                  <a:outerShdw blurRad="38100" dist="38100" dir="2700000" algn="tl">
                    <a:srgbClr val="000000">
                      <a:alpha val="43137"/>
                    </a:srgbClr>
                  </a:outerShdw>
                </a:effectLst>
              </a:rPr>
              <a:t>13 </a:t>
            </a:r>
            <a:r>
              <a:rPr lang="en-US" dirty="0">
                <a:effectLst>
                  <a:outerShdw blurRad="38100" dist="38100" dir="2700000" algn="tl">
                    <a:srgbClr val="000000">
                      <a:alpha val="43137"/>
                    </a:srgbClr>
                  </a:outerShdw>
                </a:effectLst>
              </a:rPr>
              <a:t>Be on the alert then, for you do not know the day nor the hour.</a:t>
            </a:r>
          </a:p>
        </p:txBody>
      </p:sp>
      <p:sp>
        <p:nvSpPr>
          <p:cNvPr id="18" name="Rectangle 17"/>
          <p:cNvSpPr/>
          <p:nvPr/>
        </p:nvSpPr>
        <p:spPr>
          <a:xfrm>
            <a:off x="1600200" y="5304330"/>
            <a:ext cx="7543800" cy="2862322"/>
          </a:xfrm>
          <a:prstGeom prst="rect">
            <a:avLst/>
          </a:prstGeom>
          <a:solidFill>
            <a:schemeClr val="bg1"/>
          </a:solidFill>
        </p:spPr>
        <p:txBody>
          <a:bodyPr wrap="square">
            <a:spAutoFit/>
          </a:bodyPr>
          <a:lstStyle/>
          <a:p>
            <a:r>
              <a:rPr lang="en-US" sz="2000" b="1" dirty="0"/>
              <a:t>25 </a:t>
            </a:r>
            <a:r>
              <a:rPr lang="en-US" sz="2000" b="1" baseline="30000" dirty="0"/>
              <a:t>6 </a:t>
            </a:r>
            <a:r>
              <a:rPr lang="es-ES" sz="2000" dirty="0"/>
              <a:t>Y Jehová de los ejércitos hará en este </a:t>
            </a:r>
          </a:p>
          <a:p>
            <a:r>
              <a:rPr lang="es-ES" sz="2000" dirty="0"/>
              <a:t>monte a todos los pueblos banquete</a:t>
            </a:r>
          </a:p>
          <a:p>
            <a:r>
              <a:rPr lang="es-ES" sz="2000" dirty="0"/>
              <a:t>de manjares suculentos,</a:t>
            </a:r>
            <a:br>
              <a:rPr lang="es-ES" sz="2000" dirty="0"/>
            </a:br>
            <a:r>
              <a:rPr lang="es-ES" sz="2000" dirty="0"/>
              <a:t>banquete de vinos refinados.</a:t>
            </a:r>
            <a:endParaRPr lang="en-US" sz="2000" dirty="0"/>
          </a:p>
          <a:p>
            <a:endParaRPr lang="en-US" sz="2000" dirty="0"/>
          </a:p>
          <a:p>
            <a:r>
              <a:rPr lang="en-US" sz="2000" b="1" baseline="30000" dirty="0"/>
              <a:t>8 </a:t>
            </a:r>
            <a:r>
              <a:rPr lang="es-ES" sz="2000" dirty="0"/>
              <a:t>Destruirá a la muerte para siempre,</a:t>
            </a:r>
            <a:br>
              <a:rPr lang="es-ES" sz="2000" dirty="0"/>
            </a:br>
            <a:r>
              <a:rPr lang="es-ES" sz="2000" dirty="0"/>
              <a:t>y enjugará Jehová el Señor las lágrimas de todos los rostros</a:t>
            </a:r>
            <a:br>
              <a:rPr lang="es-ES" sz="2000" dirty="0"/>
            </a:br>
            <a:r>
              <a:rPr lang="es-ES" sz="2000" dirty="0"/>
              <a:t>y quitará la afrenta de su pueblo de toda la tierra;</a:t>
            </a:r>
            <a:br>
              <a:rPr lang="es-ES" sz="2000" dirty="0"/>
            </a:br>
            <a:r>
              <a:rPr lang="es-ES" sz="2000" dirty="0"/>
              <a:t>porque Jehová lo ha dicho.</a:t>
            </a:r>
            <a:endParaRPr lang="en-US" sz="2000" dirty="0"/>
          </a:p>
        </p:txBody>
      </p:sp>
      <p:sp>
        <p:nvSpPr>
          <p:cNvPr id="21" name="Rounded Rectangular Callout 20"/>
          <p:cNvSpPr/>
          <p:nvPr/>
        </p:nvSpPr>
        <p:spPr>
          <a:xfrm>
            <a:off x="5637759" y="4246085"/>
            <a:ext cx="3506241" cy="2479722"/>
          </a:xfrm>
          <a:prstGeom prst="wedgeRoundRectCallout">
            <a:avLst>
              <a:gd name="adj1" fmla="val -68813"/>
              <a:gd name="adj2" fmla="val 14081"/>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effectLst>
                  <a:outerShdw blurRad="38100" dist="38100" dir="2700000" algn="tl">
                    <a:srgbClr val="000000">
                      <a:alpha val="43137"/>
                    </a:srgbClr>
                  </a:outerShdw>
                </a:effectLst>
              </a:rPr>
              <a:t>   Mateo 22</a:t>
            </a:r>
            <a:r>
              <a:rPr lang="en-US" dirty="0"/>
              <a:t>   </a:t>
            </a:r>
            <a:r>
              <a:rPr lang="en-US" b="1" u="sng" dirty="0" err="1">
                <a:effectLst>
                  <a:outerShdw blurRad="38100" dist="38100" dir="2700000" algn="tl">
                    <a:srgbClr val="000000">
                      <a:alpha val="43137"/>
                    </a:srgbClr>
                  </a:outerShdw>
                </a:effectLst>
              </a:rPr>
              <a:t>Boda</a:t>
            </a:r>
            <a:endParaRPr lang="en-US" b="1" u="sng" dirty="0">
              <a:effectLst>
                <a:outerShdw blurRad="38100" dist="38100" dir="2700000" algn="tl">
                  <a:srgbClr val="000000">
                    <a:alpha val="43137"/>
                  </a:srgbClr>
                </a:outerShdw>
              </a:effectLst>
            </a:endParaRPr>
          </a:p>
          <a:p>
            <a:r>
              <a:rPr lang="es-ES" dirty="0">
                <a:effectLst>
                  <a:outerShdw blurRad="38100" dist="38100" dir="2700000" algn="tl">
                    <a:srgbClr val="000000">
                      <a:alpha val="43137"/>
                    </a:srgbClr>
                  </a:outerShdw>
                </a:effectLst>
              </a:rPr>
              <a:t>ya he preparado mi comida. He hecho matar mis toros y mis animales engordados</a:t>
            </a:r>
            <a:endParaRPr lang="en-US" dirty="0">
              <a:effectLst>
                <a:outerShdw blurRad="38100" dist="38100" dir="2700000" algn="tl">
                  <a:srgbClr val="000000">
                    <a:alpha val="43137"/>
                  </a:srgbClr>
                </a:outerShdw>
              </a:effectLst>
            </a:endParaRPr>
          </a:p>
          <a:p>
            <a:pPr algn="ctr"/>
            <a:r>
              <a:rPr lang="en-US" b="1" i="1" dirty="0">
                <a:effectLst>
                  <a:outerShdw blurRad="38100" dist="38100" dir="2700000" algn="tl">
                    <a:srgbClr val="000000">
                      <a:alpha val="43137"/>
                    </a:srgbClr>
                  </a:outerShdw>
                </a:effectLst>
              </a:rPr>
              <a:t>vs.</a:t>
            </a:r>
          </a:p>
          <a:p>
            <a:r>
              <a:rPr lang="es-ES" dirty="0">
                <a:effectLst>
                  <a:outerShdw blurRad="38100" dist="38100" dir="2700000" algn="tl">
                    <a:srgbClr val="000000">
                      <a:alpha val="43137"/>
                    </a:srgbClr>
                  </a:outerShdw>
                </a:effectLst>
              </a:rPr>
              <a:t>Atadlo de pies y manos y echadlo a las tinieblas de afuera; allí será el lloro y el crujir de dientes</a:t>
            </a:r>
            <a:endParaRPr lang="en-US" dirty="0">
              <a:effectLst>
                <a:outerShdw blurRad="38100" dist="38100" dir="2700000" algn="tl">
                  <a:srgbClr val="000000">
                    <a:alpha val="43137"/>
                  </a:srgbClr>
                </a:outerShdw>
              </a:effectLst>
            </a:endParaRPr>
          </a:p>
        </p:txBody>
      </p:sp>
      <p:cxnSp>
        <p:nvCxnSpPr>
          <p:cNvPr id="23" name="Straight Connector 22"/>
          <p:cNvCxnSpPr/>
          <p:nvPr/>
        </p:nvCxnSpPr>
        <p:spPr>
          <a:xfrm>
            <a:off x="1731179" y="5887951"/>
            <a:ext cx="375522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 name="Rounded Rectangular Callout 23"/>
          <p:cNvSpPr/>
          <p:nvPr/>
        </p:nvSpPr>
        <p:spPr>
          <a:xfrm>
            <a:off x="6031765" y="4579299"/>
            <a:ext cx="2959835" cy="1349147"/>
          </a:xfrm>
          <a:prstGeom prst="wedgeRoundRectCallout">
            <a:avLst>
              <a:gd name="adj1" fmla="val -87543"/>
              <a:gd name="adj2" fmla="val 59964"/>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effectLst>
                  <a:outerShdw blurRad="38100" dist="38100" dir="2700000" algn="tl">
                    <a:srgbClr val="000000">
                      <a:alpha val="43137"/>
                    </a:srgbClr>
                  </a:outerShdw>
                </a:effectLst>
              </a:rPr>
              <a:t>Apocalipsis</a:t>
            </a:r>
            <a:r>
              <a:rPr lang="en-US" b="1" dirty="0">
                <a:effectLst>
                  <a:outerShdw blurRad="38100" dist="38100" dir="2700000" algn="tl">
                    <a:srgbClr val="000000">
                      <a:alpha val="43137"/>
                    </a:srgbClr>
                  </a:outerShdw>
                </a:effectLst>
              </a:rPr>
              <a:t> 21 </a:t>
            </a:r>
            <a:r>
              <a:rPr lang="en-US" b="1" baseline="30000" dirty="0">
                <a:effectLst>
                  <a:outerShdw blurRad="38100" dist="38100" dir="2700000" algn="tl">
                    <a:srgbClr val="000000">
                      <a:alpha val="43137"/>
                    </a:srgbClr>
                  </a:outerShdw>
                </a:effectLst>
              </a:rPr>
              <a:t>4 </a:t>
            </a:r>
            <a:r>
              <a:rPr lang="es-ES" dirty="0">
                <a:effectLst>
                  <a:outerShdw blurRad="38100" dist="38100" dir="2700000" algn="tl">
                    <a:srgbClr val="000000">
                      <a:alpha val="43137"/>
                    </a:srgbClr>
                  </a:outerShdw>
                </a:effectLst>
              </a:rPr>
              <a:t>Enjugará Dios toda lágrima de los ojos de ellos; y ya no habrá más muerte</a:t>
            </a:r>
            <a:endParaRPr lang="en-US" dirty="0">
              <a:effectLst>
                <a:outerShdw blurRad="38100" dist="38100" dir="2700000" algn="tl">
                  <a:srgbClr val="000000">
                    <a:alpha val="43137"/>
                  </a:srgbClr>
                </a:outerShdw>
              </a:effectLst>
            </a:endParaRPr>
          </a:p>
        </p:txBody>
      </p:sp>
      <p:cxnSp>
        <p:nvCxnSpPr>
          <p:cNvPr id="25" name="Straight Connector 24"/>
          <p:cNvCxnSpPr/>
          <p:nvPr/>
        </p:nvCxnSpPr>
        <p:spPr>
          <a:xfrm>
            <a:off x="1600200" y="6192751"/>
            <a:ext cx="549801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13" name="TextBox 12"/>
          <p:cNvSpPr txBox="1"/>
          <p:nvPr/>
        </p:nvSpPr>
        <p:spPr>
          <a:xfrm>
            <a:off x="5512904" y="3968258"/>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
        <p:nvSpPr>
          <p:cNvPr id="22" name="Rounded Rectangular Callout 21"/>
          <p:cNvSpPr/>
          <p:nvPr/>
        </p:nvSpPr>
        <p:spPr>
          <a:xfrm>
            <a:off x="5562600" y="4616284"/>
            <a:ext cx="3581400" cy="2172815"/>
          </a:xfrm>
          <a:prstGeom prst="wedgeRoundRectCallout">
            <a:avLst>
              <a:gd name="adj1" fmla="val -105452"/>
              <a:gd name="adj2" fmla="val 7904"/>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1 </a:t>
            </a:r>
            <a:r>
              <a:rPr lang="en-US" b="1" dirty="0" err="1">
                <a:effectLst>
                  <a:outerShdw blurRad="38100" dist="38100" dir="2700000" algn="tl">
                    <a:srgbClr val="000000">
                      <a:alpha val="43137"/>
                    </a:srgbClr>
                  </a:outerShdw>
                </a:effectLst>
              </a:rPr>
              <a:t>Corintios</a:t>
            </a:r>
            <a:r>
              <a:rPr lang="en-US" b="1" dirty="0">
                <a:effectLst>
                  <a:outerShdw blurRad="38100" dist="38100" dir="2700000" algn="tl">
                    <a:srgbClr val="000000">
                      <a:alpha val="43137"/>
                    </a:srgbClr>
                  </a:outerShdw>
                </a:effectLst>
              </a:rPr>
              <a:t> 15 </a:t>
            </a:r>
            <a:r>
              <a:rPr lang="en-US" b="1" baseline="30000" dirty="0">
                <a:effectLst>
                  <a:outerShdw blurRad="38100" dist="38100" dir="2700000" algn="tl">
                    <a:srgbClr val="000000">
                      <a:alpha val="43137"/>
                    </a:srgbClr>
                  </a:outerShdw>
                </a:effectLst>
              </a:rPr>
              <a:t>54</a:t>
            </a:r>
            <a:r>
              <a:rPr lang="en-US" b="1" baseline="30000" dirty="0"/>
              <a:t> </a:t>
            </a:r>
            <a:r>
              <a:rPr lang="es-ES" dirty="0">
                <a:effectLst>
                  <a:outerShdw blurRad="38100" dist="38100" dir="2700000" algn="tl">
                    <a:srgbClr val="000000">
                      <a:alpha val="43137"/>
                    </a:srgbClr>
                  </a:outerShdw>
                </a:effectLst>
              </a:rPr>
              <a:t>Cuando esto corruptible se haya vestido de incorrupción y esto mortal se haya vestido de inmortalidad, entonces se cumplirá la palabra que está escrita: Sorbida es la muerte en victoria.</a:t>
            </a:r>
            <a:endParaRPr lang="en-US" dirty="0">
              <a:effectLst>
                <a:outerShdw blurRad="38100" dist="38100" dir="2700000" algn="tl">
                  <a:srgbClr val="000000">
                    <a:alpha val="43137"/>
                  </a:srgbClr>
                </a:outerShdw>
              </a:effectLst>
            </a:endParaRPr>
          </a:p>
        </p:txBody>
      </p:sp>
      <p:sp>
        <p:nvSpPr>
          <p:cNvPr id="26" name="Rounded Rectangular Callout 25"/>
          <p:cNvSpPr/>
          <p:nvPr/>
        </p:nvSpPr>
        <p:spPr>
          <a:xfrm>
            <a:off x="5637759" y="4122099"/>
            <a:ext cx="3506241" cy="1863052"/>
          </a:xfrm>
          <a:prstGeom prst="wedgeRoundRectCallout">
            <a:avLst>
              <a:gd name="adj1" fmla="val -77506"/>
              <a:gd name="adj2" fmla="val 36843"/>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effectLst>
                  <a:outerShdw blurRad="38100" dist="38100" dir="2700000" algn="tl">
                    <a:srgbClr val="000000">
                      <a:alpha val="43137"/>
                    </a:srgbClr>
                  </a:outerShdw>
                </a:effectLst>
              </a:rPr>
              <a:t>   Mateo 25</a:t>
            </a:r>
            <a:r>
              <a:rPr lang="en-US" dirty="0"/>
              <a:t>   </a:t>
            </a:r>
            <a:r>
              <a:rPr lang="en-US" b="1" u="sng" dirty="0" err="1">
                <a:effectLst>
                  <a:outerShdw blurRad="38100" dist="38100" dir="2700000" algn="tl">
                    <a:srgbClr val="000000">
                      <a:alpha val="43137"/>
                    </a:srgbClr>
                  </a:outerShdw>
                </a:effectLst>
              </a:rPr>
              <a:t>Boda</a:t>
            </a:r>
            <a:r>
              <a:rPr lang="en-US" b="1" u="sng" dirty="0">
                <a:effectLst>
                  <a:outerShdw blurRad="38100" dist="38100" dir="2700000" algn="tl">
                    <a:srgbClr val="000000">
                      <a:alpha val="43137"/>
                    </a:srgbClr>
                  </a:outerShdw>
                </a:effectLst>
              </a:rPr>
              <a:t>   </a:t>
            </a:r>
          </a:p>
          <a:p>
            <a:r>
              <a:rPr lang="en-US" b="1"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las que estaban preparadas entraron con él a la boda, y se cerró la puerta.</a:t>
            </a:r>
            <a:r>
              <a:rPr lang="en-US" dirty="0">
                <a:effectLst>
                  <a:outerShdw blurRad="38100" dist="38100" dir="2700000" algn="tl">
                    <a:srgbClr val="000000">
                      <a:alpha val="43137"/>
                    </a:srgbClr>
                  </a:outerShdw>
                </a:effectLst>
              </a:rPr>
              <a:t>.… </a:t>
            </a:r>
          </a:p>
          <a:p>
            <a:r>
              <a:rPr lang="en-US" b="1" baseline="30000" dirty="0">
                <a:effectLst>
                  <a:outerShdw blurRad="38100" dist="38100" dir="2700000" algn="tl">
                    <a:srgbClr val="000000">
                      <a:alpha val="43137"/>
                    </a:srgbClr>
                  </a:outerShdw>
                </a:effectLst>
              </a:rPr>
              <a:t>13 </a:t>
            </a:r>
            <a:r>
              <a:rPr lang="es-ES" dirty="0">
                <a:effectLst>
                  <a:outerShdw blurRad="38100" dist="38100" dir="2700000" algn="tl">
                    <a:srgbClr val="000000">
                      <a:alpha val="43137"/>
                    </a:srgbClr>
                  </a:outerShdw>
                </a:effectLst>
              </a:rPr>
              <a:t>Velad, pues, porque no sabéis el día ni la hora</a:t>
            </a:r>
            <a:endParaRPr lang="en-US" dirty="0">
              <a:effectLst>
                <a:outerShdw blurRad="38100" dist="38100" dir="2700000" algn="tl">
                  <a:srgbClr val="000000">
                    <a:alpha val="43137"/>
                  </a:srgbClr>
                </a:outerShdw>
              </a:effectLst>
            </a:endParaRPr>
          </a:p>
        </p:txBody>
      </p:sp>
      <p:sp>
        <p:nvSpPr>
          <p:cNvPr id="27" name="Rectangle 26"/>
          <p:cNvSpPr/>
          <p:nvPr/>
        </p:nvSpPr>
        <p:spPr>
          <a:xfrm>
            <a:off x="-30393" y="4114800"/>
            <a:ext cx="1533818" cy="707886"/>
          </a:xfrm>
          <a:prstGeom prst="rect">
            <a:avLst/>
          </a:prstGeom>
        </p:spPr>
        <p:txBody>
          <a:bodyPr wrap="none">
            <a:spAutoFit/>
          </a:bodyPr>
          <a:lstStyle/>
          <a:p>
            <a:pPr algn="ctr"/>
            <a:r>
              <a:rPr lang="en-US" sz="2000" b="1" dirty="0"/>
              <a:t>Isaias 24-25</a:t>
            </a:r>
          </a:p>
          <a:p>
            <a:pPr algn="ctr"/>
            <a:r>
              <a:rPr lang="en-US" sz="2000" b="1" dirty="0"/>
              <a:t>Un </a:t>
            </a:r>
            <a:r>
              <a:rPr lang="en-US" sz="2000" b="1" dirty="0" err="1"/>
              <a:t>Resumen</a:t>
            </a:r>
            <a:endParaRPr lang="en-US" sz="2000" b="1" dirty="0"/>
          </a:p>
        </p:txBody>
      </p:sp>
    </p:spTree>
    <p:extLst>
      <p:ext uri="{BB962C8B-B14F-4D97-AF65-F5344CB8AC3E}">
        <p14:creationId xmlns:p14="http://schemas.microsoft.com/office/powerpoint/2010/main" val="1438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8" presetID="1"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grpId="0" nodeType="clickEffect">
                                  <p:stCondLst>
                                    <p:cond delay="0"/>
                                  </p:stCondLst>
                                  <p:childTnLst>
                                    <p:animMotion origin="layout" path="M 0 2.32192E-6 L -0.00417 -0.18039 " pathEditMode="relative" rAng="0" ptsTypes="AA">
                                      <p:cBhvr>
                                        <p:cTn id="23" dur="2000" fill="hold"/>
                                        <p:tgtEl>
                                          <p:spTgt spid="6"/>
                                        </p:tgtEl>
                                        <p:attrNameLst>
                                          <p:attrName>ppt_x</p:attrName>
                                          <p:attrName>ppt_y</p:attrName>
                                        </p:attrNameLst>
                                      </p:cBhvr>
                                      <p:rCtr x="-208" y="-9019"/>
                                    </p:animMotion>
                                  </p:childTnLst>
                                </p:cTn>
                              </p:par>
                              <p:par>
                                <p:cTn id="24" presetID="64" presetClass="path" presetSubtype="0" accel="50000" decel="50000" fill="hold" grpId="0" nodeType="withEffect">
                                  <p:stCondLst>
                                    <p:cond delay="0"/>
                                  </p:stCondLst>
                                  <p:childTnLst>
                                    <p:animMotion origin="layout" path="M 0 2.32192E-6 L -0.00417 -0.18039 " pathEditMode="relative" rAng="0" ptsTypes="AA">
                                      <p:cBhvr>
                                        <p:cTn id="25" dur="2000" fill="hold"/>
                                        <p:tgtEl>
                                          <p:spTgt spid="18"/>
                                        </p:tgtEl>
                                        <p:attrNameLst>
                                          <p:attrName>ppt_x</p:attrName>
                                          <p:attrName>ppt_y</p:attrName>
                                        </p:attrNameLst>
                                      </p:cBhvr>
                                      <p:rCtr x="-208" y="-9019"/>
                                    </p:animMotion>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32" presetID="22" presetClass="entr" presetSubtype="8"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35" presetID="22" presetClass="entr" presetSubtype="8"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42" presetID="22" presetClass="entr" presetSubtype="8"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45" presetID="22" presetClass="entr" presetSubtype="8"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par>
                                <p:cTn id="48" presetID="22" presetClass="entr" presetSubtype="1" fill="hold" grpId="1"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1" grpId="0" animBg="1"/>
      <p:bldP spid="15" grpId="0" animBg="1"/>
      <p:bldP spid="17" grpId="0" animBg="1"/>
      <p:bldP spid="18" grpId="0" animBg="1"/>
      <p:bldP spid="18" grpId="1" animBg="1"/>
      <p:bldP spid="21" grpId="0" animBg="1"/>
      <p:bldP spid="24" grpId="0" animBg="1"/>
      <p:bldP spid="22"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8" name="TextBox 7"/>
          <p:cNvSpPr txBox="1"/>
          <p:nvPr/>
        </p:nvSpPr>
        <p:spPr>
          <a:xfrm>
            <a:off x="381000" y="108179"/>
            <a:ext cx="1700331" cy="461665"/>
          </a:xfrm>
          <a:prstGeom prst="rect">
            <a:avLst/>
          </a:prstGeom>
          <a:noFill/>
        </p:spPr>
        <p:txBody>
          <a:bodyPr wrap="square" rtlCol="0">
            <a:spAutoFit/>
          </a:bodyPr>
          <a:lstStyle/>
          <a:p>
            <a:r>
              <a:rPr lang="en-US" sz="2400" b="1" dirty="0">
                <a:solidFill>
                  <a:prstClr val="white"/>
                </a:solidFill>
                <a:effectLst>
                  <a:outerShdw blurRad="38100" dist="38100" dir="2700000" algn="tl">
                    <a:srgbClr val="000000">
                      <a:alpha val="43137"/>
                    </a:srgbClr>
                  </a:outerShdw>
                </a:effectLst>
              </a:rPr>
              <a:t>PART 3</a:t>
            </a:r>
          </a:p>
        </p:txBody>
      </p:sp>
      <p:sp>
        <p:nvSpPr>
          <p:cNvPr id="9" name="TextBox 8"/>
          <p:cNvSpPr txBox="1"/>
          <p:nvPr/>
        </p:nvSpPr>
        <p:spPr>
          <a:xfrm>
            <a:off x="509469" y="3563683"/>
            <a:ext cx="1700331" cy="461665"/>
          </a:xfrm>
          <a:prstGeom prst="rect">
            <a:avLst/>
          </a:prstGeom>
          <a:noFill/>
        </p:spPr>
        <p:txBody>
          <a:bodyPr wrap="square" rtlCol="0">
            <a:spAutoFit/>
          </a:bodyPr>
          <a:lstStyle/>
          <a:p>
            <a:r>
              <a:rPr lang="en-US" sz="2400" b="1" dirty="0">
                <a:solidFill>
                  <a:prstClr val="white"/>
                </a:solidFill>
                <a:effectLst>
                  <a:outerShdw blurRad="38100" dist="38100" dir="2700000" algn="tl">
                    <a:srgbClr val="000000">
                      <a:alpha val="43137"/>
                    </a:srgbClr>
                  </a:outerShdw>
                </a:effectLst>
              </a:rPr>
              <a:t>PART 3</a:t>
            </a:r>
          </a:p>
        </p:txBody>
      </p:sp>
      <p:sp>
        <p:nvSpPr>
          <p:cNvPr id="6" name="Rectangle 5"/>
          <p:cNvSpPr/>
          <p:nvPr/>
        </p:nvSpPr>
        <p:spPr>
          <a:xfrm>
            <a:off x="2016367" y="890587"/>
            <a:ext cx="5029200" cy="1785104"/>
          </a:xfrm>
          <a:prstGeom prst="rect">
            <a:avLst/>
          </a:prstGeom>
        </p:spPr>
        <p:txBody>
          <a:bodyPr>
            <a:spAutoFit/>
          </a:bodyPr>
          <a:lstStyle/>
          <a:p>
            <a:endParaRPr lang="en-US" sz="2200" dirty="0">
              <a:solidFill>
                <a:prstClr val="black"/>
              </a:solidFill>
            </a:endParaRPr>
          </a:p>
          <a:p>
            <a:endParaRPr lang="en-US" sz="2200" dirty="0">
              <a:solidFill>
                <a:prstClr val="black"/>
              </a:solidFill>
            </a:endParaRPr>
          </a:p>
          <a:p>
            <a:pPr algn="ctr"/>
            <a:r>
              <a:rPr lang="en-US" sz="2200" dirty="0">
                <a:solidFill>
                  <a:prstClr val="black"/>
                </a:solidFill>
              </a:rPr>
              <a:t>Sunday, 6 pm</a:t>
            </a:r>
          </a:p>
          <a:p>
            <a:pPr algn="ctr"/>
            <a:r>
              <a:rPr lang="en-US" sz="2200" dirty="0">
                <a:solidFill>
                  <a:prstClr val="black"/>
                </a:solidFill>
              </a:rPr>
              <a:t>January 6, 2018</a:t>
            </a:r>
          </a:p>
          <a:p>
            <a:pPr algn="ctr"/>
            <a:r>
              <a:rPr lang="en-US" sz="2200" dirty="0">
                <a:solidFill>
                  <a:prstClr val="black"/>
                </a:solidFill>
              </a:rPr>
              <a:t>Exton</a:t>
            </a:r>
          </a:p>
        </p:txBody>
      </p:sp>
    </p:spTree>
    <p:extLst>
      <p:ext uri="{BB962C8B-B14F-4D97-AF65-F5344CB8AC3E}">
        <p14:creationId xmlns:p14="http://schemas.microsoft.com/office/powerpoint/2010/main" val="814081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1447800"/>
            <a:ext cx="3481959" cy="954107"/>
          </a:xfrm>
          <a:prstGeom prst="rect">
            <a:avLst/>
          </a:prstGeom>
          <a:noFill/>
        </p:spPr>
        <p:txBody>
          <a:bodyPr wrap="square" rtlCol="0">
            <a:spAutoFit/>
          </a:bodyPr>
          <a:lstStyle/>
          <a:p>
            <a:pPr algn="ctr"/>
            <a:r>
              <a:rPr lang="en-US" sz="2800" dirty="0"/>
              <a:t>Just Seems So Unlikely, Hard to Imagine</a:t>
            </a:r>
          </a:p>
        </p:txBody>
      </p:sp>
      <p:sp>
        <p:nvSpPr>
          <p:cNvPr id="3" name="Rectangle 2"/>
          <p:cNvSpPr/>
          <p:nvPr/>
        </p:nvSpPr>
        <p:spPr>
          <a:xfrm>
            <a:off x="228600" y="716101"/>
            <a:ext cx="8763000" cy="2554545"/>
          </a:xfrm>
          <a:prstGeom prst="rect">
            <a:avLst/>
          </a:prstGeom>
        </p:spPr>
        <p:txBody>
          <a:bodyPr wrap="square">
            <a:spAutoFit/>
          </a:bodyPr>
          <a:lstStyle/>
          <a:p>
            <a:r>
              <a:rPr lang="en-US" sz="2000" b="1" dirty="0"/>
              <a:t>2 Peter 3</a:t>
            </a:r>
            <a:r>
              <a:rPr lang="en-US" sz="2000" dirty="0"/>
              <a:t> </a:t>
            </a:r>
            <a:r>
              <a:rPr lang="en-US" sz="2000" b="1" baseline="30000" dirty="0"/>
              <a:t>3 </a:t>
            </a:r>
            <a:r>
              <a:rPr lang="en-US" sz="2000" dirty="0"/>
              <a:t>Know this first of all, that in the last days mockers will come with their mocking, following after their own lusts, </a:t>
            </a:r>
            <a:r>
              <a:rPr lang="en-US" sz="2000" b="1" baseline="30000" dirty="0"/>
              <a:t>4 </a:t>
            </a:r>
            <a:r>
              <a:rPr lang="en-US" sz="2000" dirty="0"/>
              <a:t>and saying, “Where is the promise of His coming? For ever since the fathers fell asleep, all continues just as it was from the beginning of creation.” </a:t>
            </a:r>
            <a:r>
              <a:rPr lang="en-US" sz="2000" b="1" baseline="30000" dirty="0"/>
              <a:t>5 </a:t>
            </a:r>
            <a:r>
              <a:rPr lang="en-US" sz="2000" dirty="0"/>
              <a:t>For when they maintain this, it escapes their notice that by the word of God the heavens existed long ago and the earth was formed out of water and by water, </a:t>
            </a:r>
            <a:r>
              <a:rPr lang="en-US" sz="2000" b="1" baseline="30000" dirty="0"/>
              <a:t>6 </a:t>
            </a:r>
            <a:r>
              <a:rPr lang="en-US" sz="2000" dirty="0"/>
              <a:t>through which the world at that time was destroyed, being flooded with water. </a:t>
            </a:r>
            <a:r>
              <a:rPr lang="en-US" sz="2000" b="1" baseline="30000" dirty="0"/>
              <a:t>7 </a:t>
            </a:r>
            <a:r>
              <a:rPr lang="en-US" sz="2000" dirty="0"/>
              <a:t>But by His word the present heavens and earth are being reserved for fire, kept for the day of judgment and destruction of ungodly men.</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5844159" y="1219200"/>
            <a:ext cx="3147441" cy="830997"/>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A Judgment of the Whole World</a:t>
            </a:r>
          </a:p>
        </p:txBody>
      </p:sp>
      <p:sp>
        <p:nvSpPr>
          <p:cNvPr id="8" name="Rectangle 7"/>
          <p:cNvSpPr/>
          <p:nvPr/>
        </p:nvSpPr>
        <p:spPr>
          <a:xfrm>
            <a:off x="228600" y="4227255"/>
            <a:ext cx="8763000" cy="2723823"/>
          </a:xfrm>
          <a:prstGeom prst="rect">
            <a:avLst/>
          </a:prstGeom>
        </p:spPr>
        <p:txBody>
          <a:bodyPr wrap="square">
            <a:spAutoFit/>
          </a:bodyPr>
          <a:lstStyle/>
          <a:p>
            <a:r>
              <a:rPr lang="en-US" sz="1900" b="1" dirty="0"/>
              <a:t>2 Pedro 3 </a:t>
            </a:r>
            <a:r>
              <a:rPr lang="es-ES" sz="1900" b="1" baseline="30000" dirty="0"/>
              <a:t>3 </a:t>
            </a:r>
            <a:r>
              <a:rPr lang="es-ES" sz="1900" dirty="0"/>
              <a:t>Sabed ante todo que en los últimos días vendrán burladores, andando según sus propias pasiones </a:t>
            </a:r>
            <a:r>
              <a:rPr lang="es-ES" sz="1900" b="1" baseline="30000" dirty="0"/>
              <a:t>4 </a:t>
            </a:r>
            <a:r>
              <a:rPr lang="es-ES" sz="1900" dirty="0"/>
              <a:t>y diciendo: «¿Dónde está la promesa de su advenimiento? Porque desde el día en que los padres durmieron, todas las cosas permanecen así como desde el principio de la creación.» </a:t>
            </a:r>
            <a:r>
              <a:rPr lang="es-ES" sz="1900" b="1" baseline="30000" dirty="0"/>
              <a:t>5 </a:t>
            </a:r>
            <a:r>
              <a:rPr lang="es-ES" sz="1900" dirty="0"/>
              <a:t>Estos ignoran voluntariamente que en el tiempo antiguo fueron hechos por la palabra de Dios los cielos y también la tierra, que proviene del agua y por el agua subsiste, </a:t>
            </a:r>
            <a:r>
              <a:rPr lang="es-ES" sz="1900" b="1" baseline="30000" dirty="0"/>
              <a:t>6 </a:t>
            </a:r>
            <a:r>
              <a:rPr lang="es-ES" sz="1900" dirty="0"/>
              <a:t>por lo cual el mundo de entonces pereció anegado en agua. </a:t>
            </a:r>
            <a:r>
              <a:rPr lang="es-ES" sz="1900" b="1" baseline="30000" dirty="0"/>
              <a:t>7 </a:t>
            </a:r>
            <a:r>
              <a:rPr lang="es-ES" sz="1900" dirty="0"/>
              <a:t>Pero los cielos y la tierra que existen ahora están reservados por la misma palabra, guardados para el fuego en el día del juicio y de la perdición de los hombres impíos.</a:t>
            </a:r>
          </a:p>
        </p:txBody>
      </p:sp>
      <p:sp>
        <p:nvSpPr>
          <p:cNvPr id="9" name="TextBox 8"/>
          <p:cNvSpPr txBox="1"/>
          <p:nvPr/>
        </p:nvSpPr>
        <p:spPr>
          <a:xfrm>
            <a:off x="5844159" y="4730354"/>
            <a:ext cx="3147441" cy="830997"/>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s-ES" sz="2400" b="1" dirty="0"/>
              <a:t>Un Juicio del Mundo Entero</a:t>
            </a:r>
            <a:endParaRPr lang="en-US" sz="2400" b="1" dirty="0"/>
          </a:p>
        </p:txBody>
      </p:sp>
      <p:sp>
        <p:nvSpPr>
          <p:cNvPr id="10" name="TextBox 9"/>
          <p:cNvSpPr txBox="1"/>
          <p:nvPr/>
        </p:nvSpPr>
        <p:spPr>
          <a:xfrm>
            <a:off x="2895600" y="4684693"/>
            <a:ext cx="3481959" cy="1815882"/>
          </a:xfrm>
          <a:prstGeom prst="rect">
            <a:avLst/>
          </a:prstGeom>
          <a:noFill/>
        </p:spPr>
        <p:txBody>
          <a:bodyPr wrap="square" rtlCol="0">
            <a:spAutoFit/>
          </a:bodyPr>
          <a:lstStyle/>
          <a:p>
            <a:pPr algn="ctr"/>
            <a:r>
              <a:rPr lang="es-ES" sz="2400" dirty="0"/>
              <a:t>Podríamos pensar, </a:t>
            </a:r>
            <a:r>
              <a:rPr lang="es-ES" sz="2800" dirty="0"/>
              <a:t>"Simplemente parece tan improbable, difícil de imaginar”</a:t>
            </a:r>
            <a:endParaRPr lang="en-US" sz="2800" dirty="0"/>
          </a:p>
        </p:txBody>
      </p:sp>
    </p:spTree>
    <p:extLst>
      <p:ext uri="{BB962C8B-B14F-4D97-AF65-F5344CB8AC3E}">
        <p14:creationId xmlns:p14="http://schemas.microsoft.com/office/powerpoint/2010/main" val="145899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animBg="1"/>
      <p:bldP spid="8" grpId="0"/>
      <p:bldP spid="9" grpId="0" animBg="1"/>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4093428"/>
          </a:xfrm>
          <a:prstGeom prst="rect">
            <a:avLst/>
          </a:prstGeom>
        </p:spPr>
        <p:txBody>
          <a:bodyPr wrap="square">
            <a:spAutoFit/>
          </a:bodyPr>
          <a:lstStyle/>
          <a:p>
            <a:r>
              <a:rPr lang="en-US" sz="2000" b="1" dirty="0"/>
              <a:t>Matthew 25</a:t>
            </a:r>
            <a:r>
              <a:rPr lang="en-US" sz="2000" dirty="0"/>
              <a:t> </a:t>
            </a:r>
            <a:r>
              <a:rPr lang="en-US" sz="2000" b="1" baseline="30000" dirty="0"/>
              <a:t>31 </a:t>
            </a:r>
            <a:r>
              <a:rPr lang="en-US" sz="2000" dirty="0"/>
              <a:t>“But when the Son of Man comes in His glory, and all the angels with Him, then He will sit on His glorious throne. </a:t>
            </a:r>
            <a:r>
              <a:rPr lang="en-US" sz="2000" b="1" baseline="30000" dirty="0"/>
              <a:t>32 </a:t>
            </a:r>
            <a:r>
              <a:rPr lang="en-US" sz="2000" dirty="0"/>
              <a:t>All the nations will be gathered before Him; and He will separate them from one another, as the shepherd separates the sheep from the goats; </a:t>
            </a:r>
            <a:r>
              <a:rPr lang="en-US" sz="2000" b="1" baseline="30000" dirty="0"/>
              <a:t>33 </a:t>
            </a:r>
            <a:r>
              <a:rPr lang="en-US" sz="2000" dirty="0"/>
              <a:t>and He will put the sheep on His right, and the goats on the left….</a:t>
            </a:r>
          </a:p>
          <a:p>
            <a:endParaRPr lang="en-US" sz="2000" dirty="0"/>
          </a:p>
          <a:p>
            <a:r>
              <a:rPr lang="en-US" sz="2000" b="1" baseline="30000" dirty="0"/>
              <a:t>34 </a:t>
            </a:r>
            <a:r>
              <a:rPr lang="en-US" sz="2000" dirty="0"/>
              <a:t>“Then the King will say to those on His right, ‘Come, you who are blessed of My Father, inherit the kingdom prepared for you from the foundation of the world….”</a:t>
            </a:r>
          </a:p>
          <a:p>
            <a:endParaRPr lang="en-US" sz="2000" dirty="0"/>
          </a:p>
          <a:p>
            <a:r>
              <a:rPr lang="en-US" sz="2000" b="1" baseline="30000" dirty="0"/>
              <a:t> 41 </a:t>
            </a:r>
            <a:r>
              <a:rPr lang="en-US" sz="2000" dirty="0"/>
              <a:t>“Then He will also say to those on His left, ‘Depart from Me, accursed ones, into the eternal fire which has been prepared for the devil and his angels….</a:t>
            </a:r>
          </a:p>
          <a:p>
            <a:endParaRPr lang="en-US" sz="2000" dirty="0"/>
          </a:p>
          <a:p>
            <a:r>
              <a:rPr lang="en-US" sz="2000" b="1" baseline="30000" dirty="0"/>
              <a:t>46 </a:t>
            </a:r>
            <a:r>
              <a:rPr lang="en-US" sz="2000" dirty="0"/>
              <a:t>These will go away into eternal punishment, but the righteous into eternal life.”</a:t>
            </a:r>
          </a:p>
        </p:txBody>
      </p:sp>
      <p:sp>
        <p:nvSpPr>
          <p:cNvPr id="8" name="Rectangle 7"/>
          <p:cNvSpPr/>
          <p:nvPr/>
        </p:nvSpPr>
        <p:spPr>
          <a:xfrm>
            <a:off x="228600" y="4191000"/>
            <a:ext cx="8798168" cy="1631216"/>
          </a:xfrm>
          <a:prstGeom prst="rect">
            <a:avLst/>
          </a:prstGeom>
          <a:solidFill>
            <a:schemeClr val="bg1"/>
          </a:solidFill>
        </p:spPr>
        <p:txBody>
          <a:bodyPr wrap="square">
            <a:spAutoFit/>
          </a:bodyPr>
          <a:lstStyle/>
          <a:p>
            <a:r>
              <a:rPr lang="en-US" sz="2000" b="1" dirty="0"/>
              <a:t>Mateo 25</a:t>
            </a:r>
            <a:r>
              <a:rPr lang="es-ES" sz="2000" b="1" baseline="30000" dirty="0"/>
              <a:t>31 </a:t>
            </a:r>
            <a:r>
              <a:rPr lang="es-ES" sz="2000" dirty="0"/>
              <a:t>»Cuando el Hijo del hombre venga en su gloria y todos los santos ángeles con él, entonces se sentará en su trono de gloria, </a:t>
            </a:r>
            <a:r>
              <a:rPr lang="es-ES" sz="2000" b="1" baseline="30000" dirty="0"/>
              <a:t>32 </a:t>
            </a:r>
            <a:r>
              <a:rPr lang="es-ES" sz="2000" dirty="0"/>
              <a:t>y serán reunidas delante de él todas las naciones; entonces apartará los unos de los otros, como aparta el pastor las ovejas de los cabritos. </a:t>
            </a:r>
            <a:r>
              <a:rPr lang="es-ES" sz="2000" b="1" baseline="30000" dirty="0"/>
              <a:t>33 </a:t>
            </a:r>
            <a:r>
              <a:rPr lang="es-ES" sz="2000" dirty="0"/>
              <a:t>Y pondrá las ovejas a su derecha y los cabritos a su izquierda…</a:t>
            </a:r>
            <a:endParaRPr lang="en-US" sz="2000" dirty="0"/>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4" name="TextBox 3"/>
          <p:cNvSpPr txBox="1"/>
          <p:nvPr/>
        </p:nvSpPr>
        <p:spPr>
          <a:xfrm>
            <a:off x="5158359" y="1731907"/>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A Judgment of All Nations</a:t>
            </a:r>
          </a:p>
        </p:txBody>
      </p:sp>
      <p:sp>
        <p:nvSpPr>
          <p:cNvPr id="6" name="Rectangle 5"/>
          <p:cNvSpPr/>
          <p:nvPr/>
        </p:nvSpPr>
        <p:spPr>
          <a:xfrm>
            <a:off x="228600" y="5906631"/>
            <a:ext cx="8686800" cy="2246769"/>
          </a:xfrm>
          <a:prstGeom prst="rect">
            <a:avLst/>
          </a:prstGeom>
          <a:solidFill>
            <a:schemeClr val="bg1"/>
          </a:solidFill>
        </p:spPr>
        <p:txBody>
          <a:bodyPr wrap="square">
            <a:spAutoFit/>
          </a:bodyPr>
          <a:lstStyle/>
          <a:p>
            <a:r>
              <a:rPr lang="en-US" sz="2000" b="1" baseline="30000" dirty="0"/>
              <a:t>34 </a:t>
            </a:r>
            <a:r>
              <a:rPr lang="es-ES" sz="2000" dirty="0"/>
              <a:t>Entonces el Rey dirá a los de su derecha: “Venid, benditos de mi Padre, heredad el Reino preparado para vosotros desde la fundación del mundo</a:t>
            </a:r>
            <a:r>
              <a:rPr lang="en-US" sz="2000" dirty="0"/>
              <a:t>….”</a:t>
            </a:r>
          </a:p>
          <a:p>
            <a:endParaRPr lang="en-US" sz="2000" dirty="0"/>
          </a:p>
          <a:p>
            <a:r>
              <a:rPr lang="en-US" sz="2000" b="1" baseline="30000" dirty="0"/>
              <a:t> 41 </a:t>
            </a:r>
            <a:r>
              <a:rPr lang="es-ES" sz="2000" dirty="0"/>
              <a:t>Entonces dirá también a los de la izquierda: “Apartaos de mí, malditos, al fuego eterno preparado para el diablo y sus ángeles</a:t>
            </a:r>
            <a:r>
              <a:rPr lang="en-US" sz="2000" dirty="0"/>
              <a:t>….”</a:t>
            </a:r>
          </a:p>
          <a:p>
            <a:endParaRPr lang="en-US" sz="2000" dirty="0"/>
          </a:p>
          <a:p>
            <a:r>
              <a:rPr lang="en-US" sz="2000" b="1" baseline="30000" dirty="0"/>
              <a:t>46 </a:t>
            </a:r>
            <a:r>
              <a:rPr lang="es-ES" sz="2000" dirty="0"/>
              <a:t>Irán estos al castigo eterno y los justos a la vida eterna.</a:t>
            </a:r>
            <a:endParaRPr lang="en-US" sz="2000" dirty="0"/>
          </a:p>
        </p:txBody>
      </p:sp>
      <p:sp>
        <p:nvSpPr>
          <p:cNvPr id="7" name="TextBox 6"/>
          <p:cNvSpPr txBox="1"/>
          <p:nvPr/>
        </p:nvSpPr>
        <p:spPr>
          <a:xfrm>
            <a:off x="4724400" y="5228178"/>
            <a:ext cx="4214241"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s-ES" sz="2400" b="1" dirty="0"/>
              <a:t>Un Juicio de Todas las Naciones</a:t>
            </a:r>
            <a:endParaRPr lang="en-US" sz="2400" b="1" dirty="0"/>
          </a:p>
        </p:txBody>
      </p:sp>
    </p:spTree>
    <p:extLst>
      <p:ext uri="{BB962C8B-B14F-4D97-AF65-F5344CB8AC3E}">
        <p14:creationId xmlns:p14="http://schemas.microsoft.com/office/powerpoint/2010/main" val="390998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0 0 L 0 -0.25 E" pathEditMode="relative" ptsTypes="">
                                      <p:cBhvr>
                                        <p:cTn id="6" dur="2000" fill="hold"/>
                                        <p:tgtEl>
                                          <p:spTgt spid="3"/>
                                        </p:tgtEl>
                                        <p:attrNameLst>
                                          <p:attrName>ppt_x</p:attrName>
                                          <p:attrName>ppt_y</p:attrName>
                                        </p:attrNameLst>
                                      </p:cBhvr>
                                    </p:animMotion>
                                  </p:childTnLst>
                                </p:cTn>
                              </p:par>
                              <p:par>
                                <p:cTn id="7" presetID="64" presetClass="path" presetSubtype="0" fill="hold" grpId="0" nodeType="withEffect">
                                  <p:stCondLst>
                                    <p:cond delay="0"/>
                                  </p:stCondLst>
                                  <p:childTnLst>
                                    <p:animMotion origin="layout" path="M 0 0 L 0 -0.25 E" pathEditMode="relative" ptsTypes="">
                                      <p:cBhvr>
                                        <p:cTn id="8" dur="2000" fill="hold"/>
                                        <p:tgtEl>
                                          <p:spTgt spid="6"/>
                                        </p:tgtEl>
                                        <p:attrNameLst>
                                          <p:attrName>ppt_x</p:attrName>
                                          <p:attrName>ppt_y</p:attrName>
                                        </p:attrNameLst>
                                      </p:cBhvr>
                                    </p:animMotion>
                                  </p:childTnLst>
                                </p:cTn>
                              </p:par>
                              <p:par>
                                <p:cTn id="9" presetID="64" presetClass="path" presetSubtype="0" fill="hold" grpId="0" nodeType="withEffect">
                                  <p:stCondLst>
                                    <p:cond delay="0"/>
                                  </p:stCondLst>
                                  <p:childTnLst>
                                    <p:animMotion origin="layout" path="M 0 0 L 0 -0.25 E" pathEditMode="relative" ptsTypes="">
                                      <p:cBhvr>
                                        <p:cTn id="10" dur="2000" fill="hold"/>
                                        <p:tgtEl>
                                          <p:spTgt spid="8"/>
                                        </p:tgtEl>
                                        <p:attrNameLst>
                                          <p:attrName>ppt_x</p:attrName>
                                          <p:attrName>ppt_y</p:attrName>
                                        </p:attrNameLst>
                                      </p:cBhvr>
                                    </p:animMotion>
                                  </p:childTnLst>
                                </p:cTn>
                              </p:par>
                              <p:par>
                                <p:cTn id="11" presetID="22" presetClass="exit" presetSubtype="4" fill="hold" grpId="1" nodeType="withEffect">
                                  <p:stCondLst>
                                    <p:cond delay="0"/>
                                  </p:stCondLst>
                                  <p:childTnLst>
                                    <p:animEffect transition="out" filter="wipe(down)">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4"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2554545"/>
          </a:xfrm>
          <a:prstGeom prst="rect">
            <a:avLst/>
          </a:prstGeom>
        </p:spPr>
        <p:txBody>
          <a:bodyPr wrap="square">
            <a:spAutoFit/>
          </a:bodyPr>
          <a:lstStyle/>
          <a:p>
            <a:r>
              <a:rPr lang="en-US" sz="2000" b="1" dirty="0"/>
              <a:t>John 5</a:t>
            </a:r>
            <a:r>
              <a:rPr lang="en-US" sz="2000" dirty="0"/>
              <a:t> </a:t>
            </a:r>
            <a:r>
              <a:rPr lang="en-US" sz="2000" b="1" baseline="30000" dirty="0"/>
              <a:t>25 </a:t>
            </a:r>
            <a:r>
              <a:rPr lang="en-US" sz="2000" dirty="0"/>
              <a:t>Truly, truly, I say to you, an hour is coming and now is, when the dead will hear the voice of the Son of God, and those who hear will live. </a:t>
            </a:r>
            <a:r>
              <a:rPr lang="en-US" sz="2000" b="1" baseline="30000" dirty="0"/>
              <a:t>26 </a:t>
            </a:r>
            <a:r>
              <a:rPr lang="en-US" sz="2000" dirty="0"/>
              <a:t>For just as the Father has life in Himself, even so He gave to the Son also to have life in Himself; </a:t>
            </a:r>
            <a:r>
              <a:rPr lang="en-US" sz="2000" b="1" baseline="30000" dirty="0"/>
              <a:t>27 </a:t>
            </a:r>
            <a:r>
              <a:rPr lang="en-US" sz="2000" dirty="0"/>
              <a:t>and He gave Him authority to execute judgment, because He is the Son of Man.</a:t>
            </a:r>
          </a:p>
          <a:p>
            <a:r>
              <a:rPr lang="en-US" sz="2000" b="1" baseline="30000" dirty="0"/>
              <a:t>28 </a:t>
            </a:r>
            <a:r>
              <a:rPr lang="en-US" sz="2000" dirty="0"/>
              <a:t>Do not marvel at this; for an hour is coming, in which all who are in the tombs will hear His voice, </a:t>
            </a:r>
            <a:r>
              <a:rPr lang="en-US" sz="2000" b="1" baseline="30000" dirty="0"/>
              <a:t>29 </a:t>
            </a:r>
            <a:r>
              <a:rPr lang="en-US" sz="2000" dirty="0"/>
              <a:t>and will come forth; those who did the good deeds to a resurrection of life, those who committed the evil deeds to a resurrection of judgment.</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cxnSp>
        <p:nvCxnSpPr>
          <p:cNvPr id="6" name="Straight Connector 5"/>
          <p:cNvCxnSpPr/>
          <p:nvPr/>
        </p:nvCxnSpPr>
        <p:spPr>
          <a:xfrm>
            <a:off x="3200400" y="2286000"/>
            <a:ext cx="1752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125489" y="2286000"/>
            <a:ext cx="233271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089109" y="1066800"/>
            <a:ext cx="256598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Up-Down Arrow 8"/>
          <p:cNvSpPr/>
          <p:nvPr/>
        </p:nvSpPr>
        <p:spPr>
          <a:xfrm rot="2395999">
            <a:off x="5001797" y="944487"/>
            <a:ext cx="516155" cy="1276324"/>
          </a:xfrm>
          <a:prstGeom prst="upDown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effectLst>
                  <a:outerShdw blurRad="38100" dist="38100" dir="2700000" algn="tl">
                    <a:srgbClr val="000000">
                      <a:alpha val="43137"/>
                    </a:srgbClr>
                  </a:outerShdw>
                </a:effectLst>
              </a:rPr>
              <a:t>contrast</a:t>
            </a:r>
          </a:p>
        </p:txBody>
      </p:sp>
      <p:sp>
        <p:nvSpPr>
          <p:cNvPr id="10" name="TextBox 9"/>
          <p:cNvSpPr txBox="1"/>
          <p:nvPr/>
        </p:nvSpPr>
        <p:spPr>
          <a:xfrm>
            <a:off x="5158359" y="2236304"/>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A Judgment of the Dead</a:t>
            </a:r>
          </a:p>
        </p:txBody>
      </p:sp>
      <p:sp>
        <p:nvSpPr>
          <p:cNvPr id="11" name="Rectangle 10"/>
          <p:cNvSpPr/>
          <p:nvPr/>
        </p:nvSpPr>
        <p:spPr>
          <a:xfrm>
            <a:off x="228600" y="4227255"/>
            <a:ext cx="8686800" cy="2246769"/>
          </a:xfrm>
          <a:prstGeom prst="rect">
            <a:avLst/>
          </a:prstGeom>
        </p:spPr>
        <p:txBody>
          <a:bodyPr wrap="square">
            <a:spAutoFit/>
          </a:bodyPr>
          <a:lstStyle/>
          <a:p>
            <a:r>
              <a:rPr lang="en-US" sz="2000" b="1" dirty="0"/>
              <a:t>John 5</a:t>
            </a:r>
            <a:r>
              <a:rPr lang="en-US" sz="2000" dirty="0"/>
              <a:t> </a:t>
            </a:r>
            <a:r>
              <a:rPr lang="es-ES" sz="2000" b="1" baseline="30000" dirty="0"/>
              <a:t>25 </a:t>
            </a:r>
            <a:r>
              <a:rPr lang="es-ES" sz="2000" dirty="0"/>
              <a:t>De cierto, de cierto os digo: Viene la hora, y ahora es, cuando los muertos oirán la voz del Hijo de Dios, y los que la oigan vivirán. </a:t>
            </a:r>
            <a:r>
              <a:rPr lang="es-ES" sz="2000" b="1" baseline="30000" dirty="0"/>
              <a:t>26 </a:t>
            </a:r>
            <a:r>
              <a:rPr lang="es-ES" sz="2000" dirty="0"/>
              <a:t>Como el Padre tiene vida en sí mismo, así también ha dado al Hijo el tener vida en sí mismo; </a:t>
            </a:r>
            <a:r>
              <a:rPr lang="es-ES" sz="2000" b="1" baseline="30000" dirty="0"/>
              <a:t>27 </a:t>
            </a:r>
            <a:r>
              <a:rPr lang="es-ES" sz="2000" dirty="0"/>
              <a:t>y, además, le dio autoridad de hacer juicio, por cuanto es el Hijo del hombre.</a:t>
            </a:r>
          </a:p>
          <a:p>
            <a:r>
              <a:rPr lang="es-ES" sz="2000" b="1" baseline="30000" dirty="0"/>
              <a:t>28 </a:t>
            </a:r>
            <a:r>
              <a:rPr lang="es-ES" sz="2000" dirty="0"/>
              <a:t>No os asombréis de esto, porque llegará la hora cuando todos los que están en los sepulcros oirán su voz; </a:t>
            </a:r>
            <a:r>
              <a:rPr lang="es-ES" sz="2000" b="1" baseline="30000" dirty="0"/>
              <a:t>29 </a:t>
            </a:r>
            <a:r>
              <a:rPr lang="es-ES" sz="2000" dirty="0"/>
              <a:t>y los que hicieron lo bueno saldrán a resurrección de vida; pero los que hicieron lo malo, a resurrección de condenación.</a:t>
            </a:r>
            <a:endParaRPr lang="en-US" sz="2000" dirty="0"/>
          </a:p>
        </p:txBody>
      </p:sp>
      <p:cxnSp>
        <p:nvCxnSpPr>
          <p:cNvPr id="12" name="Straight Connector 11"/>
          <p:cNvCxnSpPr/>
          <p:nvPr/>
        </p:nvCxnSpPr>
        <p:spPr>
          <a:xfrm>
            <a:off x="3961770" y="5777948"/>
            <a:ext cx="14484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25489" y="5797154"/>
            <a:ext cx="233271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89109" y="4577954"/>
            <a:ext cx="256598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Up-Down Arrow 14"/>
          <p:cNvSpPr/>
          <p:nvPr/>
        </p:nvSpPr>
        <p:spPr>
          <a:xfrm rot="2395999">
            <a:off x="5001797" y="4455641"/>
            <a:ext cx="516155" cy="1276324"/>
          </a:xfrm>
          <a:prstGeom prst="upDown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err="1">
                <a:effectLst>
                  <a:outerShdw blurRad="38100" dist="38100" dir="2700000" algn="tl">
                    <a:srgbClr val="000000">
                      <a:alpha val="43137"/>
                    </a:srgbClr>
                  </a:outerShdw>
                </a:effectLst>
              </a:rPr>
              <a:t>contraste</a:t>
            </a:r>
            <a:endParaRPr lang="en-US" b="1" dirty="0">
              <a:effectLst>
                <a:outerShdw blurRad="38100" dist="38100" dir="2700000" algn="tl">
                  <a:srgbClr val="000000">
                    <a:alpha val="43137"/>
                  </a:srgbClr>
                </a:outerShdw>
              </a:effectLst>
            </a:endParaRPr>
          </a:p>
        </p:txBody>
      </p:sp>
      <p:sp>
        <p:nvSpPr>
          <p:cNvPr id="16" name="TextBox 15"/>
          <p:cNvSpPr txBox="1"/>
          <p:nvPr/>
        </p:nvSpPr>
        <p:spPr>
          <a:xfrm>
            <a:off x="5158359" y="5747458"/>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s-ES" sz="2400" b="1" dirty="0"/>
              <a:t>Un Juicio de los Muertos</a:t>
            </a:r>
            <a:endParaRPr lang="en-US" sz="2400" b="1" dirty="0"/>
          </a:p>
        </p:txBody>
      </p:sp>
      <p:cxnSp>
        <p:nvCxnSpPr>
          <p:cNvPr id="17" name="Straight Connector 16"/>
          <p:cNvCxnSpPr/>
          <p:nvPr/>
        </p:nvCxnSpPr>
        <p:spPr>
          <a:xfrm>
            <a:off x="304800" y="6096000"/>
            <a:ext cx="14484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08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par>
                                <p:cTn id="51" presetID="22" presetClass="entr" presetSubtype="8"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5" grpId="0" animBg="1"/>
      <p:bldP spid="15" grpId="1"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2554545"/>
          </a:xfrm>
          <a:prstGeom prst="rect">
            <a:avLst/>
          </a:prstGeom>
        </p:spPr>
        <p:txBody>
          <a:bodyPr wrap="square">
            <a:spAutoFit/>
          </a:bodyPr>
          <a:lstStyle/>
          <a:p>
            <a:r>
              <a:rPr lang="en-US" sz="2000" b="1" dirty="0"/>
              <a:t>1 Thessalonians 4</a:t>
            </a:r>
            <a:r>
              <a:rPr lang="en-US" sz="2000" dirty="0"/>
              <a:t>  </a:t>
            </a:r>
            <a:r>
              <a:rPr lang="en-US" sz="2000" b="1" baseline="30000" dirty="0"/>
              <a:t>15 </a:t>
            </a:r>
            <a:r>
              <a:rPr lang="en-US" sz="2000" dirty="0"/>
              <a:t>For this we say to you by the word of the Lord, that we who are alive and remain until the coming of the Lord, will not precede those who have fallen asleep. </a:t>
            </a:r>
            <a:r>
              <a:rPr lang="en-US" sz="2000" b="1" baseline="30000" dirty="0"/>
              <a:t>16 </a:t>
            </a:r>
            <a:r>
              <a:rPr lang="en-US" sz="2000" dirty="0"/>
              <a:t>For the Lord Himself will descend from heaven with a shout, with the voice of the archangel and with the trumpet of God, and the dead in Christ will rise first. </a:t>
            </a:r>
            <a:r>
              <a:rPr lang="en-US" sz="2000" b="1" baseline="30000" dirty="0"/>
              <a:t>17 </a:t>
            </a:r>
            <a:r>
              <a:rPr lang="en-US" sz="2000" dirty="0"/>
              <a:t>Then we who are alive</a:t>
            </a:r>
          </a:p>
          <a:p>
            <a:r>
              <a:rPr lang="en-US" sz="2000" dirty="0"/>
              <a:t>and remain will be caught up together with</a:t>
            </a:r>
          </a:p>
          <a:p>
            <a:r>
              <a:rPr lang="en-US" sz="2000" dirty="0"/>
              <a:t>them in the clouds to meet the Lord in the</a:t>
            </a:r>
          </a:p>
          <a:p>
            <a:r>
              <a:rPr lang="en-US" sz="2000" dirty="0"/>
              <a:t>air, and so we shall always be with the Lord. </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8" name="TextBox 7"/>
          <p:cNvSpPr txBox="1"/>
          <p:nvPr/>
        </p:nvSpPr>
        <p:spPr>
          <a:xfrm>
            <a:off x="5158359" y="2228671"/>
            <a:ext cx="3780282" cy="830997"/>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A Judgment of the Dead</a:t>
            </a:r>
          </a:p>
          <a:p>
            <a:pPr algn="ctr"/>
            <a:r>
              <a:rPr lang="en-US" sz="2400" b="1" dirty="0"/>
              <a:t>The Living Also Taken Up</a:t>
            </a:r>
          </a:p>
        </p:txBody>
      </p:sp>
      <p:sp>
        <p:nvSpPr>
          <p:cNvPr id="6" name="Rectangle 5"/>
          <p:cNvSpPr/>
          <p:nvPr/>
        </p:nvSpPr>
        <p:spPr>
          <a:xfrm>
            <a:off x="228600" y="4227255"/>
            <a:ext cx="8710041" cy="2431435"/>
          </a:xfrm>
          <a:prstGeom prst="rect">
            <a:avLst/>
          </a:prstGeom>
        </p:spPr>
        <p:txBody>
          <a:bodyPr wrap="square">
            <a:spAutoFit/>
          </a:bodyPr>
          <a:lstStyle/>
          <a:p>
            <a:r>
              <a:rPr lang="en-US" sz="1900" b="1" dirty="0"/>
              <a:t>1 </a:t>
            </a:r>
            <a:r>
              <a:rPr lang="en-US" sz="1900" b="1" dirty="0" err="1"/>
              <a:t>Tesalonicenses</a:t>
            </a:r>
            <a:r>
              <a:rPr lang="en-US" sz="1900" b="1" dirty="0"/>
              <a:t> 4</a:t>
            </a:r>
            <a:r>
              <a:rPr lang="en-US" sz="1900" dirty="0"/>
              <a:t>  </a:t>
            </a:r>
            <a:r>
              <a:rPr lang="es-ES" sz="1900" b="1" baseline="30000" dirty="0"/>
              <a:t>15 </a:t>
            </a:r>
            <a:r>
              <a:rPr lang="es-ES" sz="1900" dirty="0"/>
              <a:t>Por lo cual os decimos esto en palabra del Señor: que nosotros que vivimos, que habremos quedado hasta la venida del Señor, no precederemos a los que durmieron. </a:t>
            </a:r>
            <a:r>
              <a:rPr lang="es-ES" sz="1900" b="1" baseline="30000" dirty="0"/>
              <a:t>16 </a:t>
            </a:r>
            <a:r>
              <a:rPr lang="es-ES" sz="1900" dirty="0"/>
              <a:t>El Señor mismo, con voz de mando, con voz de arcángel y con trompeta de Dios, descenderá del cielo. Entonces, los muertos en Cristo resucitarán primero. </a:t>
            </a:r>
            <a:r>
              <a:rPr lang="es-ES" sz="1900" b="1" baseline="30000" dirty="0"/>
              <a:t>17 </a:t>
            </a:r>
            <a:r>
              <a:rPr lang="es-ES" sz="1900" dirty="0"/>
              <a:t>Luego nosotros, los que vivimos, los que hayamos quedado, seremos arrebatados juntamente con ellos en las nubes</a:t>
            </a:r>
          </a:p>
          <a:p>
            <a:r>
              <a:rPr lang="es-ES" sz="1900" dirty="0"/>
              <a:t> para recibir al Señor en el aire, y así estaremos</a:t>
            </a:r>
          </a:p>
          <a:p>
            <a:r>
              <a:rPr lang="es-ES" sz="1900" dirty="0"/>
              <a:t>siempre con el Señor.</a:t>
            </a:r>
            <a:endParaRPr lang="en-US" sz="1900" dirty="0"/>
          </a:p>
        </p:txBody>
      </p:sp>
      <p:sp>
        <p:nvSpPr>
          <p:cNvPr id="7" name="TextBox 6"/>
          <p:cNvSpPr txBox="1"/>
          <p:nvPr/>
        </p:nvSpPr>
        <p:spPr>
          <a:xfrm>
            <a:off x="5158359" y="5747458"/>
            <a:ext cx="3780282" cy="830997"/>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s-ES" sz="2400" b="1" dirty="0"/>
              <a:t>Un Juicio de los Muertos</a:t>
            </a:r>
          </a:p>
          <a:p>
            <a:pPr algn="ctr"/>
            <a:r>
              <a:rPr lang="en-US" sz="2400" b="1" dirty="0"/>
              <a:t>La Vida </a:t>
            </a:r>
            <a:r>
              <a:rPr lang="en-US" sz="2400" b="1" dirty="0" err="1"/>
              <a:t>También</a:t>
            </a:r>
            <a:r>
              <a:rPr lang="en-US" sz="2400" b="1" dirty="0"/>
              <a:t> </a:t>
            </a:r>
            <a:r>
              <a:rPr lang="en-US" sz="2400" b="1" dirty="0" err="1"/>
              <a:t>Tomada</a:t>
            </a:r>
            <a:endParaRPr lang="en-US" sz="2400" b="1" dirty="0"/>
          </a:p>
        </p:txBody>
      </p:sp>
    </p:spTree>
    <p:extLst>
      <p:ext uri="{BB962C8B-B14F-4D97-AF65-F5344CB8AC3E}">
        <p14:creationId xmlns:p14="http://schemas.microsoft.com/office/powerpoint/2010/main" val="425670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2554545"/>
          </a:xfrm>
          <a:prstGeom prst="rect">
            <a:avLst/>
          </a:prstGeom>
        </p:spPr>
        <p:txBody>
          <a:bodyPr wrap="square">
            <a:spAutoFit/>
          </a:bodyPr>
          <a:lstStyle/>
          <a:p>
            <a:r>
              <a:rPr lang="en-US" sz="2000" b="1" dirty="0"/>
              <a:t>2 Thessalonians 1</a:t>
            </a:r>
            <a:r>
              <a:rPr lang="en-US" sz="2000" dirty="0"/>
              <a:t>  </a:t>
            </a:r>
            <a:r>
              <a:rPr lang="en-US" sz="2000" b="1" baseline="30000" dirty="0"/>
              <a:t>6 </a:t>
            </a:r>
            <a:r>
              <a:rPr lang="en-US" sz="2000" dirty="0"/>
              <a:t>For after all it is only just for God to repay with affliction those who afflict you, </a:t>
            </a:r>
            <a:r>
              <a:rPr lang="en-US" sz="2000" b="1" baseline="30000" dirty="0"/>
              <a:t>7 </a:t>
            </a:r>
            <a:r>
              <a:rPr lang="en-US" sz="2000" dirty="0"/>
              <a:t>and to give relief to you who are afflicted and to us as well when the Lord Jesus will be revealed from heaven with His mighty angels in flaming fire, </a:t>
            </a:r>
            <a:r>
              <a:rPr lang="en-US" sz="2000" b="1" baseline="30000" dirty="0"/>
              <a:t>8 </a:t>
            </a:r>
            <a:r>
              <a:rPr lang="en-US" sz="2000" dirty="0"/>
              <a:t>dealing out retribution to those who do not know God and to those who do not obey the gospel of our Lord Jesus. </a:t>
            </a:r>
            <a:r>
              <a:rPr lang="en-US" sz="2000" b="1" baseline="30000" dirty="0"/>
              <a:t>9 </a:t>
            </a:r>
            <a:r>
              <a:rPr lang="en-US" sz="2000" dirty="0"/>
              <a:t>These will pay the penalty of eternal destruction, away from the presence of the Lord and from the glory of His power, </a:t>
            </a:r>
            <a:r>
              <a:rPr lang="en-US" sz="2000" b="1" baseline="30000" dirty="0"/>
              <a:t>10 </a:t>
            </a:r>
            <a:r>
              <a:rPr lang="en-US" sz="2000" dirty="0"/>
              <a:t>when He comes to be glorified in His saints on that day, and to be marveled at among all who have believed—for our testimony to you was believed. </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5158359" y="1900535"/>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When Jesus is Revealed</a:t>
            </a:r>
          </a:p>
        </p:txBody>
      </p:sp>
      <p:sp>
        <p:nvSpPr>
          <p:cNvPr id="7" name="Rectangle 6"/>
          <p:cNvSpPr/>
          <p:nvPr/>
        </p:nvSpPr>
        <p:spPr>
          <a:xfrm>
            <a:off x="228600" y="4227255"/>
            <a:ext cx="8686800" cy="2554545"/>
          </a:xfrm>
          <a:prstGeom prst="rect">
            <a:avLst/>
          </a:prstGeom>
        </p:spPr>
        <p:txBody>
          <a:bodyPr wrap="square">
            <a:spAutoFit/>
          </a:bodyPr>
          <a:lstStyle/>
          <a:p>
            <a:r>
              <a:rPr lang="en-US" sz="2000" b="1" dirty="0"/>
              <a:t>2 </a:t>
            </a:r>
            <a:r>
              <a:rPr lang="en-US" sz="2000" b="1" dirty="0" err="1"/>
              <a:t>Tesalonicenses</a:t>
            </a:r>
            <a:r>
              <a:rPr lang="en-US" sz="2000" b="1" dirty="0"/>
              <a:t> 1</a:t>
            </a:r>
            <a:r>
              <a:rPr lang="en-US" sz="2000" dirty="0"/>
              <a:t> </a:t>
            </a:r>
            <a:r>
              <a:rPr lang="es-ES" sz="2000" b="1" baseline="30000" dirty="0"/>
              <a:t>6 </a:t>
            </a:r>
            <a:r>
              <a:rPr lang="es-ES" sz="2000" dirty="0"/>
              <a:t>Es justo delante de Dios pagar con tribulación a los que os atribulan, </a:t>
            </a:r>
            <a:r>
              <a:rPr lang="es-ES" sz="2000" b="1" baseline="30000" dirty="0"/>
              <a:t>7 </a:t>
            </a:r>
            <a:r>
              <a:rPr lang="es-ES" sz="2000" dirty="0"/>
              <a:t>mientras que a vosotros, los que sois atribulados, daros reposo junto con nosotros, cuando se manifieste el Señor Jesús desde el cielo con los ángeles de su poder, </a:t>
            </a:r>
            <a:r>
              <a:rPr lang="es-ES" sz="2000" b="1" baseline="30000" dirty="0"/>
              <a:t>8 </a:t>
            </a:r>
            <a:r>
              <a:rPr lang="es-ES" sz="2000" dirty="0"/>
              <a:t>en llama de fuego, para dar retribución a los que no conocieron a Dios ni obedecen al evangelio de nuestro Señor Jesucristo. </a:t>
            </a:r>
            <a:r>
              <a:rPr lang="es-ES" sz="2000" b="1" baseline="30000" dirty="0"/>
              <a:t>9 </a:t>
            </a:r>
            <a:r>
              <a:rPr lang="es-ES" sz="2000" dirty="0"/>
              <a:t>Estos sufrirán pena de eterna perdición, excluidos de la presencia del Señor y de la gloria de su poder, </a:t>
            </a:r>
            <a:r>
              <a:rPr lang="es-ES" sz="2000" b="1" baseline="30000" dirty="0"/>
              <a:t>10 </a:t>
            </a:r>
            <a:r>
              <a:rPr lang="es-ES" sz="2000" dirty="0"/>
              <a:t>cuando venga en aquel día para ser glorificado en sus santos y ser admirado en todos los que creyeron; y vosotros habéis creído en nuestro testimonio.</a:t>
            </a:r>
            <a:endParaRPr lang="en-US" sz="2000" dirty="0"/>
          </a:p>
        </p:txBody>
      </p:sp>
      <p:sp>
        <p:nvSpPr>
          <p:cNvPr id="8" name="TextBox 7"/>
          <p:cNvSpPr txBox="1"/>
          <p:nvPr/>
        </p:nvSpPr>
        <p:spPr>
          <a:xfrm>
            <a:off x="5161622" y="5334000"/>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err="1"/>
              <a:t>Cuando</a:t>
            </a:r>
            <a:r>
              <a:rPr lang="en-US" sz="2400" b="1" dirty="0"/>
              <a:t> </a:t>
            </a:r>
            <a:r>
              <a:rPr lang="en-US" sz="2400" b="1" dirty="0" err="1"/>
              <a:t>Jesús</a:t>
            </a:r>
            <a:r>
              <a:rPr lang="en-US" sz="2400" b="1" dirty="0"/>
              <a:t> </a:t>
            </a:r>
            <a:r>
              <a:rPr lang="en-US" sz="2400" b="1" dirty="0" err="1"/>
              <a:t>es</a:t>
            </a:r>
            <a:r>
              <a:rPr lang="en-US" sz="2400" b="1" dirty="0"/>
              <a:t> </a:t>
            </a:r>
            <a:r>
              <a:rPr lang="en-US" sz="2400" b="1" dirty="0" err="1"/>
              <a:t>revelado</a:t>
            </a:r>
            <a:endParaRPr lang="en-US" sz="2400" b="1" dirty="0"/>
          </a:p>
        </p:txBody>
      </p:sp>
    </p:spTree>
    <p:extLst>
      <p:ext uri="{BB962C8B-B14F-4D97-AF65-F5344CB8AC3E}">
        <p14:creationId xmlns:p14="http://schemas.microsoft.com/office/powerpoint/2010/main" val="166446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960109" y="1371600"/>
            <a:ext cx="2456033" cy="381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2800767"/>
          </a:xfrm>
          <a:prstGeom prst="rect">
            <a:avLst/>
          </a:prstGeom>
        </p:spPr>
        <p:txBody>
          <a:bodyPr wrap="square">
            <a:spAutoFit/>
          </a:bodyPr>
          <a:lstStyle/>
          <a:p>
            <a:r>
              <a:rPr lang="en-US" sz="2200" b="1" dirty="0"/>
              <a:t>Genesis 50:24-25 </a:t>
            </a:r>
            <a:r>
              <a:rPr lang="en-US" sz="2200" dirty="0"/>
              <a:t>(NKJV)</a:t>
            </a:r>
          </a:p>
          <a:p>
            <a:r>
              <a:rPr lang="en-US" sz="2200" b="1" baseline="30000" dirty="0"/>
              <a:t>24 </a:t>
            </a:r>
            <a:r>
              <a:rPr lang="en-US" sz="2200" dirty="0"/>
              <a:t>And Joseph said to his brethren, “I am dying; but God </a:t>
            </a:r>
            <a:r>
              <a:rPr lang="en-US" sz="2200" b="1" dirty="0"/>
              <a:t>will surely visit</a:t>
            </a:r>
            <a:r>
              <a:rPr lang="en-US" sz="2200" dirty="0"/>
              <a:t> you, and bring you out of this land to the land of which He swore to Abraham, to Isaac, and to Jacob.” </a:t>
            </a:r>
            <a:r>
              <a:rPr lang="en-US" sz="2200" b="1" baseline="30000" dirty="0"/>
              <a:t>25 </a:t>
            </a:r>
            <a:r>
              <a:rPr lang="en-US" sz="2200" dirty="0"/>
              <a:t>Then Joseph took an oath from  the children of Israel,   saying,   “God </a:t>
            </a:r>
          </a:p>
          <a:p>
            <a:r>
              <a:rPr lang="en-US" sz="2200" b="1" dirty="0"/>
              <a:t>will surely visit</a:t>
            </a:r>
            <a:r>
              <a:rPr lang="en-US" sz="2200" dirty="0"/>
              <a:t> you, and you shall carry up my</a:t>
            </a:r>
          </a:p>
          <a:p>
            <a:r>
              <a:rPr lang="en-US" sz="2200" dirty="0"/>
              <a:t>bones from here.”</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ight Arrow 6"/>
          <p:cNvSpPr/>
          <p:nvPr/>
        </p:nvSpPr>
        <p:spPr>
          <a:xfrm rot="1086959">
            <a:off x="1986837" y="1152101"/>
            <a:ext cx="1567434" cy="381000"/>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3067856">
            <a:off x="1584885" y="1886575"/>
            <a:ext cx="1896595" cy="381000"/>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5029200" y="152400"/>
            <a:ext cx="3886200" cy="951899"/>
          </a:xfrm>
          <a:prstGeom prst="wedgeRectCallout">
            <a:avLst>
              <a:gd name="adj1" fmla="val -55672"/>
              <a:gd name="adj2" fmla="val 8729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t>
            </a:r>
            <a:r>
              <a:rPr lang="en-US" sz="2400" dirty="0" err="1">
                <a:solidFill>
                  <a:schemeClr val="tx1"/>
                </a:solidFill>
              </a:rPr>
              <a:t>Grk</a:t>
            </a:r>
            <a:r>
              <a:rPr lang="en-US" sz="2400" dirty="0">
                <a:solidFill>
                  <a:schemeClr val="tx1"/>
                </a:solidFill>
              </a:rPr>
              <a:t>)</a:t>
            </a:r>
            <a:r>
              <a:rPr lang="en-US" sz="2400" b="1" dirty="0">
                <a:solidFill>
                  <a:schemeClr val="tx1"/>
                </a:solidFill>
              </a:rPr>
              <a:t> Noun + Verb</a:t>
            </a:r>
          </a:p>
          <a:p>
            <a:pPr algn="ctr"/>
            <a:r>
              <a:rPr lang="en-US" sz="2000" b="1" i="1" u="sng" dirty="0">
                <a:solidFill>
                  <a:schemeClr val="tx1"/>
                </a:solidFill>
                <a:latin typeface="Palatino Linotype" panose="02040502050505030304" pitchFamily="18" charset="0"/>
              </a:rPr>
              <a:t>With oversight</a:t>
            </a:r>
            <a:r>
              <a:rPr lang="en-US" sz="2000" b="1" i="1" dirty="0">
                <a:solidFill>
                  <a:schemeClr val="tx1"/>
                </a:solidFill>
                <a:latin typeface="Palatino Linotype" panose="02040502050505030304" pitchFamily="18" charset="0"/>
              </a:rPr>
              <a:t>, </a:t>
            </a:r>
            <a:r>
              <a:rPr lang="en-US" sz="2000" i="1" dirty="0">
                <a:solidFill>
                  <a:schemeClr val="tx1"/>
                </a:solidFill>
                <a:latin typeface="Palatino Linotype" panose="02040502050505030304" pitchFamily="18" charset="0"/>
              </a:rPr>
              <a:t>God</a:t>
            </a:r>
            <a:r>
              <a:rPr lang="en-US" sz="2000" b="1" i="1" dirty="0">
                <a:solidFill>
                  <a:schemeClr val="tx1"/>
                </a:solidFill>
                <a:latin typeface="Palatino Linotype" panose="02040502050505030304" pitchFamily="18" charset="0"/>
              </a:rPr>
              <a:t> </a:t>
            </a:r>
            <a:r>
              <a:rPr lang="en-US" sz="2000" b="1" i="1" u="sng" dirty="0">
                <a:solidFill>
                  <a:schemeClr val="tx1"/>
                </a:solidFill>
                <a:latin typeface="Palatino Linotype" panose="02040502050505030304" pitchFamily="18" charset="0"/>
              </a:rPr>
              <a:t>will oversee</a:t>
            </a:r>
          </a:p>
          <a:p>
            <a:pPr algn="ctr"/>
            <a:r>
              <a:rPr lang="en-US" sz="2000" i="1" dirty="0">
                <a:solidFill>
                  <a:schemeClr val="tx1"/>
                </a:solidFill>
              </a:rPr>
              <a:t>= “God </a:t>
            </a:r>
            <a:r>
              <a:rPr lang="en-US" sz="2000" b="1" i="1" dirty="0">
                <a:solidFill>
                  <a:schemeClr val="tx1"/>
                </a:solidFill>
              </a:rPr>
              <a:t>will surely take care</a:t>
            </a:r>
            <a:r>
              <a:rPr lang="en-US" sz="2000" i="1" dirty="0">
                <a:solidFill>
                  <a:schemeClr val="tx1"/>
                </a:solidFill>
              </a:rPr>
              <a:t>”</a:t>
            </a:r>
          </a:p>
        </p:txBody>
      </p:sp>
      <p:sp>
        <p:nvSpPr>
          <p:cNvPr id="11" name="Rounded Rectangle 8">
            <a:extLst>
              <a:ext uri="{FF2B5EF4-FFF2-40B4-BE49-F238E27FC236}">
                <a16:creationId xmlns:a16="http://schemas.microsoft.com/office/drawing/2014/main" id="{389C0F85-3CF1-4087-997F-EEE0B866AC08}"/>
              </a:ext>
            </a:extLst>
          </p:cNvPr>
          <p:cNvSpPr/>
          <p:nvPr/>
        </p:nvSpPr>
        <p:spPr>
          <a:xfrm>
            <a:off x="4192332" y="4785565"/>
            <a:ext cx="2701636" cy="381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EA26A1-8C2A-49BE-A42F-98F0B02DD1D9}"/>
              </a:ext>
            </a:extLst>
          </p:cNvPr>
          <p:cNvSpPr/>
          <p:nvPr/>
        </p:nvSpPr>
        <p:spPr>
          <a:xfrm>
            <a:off x="2971800" y="4099765"/>
            <a:ext cx="6172200" cy="2800767"/>
          </a:xfrm>
          <a:prstGeom prst="rect">
            <a:avLst/>
          </a:prstGeom>
        </p:spPr>
        <p:txBody>
          <a:bodyPr wrap="square">
            <a:spAutoFit/>
          </a:bodyPr>
          <a:lstStyle/>
          <a:p>
            <a:r>
              <a:rPr lang="en-US" sz="2200" b="1" dirty="0" err="1"/>
              <a:t>Génesis</a:t>
            </a:r>
            <a:r>
              <a:rPr lang="en-US" sz="2200" b="1" dirty="0"/>
              <a:t> 50:24-25</a:t>
            </a:r>
          </a:p>
          <a:p>
            <a:r>
              <a:rPr lang="es-ES" sz="2200" b="1" baseline="30000" dirty="0"/>
              <a:t>24 </a:t>
            </a:r>
            <a:r>
              <a:rPr lang="es-ES" sz="2200" dirty="0"/>
              <a:t>Un día, José dijo a sus hermanos: —Yo voy a morir, pero Dios </a:t>
            </a:r>
            <a:r>
              <a:rPr lang="es-ES" sz="2200" b="1" dirty="0"/>
              <a:t>ciertamente os visitará</a:t>
            </a:r>
            <a:r>
              <a:rPr lang="es-ES" sz="2200" dirty="0"/>
              <a:t> y os hará subir de esta tierra a la tierra que juró a Abraham, a Isaac y a Jacob. </a:t>
            </a:r>
            <a:r>
              <a:rPr lang="es-ES" sz="2200" b="1" baseline="30000" dirty="0"/>
              <a:t>25 </a:t>
            </a:r>
            <a:r>
              <a:rPr lang="es-ES" sz="2200" dirty="0"/>
              <a:t>E hizo jurar José a los hijos de Israel, diciendo: </a:t>
            </a:r>
          </a:p>
          <a:p>
            <a:r>
              <a:rPr lang="es-ES" sz="2200" dirty="0"/>
              <a:t>—Dios </a:t>
            </a:r>
            <a:r>
              <a:rPr lang="es-ES" sz="2200" b="1" dirty="0"/>
              <a:t>ciertamente os visitará</a:t>
            </a:r>
            <a:r>
              <a:rPr lang="es-ES" sz="2200" dirty="0"/>
              <a:t>, y haréis llevar de aquí mis huesos.</a:t>
            </a:r>
          </a:p>
        </p:txBody>
      </p:sp>
      <p:sp>
        <p:nvSpPr>
          <p:cNvPr id="13" name="Right Arrow 6">
            <a:extLst>
              <a:ext uri="{FF2B5EF4-FFF2-40B4-BE49-F238E27FC236}">
                <a16:creationId xmlns:a16="http://schemas.microsoft.com/office/drawing/2014/main" id="{D6BD4BBC-88D4-405A-8C61-92706750E846}"/>
              </a:ext>
            </a:extLst>
          </p:cNvPr>
          <p:cNvSpPr/>
          <p:nvPr/>
        </p:nvSpPr>
        <p:spPr>
          <a:xfrm rot="562965">
            <a:off x="1988726" y="4566066"/>
            <a:ext cx="2086255" cy="381000"/>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7">
            <a:extLst>
              <a:ext uri="{FF2B5EF4-FFF2-40B4-BE49-F238E27FC236}">
                <a16:creationId xmlns:a16="http://schemas.microsoft.com/office/drawing/2014/main" id="{BEF15513-BF8E-49D1-9028-5EA7C2D8FB7C}"/>
              </a:ext>
            </a:extLst>
          </p:cNvPr>
          <p:cNvSpPr/>
          <p:nvPr/>
        </p:nvSpPr>
        <p:spPr>
          <a:xfrm rot="2309309">
            <a:off x="1669902" y="5300540"/>
            <a:ext cx="2524369" cy="381000"/>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ular Callout 9">
            <a:extLst>
              <a:ext uri="{FF2B5EF4-FFF2-40B4-BE49-F238E27FC236}">
                <a16:creationId xmlns:a16="http://schemas.microsoft.com/office/drawing/2014/main" id="{C9BC310F-115A-4C12-8201-CF04DA8BC921}"/>
              </a:ext>
            </a:extLst>
          </p:cNvPr>
          <p:cNvSpPr/>
          <p:nvPr/>
        </p:nvSpPr>
        <p:spPr>
          <a:xfrm>
            <a:off x="4621149" y="3566365"/>
            <a:ext cx="4534542" cy="951899"/>
          </a:xfrm>
          <a:prstGeom prst="wedgeRectCallout">
            <a:avLst>
              <a:gd name="adj1" fmla="val -55672"/>
              <a:gd name="adj2" fmla="val 8729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a:t>
            </a:r>
            <a:r>
              <a:rPr lang="es-ES" sz="2400" dirty="0" err="1">
                <a:solidFill>
                  <a:schemeClr val="tx1"/>
                </a:solidFill>
              </a:rPr>
              <a:t>Grk</a:t>
            </a:r>
            <a:r>
              <a:rPr lang="es-ES" sz="2400" dirty="0">
                <a:solidFill>
                  <a:schemeClr val="tx1"/>
                </a:solidFill>
              </a:rPr>
              <a:t>) </a:t>
            </a:r>
            <a:r>
              <a:rPr lang="es-ES" sz="2400" b="1" dirty="0">
                <a:solidFill>
                  <a:schemeClr val="tx1"/>
                </a:solidFill>
              </a:rPr>
              <a:t>Sustantivo + Verbo</a:t>
            </a:r>
          </a:p>
          <a:p>
            <a:pPr algn="ctr"/>
            <a:r>
              <a:rPr lang="es-ES" sz="2000" b="1" i="1" u="sng" dirty="0">
                <a:solidFill>
                  <a:schemeClr val="tx1"/>
                </a:solidFill>
                <a:latin typeface="Palatino Linotype" panose="02040502050505030304" pitchFamily="18" charset="0"/>
              </a:rPr>
              <a:t>Con la supervisión</a:t>
            </a:r>
            <a:r>
              <a:rPr lang="es-ES" sz="2000" i="1" dirty="0">
                <a:solidFill>
                  <a:schemeClr val="tx1"/>
                </a:solidFill>
                <a:latin typeface="Palatino Linotype" panose="02040502050505030304" pitchFamily="18" charset="0"/>
              </a:rPr>
              <a:t>, Dios </a:t>
            </a:r>
            <a:r>
              <a:rPr lang="es-ES" sz="2000" b="1" i="1" u="sng" dirty="0">
                <a:solidFill>
                  <a:schemeClr val="tx1"/>
                </a:solidFill>
                <a:latin typeface="Palatino Linotype" panose="02040502050505030304" pitchFamily="18" charset="0"/>
              </a:rPr>
              <a:t>supervisará</a:t>
            </a:r>
          </a:p>
          <a:p>
            <a:pPr algn="ctr"/>
            <a:r>
              <a:rPr lang="es-ES" sz="2000" i="1" dirty="0">
                <a:solidFill>
                  <a:schemeClr val="tx1"/>
                </a:solidFill>
              </a:rPr>
              <a:t>= "Dios </a:t>
            </a:r>
            <a:r>
              <a:rPr lang="es-ES" sz="2000" b="1" i="1" dirty="0">
                <a:solidFill>
                  <a:schemeClr val="tx1"/>
                </a:solidFill>
              </a:rPr>
              <a:t>ciertament</a:t>
            </a:r>
            <a:r>
              <a:rPr lang="es-ES" b="1" i="1" dirty="0">
                <a:solidFill>
                  <a:schemeClr val="tx1"/>
                </a:solidFill>
              </a:rPr>
              <a:t>e os cuidará</a:t>
            </a:r>
            <a:r>
              <a:rPr lang="es-ES" i="1" dirty="0">
                <a:solidFill>
                  <a:schemeClr val="tx1"/>
                </a:solidFill>
              </a:rPr>
              <a:t>"</a:t>
            </a:r>
            <a:endParaRPr lang="en-US" i="1" dirty="0">
              <a:solidFill>
                <a:schemeClr val="tx1"/>
              </a:solidFill>
            </a:endParaRPr>
          </a:p>
        </p:txBody>
      </p:sp>
    </p:spTree>
    <p:extLst>
      <p:ext uri="{BB962C8B-B14F-4D97-AF65-F5344CB8AC3E}">
        <p14:creationId xmlns:p14="http://schemas.microsoft.com/office/powerpoint/2010/main" val="34304987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animBg="1"/>
      <p:bldP spid="8" grpId="0" animBg="1"/>
      <p:bldP spid="10" grpId="0" uiExpand="1" build="p" animBg="1"/>
      <p:bldP spid="11" grpId="0" animBg="1"/>
      <p:bldP spid="12" grpId="0"/>
      <p:bldP spid="13" grpId="0" animBg="1"/>
      <p:bldP spid="14" grpId="0" animBg="1"/>
      <p:bldP spid="15"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3170099"/>
          </a:xfrm>
          <a:prstGeom prst="rect">
            <a:avLst/>
          </a:prstGeom>
        </p:spPr>
        <p:txBody>
          <a:bodyPr wrap="square">
            <a:spAutoFit/>
          </a:bodyPr>
          <a:lstStyle/>
          <a:p>
            <a:r>
              <a:rPr lang="en-US" sz="2000" b="1" dirty="0"/>
              <a:t>Revelation 20</a:t>
            </a:r>
            <a:r>
              <a:rPr lang="en-US" sz="2000" dirty="0"/>
              <a:t> </a:t>
            </a:r>
            <a:r>
              <a:rPr lang="en-US" sz="2000" b="1" baseline="30000" dirty="0"/>
              <a:t>11 </a:t>
            </a:r>
            <a:r>
              <a:rPr lang="en-US" sz="2000" dirty="0"/>
              <a:t>Then I saw a great white throne and Him who sat upon it, from whose presence earth and heaven fled away, and no place was found for them. </a:t>
            </a:r>
            <a:r>
              <a:rPr lang="en-US" sz="2000" b="1" baseline="30000" dirty="0"/>
              <a:t>12 </a:t>
            </a:r>
            <a:r>
              <a:rPr lang="en-US" sz="2000" dirty="0"/>
              <a:t>And I saw the dead, the great and the small, standing before the throne, and books were opened; and another book was opened, which is the book of life; and the dead were judged from the things which were written in the books, according to their deeds. </a:t>
            </a:r>
            <a:r>
              <a:rPr lang="en-US" sz="2000" b="1" baseline="30000" dirty="0"/>
              <a:t>13 </a:t>
            </a:r>
            <a:r>
              <a:rPr lang="en-US" sz="2000" dirty="0"/>
              <a:t>And the sea gave up the dead which were in it, and death and Hades gave up the dead which were in them; and they were judged, every one of them according to their deeds. </a:t>
            </a:r>
            <a:r>
              <a:rPr lang="en-US" sz="2000" b="1" baseline="30000" dirty="0"/>
              <a:t>14 </a:t>
            </a:r>
            <a:r>
              <a:rPr lang="en-US" sz="2000" dirty="0"/>
              <a:t>Then death and Hades were thrown into the lake of fire. This is the second death, the lake of fire. </a:t>
            </a:r>
            <a:r>
              <a:rPr lang="en-US" sz="2000" b="1" baseline="30000" dirty="0"/>
              <a:t>15 </a:t>
            </a:r>
            <a:r>
              <a:rPr lang="en-US" sz="2000" dirty="0"/>
              <a:t>And if anyone’s name was not found written in the book of life, he was thrown into the lake of fire.</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5158359" y="2129135"/>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A Judgment of the Dead</a:t>
            </a:r>
          </a:p>
        </p:txBody>
      </p:sp>
      <p:sp>
        <p:nvSpPr>
          <p:cNvPr id="7" name="Rectangle 6"/>
          <p:cNvSpPr/>
          <p:nvPr/>
        </p:nvSpPr>
        <p:spPr>
          <a:xfrm>
            <a:off x="228600" y="4114800"/>
            <a:ext cx="8686800" cy="2862322"/>
          </a:xfrm>
          <a:prstGeom prst="rect">
            <a:avLst/>
          </a:prstGeom>
        </p:spPr>
        <p:txBody>
          <a:bodyPr wrap="square">
            <a:spAutoFit/>
          </a:bodyPr>
          <a:lstStyle/>
          <a:p>
            <a:r>
              <a:rPr lang="en-US" sz="2000" b="1" dirty="0" err="1"/>
              <a:t>Apocalipsis</a:t>
            </a:r>
            <a:r>
              <a:rPr lang="en-US" sz="2000" b="1" dirty="0"/>
              <a:t> 20</a:t>
            </a:r>
            <a:r>
              <a:rPr lang="en-US" sz="2000" dirty="0"/>
              <a:t> </a:t>
            </a:r>
            <a:r>
              <a:rPr lang="en-US" sz="2000" b="1" baseline="30000" dirty="0"/>
              <a:t>11</a:t>
            </a:r>
            <a:r>
              <a:rPr lang="es-ES" sz="2000" b="1" baseline="30000" dirty="0"/>
              <a:t> </a:t>
            </a:r>
            <a:r>
              <a:rPr lang="es-ES" sz="2000" dirty="0"/>
              <a:t>Vi un gran trono blanco y al que estaba sentado en él, de delante del cual huyeron la tierra y el cielo y ningún lugar se halló ya para ellos. </a:t>
            </a:r>
            <a:r>
              <a:rPr lang="es-ES" sz="2000" b="1" baseline="30000" dirty="0"/>
              <a:t>12 </a:t>
            </a:r>
            <a:r>
              <a:rPr lang="es-ES" sz="2000" dirty="0"/>
              <a:t>Y vi los muertos, grandes y pequeños, de pie ante Dios. Los libros fueron abiertos, y otro libro fue abierto, el cual es el libro de la vida. Y fueron juzgados los muertos por las cosas que estaban escritas en los libros, según sus obras. </a:t>
            </a:r>
            <a:r>
              <a:rPr lang="es-ES" sz="2000" b="1" baseline="30000" dirty="0"/>
              <a:t>13 </a:t>
            </a:r>
            <a:r>
              <a:rPr lang="es-ES" sz="2000" dirty="0"/>
              <a:t>El mar entregó los muertos que había en él, y la muerte y el Hades entregaron los muertos que había en ellos, y fueron juzgados cada uno según sus obras. </a:t>
            </a:r>
            <a:r>
              <a:rPr lang="es-ES" sz="2000" b="1" baseline="30000" dirty="0"/>
              <a:t>14 </a:t>
            </a:r>
            <a:r>
              <a:rPr lang="es-ES" sz="2000" dirty="0"/>
              <a:t>La muerte y el Hades fueron lanzados al lago de fuego. Ésta es la muerte segunda. </a:t>
            </a:r>
            <a:r>
              <a:rPr lang="es-ES" sz="2000" b="1" baseline="30000" dirty="0"/>
              <a:t>15 </a:t>
            </a:r>
            <a:r>
              <a:rPr lang="es-ES" sz="2000" dirty="0"/>
              <a:t>El que no se halló inscrito en el libro de la vida, fue lanzado al lago de fuego.</a:t>
            </a:r>
            <a:endParaRPr lang="en-US" sz="2000" dirty="0"/>
          </a:p>
        </p:txBody>
      </p:sp>
      <p:sp>
        <p:nvSpPr>
          <p:cNvPr id="8" name="TextBox 7"/>
          <p:cNvSpPr txBox="1"/>
          <p:nvPr/>
        </p:nvSpPr>
        <p:spPr>
          <a:xfrm>
            <a:off x="5158359" y="5747458"/>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s-ES" sz="2400" b="1" dirty="0"/>
              <a:t>Un Juicio de los Muertos</a:t>
            </a:r>
            <a:endParaRPr lang="en-US" sz="2400" b="1" dirty="0"/>
          </a:p>
        </p:txBody>
      </p:sp>
    </p:spTree>
    <p:extLst>
      <p:ext uri="{BB962C8B-B14F-4D97-AF65-F5344CB8AC3E}">
        <p14:creationId xmlns:p14="http://schemas.microsoft.com/office/powerpoint/2010/main" val="155228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0 0 L 0 -0.25 E" pathEditMode="relative" ptsTypes="">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400110"/>
          </a:xfrm>
          <a:prstGeom prst="rect">
            <a:avLst/>
          </a:prstGeom>
        </p:spPr>
        <p:txBody>
          <a:bodyPr wrap="square">
            <a:spAutoFit/>
          </a:bodyPr>
          <a:lstStyle/>
          <a:p>
            <a:r>
              <a:rPr lang="en-US" sz="2000" b="1" dirty="0"/>
              <a:t>The Universal Day of Judgment</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Rectangle 5"/>
          <p:cNvSpPr/>
          <p:nvPr/>
        </p:nvSpPr>
        <p:spPr>
          <a:xfrm>
            <a:off x="228600" y="4164496"/>
            <a:ext cx="8686800" cy="400110"/>
          </a:xfrm>
          <a:prstGeom prst="rect">
            <a:avLst/>
          </a:prstGeom>
        </p:spPr>
        <p:txBody>
          <a:bodyPr wrap="square">
            <a:spAutoFit/>
          </a:bodyPr>
          <a:lstStyle/>
          <a:p>
            <a:r>
              <a:rPr lang="es-ES" sz="2000" b="1" dirty="0"/>
              <a:t>El Día Universal del Juicio</a:t>
            </a:r>
            <a:endParaRPr lang="en-US" sz="2000" b="1" dirty="0"/>
          </a:p>
        </p:txBody>
      </p:sp>
    </p:spTree>
    <p:extLst>
      <p:ext uri="{BB962C8B-B14F-4D97-AF65-F5344CB8AC3E}">
        <p14:creationId xmlns:p14="http://schemas.microsoft.com/office/powerpoint/2010/main" val="8898351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400110"/>
          </a:xfrm>
          <a:prstGeom prst="rect">
            <a:avLst/>
          </a:prstGeom>
        </p:spPr>
        <p:txBody>
          <a:bodyPr wrap="square">
            <a:spAutoFit/>
          </a:bodyPr>
          <a:lstStyle/>
          <a:p>
            <a:r>
              <a:rPr lang="en-US" sz="2000" b="1" dirty="0"/>
              <a:t>The Universal Day of Judgment</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A Day of Realization, A Day when Every Knee will Bow</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Un Día de Realización, Un Día Cuando Se Doblará Toda Rodilla</a:t>
            </a:r>
            <a:endParaRPr lang="en-US" sz="2400" b="1" dirty="0">
              <a:solidFill>
                <a:prstClr val="white"/>
              </a:solidFill>
            </a:endParaRPr>
          </a:p>
        </p:txBody>
      </p:sp>
      <p:sp>
        <p:nvSpPr>
          <p:cNvPr id="6" name="Rectangle 5"/>
          <p:cNvSpPr/>
          <p:nvPr/>
        </p:nvSpPr>
        <p:spPr>
          <a:xfrm>
            <a:off x="228600" y="1123890"/>
            <a:ext cx="8686800" cy="400110"/>
          </a:xfrm>
          <a:prstGeom prst="rect">
            <a:avLst/>
          </a:prstGeom>
        </p:spPr>
        <p:txBody>
          <a:bodyPr wrap="square">
            <a:spAutoFit/>
          </a:bodyPr>
          <a:lstStyle/>
          <a:p>
            <a:r>
              <a:rPr lang="en-US" sz="2000" b="1" dirty="0"/>
              <a:t>A Day of Realization</a:t>
            </a:r>
          </a:p>
        </p:txBody>
      </p:sp>
      <p:sp>
        <p:nvSpPr>
          <p:cNvPr id="7" name="Rectangle 6"/>
          <p:cNvSpPr/>
          <p:nvPr/>
        </p:nvSpPr>
        <p:spPr>
          <a:xfrm>
            <a:off x="3058398" y="1182231"/>
            <a:ext cx="6085602" cy="2246769"/>
          </a:xfrm>
          <a:prstGeom prst="rect">
            <a:avLst/>
          </a:prstGeom>
        </p:spPr>
        <p:txBody>
          <a:bodyPr wrap="square">
            <a:spAutoFit/>
          </a:bodyPr>
          <a:lstStyle/>
          <a:p>
            <a:r>
              <a:rPr lang="en-US" sz="2000" b="1" dirty="0"/>
              <a:t>Romans 14 </a:t>
            </a:r>
            <a:r>
              <a:rPr lang="en-US" sz="2000" b="1" baseline="30000" dirty="0"/>
              <a:t>10</a:t>
            </a:r>
            <a:r>
              <a:rPr lang="en-US" sz="2000" dirty="0"/>
              <a:t>…For we will all stand before the judgment seat of God.</a:t>
            </a:r>
            <a:r>
              <a:rPr lang="en-US" sz="2000" b="1" baseline="30000" dirty="0"/>
              <a:t>11 </a:t>
            </a:r>
            <a:r>
              <a:rPr lang="en-US" sz="2000" dirty="0"/>
              <a:t>For it is written,</a:t>
            </a:r>
          </a:p>
          <a:p>
            <a:pPr algn="ctr"/>
            <a:r>
              <a:rPr lang="en-US" sz="2000" dirty="0"/>
              <a:t>“</a:t>
            </a:r>
            <a:r>
              <a:rPr lang="en-US" sz="2000" cap="small" dirty="0"/>
              <a:t>As I live, says the Lord</a:t>
            </a:r>
            <a:r>
              <a:rPr lang="en-US" sz="2000" dirty="0"/>
              <a:t>, </a:t>
            </a:r>
            <a:r>
              <a:rPr lang="en-US" sz="2000" cap="small" dirty="0"/>
              <a:t>every knee shall bow to Me</a:t>
            </a:r>
            <a:r>
              <a:rPr lang="en-US" sz="2000" dirty="0"/>
              <a:t>,</a:t>
            </a:r>
            <a:br>
              <a:rPr lang="en-US" sz="2000" dirty="0"/>
            </a:br>
            <a:r>
              <a:rPr lang="en-US" sz="2000" cap="small" dirty="0"/>
              <a:t>And every tongue shall</a:t>
            </a:r>
            <a:r>
              <a:rPr lang="en-US" sz="2000" dirty="0"/>
              <a:t> </a:t>
            </a:r>
            <a:r>
              <a:rPr lang="en-US" sz="2000" cap="small" dirty="0"/>
              <a:t>give praise to God</a:t>
            </a:r>
            <a:r>
              <a:rPr lang="en-US" sz="2000" dirty="0"/>
              <a:t>.”</a:t>
            </a:r>
          </a:p>
          <a:p>
            <a:pPr algn="ctr"/>
            <a:endParaRPr lang="en-US" sz="2000" dirty="0"/>
          </a:p>
          <a:p>
            <a:pPr algn="ctr"/>
            <a:r>
              <a:rPr lang="en-US" sz="2000" dirty="0"/>
              <a:t>From Isaiah 45:23</a:t>
            </a:r>
          </a:p>
          <a:p>
            <a:pPr algn="ctr"/>
            <a:r>
              <a:rPr lang="en-US" sz="2000" dirty="0"/>
              <a:t>Context: God vs. Idols (false gods)</a:t>
            </a:r>
          </a:p>
        </p:txBody>
      </p:sp>
      <p:sp>
        <p:nvSpPr>
          <p:cNvPr id="8" name="Rectangle 7"/>
          <p:cNvSpPr/>
          <p:nvPr/>
        </p:nvSpPr>
        <p:spPr>
          <a:xfrm>
            <a:off x="228600" y="4164496"/>
            <a:ext cx="8686800" cy="400110"/>
          </a:xfrm>
          <a:prstGeom prst="rect">
            <a:avLst/>
          </a:prstGeom>
        </p:spPr>
        <p:txBody>
          <a:bodyPr wrap="square">
            <a:spAutoFit/>
          </a:bodyPr>
          <a:lstStyle/>
          <a:p>
            <a:r>
              <a:rPr lang="es-ES" sz="2000" b="1" dirty="0"/>
              <a:t>El Día Universal del Juicio</a:t>
            </a:r>
            <a:endParaRPr lang="en-US" sz="2000" b="1" dirty="0"/>
          </a:p>
        </p:txBody>
      </p:sp>
      <p:sp>
        <p:nvSpPr>
          <p:cNvPr id="9" name="Rectangle 8"/>
          <p:cNvSpPr/>
          <p:nvPr/>
        </p:nvSpPr>
        <p:spPr>
          <a:xfrm>
            <a:off x="228600" y="4552890"/>
            <a:ext cx="8686800" cy="400110"/>
          </a:xfrm>
          <a:prstGeom prst="rect">
            <a:avLst/>
          </a:prstGeom>
        </p:spPr>
        <p:txBody>
          <a:bodyPr wrap="square">
            <a:spAutoFit/>
          </a:bodyPr>
          <a:lstStyle/>
          <a:p>
            <a:r>
              <a:rPr lang="es-ES" sz="2000" b="1" dirty="0"/>
              <a:t>Un Día de Realización</a:t>
            </a:r>
            <a:endParaRPr lang="en-US" sz="2000" b="1" dirty="0"/>
          </a:p>
        </p:txBody>
      </p:sp>
      <p:sp>
        <p:nvSpPr>
          <p:cNvPr id="10" name="Rectangle 9"/>
          <p:cNvSpPr/>
          <p:nvPr/>
        </p:nvSpPr>
        <p:spPr>
          <a:xfrm>
            <a:off x="3048000" y="4611231"/>
            <a:ext cx="6085602" cy="2215991"/>
          </a:xfrm>
          <a:prstGeom prst="rect">
            <a:avLst/>
          </a:prstGeom>
        </p:spPr>
        <p:txBody>
          <a:bodyPr wrap="square">
            <a:spAutoFit/>
          </a:bodyPr>
          <a:lstStyle/>
          <a:p>
            <a:r>
              <a:rPr lang="en-US" sz="2000" b="1" dirty="0" err="1"/>
              <a:t>Romanos</a:t>
            </a:r>
            <a:r>
              <a:rPr lang="en-US" sz="2000" b="1" dirty="0"/>
              <a:t> 14 </a:t>
            </a:r>
            <a:r>
              <a:rPr lang="en-US" sz="2000" b="1" baseline="30000" dirty="0"/>
              <a:t>10</a:t>
            </a:r>
            <a:r>
              <a:rPr lang="en-US" sz="2000" dirty="0"/>
              <a:t>…F</a:t>
            </a:r>
            <a:r>
              <a:rPr lang="es-ES" sz="2000" dirty="0"/>
              <a:t> porque todos compareceremos ante el tribunal de Cristo, </a:t>
            </a:r>
            <a:r>
              <a:rPr lang="es-ES" sz="2000" b="1" baseline="30000" dirty="0"/>
              <a:t>11 </a:t>
            </a:r>
            <a:r>
              <a:rPr lang="es-ES" sz="2000" dirty="0"/>
              <a:t>pues escrito está:</a:t>
            </a:r>
          </a:p>
          <a:p>
            <a:pPr algn="ctr"/>
            <a:r>
              <a:rPr lang="es-ES" sz="1900" cap="small" dirty="0"/>
              <a:t>«Vivo yo, dice el Señor, que ante mí se doblará toda rodilla,</a:t>
            </a:r>
            <a:br>
              <a:rPr lang="es-ES" sz="1900" cap="small" dirty="0"/>
            </a:br>
            <a:r>
              <a:rPr lang="es-ES" sz="1900" cap="small" dirty="0"/>
              <a:t>y toda lengua confesará a Dios.»</a:t>
            </a:r>
          </a:p>
          <a:p>
            <a:pPr algn="ctr"/>
            <a:endParaRPr lang="en-US" sz="2000" dirty="0"/>
          </a:p>
          <a:p>
            <a:pPr algn="ctr"/>
            <a:r>
              <a:rPr lang="en-US" sz="2000" dirty="0"/>
              <a:t>De </a:t>
            </a:r>
            <a:r>
              <a:rPr lang="en-US" sz="2000" dirty="0" err="1"/>
              <a:t>Isaías</a:t>
            </a:r>
            <a:r>
              <a:rPr lang="en-US" sz="2000" dirty="0"/>
              <a:t> 45:23</a:t>
            </a:r>
          </a:p>
          <a:p>
            <a:pPr algn="ctr"/>
            <a:r>
              <a:rPr lang="en-US" sz="2000" dirty="0" err="1"/>
              <a:t>Contexto</a:t>
            </a:r>
            <a:r>
              <a:rPr lang="en-US" sz="2000" dirty="0"/>
              <a:t>: Dios contra </a:t>
            </a:r>
            <a:r>
              <a:rPr lang="en-US" sz="2000" dirty="0" err="1"/>
              <a:t>ídolos</a:t>
            </a:r>
            <a:r>
              <a:rPr lang="en-US" sz="2000" dirty="0"/>
              <a:t> (dioses </a:t>
            </a:r>
            <a:r>
              <a:rPr lang="en-US" sz="2000" dirty="0" err="1"/>
              <a:t>falsos</a:t>
            </a:r>
            <a:r>
              <a:rPr lang="en-US" sz="2000" dirty="0"/>
              <a:t>)</a:t>
            </a:r>
          </a:p>
        </p:txBody>
      </p:sp>
    </p:spTree>
    <p:extLst>
      <p:ext uri="{BB962C8B-B14F-4D97-AF65-F5344CB8AC3E}">
        <p14:creationId xmlns:p14="http://schemas.microsoft.com/office/powerpoint/2010/main" val="4908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400110"/>
          </a:xfrm>
          <a:prstGeom prst="rect">
            <a:avLst/>
          </a:prstGeom>
        </p:spPr>
        <p:txBody>
          <a:bodyPr wrap="square">
            <a:spAutoFit/>
          </a:bodyPr>
          <a:lstStyle/>
          <a:p>
            <a:r>
              <a:rPr lang="en-US" sz="2000" b="1" dirty="0"/>
              <a:t>Not Just Something That Happened</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The Tower of Babel</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La Torre de Babel</a:t>
            </a:r>
            <a:endParaRPr lang="en-US" sz="2400" b="1" dirty="0">
              <a:solidFill>
                <a:prstClr val="white"/>
              </a:solidFill>
            </a:endParaRPr>
          </a:p>
        </p:txBody>
      </p:sp>
      <p:sp>
        <p:nvSpPr>
          <p:cNvPr id="6" name="Rectangle 5"/>
          <p:cNvSpPr/>
          <p:nvPr/>
        </p:nvSpPr>
        <p:spPr>
          <a:xfrm>
            <a:off x="228600" y="1123890"/>
            <a:ext cx="8686800" cy="400110"/>
          </a:xfrm>
          <a:prstGeom prst="rect">
            <a:avLst/>
          </a:prstGeom>
        </p:spPr>
        <p:txBody>
          <a:bodyPr wrap="square">
            <a:spAutoFit/>
          </a:bodyPr>
          <a:lstStyle/>
          <a:p>
            <a:r>
              <a:rPr lang="en-US" sz="2000" b="1" dirty="0"/>
              <a:t>There is a Purpose to the Story</a:t>
            </a:r>
          </a:p>
        </p:txBody>
      </p:sp>
      <p:sp>
        <p:nvSpPr>
          <p:cNvPr id="7" name="Rectangle 6"/>
          <p:cNvSpPr/>
          <p:nvPr/>
        </p:nvSpPr>
        <p:spPr>
          <a:xfrm>
            <a:off x="2133397" y="1600200"/>
            <a:ext cx="5258003" cy="1323439"/>
          </a:xfrm>
          <a:prstGeom prst="rect">
            <a:avLst/>
          </a:prstGeom>
        </p:spPr>
        <p:txBody>
          <a:bodyPr wrap="square">
            <a:spAutoFit/>
          </a:bodyPr>
          <a:lstStyle/>
          <a:p>
            <a:r>
              <a:rPr lang="en-US" sz="2000" dirty="0"/>
              <a:t>Notice how Eber is introduced  </a:t>
            </a:r>
            <a:r>
              <a:rPr lang="en-US" sz="2000" b="1" dirty="0"/>
              <a:t>Genesis 10:21</a:t>
            </a:r>
          </a:p>
          <a:p>
            <a:r>
              <a:rPr lang="en-US" sz="2000" b="1" dirty="0"/>
              <a:t>	cf. Genesis 14:13</a:t>
            </a:r>
          </a:p>
          <a:p>
            <a:r>
              <a:rPr lang="en-US" sz="2000" dirty="0"/>
              <a:t>Notice how Peleg is introduced </a:t>
            </a:r>
            <a:r>
              <a:rPr lang="en-US" sz="2000" b="1" dirty="0"/>
              <a:t>Genesis 10:25</a:t>
            </a:r>
          </a:p>
          <a:p>
            <a:r>
              <a:rPr lang="en-US" sz="2000" b="1" dirty="0"/>
              <a:t>	See Psalm 55:9</a:t>
            </a:r>
            <a:endParaRPr lang="en-US" sz="2000" dirty="0"/>
          </a:p>
        </p:txBody>
      </p:sp>
    </p:spTree>
    <p:extLst>
      <p:ext uri="{BB962C8B-B14F-4D97-AF65-F5344CB8AC3E}">
        <p14:creationId xmlns:p14="http://schemas.microsoft.com/office/powerpoint/2010/main" val="321240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0489" y="264740"/>
            <a:ext cx="5929311" cy="6440860"/>
          </a:xfrm>
          <a:prstGeom prst="rect">
            <a:avLst/>
          </a:prstGeom>
          <a:noFill/>
          <a:ln w="9525">
            <a:noFill/>
            <a:miter lim="800000"/>
            <a:headEnd/>
            <a:tailEnd/>
          </a:ln>
        </p:spPr>
      </p:pic>
      <p:sp>
        <p:nvSpPr>
          <p:cNvPr id="9" name="Rectangle 8"/>
          <p:cNvSpPr/>
          <p:nvPr/>
        </p:nvSpPr>
        <p:spPr>
          <a:xfrm>
            <a:off x="3581400" y="4343400"/>
            <a:ext cx="148374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Greek</a:t>
            </a:r>
          </a:p>
        </p:txBody>
      </p:sp>
      <p:sp>
        <p:nvSpPr>
          <p:cNvPr id="10" name="Rectangle 9"/>
          <p:cNvSpPr/>
          <p:nvPr/>
        </p:nvSpPr>
        <p:spPr>
          <a:xfrm rot="21382147">
            <a:off x="4592289" y="4152401"/>
            <a:ext cx="211885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Arcadian</a:t>
            </a:r>
          </a:p>
        </p:txBody>
      </p:sp>
      <p:sp>
        <p:nvSpPr>
          <p:cNvPr id="11" name="Rectangle 10"/>
          <p:cNvSpPr/>
          <p:nvPr/>
        </p:nvSpPr>
        <p:spPr>
          <a:xfrm rot="707895">
            <a:off x="5065337" y="4645353"/>
            <a:ext cx="1535997"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Aeolic</a:t>
            </a:r>
            <a:endPar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2" name="Rectangle 11"/>
          <p:cNvSpPr/>
          <p:nvPr/>
        </p:nvSpPr>
        <p:spPr>
          <a:xfrm rot="1887961">
            <a:off x="4741355" y="4921317"/>
            <a:ext cx="124585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Ionic</a:t>
            </a:r>
          </a:p>
        </p:txBody>
      </p:sp>
      <p:sp>
        <p:nvSpPr>
          <p:cNvPr id="13" name="Rectangle 12"/>
          <p:cNvSpPr/>
          <p:nvPr/>
        </p:nvSpPr>
        <p:spPr>
          <a:xfrm rot="5400000">
            <a:off x="4103328" y="5040673"/>
            <a:ext cx="134043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Doric</a:t>
            </a:r>
          </a:p>
        </p:txBody>
      </p:sp>
      <p:sp>
        <p:nvSpPr>
          <p:cNvPr id="14" name="Rectangle 13"/>
          <p:cNvSpPr/>
          <p:nvPr/>
        </p:nvSpPr>
        <p:spPr>
          <a:xfrm rot="3802009">
            <a:off x="1274063" y="4958922"/>
            <a:ext cx="152631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Lycian</a:t>
            </a:r>
            <a:endPar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5" name="Rectangle 14"/>
          <p:cNvSpPr/>
          <p:nvPr/>
        </p:nvSpPr>
        <p:spPr>
          <a:xfrm rot="19991715">
            <a:off x="455295" y="4763290"/>
            <a:ext cx="158799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Lydian</a:t>
            </a:r>
          </a:p>
        </p:txBody>
      </p:sp>
      <p:sp>
        <p:nvSpPr>
          <p:cNvPr id="16" name="Rectangle 15"/>
          <p:cNvSpPr/>
          <p:nvPr/>
        </p:nvSpPr>
        <p:spPr>
          <a:xfrm rot="21094996">
            <a:off x="652866" y="4209038"/>
            <a:ext cx="158620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Hittite</a:t>
            </a:r>
          </a:p>
        </p:txBody>
      </p:sp>
      <p:sp>
        <p:nvSpPr>
          <p:cNvPr id="17" name="Rectangle 16"/>
          <p:cNvSpPr/>
          <p:nvPr/>
        </p:nvSpPr>
        <p:spPr>
          <a:xfrm rot="19806313">
            <a:off x="2517265" y="3042115"/>
            <a:ext cx="261154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Old Iranian</a:t>
            </a:r>
          </a:p>
        </p:txBody>
      </p:sp>
      <p:sp>
        <p:nvSpPr>
          <p:cNvPr id="18" name="Rectangle 17"/>
          <p:cNvSpPr/>
          <p:nvPr/>
        </p:nvSpPr>
        <p:spPr>
          <a:xfrm rot="18468315">
            <a:off x="4124433" y="1998896"/>
            <a:ext cx="178914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Persian</a:t>
            </a:r>
          </a:p>
        </p:txBody>
      </p:sp>
      <p:sp>
        <p:nvSpPr>
          <p:cNvPr id="19" name="Rectangle 18"/>
          <p:cNvSpPr/>
          <p:nvPr/>
        </p:nvSpPr>
        <p:spPr>
          <a:xfrm rot="19806313">
            <a:off x="4946301" y="1815313"/>
            <a:ext cx="166372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Pashto</a:t>
            </a:r>
          </a:p>
        </p:txBody>
      </p:sp>
      <p:sp>
        <p:nvSpPr>
          <p:cNvPr id="20" name="Rectangle 19"/>
          <p:cNvSpPr/>
          <p:nvPr/>
        </p:nvSpPr>
        <p:spPr>
          <a:xfrm rot="20694716">
            <a:off x="4785692" y="2348038"/>
            <a:ext cx="178927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Baluchi</a:t>
            </a:r>
            <a:endPar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21" name="Rectangle 20"/>
          <p:cNvSpPr/>
          <p:nvPr/>
        </p:nvSpPr>
        <p:spPr>
          <a:xfrm rot="21401929">
            <a:off x="3371567" y="3427660"/>
            <a:ext cx="1946367"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Sanskrit</a:t>
            </a:r>
          </a:p>
        </p:txBody>
      </p:sp>
      <p:sp>
        <p:nvSpPr>
          <p:cNvPr id="22" name="Rectangle 21"/>
          <p:cNvSpPr/>
          <p:nvPr/>
        </p:nvSpPr>
        <p:spPr>
          <a:xfrm rot="18223373">
            <a:off x="4603171" y="2916598"/>
            <a:ext cx="134524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Hindi</a:t>
            </a:r>
          </a:p>
        </p:txBody>
      </p:sp>
      <p:sp>
        <p:nvSpPr>
          <p:cNvPr id="23" name="Rectangle 22"/>
          <p:cNvSpPr/>
          <p:nvPr/>
        </p:nvSpPr>
        <p:spPr>
          <a:xfrm rot="19806313">
            <a:off x="4888394" y="2889715"/>
            <a:ext cx="193193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Marathi</a:t>
            </a:r>
          </a:p>
        </p:txBody>
      </p:sp>
      <p:sp>
        <p:nvSpPr>
          <p:cNvPr id="24" name="Rectangle 23"/>
          <p:cNvSpPr/>
          <p:nvPr/>
        </p:nvSpPr>
        <p:spPr>
          <a:xfrm rot="19806313">
            <a:off x="4771213" y="3194515"/>
            <a:ext cx="194796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Gujarati</a:t>
            </a:r>
          </a:p>
        </p:txBody>
      </p:sp>
      <p:sp>
        <p:nvSpPr>
          <p:cNvPr id="25" name="Rectangle 24"/>
          <p:cNvSpPr/>
          <p:nvPr/>
        </p:nvSpPr>
        <p:spPr>
          <a:xfrm rot="1715392">
            <a:off x="4707341" y="3550844"/>
            <a:ext cx="180812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Panjabi</a:t>
            </a:r>
          </a:p>
        </p:txBody>
      </p:sp>
      <p:sp>
        <p:nvSpPr>
          <p:cNvPr id="26" name="Rectangle 25"/>
          <p:cNvSpPr/>
          <p:nvPr/>
        </p:nvSpPr>
        <p:spPr>
          <a:xfrm rot="1879316">
            <a:off x="4396835" y="3766923"/>
            <a:ext cx="179170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Bengali</a:t>
            </a:r>
          </a:p>
        </p:txBody>
      </p:sp>
      <p:sp>
        <p:nvSpPr>
          <p:cNvPr id="27" name="Rectangle 26"/>
          <p:cNvSpPr/>
          <p:nvPr/>
        </p:nvSpPr>
        <p:spPr>
          <a:xfrm rot="2404864">
            <a:off x="824892" y="3514600"/>
            <a:ext cx="205395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Brittanic</a:t>
            </a:r>
            <a:endPar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28" name="Rectangle 27"/>
          <p:cNvSpPr/>
          <p:nvPr/>
        </p:nvSpPr>
        <p:spPr>
          <a:xfrm rot="18246399">
            <a:off x="691601" y="3709977"/>
            <a:ext cx="141904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Manx</a:t>
            </a:r>
          </a:p>
        </p:txBody>
      </p:sp>
      <p:sp>
        <p:nvSpPr>
          <p:cNvPr id="29" name="Rectangle 28"/>
          <p:cNvSpPr/>
          <p:nvPr/>
        </p:nvSpPr>
        <p:spPr>
          <a:xfrm rot="20946341">
            <a:off x="512544" y="3241330"/>
            <a:ext cx="181972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Gaulish</a:t>
            </a:r>
            <a:endPar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30" name="Rectangle 29"/>
          <p:cNvSpPr/>
          <p:nvPr/>
        </p:nvSpPr>
        <p:spPr>
          <a:xfrm rot="19806313">
            <a:off x="328949" y="3626302"/>
            <a:ext cx="114326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Irish</a:t>
            </a:r>
          </a:p>
        </p:txBody>
      </p:sp>
      <p:sp>
        <p:nvSpPr>
          <p:cNvPr id="31" name="Rectangle 30"/>
          <p:cNvSpPr/>
          <p:nvPr/>
        </p:nvSpPr>
        <p:spPr>
          <a:xfrm rot="21352250">
            <a:off x="110998" y="3262384"/>
            <a:ext cx="1923412"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Scottish</a:t>
            </a:r>
          </a:p>
        </p:txBody>
      </p:sp>
      <p:sp>
        <p:nvSpPr>
          <p:cNvPr id="32" name="Rectangle 31"/>
          <p:cNvSpPr/>
          <p:nvPr/>
        </p:nvSpPr>
        <p:spPr>
          <a:xfrm rot="1265203">
            <a:off x="147505" y="3231772"/>
            <a:ext cx="152894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Welsh</a:t>
            </a:r>
          </a:p>
        </p:txBody>
      </p:sp>
      <p:sp>
        <p:nvSpPr>
          <p:cNvPr id="33" name="Rectangle 32"/>
          <p:cNvSpPr/>
          <p:nvPr/>
        </p:nvSpPr>
        <p:spPr>
          <a:xfrm rot="2530270">
            <a:off x="140836" y="2710712"/>
            <a:ext cx="166596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Breton</a:t>
            </a:r>
          </a:p>
        </p:txBody>
      </p:sp>
      <p:sp>
        <p:nvSpPr>
          <p:cNvPr id="34" name="Rectangle 33"/>
          <p:cNvSpPr/>
          <p:nvPr/>
        </p:nvSpPr>
        <p:spPr>
          <a:xfrm rot="2739855">
            <a:off x="1206150" y="2935523"/>
            <a:ext cx="126194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Latin</a:t>
            </a:r>
          </a:p>
        </p:txBody>
      </p:sp>
      <p:sp>
        <p:nvSpPr>
          <p:cNvPr id="35" name="Rectangle 34"/>
          <p:cNvSpPr/>
          <p:nvPr/>
        </p:nvSpPr>
        <p:spPr>
          <a:xfrm rot="17367749">
            <a:off x="-51870" y="2622072"/>
            <a:ext cx="184217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Cornish</a:t>
            </a:r>
          </a:p>
        </p:txBody>
      </p:sp>
      <p:sp>
        <p:nvSpPr>
          <p:cNvPr id="36" name="Rectangle 35"/>
          <p:cNvSpPr/>
          <p:nvPr/>
        </p:nvSpPr>
        <p:spPr>
          <a:xfrm rot="2010928">
            <a:off x="72736" y="2576616"/>
            <a:ext cx="239257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Romanian</a:t>
            </a:r>
          </a:p>
        </p:txBody>
      </p:sp>
      <p:sp>
        <p:nvSpPr>
          <p:cNvPr id="37" name="Rectangle 36"/>
          <p:cNvSpPr/>
          <p:nvPr/>
        </p:nvSpPr>
        <p:spPr>
          <a:xfrm rot="2728306">
            <a:off x="123338" y="1937366"/>
            <a:ext cx="188384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Spanish</a:t>
            </a:r>
          </a:p>
        </p:txBody>
      </p:sp>
      <p:sp>
        <p:nvSpPr>
          <p:cNvPr id="38" name="Rectangle 37"/>
          <p:cNvSpPr/>
          <p:nvPr/>
        </p:nvSpPr>
        <p:spPr>
          <a:xfrm rot="4256611">
            <a:off x="490209" y="1605893"/>
            <a:ext cx="1574277"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Italian</a:t>
            </a:r>
          </a:p>
        </p:txBody>
      </p:sp>
      <p:sp>
        <p:nvSpPr>
          <p:cNvPr id="39" name="Rectangle 38"/>
          <p:cNvSpPr/>
          <p:nvPr/>
        </p:nvSpPr>
        <p:spPr>
          <a:xfrm rot="17102221">
            <a:off x="793936" y="1876815"/>
            <a:ext cx="166007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French</a:t>
            </a:r>
          </a:p>
        </p:txBody>
      </p:sp>
      <p:sp>
        <p:nvSpPr>
          <p:cNvPr id="40" name="Rectangle 39"/>
          <p:cNvSpPr/>
          <p:nvPr/>
        </p:nvSpPr>
        <p:spPr>
          <a:xfrm rot="4383479">
            <a:off x="1792839" y="1966957"/>
            <a:ext cx="292259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Old Prussian</a:t>
            </a:r>
          </a:p>
        </p:txBody>
      </p:sp>
      <p:sp>
        <p:nvSpPr>
          <p:cNvPr id="41" name="Rectangle 40"/>
          <p:cNvSpPr/>
          <p:nvPr/>
        </p:nvSpPr>
        <p:spPr>
          <a:xfrm rot="16734956">
            <a:off x="2241844" y="1553832"/>
            <a:ext cx="250581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Lithuanian</a:t>
            </a:r>
          </a:p>
        </p:txBody>
      </p:sp>
      <p:sp>
        <p:nvSpPr>
          <p:cNvPr id="42" name="Rectangle 41"/>
          <p:cNvSpPr/>
          <p:nvPr/>
        </p:nvSpPr>
        <p:spPr>
          <a:xfrm rot="17702702">
            <a:off x="2782083" y="1894788"/>
            <a:ext cx="177010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Latvian</a:t>
            </a:r>
          </a:p>
        </p:txBody>
      </p:sp>
      <p:sp>
        <p:nvSpPr>
          <p:cNvPr id="43" name="Rectangle 42"/>
          <p:cNvSpPr/>
          <p:nvPr/>
        </p:nvSpPr>
        <p:spPr>
          <a:xfrm rot="19806313">
            <a:off x="4572597" y="1023482"/>
            <a:ext cx="149726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Polish</a:t>
            </a:r>
          </a:p>
        </p:txBody>
      </p:sp>
      <p:sp>
        <p:nvSpPr>
          <p:cNvPr id="44" name="Rectangle 43"/>
          <p:cNvSpPr/>
          <p:nvPr/>
        </p:nvSpPr>
        <p:spPr>
          <a:xfrm rot="896275">
            <a:off x="4674804" y="1391589"/>
            <a:ext cx="1430327"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Czech</a:t>
            </a:r>
          </a:p>
        </p:txBody>
      </p:sp>
      <p:sp>
        <p:nvSpPr>
          <p:cNvPr id="45" name="Rectangle 44"/>
          <p:cNvSpPr/>
          <p:nvPr/>
        </p:nvSpPr>
        <p:spPr>
          <a:xfrm rot="16575178">
            <a:off x="3269464" y="993706"/>
            <a:ext cx="217392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Ukranian</a:t>
            </a:r>
            <a:endPar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46" name="Rectangle 45"/>
          <p:cNvSpPr/>
          <p:nvPr/>
        </p:nvSpPr>
        <p:spPr>
          <a:xfrm rot="17986436">
            <a:off x="2625655" y="1310088"/>
            <a:ext cx="331065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White Russian</a:t>
            </a:r>
          </a:p>
        </p:txBody>
      </p:sp>
      <p:sp>
        <p:nvSpPr>
          <p:cNvPr id="47" name="Rectangle 46"/>
          <p:cNvSpPr/>
          <p:nvPr/>
        </p:nvSpPr>
        <p:spPr>
          <a:xfrm rot="19806313">
            <a:off x="3697168" y="827200"/>
            <a:ext cx="320222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Great Russian</a:t>
            </a:r>
          </a:p>
        </p:txBody>
      </p:sp>
      <p:sp>
        <p:nvSpPr>
          <p:cNvPr id="48" name="Rectangle 47"/>
          <p:cNvSpPr/>
          <p:nvPr/>
        </p:nvSpPr>
        <p:spPr>
          <a:xfrm rot="3422638">
            <a:off x="2334493" y="1367555"/>
            <a:ext cx="3429336"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Serbo</a:t>
            </a: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Croatian</a:t>
            </a:r>
          </a:p>
        </p:txBody>
      </p:sp>
      <p:sp>
        <p:nvSpPr>
          <p:cNvPr id="49" name="Rectangle 48"/>
          <p:cNvSpPr/>
          <p:nvPr/>
        </p:nvSpPr>
        <p:spPr>
          <a:xfrm rot="4620507">
            <a:off x="2844197" y="904698"/>
            <a:ext cx="2258182"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Bulgarian</a:t>
            </a:r>
          </a:p>
        </p:txBody>
      </p:sp>
      <p:sp>
        <p:nvSpPr>
          <p:cNvPr id="50" name="Rectangle 49"/>
          <p:cNvSpPr/>
          <p:nvPr/>
        </p:nvSpPr>
        <p:spPr>
          <a:xfrm rot="17976117">
            <a:off x="2841991" y="904483"/>
            <a:ext cx="231204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Slovenian</a:t>
            </a:r>
          </a:p>
        </p:txBody>
      </p:sp>
      <p:sp>
        <p:nvSpPr>
          <p:cNvPr id="51" name="Rectangle 50"/>
          <p:cNvSpPr/>
          <p:nvPr/>
        </p:nvSpPr>
        <p:spPr>
          <a:xfrm rot="3552312">
            <a:off x="1280098" y="1590270"/>
            <a:ext cx="1620957"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Gothic</a:t>
            </a:r>
          </a:p>
        </p:txBody>
      </p:sp>
      <p:sp>
        <p:nvSpPr>
          <p:cNvPr id="52" name="Rectangle 51"/>
          <p:cNvSpPr/>
          <p:nvPr/>
        </p:nvSpPr>
        <p:spPr>
          <a:xfrm rot="17053939">
            <a:off x="1613288" y="625177"/>
            <a:ext cx="168347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Danish</a:t>
            </a:r>
          </a:p>
        </p:txBody>
      </p:sp>
      <p:sp>
        <p:nvSpPr>
          <p:cNvPr id="53" name="Rectangle 52"/>
          <p:cNvSpPr/>
          <p:nvPr/>
        </p:nvSpPr>
        <p:spPr>
          <a:xfrm rot="17306639">
            <a:off x="1790637" y="802040"/>
            <a:ext cx="1985672"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Swedish</a:t>
            </a:r>
          </a:p>
        </p:txBody>
      </p:sp>
      <p:sp>
        <p:nvSpPr>
          <p:cNvPr id="54" name="Rectangle 53"/>
          <p:cNvSpPr/>
          <p:nvPr/>
        </p:nvSpPr>
        <p:spPr>
          <a:xfrm rot="17245486">
            <a:off x="1803416" y="1070255"/>
            <a:ext cx="212429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Icelandic</a:t>
            </a:r>
          </a:p>
        </p:txBody>
      </p:sp>
      <p:sp>
        <p:nvSpPr>
          <p:cNvPr id="55" name="Rectangle 54"/>
          <p:cNvSpPr/>
          <p:nvPr/>
        </p:nvSpPr>
        <p:spPr>
          <a:xfrm rot="18522445">
            <a:off x="1820608" y="949044"/>
            <a:ext cx="257692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Norwegian</a:t>
            </a:r>
          </a:p>
        </p:txBody>
      </p:sp>
      <p:sp>
        <p:nvSpPr>
          <p:cNvPr id="59" name="Rectangle 58"/>
          <p:cNvSpPr/>
          <p:nvPr/>
        </p:nvSpPr>
        <p:spPr>
          <a:xfrm rot="1590459">
            <a:off x="211857" y="990643"/>
            <a:ext cx="187423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Flemish</a:t>
            </a:r>
          </a:p>
        </p:txBody>
      </p:sp>
      <p:sp>
        <p:nvSpPr>
          <p:cNvPr id="60" name="Rectangle 59"/>
          <p:cNvSpPr/>
          <p:nvPr/>
        </p:nvSpPr>
        <p:spPr>
          <a:xfrm rot="17598566">
            <a:off x="-67308" y="1101444"/>
            <a:ext cx="305404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High German</a:t>
            </a:r>
          </a:p>
        </p:txBody>
      </p:sp>
      <p:sp>
        <p:nvSpPr>
          <p:cNvPr id="61" name="Rectangle 60"/>
          <p:cNvSpPr/>
          <p:nvPr/>
        </p:nvSpPr>
        <p:spPr>
          <a:xfrm rot="3562673">
            <a:off x="211970" y="943433"/>
            <a:ext cx="295042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Low German</a:t>
            </a:r>
          </a:p>
        </p:txBody>
      </p:sp>
      <p:sp>
        <p:nvSpPr>
          <p:cNvPr id="62" name="Rectangle 61"/>
          <p:cNvSpPr/>
          <p:nvPr/>
        </p:nvSpPr>
        <p:spPr>
          <a:xfrm rot="2374981">
            <a:off x="370947" y="313520"/>
            <a:ext cx="147796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Dutch</a:t>
            </a:r>
          </a:p>
        </p:txBody>
      </p:sp>
      <p:sp>
        <p:nvSpPr>
          <p:cNvPr id="63" name="Rectangle 62"/>
          <p:cNvSpPr/>
          <p:nvPr/>
        </p:nvSpPr>
        <p:spPr>
          <a:xfrm rot="17877457">
            <a:off x="1223923" y="958441"/>
            <a:ext cx="1733167"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English</a:t>
            </a:r>
          </a:p>
        </p:txBody>
      </p:sp>
    </p:spTree>
    <p:extLst>
      <p:ext uri="{BB962C8B-B14F-4D97-AF65-F5344CB8AC3E}">
        <p14:creationId xmlns:p14="http://schemas.microsoft.com/office/powerpoint/2010/main" val="256586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30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600"/>
                            </p:stCondLst>
                            <p:childTnLst>
                              <p:par>
                                <p:cTn id="8" presetID="1" presetClass="exit" presetSubtype="0" fill="hold" grpId="1" nodeType="afterEffect">
                                  <p:stCondLst>
                                    <p:cond delay="300"/>
                                  </p:stCondLst>
                                  <p:childTnLst>
                                    <p:set>
                                      <p:cBhvr>
                                        <p:cTn id="9" dur="1" fill="hold">
                                          <p:stCondLst>
                                            <p:cond delay="0"/>
                                          </p:stCondLst>
                                        </p:cTn>
                                        <p:tgtEl>
                                          <p:spTgt spid="16"/>
                                        </p:tgtEl>
                                        <p:attrNameLst>
                                          <p:attrName>style.visibility</p:attrName>
                                        </p:attrNameLst>
                                      </p:cBhvr>
                                      <p:to>
                                        <p:strVal val="hidden"/>
                                      </p:to>
                                    </p:set>
                                  </p:childTnLst>
                                </p:cTn>
                              </p:par>
                            </p:childTnLst>
                          </p:cTn>
                        </p:par>
                        <p:par>
                          <p:cTn id="10" fill="hold">
                            <p:stCondLst>
                              <p:cond delay="900"/>
                            </p:stCondLst>
                            <p:childTnLst>
                              <p:par>
                                <p:cTn id="11" presetID="1"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900"/>
                            </p:stCondLst>
                            <p:childTnLst>
                              <p:par>
                                <p:cTn id="14" presetID="1" presetClass="exit" presetSubtype="0" fill="hold" grpId="1" nodeType="afterEffect">
                                  <p:stCondLst>
                                    <p:cond delay="300"/>
                                  </p:stCondLst>
                                  <p:childTnLst>
                                    <p:set>
                                      <p:cBhvr>
                                        <p:cTn id="15" dur="1" fill="hold">
                                          <p:stCondLst>
                                            <p:cond delay="0"/>
                                          </p:stCondLst>
                                        </p:cTn>
                                        <p:tgtEl>
                                          <p:spTgt spid="14"/>
                                        </p:tgtEl>
                                        <p:attrNameLst>
                                          <p:attrName>style.visibility</p:attrName>
                                        </p:attrNameLst>
                                      </p:cBhvr>
                                      <p:to>
                                        <p:strVal val="hidden"/>
                                      </p:to>
                                    </p:set>
                                  </p:childTnLst>
                                </p:cTn>
                              </p:par>
                            </p:childTnLst>
                          </p:cTn>
                        </p:par>
                        <p:par>
                          <p:cTn id="16" fill="hold">
                            <p:stCondLst>
                              <p:cond delay="120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1200"/>
                            </p:stCondLst>
                            <p:childTnLst>
                              <p:par>
                                <p:cTn id="20" presetID="1" presetClass="exit" presetSubtype="0" fill="hold" grpId="1" nodeType="afterEffect">
                                  <p:stCondLst>
                                    <p:cond delay="300"/>
                                  </p:stCondLst>
                                  <p:childTnLst>
                                    <p:set>
                                      <p:cBhvr>
                                        <p:cTn id="21" dur="1" fill="hold">
                                          <p:stCondLst>
                                            <p:cond delay="0"/>
                                          </p:stCondLst>
                                        </p:cTn>
                                        <p:tgtEl>
                                          <p:spTgt spid="15"/>
                                        </p:tgtEl>
                                        <p:attrNameLst>
                                          <p:attrName>style.visibility</p:attrName>
                                        </p:attrNameLst>
                                      </p:cBhvr>
                                      <p:to>
                                        <p:strVal val="hidden"/>
                                      </p:to>
                                    </p:se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1500"/>
                            </p:stCondLst>
                            <p:childTnLst>
                              <p:par>
                                <p:cTn id="26" presetID="1" presetClass="exit" presetSubtype="0" fill="hold" grpId="1" nodeType="afterEffect">
                                  <p:stCondLst>
                                    <p:cond delay="300"/>
                                  </p:stCondLst>
                                  <p:childTnLst>
                                    <p:set>
                                      <p:cBhvr>
                                        <p:cTn id="27" dur="1" fill="hold">
                                          <p:stCondLst>
                                            <p:cond delay="0"/>
                                          </p:stCondLst>
                                        </p:cTn>
                                        <p:tgtEl>
                                          <p:spTgt spid="9"/>
                                        </p:tgtEl>
                                        <p:attrNameLst>
                                          <p:attrName>style.visibility</p:attrName>
                                        </p:attrNameLst>
                                      </p:cBhvr>
                                      <p:to>
                                        <p:strVal val="hidden"/>
                                      </p:to>
                                    </p:set>
                                  </p:childTnLst>
                                </p:cTn>
                              </p:par>
                            </p:childTnLst>
                          </p:cTn>
                        </p:par>
                        <p:par>
                          <p:cTn id="28" fill="hold">
                            <p:stCondLst>
                              <p:cond delay="1800"/>
                            </p:stCondLst>
                            <p:childTnLst>
                              <p:par>
                                <p:cTn id="29" presetID="1"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1800"/>
                            </p:stCondLst>
                            <p:childTnLst>
                              <p:par>
                                <p:cTn id="32" presetID="1" presetClass="exit" presetSubtype="0" fill="hold" grpId="1" nodeType="afterEffect">
                                  <p:stCondLst>
                                    <p:cond delay="300"/>
                                  </p:stCondLst>
                                  <p:childTnLst>
                                    <p:set>
                                      <p:cBhvr>
                                        <p:cTn id="33" dur="1" fill="hold">
                                          <p:stCondLst>
                                            <p:cond delay="0"/>
                                          </p:stCondLst>
                                        </p:cTn>
                                        <p:tgtEl>
                                          <p:spTgt spid="10"/>
                                        </p:tgtEl>
                                        <p:attrNameLst>
                                          <p:attrName>style.visibility</p:attrName>
                                        </p:attrNameLst>
                                      </p:cBhvr>
                                      <p:to>
                                        <p:strVal val="hidden"/>
                                      </p:to>
                                    </p:set>
                                  </p:childTnLst>
                                </p:cTn>
                              </p:par>
                            </p:childTnLst>
                          </p:cTn>
                        </p:par>
                        <p:par>
                          <p:cTn id="34" fill="hold">
                            <p:stCondLst>
                              <p:cond delay="2100"/>
                            </p:stCondLst>
                            <p:childTnLst>
                              <p:par>
                                <p:cTn id="35" presetID="1"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par>
                          <p:cTn id="37" fill="hold">
                            <p:stCondLst>
                              <p:cond delay="2100"/>
                            </p:stCondLst>
                            <p:childTnLst>
                              <p:par>
                                <p:cTn id="38" presetID="1" presetClass="exit" presetSubtype="0" fill="hold" grpId="1" nodeType="afterEffect">
                                  <p:stCondLst>
                                    <p:cond delay="30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2400"/>
                            </p:stCondLst>
                            <p:childTnLst>
                              <p:par>
                                <p:cTn id="41" presetID="1"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par>
                          <p:cTn id="43" fill="hold">
                            <p:stCondLst>
                              <p:cond delay="2400"/>
                            </p:stCondLst>
                            <p:childTnLst>
                              <p:par>
                                <p:cTn id="44" presetID="1" presetClass="exit" presetSubtype="0" fill="hold" grpId="1" nodeType="afterEffect">
                                  <p:stCondLst>
                                    <p:cond delay="30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p:stCondLst>
                              <p:cond delay="2700"/>
                            </p:stCondLst>
                            <p:childTnLst>
                              <p:par>
                                <p:cTn id="47" presetID="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par>
                          <p:cTn id="49" fill="hold">
                            <p:stCondLst>
                              <p:cond delay="2700"/>
                            </p:stCondLst>
                            <p:childTnLst>
                              <p:par>
                                <p:cTn id="50" presetID="1" presetClass="exit" presetSubtype="0" fill="hold" grpId="1" nodeType="afterEffect">
                                  <p:stCondLst>
                                    <p:cond delay="300"/>
                                  </p:stCondLst>
                                  <p:childTnLst>
                                    <p:set>
                                      <p:cBhvr>
                                        <p:cTn id="51" dur="1" fill="hold">
                                          <p:stCondLst>
                                            <p:cond delay="0"/>
                                          </p:stCondLst>
                                        </p:cTn>
                                        <p:tgtEl>
                                          <p:spTgt spid="13"/>
                                        </p:tgtEl>
                                        <p:attrNameLst>
                                          <p:attrName>style.visibility</p:attrName>
                                        </p:attrNameLst>
                                      </p:cBhvr>
                                      <p:to>
                                        <p:strVal val="hidden"/>
                                      </p:to>
                                    </p:set>
                                  </p:child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par>
                          <p:cTn id="55" fill="hold">
                            <p:stCondLst>
                              <p:cond delay="3000"/>
                            </p:stCondLst>
                            <p:childTnLst>
                              <p:par>
                                <p:cTn id="56" presetID="1" presetClass="exit" presetSubtype="0" fill="hold" grpId="1" nodeType="afterEffect">
                                  <p:stCondLst>
                                    <p:cond delay="300"/>
                                  </p:stCondLst>
                                  <p:childTnLst>
                                    <p:set>
                                      <p:cBhvr>
                                        <p:cTn id="57" dur="1" fill="hold">
                                          <p:stCondLst>
                                            <p:cond delay="0"/>
                                          </p:stCondLst>
                                        </p:cTn>
                                        <p:tgtEl>
                                          <p:spTgt spid="17"/>
                                        </p:tgtEl>
                                        <p:attrNameLst>
                                          <p:attrName>style.visibility</p:attrName>
                                        </p:attrNameLst>
                                      </p:cBhvr>
                                      <p:to>
                                        <p:strVal val="hidden"/>
                                      </p:to>
                                    </p:set>
                                  </p:childTnLst>
                                </p:cTn>
                              </p:par>
                            </p:childTnLst>
                          </p:cTn>
                        </p:par>
                        <p:par>
                          <p:cTn id="58" fill="hold">
                            <p:stCondLst>
                              <p:cond delay="3300"/>
                            </p:stCondLst>
                            <p:childTnLst>
                              <p:par>
                                <p:cTn id="59" presetID="1"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par>
                          <p:cTn id="61" fill="hold">
                            <p:stCondLst>
                              <p:cond delay="3300"/>
                            </p:stCondLst>
                            <p:childTnLst>
                              <p:par>
                                <p:cTn id="62" presetID="1" presetClass="exit" presetSubtype="0" fill="hold" grpId="1" nodeType="afterEffect">
                                  <p:stCondLst>
                                    <p:cond delay="300"/>
                                  </p:stCondLst>
                                  <p:childTnLst>
                                    <p:set>
                                      <p:cBhvr>
                                        <p:cTn id="63" dur="1" fill="hold">
                                          <p:stCondLst>
                                            <p:cond delay="0"/>
                                          </p:stCondLst>
                                        </p:cTn>
                                        <p:tgtEl>
                                          <p:spTgt spid="18"/>
                                        </p:tgtEl>
                                        <p:attrNameLst>
                                          <p:attrName>style.visibility</p:attrName>
                                        </p:attrNameLst>
                                      </p:cBhvr>
                                      <p:to>
                                        <p:strVal val="hidden"/>
                                      </p:to>
                                    </p:set>
                                  </p:childTnLst>
                                </p:cTn>
                              </p:par>
                            </p:childTnLst>
                          </p:cTn>
                        </p:par>
                        <p:par>
                          <p:cTn id="64" fill="hold">
                            <p:stCondLst>
                              <p:cond delay="3600"/>
                            </p:stCondLst>
                            <p:childTnLst>
                              <p:par>
                                <p:cTn id="65" presetID="1"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par>
                          <p:cTn id="67" fill="hold">
                            <p:stCondLst>
                              <p:cond delay="3600"/>
                            </p:stCondLst>
                            <p:childTnLst>
                              <p:par>
                                <p:cTn id="68" presetID="1" presetClass="exit" presetSubtype="0" fill="hold" grpId="1" nodeType="afterEffect">
                                  <p:stCondLst>
                                    <p:cond delay="300"/>
                                  </p:stCondLst>
                                  <p:childTnLst>
                                    <p:set>
                                      <p:cBhvr>
                                        <p:cTn id="69" dur="1" fill="hold">
                                          <p:stCondLst>
                                            <p:cond delay="0"/>
                                          </p:stCondLst>
                                        </p:cTn>
                                        <p:tgtEl>
                                          <p:spTgt spid="19"/>
                                        </p:tgtEl>
                                        <p:attrNameLst>
                                          <p:attrName>style.visibility</p:attrName>
                                        </p:attrNameLst>
                                      </p:cBhvr>
                                      <p:to>
                                        <p:strVal val="hidden"/>
                                      </p:to>
                                    </p:set>
                                  </p:childTnLst>
                                </p:cTn>
                              </p:par>
                            </p:childTnLst>
                          </p:cTn>
                        </p:par>
                        <p:par>
                          <p:cTn id="70" fill="hold">
                            <p:stCondLst>
                              <p:cond delay="3900"/>
                            </p:stCondLst>
                            <p:childTnLst>
                              <p:par>
                                <p:cTn id="71" presetID="1"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par>
                          <p:cTn id="73" fill="hold">
                            <p:stCondLst>
                              <p:cond delay="3900"/>
                            </p:stCondLst>
                            <p:childTnLst>
                              <p:par>
                                <p:cTn id="74" presetID="1" presetClass="exit" presetSubtype="0" fill="hold" grpId="1" nodeType="afterEffect">
                                  <p:stCondLst>
                                    <p:cond delay="300"/>
                                  </p:stCondLst>
                                  <p:childTnLst>
                                    <p:set>
                                      <p:cBhvr>
                                        <p:cTn id="75" dur="1" fill="hold">
                                          <p:stCondLst>
                                            <p:cond delay="0"/>
                                          </p:stCondLst>
                                        </p:cTn>
                                        <p:tgtEl>
                                          <p:spTgt spid="20"/>
                                        </p:tgtEl>
                                        <p:attrNameLst>
                                          <p:attrName>style.visibility</p:attrName>
                                        </p:attrNameLst>
                                      </p:cBhvr>
                                      <p:to>
                                        <p:strVal val="hidden"/>
                                      </p:to>
                                    </p:set>
                                  </p:childTnLst>
                                </p:cTn>
                              </p:par>
                            </p:childTnLst>
                          </p:cTn>
                        </p:par>
                        <p:par>
                          <p:cTn id="76" fill="hold">
                            <p:stCondLst>
                              <p:cond delay="4200"/>
                            </p:stCondLst>
                            <p:childTnLst>
                              <p:par>
                                <p:cTn id="77" presetID="1" presetClass="entr" presetSubtype="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par>
                          <p:cTn id="79" fill="hold">
                            <p:stCondLst>
                              <p:cond delay="4200"/>
                            </p:stCondLst>
                            <p:childTnLst>
                              <p:par>
                                <p:cTn id="80" presetID="1" presetClass="exit" presetSubtype="0" fill="hold" grpId="1" nodeType="afterEffect">
                                  <p:stCondLst>
                                    <p:cond delay="300"/>
                                  </p:stCondLst>
                                  <p:childTnLst>
                                    <p:set>
                                      <p:cBhvr>
                                        <p:cTn id="81" dur="1" fill="hold">
                                          <p:stCondLst>
                                            <p:cond delay="0"/>
                                          </p:stCondLst>
                                        </p:cTn>
                                        <p:tgtEl>
                                          <p:spTgt spid="21"/>
                                        </p:tgtEl>
                                        <p:attrNameLst>
                                          <p:attrName>style.visibility</p:attrName>
                                        </p:attrNameLst>
                                      </p:cBhvr>
                                      <p:to>
                                        <p:strVal val="hidden"/>
                                      </p:to>
                                    </p:set>
                                  </p:childTnLst>
                                </p:cTn>
                              </p:par>
                            </p:childTnLst>
                          </p:cTn>
                        </p:par>
                        <p:par>
                          <p:cTn id="82" fill="hold">
                            <p:stCondLst>
                              <p:cond delay="4500"/>
                            </p:stCondLst>
                            <p:childTnLst>
                              <p:par>
                                <p:cTn id="83" presetID="1" presetClass="entr" presetSubtype="0"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childTnLst>
                          </p:cTn>
                        </p:par>
                        <p:par>
                          <p:cTn id="85" fill="hold">
                            <p:stCondLst>
                              <p:cond delay="4500"/>
                            </p:stCondLst>
                            <p:childTnLst>
                              <p:par>
                                <p:cTn id="86" presetID="1" presetClass="exit" presetSubtype="0" fill="hold" grpId="1" nodeType="afterEffect">
                                  <p:stCondLst>
                                    <p:cond delay="300"/>
                                  </p:stCondLst>
                                  <p:childTnLst>
                                    <p:set>
                                      <p:cBhvr>
                                        <p:cTn id="87" dur="1" fill="hold">
                                          <p:stCondLst>
                                            <p:cond delay="0"/>
                                          </p:stCondLst>
                                        </p:cTn>
                                        <p:tgtEl>
                                          <p:spTgt spid="22"/>
                                        </p:tgtEl>
                                        <p:attrNameLst>
                                          <p:attrName>style.visibility</p:attrName>
                                        </p:attrNameLst>
                                      </p:cBhvr>
                                      <p:to>
                                        <p:strVal val="hidden"/>
                                      </p:to>
                                    </p:set>
                                  </p:childTnLst>
                                </p:cTn>
                              </p:par>
                            </p:childTnLst>
                          </p:cTn>
                        </p:par>
                        <p:par>
                          <p:cTn id="88" fill="hold">
                            <p:stCondLst>
                              <p:cond delay="4800"/>
                            </p:stCondLst>
                            <p:childTnLst>
                              <p:par>
                                <p:cTn id="89" presetID="1"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par>
                          <p:cTn id="91" fill="hold">
                            <p:stCondLst>
                              <p:cond delay="4800"/>
                            </p:stCondLst>
                            <p:childTnLst>
                              <p:par>
                                <p:cTn id="92" presetID="1" presetClass="exit" presetSubtype="0" fill="hold" grpId="1" nodeType="afterEffect">
                                  <p:stCondLst>
                                    <p:cond delay="300"/>
                                  </p:stCondLst>
                                  <p:childTnLst>
                                    <p:set>
                                      <p:cBhvr>
                                        <p:cTn id="93" dur="1" fill="hold">
                                          <p:stCondLst>
                                            <p:cond delay="0"/>
                                          </p:stCondLst>
                                        </p:cTn>
                                        <p:tgtEl>
                                          <p:spTgt spid="23"/>
                                        </p:tgtEl>
                                        <p:attrNameLst>
                                          <p:attrName>style.visibility</p:attrName>
                                        </p:attrNameLst>
                                      </p:cBhvr>
                                      <p:to>
                                        <p:strVal val="hidden"/>
                                      </p:to>
                                    </p:set>
                                  </p:childTnLst>
                                </p:cTn>
                              </p:par>
                            </p:childTnLst>
                          </p:cTn>
                        </p:par>
                        <p:par>
                          <p:cTn id="94" fill="hold">
                            <p:stCondLst>
                              <p:cond delay="5100"/>
                            </p:stCondLst>
                            <p:childTnLst>
                              <p:par>
                                <p:cTn id="95" presetID="1" presetClass="entr" presetSubtype="0"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childTnLst>
                                </p:cTn>
                              </p:par>
                            </p:childTnLst>
                          </p:cTn>
                        </p:par>
                        <p:par>
                          <p:cTn id="97" fill="hold">
                            <p:stCondLst>
                              <p:cond delay="5100"/>
                            </p:stCondLst>
                            <p:childTnLst>
                              <p:par>
                                <p:cTn id="98" presetID="1" presetClass="exit" presetSubtype="0" fill="hold" grpId="1" nodeType="afterEffect">
                                  <p:stCondLst>
                                    <p:cond delay="300"/>
                                  </p:stCondLst>
                                  <p:childTnLst>
                                    <p:set>
                                      <p:cBhvr>
                                        <p:cTn id="99" dur="1" fill="hold">
                                          <p:stCondLst>
                                            <p:cond delay="0"/>
                                          </p:stCondLst>
                                        </p:cTn>
                                        <p:tgtEl>
                                          <p:spTgt spid="24"/>
                                        </p:tgtEl>
                                        <p:attrNameLst>
                                          <p:attrName>style.visibility</p:attrName>
                                        </p:attrNameLst>
                                      </p:cBhvr>
                                      <p:to>
                                        <p:strVal val="hidden"/>
                                      </p:to>
                                    </p:set>
                                  </p:childTnLst>
                                </p:cTn>
                              </p:par>
                            </p:childTnLst>
                          </p:cTn>
                        </p:par>
                        <p:par>
                          <p:cTn id="100" fill="hold">
                            <p:stCondLst>
                              <p:cond delay="5400"/>
                            </p:stCondLst>
                            <p:childTnLst>
                              <p:par>
                                <p:cTn id="101" presetID="1"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par>
                          <p:cTn id="103" fill="hold">
                            <p:stCondLst>
                              <p:cond delay="5400"/>
                            </p:stCondLst>
                            <p:childTnLst>
                              <p:par>
                                <p:cTn id="104" presetID="1" presetClass="exit" presetSubtype="0" fill="hold" grpId="1" nodeType="afterEffect">
                                  <p:stCondLst>
                                    <p:cond delay="300"/>
                                  </p:stCondLst>
                                  <p:childTnLst>
                                    <p:set>
                                      <p:cBhvr>
                                        <p:cTn id="105" dur="1" fill="hold">
                                          <p:stCondLst>
                                            <p:cond delay="0"/>
                                          </p:stCondLst>
                                        </p:cTn>
                                        <p:tgtEl>
                                          <p:spTgt spid="25"/>
                                        </p:tgtEl>
                                        <p:attrNameLst>
                                          <p:attrName>style.visibility</p:attrName>
                                        </p:attrNameLst>
                                      </p:cBhvr>
                                      <p:to>
                                        <p:strVal val="hidden"/>
                                      </p:to>
                                    </p:set>
                                  </p:childTnLst>
                                </p:cTn>
                              </p:par>
                            </p:childTnLst>
                          </p:cTn>
                        </p:par>
                        <p:par>
                          <p:cTn id="106" fill="hold">
                            <p:stCondLst>
                              <p:cond delay="5700"/>
                            </p:stCondLst>
                            <p:childTnLst>
                              <p:par>
                                <p:cTn id="107" presetID="1" presetClass="entr" presetSubtype="0" fill="hold" grpId="0" nodeType="afterEffect">
                                  <p:stCondLst>
                                    <p:cond delay="0"/>
                                  </p:stCondLst>
                                  <p:childTnLst>
                                    <p:set>
                                      <p:cBhvr>
                                        <p:cTn id="108" dur="1" fill="hold">
                                          <p:stCondLst>
                                            <p:cond delay="0"/>
                                          </p:stCondLst>
                                        </p:cTn>
                                        <p:tgtEl>
                                          <p:spTgt spid="26"/>
                                        </p:tgtEl>
                                        <p:attrNameLst>
                                          <p:attrName>style.visibility</p:attrName>
                                        </p:attrNameLst>
                                      </p:cBhvr>
                                      <p:to>
                                        <p:strVal val="visible"/>
                                      </p:to>
                                    </p:set>
                                  </p:childTnLst>
                                </p:cTn>
                              </p:par>
                            </p:childTnLst>
                          </p:cTn>
                        </p:par>
                        <p:par>
                          <p:cTn id="109" fill="hold">
                            <p:stCondLst>
                              <p:cond delay="5700"/>
                            </p:stCondLst>
                            <p:childTnLst>
                              <p:par>
                                <p:cTn id="110" presetID="1" presetClass="exit" presetSubtype="0" fill="hold" grpId="1" nodeType="afterEffect">
                                  <p:stCondLst>
                                    <p:cond delay="300"/>
                                  </p:stCondLst>
                                  <p:childTnLst>
                                    <p:set>
                                      <p:cBhvr>
                                        <p:cTn id="111" dur="1" fill="hold">
                                          <p:stCondLst>
                                            <p:cond delay="0"/>
                                          </p:stCondLst>
                                        </p:cTn>
                                        <p:tgtEl>
                                          <p:spTgt spid="26"/>
                                        </p:tgtEl>
                                        <p:attrNameLst>
                                          <p:attrName>style.visibility</p:attrName>
                                        </p:attrNameLst>
                                      </p:cBhvr>
                                      <p:to>
                                        <p:strVal val="hidden"/>
                                      </p:to>
                                    </p:set>
                                  </p:childTnLst>
                                </p:cTn>
                              </p:par>
                            </p:childTnLst>
                          </p:cTn>
                        </p:par>
                        <p:par>
                          <p:cTn id="112" fill="hold">
                            <p:stCondLst>
                              <p:cond delay="6000"/>
                            </p:stCondLst>
                            <p:childTnLst>
                              <p:par>
                                <p:cTn id="113" presetID="1" presetClass="entr" presetSubtype="0"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par>
                          <p:cTn id="115" fill="hold">
                            <p:stCondLst>
                              <p:cond delay="6000"/>
                            </p:stCondLst>
                            <p:childTnLst>
                              <p:par>
                                <p:cTn id="116" presetID="1" presetClass="exit" presetSubtype="0" fill="hold" grpId="1" nodeType="afterEffect">
                                  <p:stCondLst>
                                    <p:cond delay="300"/>
                                  </p:stCondLst>
                                  <p:childTnLst>
                                    <p:set>
                                      <p:cBhvr>
                                        <p:cTn id="117" dur="1" fill="hold">
                                          <p:stCondLst>
                                            <p:cond delay="0"/>
                                          </p:stCondLst>
                                        </p:cTn>
                                        <p:tgtEl>
                                          <p:spTgt spid="27"/>
                                        </p:tgtEl>
                                        <p:attrNameLst>
                                          <p:attrName>style.visibility</p:attrName>
                                        </p:attrNameLst>
                                      </p:cBhvr>
                                      <p:to>
                                        <p:strVal val="hidden"/>
                                      </p:to>
                                    </p:set>
                                  </p:childTnLst>
                                </p:cTn>
                              </p:par>
                            </p:childTnLst>
                          </p:cTn>
                        </p:par>
                        <p:par>
                          <p:cTn id="118" fill="hold">
                            <p:stCondLst>
                              <p:cond delay="6300"/>
                            </p:stCondLst>
                            <p:childTnLst>
                              <p:par>
                                <p:cTn id="119" presetID="1" presetClass="entr" presetSubtype="0" fill="hold" grpId="0" nodeType="afterEffect">
                                  <p:stCondLst>
                                    <p:cond delay="0"/>
                                  </p:stCondLst>
                                  <p:childTnLst>
                                    <p:set>
                                      <p:cBhvr>
                                        <p:cTn id="120" dur="1" fill="hold">
                                          <p:stCondLst>
                                            <p:cond delay="0"/>
                                          </p:stCondLst>
                                        </p:cTn>
                                        <p:tgtEl>
                                          <p:spTgt spid="28"/>
                                        </p:tgtEl>
                                        <p:attrNameLst>
                                          <p:attrName>style.visibility</p:attrName>
                                        </p:attrNameLst>
                                      </p:cBhvr>
                                      <p:to>
                                        <p:strVal val="visible"/>
                                      </p:to>
                                    </p:set>
                                  </p:childTnLst>
                                </p:cTn>
                              </p:par>
                            </p:childTnLst>
                          </p:cTn>
                        </p:par>
                        <p:par>
                          <p:cTn id="121" fill="hold">
                            <p:stCondLst>
                              <p:cond delay="6300"/>
                            </p:stCondLst>
                            <p:childTnLst>
                              <p:par>
                                <p:cTn id="122" presetID="1" presetClass="exit" presetSubtype="0" fill="hold" grpId="1" nodeType="afterEffect">
                                  <p:stCondLst>
                                    <p:cond delay="300"/>
                                  </p:stCondLst>
                                  <p:childTnLst>
                                    <p:set>
                                      <p:cBhvr>
                                        <p:cTn id="123" dur="1" fill="hold">
                                          <p:stCondLst>
                                            <p:cond delay="0"/>
                                          </p:stCondLst>
                                        </p:cTn>
                                        <p:tgtEl>
                                          <p:spTgt spid="28"/>
                                        </p:tgtEl>
                                        <p:attrNameLst>
                                          <p:attrName>style.visibility</p:attrName>
                                        </p:attrNameLst>
                                      </p:cBhvr>
                                      <p:to>
                                        <p:strVal val="hidden"/>
                                      </p:to>
                                    </p:set>
                                  </p:childTnLst>
                                </p:cTn>
                              </p:par>
                            </p:childTnLst>
                          </p:cTn>
                        </p:par>
                        <p:par>
                          <p:cTn id="124" fill="hold">
                            <p:stCondLst>
                              <p:cond delay="6600"/>
                            </p:stCondLst>
                            <p:childTnLst>
                              <p:par>
                                <p:cTn id="125" presetID="1" presetClass="entr" presetSubtype="0" fill="hold" grpId="0" nodeType="afterEffect">
                                  <p:stCondLst>
                                    <p:cond delay="0"/>
                                  </p:stCondLst>
                                  <p:childTnLst>
                                    <p:set>
                                      <p:cBhvr>
                                        <p:cTn id="126" dur="1" fill="hold">
                                          <p:stCondLst>
                                            <p:cond delay="0"/>
                                          </p:stCondLst>
                                        </p:cTn>
                                        <p:tgtEl>
                                          <p:spTgt spid="29"/>
                                        </p:tgtEl>
                                        <p:attrNameLst>
                                          <p:attrName>style.visibility</p:attrName>
                                        </p:attrNameLst>
                                      </p:cBhvr>
                                      <p:to>
                                        <p:strVal val="visible"/>
                                      </p:to>
                                    </p:set>
                                  </p:childTnLst>
                                </p:cTn>
                              </p:par>
                            </p:childTnLst>
                          </p:cTn>
                        </p:par>
                        <p:par>
                          <p:cTn id="127" fill="hold">
                            <p:stCondLst>
                              <p:cond delay="6600"/>
                            </p:stCondLst>
                            <p:childTnLst>
                              <p:par>
                                <p:cTn id="128" presetID="1" presetClass="exit" presetSubtype="0" fill="hold" grpId="1" nodeType="afterEffect">
                                  <p:stCondLst>
                                    <p:cond delay="300"/>
                                  </p:stCondLst>
                                  <p:childTnLst>
                                    <p:set>
                                      <p:cBhvr>
                                        <p:cTn id="129" dur="1" fill="hold">
                                          <p:stCondLst>
                                            <p:cond delay="0"/>
                                          </p:stCondLst>
                                        </p:cTn>
                                        <p:tgtEl>
                                          <p:spTgt spid="29"/>
                                        </p:tgtEl>
                                        <p:attrNameLst>
                                          <p:attrName>style.visibility</p:attrName>
                                        </p:attrNameLst>
                                      </p:cBhvr>
                                      <p:to>
                                        <p:strVal val="hidden"/>
                                      </p:to>
                                    </p:set>
                                  </p:childTnLst>
                                </p:cTn>
                              </p:par>
                            </p:childTnLst>
                          </p:cTn>
                        </p:par>
                        <p:par>
                          <p:cTn id="130" fill="hold">
                            <p:stCondLst>
                              <p:cond delay="6900"/>
                            </p:stCondLst>
                            <p:childTnLst>
                              <p:par>
                                <p:cTn id="131" presetID="1" presetClass="entr" presetSubtype="0" fill="hold" grpId="0" nodeType="afterEffect">
                                  <p:stCondLst>
                                    <p:cond delay="0"/>
                                  </p:stCondLst>
                                  <p:childTnLst>
                                    <p:set>
                                      <p:cBhvr>
                                        <p:cTn id="132" dur="1" fill="hold">
                                          <p:stCondLst>
                                            <p:cond delay="0"/>
                                          </p:stCondLst>
                                        </p:cTn>
                                        <p:tgtEl>
                                          <p:spTgt spid="30"/>
                                        </p:tgtEl>
                                        <p:attrNameLst>
                                          <p:attrName>style.visibility</p:attrName>
                                        </p:attrNameLst>
                                      </p:cBhvr>
                                      <p:to>
                                        <p:strVal val="visible"/>
                                      </p:to>
                                    </p:set>
                                  </p:childTnLst>
                                </p:cTn>
                              </p:par>
                            </p:childTnLst>
                          </p:cTn>
                        </p:par>
                        <p:par>
                          <p:cTn id="133" fill="hold">
                            <p:stCondLst>
                              <p:cond delay="6900"/>
                            </p:stCondLst>
                            <p:childTnLst>
                              <p:par>
                                <p:cTn id="134" presetID="1" presetClass="exit" presetSubtype="0" fill="hold" grpId="1" nodeType="afterEffect">
                                  <p:stCondLst>
                                    <p:cond delay="300"/>
                                  </p:stCondLst>
                                  <p:childTnLst>
                                    <p:set>
                                      <p:cBhvr>
                                        <p:cTn id="135" dur="1" fill="hold">
                                          <p:stCondLst>
                                            <p:cond delay="0"/>
                                          </p:stCondLst>
                                        </p:cTn>
                                        <p:tgtEl>
                                          <p:spTgt spid="30"/>
                                        </p:tgtEl>
                                        <p:attrNameLst>
                                          <p:attrName>style.visibility</p:attrName>
                                        </p:attrNameLst>
                                      </p:cBhvr>
                                      <p:to>
                                        <p:strVal val="hidden"/>
                                      </p:to>
                                    </p:set>
                                  </p:childTnLst>
                                </p:cTn>
                              </p:par>
                            </p:childTnLst>
                          </p:cTn>
                        </p:par>
                        <p:par>
                          <p:cTn id="136" fill="hold">
                            <p:stCondLst>
                              <p:cond delay="7200"/>
                            </p:stCondLst>
                            <p:childTnLst>
                              <p:par>
                                <p:cTn id="137" presetID="1" presetClass="entr" presetSubtype="0" fill="hold" grpId="0" nodeType="afterEffect">
                                  <p:stCondLst>
                                    <p:cond delay="0"/>
                                  </p:stCondLst>
                                  <p:childTnLst>
                                    <p:set>
                                      <p:cBhvr>
                                        <p:cTn id="138" dur="1" fill="hold">
                                          <p:stCondLst>
                                            <p:cond delay="0"/>
                                          </p:stCondLst>
                                        </p:cTn>
                                        <p:tgtEl>
                                          <p:spTgt spid="31"/>
                                        </p:tgtEl>
                                        <p:attrNameLst>
                                          <p:attrName>style.visibility</p:attrName>
                                        </p:attrNameLst>
                                      </p:cBhvr>
                                      <p:to>
                                        <p:strVal val="visible"/>
                                      </p:to>
                                    </p:set>
                                  </p:childTnLst>
                                </p:cTn>
                              </p:par>
                            </p:childTnLst>
                          </p:cTn>
                        </p:par>
                        <p:par>
                          <p:cTn id="139" fill="hold">
                            <p:stCondLst>
                              <p:cond delay="7200"/>
                            </p:stCondLst>
                            <p:childTnLst>
                              <p:par>
                                <p:cTn id="140" presetID="1" presetClass="exit" presetSubtype="0" fill="hold" grpId="1" nodeType="afterEffect">
                                  <p:stCondLst>
                                    <p:cond delay="300"/>
                                  </p:stCondLst>
                                  <p:childTnLst>
                                    <p:set>
                                      <p:cBhvr>
                                        <p:cTn id="141" dur="1" fill="hold">
                                          <p:stCondLst>
                                            <p:cond delay="0"/>
                                          </p:stCondLst>
                                        </p:cTn>
                                        <p:tgtEl>
                                          <p:spTgt spid="31"/>
                                        </p:tgtEl>
                                        <p:attrNameLst>
                                          <p:attrName>style.visibility</p:attrName>
                                        </p:attrNameLst>
                                      </p:cBhvr>
                                      <p:to>
                                        <p:strVal val="hidden"/>
                                      </p:to>
                                    </p:set>
                                  </p:childTnLst>
                                </p:cTn>
                              </p:par>
                            </p:childTnLst>
                          </p:cTn>
                        </p:par>
                        <p:par>
                          <p:cTn id="142" fill="hold">
                            <p:stCondLst>
                              <p:cond delay="7500"/>
                            </p:stCondLst>
                            <p:childTnLst>
                              <p:par>
                                <p:cTn id="143" presetID="1" presetClass="entr" presetSubtype="0" fill="hold" grpId="0" nodeType="afterEffect">
                                  <p:stCondLst>
                                    <p:cond delay="0"/>
                                  </p:stCondLst>
                                  <p:childTnLst>
                                    <p:set>
                                      <p:cBhvr>
                                        <p:cTn id="144" dur="1" fill="hold">
                                          <p:stCondLst>
                                            <p:cond delay="0"/>
                                          </p:stCondLst>
                                        </p:cTn>
                                        <p:tgtEl>
                                          <p:spTgt spid="32"/>
                                        </p:tgtEl>
                                        <p:attrNameLst>
                                          <p:attrName>style.visibility</p:attrName>
                                        </p:attrNameLst>
                                      </p:cBhvr>
                                      <p:to>
                                        <p:strVal val="visible"/>
                                      </p:to>
                                    </p:set>
                                  </p:childTnLst>
                                </p:cTn>
                              </p:par>
                            </p:childTnLst>
                          </p:cTn>
                        </p:par>
                        <p:par>
                          <p:cTn id="145" fill="hold">
                            <p:stCondLst>
                              <p:cond delay="7500"/>
                            </p:stCondLst>
                            <p:childTnLst>
                              <p:par>
                                <p:cTn id="146" presetID="1" presetClass="exit" presetSubtype="0" fill="hold" grpId="1" nodeType="afterEffect">
                                  <p:stCondLst>
                                    <p:cond delay="300"/>
                                  </p:stCondLst>
                                  <p:childTnLst>
                                    <p:set>
                                      <p:cBhvr>
                                        <p:cTn id="147" dur="1" fill="hold">
                                          <p:stCondLst>
                                            <p:cond delay="0"/>
                                          </p:stCondLst>
                                        </p:cTn>
                                        <p:tgtEl>
                                          <p:spTgt spid="32"/>
                                        </p:tgtEl>
                                        <p:attrNameLst>
                                          <p:attrName>style.visibility</p:attrName>
                                        </p:attrNameLst>
                                      </p:cBhvr>
                                      <p:to>
                                        <p:strVal val="hidden"/>
                                      </p:to>
                                    </p:set>
                                  </p:childTnLst>
                                </p:cTn>
                              </p:par>
                            </p:childTnLst>
                          </p:cTn>
                        </p:par>
                        <p:par>
                          <p:cTn id="148" fill="hold">
                            <p:stCondLst>
                              <p:cond delay="7800"/>
                            </p:stCondLst>
                            <p:childTnLst>
                              <p:par>
                                <p:cTn id="149" presetID="1" presetClass="entr" presetSubtype="0" fill="hold" grpId="0" nodeType="afterEffect">
                                  <p:stCondLst>
                                    <p:cond delay="0"/>
                                  </p:stCondLst>
                                  <p:childTnLst>
                                    <p:set>
                                      <p:cBhvr>
                                        <p:cTn id="150" dur="1" fill="hold">
                                          <p:stCondLst>
                                            <p:cond delay="0"/>
                                          </p:stCondLst>
                                        </p:cTn>
                                        <p:tgtEl>
                                          <p:spTgt spid="33"/>
                                        </p:tgtEl>
                                        <p:attrNameLst>
                                          <p:attrName>style.visibility</p:attrName>
                                        </p:attrNameLst>
                                      </p:cBhvr>
                                      <p:to>
                                        <p:strVal val="visible"/>
                                      </p:to>
                                    </p:set>
                                  </p:childTnLst>
                                </p:cTn>
                              </p:par>
                            </p:childTnLst>
                          </p:cTn>
                        </p:par>
                        <p:par>
                          <p:cTn id="151" fill="hold">
                            <p:stCondLst>
                              <p:cond delay="8100"/>
                            </p:stCondLst>
                            <p:childTnLst>
                              <p:par>
                                <p:cTn id="152" presetID="1" presetClass="exit" presetSubtype="0" fill="hold" grpId="1" nodeType="afterEffect">
                                  <p:stCondLst>
                                    <p:cond delay="300"/>
                                  </p:stCondLst>
                                  <p:childTnLst>
                                    <p:set>
                                      <p:cBhvr>
                                        <p:cTn id="153" dur="1" fill="hold">
                                          <p:stCondLst>
                                            <p:cond delay="0"/>
                                          </p:stCondLst>
                                        </p:cTn>
                                        <p:tgtEl>
                                          <p:spTgt spid="33"/>
                                        </p:tgtEl>
                                        <p:attrNameLst>
                                          <p:attrName>style.visibility</p:attrName>
                                        </p:attrNameLst>
                                      </p:cBhvr>
                                      <p:to>
                                        <p:strVal val="hidden"/>
                                      </p:to>
                                    </p:set>
                                  </p:childTnLst>
                                </p:cTn>
                              </p:par>
                            </p:childTnLst>
                          </p:cTn>
                        </p:par>
                        <p:par>
                          <p:cTn id="154" fill="hold">
                            <p:stCondLst>
                              <p:cond delay="8400"/>
                            </p:stCondLst>
                            <p:childTnLst>
                              <p:par>
                                <p:cTn id="155" presetID="1" presetClass="entr" presetSubtype="0" fill="hold" grpId="0" nodeType="afterEffect">
                                  <p:stCondLst>
                                    <p:cond delay="0"/>
                                  </p:stCondLst>
                                  <p:childTnLst>
                                    <p:set>
                                      <p:cBhvr>
                                        <p:cTn id="156" dur="1" fill="hold">
                                          <p:stCondLst>
                                            <p:cond delay="0"/>
                                          </p:stCondLst>
                                        </p:cTn>
                                        <p:tgtEl>
                                          <p:spTgt spid="35"/>
                                        </p:tgtEl>
                                        <p:attrNameLst>
                                          <p:attrName>style.visibility</p:attrName>
                                        </p:attrNameLst>
                                      </p:cBhvr>
                                      <p:to>
                                        <p:strVal val="visible"/>
                                      </p:to>
                                    </p:set>
                                  </p:childTnLst>
                                </p:cTn>
                              </p:par>
                            </p:childTnLst>
                          </p:cTn>
                        </p:par>
                        <p:par>
                          <p:cTn id="157" fill="hold">
                            <p:stCondLst>
                              <p:cond delay="8400"/>
                            </p:stCondLst>
                            <p:childTnLst>
                              <p:par>
                                <p:cTn id="158" presetID="1" presetClass="exit" presetSubtype="0" fill="hold" grpId="1" nodeType="afterEffect">
                                  <p:stCondLst>
                                    <p:cond delay="300"/>
                                  </p:stCondLst>
                                  <p:childTnLst>
                                    <p:set>
                                      <p:cBhvr>
                                        <p:cTn id="159" dur="1" fill="hold">
                                          <p:stCondLst>
                                            <p:cond delay="0"/>
                                          </p:stCondLst>
                                        </p:cTn>
                                        <p:tgtEl>
                                          <p:spTgt spid="35"/>
                                        </p:tgtEl>
                                        <p:attrNameLst>
                                          <p:attrName>style.visibility</p:attrName>
                                        </p:attrNameLst>
                                      </p:cBhvr>
                                      <p:to>
                                        <p:strVal val="hidden"/>
                                      </p:to>
                                    </p:set>
                                  </p:childTnLst>
                                </p:cTn>
                              </p:par>
                            </p:childTnLst>
                          </p:cTn>
                        </p:par>
                        <p:par>
                          <p:cTn id="160" fill="hold">
                            <p:stCondLst>
                              <p:cond delay="8700"/>
                            </p:stCondLst>
                            <p:childTnLst>
                              <p:par>
                                <p:cTn id="161" presetID="1" presetClass="entr" presetSubtype="0" fill="hold" grpId="0" nodeType="afterEffect">
                                  <p:stCondLst>
                                    <p:cond delay="0"/>
                                  </p:stCondLst>
                                  <p:childTnLst>
                                    <p:set>
                                      <p:cBhvr>
                                        <p:cTn id="162" dur="1" fill="hold">
                                          <p:stCondLst>
                                            <p:cond delay="0"/>
                                          </p:stCondLst>
                                        </p:cTn>
                                        <p:tgtEl>
                                          <p:spTgt spid="34"/>
                                        </p:tgtEl>
                                        <p:attrNameLst>
                                          <p:attrName>style.visibility</p:attrName>
                                        </p:attrNameLst>
                                      </p:cBhvr>
                                      <p:to>
                                        <p:strVal val="visible"/>
                                      </p:to>
                                    </p:set>
                                  </p:childTnLst>
                                </p:cTn>
                              </p:par>
                            </p:childTnLst>
                          </p:cTn>
                        </p:par>
                        <p:par>
                          <p:cTn id="163" fill="hold">
                            <p:stCondLst>
                              <p:cond delay="8700"/>
                            </p:stCondLst>
                            <p:childTnLst>
                              <p:par>
                                <p:cTn id="164" presetID="1" presetClass="exit" presetSubtype="0" fill="hold" grpId="1" nodeType="afterEffect">
                                  <p:stCondLst>
                                    <p:cond delay="300"/>
                                  </p:stCondLst>
                                  <p:childTnLst>
                                    <p:set>
                                      <p:cBhvr>
                                        <p:cTn id="165" dur="1" fill="hold">
                                          <p:stCondLst>
                                            <p:cond delay="0"/>
                                          </p:stCondLst>
                                        </p:cTn>
                                        <p:tgtEl>
                                          <p:spTgt spid="34"/>
                                        </p:tgtEl>
                                        <p:attrNameLst>
                                          <p:attrName>style.visibility</p:attrName>
                                        </p:attrNameLst>
                                      </p:cBhvr>
                                      <p:to>
                                        <p:strVal val="hidden"/>
                                      </p:to>
                                    </p:set>
                                  </p:childTnLst>
                                </p:cTn>
                              </p:par>
                            </p:childTnLst>
                          </p:cTn>
                        </p:par>
                        <p:par>
                          <p:cTn id="166" fill="hold">
                            <p:stCondLst>
                              <p:cond delay="9000"/>
                            </p:stCondLst>
                            <p:childTnLst>
                              <p:par>
                                <p:cTn id="167" presetID="1" presetClass="entr" presetSubtype="0" fill="hold" grpId="0" nodeType="afterEffect">
                                  <p:stCondLst>
                                    <p:cond delay="0"/>
                                  </p:stCondLst>
                                  <p:childTnLst>
                                    <p:set>
                                      <p:cBhvr>
                                        <p:cTn id="168" dur="1" fill="hold">
                                          <p:stCondLst>
                                            <p:cond delay="0"/>
                                          </p:stCondLst>
                                        </p:cTn>
                                        <p:tgtEl>
                                          <p:spTgt spid="36"/>
                                        </p:tgtEl>
                                        <p:attrNameLst>
                                          <p:attrName>style.visibility</p:attrName>
                                        </p:attrNameLst>
                                      </p:cBhvr>
                                      <p:to>
                                        <p:strVal val="visible"/>
                                      </p:to>
                                    </p:set>
                                  </p:childTnLst>
                                </p:cTn>
                              </p:par>
                            </p:childTnLst>
                          </p:cTn>
                        </p:par>
                        <p:par>
                          <p:cTn id="169" fill="hold">
                            <p:stCondLst>
                              <p:cond delay="9000"/>
                            </p:stCondLst>
                            <p:childTnLst>
                              <p:par>
                                <p:cTn id="170" presetID="1" presetClass="exit" presetSubtype="0" fill="hold" grpId="1" nodeType="afterEffect">
                                  <p:stCondLst>
                                    <p:cond delay="300"/>
                                  </p:stCondLst>
                                  <p:childTnLst>
                                    <p:set>
                                      <p:cBhvr>
                                        <p:cTn id="171" dur="1" fill="hold">
                                          <p:stCondLst>
                                            <p:cond delay="0"/>
                                          </p:stCondLst>
                                        </p:cTn>
                                        <p:tgtEl>
                                          <p:spTgt spid="36"/>
                                        </p:tgtEl>
                                        <p:attrNameLst>
                                          <p:attrName>style.visibility</p:attrName>
                                        </p:attrNameLst>
                                      </p:cBhvr>
                                      <p:to>
                                        <p:strVal val="hidden"/>
                                      </p:to>
                                    </p:set>
                                  </p:childTnLst>
                                </p:cTn>
                              </p:par>
                            </p:childTnLst>
                          </p:cTn>
                        </p:par>
                        <p:par>
                          <p:cTn id="172" fill="hold">
                            <p:stCondLst>
                              <p:cond delay="9300"/>
                            </p:stCondLst>
                            <p:childTnLst>
                              <p:par>
                                <p:cTn id="173" presetID="1" presetClass="entr" presetSubtype="0" fill="hold" grpId="0" nodeType="afterEffect">
                                  <p:stCondLst>
                                    <p:cond delay="0"/>
                                  </p:stCondLst>
                                  <p:childTnLst>
                                    <p:set>
                                      <p:cBhvr>
                                        <p:cTn id="174" dur="1" fill="hold">
                                          <p:stCondLst>
                                            <p:cond delay="0"/>
                                          </p:stCondLst>
                                        </p:cTn>
                                        <p:tgtEl>
                                          <p:spTgt spid="37"/>
                                        </p:tgtEl>
                                        <p:attrNameLst>
                                          <p:attrName>style.visibility</p:attrName>
                                        </p:attrNameLst>
                                      </p:cBhvr>
                                      <p:to>
                                        <p:strVal val="visible"/>
                                      </p:to>
                                    </p:set>
                                  </p:childTnLst>
                                </p:cTn>
                              </p:par>
                            </p:childTnLst>
                          </p:cTn>
                        </p:par>
                        <p:par>
                          <p:cTn id="175" fill="hold">
                            <p:stCondLst>
                              <p:cond delay="9300"/>
                            </p:stCondLst>
                            <p:childTnLst>
                              <p:par>
                                <p:cTn id="176" presetID="1" presetClass="exit" presetSubtype="0" fill="hold" grpId="1" nodeType="afterEffect">
                                  <p:stCondLst>
                                    <p:cond delay="300"/>
                                  </p:stCondLst>
                                  <p:childTnLst>
                                    <p:set>
                                      <p:cBhvr>
                                        <p:cTn id="177" dur="1" fill="hold">
                                          <p:stCondLst>
                                            <p:cond delay="0"/>
                                          </p:stCondLst>
                                        </p:cTn>
                                        <p:tgtEl>
                                          <p:spTgt spid="37"/>
                                        </p:tgtEl>
                                        <p:attrNameLst>
                                          <p:attrName>style.visibility</p:attrName>
                                        </p:attrNameLst>
                                      </p:cBhvr>
                                      <p:to>
                                        <p:strVal val="hidden"/>
                                      </p:to>
                                    </p:set>
                                  </p:childTnLst>
                                </p:cTn>
                              </p:par>
                            </p:childTnLst>
                          </p:cTn>
                        </p:par>
                        <p:par>
                          <p:cTn id="178" fill="hold">
                            <p:stCondLst>
                              <p:cond delay="9600"/>
                            </p:stCondLst>
                            <p:childTnLst>
                              <p:par>
                                <p:cTn id="179" presetID="1" presetClass="entr" presetSubtype="0" fill="hold" grpId="0" nodeType="afterEffect">
                                  <p:stCondLst>
                                    <p:cond delay="0"/>
                                  </p:stCondLst>
                                  <p:childTnLst>
                                    <p:set>
                                      <p:cBhvr>
                                        <p:cTn id="180" dur="1" fill="hold">
                                          <p:stCondLst>
                                            <p:cond delay="0"/>
                                          </p:stCondLst>
                                        </p:cTn>
                                        <p:tgtEl>
                                          <p:spTgt spid="38"/>
                                        </p:tgtEl>
                                        <p:attrNameLst>
                                          <p:attrName>style.visibility</p:attrName>
                                        </p:attrNameLst>
                                      </p:cBhvr>
                                      <p:to>
                                        <p:strVal val="visible"/>
                                      </p:to>
                                    </p:set>
                                  </p:childTnLst>
                                </p:cTn>
                              </p:par>
                            </p:childTnLst>
                          </p:cTn>
                        </p:par>
                        <p:par>
                          <p:cTn id="181" fill="hold">
                            <p:stCondLst>
                              <p:cond delay="9600"/>
                            </p:stCondLst>
                            <p:childTnLst>
                              <p:par>
                                <p:cTn id="182" presetID="1" presetClass="exit" presetSubtype="0" fill="hold" grpId="1" nodeType="afterEffect">
                                  <p:stCondLst>
                                    <p:cond delay="300"/>
                                  </p:stCondLst>
                                  <p:childTnLst>
                                    <p:set>
                                      <p:cBhvr>
                                        <p:cTn id="183" dur="1" fill="hold">
                                          <p:stCondLst>
                                            <p:cond delay="0"/>
                                          </p:stCondLst>
                                        </p:cTn>
                                        <p:tgtEl>
                                          <p:spTgt spid="38"/>
                                        </p:tgtEl>
                                        <p:attrNameLst>
                                          <p:attrName>style.visibility</p:attrName>
                                        </p:attrNameLst>
                                      </p:cBhvr>
                                      <p:to>
                                        <p:strVal val="hidden"/>
                                      </p:to>
                                    </p:set>
                                  </p:childTnLst>
                                </p:cTn>
                              </p:par>
                            </p:childTnLst>
                          </p:cTn>
                        </p:par>
                        <p:par>
                          <p:cTn id="184" fill="hold">
                            <p:stCondLst>
                              <p:cond delay="9900"/>
                            </p:stCondLst>
                            <p:childTnLst>
                              <p:par>
                                <p:cTn id="185" presetID="1" presetClass="entr" presetSubtype="0" fill="hold" grpId="0" nodeType="afterEffect">
                                  <p:stCondLst>
                                    <p:cond delay="0"/>
                                  </p:stCondLst>
                                  <p:childTnLst>
                                    <p:set>
                                      <p:cBhvr>
                                        <p:cTn id="186" dur="1" fill="hold">
                                          <p:stCondLst>
                                            <p:cond delay="0"/>
                                          </p:stCondLst>
                                        </p:cTn>
                                        <p:tgtEl>
                                          <p:spTgt spid="39"/>
                                        </p:tgtEl>
                                        <p:attrNameLst>
                                          <p:attrName>style.visibility</p:attrName>
                                        </p:attrNameLst>
                                      </p:cBhvr>
                                      <p:to>
                                        <p:strVal val="visible"/>
                                      </p:to>
                                    </p:set>
                                  </p:childTnLst>
                                </p:cTn>
                              </p:par>
                            </p:childTnLst>
                          </p:cTn>
                        </p:par>
                        <p:par>
                          <p:cTn id="187" fill="hold">
                            <p:stCondLst>
                              <p:cond delay="9900"/>
                            </p:stCondLst>
                            <p:childTnLst>
                              <p:par>
                                <p:cTn id="188" presetID="1" presetClass="exit" presetSubtype="0" fill="hold" grpId="1" nodeType="afterEffect">
                                  <p:stCondLst>
                                    <p:cond delay="300"/>
                                  </p:stCondLst>
                                  <p:childTnLst>
                                    <p:set>
                                      <p:cBhvr>
                                        <p:cTn id="189" dur="1" fill="hold">
                                          <p:stCondLst>
                                            <p:cond delay="0"/>
                                          </p:stCondLst>
                                        </p:cTn>
                                        <p:tgtEl>
                                          <p:spTgt spid="39"/>
                                        </p:tgtEl>
                                        <p:attrNameLst>
                                          <p:attrName>style.visibility</p:attrName>
                                        </p:attrNameLst>
                                      </p:cBhvr>
                                      <p:to>
                                        <p:strVal val="hidden"/>
                                      </p:to>
                                    </p:set>
                                  </p:childTnLst>
                                </p:cTn>
                              </p:par>
                            </p:childTnLst>
                          </p:cTn>
                        </p:par>
                        <p:par>
                          <p:cTn id="190" fill="hold">
                            <p:stCondLst>
                              <p:cond delay="10200"/>
                            </p:stCondLst>
                            <p:childTnLst>
                              <p:par>
                                <p:cTn id="191" presetID="1" presetClass="entr" presetSubtype="0" fill="hold" grpId="0" nodeType="afterEffect">
                                  <p:stCondLst>
                                    <p:cond delay="0"/>
                                  </p:stCondLst>
                                  <p:childTnLst>
                                    <p:set>
                                      <p:cBhvr>
                                        <p:cTn id="192" dur="1" fill="hold">
                                          <p:stCondLst>
                                            <p:cond delay="0"/>
                                          </p:stCondLst>
                                        </p:cTn>
                                        <p:tgtEl>
                                          <p:spTgt spid="40"/>
                                        </p:tgtEl>
                                        <p:attrNameLst>
                                          <p:attrName>style.visibility</p:attrName>
                                        </p:attrNameLst>
                                      </p:cBhvr>
                                      <p:to>
                                        <p:strVal val="visible"/>
                                      </p:to>
                                    </p:set>
                                  </p:childTnLst>
                                </p:cTn>
                              </p:par>
                            </p:childTnLst>
                          </p:cTn>
                        </p:par>
                        <p:par>
                          <p:cTn id="193" fill="hold">
                            <p:stCondLst>
                              <p:cond delay="10200"/>
                            </p:stCondLst>
                            <p:childTnLst>
                              <p:par>
                                <p:cTn id="194" presetID="1" presetClass="exit" presetSubtype="0" fill="hold" grpId="1" nodeType="afterEffect">
                                  <p:stCondLst>
                                    <p:cond delay="300"/>
                                  </p:stCondLst>
                                  <p:childTnLst>
                                    <p:set>
                                      <p:cBhvr>
                                        <p:cTn id="195" dur="1" fill="hold">
                                          <p:stCondLst>
                                            <p:cond delay="0"/>
                                          </p:stCondLst>
                                        </p:cTn>
                                        <p:tgtEl>
                                          <p:spTgt spid="40"/>
                                        </p:tgtEl>
                                        <p:attrNameLst>
                                          <p:attrName>style.visibility</p:attrName>
                                        </p:attrNameLst>
                                      </p:cBhvr>
                                      <p:to>
                                        <p:strVal val="hidden"/>
                                      </p:to>
                                    </p:set>
                                  </p:childTnLst>
                                </p:cTn>
                              </p:par>
                            </p:childTnLst>
                          </p:cTn>
                        </p:par>
                        <p:par>
                          <p:cTn id="196" fill="hold">
                            <p:stCondLst>
                              <p:cond delay="10500"/>
                            </p:stCondLst>
                            <p:childTnLst>
                              <p:par>
                                <p:cTn id="197" presetID="1" presetClass="entr" presetSubtype="0" fill="hold" grpId="0" nodeType="afterEffect">
                                  <p:stCondLst>
                                    <p:cond delay="0"/>
                                  </p:stCondLst>
                                  <p:childTnLst>
                                    <p:set>
                                      <p:cBhvr>
                                        <p:cTn id="198" dur="1" fill="hold">
                                          <p:stCondLst>
                                            <p:cond delay="0"/>
                                          </p:stCondLst>
                                        </p:cTn>
                                        <p:tgtEl>
                                          <p:spTgt spid="41"/>
                                        </p:tgtEl>
                                        <p:attrNameLst>
                                          <p:attrName>style.visibility</p:attrName>
                                        </p:attrNameLst>
                                      </p:cBhvr>
                                      <p:to>
                                        <p:strVal val="visible"/>
                                      </p:to>
                                    </p:set>
                                  </p:childTnLst>
                                </p:cTn>
                              </p:par>
                            </p:childTnLst>
                          </p:cTn>
                        </p:par>
                        <p:par>
                          <p:cTn id="199" fill="hold">
                            <p:stCondLst>
                              <p:cond delay="10500"/>
                            </p:stCondLst>
                            <p:childTnLst>
                              <p:par>
                                <p:cTn id="200" presetID="1" presetClass="exit" presetSubtype="0" fill="hold" grpId="1" nodeType="afterEffect">
                                  <p:stCondLst>
                                    <p:cond delay="300"/>
                                  </p:stCondLst>
                                  <p:childTnLst>
                                    <p:set>
                                      <p:cBhvr>
                                        <p:cTn id="201" dur="1" fill="hold">
                                          <p:stCondLst>
                                            <p:cond delay="0"/>
                                          </p:stCondLst>
                                        </p:cTn>
                                        <p:tgtEl>
                                          <p:spTgt spid="41"/>
                                        </p:tgtEl>
                                        <p:attrNameLst>
                                          <p:attrName>style.visibility</p:attrName>
                                        </p:attrNameLst>
                                      </p:cBhvr>
                                      <p:to>
                                        <p:strVal val="hidden"/>
                                      </p:to>
                                    </p:set>
                                  </p:childTnLst>
                                </p:cTn>
                              </p:par>
                            </p:childTnLst>
                          </p:cTn>
                        </p:par>
                        <p:par>
                          <p:cTn id="202" fill="hold">
                            <p:stCondLst>
                              <p:cond delay="10800"/>
                            </p:stCondLst>
                            <p:childTnLst>
                              <p:par>
                                <p:cTn id="203" presetID="1" presetClass="entr" presetSubtype="0" fill="hold" grpId="0" nodeType="afterEffect">
                                  <p:stCondLst>
                                    <p:cond delay="0"/>
                                  </p:stCondLst>
                                  <p:childTnLst>
                                    <p:set>
                                      <p:cBhvr>
                                        <p:cTn id="204" dur="1" fill="hold">
                                          <p:stCondLst>
                                            <p:cond delay="0"/>
                                          </p:stCondLst>
                                        </p:cTn>
                                        <p:tgtEl>
                                          <p:spTgt spid="42"/>
                                        </p:tgtEl>
                                        <p:attrNameLst>
                                          <p:attrName>style.visibility</p:attrName>
                                        </p:attrNameLst>
                                      </p:cBhvr>
                                      <p:to>
                                        <p:strVal val="visible"/>
                                      </p:to>
                                    </p:set>
                                  </p:childTnLst>
                                </p:cTn>
                              </p:par>
                            </p:childTnLst>
                          </p:cTn>
                        </p:par>
                        <p:par>
                          <p:cTn id="205" fill="hold">
                            <p:stCondLst>
                              <p:cond delay="10800"/>
                            </p:stCondLst>
                            <p:childTnLst>
                              <p:par>
                                <p:cTn id="206" presetID="1" presetClass="exit" presetSubtype="0" fill="hold" grpId="1" nodeType="afterEffect">
                                  <p:stCondLst>
                                    <p:cond delay="300"/>
                                  </p:stCondLst>
                                  <p:childTnLst>
                                    <p:set>
                                      <p:cBhvr>
                                        <p:cTn id="207" dur="1" fill="hold">
                                          <p:stCondLst>
                                            <p:cond delay="0"/>
                                          </p:stCondLst>
                                        </p:cTn>
                                        <p:tgtEl>
                                          <p:spTgt spid="42"/>
                                        </p:tgtEl>
                                        <p:attrNameLst>
                                          <p:attrName>style.visibility</p:attrName>
                                        </p:attrNameLst>
                                      </p:cBhvr>
                                      <p:to>
                                        <p:strVal val="hidden"/>
                                      </p:to>
                                    </p:set>
                                  </p:childTnLst>
                                </p:cTn>
                              </p:par>
                            </p:childTnLst>
                          </p:cTn>
                        </p:par>
                        <p:par>
                          <p:cTn id="208" fill="hold">
                            <p:stCondLst>
                              <p:cond delay="11100"/>
                            </p:stCondLst>
                            <p:childTnLst>
                              <p:par>
                                <p:cTn id="209" presetID="1" presetClass="entr" presetSubtype="0" fill="hold" grpId="0" nodeType="afterEffect">
                                  <p:stCondLst>
                                    <p:cond delay="0"/>
                                  </p:stCondLst>
                                  <p:childTnLst>
                                    <p:set>
                                      <p:cBhvr>
                                        <p:cTn id="210" dur="1" fill="hold">
                                          <p:stCondLst>
                                            <p:cond delay="0"/>
                                          </p:stCondLst>
                                        </p:cTn>
                                        <p:tgtEl>
                                          <p:spTgt spid="43"/>
                                        </p:tgtEl>
                                        <p:attrNameLst>
                                          <p:attrName>style.visibility</p:attrName>
                                        </p:attrNameLst>
                                      </p:cBhvr>
                                      <p:to>
                                        <p:strVal val="visible"/>
                                      </p:to>
                                    </p:set>
                                  </p:childTnLst>
                                </p:cTn>
                              </p:par>
                            </p:childTnLst>
                          </p:cTn>
                        </p:par>
                        <p:par>
                          <p:cTn id="211" fill="hold">
                            <p:stCondLst>
                              <p:cond delay="11100"/>
                            </p:stCondLst>
                            <p:childTnLst>
                              <p:par>
                                <p:cTn id="212" presetID="1" presetClass="exit" presetSubtype="0" fill="hold" grpId="1" nodeType="afterEffect">
                                  <p:stCondLst>
                                    <p:cond delay="300"/>
                                  </p:stCondLst>
                                  <p:childTnLst>
                                    <p:set>
                                      <p:cBhvr>
                                        <p:cTn id="213" dur="1" fill="hold">
                                          <p:stCondLst>
                                            <p:cond delay="0"/>
                                          </p:stCondLst>
                                        </p:cTn>
                                        <p:tgtEl>
                                          <p:spTgt spid="43"/>
                                        </p:tgtEl>
                                        <p:attrNameLst>
                                          <p:attrName>style.visibility</p:attrName>
                                        </p:attrNameLst>
                                      </p:cBhvr>
                                      <p:to>
                                        <p:strVal val="hidden"/>
                                      </p:to>
                                    </p:set>
                                  </p:childTnLst>
                                </p:cTn>
                              </p:par>
                            </p:childTnLst>
                          </p:cTn>
                        </p:par>
                        <p:par>
                          <p:cTn id="214" fill="hold">
                            <p:stCondLst>
                              <p:cond delay="11400"/>
                            </p:stCondLst>
                            <p:childTnLst>
                              <p:par>
                                <p:cTn id="215" presetID="1" presetClass="entr" presetSubtype="0" fill="hold" grpId="0" nodeType="afterEffect">
                                  <p:stCondLst>
                                    <p:cond delay="0"/>
                                  </p:stCondLst>
                                  <p:childTnLst>
                                    <p:set>
                                      <p:cBhvr>
                                        <p:cTn id="216" dur="1" fill="hold">
                                          <p:stCondLst>
                                            <p:cond delay="0"/>
                                          </p:stCondLst>
                                        </p:cTn>
                                        <p:tgtEl>
                                          <p:spTgt spid="44"/>
                                        </p:tgtEl>
                                        <p:attrNameLst>
                                          <p:attrName>style.visibility</p:attrName>
                                        </p:attrNameLst>
                                      </p:cBhvr>
                                      <p:to>
                                        <p:strVal val="visible"/>
                                      </p:to>
                                    </p:set>
                                  </p:childTnLst>
                                </p:cTn>
                              </p:par>
                            </p:childTnLst>
                          </p:cTn>
                        </p:par>
                        <p:par>
                          <p:cTn id="217" fill="hold">
                            <p:stCondLst>
                              <p:cond delay="11400"/>
                            </p:stCondLst>
                            <p:childTnLst>
                              <p:par>
                                <p:cTn id="218" presetID="1" presetClass="exit" presetSubtype="0" fill="hold" grpId="1" nodeType="afterEffect">
                                  <p:stCondLst>
                                    <p:cond delay="300"/>
                                  </p:stCondLst>
                                  <p:childTnLst>
                                    <p:set>
                                      <p:cBhvr>
                                        <p:cTn id="219" dur="1" fill="hold">
                                          <p:stCondLst>
                                            <p:cond delay="0"/>
                                          </p:stCondLst>
                                        </p:cTn>
                                        <p:tgtEl>
                                          <p:spTgt spid="44"/>
                                        </p:tgtEl>
                                        <p:attrNameLst>
                                          <p:attrName>style.visibility</p:attrName>
                                        </p:attrNameLst>
                                      </p:cBhvr>
                                      <p:to>
                                        <p:strVal val="hidden"/>
                                      </p:to>
                                    </p:set>
                                  </p:childTnLst>
                                </p:cTn>
                              </p:par>
                            </p:childTnLst>
                          </p:cTn>
                        </p:par>
                        <p:par>
                          <p:cTn id="220" fill="hold">
                            <p:stCondLst>
                              <p:cond delay="11700"/>
                            </p:stCondLst>
                            <p:childTnLst>
                              <p:par>
                                <p:cTn id="221" presetID="1" presetClass="entr" presetSubtype="0" fill="hold" grpId="0" nodeType="afterEffect">
                                  <p:stCondLst>
                                    <p:cond delay="0"/>
                                  </p:stCondLst>
                                  <p:childTnLst>
                                    <p:set>
                                      <p:cBhvr>
                                        <p:cTn id="222" dur="1" fill="hold">
                                          <p:stCondLst>
                                            <p:cond delay="0"/>
                                          </p:stCondLst>
                                        </p:cTn>
                                        <p:tgtEl>
                                          <p:spTgt spid="45"/>
                                        </p:tgtEl>
                                        <p:attrNameLst>
                                          <p:attrName>style.visibility</p:attrName>
                                        </p:attrNameLst>
                                      </p:cBhvr>
                                      <p:to>
                                        <p:strVal val="visible"/>
                                      </p:to>
                                    </p:set>
                                  </p:childTnLst>
                                </p:cTn>
                              </p:par>
                            </p:childTnLst>
                          </p:cTn>
                        </p:par>
                        <p:par>
                          <p:cTn id="223" fill="hold">
                            <p:stCondLst>
                              <p:cond delay="11700"/>
                            </p:stCondLst>
                            <p:childTnLst>
                              <p:par>
                                <p:cTn id="224" presetID="1" presetClass="exit" presetSubtype="0" fill="hold" grpId="1" nodeType="afterEffect">
                                  <p:stCondLst>
                                    <p:cond delay="300"/>
                                  </p:stCondLst>
                                  <p:childTnLst>
                                    <p:set>
                                      <p:cBhvr>
                                        <p:cTn id="225" dur="1" fill="hold">
                                          <p:stCondLst>
                                            <p:cond delay="0"/>
                                          </p:stCondLst>
                                        </p:cTn>
                                        <p:tgtEl>
                                          <p:spTgt spid="45"/>
                                        </p:tgtEl>
                                        <p:attrNameLst>
                                          <p:attrName>style.visibility</p:attrName>
                                        </p:attrNameLst>
                                      </p:cBhvr>
                                      <p:to>
                                        <p:strVal val="hidden"/>
                                      </p:to>
                                    </p:set>
                                  </p:childTnLst>
                                </p:cTn>
                              </p:par>
                            </p:childTnLst>
                          </p:cTn>
                        </p:par>
                        <p:par>
                          <p:cTn id="226" fill="hold">
                            <p:stCondLst>
                              <p:cond delay="12000"/>
                            </p:stCondLst>
                            <p:childTnLst>
                              <p:par>
                                <p:cTn id="227" presetID="1" presetClass="entr" presetSubtype="0" fill="hold" grpId="0" nodeType="afterEffect">
                                  <p:stCondLst>
                                    <p:cond delay="0"/>
                                  </p:stCondLst>
                                  <p:childTnLst>
                                    <p:set>
                                      <p:cBhvr>
                                        <p:cTn id="228" dur="1" fill="hold">
                                          <p:stCondLst>
                                            <p:cond delay="0"/>
                                          </p:stCondLst>
                                        </p:cTn>
                                        <p:tgtEl>
                                          <p:spTgt spid="46"/>
                                        </p:tgtEl>
                                        <p:attrNameLst>
                                          <p:attrName>style.visibility</p:attrName>
                                        </p:attrNameLst>
                                      </p:cBhvr>
                                      <p:to>
                                        <p:strVal val="visible"/>
                                      </p:to>
                                    </p:set>
                                  </p:childTnLst>
                                </p:cTn>
                              </p:par>
                            </p:childTnLst>
                          </p:cTn>
                        </p:par>
                        <p:par>
                          <p:cTn id="229" fill="hold">
                            <p:stCondLst>
                              <p:cond delay="12000"/>
                            </p:stCondLst>
                            <p:childTnLst>
                              <p:par>
                                <p:cTn id="230" presetID="1" presetClass="exit" presetSubtype="0" fill="hold" grpId="1" nodeType="afterEffect">
                                  <p:stCondLst>
                                    <p:cond delay="300"/>
                                  </p:stCondLst>
                                  <p:childTnLst>
                                    <p:set>
                                      <p:cBhvr>
                                        <p:cTn id="231" dur="1" fill="hold">
                                          <p:stCondLst>
                                            <p:cond delay="0"/>
                                          </p:stCondLst>
                                        </p:cTn>
                                        <p:tgtEl>
                                          <p:spTgt spid="46"/>
                                        </p:tgtEl>
                                        <p:attrNameLst>
                                          <p:attrName>style.visibility</p:attrName>
                                        </p:attrNameLst>
                                      </p:cBhvr>
                                      <p:to>
                                        <p:strVal val="hidden"/>
                                      </p:to>
                                    </p:set>
                                  </p:childTnLst>
                                </p:cTn>
                              </p:par>
                            </p:childTnLst>
                          </p:cTn>
                        </p:par>
                        <p:par>
                          <p:cTn id="232" fill="hold">
                            <p:stCondLst>
                              <p:cond delay="12300"/>
                            </p:stCondLst>
                            <p:childTnLst>
                              <p:par>
                                <p:cTn id="233" presetID="1" presetClass="entr" presetSubtype="0" fill="hold" grpId="0" nodeType="afterEffect">
                                  <p:stCondLst>
                                    <p:cond delay="0"/>
                                  </p:stCondLst>
                                  <p:childTnLst>
                                    <p:set>
                                      <p:cBhvr>
                                        <p:cTn id="234" dur="1" fill="hold">
                                          <p:stCondLst>
                                            <p:cond delay="0"/>
                                          </p:stCondLst>
                                        </p:cTn>
                                        <p:tgtEl>
                                          <p:spTgt spid="47"/>
                                        </p:tgtEl>
                                        <p:attrNameLst>
                                          <p:attrName>style.visibility</p:attrName>
                                        </p:attrNameLst>
                                      </p:cBhvr>
                                      <p:to>
                                        <p:strVal val="visible"/>
                                      </p:to>
                                    </p:set>
                                  </p:childTnLst>
                                </p:cTn>
                              </p:par>
                            </p:childTnLst>
                          </p:cTn>
                        </p:par>
                        <p:par>
                          <p:cTn id="235" fill="hold">
                            <p:stCondLst>
                              <p:cond delay="12300"/>
                            </p:stCondLst>
                            <p:childTnLst>
                              <p:par>
                                <p:cTn id="236" presetID="1" presetClass="exit" presetSubtype="0" fill="hold" grpId="1" nodeType="afterEffect">
                                  <p:stCondLst>
                                    <p:cond delay="300"/>
                                  </p:stCondLst>
                                  <p:childTnLst>
                                    <p:set>
                                      <p:cBhvr>
                                        <p:cTn id="237" dur="1" fill="hold">
                                          <p:stCondLst>
                                            <p:cond delay="0"/>
                                          </p:stCondLst>
                                        </p:cTn>
                                        <p:tgtEl>
                                          <p:spTgt spid="47"/>
                                        </p:tgtEl>
                                        <p:attrNameLst>
                                          <p:attrName>style.visibility</p:attrName>
                                        </p:attrNameLst>
                                      </p:cBhvr>
                                      <p:to>
                                        <p:strVal val="hidden"/>
                                      </p:to>
                                    </p:set>
                                  </p:childTnLst>
                                </p:cTn>
                              </p:par>
                            </p:childTnLst>
                          </p:cTn>
                        </p:par>
                        <p:par>
                          <p:cTn id="238" fill="hold">
                            <p:stCondLst>
                              <p:cond delay="12600"/>
                            </p:stCondLst>
                            <p:childTnLst>
                              <p:par>
                                <p:cTn id="239" presetID="1" presetClass="entr" presetSubtype="0" fill="hold" grpId="0" nodeType="afterEffect">
                                  <p:stCondLst>
                                    <p:cond delay="0"/>
                                  </p:stCondLst>
                                  <p:childTnLst>
                                    <p:set>
                                      <p:cBhvr>
                                        <p:cTn id="240" dur="1" fill="hold">
                                          <p:stCondLst>
                                            <p:cond delay="0"/>
                                          </p:stCondLst>
                                        </p:cTn>
                                        <p:tgtEl>
                                          <p:spTgt spid="48"/>
                                        </p:tgtEl>
                                        <p:attrNameLst>
                                          <p:attrName>style.visibility</p:attrName>
                                        </p:attrNameLst>
                                      </p:cBhvr>
                                      <p:to>
                                        <p:strVal val="visible"/>
                                      </p:to>
                                    </p:set>
                                  </p:childTnLst>
                                </p:cTn>
                              </p:par>
                            </p:childTnLst>
                          </p:cTn>
                        </p:par>
                        <p:par>
                          <p:cTn id="241" fill="hold">
                            <p:stCondLst>
                              <p:cond delay="12600"/>
                            </p:stCondLst>
                            <p:childTnLst>
                              <p:par>
                                <p:cTn id="242" presetID="1" presetClass="exit" presetSubtype="0" fill="hold" grpId="1" nodeType="afterEffect">
                                  <p:stCondLst>
                                    <p:cond delay="300"/>
                                  </p:stCondLst>
                                  <p:childTnLst>
                                    <p:set>
                                      <p:cBhvr>
                                        <p:cTn id="243" dur="1" fill="hold">
                                          <p:stCondLst>
                                            <p:cond delay="0"/>
                                          </p:stCondLst>
                                        </p:cTn>
                                        <p:tgtEl>
                                          <p:spTgt spid="48"/>
                                        </p:tgtEl>
                                        <p:attrNameLst>
                                          <p:attrName>style.visibility</p:attrName>
                                        </p:attrNameLst>
                                      </p:cBhvr>
                                      <p:to>
                                        <p:strVal val="hidden"/>
                                      </p:to>
                                    </p:set>
                                  </p:childTnLst>
                                </p:cTn>
                              </p:par>
                            </p:childTnLst>
                          </p:cTn>
                        </p:par>
                        <p:par>
                          <p:cTn id="244" fill="hold">
                            <p:stCondLst>
                              <p:cond delay="12900"/>
                            </p:stCondLst>
                            <p:childTnLst>
                              <p:par>
                                <p:cTn id="245" presetID="1" presetClass="entr" presetSubtype="0" fill="hold" grpId="0" nodeType="afterEffect">
                                  <p:stCondLst>
                                    <p:cond delay="0"/>
                                  </p:stCondLst>
                                  <p:childTnLst>
                                    <p:set>
                                      <p:cBhvr>
                                        <p:cTn id="246" dur="1" fill="hold">
                                          <p:stCondLst>
                                            <p:cond delay="0"/>
                                          </p:stCondLst>
                                        </p:cTn>
                                        <p:tgtEl>
                                          <p:spTgt spid="49"/>
                                        </p:tgtEl>
                                        <p:attrNameLst>
                                          <p:attrName>style.visibility</p:attrName>
                                        </p:attrNameLst>
                                      </p:cBhvr>
                                      <p:to>
                                        <p:strVal val="visible"/>
                                      </p:to>
                                    </p:set>
                                  </p:childTnLst>
                                </p:cTn>
                              </p:par>
                            </p:childTnLst>
                          </p:cTn>
                        </p:par>
                        <p:par>
                          <p:cTn id="247" fill="hold">
                            <p:stCondLst>
                              <p:cond delay="12900"/>
                            </p:stCondLst>
                            <p:childTnLst>
                              <p:par>
                                <p:cTn id="248" presetID="1" presetClass="exit" presetSubtype="0" fill="hold" grpId="1" nodeType="afterEffect">
                                  <p:stCondLst>
                                    <p:cond delay="300"/>
                                  </p:stCondLst>
                                  <p:childTnLst>
                                    <p:set>
                                      <p:cBhvr>
                                        <p:cTn id="249" dur="1" fill="hold">
                                          <p:stCondLst>
                                            <p:cond delay="0"/>
                                          </p:stCondLst>
                                        </p:cTn>
                                        <p:tgtEl>
                                          <p:spTgt spid="49"/>
                                        </p:tgtEl>
                                        <p:attrNameLst>
                                          <p:attrName>style.visibility</p:attrName>
                                        </p:attrNameLst>
                                      </p:cBhvr>
                                      <p:to>
                                        <p:strVal val="hidden"/>
                                      </p:to>
                                    </p:set>
                                  </p:childTnLst>
                                </p:cTn>
                              </p:par>
                            </p:childTnLst>
                          </p:cTn>
                        </p:par>
                        <p:par>
                          <p:cTn id="250" fill="hold">
                            <p:stCondLst>
                              <p:cond delay="13200"/>
                            </p:stCondLst>
                            <p:childTnLst>
                              <p:par>
                                <p:cTn id="251" presetID="1" presetClass="entr" presetSubtype="0" fill="hold" grpId="0" nodeType="afterEffect">
                                  <p:stCondLst>
                                    <p:cond delay="0"/>
                                  </p:stCondLst>
                                  <p:childTnLst>
                                    <p:set>
                                      <p:cBhvr>
                                        <p:cTn id="252" dur="1" fill="hold">
                                          <p:stCondLst>
                                            <p:cond delay="0"/>
                                          </p:stCondLst>
                                        </p:cTn>
                                        <p:tgtEl>
                                          <p:spTgt spid="50"/>
                                        </p:tgtEl>
                                        <p:attrNameLst>
                                          <p:attrName>style.visibility</p:attrName>
                                        </p:attrNameLst>
                                      </p:cBhvr>
                                      <p:to>
                                        <p:strVal val="visible"/>
                                      </p:to>
                                    </p:set>
                                  </p:childTnLst>
                                </p:cTn>
                              </p:par>
                            </p:childTnLst>
                          </p:cTn>
                        </p:par>
                        <p:par>
                          <p:cTn id="253" fill="hold">
                            <p:stCondLst>
                              <p:cond delay="13200"/>
                            </p:stCondLst>
                            <p:childTnLst>
                              <p:par>
                                <p:cTn id="254" presetID="1" presetClass="exit" presetSubtype="0" fill="hold" grpId="1" nodeType="afterEffect">
                                  <p:stCondLst>
                                    <p:cond delay="300"/>
                                  </p:stCondLst>
                                  <p:childTnLst>
                                    <p:set>
                                      <p:cBhvr>
                                        <p:cTn id="255" dur="1" fill="hold">
                                          <p:stCondLst>
                                            <p:cond delay="0"/>
                                          </p:stCondLst>
                                        </p:cTn>
                                        <p:tgtEl>
                                          <p:spTgt spid="50"/>
                                        </p:tgtEl>
                                        <p:attrNameLst>
                                          <p:attrName>style.visibility</p:attrName>
                                        </p:attrNameLst>
                                      </p:cBhvr>
                                      <p:to>
                                        <p:strVal val="hidden"/>
                                      </p:to>
                                    </p:set>
                                  </p:childTnLst>
                                </p:cTn>
                              </p:par>
                            </p:childTnLst>
                          </p:cTn>
                        </p:par>
                        <p:par>
                          <p:cTn id="256" fill="hold">
                            <p:stCondLst>
                              <p:cond delay="13500"/>
                            </p:stCondLst>
                            <p:childTnLst>
                              <p:par>
                                <p:cTn id="257" presetID="1" presetClass="entr" presetSubtype="0" fill="hold" grpId="0" nodeType="afterEffect">
                                  <p:stCondLst>
                                    <p:cond delay="0"/>
                                  </p:stCondLst>
                                  <p:childTnLst>
                                    <p:set>
                                      <p:cBhvr>
                                        <p:cTn id="258" dur="1" fill="hold">
                                          <p:stCondLst>
                                            <p:cond delay="0"/>
                                          </p:stCondLst>
                                        </p:cTn>
                                        <p:tgtEl>
                                          <p:spTgt spid="51"/>
                                        </p:tgtEl>
                                        <p:attrNameLst>
                                          <p:attrName>style.visibility</p:attrName>
                                        </p:attrNameLst>
                                      </p:cBhvr>
                                      <p:to>
                                        <p:strVal val="visible"/>
                                      </p:to>
                                    </p:set>
                                  </p:childTnLst>
                                </p:cTn>
                              </p:par>
                            </p:childTnLst>
                          </p:cTn>
                        </p:par>
                        <p:par>
                          <p:cTn id="259" fill="hold">
                            <p:stCondLst>
                              <p:cond delay="13500"/>
                            </p:stCondLst>
                            <p:childTnLst>
                              <p:par>
                                <p:cTn id="260" presetID="1" presetClass="exit" presetSubtype="0" fill="hold" grpId="1" nodeType="afterEffect">
                                  <p:stCondLst>
                                    <p:cond delay="300"/>
                                  </p:stCondLst>
                                  <p:childTnLst>
                                    <p:set>
                                      <p:cBhvr>
                                        <p:cTn id="261" dur="1" fill="hold">
                                          <p:stCondLst>
                                            <p:cond delay="0"/>
                                          </p:stCondLst>
                                        </p:cTn>
                                        <p:tgtEl>
                                          <p:spTgt spid="51"/>
                                        </p:tgtEl>
                                        <p:attrNameLst>
                                          <p:attrName>style.visibility</p:attrName>
                                        </p:attrNameLst>
                                      </p:cBhvr>
                                      <p:to>
                                        <p:strVal val="hidden"/>
                                      </p:to>
                                    </p:set>
                                  </p:childTnLst>
                                </p:cTn>
                              </p:par>
                            </p:childTnLst>
                          </p:cTn>
                        </p:par>
                        <p:par>
                          <p:cTn id="262" fill="hold">
                            <p:stCondLst>
                              <p:cond delay="13800"/>
                            </p:stCondLst>
                            <p:childTnLst>
                              <p:par>
                                <p:cTn id="263" presetID="1" presetClass="entr" presetSubtype="0" fill="hold" grpId="0" nodeType="afterEffect">
                                  <p:stCondLst>
                                    <p:cond delay="0"/>
                                  </p:stCondLst>
                                  <p:childTnLst>
                                    <p:set>
                                      <p:cBhvr>
                                        <p:cTn id="264" dur="1" fill="hold">
                                          <p:stCondLst>
                                            <p:cond delay="0"/>
                                          </p:stCondLst>
                                        </p:cTn>
                                        <p:tgtEl>
                                          <p:spTgt spid="52"/>
                                        </p:tgtEl>
                                        <p:attrNameLst>
                                          <p:attrName>style.visibility</p:attrName>
                                        </p:attrNameLst>
                                      </p:cBhvr>
                                      <p:to>
                                        <p:strVal val="visible"/>
                                      </p:to>
                                    </p:set>
                                  </p:childTnLst>
                                </p:cTn>
                              </p:par>
                            </p:childTnLst>
                          </p:cTn>
                        </p:par>
                        <p:par>
                          <p:cTn id="265" fill="hold">
                            <p:stCondLst>
                              <p:cond delay="13800"/>
                            </p:stCondLst>
                            <p:childTnLst>
                              <p:par>
                                <p:cTn id="266" presetID="1" presetClass="exit" presetSubtype="0" fill="hold" grpId="1" nodeType="afterEffect">
                                  <p:stCondLst>
                                    <p:cond delay="300"/>
                                  </p:stCondLst>
                                  <p:childTnLst>
                                    <p:set>
                                      <p:cBhvr>
                                        <p:cTn id="267" dur="1" fill="hold">
                                          <p:stCondLst>
                                            <p:cond delay="0"/>
                                          </p:stCondLst>
                                        </p:cTn>
                                        <p:tgtEl>
                                          <p:spTgt spid="52"/>
                                        </p:tgtEl>
                                        <p:attrNameLst>
                                          <p:attrName>style.visibility</p:attrName>
                                        </p:attrNameLst>
                                      </p:cBhvr>
                                      <p:to>
                                        <p:strVal val="hidden"/>
                                      </p:to>
                                    </p:set>
                                  </p:childTnLst>
                                </p:cTn>
                              </p:par>
                            </p:childTnLst>
                          </p:cTn>
                        </p:par>
                        <p:par>
                          <p:cTn id="268" fill="hold">
                            <p:stCondLst>
                              <p:cond delay="14100"/>
                            </p:stCondLst>
                            <p:childTnLst>
                              <p:par>
                                <p:cTn id="269" presetID="1" presetClass="entr" presetSubtype="0" fill="hold" grpId="0" nodeType="afterEffect">
                                  <p:stCondLst>
                                    <p:cond delay="0"/>
                                  </p:stCondLst>
                                  <p:childTnLst>
                                    <p:set>
                                      <p:cBhvr>
                                        <p:cTn id="270" dur="1" fill="hold">
                                          <p:stCondLst>
                                            <p:cond delay="0"/>
                                          </p:stCondLst>
                                        </p:cTn>
                                        <p:tgtEl>
                                          <p:spTgt spid="53"/>
                                        </p:tgtEl>
                                        <p:attrNameLst>
                                          <p:attrName>style.visibility</p:attrName>
                                        </p:attrNameLst>
                                      </p:cBhvr>
                                      <p:to>
                                        <p:strVal val="visible"/>
                                      </p:to>
                                    </p:set>
                                  </p:childTnLst>
                                </p:cTn>
                              </p:par>
                            </p:childTnLst>
                          </p:cTn>
                        </p:par>
                        <p:par>
                          <p:cTn id="271" fill="hold">
                            <p:stCondLst>
                              <p:cond delay="14100"/>
                            </p:stCondLst>
                            <p:childTnLst>
                              <p:par>
                                <p:cTn id="272" presetID="1" presetClass="exit" presetSubtype="0" fill="hold" grpId="1" nodeType="afterEffect">
                                  <p:stCondLst>
                                    <p:cond delay="300"/>
                                  </p:stCondLst>
                                  <p:childTnLst>
                                    <p:set>
                                      <p:cBhvr>
                                        <p:cTn id="273" dur="1" fill="hold">
                                          <p:stCondLst>
                                            <p:cond delay="0"/>
                                          </p:stCondLst>
                                        </p:cTn>
                                        <p:tgtEl>
                                          <p:spTgt spid="53"/>
                                        </p:tgtEl>
                                        <p:attrNameLst>
                                          <p:attrName>style.visibility</p:attrName>
                                        </p:attrNameLst>
                                      </p:cBhvr>
                                      <p:to>
                                        <p:strVal val="hidden"/>
                                      </p:to>
                                    </p:set>
                                  </p:childTnLst>
                                </p:cTn>
                              </p:par>
                            </p:childTnLst>
                          </p:cTn>
                        </p:par>
                        <p:par>
                          <p:cTn id="274" fill="hold">
                            <p:stCondLst>
                              <p:cond delay="14400"/>
                            </p:stCondLst>
                            <p:childTnLst>
                              <p:par>
                                <p:cTn id="275" presetID="1" presetClass="entr" presetSubtype="0" fill="hold" grpId="0" nodeType="afterEffect">
                                  <p:stCondLst>
                                    <p:cond delay="0"/>
                                  </p:stCondLst>
                                  <p:childTnLst>
                                    <p:set>
                                      <p:cBhvr>
                                        <p:cTn id="276" dur="1" fill="hold">
                                          <p:stCondLst>
                                            <p:cond delay="0"/>
                                          </p:stCondLst>
                                        </p:cTn>
                                        <p:tgtEl>
                                          <p:spTgt spid="54"/>
                                        </p:tgtEl>
                                        <p:attrNameLst>
                                          <p:attrName>style.visibility</p:attrName>
                                        </p:attrNameLst>
                                      </p:cBhvr>
                                      <p:to>
                                        <p:strVal val="visible"/>
                                      </p:to>
                                    </p:set>
                                  </p:childTnLst>
                                </p:cTn>
                              </p:par>
                            </p:childTnLst>
                          </p:cTn>
                        </p:par>
                        <p:par>
                          <p:cTn id="277" fill="hold">
                            <p:stCondLst>
                              <p:cond delay="14400"/>
                            </p:stCondLst>
                            <p:childTnLst>
                              <p:par>
                                <p:cTn id="278" presetID="1" presetClass="exit" presetSubtype="0" fill="hold" grpId="1" nodeType="afterEffect">
                                  <p:stCondLst>
                                    <p:cond delay="300"/>
                                  </p:stCondLst>
                                  <p:childTnLst>
                                    <p:set>
                                      <p:cBhvr>
                                        <p:cTn id="279" dur="1" fill="hold">
                                          <p:stCondLst>
                                            <p:cond delay="0"/>
                                          </p:stCondLst>
                                        </p:cTn>
                                        <p:tgtEl>
                                          <p:spTgt spid="54"/>
                                        </p:tgtEl>
                                        <p:attrNameLst>
                                          <p:attrName>style.visibility</p:attrName>
                                        </p:attrNameLst>
                                      </p:cBhvr>
                                      <p:to>
                                        <p:strVal val="hidden"/>
                                      </p:to>
                                    </p:set>
                                  </p:childTnLst>
                                </p:cTn>
                              </p:par>
                            </p:childTnLst>
                          </p:cTn>
                        </p:par>
                        <p:par>
                          <p:cTn id="280" fill="hold">
                            <p:stCondLst>
                              <p:cond delay="14700"/>
                            </p:stCondLst>
                            <p:childTnLst>
                              <p:par>
                                <p:cTn id="281" presetID="1" presetClass="entr" presetSubtype="0" fill="hold" grpId="0" nodeType="afterEffect">
                                  <p:stCondLst>
                                    <p:cond delay="0"/>
                                  </p:stCondLst>
                                  <p:childTnLst>
                                    <p:set>
                                      <p:cBhvr>
                                        <p:cTn id="282" dur="1" fill="hold">
                                          <p:stCondLst>
                                            <p:cond delay="0"/>
                                          </p:stCondLst>
                                        </p:cTn>
                                        <p:tgtEl>
                                          <p:spTgt spid="55"/>
                                        </p:tgtEl>
                                        <p:attrNameLst>
                                          <p:attrName>style.visibility</p:attrName>
                                        </p:attrNameLst>
                                      </p:cBhvr>
                                      <p:to>
                                        <p:strVal val="visible"/>
                                      </p:to>
                                    </p:set>
                                  </p:childTnLst>
                                </p:cTn>
                              </p:par>
                            </p:childTnLst>
                          </p:cTn>
                        </p:par>
                        <p:par>
                          <p:cTn id="283" fill="hold">
                            <p:stCondLst>
                              <p:cond delay="14700"/>
                            </p:stCondLst>
                            <p:childTnLst>
                              <p:par>
                                <p:cTn id="284" presetID="1" presetClass="exit" presetSubtype="0" fill="hold" grpId="1" nodeType="afterEffect">
                                  <p:stCondLst>
                                    <p:cond delay="300"/>
                                  </p:stCondLst>
                                  <p:childTnLst>
                                    <p:set>
                                      <p:cBhvr>
                                        <p:cTn id="285" dur="1" fill="hold">
                                          <p:stCondLst>
                                            <p:cond delay="0"/>
                                          </p:stCondLst>
                                        </p:cTn>
                                        <p:tgtEl>
                                          <p:spTgt spid="55"/>
                                        </p:tgtEl>
                                        <p:attrNameLst>
                                          <p:attrName>style.visibility</p:attrName>
                                        </p:attrNameLst>
                                      </p:cBhvr>
                                      <p:to>
                                        <p:strVal val="hidden"/>
                                      </p:to>
                                    </p:set>
                                  </p:childTnLst>
                                </p:cTn>
                              </p:par>
                            </p:childTnLst>
                          </p:cTn>
                        </p:par>
                        <p:par>
                          <p:cTn id="286" fill="hold">
                            <p:stCondLst>
                              <p:cond delay="15000"/>
                            </p:stCondLst>
                            <p:childTnLst>
                              <p:par>
                                <p:cTn id="287" presetID="1" presetClass="entr" presetSubtype="0" fill="hold" grpId="0" nodeType="afterEffect">
                                  <p:stCondLst>
                                    <p:cond delay="0"/>
                                  </p:stCondLst>
                                  <p:childTnLst>
                                    <p:set>
                                      <p:cBhvr>
                                        <p:cTn id="288" dur="1" fill="hold">
                                          <p:stCondLst>
                                            <p:cond delay="0"/>
                                          </p:stCondLst>
                                        </p:cTn>
                                        <p:tgtEl>
                                          <p:spTgt spid="59"/>
                                        </p:tgtEl>
                                        <p:attrNameLst>
                                          <p:attrName>style.visibility</p:attrName>
                                        </p:attrNameLst>
                                      </p:cBhvr>
                                      <p:to>
                                        <p:strVal val="visible"/>
                                      </p:to>
                                    </p:set>
                                  </p:childTnLst>
                                </p:cTn>
                              </p:par>
                            </p:childTnLst>
                          </p:cTn>
                        </p:par>
                        <p:par>
                          <p:cTn id="289" fill="hold">
                            <p:stCondLst>
                              <p:cond delay="15000"/>
                            </p:stCondLst>
                            <p:childTnLst>
                              <p:par>
                                <p:cTn id="290" presetID="1" presetClass="exit" presetSubtype="0" fill="hold" grpId="1" nodeType="afterEffect">
                                  <p:stCondLst>
                                    <p:cond delay="300"/>
                                  </p:stCondLst>
                                  <p:childTnLst>
                                    <p:set>
                                      <p:cBhvr>
                                        <p:cTn id="291" dur="1" fill="hold">
                                          <p:stCondLst>
                                            <p:cond delay="0"/>
                                          </p:stCondLst>
                                        </p:cTn>
                                        <p:tgtEl>
                                          <p:spTgt spid="59"/>
                                        </p:tgtEl>
                                        <p:attrNameLst>
                                          <p:attrName>style.visibility</p:attrName>
                                        </p:attrNameLst>
                                      </p:cBhvr>
                                      <p:to>
                                        <p:strVal val="hidden"/>
                                      </p:to>
                                    </p:set>
                                  </p:childTnLst>
                                </p:cTn>
                              </p:par>
                            </p:childTnLst>
                          </p:cTn>
                        </p:par>
                        <p:par>
                          <p:cTn id="292" fill="hold">
                            <p:stCondLst>
                              <p:cond delay="15300"/>
                            </p:stCondLst>
                            <p:childTnLst>
                              <p:par>
                                <p:cTn id="293" presetID="1" presetClass="entr" presetSubtype="0" fill="hold" grpId="0" nodeType="afterEffect">
                                  <p:stCondLst>
                                    <p:cond delay="0"/>
                                  </p:stCondLst>
                                  <p:childTnLst>
                                    <p:set>
                                      <p:cBhvr>
                                        <p:cTn id="294" dur="1" fill="hold">
                                          <p:stCondLst>
                                            <p:cond delay="0"/>
                                          </p:stCondLst>
                                        </p:cTn>
                                        <p:tgtEl>
                                          <p:spTgt spid="60"/>
                                        </p:tgtEl>
                                        <p:attrNameLst>
                                          <p:attrName>style.visibility</p:attrName>
                                        </p:attrNameLst>
                                      </p:cBhvr>
                                      <p:to>
                                        <p:strVal val="visible"/>
                                      </p:to>
                                    </p:set>
                                  </p:childTnLst>
                                </p:cTn>
                              </p:par>
                            </p:childTnLst>
                          </p:cTn>
                        </p:par>
                        <p:par>
                          <p:cTn id="295" fill="hold">
                            <p:stCondLst>
                              <p:cond delay="15300"/>
                            </p:stCondLst>
                            <p:childTnLst>
                              <p:par>
                                <p:cTn id="296" presetID="1" presetClass="exit" presetSubtype="0" fill="hold" grpId="1" nodeType="afterEffect">
                                  <p:stCondLst>
                                    <p:cond delay="300"/>
                                  </p:stCondLst>
                                  <p:childTnLst>
                                    <p:set>
                                      <p:cBhvr>
                                        <p:cTn id="297" dur="1" fill="hold">
                                          <p:stCondLst>
                                            <p:cond delay="0"/>
                                          </p:stCondLst>
                                        </p:cTn>
                                        <p:tgtEl>
                                          <p:spTgt spid="60"/>
                                        </p:tgtEl>
                                        <p:attrNameLst>
                                          <p:attrName>style.visibility</p:attrName>
                                        </p:attrNameLst>
                                      </p:cBhvr>
                                      <p:to>
                                        <p:strVal val="hidden"/>
                                      </p:to>
                                    </p:set>
                                  </p:childTnLst>
                                </p:cTn>
                              </p:par>
                            </p:childTnLst>
                          </p:cTn>
                        </p:par>
                        <p:par>
                          <p:cTn id="298" fill="hold">
                            <p:stCondLst>
                              <p:cond delay="15600"/>
                            </p:stCondLst>
                            <p:childTnLst>
                              <p:par>
                                <p:cTn id="299" presetID="1" presetClass="entr" presetSubtype="0" fill="hold" grpId="0" nodeType="afterEffect">
                                  <p:stCondLst>
                                    <p:cond delay="0"/>
                                  </p:stCondLst>
                                  <p:childTnLst>
                                    <p:set>
                                      <p:cBhvr>
                                        <p:cTn id="300" dur="1" fill="hold">
                                          <p:stCondLst>
                                            <p:cond delay="0"/>
                                          </p:stCondLst>
                                        </p:cTn>
                                        <p:tgtEl>
                                          <p:spTgt spid="61"/>
                                        </p:tgtEl>
                                        <p:attrNameLst>
                                          <p:attrName>style.visibility</p:attrName>
                                        </p:attrNameLst>
                                      </p:cBhvr>
                                      <p:to>
                                        <p:strVal val="visible"/>
                                      </p:to>
                                    </p:set>
                                  </p:childTnLst>
                                </p:cTn>
                              </p:par>
                            </p:childTnLst>
                          </p:cTn>
                        </p:par>
                        <p:par>
                          <p:cTn id="301" fill="hold">
                            <p:stCondLst>
                              <p:cond delay="15600"/>
                            </p:stCondLst>
                            <p:childTnLst>
                              <p:par>
                                <p:cTn id="302" presetID="1" presetClass="exit" presetSubtype="0" fill="hold" grpId="1" nodeType="afterEffect">
                                  <p:stCondLst>
                                    <p:cond delay="300"/>
                                  </p:stCondLst>
                                  <p:childTnLst>
                                    <p:set>
                                      <p:cBhvr>
                                        <p:cTn id="303" dur="1" fill="hold">
                                          <p:stCondLst>
                                            <p:cond delay="0"/>
                                          </p:stCondLst>
                                        </p:cTn>
                                        <p:tgtEl>
                                          <p:spTgt spid="61"/>
                                        </p:tgtEl>
                                        <p:attrNameLst>
                                          <p:attrName>style.visibility</p:attrName>
                                        </p:attrNameLst>
                                      </p:cBhvr>
                                      <p:to>
                                        <p:strVal val="hidden"/>
                                      </p:to>
                                    </p:set>
                                  </p:childTnLst>
                                </p:cTn>
                              </p:par>
                            </p:childTnLst>
                          </p:cTn>
                        </p:par>
                        <p:par>
                          <p:cTn id="304" fill="hold">
                            <p:stCondLst>
                              <p:cond delay="15900"/>
                            </p:stCondLst>
                            <p:childTnLst>
                              <p:par>
                                <p:cTn id="305" presetID="1" presetClass="entr" presetSubtype="0" fill="hold" grpId="0" nodeType="afterEffect">
                                  <p:stCondLst>
                                    <p:cond delay="0"/>
                                  </p:stCondLst>
                                  <p:childTnLst>
                                    <p:set>
                                      <p:cBhvr>
                                        <p:cTn id="306" dur="1" fill="hold">
                                          <p:stCondLst>
                                            <p:cond delay="0"/>
                                          </p:stCondLst>
                                        </p:cTn>
                                        <p:tgtEl>
                                          <p:spTgt spid="62"/>
                                        </p:tgtEl>
                                        <p:attrNameLst>
                                          <p:attrName>style.visibility</p:attrName>
                                        </p:attrNameLst>
                                      </p:cBhvr>
                                      <p:to>
                                        <p:strVal val="visible"/>
                                      </p:to>
                                    </p:set>
                                  </p:childTnLst>
                                </p:cTn>
                              </p:par>
                            </p:childTnLst>
                          </p:cTn>
                        </p:par>
                        <p:par>
                          <p:cTn id="307" fill="hold">
                            <p:stCondLst>
                              <p:cond delay="15900"/>
                            </p:stCondLst>
                            <p:childTnLst>
                              <p:par>
                                <p:cTn id="308" presetID="1" presetClass="exit" presetSubtype="0" fill="hold" grpId="1" nodeType="afterEffect">
                                  <p:stCondLst>
                                    <p:cond delay="300"/>
                                  </p:stCondLst>
                                  <p:childTnLst>
                                    <p:set>
                                      <p:cBhvr>
                                        <p:cTn id="309" dur="1" fill="hold">
                                          <p:stCondLst>
                                            <p:cond delay="0"/>
                                          </p:stCondLst>
                                        </p:cTn>
                                        <p:tgtEl>
                                          <p:spTgt spid="62"/>
                                        </p:tgtEl>
                                        <p:attrNameLst>
                                          <p:attrName>style.visibility</p:attrName>
                                        </p:attrNameLst>
                                      </p:cBhvr>
                                      <p:to>
                                        <p:strVal val="hidden"/>
                                      </p:to>
                                    </p:set>
                                  </p:childTnLst>
                                </p:cTn>
                              </p:par>
                            </p:childTnLst>
                          </p:cTn>
                        </p:par>
                        <p:par>
                          <p:cTn id="310" fill="hold">
                            <p:stCondLst>
                              <p:cond delay="16200"/>
                            </p:stCondLst>
                            <p:childTnLst>
                              <p:par>
                                <p:cTn id="311" presetID="1" presetClass="entr" presetSubtype="0" fill="hold" grpId="0" nodeType="afterEffect">
                                  <p:stCondLst>
                                    <p:cond delay="0"/>
                                  </p:stCondLst>
                                  <p:childTnLst>
                                    <p:set>
                                      <p:cBhvr>
                                        <p:cTn id="312" dur="1" fill="hold">
                                          <p:stCondLst>
                                            <p:cond delay="0"/>
                                          </p:stCondLst>
                                        </p:cTn>
                                        <p:tgtEl>
                                          <p:spTgt spid="63"/>
                                        </p:tgtEl>
                                        <p:attrNameLst>
                                          <p:attrName>style.visibility</p:attrName>
                                        </p:attrNameLst>
                                      </p:cBhvr>
                                      <p:to>
                                        <p:strVal val="visible"/>
                                      </p:to>
                                    </p:set>
                                  </p:childTnLst>
                                </p:cTn>
                              </p:par>
                            </p:childTnLst>
                          </p:cTn>
                        </p:par>
                        <p:par>
                          <p:cTn id="313" fill="hold">
                            <p:stCondLst>
                              <p:cond delay="16200"/>
                            </p:stCondLst>
                            <p:childTnLst>
                              <p:par>
                                <p:cTn id="314" presetID="1" presetClass="exit" presetSubtype="0" fill="hold" grpId="1" nodeType="afterEffect">
                                  <p:stCondLst>
                                    <p:cond delay="300"/>
                                  </p:stCondLst>
                                  <p:childTnLst>
                                    <p:set>
                                      <p:cBhvr>
                                        <p:cTn id="315"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9" grpId="0"/>
      <p:bldP spid="59" grpId="1"/>
      <p:bldP spid="60" grpId="0"/>
      <p:bldP spid="60" grpId="1"/>
      <p:bldP spid="61" grpId="0"/>
      <p:bldP spid="61" grpId="1"/>
      <p:bldP spid="62" grpId="0"/>
      <p:bldP spid="62" grpId="1"/>
      <p:bldP spid="63" grpId="0"/>
      <p:bldP spid="63"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152400"/>
            <a:ext cx="8837621" cy="5562599"/>
          </a:xfrm>
          <a:prstGeom prst="rect">
            <a:avLst/>
          </a:prstGeom>
          <a:noFill/>
          <a:ln w="9525">
            <a:noFill/>
            <a:miter lim="800000"/>
            <a:headEnd/>
            <a:tailEnd/>
          </a:ln>
        </p:spPr>
      </p:pic>
      <p:sp>
        <p:nvSpPr>
          <p:cNvPr id="6" name="Rectangle 5"/>
          <p:cNvSpPr/>
          <p:nvPr/>
        </p:nvSpPr>
        <p:spPr>
          <a:xfrm>
            <a:off x="685800" y="5629870"/>
            <a:ext cx="7696200" cy="1107996"/>
          </a:xfrm>
          <a:prstGeom prst="rect">
            <a:avLst/>
          </a:prstGeom>
        </p:spPr>
        <p:txBody>
          <a:bodyPr wrap="square">
            <a:spAutoFit/>
          </a:bodyPr>
          <a:lstStyle/>
          <a:p>
            <a:r>
              <a:rPr lang="en-US" sz="2400" b="1" i="1" dirty="0">
                <a:solidFill>
                  <a:prstClr val="black"/>
                </a:solidFill>
                <a:effectLst>
                  <a:outerShdw blurRad="38100" dist="38100" dir="2700000" algn="tl">
                    <a:srgbClr val="000000">
                      <a:alpha val="43137"/>
                    </a:srgbClr>
                  </a:outerShdw>
                </a:effectLst>
              </a:rPr>
              <a:t>“THE EARLY HISTORY OF INDO-EUROPEAN LANGUAGES“</a:t>
            </a:r>
          </a:p>
          <a:p>
            <a:r>
              <a:rPr lang="en-US" dirty="0">
                <a:solidFill>
                  <a:prstClr val="black"/>
                </a:solidFill>
              </a:rPr>
              <a:t>by </a:t>
            </a:r>
            <a:r>
              <a:rPr lang="en-US" b="1" dirty="0">
                <a:solidFill>
                  <a:prstClr val="black"/>
                </a:solidFill>
              </a:rPr>
              <a:t>THOMAS V. </a:t>
            </a:r>
            <a:r>
              <a:rPr lang="en-US" b="1" dirty="0" err="1">
                <a:solidFill>
                  <a:prstClr val="black"/>
                </a:solidFill>
              </a:rPr>
              <a:t>Gamkrelidze</a:t>
            </a:r>
            <a:r>
              <a:rPr lang="en-US" b="1" dirty="0">
                <a:solidFill>
                  <a:prstClr val="black"/>
                </a:solidFill>
              </a:rPr>
              <a:t> and V. V. IVANOV</a:t>
            </a:r>
            <a:r>
              <a:rPr lang="en-US" dirty="0">
                <a:solidFill>
                  <a:prstClr val="black"/>
                </a:solidFill>
              </a:rPr>
              <a:t> </a:t>
            </a:r>
          </a:p>
          <a:p>
            <a:r>
              <a:rPr lang="en-US" sz="2400" b="1" dirty="0">
                <a:solidFill>
                  <a:prstClr val="black"/>
                </a:solidFill>
                <a:effectLst>
                  <a:outerShdw blurRad="38100" dist="38100" dir="2700000" algn="tl">
                    <a:srgbClr val="000000">
                      <a:alpha val="43137"/>
                    </a:srgbClr>
                  </a:outerShdw>
                </a:effectLst>
              </a:rPr>
              <a:t>SCIENTIFIC AMERICAN, March 1990, pp. 110-116</a:t>
            </a:r>
          </a:p>
        </p:txBody>
      </p:sp>
      <p:pic>
        <p:nvPicPr>
          <p:cNvPr id="1027" name="Picture 3"/>
          <p:cNvPicPr>
            <a:picLocks noChangeAspect="1" noChangeArrowheads="1"/>
          </p:cNvPicPr>
          <p:nvPr/>
        </p:nvPicPr>
        <p:blipFill>
          <a:blip r:embed="rId3" cstate="print">
            <a:lum bright="25000" contrast="-15000"/>
          </a:blip>
          <a:srcRect/>
          <a:stretch>
            <a:fillRect/>
          </a:stretch>
        </p:blipFill>
        <p:spPr bwMode="auto">
          <a:xfrm>
            <a:off x="685800" y="1752600"/>
            <a:ext cx="4572000" cy="2743200"/>
          </a:xfrm>
          <a:prstGeom prst="rect">
            <a:avLst/>
          </a:prstGeom>
          <a:noFill/>
          <a:ln w="9525">
            <a:noFill/>
            <a:miter lim="800000"/>
            <a:headEnd/>
            <a:tailEnd/>
          </a:ln>
        </p:spPr>
      </p:pic>
      <p:sp>
        <p:nvSpPr>
          <p:cNvPr id="7" name="Oval 6"/>
          <p:cNvSpPr/>
          <p:nvPr/>
        </p:nvSpPr>
        <p:spPr>
          <a:xfrm rot="1210157">
            <a:off x="3539540" y="2678642"/>
            <a:ext cx="1239138" cy="7895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Oval 1"/>
          <p:cNvSpPr/>
          <p:nvPr/>
        </p:nvSpPr>
        <p:spPr>
          <a:xfrm>
            <a:off x="3200400" y="2362200"/>
            <a:ext cx="762000" cy="711212"/>
          </a:xfrm>
          <a:prstGeom prst="ellipse">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19400" y="2448340"/>
            <a:ext cx="1473321" cy="492443"/>
          </a:xfrm>
          <a:prstGeom prst="rect">
            <a:avLst/>
          </a:prstGeom>
          <a:noFill/>
        </p:spPr>
        <p:txBody>
          <a:bodyPr wrap="square" rtlCol="0">
            <a:spAutoFit/>
          </a:bodyPr>
          <a:lstStyle/>
          <a:p>
            <a:pPr algn="ctr"/>
            <a:r>
              <a:rPr lang="en-US" sz="1300" b="1" dirty="0"/>
              <a:t>POSITED</a:t>
            </a:r>
          </a:p>
          <a:p>
            <a:pPr algn="ctr"/>
            <a:r>
              <a:rPr lang="en-US" sz="1300" b="1" dirty="0"/>
              <a:t>HOMELAND</a:t>
            </a:r>
          </a:p>
        </p:txBody>
      </p:sp>
    </p:spTree>
    <p:extLst>
      <p:ext uri="{BB962C8B-B14F-4D97-AF65-F5344CB8AC3E}">
        <p14:creationId xmlns:p14="http://schemas.microsoft.com/office/powerpoint/2010/main" val="22352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P spid="3" grpId="0"/>
      <p:bldP spid="3"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152400"/>
            <a:ext cx="8837621" cy="5562599"/>
          </a:xfrm>
          <a:prstGeom prst="rect">
            <a:avLst/>
          </a:prstGeom>
          <a:noFill/>
          <a:ln w="9525">
            <a:noFill/>
            <a:miter lim="800000"/>
            <a:headEnd/>
            <a:tailEnd/>
          </a:ln>
        </p:spPr>
      </p:pic>
      <p:sp>
        <p:nvSpPr>
          <p:cNvPr id="6" name="Rectangle 5"/>
          <p:cNvSpPr/>
          <p:nvPr/>
        </p:nvSpPr>
        <p:spPr>
          <a:xfrm>
            <a:off x="685800" y="5629870"/>
            <a:ext cx="7696200" cy="1107996"/>
          </a:xfrm>
          <a:prstGeom prst="rect">
            <a:avLst/>
          </a:prstGeom>
        </p:spPr>
        <p:txBody>
          <a:bodyPr wrap="square">
            <a:spAutoFit/>
          </a:bodyPr>
          <a:lstStyle/>
          <a:p>
            <a:r>
              <a:rPr lang="en-US" sz="2400" b="1" i="1" dirty="0">
                <a:solidFill>
                  <a:prstClr val="black"/>
                </a:solidFill>
                <a:effectLst>
                  <a:outerShdw blurRad="38100" dist="38100" dir="2700000" algn="tl">
                    <a:srgbClr val="000000">
                      <a:alpha val="43137"/>
                    </a:srgbClr>
                  </a:outerShdw>
                </a:effectLst>
              </a:rPr>
              <a:t>“THE EARLY HISTORY OF INDO-EUROPEAN LANGUAGES“</a:t>
            </a:r>
          </a:p>
          <a:p>
            <a:r>
              <a:rPr lang="en-US" dirty="0">
                <a:solidFill>
                  <a:prstClr val="black"/>
                </a:solidFill>
              </a:rPr>
              <a:t>by </a:t>
            </a:r>
            <a:r>
              <a:rPr lang="en-US" b="1" dirty="0">
                <a:solidFill>
                  <a:prstClr val="black"/>
                </a:solidFill>
              </a:rPr>
              <a:t>THOMAS V. </a:t>
            </a:r>
            <a:r>
              <a:rPr lang="en-US" b="1" dirty="0" err="1">
                <a:solidFill>
                  <a:prstClr val="black"/>
                </a:solidFill>
              </a:rPr>
              <a:t>Gamkrelidze</a:t>
            </a:r>
            <a:r>
              <a:rPr lang="en-US" b="1" dirty="0">
                <a:solidFill>
                  <a:prstClr val="black"/>
                </a:solidFill>
              </a:rPr>
              <a:t> and V. V. IVANOV</a:t>
            </a:r>
            <a:r>
              <a:rPr lang="en-US" dirty="0">
                <a:solidFill>
                  <a:prstClr val="black"/>
                </a:solidFill>
              </a:rPr>
              <a:t> </a:t>
            </a:r>
          </a:p>
          <a:p>
            <a:r>
              <a:rPr lang="en-US" sz="2400" b="1" dirty="0">
                <a:solidFill>
                  <a:prstClr val="black"/>
                </a:solidFill>
                <a:effectLst>
                  <a:outerShdw blurRad="38100" dist="38100" dir="2700000" algn="tl">
                    <a:srgbClr val="000000">
                      <a:alpha val="43137"/>
                    </a:srgbClr>
                  </a:outerShdw>
                </a:effectLst>
              </a:rPr>
              <a:t>SCIENTIFIC AMERICAN, March 1990, pp. 110-116</a:t>
            </a:r>
          </a:p>
        </p:txBody>
      </p:sp>
      <p:sp>
        <p:nvSpPr>
          <p:cNvPr id="4" name="Rectangle 3"/>
          <p:cNvSpPr/>
          <p:nvPr/>
        </p:nvSpPr>
        <p:spPr>
          <a:xfrm>
            <a:off x="1219200" y="1072277"/>
            <a:ext cx="4495800" cy="2585323"/>
          </a:xfrm>
          <a:prstGeom prst="rect">
            <a:avLst/>
          </a:prstGeom>
          <a:solidFill>
            <a:schemeClr val="bg1">
              <a:alpha val="50000"/>
            </a:schemeClr>
          </a:solidFill>
        </p:spPr>
        <p:txBody>
          <a:bodyPr wrap="square">
            <a:spAutoFit/>
          </a:bodyPr>
          <a:lstStyle/>
          <a:p>
            <a:r>
              <a:rPr lang="en-US" sz="2400" b="1" dirty="0">
                <a:solidFill>
                  <a:prstClr val="black"/>
                </a:solidFill>
                <a:effectLst>
                  <a:outerShdw blurRad="38100" dist="38100" dir="2700000" algn="tl">
                    <a:srgbClr val="000000">
                      <a:alpha val="43137"/>
                    </a:srgbClr>
                  </a:outerShdw>
                </a:effectLst>
              </a:rPr>
              <a:t>“…the only thing known for certain is that the proto language must have been differentiated into unconnected daughter dialects by the late 3</a:t>
            </a:r>
            <a:r>
              <a:rPr lang="en-US" sz="2400" b="1" baseline="30000" dirty="0">
                <a:solidFill>
                  <a:prstClr val="black"/>
                </a:solidFill>
                <a:effectLst>
                  <a:outerShdw blurRad="38100" dist="38100" dir="2700000" algn="tl">
                    <a:srgbClr val="000000">
                      <a:alpha val="43137"/>
                    </a:srgbClr>
                  </a:outerShdw>
                </a:effectLst>
              </a:rPr>
              <a:t>rd</a:t>
            </a:r>
            <a:r>
              <a:rPr lang="en-US" sz="2400" b="1" dirty="0">
                <a:solidFill>
                  <a:prstClr val="black"/>
                </a:solidFill>
                <a:effectLst>
                  <a:outerShdw blurRad="38100" dist="38100" dir="2700000" algn="tl">
                    <a:srgbClr val="000000">
                      <a:alpha val="43137"/>
                    </a:srgbClr>
                  </a:outerShdw>
                </a:effectLst>
              </a:rPr>
              <a:t> millennium BC.”</a:t>
            </a:r>
          </a:p>
          <a:p>
            <a:r>
              <a:rPr lang="en-US" b="1" dirty="0">
                <a:solidFill>
                  <a:prstClr val="black"/>
                </a:solidFill>
              </a:rPr>
              <a:t>WIKIPEDIA</a:t>
            </a:r>
          </a:p>
        </p:txBody>
      </p:sp>
    </p:spTree>
    <p:extLst>
      <p:ext uri="{BB962C8B-B14F-4D97-AF65-F5344CB8AC3E}">
        <p14:creationId xmlns:p14="http://schemas.microsoft.com/office/powerpoint/2010/main" val="147409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437201" y="0"/>
            <a:ext cx="255305"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91713" y="0"/>
            <a:ext cx="4241292" cy="2893735"/>
          </a:xfrm>
          <a:prstGeom prst="rect">
            <a:avLst/>
          </a:prstGeom>
          <a:gradFill>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err="1">
                <a:solidFill>
                  <a:prstClr val="black"/>
                </a:solidFill>
              </a:rPr>
              <a:t>G</a:t>
            </a:r>
            <a:r>
              <a:rPr lang="en-US" b="1" u="sng" dirty="0" err="1">
                <a:solidFill>
                  <a:schemeClr val="tx1"/>
                </a:solidFill>
              </a:rPr>
              <a:t>é</a:t>
            </a:r>
            <a:r>
              <a:rPr lang="en-US" b="1" u="sng" dirty="0" err="1">
                <a:solidFill>
                  <a:prstClr val="black"/>
                </a:solidFill>
              </a:rPr>
              <a:t>nesis</a:t>
            </a:r>
            <a:r>
              <a:rPr lang="en-US" b="1" u="sng" dirty="0">
                <a:solidFill>
                  <a:prstClr val="black"/>
                </a:solidFill>
              </a:rPr>
              <a:t> 11</a:t>
            </a:r>
            <a:r>
              <a:rPr lang="en-US" dirty="0">
                <a:solidFill>
                  <a:prstClr val="black"/>
                </a:solidFill>
              </a:rPr>
              <a:t>  (</a:t>
            </a:r>
            <a:r>
              <a:rPr lang="en-US" b="1" dirty="0">
                <a:solidFill>
                  <a:prstClr val="black"/>
                </a:solidFill>
              </a:rPr>
              <a:t>La </a:t>
            </a:r>
            <a:r>
              <a:rPr lang="en-US" b="1" dirty="0" err="1">
                <a:solidFill>
                  <a:prstClr val="black"/>
                </a:solidFill>
              </a:rPr>
              <a:t>torre</a:t>
            </a:r>
            <a:r>
              <a:rPr lang="en-US" b="1" dirty="0">
                <a:solidFill>
                  <a:prstClr val="black"/>
                </a:solidFill>
              </a:rPr>
              <a:t> de Babel</a:t>
            </a:r>
            <a:r>
              <a:rPr lang="en-US" dirty="0">
                <a:solidFill>
                  <a:prstClr val="black"/>
                </a:solidFill>
              </a:rPr>
              <a:t>)</a:t>
            </a:r>
          </a:p>
          <a:p>
            <a:r>
              <a:rPr lang="en-US" dirty="0">
                <a:solidFill>
                  <a:prstClr val="black"/>
                </a:solidFill>
              </a:rPr>
              <a:t>11</a:t>
            </a:r>
            <a:r>
              <a:rPr lang="en-US" baseline="30000" dirty="0">
                <a:solidFill>
                  <a:prstClr val="black"/>
                </a:solidFill>
              </a:rPr>
              <a:t>1</a:t>
            </a:r>
            <a:r>
              <a:rPr lang="en-US" dirty="0">
                <a:solidFill>
                  <a:schemeClr val="tx1"/>
                </a:solidFill>
              </a:rPr>
              <a:t> </a:t>
            </a:r>
            <a:r>
              <a:rPr lang="en-US" dirty="0" err="1">
                <a:solidFill>
                  <a:schemeClr val="tx1"/>
                </a:solidFill>
              </a:rPr>
              <a:t>toda</a:t>
            </a:r>
            <a:r>
              <a:rPr lang="en-US" dirty="0">
                <a:solidFill>
                  <a:schemeClr val="tx1"/>
                </a:solidFill>
              </a:rPr>
              <a:t> la </a:t>
            </a:r>
            <a:r>
              <a:rPr lang="en-US" dirty="0" err="1">
                <a:solidFill>
                  <a:schemeClr val="tx1"/>
                </a:solidFill>
              </a:rPr>
              <a:t>tierra</a:t>
            </a:r>
            <a:endParaRPr lang="en-US" dirty="0">
              <a:solidFill>
                <a:schemeClr val="tx1"/>
              </a:solidFill>
            </a:endParaRPr>
          </a:p>
          <a:p>
            <a:endParaRPr lang="en-US" sz="900" dirty="0">
              <a:solidFill>
                <a:prstClr val="black"/>
              </a:solidFill>
            </a:endParaRPr>
          </a:p>
          <a:p>
            <a:r>
              <a:rPr lang="en-US" dirty="0">
                <a:solidFill>
                  <a:prstClr val="black"/>
                </a:solidFill>
              </a:rPr>
              <a:t>11</a:t>
            </a:r>
            <a:r>
              <a:rPr lang="en-US" baseline="30000" dirty="0">
                <a:solidFill>
                  <a:prstClr val="black"/>
                </a:solidFill>
              </a:rPr>
              <a:t>4</a:t>
            </a:r>
            <a:r>
              <a:rPr lang="en-US" dirty="0">
                <a:solidFill>
                  <a:prstClr val="black"/>
                </a:solidFill>
              </a:rPr>
              <a:t> </a:t>
            </a:r>
            <a:r>
              <a:rPr lang="es-ES" dirty="0">
                <a:solidFill>
                  <a:schemeClr val="tx1"/>
                </a:solidFill>
              </a:rPr>
              <a:t>Después dijeron: “Vamos, edifiquémonos una ciudad y una torre cuya cúspide llegue al cielo; y hagámonos un nombre”</a:t>
            </a:r>
            <a:endParaRPr lang="en-US" dirty="0">
              <a:solidFill>
                <a:schemeClr val="tx1"/>
              </a:solidFill>
            </a:endParaRPr>
          </a:p>
          <a:p>
            <a:endParaRPr lang="en-US" sz="900" dirty="0">
              <a:solidFill>
                <a:prstClr val="black"/>
              </a:solidFill>
            </a:endParaRPr>
          </a:p>
          <a:p>
            <a:r>
              <a:rPr lang="en-US" dirty="0">
                <a:solidFill>
                  <a:prstClr val="black"/>
                </a:solidFill>
              </a:rPr>
              <a:t>11</a:t>
            </a:r>
            <a:r>
              <a:rPr lang="en-US" baseline="30000" dirty="0">
                <a:solidFill>
                  <a:prstClr val="black"/>
                </a:solidFill>
              </a:rPr>
              <a:t>8 </a:t>
            </a:r>
            <a:r>
              <a:rPr lang="es-ES" dirty="0">
                <a:solidFill>
                  <a:schemeClr val="tx1"/>
                </a:solidFill>
              </a:rPr>
              <a:t>Así los esparció Jehová desde allí sobre la faz de toda la tierra, y dejaron de edificar la ciudad.</a:t>
            </a:r>
            <a:endParaRPr lang="en-US" dirty="0">
              <a:solidFill>
                <a:schemeClr val="tx1"/>
              </a:solidFill>
            </a:endParaRPr>
          </a:p>
        </p:txBody>
      </p:sp>
      <p:sp>
        <p:nvSpPr>
          <p:cNvPr id="2" name="Rectangle 1"/>
          <p:cNvSpPr/>
          <p:nvPr/>
        </p:nvSpPr>
        <p:spPr>
          <a:xfrm>
            <a:off x="178308" y="0"/>
            <a:ext cx="4241292" cy="2893735"/>
          </a:xfrm>
          <a:prstGeom prst="rect">
            <a:avLst/>
          </a:prstGeom>
          <a:gradFill>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prstClr val="black"/>
                </a:solidFill>
              </a:rPr>
              <a:t>Genesis 11</a:t>
            </a:r>
            <a:r>
              <a:rPr lang="en-US" dirty="0">
                <a:solidFill>
                  <a:prstClr val="black"/>
                </a:solidFill>
              </a:rPr>
              <a:t>  (</a:t>
            </a:r>
            <a:r>
              <a:rPr lang="en-US" b="1" dirty="0">
                <a:solidFill>
                  <a:prstClr val="black"/>
                </a:solidFill>
              </a:rPr>
              <a:t>The Tower of Babel</a:t>
            </a:r>
            <a:r>
              <a:rPr lang="en-US" dirty="0">
                <a:solidFill>
                  <a:prstClr val="black"/>
                </a:solidFill>
              </a:rPr>
              <a:t>)</a:t>
            </a:r>
          </a:p>
          <a:p>
            <a:r>
              <a:rPr lang="en-US" dirty="0">
                <a:solidFill>
                  <a:prstClr val="black"/>
                </a:solidFill>
              </a:rPr>
              <a:t>11</a:t>
            </a:r>
            <a:r>
              <a:rPr lang="en-US" baseline="30000" dirty="0">
                <a:solidFill>
                  <a:prstClr val="black"/>
                </a:solidFill>
              </a:rPr>
              <a:t>1</a:t>
            </a:r>
            <a:r>
              <a:rPr lang="en-US" dirty="0">
                <a:solidFill>
                  <a:prstClr val="black"/>
                </a:solidFill>
              </a:rPr>
              <a:t> the whole earth</a:t>
            </a:r>
          </a:p>
          <a:p>
            <a:endParaRPr lang="en-US" sz="900" dirty="0">
              <a:solidFill>
                <a:prstClr val="black"/>
              </a:solidFill>
            </a:endParaRPr>
          </a:p>
          <a:p>
            <a:r>
              <a:rPr lang="en-US" dirty="0">
                <a:solidFill>
                  <a:prstClr val="black"/>
                </a:solidFill>
              </a:rPr>
              <a:t>11</a:t>
            </a:r>
            <a:r>
              <a:rPr lang="en-US" baseline="30000" dirty="0">
                <a:solidFill>
                  <a:prstClr val="black"/>
                </a:solidFill>
              </a:rPr>
              <a:t>4</a:t>
            </a:r>
            <a:r>
              <a:rPr lang="en-US" dirty="0">
                <a:solidFill>
                  <a:prstClr val="black"/>
                </a:solidFill>
              </a:rPr>
              <a:t> They said, “Come, let us build for ourselves a city, and a tower whose top will reach into heaven, and let us make for ourselves a name”</a:t>
            </a:r>
          </a:p>
          <a:p>
            <a:endParaRPr lang="en-US" sz="900" dirty="0">
              <a:solidFill>
                <a:prstClr val="black"/>
              </a:solidFill>
            </a:endParaRPr>
          </a:p>
          <a:p>
            <a:r>
              <a:rPr lang="en-US" dirty="0">
                <a:solidFill>
                  <a:prstClr val="black"/>
                </a:solidFill>
              </a:rPr>
              <a:t>11</a:t>
            </a:r>
            <a:r>
              <a:rPr lang="en-US" baseline="30000" dirty="0">
                <a:solidFill>
                  <a:prstClr val="black"/>
                </a:solidFill>
              </a:rPr>
              <a:t>8 </a:t>
            </a:r>
            <a:r>
              <a:rPr lang="en-US" dirty="0">
                <a:solidFill>
                  <a:prstClr val="black"/>
                </a:solidFill>
              </a:rPr>
              <a:t>So the </a:t>
            </a:r>
            <a:r>
              <a:rPr lang="en-US" cap="small" dirty="0">
                <a:solidFill>
                  <a:prstClr val="black"/>
                </a:solidFill>
              </a:rPr>
              <a:t>Lord</a:t>
            </a:r>
            <a:r>
              <a:rPr lang="en-US" dirty="0">
                <a:solidFill>
                  <a:prstClr val="black"/>
                </a:solidFill>
              </a:rPr>
              <a:t> scattered them abroad from there over the face of the whole earth; and they stopped building the city.</a:t>
            </a:r>
            <a:endParaRPr lang="en-US" dirty="0"/>
          </a:p>
        </p:txBody>
      </p:sp>
      <p:sp>
        <p:nvSpPr>
          <p:cNvPr id="4" name="Rectangle 3"/>
          <p:cNvSpPr/>
          <p:nvPr/>
        </p:nvSpPr>
        <p:spPr>
          <a:xfrm>
            <a:off x="0" y="1855584"/>
            <a:ext cx="4617342" cy="4316616"/>
          </a:xfrm>
          <a:prstGeom prst="rect">
            <a:avLst/>
          </a:prstGeom>
          <a:gradFill>
            <a:gsLst>
              <a:gs pos="0">
                <a:schemeClr val="tx1">
                  <a:lumMod val="50000"/>
                  <a:lumOff val="50000"/>
                </a:schemeClr>
              </a:gs>
              <a:gs pos="30000">
                <a:schemeClr val="tx1">
                  <a:lumMod val="65000"/>
                  <a:lumOff val="35000"/>
                </a:schemeClr>
              </a:gs>
              <a:gs pos="70000">
                <a:schemeClr val="tx1">
                  <a:lumMod val="75000"/>
                  <a:lumOff val="25000"/>
                </a:schemeClr>
              </a:gs>
              <a:gs pos="100000">
                <a:schemeClr val="tx1">
                  <a:lumMod val="85000"/>
                  <a:lumOff val="15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prstClr val="white"/>
                </a:solidFill>
              </a:rPr>
              <a:t>Isaiah 13-23</a:t>
            </a:r>
          </a:p>
          <a:p>
            <a:r>
              <a:rPr lang="en-US" sz="1600" b="1" dirty="0">
                <a:solidFill>
                  <a:prstClr val="white"/>
                </a:solidFill>
              </a:rPr>
              <a:t>10</a:t>
            </a:r>
            <a:r>
              <a:rPr lang="en-US" sz="1600" baseline="30000" dirty="0">
                <a:solidFill>
                  <a:prstClr val="white"/>
                </a:solidFill>
              </a:rPr>
              <a:t>12 </a:t>
            </a:r>
            <a:r>
              <a:rPr lang="en-US" sz="1600" dirty="0">
                <a:solidFill>
                  <a:prstClr val="white"/>
                </a:solidFill>
              </a:rPr>
              <a:t>So it will be that when the Lord has completed all His work on Mount Zion and on Jerusalem, He will say, “I will punish the fruit of the </a:t>
            </a:r>
            <a:r>
              <a:rPr lang="en-US" sz="1600" b="1" u="sng" dirty="0">
                <a:solidFill>
                  <a:prstClr val="white"/>
                </a:solidFill>
              </a:rPr>
              <a:t>arrogant</a:t>
            </a:r>
            <a:r>
              <a:rPr lang="en-US" sz="1600" dirty="0">
                <a:solidFill>
                  <a:prstClr val="white"/>
                </a:solidFill>
              </a:rPr>
              <a:t> heart of the king of Assyria and the pomp of his </a:t>
            </a:r>
            <a:r>
              <a:rPr lang="en-US" sz="1600" b="1" u="sng" dirty="0">
                <a:solidFill>
                  <a:prstClr val="white"/>
                </a:solidFill>
              </a:rPr>
              <a:t>haughtiness</a:t>
            </a:r>
            <a:r>
              <a:rPr lang="en-US" sz="1600" dirty="0">
                <a:solidFill>
                  <a:prstClr val="white"/>
                </a:solidFill>
              </a:rPr>
              <a:t>.”</a:t>
            </a:r>
          </a:p>
          <a:p>
            <a:r>
              <a:rPr lang="en-US" sz="1600" b="1" dirty="0">
                <a:solidFill>
                  <a:prstClr val="white"/>
                </a:solidFill>
              </a:rPr>
              <a:t>13</a:t>
            </a:r>
            <a:r>
              <a:rPr lang="en-US" sz="1600" baseline="30000" dirty="0">
                <a:solidFill>
                  <a:prstClr val="white"/>
                </a:solidFill>
              </a:rPr>
              <a:t>11 </a:t>
            </a:r>
            <a:r>
              <a:rPr lang="en-US" sz="1600" dirty="0">
                <a:solidFill>
                  <a:prstClr val="white"/>
                </a:solidFill>
              </a:rPr>
              <a:t>Thus I will punish the world for its evil and the wicked for their iniquity; I will also put an end to the </a:t>
            </a:r>
            <a:r>
              <a:rPr lang="en-US" sz="1600" b="1" u="sng" dirty="0">
                <a:solidFill>
                  <a:prstClr val="white"/>
                </a:solidFill>
              </a:rPr>
              <a:t>arrogance</a:t>
            </a:r>
            <a:r>
              <a:rPr lang="en-US" sz="1600" dirty="0">
                <a:solidFill>
                  <a:prstClr val="white"/>
                </a:solidFill>
              </a:rPr>
              <a:t> of the </a:t>
            </a:r>
            <a:r>
              <a:rPr lang="en-US" sz="1600" b="1" u="sng" dirty="0">
                <a:solidFill>
                  <a:prstClr val="white"/>
                </a:solidFill>
              </a:rPr>
              <a:t>proud</a:t>
            </a:r>
            <a:r>
              <a:rPr lang="en-US" sz="1600" dirty="0">
                <a:solidFill>
                  <a:prstClr val="white"/>
                </a:solidFill>
              </a:rPr>
              <a:t> And abase the </a:t>
            </a:r>
            <a:r>
              <a:rPr lang="en-US" sz="1600" b="1" u="sng" dirty="0">
                <a:solidFill>
                  <a:prstClr val="white"/>
                </a:solidFill>
              </a:rPr>
              <a:t>haughtiness</a:t>
            </a:r>
            <a:r>
              <a:rPr lang="en-US" sz="1600" dirty="0">
                <a:solidFill>
                  <a:prstClr val="white"/>
                </a:solidFill>
              </a:rPr>
              <a:t> of the ruthless.</a:t>
            </a:r>
          </a:p>
          <a:p>
            <a:r>
              <a:rPr lang="en-US" sz="1600" b="1" dirty="0">
                <a:solidFill>
                  <a:prstClr val="white"/>
                </a:solidFill>
              </a:rPr>
              <a:t>13</a:t>
            </a:r>
            <a:r>
              <a:rPr lang="en-US" sz="1600" baseline="30000" dirty="0">
                <a:solidFill>
                  <a:prstClr val="white"/>
                </a:solidFill>
              </a:rPr>
              <a:t>19 </a:t>
            </a:r>
            <a:r>
              <a:rPr lang="en-US" sz="1600" dirty="0">
                <a:solidFill>
                  <a:prstClr val="white"/>
                </a:solidFill>
              </a:rPr>
              <a:t>And Babylon, the beauty of kingdoms, the glory of the Chaldeans’ </a:t>
            </a:r>
            <a:r>
              <a:rPr lang="en-US" sz="1600" b="1" u="sng" dirty="0">
                <a:solidFill>
                  <a:prstClr val="white"/>
                </a:solidFill>
              </a:rPr>
              <a:t>pride</a:t>
            </a:r>
          </a:p>
          <a:p>
            <a:r>
              <a:rPr lang="en-US" sz="1600" b="1" dirty="0">
                <a:solidFill>
                  <a:prstClr val="white"/>
                </a:solidFill>
              </a:rPr>
              <a:t>16</a:t>
            </a:r>
            <a:r>
              <a:rPr lang="en-US" sz="1600" baseline="30000" dirty="0">
                <a:solidFill>
                  <a:prstClr val="white"/>
                </a:solidFill>
              </a:rPr>
              <a:t>6 </a:t>
            </a:r>
            <a:r>
              <a:rPr lang="en-US" sz="1600" dirty="0">
                <a:solidFill>
                  <a:prstClr val="white"/>
                </a:solidFill>
              </a:rPr>
              <a:t>We have heard of the </a:t>
            </a:r>
            <a:r>
              <a:rPr lang="en-US" sz="1600" b="1" u="sng" dirty="0">
                <a:solidFill>
                  <a:prstClr val="white"/>
                </a:solidFill>
              </a:rPr>
              <a:t>pride</a:t>
            </a:r>
            <a:r>
              <a:rPr lang="en-US" sz="1600" dirty="0">
                <a:solidFill>
                  <a:prstClr val="white"/>
                </a:solidFill>
              </a:rPr>
              <a:t> of Moab, an excessive </a:t>
            </a:r>
            <a:r>
              <a:rPr lang="en-US" sz="1600" b="1" u="sng" dirty="0">
                <a:solidFill>
                  <a:prstClr val="white"/>
                </a:solidFill>
              </a:rPr>
              <a:t>pride</a:t>
            </a:r>
            <a:r>
              <a:rPr lang="en-US" sz="1600" dirty="0">
                <a:solidFill>
                  <a:prstClr val="white"/>
                </a:solidFill>
              </a:rPr>
              <a:t>; Even of his </a:t>
            </a:r>
            <a:r>
              <a:rPr lang="en-US" sz="1600" b="1" u="sng" dirty="0">
                <a:solidFill>
                  <a:prstClr val="white"/>
                </a:solidFill>
              </a:rPr>
              <a:t>arrogance</a:t>
            </a:r>
            <a:r>
              <a:rPr lang="en-US" sz="1600" dirty="0">
                <a:solidFill>
                  <a:prstClr val="white"/>
                </a:solidFill>
              </a:rPr>
              <a:t>, </a:t>
            </a:r>
            <a:r>
              <a:rPr lang="en-US" sz="1600" b="1" u="sng" dirty="0">
                <a:solidFill>
                  <a:prstClr val="white"/>
                </a:solidFill>
              </a:rPr>
              <a:t>pride</a:t>
            </a:r>
            <a:r>
              <a:rPr lang="en-US" sz="1600" dirty="0">
                <a:solidFill>
                  <a:prstClr val="white"/>
                </a:solidFill>
              </a:rPr>
              <a:t>, and fury; His idle </a:t>
            </a:r>
            <a:r>
              <a:rPr lang="en-US" sz="1600" b="1" u="sng" dirty="0">
                <a:solidFill>
                  <a:prstClr val="white"/>
                </a:solidFill>
              </a:rPr>
              <a:t>boasts</a:t>
            </a:r>
            <a:r>
              <a:rPr lang="en-US" sz="1600" dirty="0">
                <a:solidFill>
                  <a:prstClr val="white"/>
                </a:solidFill>
              </a:rPr>
              <a:t> are false.</a:t>
            </a:r>
          </a:p>
          <a:p>
            <a:r>
              <a:rPr lang="en-US" sz="1600" b="1" dirty="0">
                <a:solidFill>
                  <a:prstClr val="white"/>
                </a:solidFill>
              </a:rPr>
              <a:t>23</a:t>
            </a:r>
            <a:r>
              <a:rPr lang="en-US" sz="1600" baseline="30000" dirty="0">
                <a:solidFill>
                  <a:prstClr val="white"/>
                </a:solidFill>
              </a:rPr>
              <a:t>9 </a:t>
            </a:r>
            <a:r>
              <a:rPr lang="en-US" sz="1600" dirty="0">
                <a:solidFill>
                  <a:prstClr val="white"/>
                </a:solidFill>
              </a:rPr>
              <a:t>The Lord of hosts has planned it, to defile the </a:t>
            </a:r>
            <a:r>
              <a:rPr lang="en-US" sz="1600" b="1" u="sng" dirty="0">
                <a:solidFill>
                  <a:prstClr val="white"/>
                </a:solidFill>
              </a:rPr>
              <a:t>pride</a:t>
            </a:r>
            <a:r>
              <a:rPr lang="en-US" sz="1600" dirty="0">
                <a:solidFill>
                  <a:prstClr val="white"/>
                </a:solidFill>
              </a:rPr>
              <a:t> of all beauty, To despise all the </a:t>
            </a:r>
            <a:r>
              <a:rPr lang="en-US" sz="1600" b="1" u="sng" dirty="0">
                <a:solidFill>
                  <a:prstClr val="white"/>
                </a:solidFill>
              </a:rPr>
              <a:t>honored</a:t>
            </a:r>
            <a:r>
              <a:rPr lang="en-US" sz="1600" dirty="0">
                <a:solidFill>
                  <a:prstClr val="white"/>
                </a:solidFill>
              </a:rPr>
              <a:t> of the earth.</a:t>
            </a:r>
            <a:endParaRPr lang="en-US" sz="1600" dirty="0"/>
          </a:p>
        </p:txBody>
      </p:sp>
      <p:sp>
        <p:nvSpPr>
          <p:cNvPr id="9" name="Rounded Rectangle 8"/>
          <p:cNvSpPr/>
          <p:nvPr/>
        </p:nvSpPr>
        <p:spPr>
          <a:xfrm>
            <a:off x="-62948" y="2934773"/>
            <a:ext cx="4632061" cy="1245942"/>
          </a:xfrm>
          <a:prstGeom prst="round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prstClr val="white"/>
                </a:solidFill>
              </a:rPr>
              <a:t>13</a:t>
            </a:r>
            <a:r>
              <a:rPr lang="en-US" sz="1600" baseline="30000" dirty="0">
                <a:solidFill>
                  <a:prstClr val="white"/>
                </a:solidFill>
              </a:rPr>
              <a:t>11 </a:t>
            </a:r>
            <a:r>
              <a:rPr lang="en-US" sz="1600" dirty="0">
                <a:solidFill>
                  <a:prstClr val="white"/>
                </a:solidFill>
              </a:rPr>
              <a:t>Thus I will </a:t>
            </a:r>
            <a:r>
              <a:rPr lang="en-US" sz="1600" dirty="0">
                <a:solidFill>
                  <a:schemeClr val="tx1"/>
                </a:solidFill>
              </a:rPr>
              <a:t>punish the world</a:t>
            </a:r>
            <a:r>
              <a:rPr lang="en-US" sz="1600" dirty="0">
                <a:solidFill>
                  <a:prstClr val="white"/>
                </a:solidFill>
              </a:rPr>
              <a:t> for its evil and the wicked for their iniquity; I will also put an end to the </a:t>
            </a:r>
            <a:r>
              <a:rPr lang="en-US" sz="1600" b="1" u="sng" dirty="0">
                <a:solidFill>
                  <a:schemeClr val="tx1"/>
                </a:solidFill>
              </a:rPr>
              <a:t>arrogance</a:t>
            </a:r>
            <a:r>
              <a:rPr lang="en-US" sz="1600" dirty="0">
                <a:solidFill>
                  <a:prstClr val="white"/>
                </a:solidFill>
              </a:rPr>
              <a:t> of the </a:t>
            </a:r>
            <a:r>
              <a:rPr lang="en-US" sz="1600" b="1" u="sng" dirty="0">
                <a:solidFill>
                  <a:schemeClr val="tx1"/>
                </a:solidFill>
              </a:rPr>
              <a:t>proud</a:t>
            </a:r>
            <a:r>
              <a:rPr lang="en-US" sz="1600" dirty="0">
                <a:solidFill>
                  <a:prstClr val="white"/>
                </a:solidFill>
              </a:rPr>
              <a:t> And abase the </a:t>
            </a:r>
            <a:r>
              <a:rPr lang="en-US" sz="1600" b="1" u="sng" dirty="0">
                <a:solidFill>
                  <a:schemeClr val="tx1"/>
                </a:solidFill>
              </a:rPr>
              <a:t>haughtiness</a:t>
            </a:r>
            <a:r>
              <a:rPr lang="en-US" sz="1600" dirty="0">
                <a:solidFill>
                  <a:prstClr val="white"/>
                </a:solidFill>
              </a:rPr>
              <a:t> </a:t>
            </a:r>
          </a:p>
        </p:txBody>
      </p:sp>
      <p:sp>
        <p:nvSpPr>
          <p:cNvPr id="11" name="Rounded Rectangle 10"/>
          <p:cNvSpPr/>
          <p:nvPr/>
        </p:nvSpPr>
        <p:spPr>
          <a:xfrm>
            <a:off x="13253" y="3687438"/>
            <a:ext cx="4617342" cy="26028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1295400" y="3179937"/>
            <a:ext cx="1508760" cy="286310"/>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6140" y="4343400"/>
            <a:ext cx="4251060" cy="2329547"/>
          </a:xfrm>
          <a:prstGeom prst="rect">
            <a:avLst/>
          </a:prstGeom>
          <a:gradFill>
            <a:gsLst>
              <a:gs pos="0">
                <a:schemeClr val="tx1">
                  <a:lumMod val="50000"/>
                  <a:lumOff val="50000"/>
                </a:schemeClr>
              </a:gs>
              <a:gs pos="30000">
                <a:schemeClr val="tx1">
                  <a:lumMod val="65000"/>
                  <a:lumOff val="35000"/>
                </a:schemeClr>
              </a:gs>
              <a:gs pos="70000">
                <a:schemeClr val="tx1">
                  <a:lumMod val="75000"/>
                  <a:lumOff val="25000"/>
                </a:schemeClr>
              </a:gs>
              <a:gs pos="100000">
                <a:schemeClr val="tx1">
                  <a:lumMod val="85000"/>
                  <a:lumOff val="15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chemeClr val="bg1"/>
                </a:solidFill>
              </a:rPr>
              <a:t>Isaiah 24-25</a:t>
            </a:r>
            <a:endParaRPr lang="en-US" b="1" dirty="0">
              <a:solidFill>
                <a:schemeClr val="bg1"/>
              </a:solidFill>
            </a:endParaRPr>
          </a:p>
          <a:p>
            <a:r>
              <a:rPr lang="en-US" b="1" dirty="0">
                <a:solidFill>
                  <a:schemeClr val="bg1"/>
                </a:solidFill>
              </a:rPr>
              <a:t>24</a:t>
            </a:r>
            <a:r>
              <a:rPr lang="en-US" baseline="30000" dirty="0">
                <a:solidFill>
                  <a:schemeClr val="bg1"/>
                </a:solidFill>
              </a:rPr>
              <a:t>1</a:t>
            </a:r>
            <a:r>
              <a:rPr lang="en-US" dirty="0">
                <a:solidFill>
                  <a:schemeClr val="bg1"/>
                </a:solidFill>
              </a:rPr>
              <a:t> Behold, the </a:t>
            </a:r>
            <a:r>
              <a:rPr lang="en-US" cap="small" dirty="0">
                <a:solidFill>
                  <a:schemeClr val="bg1"/>
                </a:solidFill>
              </a:rPr>
              <a:t>Lord</a:t>
            </a:r>
            <a:r>
              <a:rPr lang="en-US" dirty="0">
                <a:solidFill>
                  <a:schemeClr val="bg1"/>
                </a:solidFill>
              </a:rPr>
              <a:t> lays the earth waste, devastates it, distorts its surface and scatters its inhabitants.</a:t>
            </a:r>
          </a:p>
          <a:p>
            <a:r>
              <a:rPr lang="en-US" b="1" dirty="0">
                <a:solidFill>
                  <a:schemeClr val="bg1"/>
                </a:solidFill>
              </a:rPr>
              <a:t>25</a:t>
            </a:r>
            <a:r>
              <a:rPr lang="en-US" baseline="30000" dirty="0">
                <a:solidFill>
                  <a:schemeClr val="bg1"/>
                </a:solidFill>
              </a:rPr>
              <a:t>2 </a:t>
            </a:r>
            <a:r>
              <a:rPr lang="en-US" dirty="0">
                <a:solidFill>
                  <a:schemeClr val="bg1"/>
                </a:solidFill>
              </a:rPr>
              <a:t>For You have made a city into a heap,</a:t>
            </a:r>
            <a:br>
              <a:rPr lang="en-US" dirty="0">
                <a:solidFill>
                  <a:schemeClr val="bg1"/>
                </a:solidFill>
              </a:rPr>
            </a:br>
            <a:r>
              <a:rPr lang="en-US" dirty="0">
                <a:solidFill>
                  <a:schemeClr val="bg1"/>
                </a:solidFill>
              </a:rPr>
              <a:t>     A fortified city into a ruin;</a:t>
            </a:r>
            <a:br>
              <a:rPr lang="en-US" dirty="0">
                <a:solidFill>
                  <a:schemeClr val="bg1"/>
                </a:solidFill>
              </a:rPr>
            </a:br>
            <a:r>
              <a:rPr lang="en-US" dirty="0">
                <a:solidFill>
                  <a:schemeClr val="bg1"/>
                </a:solidFill>
              </a:rPr>
              <a:t>     A palace of strangers is a city no more,</a:t>
            </a:r>
            <a:br>
              <a:rPr lang="en-US" dirty="0">
                <a:solidFill>
                  <a:schemeClr val="bg1"/>
                </a:solidFill>
              </a:rPr>
            </a:br>
            <a:r>
              <a:rPr lang="en-US" dirty="0">
                <a:solidFill>
                  <a:schemeClr val="bg1"/>
                </a:solidFill>
              </a:rPr>
              <a:t>     It will never be rebuilt.</a:t>
            </a:r>
          </a:p>
        </p:txBody>
      </p:sp>
      <p:cxnSp>
        <p:nvCxnSpPr>
          <p:cNvPr id="3" name="Straight Connector 2"/>
          <p:cNvCxnSpPr/>
          <p:nvPr/>
        </p:nvCxnSpPr>
        <p:spPr>
          <a:xfrm>
            <a:off x="117313" y="5486400"/>
            <a:ext cx="2147455"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62545" y="2259496"/>
            <a:ext cx="2147455"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Curved Left Arrow 9"/>
          <p:cNvSpPr/>
          <p:nvPr/>
        </p:nvSpPr>
        <p:spPr>
          <a:xfrm rot="538318" flipV="1">
            <a:off x="2630691" y="2049961"/>
            <a:ext cx="1557180" cy="3565428"/>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5" name="Rectangle 14"/>
          <p:cNvSpPr/>
          <p:nvPr/>
        </p:nvSpPr>
        <p:spPr>
          <a:xfrm>
            <a:off x="4513406" y="1855584"/>
            <a:ext cx="4617342" cy="4316616"/>
          </a:xfrm>
          <a:prstGeom prst="rect">
            <a:avLst/>
          </a:prstGeom>
          <a:gradFill>
            <a:gsLst>
              <a:gs pos="0">
                <a:schemeClr val="tx1">
                  <a:lumMod val="50000"/>
                  <a:lumOff val="50000"/>
                </a:schemeClr>
              </a:gs>
              <a:gs pos="30000">
                <a:schemeClr val="tx1">
                  <a:lumMod val="65000"/>
                  <a:lumOff val="35000"/>
                </a:schemeClr>
              </a:gs>
              <a:gs pos="70000">
                <a:schemeClr val="tx1">
                  <a:lumMod val="75000"/>
                  <a:lumOff val="25000"/>
                </a:schemeClr>
              </a:gs>
              <a:gs pos="100000">
                <a:schemeClr val="tx1">
                  <a:lumMod val="85000"/>
                  <a:lumOff val="15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prstClr val="white"/>
                </a:solidFill>
              </a:rPr>
              <a:t>Isaias 13-23</a:t>
            </a:r>
          </a:p>
          <a:p>
            <a:r>
              <a:rPr lang="en-US" sz="1600" b="1" dirty="0">
                <a:solidFill>
                  <a:prstClr val="white"/>
                </a:solidFill>
              </a:rPr>
              <a:t>10</a:t>
            </a:r>
            <a:r>
              <a:rPr lang="en-US" sz="1600" baseline="30000" dirty="0">
                <a:solidFill>
                  <a:prstClr val="white"/>
                </a:solidFill>
              </a:rPr>
              <a:t>12 </a:t>
            </a:r>
            <a:r>
              <a:rPr lang="es-ES" sz="1600" b="1" baseline="30000" dirty="0"/>
              <a:t> </a:t>
            </a:r>
            <a:r>
              <a:rPr lang="es-ES" sz="1600" dirty="0"/>
              <a:t>…después que el Señor haya acabado toda su obra en el monte </a:t>
            </a:r>
            <a:r>
              <a:rPr lang="es-ES" sz="1600" dirty="0" err="1"/>
              <a:t>Sión</a:t>
            </a:r>
            <a:r>
              <a:rPr lang="es-ES" sz="1600" dirty="0"/>
              <a:t> y en Jerusalén,” castigará el fruto de la </a:t>
            </a:r>
            <a:r>
              <a:rPr lang="es-ES" sz="1600" b="1" u="sng" dirty="0"/>
              <a:t>soberbia</a:t>
            </a:r>
            <a:r>
              <a:rPr lang="es-ES" sz="1600" dirty="0"/>
              <a:t> del corazón del rey de Asiria y la </a:t>
            </a:r>
            <a:r>
              <a:rPr lang="es-ES" sz="1600" b="1" u="sng" dirty="0"/>
              <a:t>arrogante</a:t>
            </a:r>
            <a:r>
              <a:rPr lang="es-ES" sz="1600" dirty="0"/>
              <a:t> </a:t>
            </a:r>
            <a:r>
              <a:rPr lang="es-ES" sz="1600" b="1" u="sng" dirty="0"/>
              <a:t>altivez</a:t>
            </a:r>
            <a:r>
              <a:rPr lang="es-ES" sz="1600" dirty="0"/>
              <a:t> de sus ojos.”</a:t>
            </a:r>
            <a:endParaRPr lang="en-US" sz="1600" dirty="0">
              <a:solidFill>
                <a:prstClr val="white"/>
              </a:solidFill>
            </a:endParaRPr>
          </a:p>
          <a:p>
            <a:r>
              <a:rPr lang="en-US" sz="1600" b="1" dirty="0">
                <a:solidFill>
                  <a:prstClr val="white"/>
                </a:solidFill>
              </a:rPr>
              <a:t>13</a:t>
            </a:r>
            <a:r>
              <a:rPr lang="en-US" sz="1600" baseline="30000" dirty="0">
                <a:solidFill>
                  <a:prstClr val="white"/>
                </a:solidFill>
              </a:rPr>
              <a:t>11 </a:t>
            </a:r>
            <a:r>
              <a:rPr lang="es-ES" sz="1600" dirty="0"/>
              <a:t>Castigaré al mundo por su maldad y a</a:t>
            </a:r>
          </a:p>
          <a:p>
            <a:r>
              <a:rPr lang="es-ES" sz="1600" dirty="0"/>
              <a:t>los impíos por su iniquidad; haré que cese </a:t>
            </a:r>
          </a:p>
          <a:p>
            <a:r>
              <a:rPr lang="es-ES" sz="1600" dirty="0"/>
              <a:t>la </a:t>
            </a:r>
            <a:r>
              <a:rPr lang="es-ES" sz="1600" b="1" u="sng" dirty="0"/>
              <a:t>arrogancia</a:t>
            </a:r>
            <a:r>
              <a:rPr lang="es-ES" sz="1600" dirty="0"/>
              <a:t> de los </a:t>
            </a:r>
            <a:r>
              <a:rPr lang="es-ES" sz="1600" b="1" u="sng" dirty="0"/>
              <a:t>soberbios</a:t>
            </a:r>
            <a:r>
              <a:rPr lang="es-ES" sz="1600" dirty="0"/>
              <a:t> y humillaré la </a:t>
            </a:r>
            <a:r>
              <a:rPr lang="es-ES" sz="1600" u="sng" dirty="0"/>
              <a:t>altivez</a:t>
            </a:r>
            <a:r>
              <a:rPr lang="es-ES" sz="1600" dirty="0"/>
              <a:t> de los tiranos.</a:t>
            </a:r>
            <a:endParaRPr lang="en-US" sz="1600" dirty="0">
              <a:solidFill>
                <a:prstClr val="white"/>
              </a:solidFill>
            </a:endParaRPr>
          </a:p>
          <a:p>
            <a:r>
              <a:rPr lang="en-US" sz="1600" b="1" dirty="0">
                <a:solidFill>
                  <a:prstClr val="white"/>
                </a:solidFill>
              </a:rPr>
              <a:t>13</a:t>
            </a:r>
            <a:r>
              <a:rPr lang="en-US" sz="1600" baseline="30000" dirty="0">
                <a:solidFill>
                  <a:prstClr val="white"/>
                </a:solidFill>
              </a:rPr>
              <a:t>19 </a:t>
            </a:r>
            <a:r>
              <a:rPr lang="es-ES" sz="1600" dirty="0"/>
              <a:t>Y Babilonia, hermosura de reinos,</a:t>
            </a:r>
            <a:br>
              <a:rPr lang="es-ES" sz="1600" dirty="0"/>
            </a:br>
            <a:r>
              <a:rPr lang="es-ES" sz="1600" dirty="0"/>
              <a:t>gloria y orgullo de los caldeos</a:t>
            </a:r>
            <a:endParaRPr lang="en-US" sz="1600" b="1" u="sng" dirty="0">
              <a:solidFill>
                <a:prstClr val="white"/>
              </a:solidFill>
            </a:endParaRPr>
          </a:p>
          <a:p>
            <a:r>
              <a:rPr lang="en-US" sz="1600" b="1" dirty="0">
                <a:solidFill>
                  <a:prstClr val="white"/>
                </a:solidFill>
              </a:rPr>
              <a:t>16</a:t>
            </a:r>
            <a:r>
              <a:rPr lang="en-US" sz="1600" baseline="30000" dirty="0">
                <a:solidFill>
                  <a:prstClr val="white"/>
                </a:solidFill>
              </a:rPr>
              <a:t>6 </a:t>
            </a:r>
            <a:r>
              <a:rPr lang="es-ES" sz="1600" dirty="0"/>
              <a:t>Hemos oído de la </a:t>
            </a:r>
            <a:r>
              <a:rPr lang="es-ES" sz="1600" b="1" u="sng" dirty="0"/>
              <a:t>soberbia</a:t>
            </a:r>
            <a:r>
              <a:rPr lang="es-ES" sz="1600" dirty="0"/>
              <a:t> de </a:t>
            </a:r>
            <a:r>
              <a:rPr lang="es-ES" sz="1600" dirty="0" err="1"/>
              <a:t>Moab</a:t>
            </a:r>
            <a:r>
              <a:rPr lang="es-ES" sz="1600" dirty="0"/>
              <a:t>;</a:t>
            </a:r>
            <a:br>
              <a:rPr lang="es-ES" sz="1600" dirty="0"/>
            </a:br>
            <a:r>
              <a:rPr lang="es-ES" sz="1600" dirty="0"/>
              <a:t>muy grandes son su </a:t>
            </a:r>
            <a:r>
              <a:rPr lang="es-ES" sz="1600" b="1" u="sng" dirty="0"/>
              <a:t>soberbia</a:t>
            </a:r>
            <a:r>
              <a:rPr lang="es-ES" sz="1600" dirty="0"/>
              <a:t>, su </a:t>
            </a:r>
            <a:r>
              <a:rPr lang="es-ES" sz="1600" b="1" u="sng" dirty="0"/>
              <a:t>arrogancia</a:t>
            </a:r>
            <a:r>
              <a:rPr lang="es-ES" sz="1600" dirty="0"/>
              <a:t> y su </a:t>
            </a:r>
            <a:r>
              <a:rPr lang="es-ES" sz="1600" b="1" u="sng" dirty="0"/>
              <a:t>altivez</a:t>
            </a:r>
            <a:r>
              <a:rPr lang="es-ES" sz="1600" dirty="0"/>
              <a:t>; pero sus mentiras no serán firmes.</a:t>
            </a:r>
            <a:endParaRPr lang="en-US" sz="1600" dirty="0">
              <a:solidFill>
                <a:prstClr val="white"/>
              </a:solidFill>
            </a:endParaRPr>
          </a:p>
          <a:p>
            <a:r>
              <a:rPr lang="en-US" sz="1600" b="1" dirty="0">
                <a:solidFill>
                  <a:prstClr val="white"/>
                </a:solidFill>
              </a:rPr>
              <a:t>23</a:t>
            </a:r>
            <a:r>
              <a:rPr lang="en-US" sz="1600" baseline="30000" dirty="0">
                <a:solidFill>
                  <a:prstClr val="white"/>
                </a:solidFill>
              </a:rPr>
              <a:t>9 </a:t>
            </a:r>
            <a:r>
              <a:rPr lang="es-ES" sz="1600" dirty="0"/>
              <a:t>Jehová de los ejércitos lo decretó</a:t>
            </a:r>
            <a:br>
              <a:rPr lang="es-ES" sz="1600" dirty="0"/>
            </a:br>
            <a:r>
              <a:rPr lang="es-ES" sz="1600" dirty="0"/>
              <a:t>para envilecer la </a:t>
            </a:r>
            <a:r>
              <a:rPr lang="es-ES" sz="1600" b="1" u="sng" dirty="0"/>
              <a:t>soberbia</a:t>
            </a:r>
            <a:r>
              <a:rPr lang="es-ES" sz="1600" dirty="0"/>
              <a:t> de todo esplendor</a:t>
            </a:r>
            <a:br>
              <a:rPr lang="es-ES" sz="1600" dirty="0"/>
            </a:br>
            <a:r>
              <a:rPr lang="es-ES" sz="1600" dirty="0"/>
              <a:t>y para humillar a todos los ilustres de la tierra.</a:t>
            </a:r>
            <a:endParaRPr lang="en-US" sz="1600" dirty="0"/>
          </a:p>
        </p:txBody>
      </p:sp>
      <p:sp>
        <p:nvSpPr>
          <p:cNvPr id="16" name="Rounded Rectangle 15"/>
          <p:cNvSpPr/>
          <p:nvPr/>
        </p:nvSpPr>
        <p:spPr>
          <a:xfrm>
            <a:off x="4482548" y="3137452"/>
            <a:ext cx="4632061" cy="850995"/>
          </a:xfrm>
          <a:prstGeom prst="round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prstClr val="white"/>
                </a:solidFill>
              </a:rPr>
              <a:t>13</a:t>
            </a:r>
            <a:r>
              <a:rPr lang="en-US" sz="1600" baseline="30000" dirty="0">
                <a:solidFill>
                  <a:prstClr val="white"/>
                </a:solidFill>
              </a:rPr>
              <a:t>11 </a:t>
            </a:r>
            <a:r>
              <a:rPr lang="es-ES" sz="1600" dirty="0">
                <a:solidFill>
                  <a:schemeClr val="tx1"/>
                </a:solidFill>
              </a:rPr>
              <a:t>Castigaré al mundo</a:t>
            </a:r>
            <a:r>
              <a:rPr lang="es-ES" sz="1600" dirty="0"/>
              <a:t> por su maldad y a</a:t>
            </a:r>
          </a:p>
          <a:p>
            <a:r>
              <a:rPr lang="es-ES" sz="1600" dirty="0"/>
              <a:t>los impíos por su iniquidad; haré que cese </a:t>
            </a:r>
          </a:p>
          <a:p>
            <a:r>
              <a:rPr lang="es-ES" sz="1600" dirty="0"/>
              <a:t>la </a:t>
            </a:r>
            <a:r>
              <a:rPr lang="es-ES" sz="1600" b="1" u="sng" dirty="0">
                <a:solidFill>
                  <a:schemeClr val="tx1"/>
                </a:solidFill>
              </a:rPr>
              <a:t>arrogancia</a:t>
            </a:r>
            <a:r>
              <a:rPr lang="es-ES" sz="1600" dirty="0"/>
              <a:t> de los </a:t>
            </a:r>
            <a:r>
              <a:rPr lang="es-ES" sz="1600" b="1" u="sng" dirty="0">
                <a:solidFill>
                  <a:schemeClr val="tx1"/>
                </a:solidFill>
              </a:rPr>
              <a:t>soberbios</a:t>
            </a:r>
            <a:r>
              <a:rPr lang="es-ES" sz="1600" dirty="0"/>
              <a:t> y humillaré la </a:t>
            </a:r>
            <a:r>
              <a:rPr lang="es-ES" sz="1600" b="1" u="sng" dirty="0">
                <a:solidFill>
                  <a:schemeClr val="tx1"/>
                </a:solidFill>
              </a:rPr>
              <a:t>altivez</a:t>
            </a:r>
            <a:r>
              <a:rPr lang="es-ES" sz="1600" dirty="0"/>
              <a:t> </a:t>
            </a:r>
          </a:p>
        </p:txBody>
      </p:sp>
      <p:sp>
        <p:nvSpPr>
          <p:cNvPr id="17" name="Rounded Rectangle 16"/>
          <p:cNvSpPr/>
          <p:nvPr/>
        </p:nvSpPr>
        <p:spPr>
          <a:xfrm>
            <a:off x="4549850" y="3670852"/>
            <a:ext cx="4617342" cy="26028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a:off x="4956512" y="3200400"/>
            <a:ext cx="1659636" cy="26028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4529545" y="4343400"/>
            <a:ext cx="4585064" cy="2329547"/>
          </a:xfrm>
          <a:prstGeom prst="rect">
            <a:avLst/>
          </a:prstGeom>
          <a:gradFill>
            <a:gsLst>
              <a:gs pos="0">
                <a:schemeClr val="tx1">
                  <a:lumMod val="50000"/>
                  <a:lumOff val="50000"/>
                </a:schemeClr>
              </a:gs>
              <a:gs pos="30000">
                <a:schemeClr val="tx1">
                  <a:lumMod val="65000"/>
                  <a:lumOff val="35000"/>
                </a:schemeClr>
              </a:gs>
              <a:gs pos="70000">
                <a:schemeClr val="tx1">
                  <a:lumMod val="75000"/>
                  <a:lumOff val="25000"/>
                </a:schemeClr>
              </a:gs>
              <a:gs pos="100000">
                <a:schemeClr val="tx1">
                  <a:lumMod val="85000"/>
                  <a:lumOff val="15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chemeClr val="bg1"/>
                </a:solidFill>
              </a:rPr>
              <a:t>Isaias 24-25</a:t>
            </a:r>
            <a:endParaRPr lang="en-US" b="1" dirty="0">
              <a:solidFill>
                <a:schemeClr val="bg1"/>
              </a:solidFill>
            </a:endParaRPr>
          </a:p>
          <a:p>
            <a:r>
              <a:rPr lang="en-US" b="1" dirty="0">
                <a:solidFill>
                  <a:schemeClr val="bg1"/>
                </a:solidFill>
              </a:rPr>
              <a:t>24</a:t>
            </a:r>
            <a:r>
              <a:rPr lang="en-US" baseline="30000" dirty="0">
                <a:solidFill>
                  <a:schemeClr val="bg1"/>
                </a:solidFill>
              </a:rPr>
              <a:t>1</a:t>
            </a:r>
            <a:r>
              <a:rPr lang="en-US" dirty="0">
                <a:solidFill>
                  <a:schemeClr val="bg1"/>
                </a:solidFill>
              </a:rPr>
              <a:t> </a:t>
            </a:r>
            <a:r>
              <a:rPr lang="es-ES" dirty="0"/>
              <a:t>He aquí que Jehová devasta la tierra y la arrasa, trastorna su faz</a:t>
            </a:r>
            <a:br>
              <a:rPr lang="es-ES" dirty="0"/>
            </a:br>
            <a:r>
              <a:rPr lang="es-ES" dirty="0"/>
              <a:t>y hace esparcir a sus moradores.</a:t>
            </a:r>
            <a:endParaRPr lang="en-US" dirty="0">
              <a:solidFill>
                <a:schemeClr val="bg1"/>
              </a:solidFill>
            </a:endParaRPr>
          </a:p>
          <a:p>
            <a:r>
              <a:rPr lang="en-US" b="1" dirty="0">
                <a:solidFill>
                  <a:schemeClr val="bg1"/>
                </a:solidFill>
              </a:rPr>
              <a:t>25</a:t>
            </a:r>
            <a:r>
              <a:rPr lang="en-US" baseline="30000" dirty="0">
                <a:solidFill>
                  <a:schemeClr val="bg1"/>
                </a:solidFill>
              </a:rPr>
              <a:t>2 </a:t>
            </a:r>
            <a:r>
              <a:rPr lang="es-ES" dirty="0"/>
              <a:t>Porque convertiste la ciudad en escombros,</a:t>
            </a:r>
            <a:br>
              <a:rPr lang="es-ES" dirty="0"/>
            </a:br>
            <a:r>
              <a:rPr lang="es-ES" dirty="0"/>
              <a:t>la ciudad fortificada, en ruina,</a:t>
            </a:r>
            <a:br>
              <a:rPr lang="es-ES" dirty="0"/>
            </a:br>
            <a:r>
              <a:rPr lang="es-ES" dirty="0"/>
              <a:t>y el alcázar de los extranjeros ya no será ciudad</a:t>
            </a:r>
            <a:br>
              <a:rPr lang="es-ES" dirty="0"/>
            </a:br>
            <a:r>
              <a:rPr lang="es-ES" dirty="0"/>
              <a:t>ni nunca más será reedificado.</a:t>
            </a:r>
            <a:endParaRPr lang="en-US" dirty="0">
              <a:solidFill>
                <a:schemeClr val="bg1"/>
              </a:solidFill>
            </a:endParaRPr>
          </a:p>
        </p:txBody>
      </p:sp>
      <p:cxnSp>
        <p:nvCxnSpPr>
          <p:cNvPr id="20" name="Straight Connector 19"/>
          <p:cNvCxnSpPr/>
          <p:nvPr/>
        </p:nvCxnSpPr>
        <p:spPr>
          <a:xfrm>
            <a:off x="4736141" y="5486400"/>
            <a:ext cx="2858263"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638800" y="2232992"/>
            <a:ext cx="910732"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Curved Left Arrow 21"/>
          <p:cNvSpPr/>
          <p:nvPr/>
        </p:nvSpPr>
        <p:spPr>
          <a:xfrm rot="544211" flipV="1">
            <a:off x="6370398" y="1876558"/>
            <a:ext cx="1557180" cy="3765554"/>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4" name="Rectangle 23"/>
          <p:cNvSpPr/>
          <p:nvPr/>
        </p:nvSpPr>
        <p:spPr>
          <a:xfrm>
            <a:off x="4419601" y="2902991"/>
            <a:ext cx="265044" cy="13568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rved Left Arrow 24"/>
          <p:cNvSpPr/>
          <p:nvPr/>
        </p:nvSpPr>
        <p:spPr>
          <a:xfrm rot="20619992" flipV="1">
            <a:off x="2471308" y="-156827"/>
            <a:ext cx="1557180" cy="3457136"/>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6" name="Curved Left Arrow 25"/>
          <p:cNvSpPr/>
          <p:nvPr/>
        </p:nvSpPr>
        <p:spPr>
          <a:xfrm rot="20953211" flipV="1">
            <a:off x="6518427" y="-109651"/>
            <a:ext cx="1557180" cy="3423231"/>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7" name="Curved Left Arrow 26"/>
          <p:cNvSpPr/>
          <p:nvPr/>
        </p:nvSpPr>
        <p:spPr>
          <a:xfrm rot="21093654" flipV="1">
            <a:off x="2106224" y="1203035"/>
            <a:ext cx="1557180" cy="2597397"/>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8" name="Curved Left Arrow 27"/>
          <p:cNvSpPr/>
          <p:nvPr/>
        </p:nvSpPr>
        <p:spPr>
          <a:xfrm rot="21338894" flipV="1">
            <a:off x="5651093" y="1272498"/>
            <a:ext cx="1557180" cy="2571924"/>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97028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
                                            <p:txEl>
                                              <p:pRg st="1" end="1"/>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8"/>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7"/>
                                        </p:tgtEl>
                                        <p:attrNameLst>
                                          <p:attrName>style.visibility</p:attrName>
                                        </p:attrNameLst>
                                      </p:cBhvr>
                                      <p:to>
                                        <p:strVal val="hidden"/>
                                      </p:to>
                                    </p:set>
                                  </p:childTnLst>
                                </p:cTn>
                              </p:par>
                            </p:childTnLst>
                          </p:cTn>
                        </p:par>
                        <p:par>
                          <p:cTn id="97" fill="hold">
                            <p:stCondLst>
                              <p:cond delay="0"/>
                            </p:stCondLst>
                            <p:childTnLst>
                              <p:par>
                                <p:cTn id="98" presetID="1" presetClass="entr" presetSubtype="0" fill="hold" grpId="0" nodeType="afterEffect">
                                  <p:stCondLst>
                                    <p:cond delay="0"/>
                                  </p:stCondLst>
                                  <p:childTnLst>
                                    <p:set>
                                      <p:cBhvr>
                                        <p:cTn id="99" dur="1" fill="hold">
                                          <p:stCondLst>
                                            <p:cond delay="0"/>
                                          </p:stCondLst>
                                        </p:cTn>
                                        <p:tgtEl>
                                          <p:spTgt spid="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par>
                                <p:cTn id="102" presetID="6" presetClass="emph" presetSubtype="0" fill="hold" grpId="1" nodeType="withEffect">
                                  <p:stCondLst>
                                    <p:cond delay="0"/>
                                  </p:stCondLst>
                                  <p:childTnLst>
                                    <p:animScale>
                                      <p:cBhvr>
                                        <p:cTn id="103" dur="500" fill="hold"/>
                                        <p:tgtEl>
                                          <p:spTgt spid="9"/>
                                        </p:tgtEl>
                                      </p:cBhvr>
                                      <p:by x="105000" y="105000"/>
                                    </p:animScale>
                                  </p:childTnLst>
                                </p:cTn>
                              </p:par>
                              <p:par>
                                <p:cTn id="104" presetID="6" presetClass="emph" presetSubtype="0" fill="hold" grpId="1" nodeType="withEffect">
                                  <p:stCondLst>
                                    <p:cond delay="0"/>
                                  </p:stCondLst>
                                  <p:childTnLst>
                                    <p:animScale>
                                      <p:cBhvr>
                                        <p:cTn id="105" dur="500" fill="hold"/>
                                        <p:tgtEl>
                                          <p:spTgt spid="16"/>
                                        </p:tgtEl>
                                      </p:cBhvr>
                                      <p:by x="105000" y="105000"/>
                                    </p:animScale>
                                  </p:childTnLst>
                                </p:cTn>
                              </p:par>
                              <p:par>
                                <p:cTn id="106" presetID="1" presetClass="entr" presetSubtype="0"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childTnLst>
                                </p:cTn>
                              </p:par>
                              <p:par>
                                <p:cTn id="108" presetID="1" presetClass="exit" presetSubtype="0" fill="hold" grpId="1" nodeType="withEffect">
                                  <p:stCondLst>
                                    <p:cond delay="0"/>
                                  </p:stCondLst>
                                  <p:childTnLst>
                                    <p:set>
                                      <p:cBhvr>
                                        <p:cTn id="109" dur="1" fill="hold">
                                          <p:stCondLst>
                                            <p:cond delay="0"/>
                                          </p:stCondLst>
                                        </p:cTn>
                                        <p:tgtEl>
                                          <p:spTgt spid="4">
                                            <p:txEl>
                                              <p:pRg st="0" end="0"/>
                                            </p:txEl>
                                          </p:spTgt>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4">
                                            <p:txEl>
                                              <p:pRg st="1" end="1"/>
                                            </p:txEl>
                                          </p:spTgt>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4">
                                            <p:txEl>
                                              <p:pRg st="2" end="2"/>
                                            </p:txEl>
                                          </p:spTgt>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4">
                                            <p:txEl>
                                              <p:pRg st="3" end="3"/>
                                            </p:txEl>
                                          </p:spTgt>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4">
                                            <p:txEl>
                                              <p:pRg st="4" end="4"/>
                                            </p:txEl>
                                          </p:spTgt>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4">
                                            <p:txEl>
                                              <p:pRg st="5" end="5"/>
                                            </p:txEl>
                                          </p:spTgt>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4">
                                            <p:bg/>
                                          </p:spTgt>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15">
                                            <p:txEl>
                                              <p:pRg st="0" end="0"/>
                                            </p:txEl>
                                          </p:spTgt>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15">
                                            <p:txEl>
                                              <p:pRg st="1" end="1"/>
                                            </p:txEl>
                                          </p:spTgt>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15">
                                            <p:txEl>
                                              <p:pRg st="2" end="2"/>
                                            </p:txEl>
                                          </p:spTgt>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15">
                                            <p:txEl>
                                              <p:pRg st="3" end="3"/>
                                            </p:txEl>
                                          </p:spTgt>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15">
                                            <p:txEl>
                                              <p:pRg st="4" end="4"/>
                                            </p:txEl>
                                          </p:spTgt>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15">
                                            <p:txEl>
                                              <p:pRg st="5" end="5"/>
                                            </p:txEl>
                                          </p:spTgt>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15">
                                            <p:txEl>
                                              <p:pRg st="6" end="6"/>
                                            </p:txEl>
                                          </p:spTgt>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15">
                                            <p:txEl>
                                              <p:pRg st="7" end="7"/>
                                            </p:txEl>
                                          </p:spTgt>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15">
                                            <p:bg/>
                                          </p:spTgt>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25"/>
                                        </p:tgtEl>
                                        <p:attrNameLst>
                                          <p:attrName>style.visibility</p:attrName>
                                        </p:attrNameLst>
                                      </p:cBhvr>
                                      <p:to>
                                        <p:strVal val="visible"/>
                                      </p:to>
                                    </p:set>
                                    <p:animEffect transition="in" filter="wipe(down)">
                                      <p:cBhvr>
                                        <p:cTn id="144"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par>
                                <p:cTn id="145" presetID="22" presetClass="entr" presetSubtype="4" fill="hold" grpId="0" nodeType="with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wipe(down)">
                                      <p:cBhvr>
                                        <p:cTn id="147"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grpId="0" nodeType="clickEffect">
                                  <p:stCondLst>
                                    <p:cond delay="0"/>
                                  </p:stCondLst>
                                  <p:childTnLst>
                                    <p:set>
                                      <p:cBhvr>
                                        <p:cTn id="151" dur="1" fill="hold">
                                          <p:stCondLst>
                                            <p:cond delay="0"/>
                                          </p:stCondLst>
                                        </p:cTn>
                                        <p:tgtEl>
                                          <p:spTgt spid="27"/>
                                        </p:tgtEl>
                                        <p:attrNameLst>
                                          <p:attrName>style.visibility</p:attrName>
                                        </p:attrNameLst>
                                      </p:cBhvr>
                                      <p:to>
                                        <p:strVal val="visible"/>
                                      </p:to>
                                    </p:set>
                                    <p:animEffect transition="in" filter="wipe(down)">
                                      <p:cBhvr>
                                        <p:cTn id="152"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par>
                                <p:cTn id="153" presetID="22" presetClass="entr" presetSubtype="4" fill="hold" grpId="0" nodeType="withEffect">
                                  <p:stCondLst>
                                    <p:cond delay="0"/>
                                  </p:stCondLst>
                                  <p:childTnLst>
                                    <p:set>
                                      <p:cBhvr>
                                        <p:cTn id="154" dur="1" fill="hold">
                                          <p:stCondLst>
                                            <p:cond delay="0"/>
                                          </p:stCondLst>
                                        </p:cTn>
                                        <p:tgtEl>
                                          <p:spTgt spid="28"/>
                                        </p:tgtEl>
                                        <p:attrNameLst>
                                          <p:attrName>style.visibility</p:attrName>
                                        </p:attrNameLst>
                                      </p:cBhvr>
                                      <p:to>
                                        <p:strVal val="visible"/>
                                      </p:to>
                                    </p:set>
                                    <p:animEffect transition="in" filter="wipe(down)">
                                      <p:cBhvr>
                                        <p:cTn id="155"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13">
                                            <p:bg/>
                                          </p:spTgt>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13">
                                            <p:txEl>
                                              <p:pRg st="0" end="0"/>
                                            </p:txEl>
                                          </p:spTgt>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19">
                                            <p:bg/>
                                          </p:spTgt>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13">
                                            <p:txEl>
                                              <p:pRg st="1" end="1"/>
                                            </p:txEl>
                                          </p:spTgt>
                                        </p:tgtEl>
                                        <p:attrNameLst>
                                          <p:attrName>style.visibility</p:attrName>
                                        </p:attrNameLst>
                                      </p:cBhvr>
                                      <p:to>
                                        <p:strVal val="visible"/>
                                      </p:to>
                                    </p:set>
                                  </p:childTnLst>
                                </p:cTn>
                              </p:par>
                              <p:par>
                                <p:cTn id="170" presetID="1" presetClass="entr" presetSubtype="0" fill="hold" grpId="0" nodeType="withEffect">
                                  <p:stCondLst>
                                    <p:cond delay="0"/>
                                  </p:stCondLst>
                                  <p:childTnLst>
                                    <p:set>
                                      <p:cBhvr>
                                        <p:cTn id="171"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nodeType="clickEffect">
                                  <p:stCondLst>
                                    <p:cond delay="0"/>
                                  </p:stCondLst>
                                  <p:childTnLst>
                                    <p:set>
                                      <p:cBhvr>
                                        <p:cTn id="175" dur="1" fill="hold">
                                          <p:stCondLst>
                                            <p:cond delay="0"/>
                                          </p:stCondLst>
                                        </p:cTn>
                                        <p:tgtEl>
                                          <p:spTgt spid="3"/>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20"/>
                                        </p:tgtEl>
                                        <p:attrNameLst>
                                          <p:attrName>style.visibility</p:attrName>
                                        </p:attrNameLst>
                                      </p:cBhvr>
                                      <p:to>
                                        <p:strVal val="visible"/>
                                      </p:to>
                                    </p:set>
                                  </p:childTnLst>
                                </p:cTn>
                              </p:par>
                              <p:par>
                                <p:cTn id="178" presetID="1" presetClass="entr" presetSubtype="0" fill="hold" nodeType="withEffect">
                                  <p:stCondLst>
                                    <p:cond delay="0"/>
                                  </p:stCondLst>
                                  <p:childTnLst>
                                    <p:set>
                                      <p:cBhvr>
                                        <p:cTn id="179" dur="1" fill="hold">
                                          <p:stCondLst>
                                            <p:cond delay="0"/>
                                          </p:stCondLst>
                                        </p:cTn>
                                        <p:tgtEl>
                                          <p:spTgt spid="12"/>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childTnLst>
                                </p:cTn>
                              </p:par>
                              <p:par>
                                <p:cTn id="182" presetID="22" presetClass="entr" presetSubtype="4" fill="hold" grpId="0" nodeType="withEffect">
                                  <p:stCondLst>
                                    <p:cond delay="0"/>
                                  </p:stCondLst>
                                  <p:childTnLst>
                                    <p:set>
                                      <p:cBhvr>
                                        <p:cTn id="183" dur="1" fill="hold">
                                          <p:stCondLst>
                                            <p:cond delay="0"/>
                                          </p:stCondLst>
                                        </p:cTn>
                                        <p:tgtEl>
                                          <p:spTgt spid="10"/>
                                        </p:tgtEl>
                                        <p:attrNameLst>
                                          <p:attrName>style.visibility</p:attrName>
                                        </p:attrNameLst>
                                      </p:cBhvr>
                                      <p:to>
                                        <p:strVal val="visible"/>
                                      </p:to>
                                    </p:set>
                                    <p:animEffect transition="in" filter="wipe(down)">
                                      <p:cBhvr>
                                        <p:cTn id="184" dur="500"/>
                                        <p:tgtEl>
                                          <p:spTgt spid="10"/>
                                        </p:tgtEl>
                                      </p:cBhvr>
                                    </p:animEffect>
                                  </p:childTnLst>
                                </p:cTn>
                              </p:par>
                              <p:par>
                                <p:cTn id="185" presetID="22" presetClass="entr" presetSubtype="4" fill="hold" grpId="0" nodeType="withEffect">
                                  <p:stCondLst>
                                    <p:cond delay="0"/>
                                  </p:stCondLst>
                                  <p:childTnLst>
                                    <p:set>
                                      <p:cBhvr>
                                        <p:cTn id="186" dur="1" fill="hold">
                                          <p:stCondLst>
                                            <p:cond delay="0"/>
                                          </p:stCondLst>
                                        </p:cTn>
                                        <p:tgtEl>
                                          <p:spTgt spid="22"/>
                                        </p:tgtEl>
                                        <p:attrNameLst>
                                          <p:attrName>style.visibility</p:attrName>
                                        </p:attrNameLst>
                                      </p:cBhvr>
                                      <p:to>
                                        <p:strVal val="visible"/>
                                      </p:to>
                                    </p:set>
                                    <p:animEffect transition="in" filter="wipe(down)">
                                      <p:cBhvr>
                                        <p:cTn id="187" dur="500"/>
                                        <p:tgtEl>
                                          <p:spTgt spid="22"/>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grpId="0" nodeType="clickEffect">
                                  <p:stCondLst>
                                    <p:cond delay="0"/>
                                  </p:stCondLst>
                                  <p:childTnLst>
                                    <p:set>
                                      <p:cBhvr>
                                        <p:cTn id="191" dur="1" fill="hold">
                                          <p:stCondLst>
                                            <p:cond delay="0"/>
                                          </p:stCondLst>
                                        </p:cTn>
                                        <p:tgtEl>
                                          <p:spTgt spid="13">
                                            <p:txEl>
                                              <p:pRg st="2" end="2"/>
                                            </p:txEl>
                                          </p:spTgt>
                                        </p:tgtEl>
                                        <p:attrNameLst>
                                          <p:attrName>style.visibility</p:attrName>
                                        </p:attrNameLst>
                                      </p:cBhvr>
                                      <p:to>
                                        <p:strVal val="visible"/>
                                      </p:to>
                                    </p:set>
                                  </p:childTnLst>
                                </p:cTn>
                              </p:par>
                              <p:par>
                                <p:cTn id="192" presetID="1" presetClass="entr" presetSubtype="0" fill="hold" grpId="0" nodeType="withEffect">
                                  <p:stCondLst>
                                    <p:cond delay="0"/>
                                  </p:stCondLst>
                                  <p:childTnLst>
                                    <p:set>
                                      <p:cBhvr>
                                        <p:cTn id="193"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2" grpId="0" uiExpand="1" build="p" animBg="1"/>
      <p:bldP spid="4" grpId="0" uiExpand="1" build="p" animBg="1"/>
      <p:bldP spid="4" grpId="1" build="allAtOnce" animBg="1"/>
      <p:bldP spid="9" grpId="0"/>
      <p:bldP spid="9" grpId="1"/>
      <p:bldP spid="11" grpId="0" animBg="1"/>
      <p:bldP spid="11" grpId="1" animBg="1"/>
      <p:bldP spid="8" grpId="0" animBg="1"/>
      <p:bldP spid="8" grpId="1" animBg="1"/>
      <p:bldP spid="13" grpId="0" uiExpand="1" build="p" animBg="1"/>
      <p:bldP spid="10" grpId="0" uiExpand="1" animBg="1"/>
      <p:bldP spid="15" grpId="0" uiExpand="1" build="p" animBg="1"/>
      <p:bldP spid="15" grpId="1" build="allAtOnce" animBg="1"/>
      <p:bldP spid="16" grpId="0"/>
      <p:bldP spid="16" grpId="1"/>
      <p:bldP spid="17" grpId="0" animBg="1"/>
      <p:bldP spid="17" grpId="1" animBg="1"/>
      <p:bldP spid="18" grpId="0" animBg="1"/>
      <p:bldP spid="18" grpId="1" animBg="1"/>
      <p:bldP spid="19" grpId="0" uiExpand="1" build="p" animBg="1"/>
      <p:bldP spid="22" grpId="0" uiExpand="1" animBg="1"/>
      <p:bldP spid="24" grpId="0" animBg="1"/>
      <p:bldP spid="25" grpId="0" animBg="1"/>
      <p:bldP spid="26" grpId="0" animBg="1"/>
      <p:bldP spid="27" grpId="0" animBg="1"/>
      <p:bldP spid="2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As a Thief in the Night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Como Ladrón en la Noche</a:t>
            </a:r>
            <a:endParaRPr lang="en-US" sz="2400" b="1" dirty="0">
              <a:solidFill>
                <a:prstClr val="white"/>
              </a:solidFill>
            </a:endParaRPr>
          </a:p>
        </p:txBody>
      </p:sp>
      <p:sp>
        <p:nvSpPr>
          <p:cNvPr id="8" name="Rectangle 7"/>
          <p:cNvSpPr/>
          <p:nvPr/>
        </p:nvSpPr>
        <p:spPr>
          <a:xfrm>
            <a:off x="228600" y="716101"/>
            <a:ext cx="8686800" cy="1015663"/>
          </a:xfrm>
          <a:prstGeom prst="rect">
            <a:avLst/>
          </a:prstGeom>
        </p:spPr>
        <p:txBody>
          <a:bodyPr wrap="square">
            <a:spAutoFit/>
          </a:bodyPr>
          <a:lstStyle/>
          <a:p>
            <a:r>
              <a:rPr lang="en-US" sz="2000" b="1" dirty="0"/>
              <a:t>2 Peter 3</a:t>
            </a:r>
            <a:r>
              <a:rPr lang="en-US" sz="2000" dirty="0"/>
              <a:t> </a:t>
            </a:r>
            <a:r>
              <a:rPr lang="en-US" sz="2000" b="1" baseline="30000" dirty="0"/>
              <a:t>10 </a:t>
            </a:r>
            <a:r>
              <a:rPr lang="en-US" sz="2000" dirty="0"/>
              <a:t>But the day of the Lord will come like a thief, in which the heavens will pass away with a roar and the elements will be destroyed with intense heat, and the earth and its works will be burned up.</a:t>
            </a:r>
          </a:p>
        </p:txBody>
      </p:sp>
      <p:sp>
        <p:nvSpPr>
          <p:cNvPr id="6" name="Rectangle 5"/>
          <p:cNvSpPr/>
          <p:nvPr/>
        </p:nvSpPr>
        <p:spPr>
          <a:xfrm>
            <a:off x="228600" y="4242137"/>
            <a:ext cx="8686800" cy="1015663"/>
          </a:xfrm>
          <a:prstGeom prst="rect">
            <a:avLst/>
          </a:prstGeom>
        </p:spPr>
        <p:txBody>
          <a:bodyPr wrap="square">
            <a:spAutoFit/>
          </a:bodyPr>
          <a:lstStyle/>
          <a:p>
            <a:r>
              <a:rPr lang="en-US" sz="2000" b="1" dirty="0"/>
              <a:t>2 Pedro 3</a:t>
            </a:r>
            <a:r>
              <a:rPr lang="en-US" sz="2000" dirty="0"/>
              <a:t> </a:t>
            </a:r>
            <a:r>
              <a:rPr lang="es-ES" sz="2000" b="1" baseline="30000" dirty="0"/>
              <a:t>10 </a:t>
            </a:r>
            <a:r>
              <a:rPr lang="es-ES" sz="2000" dirty="0"/>
              <a:t>Pero el día del Señor vendrá como ladrón en la noche. Entonces los cielos pasarán con gran estruendo, los elementos ardiendo serán deshechos y la tierra y las obras que en ella hay serán quemadas.</a:t>
            </a:r>
            <a:endParaRPr lang="en-US" sz="2000" dirty="0"/>
          </a:p>
        </p:txBody>
      </p:sp>
    </p:spTree>
    <p:extLst>
      <p:ext uri="{BB962C8B-B14F-4D97-AF65-F5344CB8AC3E}">
        <p14:creationId xmlns:p14="http://schemas.microsoft.com/office/powerpoint/2010/main" val="129063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As a Thief in the Night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Como Ladrón en la Noche</a:t>
            </a:r>
            <a:endParaRPr lang="en-US" sz="2400" b="1" dirty="0">
              <a:solidFill>
                <a:prstClr val="white"/>
              </a:solidFill>
            </a:endParaRPr>
          </a:p>
        </p:txBody>
      </p:sp>
      <p:sp>
        <p:nvSpPr>
          <p:cNvPr id="9" name="Rectangle 8"/>
          <p:cNvSpPr/>
          <p:nvPr/>
        </p:nvSpPr>
        <p:spPr>
          <a:xfrm>
            <a:off x="228600" y="725031"/>
            <a:ext cx="8763000" cy="1938992"/>
          </a:xfrm>
          <a:prstGeom prst="rect">
            <a:avLst/>
          </a:prstGeom>
        </p:spPr>
        <p:txBody>
          <a:bodyPr wrap="square">
            <a:spAutoFit/>
          </a:bodyPr>
          <a:lstStyle/>
          <a:p>
            <a:r>
              <a:rPr lang="en-US" sz="2000" b="1" dirty="0"/>
              <a:t>1 Thessalonians 5 </a:t>
            </a:r>
            <a:r>
              <a:rPr lang="en-US" sz="2000" b="1" baseline="30000" dirty="0"/>
              <a:t>2 </a:t>
            </a:r>
            <a:r>
              <a:rPr lang="en-US" sz="2000" dirty="0"/>
              <a:t>For you yourselves know full well that the day of the Lord will come just like a thief in the night. </a:t>
            </a:r>
            <a:r>
              <a:rPr lang="en-US" sz="2000" b="1" baseline="30000" dirty="0"/>
              <a:t>3 </a:t>
            </a:r>
            <a:r>
              <a:rPr lang="en-US" sz="2000" dirty="0"/>
              <a:t>While they are saying, “Peace and safety!” then destruction will come upon them suddenly like labor pains upon a woman with child, and they will not escape. </a:t>
            </a:r>
            <a:r>
              <a:rPr lang="en-US" sz="2000" b="1" baseline="30000" dirty="0"/>
              <a:t>4 </a:t>
            </a:r>
            <a:r>
              <a:rPr lang="en-US" sz="2000" dirty="0"/>
              <a:t>But you, brethren, are not in darkness, that the day would overtake you like a thief; </a:t>
            </a:r>
            <a:r>
              <a:rPr lang="en-US" sz="2000" b="1" baseline="30000" dirty="0"/>
              <a:t>5 </a:t>
            </a:r>
            <a:r>
              <a:rPr lang="en-US" sz="2000" dirty="0"/>
              <a:t>for you are all sons of light and sons of day. We are not of night nor of darkness</a:t>
            </a:r>
          </a:p>
        </p:txBody>
      </p:sp>
      <p:sp>
        <p:nvSpPr>
          <p:cNvPr id="6" name="Rectangle 5"/>
          <p:cNvSpPr/>
          <p:nvPr/>
        </p:nvSpPr>
        <p:spPr>
          <a:xfrm>
            <a:off x="228600" y="4191000"/>
            <a:ext cx="8763000" cy="1938992"/>
          </a:xfrm>
          <a:prstGeom prst="rect">
            <a:avLst/>
          </a:prstGeom>
        </p:spPr>
        <p:txBody>
          <a:bodyPr wrap="square">
            <a:spAutoFit/>
          </a:bodyPr>
          <a:lstStyle/>
          <a:p>
            <a:r>
              <a:rPr lang="en-US" sz="2000" b="1" dirty="0"/>
              <a:t>1 </a:t>
            </a:r>
            <a:r>
              <a:rPr lang="en-US" sz="2000" b="1" dirty="0" err="1"/>
              <a:t>Tesalonicenses</a:t>
            </a:r>
            <a:r>
              <a:rPr lang="en-US" sz="2000" b="1" dirty="0"/>
              <a:t> 5 </a:t>
            </a:r>
            <a:r>
              <a:rPr lang="es-ES" sz="2000" b="1" baseline="30000" dirty="0"/>
              <a:t>2 </a:t>
            </a:r>
            <a:r>
              <a:rPr lang="es-ES" sz="2000" dirty="0"/>
              <a:t>porque vosotros sabéis perfectamente que el día del Señor vendrá así como ladrón en la noche. </a:t>
            </a:r>
            <a:r>
              <a:rPr lang="es-ES" sz="2000" b="1" baseline="30000" dirty="0"/>
              <a:t>3 </a:t>
            </a:r>
            <a:r>
              <a:rPr lang="es-ES" sz="2000" dirty="0"/>
              <a:t>Cuando digan: «Paz y seguridad», entonces vendrá sobre ellos destrucción repentina, como los dolores a la mujer encinta, y no escaparán. </a:t>
            </a:r>
            <a:r>
              <a:rPr lang="es-ES" sz="2000" b="1" baseline="30000" dirty="0"/>
              <a:t>4 </a:t>
            </a:r>
            <a:r>
              <a:rPr lang="es-ES" sz="2000" dirty="0"/>
              <a:t>Pero vosotros, hermanos, no estáis en tinieblas, para que aquel día os sorprenda como ladrón. </a:t>
            </a:r>
            <a:r>
              <a:rPr lang="es-ES" sz="2000" b="1" baseline="30000" dirty="0"/>
              <a:t>5 </a:t>
            </a:r>
            <a:r>
              <a:rPr lang="es-ES" sz="2000" dirty="0"/>
              <a:t>Porque todos vosotros sois hijos de luz e hijos del día; no somos de la noche ni de las tinieblas.</a:t>
            </a:r>
          </a:p>
        </p:txBody>
      </p:sp>
    </p:spTree>
    <p:extLst>
      <p:ext uri="{BB962C8B-B14F-4D97-AF65-F5344CB8AC3E}">
        <p14:creationId xmlns:p14="http://schemas.microsoft.com/office/powerpoint/2010/main" val="57943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2800767"/>
          </a:xfrm>
          <a:prstGeom prst="rect">
            <a:avLst/>
          </a:prstGeom>
        </p:spPr>
        <p:txBody>
          <a:bodyPr wrap="square">
            <a:spAutoFit/>
          </a:bodyPr>
          <a:lstStyle/>
          <a:p>
            <a:r>
              <a:rPr lang="en-US" sz="2200" b="1" dirty="0"/>
              <a:t>Genesis 50:24-25 </a:t>
            </a:r>
            <a:r>
              <a:rPr lang="en-US" sz="2200" dirty="0"/>
              <a:t>(NASB)</a:t>
            </a:r>
          </a:p>
          <a:p>
            <a:r>
              <a:rPr lang="en-US" sz="2200" b="1" baseline="30000" dirty="0"/>
              <a:t>24 </a:t>
            </a:r>
            <a:r>
              <a:rPr lang="en-US" sz="2200" dirty="0"/>
              <a:t>Joseph said to his brothers, “I am about to die, but God </a:t>
            </a:r>
            <a:r>
              <a:rPr lang="en-US" sz="2200" b="1" dirty="0"/>
              <a:t>will surely take care</a:t>
            </a:r>
            <a:r>
              <a:rPr lang="en-US" sz="2200" dirty="0"/>
              <a:t> of you and bring you up from this land to the land which He promised on oath to Abraham, to Isaac and to Jacob.” </a:t>
            </a:r>
            <a:r>
              <a:rPr lang="en-US" sz="2200" b="1" baseline="30000" dirty="0"/>
              <a:t>25 </a:t>
            </a:r>
            <a:r>
              <a:rPr lang="en-US" sz="2200" dirty="0"/>
              <a:t>Then Joseph made the sons of Israel swear, saying, “God </a:t>
            </a:r>
            <a:r>
              <a:rPr lang="en-US" sz="2200" b="1" dirty="0"/>
              <a:t>will surely take care</a:t>
            </a:r>
            <a:r>
              <a:rPr lang="en-US" sz="2200" dirty="0"/>
              <a:t> of you, and you shall carry my bones up from here.” </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8" name="Rectangle 7">
            <a:extLst>
              <a:ext uri="{FF2B5EF4-FFF2-40B4-BE49-F238E27FC236}">
                <a16:creationId xmlns:a16="http://schemas.microsoft.com/office/drawing/2014/main" id="{FB8CD5FB-8B7F-429B-B9BC-240F6237322A}"/>
              </a:ext>
            </a:extLst>
          </p:cNvPr>
          <p:cNvSpPr/>
          <p:nvPr/>
        </p:nvSpPr>
        <p:spPr>
          <a:xfrm>
            <a:off x="2971800" y="4099765"/>
            <a:ext cx="6172200" cy="2462213"/>
          </a:xfrm>
          <a:prstGeom prst="rect">
            <a:avLst/>
          </a:prstGeom>
        </p:spPr>
        <p:txBody>
          <a:bodyPr wrap="square">
            <a:spAutoFit/>
          </a:bodyPr>
          <a:lstStyle/>
          <a:p>
            <a:r>
              <a:rPr lang="en-US" sz="2200" b="1" dirty="0" err="1"/>
              <a:t>Génesis</a:t>
            </a:r>
            <a:r>
              <a:rPr lang="en-US" sz="2200" b="1" dirty="0"/>
              <a:t> 50:24-25</a:t>
            </a:r>
          </a:p>
          <a:p>
            <a:r>
              <a:rPr lang="es-ES" sz="2200" b="1" baseline="30000" dirty="0"/>
              <a:t>24 </a:t>
            </a:r>
            <a:r>
              <a:rPr lang="es-ES" sz="2200" dirty="0"/>
              <a:t>Y José dijo a sus hermanos: Yo voy a morir, pero Dios </a:t>
            </a:r>
            <a:r>
              <a:rPr lang="es-ES" sz="2200" b="1" dirty="0"/>
              <a:t>ciertamente os cuidará</a:t>
            </a:r>
            <a:r>
              <a:rPr lang="es-ES" sz="2200" dirty="0"/>
              <a:t> y os hará subir de esta tierra a la tierra que El prometió en juramento a Abraham, a Isaac y a Jacob. </a:t>
            </a:r>
            <a:r>
              <a:rPr lang="es-ES" sz="2200" b="1" baseline="30000" dirty="0"/>
              <a:t>25 </a:t>
            </a:r>
            <a:r>
              <a:rPr lang="es-ES" sz="2200" dirty="0"/>
              <a:t>Luego José hizo jurar a los hijos de Israel, diciendo: Dios </a:t>
            </a:r>
            <a:r>
              <a:rPr lang="es-ES" sz="2200" b="1" dirty="0"/>
              <a:t>ciertamente os cuidará</a:t>
            </a:r>
            <a:r>
              <a:rPr lang="es-ES" sz="2200" dirty="0"/>
              <a:t>, y llevaréis mis huesos de aquí.</a:t>
            </a:r>
          </a:p>
        </p:txBody>
      </p:sp>
    </p:spTree>
    <p:extLst>
      <p:ext uri="{BB962C8B-B14F-4D97-AF65-F5344CB8AC3E}">
        <p14:creationId xmlns:p14="http://schemas.microsoft.com/office/powerpoint/2010/main" val="138060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The Conclusion…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La Conclusión…</a:t>
            </a:r>
            <a:endParaRPr lang="en-US" sz="2400" b="1" dirty="0">
              <a:solidFill>
                <a:prstClr val="white"/>
              </a:solidFill>
            </a:endParaRPr>
          </a:p>
        </p:txBody>
      </p:sp>
      <p:sp>
        <p:nvSpPr>
          <p:cNvPr id="9" name="Rectangle 8"/>
          <p:cNvSpPr/>
          <p:nvPr/>
        </p:nvSpPr>
        <p:spPr>
          <a:xfrm>
            <a:off x="228600" y="725031"/>
            <a:ext cx="8763000" cy="1938992"/>
          </a:xfrm>
          <a:prstGeom prst="rect">
            <a:avLst/>
          </a:prstGeom>
        </p:spPr>
        <p:txBody>
          <a:bodyPr wrap="square">
            <a:spAutoFit/>
          </a:bodyPr>
          <a:lstStyle/>
          <a:p>
            <a:r>
              <a:rPr lang="en-US" sz="2000" b="1" dirty="0"/>
              <a:t>1 Thessalonians 5 </a:t>
            </a:r>
            <a:r>
              <a:rPr lang="en-US" sz="2000" b="1" baseline="30000" dirty="0"/>
              <a:t>2 </a:t>
            </a:r>
            <a:r>
              <a:rPr lang="en-US" sz="2000" dirty="0"/>
              <a:t>For you yourselves know full well that the day of the Lord will come just like a thief in the night. </a:t>
            </a:r>
            <a:r>
              <a:rPr lang="en-US" sz="2000" b="1" baseline="30000" dirty="0"/>
              <a:t>3 </a:t>
            </a:r>
            <a:r>
              <a:rPr lang="en-US" sz="2000" dirty="0"/>
              <a:t>While they are saying, “Peace and safety!” then destruction will come upon them suddenly like labor pains upon a woman with child, and they will not escape. </a:t>
            </a:r>
            <a:r>
              <a:rPr lang="en-US" sz="2000" b="1" baseline="30000" dirty="0"/>
              <a:t>4 </a:t>
            </a:r>
            <a:r>
              <a:rPr lang="en-US" sz="2000" dirty="0"/>
              <a:t>But you, brethren, are not in darkness, that the day would overtake you like a thief; </a:t>
            </a:r>
            <a:r>
              <a:rPr lang="en-US" sz="2000" b="1" baseline="30000" dirty="0"/>
              <a:t>5 </a:t>
            </a:r>
            <a:r>
              <a:rPr lang="en-US" sz="2000" dirty="0"/>
              <a:t>for you are all sons of light and sons of day. We are not of night nor of darkness</a:t>
            </a:r>
          </a:p>
        </p:txBody>
      </p:sp>
      <p:sp>
        <p:nvSpPr>
          <p:cNvPr id="6" name="Rectangle 5"/>
          <p:cNvSpPr/>
          <p:nvPr/>
        </p:nvSpPr>
        <p:spPr>
          <a:xfrm>
            <a:off x="228600" y="4191000"/>
            <a:ext cx="8763000" cy="1938992"/>
          </a:xfrm>
          <a:prstGeom prst="rect">
            <a:avLst/>
          </a:prstGeom>
        </p:spPr>
        <p:txBody>
          <a:bodyPr wrap="square">
            <a:spAutoFit/>
          </a:bodyPr>
          <a:lstStyle/>
          <a:p>
            <a:r>
              <a:rPr lang="en-US" sz="2000" b="1" dirty="0"/>
              <a:t>1 </a:t>
            </a:r>
            <a:r>
              <a:rPr lang="en-US" sz="2000" b="1" dirty="0" err="1"/>
              <a:t>Tesalonicenses</a:t>
            </a:r>
            <a:r>
              <a:rPr lang="en-US" sz="2000" b="1" dirty="0"/>
              <a:t> 5 </a:t>
            </a:r>
            <a:r>
              <a:rPr lang="es-ES" sz="2000" b="1" baseline="30000" dirty="0"/>
              <a:t>2 </a:t>
            </a:r>
            <a:r>
              <a:rPr lang="es-ES" sz="2000" dirty="0"/>
              <a:t>porque vosotros sabéis perfectamente que el día del Señor vendrá así como ladrón en la noche. </a:t>
            </a:r>
            <a:r>
              <a:rPr lang="es-ES" sz="2000" b="1" baseline="30000" dirty="0"/>
              <a:t>3 </a:t>
            </a:r>
            <a:r>
              <a:rPr lang="es-ES" sz="2000" dirty="0"/>
              <a:t>Cuando digan: «Paz y seguridad», entonces vendrá sobre ellos destrucción repentina, como los dolores a la mujer encinta, y no escaparán. </a:t>
            </a:r>
            <a:r>
              <a:rPr lang="es-ES" sz="2000" b="1" baseline="30000" dirty="0"/>
              <a:t>4 </a:t>
            </a:r>
            <a:r>
              <a:rPr lang="es-ES" sz="2000" dirty="0"/>
              <a:t>Pero vosotros, hermanos, no estáis en tinieblas, para que aquel día os sorprenda como ladrón. </a:t>
            </a:r>
            <a:r>
              <a:rPr lang="es-ES" sz="2000" b="1" baseline="30000" dirty="0"/>
              <a:t>5 </a:t>
            </a:r>
            <a:r>
              <a:rPr lang="es-ES" sz="2000" dirty="0"/>
              <a:t>Porque todos vosotros sois hijos de luz e hijos del día; no somos de la noche ni de las tinieblas.</a:t>
            </a:r>
          </a:p>
        </p:txBody>
      </p:sp>
    </p:spTree>
    <p:extLst>
      <p:ext uri="{BB962C8B-B14F-4D97-AF65-F5344CB8AC3E}">
        <p14:creationId xmlns:p14="http://schemas.microsoft.com/office/powerpoint/2010/main" val="10589563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The Conclusion…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La Conclusión…</a:t>
            </a:r>
            <a:endParaRPr lang="en-US" sz="2400" b="1" dirty="0">
              <a:solidFill>
                <a:prstClr val="white"/>
              </a:solidFill>
            </a:endParaRPr>
          </a:p>
        </p:txBody>
      </p:sp>
      <p:sp>
        <p:nvSpPr>
          <p:cNvPr id="9" name="Rectangle 8"/>
          <p:cNvSpPr/>
          <p:nvPr/>
        </p:nvSpPr>
        <p:spPr>
          <a:xfrm>
            <a:off x="228600" y="725031"/>
            <a:ext cx="8763000" cy="2246769"/>
          </a:xfrm>
          <a:prstGeom prst="rect">
            <a:avLst/>
          </a:prstGeom>
        </p:spPr>
        <p:txBody>
          <a:bodyPr wrap="square">
            <a:spAutoFit/>
          </a:bodyPr>
          <a:lstStyle/>
          <a:p>
            <a:r>
              <a:rPr lang="en-US" sz="2000" b="1" dirty="0"/>
              <a:t>1 Thessalonians 5 </a:t>
            </a:r>
            <a:r>
              <a:rPr lang="en-US" sz="2000" b="1" baseline="30000" dirty="0"/>
              <a:t>2 </a:t>
            </a:r>
            <a:r>
              <a:rPr lang="en-US" sz="2000" dirty="0"/>
              <a:t>For you yourselves know full well that the day of the Lord will come just like a thief in the night. </a:t>
            </a:r>
            <a:r>
              <a:rPr lang="en-US" sz="2000" b="1" baseline="30000" dirty="0"/>
              <a:t>3 </a:t>
            </a:r>
            <a:r>
              <a:rPr lang="en-US" sz="2000" dirty="0"/>
              <a:t>While they are saying, “Peace and safety!” then destruction will come upon them suddenly like labor pains upon a woman with child, and they will not escape. </a:t>
            </a:r>
            <a:r>
              <a:rPr lang="en-US" sz="2000" b="1" baseline="30000" dirty="0"/>
              <a:t>4 </a:t>
            </a:r>
            <a:r>
              <a:rPr lang="en-US" sz="2000" dirty="0"/>
              <a:t>But you, brethren, are not in darkness, that the day would overtake you like a thief; </a:t>
            </a:r>
            <a:r>
              <a:rPr lang="en-US" sz="2000" b="1" baseline="30000" dirty="0"/>
              <a:t>5 </a:t>
            </a:r>
            <a:r>
              <a:rPr lang="en-US" sz="2000" dirty="0"/>
              <a:t>for you are all sons of light and sons of day. We are not of night nor of darkness; </a:t>
            </a:r>
            <a:r>
              <a:rPr lang="en-US" sz="2000" b="1" baseline="30000" dirty="0"/>
              <a:t>6 </a:t>
            </a:r>
            <a:r>
              <a:rPr lang="en-US" sz="2000" dirty="0"/>
              <a:t>so then let us not sleep as others do, but let us be alert and sober. </a:t>
            </a:r>
          </a:p>
        </p:txBody>
      </p:sp>
      <p:sp>
        <p:nvSpPr>
          <p:cNvPr id="6" name="Rectangle 5"/>
          <p:cNvSpPr/>
          <p:nvPr/>
        </p:nvSpPr>
        <p:spPr>
          <a:xfrm>
            <a:off x="228600" y="4191000"/>
            <a:ext cx="8763000" cy="2246769"/>
          </a:xfrm>
          <a:prstGeom prst="rect">
            <a:avLst/>
          </a:prstGeom>
        </p:spPr>
        <p:txBody>
          <a:bodyPr wrap="square">
            <a:spAutoFit/>
          </a:bodyPr>
          <a:lstStyle/>
          <a:p>
            <a:r>
              <a:rPr lang="en-US" sz="2000" b="1" dirty="0"/>
              <a:t>1 </a:t>
            </a:r>
            <a:r>
              <a:rPr lang="en-US" sz="2000" b="1" dirty="0" err="1"/>
              <a:t>Tesalonicenses</a:t>
            </a:r>
            <a:r>
              <a:rPr lang="en-US" sz="2000" b="1" dirty="0"/>
              <a:t> 5 </a:t>
            </a:r>
            <a:r>
              <a:rPr lang="es-ES" sz="2000" b="1" baseline="30000" dirty="0"/>
              <a:t>2 </a:t>
            </a:r>
            <a:r>
              <a:rPr lang="es-ES" sz="2000" dirty="0"/>
              <a:t>porque vosotros sabéis perfectamente que el día del Señor vendrá así como ladrón en la noche. </a:t>
            </a:r>
            <a:r>
              <a:rPr lang="es-ES" sz="2000" b="1" baseline="30000" dirty="0"/>
              <a:t>3 </a:t>
            </a:r>
            <a:r>
              <a:rPr lang="es-ES" sz="2000" dirty="0"/>
              <a:t>Cuando digan: «Paz y seguridad», entonces vendrá sobre ellos destrucción repentina, como los dolores a la mujer encinta, y no escaparán. </a:t>
            </a:r>
            <a:r>
              <a:rPr lang="es-ES" sz="2000" b="1" baseline="30000" dirty="0"/>
              <a:t>4 </a:t>
            </a:r>
            <a:r>
              <a:rPr lang="es-ES" sz="2000" dirty="0"/>
              <a:t>Pero vosotros, hermanos, no estáis en tinieblas, para que aquel día os sorprenda como ladrón. </a:t>
            </a:r>
            <a:r>
              <a:rPr lang="es-ES" sz="2000" b="1" baseline="30000" dirty="0"/>
              <a:t>5 </a:t>
            </a:r>
            <a:r>
              <a:rPr lang="es-ES" sz="2000" dirty="0"/>
              <a:t>Porque todos vosotros sois hijos de luz e hijos del día; no somos de la noche ni de las tinieblas. </a:t>
            </a:r>
            <a:r>
              <a:rPr lang="es-ES" sz="2000" b="1" baseline="30000" dirty="0"/>
              <a:t>6 </a:t>
            </a:r>
            <a:r>
              <a:rPr lang="es-ES" sz="2000" dirty="0"/>
              <a:t>Por tanto, no durmamos como los demás, sino vigilemos y seamos sobrios.</a:t>
            </a:r>
          </a:p>
        </p:txBody>
      </p:sp>
    </p:spTree>
    <p:extLst>
      <p:ext uri="{BB962C8B-B14F-4D97-AF65-F5344CB8AC3E}">
        <p14:creationId xmlns:p14="http://schemas.microsoft.com/office/powerpoint/2010/main" val="16125098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The Conclusion…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Como Ladrón en la Noche</a:t>
            </a:r>
            <a:endParaRPr lang="en-US" sz="2400" b="1" dirty="0">
              <a:solidFill>
                <a:prstClr val="white"/>
              </a:solidFill>
            </a:endParaRPr>
          </a:p>
        </p:txBody>
      </p:sp>
      <p:sp>
        <p:nvSpPr>
          <p:cNvPr id="9" name="Rectangle 8"/>
          <p:cNvSpPr/>
          <p:nvPr/>
        </p:nvSpPr>
        <p:spPr>
          <a:xfrm>
            <a:off x="228600" y="725031"/>
            <a:ext cx="8915400" cy="1938992"/>
          </a:xfrm>
          <a:prstGeom prst="rect">
            <a:avLst/>
          </a:prstGeom>
        </p:spPr>
        <p:txBody>
          <a:bodyPr wrap="square">
            <a:spAutoFit/>
          </a:bodyPr>
          <a:lstStyle/>
          <a:p>
            <a:r>
              <a:rPr lang="en-US" sz="2000" b="1" dirty="0"/>
              <a:t>2 Peter 3 </a:t>
            </a:r>
            <a:r>
              <a:rPr lang="en-US" sz="2000" b="1" baseline="30000" dirty="0"/>
              <a:t>10 </a:t>
            </a:r>
            <a:r>
              <a:rPr lang="en-US" sz="2000" dirty="0"/>
              <a:t>But the day of the Lord will come like a thief, in which the heavens will pass away with a roar and the elements will be destroyed with intense heat, and the earth and its works will be burned up. </a:t>
            </a:r>
            <a:r>
              <a:rPr lang="en-US" sz="2000" b="1" baseline="30000" dirty="0"/>
              <a:t>11 </a:t>
            </a:r>
            <a:r>
              <a:rPr lang="en-US" sz="2000" dirty="0"/>
              <a:t>Since all these things are to be destroyed in this way, what sort of people ought you to be in holy conduct and godliness, </a:t>
            </a:r>
            <a:r>
              <a:rPr lang="en-US" sz="2000" b="1" baseline="30000" dirty="0"/>
              <a:t>12 </a:t>
            </a:r>
            <a:r>
              <a:rPr lang="en-US" sz="2000" dirty="0"/>
              <a:t>looking for and hastening the coming of the day of God, because of which the heavens will be destroyed by burning, and the elements will melt with intense heat!</a:t>
            </a:r>
          </a:p>
        </p:txBody>
      </p:sp>
      <p:sp>
        <p:nvSpPr>
          <p:cNvPr id="3" name="Rectangle 2"/>
          <p:cNvSpPr/>
          <p:nvPr/>
        </p:nvSpPr>
        <p:spPr>
          <a:xfrm>
            <a:off x="1179444" y="1636644"/>
            <a:ext cx="7010400"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r>
              <a:rPr lang="en-US" sz="2000" dirty="0">
                <a:solidFill>
                  <a:srgbClr val="C00000"/>
                </a:solidFill>
              </a:rPr>
              <a:t>what sort of people ought you to be in holy conduct and godliness</a:t>
            </a:r>
          </a:p>
        </p:txBody>
      </p:sp>
      <p:sp>
        <p:nvSpPr>
          <p:cNvPr id="6" name="Rectangle 5"/>
          <p:cNvSpPr/>
          <p:nvPr/>
        </p:nvSpPr>
        <p:spPr>
          <a:xfrm>
            <a:off x="76200" y="4157008"/>
            <a:ext cx="9067800" cy="1938992"/>
          </a:xfrm>
          <a:prstGeom prst="rect">
            <a:avLst/>
          </a:prstGeom>
        </p:spPr>
        <p:txBody>
          <a:bodyPr wrap="square">
            <a:spAutoFit/>
          </a:bodyPr>
          <a:lstStyle/>
          <a:p>
            <a:r>
              <a:rPr lang="en-US" sz="2000" b="1" dirty="0"/>
              <a:t>2 Pedro 3 </a:t>
            </a:r>
            <a:r>
              <a:rPr lang="es-ES" sz="2000" b="1" baseline="30000" dirty="0"/>
              <a:t>10 </a:t>
            </a:r>
            <a:r>
              <a:rPr lang="es-ES" sz="2000" dirty="0"/>
              <a:t>Pero el día del Señor vendrá como ladrón en la noche. Entonces los cielos pasarán con gran estruendo, los elementos ardiendo serán deshechos y la tierra y las obras que en ella hay serán quemadas. </a:t>
            </a:r>
            <a:r>
              <a:rPr lang="es-ES" sz="2000" b="1" baseline="30000" dirty="0"/>
              <a:t>11 </a:t>
            </a:r>
            <a:r>
              <a:rPr lang="es-ES" sz="2000" dirty="0"/>
              <a:t>Puesto que todas estas cosas han de ser deshechas, ¡cómo no debéis vosotros andar en santa y piadosa manera de vivir, </a:t>
            </a:r>
            <a:r>
              <a:rPr lang="es-ES" sz="2000" b="1" baseline="30000" dirty="0"/>
              <a:t>12 </a:t>
            </a:r>
            <a:r>
              <a:rPr lang="es-ES" sz="2000" dirty="0"/>
              <a:t>esperando y apresurándoos para la venida del día de Dios, en el cual los cielos, encendiéndose, serán deshechos, y los elementos, siendo quemados, se fundirán! </a:t>
            </a:r>
          </a:p>
        </p:txBody>
      </p:sp>
      <p:sp>
        <p:nvSpPr>
          <p:cNvPr id="7" name="Rectangle 6"/>
          <p:cNvSpPr/>
          <p:nvPr/>
        </p:nvSpPr>
        <p:spPr>
          <a:xfrm>
            <a:off x="1259620" y="5073038"/>
            <a:ext cx="7235024"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pPr algn="ctr"/>
            <a:r>
              <a:rPr lang="es-ES" sz="2000" dirty="0"/>
              <a:t>¡cómo no debéis vosotros andar en santa y piadosa manera de vivir!</a:t>
            </a:r>
            <a:endParaRPr lang="en-US" sz="2000" dirty="0">
              <a:solidFill>
                <a:srgbClr val="C00000"/>
              </a:solidFill>
            </a:endParaRPr>
          </a:p>
        </p:txBody>
      </p:sp>
    </p:spTree>
    <p:extLst>
      <p:ext uri="{BB962C8B-B14F-4D97-AF65-F5344CB8AC3E}">
        <p14:creationId xmlns:p14="http://schemas.microsoft.com/office/powerpoint/2010/main" val="23461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The Conclusion…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Como Ladrón en la Noche</a:t>
            </a:r>
            <a:endParaRPr lang="en-US" sz="2400" b="1" dirty="0">
              <a:solidFill>
                <a:prstClr val="white"/>
              </a:solidFill>
            </a:endParaRPr>
          </a:p>
        </p:txBody>
      </p:sp>
      <p:sp>
        <p:nvSpPr>
          <p:cNvPr id="9" name="Rectangle 8"/>
          <p:cNvSpPr/>
          <p:nvPr/>
        </p:nvSpPr>
        <p:spPr>
          <a:xfrm>
            <a:off x="228600" y="725031"/>
            <a:ext cx="8915400" cy="2554545"/>
          </a:xfrm>
          <a:prstGeom prst="rect">
            <a:avLst/>
          </a:prstGeom>
        </p:spPr>
        <p:txBody>
          <a:bodyPr wrap="square">
            <a:spAutoFit/>
          </a:bodyPr>
          <a:lstStyle/>
          <a:p>
            <a:r>
              <a:rPr lang="en-US" sz="2000" b="1" dirty="0"/>
              <a:t>2 Peter 3 </a:t>
            </a:r>
            <a:r>
              <a:rPr lang="en-US" sz="2000" b="1" baseline="30000" dirty="0"/>
              <a:t>10 </a:t>
            </a:r>
            <a:r>
              <a:rPr lang="en-US" sz="2000" dirty="0"/>
              <a:t>But the day of the Lord will come like a thief, in which the heavens will pass away with a roar and the elements will be destroyed with intense heat, and the earth and its works will be burned up. </a:t>
            </a:r>
            <a:r>
              <a:rPr lang="en-US" sz="2000" b="1" baseline="30000" dirty="0"/>
              <a:t>11 </a:t>
            </a:r>
            <a:r>
              <a:rPr lang="en-US" sz="2000" dirty="0"/>
              <a:t>Since all these things are to be destroyed in this way, what sort of people ought you to be in holy conduct and godliness, </a:t>
            </a:r>
            <a:r>
              <a:rPr lang="en-US" sz="2000" b="1" baseline="30000" dirty="0"/>
              <a:t>12 </a:t>
            </a:r>
            <a:r>
              <a:rPr lang="en-US" sz="2000" dirty="0"/>
              <a:t>looking for and hastening the coming of the day of God, because of which the heavens will be destroyed by burning, and the elements will melt with intense heat! </a:t>
            </a:r>
            <a:r>
              <a:rPr lang="en-US" sz="2000" b="1" baseline="30000" dirty="0"/>
              <a:t>13 </a:t>
            </a:r>
            <a:r>
              <a:rPr lang="en-US" sz="2000" dirty="0"/>
              <a:t>But according to His promise we are looking for new heavens and a new earth, in which righteousness dwells.</a:t>
            </a:r>
          </a:p>
        </p:txBody>
      </p:sp>
      <p:sp>
        <p:nvSpPr>
          <p:cNvPr id="3" name="Rectangle 2"/>
          <p:cNvSpPr/>
          <p:nvPr/>
        </p:nvSpPr>
        <p:spPr>
          <a:xfrm>
            <a:off x="1179444" y="1636644"/>
            <a:ext cx="7010400"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r>
              <a:rPr lang="en-US" sz="2000" dirty="0">
                <a:solidFill>
                  <a:srgbClr val="C00000"/>
                </a:solidFill>
              </a:rPr>
              <a:t>what sort of people ought you to be in holy conduct and godliness</a:t>
            </a:r>
          </a:p>
        </p:txBody>
      </p:sp>
      <p:sp>
        <p:nvSpPr>
          <p:cNvPr id="6" name="Rectangle 5"/>
          <p:cNvSpPr/>
          <p:nvPr/>
        </p:nvSpPr>
        <p:spPr>
          <a:xfrm>
            <a:off x="76200" y="4157008"/>
            <a:ext cx="9067800" cy="2554545"/>
          </a:xfrm>
          <a:prstGeom prst="rect">
            <a:avLst/>
          </a:prstGeom>
        </p:spPr>
        <p:txBody>
          <a:bodyPr wrap="square">
            <a:spAutoFit/>
          </a:bodyPr>
          <a:lstStyle/>
          <a:p>
            <a:r>
              <a:rPr lang="en-US" sz="2000" b="1" dirty="0"/>
              <a:t>2 Pedro 3 </a:t>
            </a:r>
            <a:r>
              <a:rPr lang="es-ES" sz="2000" b="1" baseline="30000" dirty="0"/>
              <a:t>10 </a:t>
            </a:r>
            <a:r>
              <a:rPr lang="es-ES" sz="2000" dirty="0"/>
              <a:t>Pero el día del Señor vendrá como ladrón en la noche. Entonces los cielos pasarán con gran estruendo, los elementos ardiendo serán deshechos y la tierra y las obras que en ella hay serán quemadas. </a:t>
            </a:r>
            <a:r>
              <a:rPr lang="es-ES" sz="2000" b="1" baseline="30000" dirty="0"/>
              <a:t>11 </a:t>
            </a:r>
            <a:r>
              <a:rPr lang="es-ES" sz="2000" dirty="0"/>
              <a:t>Puesto que todas estas cosas han de ser deshechas, ¡cómo no debéis vosotros andar en santa y piadosa manera de vivir, </a:t>
            </a:r>
            <a:r>
              <a:rPr lang="es-ES" sz="2000" b="1" baseline="30000" dirty="0"/>
              <a:t>12 </a:t>
            </a:r>
            <a:r>
              <a:rPr lang="es-ES" sz="2000" dirty="0"/>
              <a:t>esperando y apresurándoos para la venida del día de Dios, en el cual los cielos, encendiéndose, serán deshechos, y los elementos, siendo quemados, se fundirán!</a:t>
            </a:r>
          </a:p>
          <a:p>
            <a:r>
              <a:rPr lang="es-ES" sz="2000" b="1" baseline="30000" dirty="0"/>
              <a:t>13 </a:t>
            </a:r>
            <a:r>
              <a:rPr lang="es-ES" sz="2000" dirty="0"/>
              <a:t>Pero nosotros esperamos, según sus promesas, cielos nuevos y tierra nueva, en los cuales mora la justicia. </a:t>
            </a:r>
          </a:p>
        </p:txBody>
      </p:sp>
      <p:sp>
        <p:nvSpPr>
          <p:cNvPr id="7" name="Rectangle 6"/>
          <p:cNvSpPr/>
          <p:nvPr/>
        </p:nvSpPr>
        <p:spPr>
          <a:xfrm>
            <a:off x="1259620" y="5073038"/>
            <a:ext cx="7235024"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pPr algn="ctr"/>
            <a:r>
              <a:rPr lang="es-ES" sz="2000" dirty="0"/>
              <a:t>¡cómo no debéis vosotros andar en santa y piadosa manera de vivir!</a:t>
            </a:r>
            <a:endParaRPr lang="en-US" sz="2000" dirty="0">
              <a:solidFill>
                <a:srgbClr val="C00000"/>
              </a:solidFill>
            </a:endParaRPr>
          </a:p>
        </p:txBody>
      </p:sp>
    </p:spTree>
    <p:extLst>
      <p:ext uri="{BB962C8B-B14F-4D97-AF65-F5344CB8AC3E}">
        <p14:creationId xmlns:p14="http://schemas.microsoft.com/office/powerpoint/2010/main" val="3053410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The Conclusion…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Como Ladrón en la Noche</a:t>
            </a:r>
            <a:endParaRPr lang="en-US" sz="2400" b="1" dirty="0">
              <a:solidFill>
                <a:prstClr val="white"/>
              </a:solidFill>
            </a:endParaRPr>
          </a:p>
        </p:txBody>
      </p:sp>
      <p:sp>
        <p:nvSpPr>
          <p:cNvPr id="9" name="Rectangle 8"/>
          <p:cNvSpPr/>
          <p:nvPr/>
        </p:nvSpPr>
        <p:spPr>
          <a:xfrm>
            <a:off x="0" y="685800"/>
            <a:ext cx="9144000" cy="2862322"/>
          </a:xfrm>
          <a:prstGeom prst="rect">
            <a:avLst/>
          </a:prstGeom>
        </p:spPr>
        <p:txBody>
          <a:bodyPr wrap="square">
            <a:spAutoFit/>
          </a:bodyPr>
          <a:lstStyle/>
          <a:p>
            <a:r>
              <a:rPr lang="en-US" sz="2000" b="1" dirty="0"/>
              <a:t>1 Peter 2</a:t>
            </a:r>
            <a:r>
              <a:rPr lang="en-US" sz="2000" dirty="0"/>
              <a:t> </a:t>
            </a:r>
            <a:r>
              <a:rPr lang="en-US" sz="2000" b="1" baseline="30000" dirty="0"/>
              <a:t>9 </a:t>
            </a:r>
            <a:r>
              <a:rPr lang="en-US" sz="2000" dirty="0"/>
              <a:t>But you are a chosen race, a royal priesthood, a holy nation, a people for his own possession, that you may proclaim the </a:t>
            </a:r>
            <a:r>
              <a:rPr lang="en-US" sz="2000" dirty="0" err="1"/>
              <a:t>excellencies</a:t>
            </a:r>
            <a:r>
              <a:rPr lang="en-US" sz="2000" dirty="0"/>
              <a:t> of him who called you out of darkness into his marvelous light. </a:t>
            </a:r>
            <a:r>
              <a:rPr lang="en-US" sz="2000" b="1" baseline="30000" dirty="0"/>
              <a:t>10 </a:t>
            </a:r>
            <a:r>
              <a:rPr lang="en-US" sz="2000" dirty="0"/>
              <a:t>Once you were not a people, but now you are God's people; once you had not received mercy, but now you have received mercy.</a:t>
            </a:r>
          </a:p>
          <a:p>
            <a:endParaRPr lang="en-US" sz="2000" dirty="0"/>
          </a:p>
          <a:p>
            <a:r>
              <a:rPr lang="en-US" sz="2000" b="1" baseline="30000" dirty="0"/>
              <a:t>11 </a:t>
            </a:r>
            <a:r>
              <a:rPr lang="en-US" sz="2000" dirty="0"/>
              <a:t>Beloved, I urge you as sojourners and exiles to abstain from the passions of the flesh, which wage war against your soul. </a:t>
            </a:r>
            <a:r>
              <a:rPr lang="en-US" sz="2000" b="1" baseline="30000" dirty="0"/>
              <a:t>12 </a:t>
            </a:r>
            <a:r>
              <a:rPr lang="en-US" sz="2000" dirty="0"/>
              <a:t>Keep your conduct among the Gentiles honorable, so that when they speak against you as evildoers, they may see your good deeds and glorify God on the day of visitation.</a:t>
            </a:r>
          </a:p>
        </p:txBody>
      </p:sp>
      <p:sp>
        <p:nvSpPr>
          <p:cNvPr id="3" name="Rectangle 2"/>
          <p:cNvSpPr/>
          <p:nvPr/>
        </p:nvSpPr>
        <p:spPr>
          <a:xfrm>
            <a:off x="1179444" y="1636644"/>
            <a:ext cx="7126356"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r>
              <a:rPr lang="en-US" sz="2000" dirty="0">
                <a:solidFill>
                  <a:srgbClr val="C00000"/>
                </a:solidFill>
              </a:rPr>
              <a:t>what sort of people ought you to be in holy conduct and godliness?</a:t>
            </a:r>
          </a:p>
        </p:txBody>
      </p:sp>
      <p:sp>
        <p:nvSpPr>
          <p:cNvPr id="6" name="Rectangle 5"/>
          <p:cNvSpPr/>
          <p:nvPr/>
        </p:nvSpPr>
        <p:spPr>
          <a:xfrm>
            <a:off x="0" y="4071878"/>
            <a:ext cx="9144000" cy="2793072"/>
          </a:xfrm>
          <a:prstGeom prst="rect">
            <a:avLst/>
          </a:prstGeom>
        </p:spPr>
        <p:txBody>
          <a:bodyPr wrap="square">
            <a:spAutoFit/>
          </a:bodyPr>
          <a:lstStyle/>
          <a:p>
            <a:r>
              <a:rPr lang="en-US" sz="1950" b="1" dirty="0"/>
              <a:t>1 Peter 2</a:t>
            </a:r>
            <a:r>
              <a:rPr lang="en-US" sz="1950" dirty="0"/>
              <a:t> </a:t>
            </a:r>
            <a:r>
              <a:rPr lang="es-ES" sz="1950" b="1" baseline="30000" dirty="0"/>
              <a:t>9 </a:t>
            </a:r>
            <a:r>
              <a:rPr lang="es-ES" sz="1950" dirty="0"/>
              <a:t>Pero vosotros sois linaje escogido, real sacerdocio, nación santa, pueblo adquirido por Dios, para que anunciéis las virtudes de aquel que os llamó de las tinieblas a su luz admirable. </a:t>
            </a:r>
            <a:r>
              <a:rPr lang="es-ES" sz="1950" b="1" baseline="30000" dirty="0"/>
              <a:t>10 </a:t>
            </a:r>
            <a:r>
              <a:rPr lang="es-ES" sz="1950" dirty="0"/>
              <a:t>Vosotros que en otro tiempo no erais pueblo, ahora sois pueblo de Dios; en otro tiempo no habíais alcanzado misericordia, ahora habéis alcanzado misericordia.</a:t>
            </a:r>
          </a:p>
          <a:p>
            <a:r>
              <a:rPr lang="es-ES" sz="1950" b="1" baseline="30000" dirty="0"/>
              <a:t>11 </a:t>
            </a:r>
            <a:r>
              <a:rPr lang="es-ES" sz="1950" dirty="0"/>
              <a:t>Amados, yo os ruego como a extranjeros y peregrinos, que os abstengáis de los deseos carnales que batallan contra el alma.</a:t>
            </a:r>
            <a:r>
              <a:rPr lang="es-ES" sz="1950" b="1" baseline="30000" dirty="0"/>
              <a:t> 12 </a:t>
            </a:r>
            <a:r>
              <a:rPr lang="es-ES" sz="1950" dirty="0"/>
              <a:t>Mantened buena vuestra manera de vivir entre los gentiles, para que en lo que murmuran de vosotros como de malhechores, glorifiquen a Dios en el día de la visitación, al considerar vuestras buenas obras.</a:t>
            </a:r>
            <a:endParaRPr lang="en-US" sz="1950" dirty="0"/>
          </a:p>
        </p:txBody>
      </p:sp>
      <p:sp>
        <p:nvSpPr>
          <p:cNvPr id="8" name="Rectangle 7"/>
          <p:cNvSpPr/>
          <p:nvPr/>
        </p:nvSpPr>
        <p:spPr>
          <a:xfrm>
            <a:off x="1259620" y="5073038"/>
            <a:ext cx="7235024"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pPr algn="ctr"/>
            <a:r>
              <a:rPr lang="es-ES" sz="2000" dirty="0"/>
              <a:t>¡cómo no debéis vosotros andar en santa y piadosa manera de vivir!</a:t>
            </a:r>
            <a:endParaRPr lang="en-US" sz="2000" dirty="0">
              <a:solidFill>
                <a:srgbClr val="C00000"/>
              </a:solidFill>
            </a:endParaRPr>
          </a:p>
        </p:txBody>
      </p:sp>
    </p:spTree>
    <p:extLst>
      <p:ext uri="{BB962C8B-B14F-4D97-AF65-F5344CB8AC3E}">
        <p14:creationId xmlns:p14="http://schemas.microsoft.com/office/powerpoint/2010/main" val="82088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8977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Unused slides…</a:t>
            </a:r>
          </a:p>
        </p:txBody>
      </p:sp>
    </p:spTree>
    <p:extLst>
      <p:ext uri="{BB962C8B-B14F-4D97-AF65-F5344CB8AC3E}">
        <p14:creationId xmlns:p14="http://schemas.microsoft.com/office/powerpoint/2010/main" val="14700080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Callout 6">
            <a:extLst>
              <a:ext uri="{FF2B5EF4-FFF2-40B4-BE49-F238E27FC236}">
                <a16:creationId xmlns:a16="http://schemas.microsoft.com/office/drawing/2014/main" id="{4C0AC324-5CD5-4A16-8BA1-18AFD18573DA}"/>
              </a:ext>
            </a:extLst>
          </p:cNvPr>
          <p:cNvSpPr/>
          <p:nvPr/>
        </p:nvSpPr>
        <p:spPr>
          <a:xfrm rot="1286199">
            <a:off x="36369" y="4768764"/>
            <a:ext cx="6000173" cy="1663568"/>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2"/>
              <a:gd name="connsiteY0" fmla="*/ 908357 h 1864968"/>
              <a:gd name="connsiteX1" fmla="*/ 3171737 w 9761252"/>
              <a:gd name="connsiteY1" fmla="*/ 0 h 1864968"/>
              <a:gd name="connsiteX2" fmla="*/ 4820090 w 9761252"/>
              <a:gd name="connsiteY2" fmla="*/ 681635 h 1864968"/>
              <a:gd name="connsiteX3" fmla="*/ 8916251 w 9761252"/>
              <a:gd name="connsiteY3" fmla="*/ 685225 h 1864968"/>
              <a:gd name="connsiteX4" fmla="*/ 8916251 w 9761252"/>
              <a:gd name="connsiteY4" fmla="*/ 334762 h 1864968"/>
              <a:gd name="connsiteX5" fmla="*/ 9761252 w 9761252"/>
              <a:gd name="connsiteY5" fmla="*/ 811012 h 1864968"/>
              <a:gd name="connsiteX6" fmla="*/ 8916251 w 9761252"/>
              <a:gd name="connsiteY6" fmla="*/ 1287262 h 1864968"/>
              <a:gd name="connsiteX7" fmla="*/ 8916251 w 9761252"/>
              <a:gd name="connsiteY7" fmla="*/ 936799 h 1864968"/>
              <a:gd name="connsiteX8" fmla="*/ 4620752 w 9761252"/>
              <a:gd name="connsiteY8" fmla="*/ 919754 h 1864968"/>
              <a:gd name="connsiteX9" fmla="*/ 3649883 w 9761252"/>
              <a:gd name="connsiteY9" fmla="*/ 1234588 h 1864968"/>
              <a:gd name="connsiteX10" fmla="*/ 1303051 w 9761252"/>
              <a:gd name="connsiteY10" fmla="*/ 1864968 h 1864968"/>
              <a:gd name="connsiteX11" fmla="*/ -1 w 9761252"/>
              <a:gd name="connsiteY11" fmla="*/ 908357 h 1864968"/>
              <a:gd name="connsiteX0" fmla="*/ 1 w 9627973"/>
              <a:gd name="connsiteY0" fmla="*/ 887167 h 1864968"/>
              <a:gd name="connsiteX1" fmla="*/ 3038458 w 9627973"/>
              <a:gd name="connsiteY1" fmla="*/ 0 h 1864968"/>
              <a:gd name="connsiteX2" fmla="*/ 4686811 w 9627973"/>
              <a:gd name="connsiteY2" fmla="*/ 681635 h 1864968"/>
              <a:gd name="connsiteX3" fmla="*/ 8782972 w 9627973"/>
              <a:gd name="connsiteY3" fmla="*/ 685225 h 1864968"/>
              <a:gd name="connsiteX4" fmla="*/ 8782972 w 9627973"/>
              <a:gd name="connsiteY4" fmla="*/ 334762 h 1864968"/>
              <a:gd name="connsiteX5" fmla="*/ 9627973 w 9627973"/>
              <a:gd name="connsiteY5" fmla="*/ 811012 h 1864968"/>
              <a:gd name="connsiteX6" fmla="*/ 8782972 w 9627973"/>
              <a:gd name="connsiteY6" fmla="*/ 1287262 h 1864968"/>
              <a:gd name="connsiteX7" fmla="*/ 8782972 w 9627973"/>
              <a:gd name="connsiteY7" fmla="*/ 936799 h 1864968"/>
              <a:gd name="connsiteX8" fmla="*/ 4487473 w 9627973"/>
              <a:gd name="connsiteY8" fmla="*/ 919754 h 1864968"/>
              <a:gd name="connsiteX9" fmla="*/ 3516604 w 9627973"/>
              <a:gd name="connsiteY9" fmla="*/ 1234588 h 1864968"/>
              <a:gd name="connsiteX10" fmla="*/ 1169772 w 9627973"/>
              <a:gd name="connsiteY10" fmla="*/ 1864968 h 1864968"/>
              <a:gd name="connsiteX11" fmla="*/ 1 w 9627973"/>
              <a:gd name="connsiteY11" fmla="*/ 887167 h 1864968"/>
              <a:gd name="connsiteX0" fmla="*/ -1 w 9627971"/>
              <a:gd name="connsiteY0" fmla="*/ 887167 h 1864968"/>
              <a:gd name="connsiteX1" fmla="*/ 3038456 w 9627971"/>
              <a:gd name="connsiteY1" fmla="*/ 0 h 1864968"/>
              <a:gd name="connsiteX2" fmla="*/ 4686809 w 9627971"/>
              <a:gd name="connsiteY2" fmla="*/ 681635 h 1864968"/>
              <a:gd name="connsiteX3" fmla="*/ 8782970 w 9627971"/>
              <a:gd name="connsiteY3" fmla="*/ 685225 h 1864968"/>
              <a:gd name="connsiteX4" fmla="*/ 8782970 w 9627971"/>
              <a:gd name="connsiteY4" fmla="*/ 334762 h 1864968"/>
              <a:gd name="connsiteX5" fmla="*/ 9627971 w 9627971"/>
              <a:gd name="connsiteY5" fmla="*/ 811012 h 1864968"/>
              <a:gd name="connsiteX6" fmla="*/ 8782970 w 9627971"/>
              <a:gd name="connsiteY6" fmla="*/ 1287262 h 1864968"/>
              <a:gd name="connsiteX7" fmla="*/ 8782970 w 9627971"/>
              <a:gd name="connsiteY7" fmla="*/ 936799 h 1864968"/>
              <a:gd name="connsiteX8" fmla="*/ 4487471 w 9627971"/>
              <a:gd name="connsiteY8" fmla="*/ 919754 h 1864968"/>
              <a:gd name="connsiteX9" fmla="*/ 3516602 w 9627971"/>
              <a:gd name="connsiteY9" fmla="*/ 1234588 h 1864968"/>
              <a:gd name="connsiteX10" fmla="*/ 1169770 w 9627971"/>
              <a:gd name="connsiteY10" fmla="*/ 1864968 h 1864968"/>
              <a:gd name="connsiteX11" fmla="*/ -1 w 9627971"/>
              <a:gd name="connsiteY11" fmla="*/ 887167 h 18649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3516604 w 9627973"/>
              <a:gd name="connsiteY9" fmla="*/ 1033188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3516602 w 9627971"/>
              <a:gd name="connsiteY9" fmla="*/ 1033188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2938069 w 9627971"/>
              <a:gd name="connsiteY9" fmla="*/ 1220440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3735709 w 9627973"/>
              <a:gd name="connsiteY2" fmla="*/ 541617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7973" h="1663568">
                <a:moveTo>
                  <a:pt x="1" y="685767"/>
                </a:moveTo>
                <a:cubicBezTo>
                  <a:pt x="1354154" y="252656"/>
                  <a:pt x="1307369" y="303108"/>
                  <a:pt x="2542155" y="0"/>
                </a:cubicBezTo>
                <a:cubicBezTo>
                  <a:pt x="3120248" y="524811"/>
                  <a:pt x="3020824" y="381539"/>
                  <a:pt x="3735709" y="541617"/>
                </a:cubicBezTo>
                <a:lnTo>
                  <a:pt x="8782972" y="483825"/>
                </a:lnTo>
                <a:lnTo>
                  <a:pt x="8782972" y="133362"/>
                </a:lnTo>
                <a:lnTo>
                  <a:pt x="9627973" y="609612"/>
                </a:lnTo>
                <a:lnTo>
                  <a:pt x="8782972" y="1085862"/>
                </a:lnTo>
                <a:lnTo>
                  <a:pt x="8782972" y="735399"/>
                </a:lnTo>
                <a:lnTo>
                  <a:pt x="4487473" y="718354"/>
                </a:lnTo>
                <a:cubicBezTo>
                  <a:pt x="3971006" y="885716"/>
                  <a:pt x="3536865" y="747364"/>
                  <a:pt x="2938071" y="1220440"/>
                </a:cubicBezTo>
                <a:lnTo>
                  <a:pt x="1169772" y="1663568"/>
                </a:lnTo>
                <a:cubicBezTo>
                  <a:pt x="661310" y="1362832"/>
                  <a:pt x="358714" y="1068836"/>
                  <a:pt x="1" y="685767"/>
                </a:cubicBez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Arrow Callout 6"/>
          <p:cNvSpPr/>
          <p:nvPr/>
        </p:nvSpPr>
        <p:spPr>
          <a:xfrm rot="2227189">
            <a:off x="53538" y="1156391"/>
            <a:ext cx="4054318" cy="1810565"/>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1254" h="1810565">
                <a:moveTo>
                  <a:pt x="1" y="908357"/>
                </a:moveTo>
                <a:cubicBezTo>
                  <a:pt x="1354154" y="475246"/>
                  <a:pt x="1936953" y="303108"/>
                  <a:pt x="3171739" y="0"/>
                </a:cubicBezTo>
                <a:lnTo>
                  <a:pt x="4820092" y="681635"/>
                </a:lnTo>
                <a:lnTo>
                  <a:pt x="8916253" y="685225"/>
                </a:lnTo>
                <a:lnTo>
                  <a:pt x="8916253" y="334762"/>
                </a:lnTo>
                <a:lnTo>
                  <a:pt x="9761254" y="811012"/>
                </a:lnTo>
                <a:lnTo>
                  <a:pt x="8916253" y="1287262"/>
                </a:lnTo>
                <a:lnTo>
                  <a:pt x="8916253" y="936799"/>
                </a:lnTo>
                <a:lnTo>
                  <a:pt x="4620754" y="919754"/>
                </a:lnTo>
                <a:lnTo>
                  <a:pt x="3649885" y="1234588"/>
                </a:lnTo>
                <a:lnTo>
                  <a:pt x="1525386" y="1810565"/>
                </a:lnTo>
                <a:lnTo>
                  <a:pt x="1" y="908357"/>
                </a:ln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2" name="Rectangle 1"/>
          <p:cNvSpPr/>
          <p:nvPr/>
        </p:nvSpPr>
        <p:spPr>
          <a:xfrm>
            <a:off x="2133600" y="685800"/>
            <a:ext cx="7010400" cy="2893100"/>
          </a:xfrm>
          <a:prstGeom prst="rect">
            <a:avLst/>
          </a:prstGeom>
        </p:spPr>
        <p:txBody>
          <a:bodyPr wrap="square">
            <a:spAutoFit/>
          </a:bodyPr>
          <a:lstStyle/>
          <a:p>
            <a:r>
              <a:rPr lang="en-US" sz="2000" b="1" dirty="0">
                <a:solidFill>
                  <a:prstClr val="black"/>
                </a:solidFill>
              </a:rPr>
              <a:t>Luke 19</a:t>
            </a:r>
            <a:r>
              <a:rPr lang="en-US" sz="2000" dirty="0">
                <a:solidFill>
                  <a:prstClr val="black"/>
                </a:solidFill>
              </a:rPr>
              <a:t> (NASB) </a:t>
            </a:r>
            <a:r>
              <a:rPr lang="en-US" sz="2000" b="1" baseline="30000" dirty="0">
                <a:solidFill>
                  <a:prstClr val="black"/>
                </a:solidFill>
              </a:rPr>
              <a:t>41 </a:t>
            </a:r>
            <a:r>
              <a:rPr lang="en-US" sz="2000" dirty="0">
                <a:solidFill>
                  <a:prstClr val="black"/>
                </a:solidFill>
              </a:rPr>
              <a:t>When He approached Jerusalem, He saw the city and wept over it </a:t>
            </a:r>
            <a:r>
              <a:rPr lang="en-US" sz="2000" b="1" baseline="30000" dirty="0"/>
              <a:t>42 </a:t>
            </a:r>
            <a:r>
              <a:rPr lang="en-US" sz="2000" dirty="0"/>
              <a:t>saying, “</a:t>
            </a:r>
            <a:r>
              <a:rPr lang="en-US" sz="2000" b="1" u="sng" dirty="0"/>
              <a:t>If you had known</a:t>
            </a:r>
            <a:r>
              <a:rPr lang="en-US" sz="2000" u="sng" dirty="0"/>
              <a:t> in this day, even you, the things which make for peace</a:t>
            </a:r>
            <a:r>
              <a:rPr lang="en-US" sz="2000" dirty="0"/>
              <a:t>! But now they have been hidden from your eyes. </a:t>
            </a:r>
            <a:r>
              <a:rPr lang="en-US" sz="2000" b="1" baseline="30000" dirty="0">
                <a:solidFill>
                  <a:prstClr val="black"/>
                </a:solidFill>
              </a:rPr>
              <a:t>43 </a:t>
            </a:r>
            <a:r>
              <a:rPr lang="en-US" sz="2000" dirty="0">
                <a:solidFill>
                  <a:prstClr val="black"/>
                </a:solidFill>
              </a:rPr>
              <a:t>For the days will come upon you when your enemies will throw up a barricade against you, and surround you and hem you in on every side, </a:t>
            </a:r>
            <a:r>
              <a:rPr lang="en-US" sz="2000" b="1" baseline="30000" dirty="0">
                <a:solidFill>
                  <a:prstClr val="black"/>
                </a:solidFill>
              </a:rPr>
              <a:t>44 </a:t>
            </a:r>
            <a:r>
              <a:rPr lang="en-US" sz="2000" dirty="0">
                <a:solidFill>
                  <a:prstClr val="black"/>
                </a:solidFill>
              </a:rPr>
              <a:t>and they will level you to the ground and your children within you, and they will not leave in you one stone upon another, </a:t>
            </a:r>
            <a:r>
              <a:rPr lang="en-US" sz="2000" u="sng" dirty="0">
                <a:solidFill>
                  <a:prstClr val="black"/>
                </a:solidFill>
              </a:rPr>
              <a:t>because </a:t>
            </a:r>
            <a:r>
              <a:rPr lang="en-US" sz="2000" b="1" u="sng" dirty="0">
                <a:solidFill>
                  <a:prstClr val="black"/>
                </a:solidFill>
              </a:rPr>
              <a:t>you did not recognize</a:t>
            </a:r>
            <a:r>
              <a:rPr lang="en-US" sz="2000" dirty="0">
                <a:solidFill>
                  <a:prstClr val="black"/>
                </a:solidFill>
              </a:rPr>
              <a:t> the time of your </a:t>
            </a:r>
            <a:r>
              <a:rPr lang="en-US" sz="2000" b="1" dirty="0">
                <a:solidFill>
                  <a:prstClr val="black"/>
                </a:solidFill>
              </a:rPr>
              <a:t>visitation</a:t>
            </a:r>
            <a:r>
              <a:rPr lang="en-US" sz="2000" dirty="0">
                <a:solidFill>
                  <a:prstClr val="black"/>
                </a:solidFill>
              </a:rPr>
              <a: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8" name="TextBox 7"/>
          <p:cNvSpPr txBox="1"/>
          <p:nvPr/>
        </p:nvSpPr>
        <p:spPr>
          <a:xfrm>
            <a:off x="304800" y="1677650"/>
            <a:ext cx="3352799" cy="1446550"/>
          </a:xfrm>
          <a:prstGeom prst="rect">
            <a:avLst/>
          </a:prstGeom>
          <a:solidFill>
            <a:schemeClr val="bg1">
              <a:lumMod val="85000"/>
            </a:schemeClr>
          </a:solidFill>
          <a:ln>
            <a:solidFill>
              <a:schemeClr val="tx1"/>
            </a:solidFill>
          </a:ln>
          <a:effectLst>
            <a:outerShdw blurRad="50800" dist="88900" dir="13500000" algn="br" rotWithShape="0">
              <a:prstClr val="black">
                <a:alpha val="40000"/>
              </a:prstClr>
            </a:outerShdw>
          </a:effectLst>
        </p:spPr>
        <p:txBody>
          <a:bodyPr wrap="square" rtlCol="0">
            <a:spAutoFit/>
          </a:bodyPr>
          <a:lstStyle/>
          <a:p>
            <a:r>
              <a:rPr lang="en-US" sz="2200" dirty="0"/>
              <a:t>The visitation was for peace</a:t>
            </a:r>
          </a:p>
          <a:p>
            <a:r>
              <a:rPr lang="en-US" sz="2200" dirty="0"/>
              <a:t>But they didn’t recognize it</a:t>
            </a:r>
          </a:p>
          <a:p>
            <a:r>
              <a:rPr lang="en-US" sz="2200" dirty="0"/>
              <a:t>And because of that failure,</a:t>
            </a:r>
          </a:p>
          <a:p>
            <a:r>
              <a:rPr lang="en-US" sz="2200" dirty="0"/>
              <a:t>Judgment would come</a:t>
            </a:r>
          </a:p>
        </p:txBody>
      </p:sp>
      <p:sp>
        <p:nvSpPr>
          <p:cNvPr id="10" name="TextBox 9"/>
          <p:cNvSpPr txBox="1"/>
          <p:nvPr/>
        </p:nvSpPr>
        <p:spPr>
          <a:xfrm>
            <a:off x="6096000" y="990600"/>
            <a:ext cx="1207397" cy="415498"/>
          </a:xfrm>
          <a:prstGeom prst="rect">
            <a:avLst/>
          </a:prstGeom>
          <a:solidFill>
            <a:schemeClr val="bg1"/>
          </a:solidFill>
          <a:effectLst>
            <a:outerShdw blurRad="50800" dist="101600" dir="13500000" algn="br" rotWithShape="0">
              <a:prstClr val="black">
                <a:alpha val="40000"/>
              </a:prstClr>
            </a:outerShdw>
          </a:effectLst>
        </p:spPr>
        <p:txBody>
          <a:bodyPr wrap="square" lIns="91440" tIns="0" rIns="91440" bIns="45720" rtlCol="0">
            <a:spAutoFit/>
          </a:bodyPr>
          <a:lstStyle/>
          <a:p>
            <a:pPr algn="ctr"/>
            <a:r>
              <a:rPr lang="en-US" sz="2400" i="1" dirty="0" err="1">
                <a:solidFill>
                  <a:prstClr val="black"/>
                </a:solidFill>
                <a:latin typeface="Palatino Linotype" panose="02040502050505030304" pitchFamily="18" charset="0"/>
              </a:rPr>
              <a:t>egnōs</a:t>
            </a:r>
            <a:endParaRPr lang="en-US" sz="2400" i="1" dirty="0">
              <a:solidFill>
                <a:prstClr val="black"/>
              </a:solidFill>
              <a:latin typeface="Palatino Linotype" panose="02040502050505030304" pitchFamily="18" charset="0"/>
            </a:endParaRPr>
          </a:p>
        </p:txBody>
      </p:sp>
      <p:sp>
        <p:nvSpPr>
          <p:cNvPr id="11" name="TextBox 10"/>
          <p:cNvSpPr txBox="1"/>
          <p:nvPr/>
        </p:nvSpPr>
        <p:spPr>
          <a:xfrm>
            <a:off x="7452723" y="2819400"/>
            <a:ext cx="997849" cy="415498"/>
          </a:xfrm>
          <a:prstGeom prst="rect">
            <a:avLst/>
          </a:prstGeom>
          <a:solidFill>
            <a:schemeClr val="bg1"/>
          </a:solidFill>
          <a:effectLst>
            <a:outerShdw blurRad="50800" dist="101600" dir="13500000" algn="br" rotWithShape="0">
              <a:prstClr val="black">
                <a:alpha val="40000"/>
              </a:prstClr>
            </a:outerShdw>
          </a:effectLst>
        </p:spPr>
        <p:txBody>
          <a:bodyPr wrap="square" lIns="0" tIns="0" rIns="0" bIns="45720" rtlCol="0">
            <a:spAutoFit/>
          </a:bodyPr>
          <a:lstStyle/>
          <a:p>
            <a:pPr algn="ctr"/>
            <a:r>
              <a:rPr lang="en-US" sz="2400" i="1" dirty="0" err="1">
                <a:solidFill>
                  <a:prstClr val="black"/>
                </a:solidFill>
                <a:latin typeface="Palatino Linotype" panose="02040502050505030304" pitchFamily="18" charset="0"/>
              </a:rPr>
              <a:t>egnōs</a:t>
            </a:r>
            <a:endParaRPr lang="en-US" sz="2800" dirty="0">
              <a:solidFill>
                <a:prstClr val="black"/>
              </a:solidFill>
            </a:endParaRPr>
          </a:p>
        </p:txBody>
      </p:sp>
      <p:sp>
        <p:nvSpPr>
          <p:cNvPr id="9" name="Up-Down Arrow 8"/>
          <p:cNvSpPr/>
          <p:nvPr/>
        </p:nvSpPr>
        <p:spPr>
          <a:xfrm rot="20676511">
            <a:off x="7079399" y="1308463"/>
            <a:ext cx="381000" cy="171981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1E4DDB-84E6-4861-85F8-F6C8A06876B2}"/>
              </a:ext>
            </a:extLst>
          </p:cNvPr>
          <p:cNvSpPr/>
          <p:nvPr/>
        </p:nvSpPr>
        <p:spPr>
          <a:xfrm>
            <a:off x="2133600" y="4117300"/>
            <a:ext cx="7010400" cy="2554545"/>
          </a:xfrm>
          <a:prstGeom prst="rect">
            <a:avLst/>
          </a:prstGeom>
        </p:spPr>
        <p:txBody>
          <a:bodyPr wrap="square">
            <a:spAutoFit/>
          </a:bodyPr>
          <a:lstStyle/>
          <a:p>
            <a:r>
              <a:rPr lang="en-US" sz="2000" b="1" dirty="0">
                <a:solidFill>
                  <a:prstClr val="black"/>
                </a:solidFill>
              </a:rPr>
              <a:t>Lucas 19</a:t>
            </a:r>
            <a:r>
              <a:rPr lang="en-US" sz="2000" dirty="0">
                <a:solidFill>
                  <a:prstClr val="black"/>
                </a:solidFill>
              </a:rPr>
              <a:t> </a:t>
            </a:r>
            <a:r>
              <a:rPr lang="es-ES" sz="2000" b="1" baseline="30000" dirty="0"/>
              <a:t>41 </a:t>
            </a:r>
            <a:r>
              <a:rPr lang="es-ES" sz="2000" dirty="0"/>
              <a:t>Cuando llegó cerca de la ciudad, al verla, lloró por ella, </a:t>
            </a:r>
            <a:r>
              <a:rPr lang="es-ES" sz="2000" b="1" baseline="30000" dirty="0"/>
              <a:t>42 </a:t>
            </a:r>
            <a:r>
              <a:rPr lang="es-ES" sz="2000" dirty="0"/>
              <a:t>diciendo:</a:t>
            </a:r>
          </a:p>
          <a:p>
            <a:r>
              <a:rPr lang="es-ES" sz="2000" dirty="0"/>
              <a:t>—¡</a:t>
            </a:r>
            <a:r>
              <a:rPr lang="es-ES" sz="2000" b="1" u="sng" dirty="0"/>
              <a:t>Si también tú conocieras</a:t>
            </a:r>
            <a:r>
              <a:rPr lang="es-ES" sz="2000" u="sng" dirty="0"/>
              <a:t>, a lo menos en este tu día, lo que es para tu paz</a:t>
            </a:r>
            <a:r>
              <a:rPr lang="es-ES" sz="2000" dirty="0"/>
              <a:t>! Pero ahora está encubierto a tus ojos. </a:t>
            </a:r>
            <a:r>
              <a:rPr lang="es-ES" sz="2000" b="1" baseline="30000" dirty="0"/>
              <a:t>43 </a:t>
            </a:r>
            <a:r>
              <a:rPr lang="es-ES" sz="2000" dirty="0"/>
              <a:t>Vendrán días sobre ti cuando tus enemigos te rodearán con cerca, te sitiarán y por todas partes te estrecharán; </a:t>
            </a:r>
            <a:r>
              <a:rPr lang="es-ES" sz="2000" b="1" baseline="30000" dirty="0"/>
              <a:t>44 </a:t>
            </a:r>
            <a:r>
              <a:rPr lang="es-ES" sz="2000" dirty="0"/>
              <a:t>te derribarán a tierra y a tus hijos dentro de ti, y no dejarán en ti piedra sobre piedra, por cuanto no conociste el tiempo de tu </a:t>
            </a:r>
            <a:r>
              <a:rPr lang="es-ES" sz="2000" b="1" dirty="0"/>
              <a:t>visitación</a:t>
            </a:r>
            <a:r>
              <a:rPr lang="es-ES" sz="2000" dirty="0"/>
              <a:t>.</a:t>
            </a:r>
          </a:p>
        </p:txBody>
      </p:sp>
    </p:spTree>
    <p:extLst>
      <p:ext uri="{BB962C8B-B14F-4D97-AF65-F5344CB8AC3E}">
        <p14:creationId xmlns:p14="http://schemas.microsoft.com/office/powerpoint/2010/main" val="296233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bg/>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0" grpId="0" animBg="1"/>
      <p:bldP spid="11"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816" y="76200"/>
            <a:ext cx="8887968" cy="2900675"/>
          </a:xfrm>
          <a:prstGeom prst="roundRect">
            <a:avLst/>
          </a:prstGeom>
          <a:gradFill>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prstClr val="black"/>
                </a:solidFill>
              </a:rPr>
              <a:t>Genesis 11</a:t>
            </a:r>
            <a:r>
              <a:rPr lang="en-US" sz="2000" dirty="0">
                <a:solidFill>
                  <a:prstClr val="black"/>
                </a:solidFill>
              </a:rPr>
              <a:t>  (</a:t>
            </a:r>
            <a:r>
              <a:rPr lang="en-US" sz="2000" b="1" dirty="0">
                <a:solidFill>
                  <a:prstClr val="black"/>
                </a:solidFill>
              </a:rPr>
              <a:t>The Tower of Babel</a:t>
            </a:r>
            <a:r>
              <a:rPr lang="en-US" sz="2000" dirty="0">
                <a:solidFill>
                  <a:prstClr val="black"/>
                </a:solidFill>
              </a:rPr>
              <a:t>)</a:t>
            </a:r>
          </a:p>
          <a:p>
            <a:r>
              <a:rPr lang="en-US" sz="2000" dirty="0">
                <a:solidFill>
                  <a:prstClr val="black"/>
                </a:solidFill>
              </a:rPr>
              <a:t>11:1 the whole earth</a:t>
            </a:r>
          </a:p>
          <a:p>
            <a:endParaRPr lang="en-US" sz="2000" dirty="0">
              <a:solidFill>
                <a:prstClr val="black"/>
              </a:solidFill>
            </a:endParaRPr>
          </a:p>
          <a:p>
            <a:r>
              <a:rPr lang="en-US" sz="2000" dirty="0">
                <a:solidFill>
                  <a:prstClr val="black"/>
                </a:solidFill>
              </a:rPr>
              <a:t>11:4 They said, “Come, let us build for ourselves a city, and a tower whose top will reach into heaven, and let us make for ourselves a name”</a:t>
            </a:r>
          </a:p>
          <a:p>
            <a:endParaRPr lang="en-US" sz="2000" dirty="0">
              <a:solidFill>
                <a:prstClr val="black"/>
              </a:solidFill>
            </a:endParaRPr>
          </a:p>
          <a:p>
            <a:r>
              <a:rPr lang="en-US" sz="2000" dirty="0">
                <a:solidFill>
                  <a:prstClr val="black"/>
                </a:solidFill>
              </a:rPr>
              <a:t>11:8 So the </a:t>
            </a:r>
            <a:r>
              <a:rPr lang="en-US" sz="2000" cap="small" dirty="0">
                <a:solidFill>
                  <a:prstClr val="black"/>
                </a:solidFill>
              </a:rPr>
              <a:t>Lord</a:t>
            </a:r>
            <a:r>
              <a:rPr lang="en-US" sz="2000" dirty="0">
                <a:solidFill>
                  <a:prstClr val="black"/>
                </a:solidFill>
              </a:rPr>
              <a:t> scattered them abroad from there over the face of the whole earth; and they stopped building the city.</a:t>
            </a:r>
          </a:p>
          <a:p>
            <a:pPr algn="ctr"/>
            <a:endParaRPr lang="en-US" dirty="0">
              <a:solidFill>
                <a:prstClr val="black"/>
              </a:solidFill>
            </a:endParaRPr>
          </a:p>
        </p:txBody>
      </p:sp>
      <p:sp>
        <p:nvSpPr>
          <p:cNvPr id="6" name="Rounded Rectangle 5"/>
          <p:cNvSpPr/>
          <p:nvPr/>
        </p:nvSpPr>
        <p:spPr>
          <a:xfrm>
            <a:off x="457200" y="2043401"/>
            <a:ext cx="8482584" cy="2909599"/>
          </a:xfrm>
          <a:prstGeom prst="roundRect">
            <a:avLst/>
          </a:prstGeom>
          <a:gradFill flip="none" rotWithShape="1">
            <a:gsLst>
              <a:gs pos="0">
                <a:schemeClr val="tx1">
                  <a:lumMod val="65000"/>
                  <a:lumOff val="35000"/>
                </a:schemeClr>
              </a:gs>
              <a:gs pos="50000">
                <a:schemeClr val="tx1">
                  <a:lumMod val="50000"/>
                  <a:lumOff val="50000"/>
                </a:schemeClr>
              </a:gs>
              <a:gs pos="100000">
                <a:schemeClr val="tx1"/>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prstClr val="white"/>
                </a:solidFill>
              </a:rPr>
              <a:t>Isaiah 13-23</a:t>
            </a:r>
          </a:p>
          <a:p>
            <a:r>
              <a:rPr lang="en-US" sz="1600" dirty="0">
                <a:solidFill>
                  <a:prstClr val="white"/>
                </a:solidFill>
              </a:rPr>
              <a:t>10:12	So it will be that when the Lord has completed all His work on Mount Zion and on 	Jerusalem, He will say, “I will punish the fruit of the </a:t>
            </a:r>
            <a:r>
              <a:rPr lang="en-US" sz="1600" b="1" u="sng" dirty="0">
                <a:solidFill>
                  <a:prstClr val="white"/>
                </a:solidFill>
              </a:rPr>
              <a:t>arrogant</a:t>
            </a:r>
            <a:r>
              <a:rPr lang="en-US" sz="1600" dirty="0">
                <a:solidFill>
                  <a:prstClr val="white"/>
                </a:solidFill>
              </a:rPr>
              <a:t> heart of the king of 	Assyria and the pomp of his </a:t>
            </a:r>
            <a:r>
              <a:rPr lang="en-US" sz="1600" b="1" u="sng" dirty="0">
                <a:solidFill>
                  <a:prstClr val="white"/>
                </a:solidFill>
              </a:rPr>
              <a:t>haughtiness</a:t>
            </a:r>
            <a:r>
              <a:rPr lang="en-US" sz="1600" dirty="0">
                <a:solidFill>
                  <a:prstClr val="white"/>
                </a:solidFill>
              </a:rPr>
              <a:t>.”</a:t>
            </a:r>
          </a:p>
          <a:p>
            <a:r>
              <a:rPr lang="en-US" sz="1600" dirty="0">
                <a:solidFill>
                  <a:prstClr val="white"/>
                </a:solidFill>
              </a:rPr>
              <a:t>13:11	Thus I will punish the world for its evil And the wicked for their iniquity; I will also put 	an end to the </a:t>
            </a:r>
            <a:r>
              <a:rPr lang="en-US" sz="1600" b="1" u="sng" dirty="0">
                <a:solidFill>
                  <a:prstClr val="white"/>
                </a:solidFill>
              </a:rPr>
              <a:t>arrogance</a:t>
            </a:r>
            <a:r>
              <a:rPr lang="en-US" sz="1600" dirty="0">
                <a:solidFill>
                  <a:prstClr val="white"/>
                </a:solidFill>
              </a:rPr>
              <a:t> of the </a:t>
            </a:r>
            <a:r>
              <a:rPr lang="en-US" sz="1600" b="1" u="sng" dirty="0">
                <a:solidFill>
                  <a:prstClr val="white"/>
                </a:solidFill>
              </a:rPr>
              <a:t>proud</a:t>
            </a:r>
            <a:r>
              <a:rPr lang="en-US" sz="1600" dirty="0">
                <a:solidFill>
                  <a:prstClr val="white"/>
                </a:solidFill>
              </a:rPr>
              <a:t> And abase the </a:t>
            </a:r>
            <a:r>
              <a:rPr lang="en-US" sz="1600" b="1" u="sng" dirty="0">
                <a:solidFill>
                  <a:prstClr val="white"/>
                </a:solidFill>
              </a:rPr>
              <a:t>haughtiness</a:t>
            </a:r>
            <a:r>
              <a:rPr lang="en-US" sz="1600" dirty="0">
                <a:solidFill>
                  <a:prstClr val="white"/>
                </a:solidFill>
              </a:rPr>
              <a:t> of the ruthless.</a:t>
            </a:r>
          </a:p>
          <a:p>
            <a:r>
              <a:rPr lang="en-US" sz="1600" dirty="0">
                <a:solidFill>
                  <a:prstClr val="white"/>
                </a:solidFill>
              </a:rPr>
              <a:t>13:19	And Babylon, the beauty of kingdoms, the glory of the Chaldeans’ </a:t>
            </a:r>
            <a:r>
              <a:rPr lang="en-US" sz="1600" b="1" u="sng" dirty="0">
                <a:solidFill>
                  <a:prstClr val="white"/>
                </a:solidFill>
              </a:rPr>
              <a:t>pride</a:t>
            </a:r>
          </a:p>
          <a:p>
            <a:r>
              <a:rPr lang="en-US" sz="1600" dirty="0">
                <a:solidFill>
                  <a:prstClr val="white"/>
                </a:solidFill>
              </a:rPr>
              <a:t>16:6	We have heard of the </a:t>
            </a:r>
            <a:r>
              <a:rPr lang="en-US" sz="1600" b="1" u="sng" dirty="0">
                <a:solidFill>
                  <a:prstClr val="white"/>
                </a:solidFill>
              </a:rPr>
              <a:t>pride</a:t>
            </a:r>
            <a:r>
              <a:rPr lang="en-US" sz="1600" dirty="0">
                <a:solidFill>
                  <a:prstClr val="white"/>
                </a:solidFill>
              </a:rPr>
              <a:t> of Moab, an excessive </a:t>
            </a:r>
            <a:r>
              <a:rPr lang="en-US" sz="1600" b="1" u="sng" dirty="0">
                <a:solidFill>
                  <a:prstClr val="white"/>
                </a:solidFill>
              </a:rPr>
              <a:t>pride</a:t>
            </a:r>
            <a:r>
              <a:rPr lang="en-US" sz="1600" dirty="0">
                <a:solidFill>
                  <a:prstClr val="white"/>
                </a:solidFill>
              </a:rPr>
              <a:t>; Even of his 	</a:t>
            </a:r>
            <a:r>
              <a:rPr lang="en-US" sz="1600" b="1" u="sng" dirty="0">
                <a:solidFill>
                  <a:prstClr val="white"/>
                </a:solidFill>
              </a:rPr>
              <a:t>arrogance</a:t>
            </a:r>
            <a:r>
              <a:rPr lang="en-US" sz="1600" dirty="0">
                <a:solidFill>
                  <a:prstClr val="white"/>
                </a:solidFill>
              </a:rPr>
              <a:t>, </a:t>
            </a:r>
            <a:r>
              <a:rPr lang="en-US" sz="1600" b="1" u="sng" dirty="0">
                <a:solidFill>
                  <a:prstClr val="white"/>
                </a:solidFill>
              </a:rPr>
              <a:t>pride</a:t>
            </a:r>
            <a:r>
              <a:rPr lang="en-US" sz="1600" dirty="0">
                <a:solidFill>
                  <a:prstClr val="white"/>
                </a:solidFill>
              </a:rPr>
              <a:t>, and fury; His idle </a:t>
            </a:r>
            <a:r>
              <a:rPr lang="en-US" sz="1600" b="1" u="sng" dirty="0">
                <a:solidFill>
                  <a:prstClr val="white"/>
                </a:solidFill>
              </a:rPr>
              <a:t>boasts</a:t>
            </a:r>
            <a:r>
              <a:rPr lang="en-US" sz="1600" dirty="0">
                <a:solidFill>
                  <a:prstClr val="white"/>
                </a:solidFill>
              </a:rPr>
              <a:t> are false.</a:t>
            </a:r>
          </a:p>
          <a:p>
            <a:r>
              <a:rPr lang="en-US" sz="1600" dirty="0">
                <a:solidFill>
                  <a:prstClr val="white"/>
                </a:solidFill>
              </a:rPr>
              <a:t>23:9	The Lord of hosts has planned it, to defile the </a:t>
            </a:r>
            <a:r>
              <a:rPr lang="en-US" sz="1600" b="1" u="sng" dirty="0">
                <a:solidFill>
                  <a:prstClr val="white"/>
                </a:solidFill>
              </a:rPr>
              <a:t>pride</a:t>
            </a:r>
            <a:r>
              <a:rPr lang="en-US" sz="1600" dirty="0">
                <a:solidFill>
                  <a:prstClr val="white"/>
                </a:solidFill>
              </a:rPr>
              <a:t> of all beauty, To despise all the 	</a:t>
            </a:r>
            <a:r>
              <a:rPr lang="en-US" sz="1600" b="1" u="sng" dirty="0">
                <a:solidFill>
                  <a:prstClr val="white"/>
                </a:solidFill>
              </a:rPr>
              <a:t>honored</a:t>
            </a:r>
            <a:r>
              <a:rPr lang="en-US" sz="1600" dirty="0">
                <a:solidFill>
                  <a:prstClr val="white"/>
                </a:solidFill>
              </a:rPr>
              <a:t> of the earth.</a:t>
            </a:r>
            <a:endParaRPr lang="en-US" sz="2000" dirty="0">
              <a:solidFill>
                <a:prstClr val="white"/>
              </a:solidFill>
            </a:endParaRPr>
          </a:p>
        </p:txBody>
      </p:sp>
      <p:sp>
        <p:nvSpPr>
          <p:cNvPr id="7" name="Rounded Rectangle 6"/>
          <p:cNvSpPr/>
          <p:nvPr/>
        </p:nvSpPr>
        <p:spPr>
          <a:xfrm>
            <a:off x="204216" y="4209036"/>
            <a:ext cx="8482584" cy="2397252"/>
          </a:xfrm>
          <a:prstGeom prst="roundRect">
            <a:avLst/>
          </a:prstGeom>
          <a:gradFill>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prstClr val="black"/>
                </a:solidFill>
              </a:rPr>
              <a:t>Isaiah 24-25</a:t>
            </a:r>
            <a:endParaRPr lang="en-US" sz="2000" b="1" dirty="0">
              <a:solidFill>
                <a:prstClr val="black"/>
              </a:solidFill>
            </a:endParaRPr>
          </a:p>
          <a:p>
            <a:r>
              <a:rPr lang="en-US" sz="2000" dirty="0">
                <a:solidFill>
                  <a:prstClr val="black"/>
                </a:solidFill>
              </a:rPr>
              <a:t>24:1	Behold, the </a:t>
            </a:r>
            <a:r>
              <a:rPr lang="en-US" sz="2000" cap="small" dirty="0">
                <a:solidFill>
                  <a:prstClr val="black"/>
                </a:solidFill>
              </a:rPr>
              <a:t>Lord</a:t>
            </a:r>
            <a:r>
              <a:rPr lang="en-US" sz="2000" dirty="0">
                <a:solidFill>
                  <a:prstClr val="black"/>
                </a:solidFill>
              </a:rPr>
              <a:t> lays the earth waste, devastates it, distorts its 	surface and scatters its inhabitants.</a:t>
            </a:r>
          </a:p>
          <a:p>
            <a:r>
              <a:rPr lang="en-US" sz="2000" dirty="0">
                <a:solidFill>
                  <a:prstClr val="black"/>
                </a:solidFill>
              </a:rPr>
              <a:t>25:2	For You have made a city into a heap,</a:t>
            </a:r>
            <a:br>
              <a:rPr lang="en-US" sz="2000" dirty="0">
                <a:solidFill>
                  <a:prstClr val="black"/>
                </a:solidFill>
              </a:rPr>
            </a:br>
            <a:r>
              <a:rPr lang="en-US" sz="2000" dirty="0">
                <a:solidFill>
                  <a:prstClr val="black"/>
                </a:solidFill>
              </a:rPr>
              <a:t>	A fortified city into a ruin;</a:t>
            </a:r>
            <a:br>
              <a:rPr lang="en-US" sz="2000" dirty="0">
                <a:solidFill>
                  <a:prstClr val="black"/>
                </a:solidFill>
              </a:rPr>
            </a:br>
            <a:r>
              <a:rPr lang="en-US" sz="2000" dirty="0">
                <a:solidFill>
                  <a:prstClr val="black"/>
                </a:solidFill>
              </a:rPr>
              <a:t>	A palace of strangers is a city no more,</a:t>
            </a:r>
            <a:br>
              <a:rPr lang="en-US" sz="2000" dirty="0">
                <a:solidFill>
                  <a:prstClr val="black"/>
                </a:solidFill>
              </a:rPr>
            </a:br>
            <a:r>
              <a:rPr lang="en-US" sz="2000" dirty="0">
                <a:solidFill>
                  <a:prstClr val="black"/>
                </a:solidFill>
              </a:rPr>
              <a:t>	It will never be rebuilt. </a:t>
            </a:r>
          </a:p>
        </p:txBody>
      </p:sp>
      <p:sp>
        <p:nvSpPr>
          <p:cNvPr id="8" name="Rounded Rectangle 7"/>
          <p:cNvSpPr/>
          <p:nvPr/>
        </p:nvSpPr>
        <p:spPr>
          <a:xfrm>
            <a:off x="2408904" y="3127942"/>
            <a:ext cx="1508760" cy="286310"/>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a:off x="1452720" y="2893735"/>
            <a:ext cx="6781800" cy="1245942"/>
          </a:xfrm>
          <a:prstGeom prst="round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white"/>
                </a:solidFill>
              </a:rPr>
              <a:t>Thus I will</a:t>
            </a:r>
            <a:r>
              <a:rPr lang="en-US" sz="1600" dirty="0">
                <a:solidFill>
                  <a:prstClr val="black"/>
                </a:solidFill>
              </a:rPr>
              <a:t> punish the world</a:t>
            </a:r>
          </a:p>
          <a:p>
            <a:r>
              <a:rPr lang="en-US" sz="1600" dirty="0">
                <a:solidFill>
                  <a:prstClr val="white"/>
                </a:solidFill>
              </a:rPr>
              <a:t>an end to the </a:t>
            </a:r>
            <a:r>
              <a:rPr lang="en-US" sz="1600" b="1" u="sng" dirty="0">
                <a:solidFill>
                  <a:prstClr val="black"/>
                </a:solidFill>
              </a:rPr>
              <a:t>arrogance</a:t>
            </a:r>
            <a:r>
              <a:rPr lang="en-US" sz="1600" dirty="0">
                <a:solidFill>
                  <a:prstClr val="white"/>
                </a:solidFill>
              </a:rPr>
              <a:t> of the </a:t>
            </a:r>
            <a:r>
              <a:rPr lang="en-US" sz="1600" b="1" u="sng" dirty="0">
                <a:solidFill>
                  <a:prstClr val="black"/>
                </a:solidFill>
              </a:rPr>
              <a:t>proud</a:t>
            </a:r>
            <a:r>
              <a:rPr lang="en-US" sz="1600" dirty="0">
                <a:solidFill>
                  <a:prstClr val="white"/>
                </a:solidFill>
              </a:rPr>
              <a:t> And abase the </a:t>
            </a:r>
            <a:r>
              <a:rPr lang="en-US" sz="1600" b="1" u="sng" dirty="0">
                <a:solidFill>
                  <a:prstClr val="black"/>
                </a:solidFill>
              </a:rPr>
              <a:t>haughtiness</a:t>
            </a:r>
            <a:r>
              <a:rPr lang="en-US" sz="1600" dirty="0">
                <a:solidFill>
                  <a:prstClr val="white"/>
                </a:solidFill>
              </a:rPr>
              <a:t> of the ruthless.</a:t>
            </a:r>
          </a:p>
        </p:txBody>
      </p:sp>
      <p:sp>
        <p:nvSpPr>
          <p:cNvPr id="10" name="Curved Left Arrow 9"/>
          <p:cNvSpPr/>
          <p:nvPr/>
        </p:nvSpPr>
        <p:spPr>
          <a:xfrm rot="21001919" flipV="1">
            <a:off x="4709297" y="1587704"/>
            <a:ext cx="1557180" cy="356542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 name="Rounded Rectangle 10"/>
          <p:cNvSpPr/>
          <p:nvPr/>
        </p:nvSpPr>
        <p:spPr>
          <a:xfrm>
            <a:off x="2438400" y="3399052"/>
            <a:ext cx="4735137" cy="260282"/>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 name="Straight Connector 2"/>
          <p:cNvCxnSpPr/>
          <p:nvPr/>
        </p:nvCxnSpPr>
        <p:spPr>
          <a:xfrm>
            <a:off x="2590800" y="5260994"/>
            <a:ext cx="2362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2286000"/>
            <a:ext cx="2362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43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6">
                                            <p:txEl>
                                              <p:pRg st="0" end="0"/>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6">
                                            <p:txEl>
                                              <p:pRg st="1" end="1"/>
                                            </p:txEl>
                                          </p:spTgt>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6">
                                            <p:txEl>
                                              <p:pRg st="2" end="2"/>
                                            </p:txEl>
                                          </p:spTgt>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6">
                                            <p:txEl>
                                              <p:pRg st="3" end="3"/>
                                            </p:txEl>
                                          </p:spTgt>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6">
                                            <p:txEl>
                                              <p:pRg st="4" end="4"/>
                                            </p:txEl>
                                          </p:spTgt>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6">
                                            <p:txEl>
                                              <p:pRg st="5" end="5"/>
                                            </p:txEl>
                                          </p:spTgt>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6">
                                            <p:bg/>
                                          </p:spTgt>
                                        </p:tgtEl>
                                        <p:attrNameLst>
                                          <p:attrName>style.visibility</p:attrName>
                                        </p:attrNameLst>
                                      </p:cBhvr>
                                      <p:to>
                                        <p:strVal val="hidden"/>
                                      </p:to>
                                    </p:set>
                                  </p:childTnLst>
                                </p:cTn>
                              </p:par>
                            </p:childTnLst>
                          </p:cTn>
                        </p:par>
                        <p:par>
                          <p:cTn id="73" fill="hold">
                            <p:stCondLst>
                              <p:cond delay="0"/>
                            </p:stCondLst>
                            <p:childTnLst>
                              <p:par>
                                <p:cTn id="74" presetID="1" presetClass="exit" presetSubtype="0" fill="hold" grpId="1" nodeType="afterEffect">
                                  <p:stCondLst>
                                    <p:cond delay="0"/>
                                  </p:stCondLst>
                                  <p:childTnLst>
                                    <p:set>
                                      <p:cBhvr>
                                        <p:cTn id="75" dur="1" fill="hold">
                                          <p:stCondLst>
                                            <p:cond delay="0"/>
                                          </p:stCondLst>
                                        </p:cTn>
                                        <p:tgtEl>
                                          <p:spTgt spid="8"/>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11"/>
                                        </p:tgtEl>
                                        <p:attrNameLst>
                                          <p:attrName>style.visibility</p:attrName>
                                        </p:attrNameLst>
                                      </p:cBhvr>
                                      <p:to>
                                        <p:strVal val="hidden"/>
                                      </p:to>
                                    </p:set>
                                  </p:childTnLst>
                                </p:cTn>
                              </p:par>
                              <p:par>
                                <p:cTn id="78" presetID="6" presetClass="emph" presetSubtype="0" fill="hold" grpId="1" nodeType="withEffect">
                                  <p:stCondLst>
                                    <p:cond delay="0"/>
                                  </p:stCondLst>
                                  <p:childTnLst>
                                    <p:animScale>
                                      <p:cBhvr>
                                        <p:cTn id="79" dur="500" fill="hold"/>
                                        <p:tgtEl>
                                          <p:spTgt spid="9"/>
                                        </p:tgtEl>
                                      </p:cBhvr>
                                      <p:by x="150000" y="150000"/>
                                    </p:animScale>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
                                            <p:bg/>
                                          </p:spTgt>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3"/>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2"/>
                                        </p:tgtEl>
                                        <p:attrNameLst>
                                          <p:attrName>style.visibility</p:attrName>
                                        </p:attrNameLst>
                                      </p:cBhvr>
                                      <p:to>
                                        <p:strVal val="visible"/>
                                      </p:to>
                                    </p:set>
                                  </p:childTnLst>
                                </p:cTn>
                              </p:par>
                              <p:par>
                                <p:cTn id="96" presetID="22" presetClass="entr" presetSubtype="4" fill="hold" grpId="0"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500"/>
                                        <p:tgtEl>
                                          <p:spTgt spid="10"/>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uiExpand="1" build="p" animBg="1"/>
      <p:bldP spid="6" grpId="1" build="allAtOnce" animBg="1"/>
      <p:bldP spid="7" grpId="0" uiExpand="1" build="p" animBg="1"/>
      <p:bldP spid="8" grpId="0" animBg="1"/>
      <p:bldP spid="8" grpId="1" animBg="1"/>
      <p:bldP spid="9" grpId="0"/>
      <p:bldP spid="9" grpId="1"/>
      <p:bldP spid="10" grpId="0" uiExpan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8">
            <a:extLst>
              <a:ext uri="{FF2B5EF4-FFF2-40B4-BE49-F238E27FC236}">
                <a16:creationId xmlns:a16="http://schemas.microsoft.com/office/drawing/2014/main" id="{CFC3A4A8-F43D-4140-A73B-F9A0FC85F887}"/>
              </a:ext>
            </a:extLst>
          </p:cNvPr>
          <p:cNvSpPr/>
          <p:nvPr/>
        </p:nvSpPr>
        <p:spPr>
          <a:xfrm>
            <a:off x="5614555" y="5326905"/>
            <a:ext cx="1039091" cy="2237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7">
            <a:extLst>
              <a:ext uri="{FF2B5EF4-FFF2-40B4-BE49-F238E27FC236}">
                <a16:creationId xmlns:a16="http://schemas.microsoft.com/office/drawing/2014/main" id="{EA2B76CA-8D39-480F-83F1-975F7187830D}"/>
              </a:ext>
            </a:extLst>
          </p:cNvPr>
          <p:cNvSpPr/>
          <p:nvPr/>
        </p:nvSpPr>
        <p:spPr>
          <a:xfrm>
            <a:off x="4419600" y="4555582"/>
            <a:ext cx="645195" cy="2237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51556" y="1137768"/>
            <a:ext cx="1143000" cy="2237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043948" y="1895100"/>
            <a:ext cx="2227383" cy="2237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769441"/>
          </a:xfrm>
          <a:prstGeom prst="rect">
            <a:avLst/>
          </a:prstGeom>
        </p:spPr>
        <p:txBody>
          <a:bodyPr wrap="square">
            <a:spAutoFit/>
          </a:bodyPr>
          <a:lstStyle/>
          <a:p>
            <a:r>
              <a:rPr lang="en-US" sz="2200" b="1" dirty="0"/>
              <a:t>Job 29:4b</a:t>
            </a:r>
          </a:p>
          <a:p>
            <a:r>
              <a:rPr lang="en-US" sz="2200" dirty="0"/>
              <a:t>…When the friendship* of God was over my tent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p:cNvSpPr/>
          <p:nvPr/>
        </p:nvSpPr>
        <p:spPr>
          <a:xfrm>
            <a:off x="2971800" y="1440359"/>
            <a:ext cx="6172200" cy="769441"/>
          </a:xfrm>
          <a:prstGeom prst="rect">
            <a:avLst/>
          </a:prstGeom>
        </p:spPr>
        <p:txBody>
          <a:bodyPr wrap="square">
            <a:spAutoFit/>
          </a:bodyPr>
          <a:lstStyle/>
          <a:p>
            <a:r>
              <a:rPr lang="en-US" sz="2200" b="1" dirty="0"/>
              <a:t>Job 29:4b</a:t>
            </a:r>
            <a:r>
              <a:rPr lang="en-US" sz="2200" i="1" dirty="0"/>
              <a:t> (via the Septuagint)</a:t>
            </a:r>
          </a:p>
          <a:p>
            <a:r>
              <a:rPr lang="en-US" sz="2200" dirty="0"/>
              <a:t>…When God was keeping </a:t>
            </a:r>
            <a:r>
              <a:rPr lang="en-US" sz="2200" b="1" u="sng" dirty="0"/>
              <a:t>watch over</a:t>
            </a:r>
            <a:r>
              <a:rPr lang="en-US" sz="2200" dirty="0"/>
              <a:t> my house</a:t>
            </a:r>
          </a:p>
        </p:txBody>
      </p:sp>
      <p:sp>
        <p:nvSpPr>
          <p:cNvPr id="10" name="TextBox 9"/>
          <p:cNvSpPr txBox="1"/>
          <p:nvPr/>
        </p:nvSpPr>
        <p:spPr>
          <a:xfrm>
            <a:off x="5830537" y="2819400"/>
            <a:ext cx="3313463" cy="584775"/>
          </a:xfrm>
          <a:prstGeom prst="rect">
            <a:avLst/>
          </a:prstGeom>
          <a:solidFill>
            <a:schemeClr val="bg1">
              <a:lumMod val="85000"/>
            </a:schemeClr>
          </a:solidFill>
        </p:spPr>
        <p:txBody>
          <a:bodyPr wrap="square" rtlCol="0">
            <a:spAutoFit/>
          </a:bodyPr>
          <a:lstStyle/>
          <a:p>
            <a:r>
              <a:rPr lang="en-US" sz="1600" dirty="0"/>
              <a:t>*Here, the Hebrew is not from  </a:t>
            </a:r>
            <a:r>
              <a:rPr lang="he-IL" sz="1600" dirty="0"/>
              <a:t>פקד</a:t>
            </a:r>
            <a:r>
              <a:rPr lang="en-US" sz="1600" dirty="0"/>
              <a:t> as in the other OT passages discussed</a:t>
            </a:r>
          </a:p>
        </p:txBody>
      </p:sp>
      <p:sp>
        <p:nvSpPr>
          <p:cNvPr id="11" name="Rectangle 10">
            <a:extLst>
              <a:ext uri="{FF2B5EF4-FFF2-40B4-BE49-F238E27FC236}">
                <a16:creationId xmlns:a16="http://schemas.microsoft.com/office/drawing/2014/main" id="{E59B8078-B6FB-48D3-9082-B645CE54E40D}"/>
              </a:ext>
            </a:extLst>
          </p:cNvPr>
          <p:cNvSpPr/>
          <p:nvPr/>
        </p:nvSpPr>
        <p:spPr>
          <a:xfrm>
            <a:off x="2971800" y="4114800"/>
            <a:ext cx="6172200" cy="769441"/>
          </a:xfrm>
          <a:prstGeom prst="rect">
            <a:avLst/>
          </a:prstGeom>
        </p:spPr>
        <p:txBody>
          <a:bodyPr wrap="square">
            <a:spAutoFit/>
          </a:bodyPr>
          <a:lstStyle/>
          <a:p>
            <a:r>
              <a:rPr lang="en-US" sz="2200" b="1" dirty="0"/>
              <a:t>Job 29:4b</a:t>
            </a:r>
          </a:p>
          <a:p>
            <a:r>
              <a:rPr lang="en-US" sz="2200" dirty="0"/>
              <a:t>…</a:t>
            </a:r>
            <a:r>
              <a:rPr lang="es-ES" sz="2200" dirty="0"/>
              <a:t>cuando el favor de Dios protegía mi morada</a:t>
            </a:r>
            <a:endParaRPr lang="en-US" sz="2200" dirty="0"/>
          </a:p>
        </p:txBody>
      </p:sp>
      <p:sp>
        <p:nvSpPr>
          <p:cNvPr id="12" name="Rectangle 11">
            <a:extLst>
              <a:ext uri="{FF2B5EF4-FFF2-40B4-BE49-F238E27FC236}">
                <a16:creationId xmlns:a16="http://schemas.microsoft.com/office/drawing/2014/main" id="{3EB58914-7281-4B2A-9F18-B3033F78BE50}"/>
              </a:ext>
            </a:extLst>
          </p:cNvPr>
          <p:cNvSpPr/>
          <p:nvPr/>
        </p:nvSpPr>
        <p:spPr>
          <a:xfrm>
            <a:off x="2971800" y="4869359"/>
            <a:ext cx="6172200" cy="769441"/>
          </a:xfrm>
          <a:prstGeom prst="rect">
            <a:avLst/>
          </a:prstGeom>
        </p:spPr>
        <p:txBody>
          <a:bodyPr wrap="square">
            <a:spAutoFit/>
          </a:bodyPr>
          <a:lstStyle/>
          <a:p>
            <a:r>
              <a:rPr lang="en-US" sz="2200" b="1" dirty="0"/>
              <a:t>Job 29:4b</a:t>
            </a:r>
            <a:r>
              <a:rPr lang="en-US" sz="2200" i="1" dirty="0"/>
              <a:t> (</a:t>
            </a:r>
            <a:r>
              <a:rPr lang="es-ES" sz="2200" i="1" dirty="0"/>
              <a:t>por medio de la Septuaginta</a:t>
            </a:r>
            <a:r>
              <a:rPr lang="en-US" sz="2200" i="1" dirty="0"/>
              <a:t>)</a:t>
            </a:r>
          </a:p>
          <a:p>
            <a:r>
              <a:rPr lang="es-ES" sz="2200" dirty="0"/>
              <a:t>... cuando Dios estaba </a:t>
            </a:r>
            <a:r>
              <a:rPr lang="es-ES" sz="2200" b="1" u="sng" dirty="0"/>
              <a:t>vigilando</a:t>
            </a:r>
            <a:r>
              <a:rPr lang="es-ES" sz="2200" dirty="0"/>
              <a:t> mi casa</a:t>
            </a:r>
            <a:endParaRPr lang="en-US" sz="2200" dirty="0"/>
          </a:p>
        </p:txBody>
      </p:sp>
    </p:spTree>
    <p:extLst>
      <p:ext uri="{BB962C8B-B14F-4D97-AF65-F5344CB8AC3E}">
        <p14:creationId xmlns:p14="http://schemas.microsoft.com/office/powerpoint/2010/main" val="10301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8" grpId="0" animBg="1"/>
      <p:bldP spid="9" grpId="0" animBg="1"/>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769441"/>
          </a:xfrm>
          <a:prstGeom prst="rect">
            <a:avLst/>
          </a:prstGeom>
        </p:spPr>
        <p:txBody>
          <a:bodyPr wrap="square">
            <a:spAutoFit/>
          </a:bodyPr>
          <a:lstStyle/>
          <a:p>
            <a:r>
              <a:rPr lang="en-US" sz="2200" b="1" dirty="0"/>
              <a:t>Job 10:12b</a:t>
            </a:r>
          </a:p>
          <a:p>
            <a:r>
              <a:rPr lang="en-US" sz="2200" dirty="0"/>
              <a:t>…And Your care has preserved my spirit.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p:cNvSpPr/>
          <p:nvPr/>
        </p:nvSpPr>
        <p:spPr>
          <a:xfrm>
            <a:off x="2971800" y="1440359"/>
            <a:ext cx="6172200" cy="769441"/>
          </a:xfrm>
          <a:prstGeom prst="rect">
            <a:avLst/>
          </a:prstGeom>
        </p:spPr>
        <p:txBody>
          <a:bodyPr wrap="square">
            <a:spAutoFit/>
          </a:bodyPr>
          <a:lstStyle/>
          <a:p>
            <a:r>
              <a:rPr lang="en-US" sz="2200" b="1" dirty="0"/>
              <a:t>Job 10:12b via the Septuagint</a:t>
            </a:r>
          </a:p>
          <a:p>
            <a:r>
              <a:rPr lang="en-US" sz="2200" dirty="0"/>
              <a:t>…and your </a:t>
            </a:r>
            <a:r>
              <a:rPr lang="en-US" sz="2200" b="1" u="sng" dirty="0"/>
              <a:t>oversight</a:t>
            </a:r>
            <a:r>
              <a:rPr lang="en-US" sz="2200" dirty="0"/>
              <a:t> guarded my spirit</a:t>
            </a:r>
          </a:p>
        </p:txBody>
      </p:sp>
      <p:sp>
        <p:nvSpPr>
          <p:cNvPr id="8" name="TextBox 7"/>
          <p:cNvSpPr txBox="1"/>
          <p:nvPr/>
        </p:nvSpPr>
        <p:spPr>
          <a:xfrm>
            <a:off x="3733800" y="2209800"/>
            <a:ext cx="4038600" cy="830997"/>
          </a:xfrm>
          <a:prstGeom prst="rect">
            <a:avLst/>
          </a:prstGeom>
          <a:solidFill>
            <a:schemeClr val="bg1">
              <a:lumMod val="85000"/>
            </a:schemeClr>
          </a:solidFill>
        </p:spPr>
        <p:txBody>
          <a:bodyPr wrap="square" rtlCol="0">
            <a:spAutoFit/>
          </a:bodyPr>
          <a:lstStyle/>
          <a:p>
            <a:pPr algn="ctr"/>
            <a:r>
              <a:rPr lang="en-US" sz="2400" dirty="0"/>
              <a:t>Not a Passive Deism</a:t>
            </a:r>
          </a:p>
          <a:p>
            <a:pPr algn="ctr"/>
            <a:r>
              <a:rPr lang="en-US" sz="2400" i="1" dirty="0"/>
              <a:t>“there’s the Grand Canyon”</a:t>
            </a:r>
          </a:p>
        </p:txBody>
      </p:sp>
      <p:sp>
        <p:nvSpPr>
          <p:cNvPr id="9" name="Rectangle 8">
            <a:extLst>
              <a:ext uri="{FF2B5EF4-FFF2-40B4-BE49-F238E27FC236}">
                <a16:creationId xmlns:a16="http://schemas.microsoft.com/office/drawing/2014/main" id="{DB4B3DD7-C6DF-4096-9D6D-FAA55CA5162E}"/>
              </a:ext>
            </a:extLst>
          </p:cNvPr>
          <p:cNvSpPr/>
          <p:nvPr/>
        </p:nvSpPr>
        <p:spPr>
          <a:xfrm>
            <a:off x="2971800" y="4122003"/>
            <a:ext cx="6172200" cy="769441"/>
          </a:xfrm>
          <a:prstGeom prst="rect">
            <a:avLst/>
          </a:prstGeom>
        </p:spPr>
        <p:txBody>
          <a:bodyPr wrap="square">
            <a:spAutoFit/>
          </a:bodyPr>
          <a:lstStyle/>
          <a:p>
            <a:r>
              <a:rPr lang="en-US" sz="2200" b="1" dirty="0"/>
              <a:t>Job 10:12b</a:t>
            </a:r>
          </a:p>
          <a:p>
            <a:r>
              <a:rPr lang="en-US" sz="2200" dirty="0"/>
              <a:t>…</a:t>
            </a:r>
            <a:r>
              <a:rPr lang="es-ES" sz="2200" dirty="0"/>
              <a:t>y tu cuidado ha guardado mi espíritu.</a:t>
            </a:r>
            <a:endParaRPr lang="en-US" sz="2200" dirty="0"/>
          </a:p>
        </p:txBody>
      </p:sp>
      <p:sp>
        <p:nvSpPr>
          <p:cNvPr id="10" name="Rectangle 9">
            <a:extLst>
              <a:ext uri="{FF2B5EF4-FFF2-40B4-BE49-F238E27FC236}">
                <a16:creationId xmlns:a16="http://schemas.microsoft.com/office/drawing/2014/main" id="{5A1EED0F-1036-4C93-977E-12DC49C1D45F}"/>
              </a:ext>
            </a:extLst>
          </p:cNvPr>
          <p:cNvSpPr/>
          <p:nvPr/>
        </p:nvSpPr>
        <p:spPr>
          <a:xfrm>
            <a:off x="2971800" y="4876562"/>
            <a:ext cx="6172200" cy="769441"/>
          </a:xfrm>
          <a:prstGeom prst="rect">
            <a:avLst/>
          </a:prstGeom>
        </p:spPr>
        <p:txBody>
          <a:bodyPr wrap="square">
            <a:spAutoFit/>
          </a:bodyPr>
          <a:lstStyle/>
          <a:p>
            <a:r>
              <a:rPr lang="en-US" sz="2200" b="1" dirty="0"/>
              <a:t>Job 10:12b </a:t>
            </a:r>
            <a:r>
              <a:rPr lang="es-ES" sz="2200" b="1" dirty="0"/>
              <a:t>por medio de la Septuaginta</a:t>
            </a:r>
            <a:endParaRPr lang="en-US" sz="2200" b="1" dirty="0"/>
          </a:p>
          <a:p>
            <a:r>
              <a:rPr lang="es-ES" sz="2200" dirty="0"/>
              <a:t>y tu </a:t>
            </a:r>
            <a:r>
              <a:rPr lang="en-US" sz="2200" dirty="0" err="1"/>
              <a:t>supervisión</a:t>
            </a:r>
            <a:r>
              <a:rPr lang="es-ES" sz="2200" dirty="0"/>
              <a:t> ha guardado mi espíritu.</a:t>
            </a:r>
            <a:endParaRPr lang="en-US" sz="2200" dirty="0"/>
          </a:p>
        </p:txBody>
      </p:sp>
      <p:sp>
        <p:nvSpPr>
          <p:cNvPr id="11" name="TextBox 10">
            <a:extLst>
              <a:ext uri="{FF2B5EF4-FFF2-40B4-BE49-F238E27FC236}">
                <a16:creationId xmlns:a16="http://schemas.microsoft.com/office/drawing/2014/main" id="{7FB6E6AF-A55A-49C9-B133-2B8FFE1D2A54}"/>
              </a:ext>
            </a:extLst>
          </p:cNvPr>
          <p:cNvSpPr txBox="1"/>
          <p:nvPr/>
        </p:nvSpPr>
        <p:spPr>
          <a:xfrm>
            <a:off x="3733800" y="5646003"/>
            <a:ext cx="4038600" cy="830997"/>
          </a:xfrm>
          <a:prstGeom prst="rect">
            <a:avLst/>
          </a:prstGeom>
          <a:solidFill>
            <a:schemeClr val="bg1">
              <a:lumMod val="85000"/>
            </a:schemeClr>
          </a:solidFill>
        </p:spPr>
        <p:txBody>
          <a:bodyPr wrap="square" rtlCol="0">
            <a:spAutoFit/>
          </a:bodyPr>
          <a:lstStyle/>
          <a:p>
            <a:pPr algn="ctr"/>
            <a:r>
              <a:rPr lang="es-ES" sz="2400" dirty="0"/>
              <a:t>No es un Deísmo pasivo</a:t>
            </a:r>
          </a:p>
          <a:p>
            <a:pPr algn="ctr"/>
            <a:r>
              <a:rPr lang="es-ES" sz="2400" i="1" dirty="0"/>
              <a:t>"Ahí está el Gran Cañón"</a:t>
            </a:r>
            <a:endParaRPr lang="en-US" sz="2400" i="1" dirty="0"/>
          </a:p>
        </p:txBody>
      </p:sp>
    </p:spTree>
    <p:extLst>
      <p:ext uri="{BB962C8B-B14F-4D97-AF65-F5344CB8AC3E}">
        <p14:creationId xmlns:p14="http://schemas.microsoft.com/office/powerpoint/2010/main" val="59390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animBg="1"/>
      <p:bldP spid="10" grpId="0"/>
      <p:bldP spid="11"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3261</TotalTime>
  <Words>3785</Words>
  <Application>Microsoft Office PowerPoint</Application>
  <PresentationFormat>On-screen Show (4:3)</PresentationFormat>
  <Paragraphs>1067</Paragraphs>
  <Slides>78</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78</vt:i4>
      </vt:variant>
    </vt:vector>
  </HeadingPairs>
  <TitlesOfParts>
    <vt:vector size="83" baseType="lpstr">
      <vt:lpstr>Arial</vt:lpstr>
      <vt:lpstr>Calibri</vt:lpstr>
      <vt:lpstr>Palatino Linotype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Unused slides…</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Smelser</dc:creator>
  <cp:lastModifiedBy>Jeff Smelser</cp:lastModifiedBy>
  <cp:revision>208</cp:revision>
  <dcterms:created xsi:type="dcterms:W3CDTF">2018-11-27T19:52:24Z</dcterms:created>
  <dcterms:modified xsi:type="dcterms:W3CDTF">2019-01-06T22:34:07Z</dcterms:modified>
</cp:coreProperties>
</file>