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82" r:id="rId3"/>
    <p:sldId id="264" r:id="rId4"/>
    <p:sldId id="283" r:id="rId5"/>
    <p:sldId id="266" r:id="rId6"/>
    <p:sldId id="265" r:id="rId7"/>
    <p:sldId id="262" r:id="rId8"/>
    <p:sldId id="267" r:id="rId9"/>
    <p:sldId id="268" r:id="rId10"/>
    <p:sldId id="269" r:id="rId11"/>
    <p:sldId id="263" r:id="rId12"/>
    <p:sldId id="261" r:id="rId13"/>
    <p:sldId id="259" r:id="rId14"/>
    <p:sldId id="271" r:id="rId15"/>
    <p:sldId id="275" r:id="rId16"/>
    <p:sldId id="258" r:id="rId17"/>
    <p:sldId id="276" r:id="rId18"/>
    <p:sldId id="277" r:id="rId19"/>
    <p:sldId id="278" r:id="rId20"/>
    <p:sldId id="279" r:id="rId21"/>
    <p:sldId id="280" r:id="rId22"/>
    <p:sldId id="281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0313-765B-4534-A1A1-FE7C0D48C705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A9EC5-E8A6-4C4C-A5D6-DAB70BD5C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5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A9EC5-E8A6-4C4C-A5D6-DAB70BD5C6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53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A9EC5-E8A6-4C4C-A5D6-DAB70BD5C6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5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A9EC5-E8A6-4C4C-A5D6-DAB70BD5C6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30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A9EC5-E8A6-4C4C-A5D6-DAB70BD5C6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11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A9EC5-E8A6-4C4C-A5D6-DAB70BD5C6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65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get caught up in the “I know not a man” and overlook the fact that she’s been told her son will be King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A9EC5-E8A6-4C4C-A5D6-DAB70BD5C6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43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8, Acts 2, Matthew 5, Matthew 13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A9EC5-E8A6-4C4C-A5D6-DAB70BD5C6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90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8, Acts 2, Matthew 5, Matthew 13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A9EC5-E8A6-4C4C-A5D6-DAB70BD5C6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90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8, Acts 2, Matthew 5, Matthew 13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A9EC5-E8A6-4C4C-A5D6-DAB70BD5C6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90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8, Acts 2, Matthew 5, Matthew 13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A9EC5-E8A6-4C4C-A5D6-DAB70BD5C6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90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A9EC5-E8A6-4C4C-A5D6-DAB70BD5C6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90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A9EC5-E8A6-4C4C-A5D6-DAB70BD5C6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028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A9EC5-E8A6-4C4C-A5D6-DAB70BD5C6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90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irony, Christmas, which is thought to be about Jesus Christ</a:t>
            </a:r>
          </a:p>
          <a:p>
            <a:r>
              <a:rPr lang="en-US" dirty="0"/>
              <a:t>	Is thought to be for Christians, not Jews</a:t>
            </a:r>
          </a:p>
          <a:p>
            <a:r>
              <a:rPr lang="en-US" dirty="0"/>
              <a:t>	- </a:t>
            </a:r>
            <a:r>
              <a:rPr lang="en-US" dirty="0" err="1"/>
              <a:t>Hannukah</a:t>
            </a:r>
            <a:endParaRPr lang="en-US" dirty="0"/>
          </a:p>
          <a:p>
            <a:r>
              <a:rPr lang="en-US" dirty="0"/>
              <a:t>	- well “Christmas” isn’t what God had in mind</a:t>
            </a:r>
          </a:p>
          <a:p>
            <a:r>
              <a:rPr lang="en-US" dirty="0"/>
              <a:t>	- And the Christ is the Messiah (Jn. 1)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A9EC5-E8A6-4C4C-A5D6-DAB70BD5C6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90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A9EC5-E8A6-4C4C-A5D6-DAB70BD5C6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51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A9EC5-E8A6-4C4C-A5D6-DAB70BD5C6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27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A9EC5-E8A6-4C4C-A5D6-DAB70BD5C6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53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A9EC5-E8A6-4C4C-A5D6-DAB70BD5C6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61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A9EC5-E8A6-4C4C-A5D6-DAB70BD5C6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4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A9EC5-E8A6-4C4C-A5D6-DAB70BD5C6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25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A9EC5-E8A6-4C4C-A5D6-DAB70BD5C6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27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A9EC5-E8A6-4C4C-A5D6-DAB70BD5C6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1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06F-5C38-457B-9675-A3137C044024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02-F38C-48D5-81A1-1A363E2CB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2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06F-5C38-457B-9675-A3137C044024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02-F38C-48D5-81A1-1A363E2CB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8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06F-5C38-457B-9675-A3137C044024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02-F38C-48D5-81A1-1A363E2CB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04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06F-5C38-457B-9675-A3137C044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02-F38C-48D5-81A1-1A363E2CB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8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06F-5C38-457B-9675-A3137C044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02-F38C-48D5-81A1-1A363E2CB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06F-5C38-457B-9675-A3137C044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02-F38C-48D5-81A1-1A363E2CB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98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06F-5C38-457B-9675-A3137C044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02-F38C-48D5-81A1-1A363E2CB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45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06F-5C38-457B-9675-A3137C044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02-F38C-48D5-81A1-1A363E2CB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41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06F-5C38-457B-9675-A3137C044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02-F38C-48D5-81A1-1A363E2CB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02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06F-5C38-457B-9675-A3137C044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02-F38C-48D5-81A1-1A363E2CB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17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06F-5C38-457B-9675-A3137C044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02-F38C-48D5-81A1-1A363E2CB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8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06F-5C38-457B-9675-A3137C044024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02-F38C-48D5-81A1-1A363E2CB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87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06F-5C38-457B-9675-A3137C044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02-F38C-48D5-81A1-1A363E2CB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4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06F-5C38-457B-9675-A3137C044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02-F38C-48D5-81A1-1A363E2CB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78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06F-5C38-457B-9675-A3137C044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02-F38C-48D5-81A1-1A363E2CB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8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06F-5C38-457B-9675-A3137C044024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02-F38C-48D5-81A1-1A363E2CB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0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06F-5C38-457B-9675-A3137C044024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02-F38C-48D5-81A1-1A363E2CB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5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06F-5C38-457B-9675-A3137C044024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02-F38C-48D5-81A1-1A363E2CB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8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06F-5C38-457B-9675-A3137C044024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02-F38C-48D5-81A1-1A363E2CB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06F-5C38-457B-9675-A3137C044024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02-F38C-48D5-81A1-1A363E2CB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1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06F-5C38-457B-9675-A3137C044024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02-F38C-48D5-81A1-1A363E2CB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7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06F-5C38-457B-9675-A3137C044024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02-F38C-48D5-81A1-1A363E2CB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B706F-5C38-457B-9675-A3137C044024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FD402-F38C-48D5-81A1-1A363E2CB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7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B706F-5C38-457B-9675-A3137C044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FD402-F38C-48D5-81A1-1A363E2CB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3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752600"/>
            <a:ext cx="518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The Significance of Jesus’ Birth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Exton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Sunday, December 23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11 a.m.</a:t>
            </a:r>
          </a:p>
        </p:txBody>
      </p:sp>
    </p:spTree>
    <p:extLst>
      <p:ext uri="{BB962C8B-B14F-4D97-AF65-F5344CB8AC3E}">
        <p14:creationId xmlns:p14="http://schemas.microsoft.com/office/powerpoint/2010/main" val="542955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54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7010400" y="1371600"/>
            <a:ext cx="1436565" cy="5532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700 years</a:t>
            </a:r>
          </a:p>
        </p:txBody>
      </p:sp>
      <p:sp>
        <p:nvSpPr>
          <p:cNvPr id="7" name="Up Arrow 6"/>
          <p:cNvSpPr/>
          <p:nvPr/>
        </p:nvSpPr>
        <p:spPr>
          <a:xfrm>
            <a:off x="6371796" y="1218571"/>
            <a:ext cx="670560" cy="932208"/>
          </a:xfrm>
          <a:prstGeom prst="up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en-US" sz="2000" b="1" baseline="3000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27402" y="2031151"/>
            <a:ext cx="6540398" cy="112371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Micah 5:2</a:t>
            </a:r>
            <a:r>
              <a:rPr lang="en-US" sz="2000" dirty="0">
                <a:latin typeface="Palatino Linotype" panose="02040502050505030304" pitchFamily="18" charset="0"/>
              </a:rPr>
              <a:t>  But as for you, Bethlehem </a:t>
            </a:r>
            <a:r>
              <a:rPr lang="en-US" sz="2000" dirty="0" err="1">
                <a:latin typeface="Palatino Linotype" panose="02040502050505030304" pitchFamily="18" charset="0"/>
              </a:rPr>
              <a:t>Ephrathah</a:t>
            </a:r>
            <a:r>
              <a:rPr lang="en-US" sz="2000" dirty="0">
                <a:latin typeface="Palatino Linotype" panose="02040502050505030304" pitchFamily="18" charset="0"/>
              </a:rPr>
              <a:t>,</a:t>
            </a:r>
            <a:br>
              <a:rPr lang="en-US" sz="2000" dirty="0">
                <a:latin typeface="Palatino Linotype" panose="02040502050505030304" pitchFamily="18" charset="0"/>
              </a:rPr>
            </a:br>
            <a:r>
              <a:rPr lang="en-US" sz="2000" dirty="0">
                <a:latin typeface="Palatino Linotype" panose="02040502050505030304" pitchFamily="18" charset="0"/>
              </a:rPr>
              <a:t>Too little to be among the clans of Judah,</a:t>
            </a:r>
            <a:br>
              <a:rPr lang="en-US" sz="2000" dirty="0">
                <a:latin typeface="Palatino Linotype" panose="02040502050505030304" pitchFamily="18" charset="0"/>
              </a:rPr>
            </a:br>
            <a:r>
              <a:rPr lang="en-US" sz="2000" dirty="0">
                <a:latin typeface="Palatino Linotype" panose="02040502050505030304" pitchFamily="18" charset="0"/>
              </a:rPr>
              <a:t>From you One will go forth for Me to be ruler in Israel.</a:t>
            </a: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27402" y="3156156"/>
            <a:ext cx="6540398" cy="112371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Palatino Linotype" panose="02040502050505030304" pitchFamily="18" charset="0"/>
              </a:rPr>
              <a:t>Miqueas</a:t>
            </a:r>
            <a:r>
              <a:rPr lang="en-US" sz="2000" b="1" dirty="0">
                <a:latin typeface="Palatino Linotype" panose="02040502050505030304" pitchFamily="18" charset="0"/>
              </a:rPr>
              <a:t> 5:2 </a:t>
            </a:r>
            <a:r>
              <a:rPr lang="es-ES" sz="2000" b="1" baseline="30000" dirty="0">
                <a:latin typeface="Palatino Linotype" panose="02040502050505030304" pitchFamily="18" charset="0"/>
              </a:rPr>
              <a:t> </a:t>
            </a:r>
            <a:r>
              <a:rPr lang="es-ES" sz="2000" dirty="0">
                <a:latin typeface="Palatino Linotype" panose="02040502050505030304" pitchFamily="18" charset="0"/>
              </a:rPr>
              <a:t>Pero tú, Belén </a:t>
            </a:r>
            <a:r>
              <a:rPr lang="es-ES" sz="2000" dirty="0" err="1">
                <a:latin typeface="Palatino Linotype" panose="02040502050505030304" pitchFamily="18" charset="0"/>
              </a:rPr>
              <a:t>Efrata</a:t>
            </a:r>
            <a:r>
              <a:rPr lang="es-ES" sz="2000" dirty="0">
                <a:latin typeface="Palatino Linotype" panose="02040502050505030304" pitchFamily="18" charset="0"/>
              </a:rPr>
              <a:t>,</a:t>
            </a:r>
            <a:br>
              <a:rPr lang="es-ES" sz="2000" dirty="0">
                <a:latin typeface="Palatino Linotype" panose="02040502050505030304" pitchFamily="18" charset="0"/>
              </a:rPr>
            </a:br>
            <a:r>
              <a:rPr lang="es-ES" sz="2000" dirty="0">
                <a:latin typeface="Palatino Linotype" panose="02040502050505030304" pitchFamily="18" charset="0"/>
              </a:rPr>
              <a:t>tan pequeña entre las familias de Judá,</a:t>
            </a:r>
            <a:br>
              <a:rPr lang="es-ES" sz="2000" dirty="0">
                <a:latin typeface="Palatino Linotype" panose="02040502050505030304" pitchFamily="18" charset="0"/>
              </a:rPr>
            </a:br>
            <a:r>
              <a:rPr lang="es-ES" sz="2000" dirty="0">
                <a:latin typeface="Palatino Linotype" panose="02040502050505030304" pitchFamily="18" charset="0"/>
              </a:rPr>
              <a:t>de ti ha de salir el que será Señor en Israel</a:t>
            </a:r>
            <a:endParaRPr lang="es-ES" sz="2000" b="1" baseline="30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6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19982 -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54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010400" y="1371600"/>
            <a:ext cx="1436565" cy="5532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700 years</a:t>
            </a:r>
          </a:p>
        </p:txBody>
      </p:sp>
      <p:sp>
        <p:nvSpPr>
          <p:cNvPr id="4" name="Up Arrow 3"/>
          <p:cNvSpPr/>
          <p:nvPr/>
        </p:nvSpPr>
        <p:spPr>
          <a:xfrm>
            <a:off x="8196660" y="1218571"/>
            <a:ext cx="670560" cy="932208"/>
          </a:xfrm>
          <a:prstGeom prst="up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en-US" sz="2000" b="1" baseline="3000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89202" y="2031151"/>
            <a:ext cx="7302398" cy="1804749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Mt 2 </a:t>
            </a:r>
            <a:r>
              <a:rPr lang="en-US" sz="2000" b="1" baseline="30000" dirty="0">
                <a:latin typeface="Palatino Linotype" panose="02040502050505030304" pitchFamily="18" charset="0"/>
              </a:rPr>
              <a:t>3 </a:t>
            </a:r>
            <a:r>
              <a:rPr lang="en-US" sz="2000" dirty="0">
                <a:latin typeface="Palatino Linotype" panose="02040502050505030304" pitchFamily="18" charset="0"/>
              </a:rPr>
              <a:t>When Herod the king heard this, he was troubled, and all Jerusalem with him. </a:t>
            </a:r>
            <a:r>
              <a:rPr lang="en-US" sz="2000" b="1" baseline="30000" dirty="0">
                <a:latin typeface="Palatino Linotype" panose="02040502050505030304" pitchFamily="18" charset="0"/>
              </a:rPr>
              <a:t>4 </a:t>
            </a:r>
            <a:r>
              <a:rPr lang="en-US" sz="2000" dirty="0">
                <a:latin typeface="Palatino Linotype" panose="02040502050505030304" pitchFamily="18" charset="0"/>
              </a:rPr>
              <a:t>Gathering together all the chief priests and scribes of the people, he inquired of them where the Messiah was to be born. </a:t>
            </a:r>
            <a:r>
              <a:rPr lang="en-US" sz="2000" b="1" baseline="30000" dirty="0">
                <a:latin typeface="Palatino Linotype" panose="02040502050505030304" pitchFamily="18" charset="0"/>
              </a:rPr>
              <a:t>5 </a:t>
            </a:r>
            <a:r>
              <a:rPr lang="en-US" sz="2000" dirty="0">
                <a:latin typeface="Palatino Linotype" panose="02040502050505030304" pitchFamily="18" charset="0"/>
              </a:rPr>
              <a:t>They said to him, “In Bethlehem of Judea; for this is what has been written by the prophet…</a:t>
            </a: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0078" y="3048000"/>
            <a:ext cx="969818" cy="33066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latin typeface="Palatino Linotype" panose="02040502050505030304" pitchFamily="18" charset="0"/>
              </a:defRPr>
            </a:lvl1pPr>
          </a:lstStyle>
          <a:p>
            <a:pPr algn="ctr"/>
            <a:r>
              <a:rPr lang="en-US" dirty="0"/>
              <a:t>Christ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20644" y="3810000"/>
            <a:ext cx="7302398" cy="1804749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Mt 2 </a:t>
            </a:r>
            <a:r>
              <a:rPr lang="en-US" sz="2000" b="1" baseline="30000" dirty="0">
                <a:latin typeface="Palatino Linotype" panose="02040502050505030304" pitchFamily="18" charset="0"/>
              </a:rPr>
              <a:t>3 </a:t>
            </a:r>
            <a:r>
              <a:rPr lang="es-ES" sz="2000" dirty="0">
                <a:latin typeface="Palatino Linotype" panose="02040502050505030304" pitchFamily="18" charset="0"/>
              </a:rPr>
              <a:t>Al oír esto, el rey Herodes se turbó, y toda Jerusalén con él. </a:t>
            </a:r>
            <a:r>
              <a:rPr lang="es-ES" sz="2000" b="1" baseline="30000" dirty="0">
                <a:latin typeface="Palatino Linotype" panose="02040502050505030304" pitchFamily="18" charset="0"/>
              </a:rPr>
              <a:t>4 </a:t>
            </a:r>
            <a:r>
              <a:rPr lang="es-ES" sz="2000" dirty="0">
                <a:latin typeface="Palatino Linotype" panose="02040502050505030304" pitchFamily="18" charset="0"/>
              </a:rPr>
              <a:t>Y, habiendo convocado a todos los principales sacerdotes y escribas del pueblo, les preguntó dónde había de nacer el Cristo.   </a:t>
            </a:r>
            <a:r>
              <a:rPr lang="es-ES" sz="2000" b="1" baseline="30000" dirty="0">
                <a:latin typeface="Palatino Linotype" panose="02040502050505030304" pitchFamily="18" charset="0"/>
              </a:rPr>
              <a:t>5 </a:t>
            </a:r>
            <a:r>
              <a:rPr lang="es-ES" sz="2000" dirty="0">
                <a:latin typeface="Palatino Linotype" panose="02040502050505030304" pitchFamily="18" charset="0"/>
              </a:rPr>
              <a:t>Ellos le respondieron:</a:t>
            </a:r>
          </a:p>
          <a:p>
            <a:r>
              <a:rPr lang="es-ES" sz="2000" dirty="0">
                <a:latin typeface="Palatino Linotype" panose="02040502050505030304" pitchFamily="18" charset="0"/>
              </a:rPr>
              <a:t>—En Belén de Judea, porque así fue escrito por el profeta: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00" y="4799267"/>
            <a:ext cx="881653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lIns="0" rIns="0">
            <a:spAutoFit/>
          </a:bodyPr>
          <a:lstStyle>
            <a:defPPr>
              <a:defRPr lang="en-US"/>
            </a:defPPr>
            <a:lvl1pPr>
              <a:defRPr sz="2000" b="1">
                <a:latin typeface="Palatino Linotype" panose="02040502050505030304" pitchFamily="18" charset="0"/>
              </a:defRPr>
            </a:lvl1pPr>
          </a:lstStyle>
          <a:p>
            <a:pPr algn="ctr"/>
            <a:r>
              <a:rPr lang="en-US" dirty="0" err="1"/>
              <a:t>Mesías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1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54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7010400" y="1371600"/>
            <a:ext cx="1436565" cy="5532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700 years</a:t>
            </a:r>
          </a:p>
        </p:txBody>
      </p:sp>
      <p:sp>
        <p:nvSpPr>
          <p:cNvPr id="7" name="Up Arrow 6"/>
          <p:cNvSpPr/>
          <p:nvPr/>
        </p:nvSpPr>
        <p:spPr>
          <a:xfrm>
            <a:off x="8196660" y="1218571"/>
            <a:ext cx="670560" cy="932208"/>
          </a:xfrm>
          <a:prstGeom prst="up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en-US" sz="2000" b="1" baseline="3000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89202" y="2031151"/>
            <a:ext cx="7302398" cy="1804749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Mt 2 </a:t>
            </a:r>
            <a:r>
              <a:rPr lang="en-US" sz="2000" baseline="30000" dirty="0">
                <a:latin typeface="Palatino Linotype" panose="02040502050505030304" pitchFamily="18" charset="0"/>
              </a:rPr>
              <a:t>6 </a:t>
            </a:r>
            <a:r>
              <a:rPr lang="en-US" sz="2000" i="1" dirty="0">
                <a:latin typeface="Palatino Linotype" panose="02040502050505030304" pitchFamily="18" charset="0"/>
              </a:rPr>
              <a:t>(quoting Micah)</a:t>
            </a:r>
          </a:p>
          <a:p>
            <a:pPr lvl="1"/>
            <a:r>
              <a:rPr lang="en-US" sz="2000" cap="small" dirty="0">
                <a:latin typeface="Palatino Linotype" panose="02040502050505030304" pitchFamily="18" charset="0"/>
              </a:rPr>
              <a:t>“And you, Bethlehem, land of Judah</a:t>
            </a:r>
            <a:r>
              <a:rPr lang="en-US" sz="2000" dirty="0">
                <a:latin typeface="Palatino Linotype" panose="02040502050505030304" pitchFamily="18" charset="0"/>
              </a:rPr>
              <a:t>,</a:t>
            </a:r>
            <a:br>
              <a:rPr lang="en-US" sz="2000" dirty="0">
                <a:latin typeface="Palatino Linotype" panose="02040502050505030304" pitchFamily="18" charset="0"/>
              </a:rPr>
            </a:br>
            <a:r>
              <a:rPr lang="en-US" sz="2000" cap="small" dirty="0">
                <a:latin typeface="Palatino Linotype" panose="02040502050505030304" pitchFamily="18" charset="0"/>
              </a:rPr>
              <a:t>Are by no means least among the leaders of Judah</a:t>
            </a:r>
            <a:r>
              <a:rPr lang="en-US" sz="2000" dirty="0">
                <a:latin typeface="Palatino Linotype" panose="02040502050505030304" pitchFamily="18" charset="0"/>
              </a:rPr>
              <a:t>;</a:t>
            </a:r>
            <a:br>
              <a:rPr lang="en-US" sz="2000" dirty="0">
                <a:latin typeface="Palatino Linotype" panose="02040502050505030304" pitchFamily="18" charset="0"/>
              </a:rPr>
            </a:br>
            <a:r>
              <a:rPr lang="en-US" sz="2000" cap="small" dirty="0">
                <a:latin typeface="Palatino Linotype" panose="02040502050505030304" pitchFamily="18" charset="0"/>
              </a:rPr>
              <a:t>For out of you shall come forth a Ruler</a:t>
            </a:r>
            <a:br>
              <a:rPr lang="en-US" sz="2000" dirty="0">
                <a:latin typeface="Palatino Linotype" panose="02040502050505030304" pitchFamily="18" charset="0"/>
              </a:rPr>
            </a:br>
            <a:r>
              <a:rPr lang="en-US" sz="2000" cap="small" dirty="0">
                <a:latin typeface="Palatino Linotype" panose="02040502050505030304" pitchFamily="18" charset="0"/>
              </a:rPr>
              <a:t>Who will</a:t>
            </a:r>
            <a:r>
              <a:rPr lang="en-US" sz="2000" dirty="0">
                <a:latin typeface="Palatino Linotype" panose="02040502050505030304" pitchFamily="18" charset="0"/>
              </a:rPr>
              <a:t> </a:t>
            </a:r>
            <a:r>
              <a:rPr lang="en-US" sz="2000" cap="small" dirty="0">
                <a:latin typeface="Palatino Linotype" panose="02040502050505030304" pitchFamily="18" charset="0"/>
              </a:rPr>
              <a:t>shepherd My people Israel</a:t>
            </a:r>
            <a:r>
              <a:rPr lang="en-US" sz="2000" dirty="0">
                <a:latin typeface="Palatino Linotype" panose="02040502050505030304" pitchFamily="18" charset="0"/>
              </a:rPr>
              <a:t>.”</a:t>
            </a:r>
            <a:endParaRPr lang="en-US" sz="2000" b="1" dirty="0">
              <a:latin typeface="Palatino Linotype" panose="0204050205050503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05896" y="3834051"/>
            <a:ext cx="7302398" cy="1804749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Mt 2 </a:t>
            </a:r>
            <a:r>
              <a:rPr lang="en-US" sz="2000" baseline="30000" dirty="0">
                <a:latin typeface="Palatino Linotype" panose="02040502050505030304" pitchFamily="18" charset="0"/>
              </a:rPr>
              <a:t>6 </a:t>
            </a:r>
            <a:r>
              <a:rPr lang="en-US" sz="2000" i="1" dirty="0">
                <a:latin typeface="Palatino Linotype" panose="02040502050505030304" pitchFamily="18" charset="0"/>
              </a:rPr>
              <a:t>(quoting </a:t>
            </a:r>
            <a:r>
              <a:rPr lang="en-US" sz="2000" i="1" dirty="0" err="1">
                <a:latin typeface="Palatino Linotype" panose="02040502050505030304" pitchFamily="18" charset="0"/>
              </a:rPr>
              <a:t>Miqueas</a:t>
            </a:r>
            <a:r>
              <a:rPr lang="en-US" sz="2000" i="1" dirty="0">
                <a:latin typeface="Palatino Linotype" panose="02040502050505030304" pitchFamily="18" charset="0"/>
              </a:rPr>
              <a:t>)</a:t>
            </a:r>
            <a:endParaRPr lang="en-US" sz="2000" baseline="30000" dirty="0">
              <a:latin typeface="Palatino Linotype" panose="02040502050505030304" pitchFamily="18" charset="0"/>
            </a:endParaRPr>
          </a:p>
          <a:p>
            <a:pPr lvl="1"/>
            <a:r>
              <a:rPr lang="es-ES" sz="2000" cap="small" dirty="0">
                <a:latin typeface="Palatino Linotype" panose="02040502050505030304" pitchFamily="18" charset="0"/>
              </a:rPr>
              <a:t>»“Y tú, Belén, de la tierra de Judá,</a:t>
            </a:r>
            <a:br>
              <a:rPr lang="es-ES" sz="2000" cap="small" dirty="0">
                <a:latin typeface="Palatino Linotype" panose="02040502050505030304" pitchFamily="18" charset="0"/>
              </a:rPr>
            </a:br>
            <a:r>
              <a:rPr lang="es-ES" sz="2000" cap="small" dirty="0">
                <a:latin typeface="Palatino Linotype" panose="02040502050505030304" pitchFamily="18" charset="0"/>
              </a:rPr>
              <a:t>no eres la más pequeña entre los príncipes de Judá,</a:t>
            </a:r>
            <a:br>
              <a:rPr lang="es-ES" sz="2000" cap="small" dirty="0">
                <a:latin typeface="Palatino Linotype" panose="02040502050505030304" pitchFamily="18" charset="0"/>
              </a:rPr>
            </a:br>
            <a:r>
              <a:rPr lang="es-ES" sz="2000" cap="small" dirty="0">
                <a:latin typeface="Palatino Linotype" panose="02040502050505030304" pitchFamily="18" charset="0"/>
              </a:rPr>
              <a:t>porque de ti saldrá un guiador,</a:t>
            </a:r>
            <a:br>
              <a:rPr lang="es-ES" sz="2000" cap="small" dirty="0">
                <a:latin typeface="Palatino Linotype" panose="02040502050505030304" pitchFamily="18" charset="0"/>
              </a:rPr>
            </a:br>
            <a:r>
              <a:rPr lang="es-ES" sz="2000" cap="small" dirty="0">
                <a:latin typeface="Palatino Linotype" panose="02040502050505030304" pitchFamily="18" charset="0"/>
              </a:rPr>
              <a:t>que apacentará a mi pueblo Israel.”</a:t>
            </a:r>
            <a:endParaRPr lang="en-US" sz="2000" cap="small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59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4747" y="0"/>
            <a:ext cx="551282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8"/>
          <a:stretch/>
        </p:blipFill>
        <p:spPr bwMode="auto">
          <a:xfrm>
            <a:off x="7846142" y="0"/>
            <a:ext cx="1283571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6"/>
          <p:cNvSpPr/>
          <p:nvPr/>
        </p:nvSpPr>
        <p:spPr>
          <a:xfrm>
            <a:off x="8196660" y="1218571"/>
            <a:ext cx="670560" cy="932208"/>
          </a:xfrm>
          <a:prstGeom prst="up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en-US" sz="2000" b="1" baseline="3000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8077" y="2480184"/>
            <a:ext cx="7286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Herod &amp;</a:t>
            </a:r>
          </a:p>
          <a:p>
            <a:pPr algn="ctr"/>
            <a:r>
              <a:rPr lang="en-US" sz="1400" dirty="0"/>
              <a:t>the Wise Men</a:t>
            </a:r>
          </a:p>
        </p:txBody>
      </p:sp>
      <p:sp>
        <p:nvSpPr>
          <p:cNvPr id="9" name="Up Arrow 8"/>
          <p:cNvSpPr/>
          <p:nvPr/>
        </p:nvSpPr>
        <p:spPr>
          <a:xfrm>
            <a:off x="7833360" y="2280694"/>
            <a:ext cx="1005840" cy="1398312"/>
          </a:xfrm>
          <a:prstGeom prst="up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en-US" sz="2000" b="1" baseline="30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7705157" y="2896583"/>
            <a:ext cx="129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John 7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0" y="3352800"/>
            <a:ext cx="2743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aseline="30000" dirty="0">
                <a:latin typeface="Palatino Linotype" panose="02040502050505030304" pitchFamily="18" charset="0"/>
              </a:rPr>
              <a:t>42</a:t>
            </a:r>
            <a:r>
              <a:rPr lang="en-US" sz="2000" dirty="0">
                <a:latin typeface="Palatino Linotype" panose="02040502050505030304" pitchFamily="18" charset="0"/>
              </a:rPr>
              <a:t>“Has not the</a:t>
            </a:r>
          </a:p>
          <a:p>
            <a:r>
              <a:rPr lang="en-US" sz="2000" dirty="0">
                <a:latin typeface="Palatino Linotype" panose="02040502050505030304" pitchFamily="18" charset="0"/>
              </a:rPr>
              <a:t>Scripture said that the Christ comes from the descendants of David, and from Bethlehem,</a:t>
            </a:r>
          </a:p>
          <a:p>
            <a:r>
              <a:rPr lang="en-US" sz="2000" dirty="0">
                <a:latin typeface="Palatino Linotype" panose="02040502050505030304" pitchFamily="18" charset="0"/>
              </a:rPr>
              <a:t>the village where</a:t>
            </a:r>
          </a:p>
          <a:p>
            <a:r>
              <a:rPr lang="en-US" sz="2000" dirty="0">
                <a:latin typeface="Palatino Linotype" panose="02040502050505030304" pitchFamily="18" charset="0"/>
              </a:rPr>
              <a:t>David was?”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114" y="152400"/>
            <a:ext cx="442188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>
                <a:solidFill>
                  <a:srgbClr val="C00000"/>
                </a:solidFill>
              </a:rPr>
              <a:t>Who Knew the Messiah Would Come From Bethlehem?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/>
              <a:t>The Chief Priests &amp; Scribes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/>
              <a:t>“The People”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/>
              <a:t>Those Living in Bethlehem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399" y="4400252"/>
            <a:ext cx="534567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i="1" dirty="0">
                <a:solidFill>
                  <a:srgbClr val="C00000"/>
                </a:solidFill>
              </a:rPr>
              <a:t>¿Quién sabía que el Mesías vendría de Belén?</a:t>
            </a:r>
            <a:endParaRPr lang="en-US" sz="2800" b="1" i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b="1" i="1" dirty="0"/>
              <a:t>Los Principales Sacerdotes y Escribas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b="1" i="1" dirty="0"/>
              <a:t>“L</a:t>
            </a:r>
            <a:r>
              <a:rPr lang="en-US" sz="2400" b="1" i="1" dirty="0"/>
              <a:t>a </a:t>
            </a:r>
            <a:r>
              <a:rPr lang="en-US" sz="2400" b="1" i="1" dirty="0" err="1"/>
              <a:t>Multitud</a:t>
            </a:r>
            <a:r>
              <a:rPr lang="es-ES" sz="2400" b="1" i="1" dirty="0"/>
              <a:t>"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b="1" i="1" dirty="0"/>
              <a:t>Los que Viven en Belén</a:t>
            </a:r>
            <a:endParaRPr lang="en-US" sz="24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-30971" y="3459481"/>
            <a:ext cx="553211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t="9879" r="81860" b="9166"/>
          <a:stretch/>
        </p:blipFill>
        <p:spPr bwMode="auto">
          <a:xfrm>
            <a:off x="1904998" y="685800"/>
            <a:ext cx="4419602" cy="59219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143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 rot="2611939">
            <a:off x="4382760" y="1633753"/>
            <a:ext cx="124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Galilee</a:t>
            </a:r>
          </a:p>
        </p:txBody>
      </p:sp>
      <p:sp>
        <p:nvSpPr>
          <p:cNvPr id="17" name="Up Arrow 16"/>
          <p:cNvSpPr/>
          <p:nvPr/>
        </p:nvSpPr>
        <p:spPr>
          <a:xfrm rot="231822">
            <a:off x="4157511" y="2209800"/>
            <a:ext cx="685801" cy="1290828"/>
          </a:xfrm>
          <a:prstGeom prst="up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0501986">
            <a:off x="4011946" y="4052329"/>
            <a:ext cx="685801" cy="645414"/>
          </a:xfrm>
          <a:prstGeom prst="up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5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-0.29132 0.1877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/>
      <p:bldP spid="9" grpId="0" animBg="1"/>
      <p:bldP spid="10" grpId="0"/>
      <p:bldP spid="6" grpId="0"/>
      <p:bldP spid="14" grpId="0" animBg="1"/>
      <p:bldP spid="16" grpId="0"/>
      <p:bldP spid="16" grpId="1"/>
      <p:bldP spid="17" grpId="0" animBg="1"/>
      <p:bldP spid="17" grpId="1" animBg="1"/>
      <p:bldP spid="19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8" t="22269" b="20618"/>
          <a:stretch/>
        </p:blipFill>
        <p:spPr bwMode="auto">
          <a:xfrm>
            <a:off x="5914464" y="-1127760"/>
            <a:ext cx="5134536" cy="42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98077" y="2480184"/>
            <a:ext cx="7286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Herod &amp;</a:t>
            </a:r>
          </a:p>
          <a:p>
            <a:pPr algn="ctr"/>
            <a:r>
              <a:rPr lang="en-US" sz="1400" dirty="0"/>
              <a:t>the Wise 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72342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Palatino Linotype" panose="02040502050505030304" pitchFamily="18" charset="0"/>
              </a:rPr>
              <a:t>Luke 1</a:t>
            </a:r>
            <a:r>
              <a:rPr lang="en-US" sz="2200" b="1" baseline="30000" dirty="0">
                <a:latin typeface="Palatino Linotype" panose="02040502050505030304" pitchFamily="18" charset="0"/>
              </a:rPr>
              <a:t>30 </a:t>
            </a:r>
            <a:r>
              <a:rPr lang="en-US" sz="2200" dirty="0">
                <a:latin typeface="Palatino Linotype" panose="02040502050505030304" pitchFamily="18" charset="0"/>
              </a:rPr>
              <a:t>The angel said to her, “Do not be afraid, Mary; for you have found favor with God. </a:t>
            </a:r>
            <a:r>
              <a:rPr lang="en-US" sz="2200" b="1" baseline="30000" dirty="0">
                <a:latin typeface="Palatino Linotype" panose="02040502050505030304" pitchFamily="18" charset="0"/>
              </a:rPr>
              <a:t>31 </a:t>
            </a:r>
            <a:r>
              <a:rPr lang="en-US" sz="2200" dirty="0">
                <a:latin typeface="Palatino Linotype" panose="02040502050505030304" pitchFamily="18" charset="0"/>
              </a:rPr>
              <a:t>And behold, you will conceive in your womb and bear a son, and you shall name Him Jesus. </a:t>
            </a:r>
            <a:r>
              <a:rPr lang="en-US" sz="2200" b="1" baseline="30000" dirty="0">
                <a:latin typeface="Palatino Linotype" panose="02040502050505030304" pitchFamily="18" charset="0"/>
              </a:rPr>
              <a:t>32 </a:t>
            </a:r>
            <a:r>
              <a:rPr lang="en-US" sz="2200" dirty="0">
                <a:latin typeface="Palatino Linotype" panose="02040502050505030304" pitchFamily="18" charset="0"/>
              </a:rPr>
              <a:t>He will be great and will be called the Son of the Most High; </a:t>
            </a:r>
            <a:r>
              <a:rPr lang="en-US" sz="2200" b="1" dirty="0">
                <a:latin typeface="Palatino Linotype" panose="02040502050505030304" pitchFamily="18" charset="0"/>
              </a:rPr>
              <a:t>and the Lord God will give Him the throne of His father David; </a:t>
            </a:r>
            <a:r>
              <a:rPr lang="en-US" sz="2200" b="1" baseline="30000" dirty="0">
                <a:latin typeface="Palatino Linotype" panose="02040502050505030304" pitchFamily="18" charset="0"/>
              </a:rPr>
              <a:t>33 </a:t>
            </a:r>
            <a:r>
              <a:rPr lang="en-US" sz="2200" b="1" dirty="0">
                <a:latin typeface="Palatino Linotype" panose="02040502050505030304" pitchFamily="18" charset="0"/>
              </a:rPr>
              <a:t>and He will reign over the house of Jacob forever, and His kingdom will have no end</a:t>
            </a:r>
            <a:r>
              <a:rPr lang="en-US" sz="2200" dirty="0">
                <a:latin typeface="Palatino Linotype" panose="02040502050505030304" pitchFamily="18" charset="0"/>
              </a:rPr>
              <a:t>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990660"/>
            <a:ext cx="72342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Palatino Linotype" panose="02040502050505030304" pitchFamily="18" charset="0"/>
              </a:rPr>
              <a:t>Lucas 1</a:t>
            </a:r>
            <a:r>
              <a:rPr lang="es-ES" sz="2200" b="1" baseline="30000" dirty="0">
                <a:latin typeface="Palatino Linotype" panose="02040502050505030304" pitchFamily="18" charset="0"/>
              </a:rPr>
              <a:t>30 </a:t>
            </a:r>
            <a:r>
              <a:rPr lang="es-ES" sz="2200" dirty="0">
                <a:latin typeface="Palatino Linotype" panose="02040502050505030304" pitchFamily="18" charset="0"/>
              </a:rPr>
              <a:t>Entonces el ángel le dijo:</a:t>
            </a:r>
          </a:p>
          <a:p>
            <a:r>
              <a:rPr lang="es-ES" sz="2200" dirty="0">
                <a:latin typeface="Palatino Linotype" panose="02040502050505030304" pitchFamily="18" charset="0"/>
              </a:rPr>
              <a:t>—María, no temas, porque has hallado gracia delante de Dios. </a:t>
            </a:r>
            <a:r>
              <a:rPr lang="es-ES" sz="2200" b="1" baseline="30000" dirty="0">
                <a:latin typeface="Palatino Linotype" panose="02040502050505030304" pitchFamily="18" charset="0"/>
              </a:rPr>
              <a:t>31 </a:t>
            </a:r>
            <a:r>
              <a:rPr lang="es-ES" sz="2200" dirty="0">
                <a:latin typeface="Palatino Linotype" panose="02040502050505030304" pitchFamily="18" charset="0"/>
              </a:rPr>
              <a:t>Concebirás en tu vientre y darás a luz un hijo, y llamarás su nombre Jesús. </a:t>
            </a:r>
            <a:r>
              <a:rPr lang="es-ES" sz="2200" b="1" baseline="30000" dirty="0">
                <a:latin typeface="Palatino Linotype" panose="02040502050505030304" pitchFamily="18" charset="0"/>
              </a:rPr>
              <a:t>32 </a:t>
            </a:r>
            <a:r>
              <a:rPr lang="es-ES" sz="2200" dirty="0">
                <a:latin typeface="Palatino Linotype" panose="02040502050505030304" pitchFamily="18" charset="0"/>
              </a:rPr>
              <a:t>Éste será grande, y será llamado Hijo del Altísimo. </a:t>
            </a:r>
            <a:r>
              <a:rPr lang="es-ES" sz="2200" b="1" dirty="0">
                <a:latin typeface="Palatino Linotype" panose="02040502050505030304" pitchFamily="18" charset="0"/>
              </a:rPr>
              <a:t>El Señor Dios le dará el trono de David, su padre;</a:t>
            </a:r>
            <a:r>
              <a:rPr lang="es-ES" sz="2200" b="1" baseline="30000" dirty="0">
                <a:latin typeface="Palatino Linotype" panose="02040502050505030304" pitchFamily="18" charset="0"/>
              </a:rPr>
              <a:t>33 </a:t>
            </a:r>
            <a:r>
              <a:rPr lang="es-ES" sz="2200" b="1" dirty="0">
                <a:latin typeface="Palatino Linotype" panose="02040502050505030304" pitchFamily="18" charset="0"/>
              </a:rPr>
              <a:t>reinará sobre la casa de Jacob para siempre y su Reino no tendrá fin.</a:t>
            </a:r>
          </a:p>
        </p:txBody>
      </p:sp>
      <p:sp>
        <p:nvSpPr>
          <p:cNvPr id="9" name="Up Arrow 8"/>
          <p:cNvSpPr/>
          <p:nvPr/>
        </p:nvSpPr>
        <p:spPr>
          <a:xfrm>
            <a:off x="7833360" y="2280694"/>
            <a:ext cx="1005840" cy="1398312"/>
          </a:xfrm>
          <a:prstGeom prst="up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en-US" sz="2000" b="1" baseline="30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5380704" y="2286000"/>
            <a:ext cx="1005840" cy="1398312"/>
          </a:xfrm>
          <a:prstGeom prst="up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en-US" sz="2000" b="1" baseline="30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9761" y="2514600"/>
            <a:ext cx="7286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Herod &amp;</a:t>
            </a:r>
          </a:p>
          <a:p>
            <a:pPr algn="ctr"/>
            <a:r>
              <a:rPr lang="en-US" sz="1400" dirty="0"/>
              <a:t>the Wise Men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0096" y="2488049"/>
            <a:ext cx="728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Gabriel tells</a:t>
            </a:r>
          </a:p>
          <a:p>
            <a:pPr algn="ctr"/>
            <a:r>
              <a:rPr lang="en-US" sz="1400" dirty="0"/>
              <a:t>Mary</a:t>
            </a:r>
          </a:p>
          <a:p>
            <a:pPr algn="ctr"/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0" y="3459481"/>
            <a:ext cx="377851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4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-0.07673 -0.0018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5" grpId="0"/>
      <p:bldP spid="10" grpId="0" animBg="1"/>
      <p:bldP spid="12" grpId="1"/>
      <p:bldP spid="8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6029" y="3657124"/>
            <a:ext cx="831272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Jesus el Rey</a:t>
            </a:r>
          </a:p>
          <a:p>
            <a:endParaRPr lang="en-US" dirty="0"/>
          </a:p>
          <a:p>
            <a:r>
              <a:rPr lang="en-US" sz="2000" b="1" dirty="0"/>
              <a:t>Gabriel a </a:t>
            </a:r>
            <a:r>
              <a:rPr lang="en-US" sz="2000" b="1" dirty="0" err="1"/>
              <a:t>María</a:t>
            </a:r>
            <a:endParaRPr lang="en-US" sz="2000" b="1" dirty="0"/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Lucas 1:32 “</a:t>
            </a:r>
            <a:r>
              <a:rPr lang="es-ES" sz="2000" dirty="0">
                <a:latin typeface="Palatino Linotype" panose="02040502050505030304" pitchFamily="18" charset="0"/>
              </a:rPr>
              <a:t>le dará el trono de David, su padre</a:t>
            </a:r>
            <a:r>
              <a:rPr lang="en-US" sz="2000" dirty="0">
                <a:latin typeface="Palatino Linotype" panose="02040502050505030304" pitchFamily="18" charset="0"/>
              </a:rPr>
              <a:t>”</a:t>
            </a: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r>
              <a:rPr lang="en-US" sz="2000" b="1" dirty="0" err="1"/>
              <a:t>Elizabet</a:t>
            </a:r>
            <a:r>
              <a:rPr lang="en-US" sz="2000" b="1" dirty="0"/>
              <a:t> a </a:t>
            </a:r>
            <a:r>
              <a:rPr lang="en-US" sz="2000" b="1" dirty="0" err="1"/>
              <a:t>María</a:t>
            </a:r>
            <a:endParaRPr lang="en-US" sz="2000" b="1" dirty="0"/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Lucas 1:43 “</a:t>
            </a:r>
            <a:r>
              <a:rPr lang="es-ES" sz="2000" dirty="0">
                <a:latin typeface="Palatino Linotype" panose="02040502050505030304" pitchFamily="18" charset="0"/>
              </a:rPr>
              <a:t>la madre de mi Señor</a:t>
            </a:r>
            <a:r>
              <a:rPr lang="en-US" sz="2000" dirty="0">
                <a:latin typeface="Palatino Linotype" panose="02040502050505030304" pitchFamily="18" charset="0"/>
              </a:rPr>
              <a:t>”</a:t>
            </a: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r>
              <a:rPr lang="es-ES" sz="2000" b="1" dirty="0"/>
              <a:t>El ángel del señor a los pastores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Lucas 2:11, “Cristo el </a:t>
            </a:r>
            <a:r>
              <a:rPr lang="en-US" sz="2000" dirty="0" err="1">
                <a:latin typeface="Palatino Linotype" panose="02040502050505030304" pitchFamily="18" charset="0"/>
              </a:rPr>
              <a:t>Señor</a:t>
            </a:r>
            <a:r>
              <a:rPr lang="en-US" sz="2000" dirty="0">
                <a:latin typeface="Palatino Linotype" panose="02040502050505030304" pitchFamily="18" charset="0"/>
              </a:rPr>
              <a:t>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3796605"/>
            <a:ext cx="4038600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perdemos el punto del nacimiento de Jesús si no somos ciudadanos de su reino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637" y="0"/>
            <a:ext cx="831272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Jesus, the King</a:t>
            </a:r>
          </a:p>
          <a:p>
            <a:endParaRPr lang="en-US" dirty="0"/>
          </a:p>
          <a:p>
            <a:r>
              <a:rPr lang="en-US" sz="2000" b="1" dirty="0"/>
              <a:t>Gabriel to Mary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Luke 1:32 “shall give unto him the throne of his father David”</a:t>
            </a: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r>
              <a:rPr lang="en-US" sz="2000" b="1" dirty="0"/>
              <a:t>Elizabeth to Mary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Luke 1:43 “The mother of my Lord”</a:t>
            </a: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r>
              <a:rPr lang="en-US" sz="2000" b="1" dirty="0"/>
              <a:t>The Angel of the Lord to the Shepherds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Luke 2:11, “Christ the Lord”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459481"/>
            <a:ext cx="377851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5400" y="1371600"/>
            <a:ext cx="4038600" cy="138499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miss the point of Jesus’ birth if we aren’t citizens of his kingdom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399" y="6323306"/>
            <a:ext cx="4419601" cy="806374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u="sng" dirty="0"/>
              <a:t>Matthew 5-7, “The Sermon on the Mount”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3 </a:t>
            </a:r>
            <a:r>
              <a:rPr lang="en-US" sz="2000" dirty="0"/>
              <a:t>“Blessed are the poor in spirit, for theirs is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kingdom of heaven</a:t>
            </a:r>
            <a:r>
              <a:rPr lang="en-US" sz="2000" dirty="0"/>
              <a:t>.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10 </a:t>
            </a:r>
            <a:r>
              <a:rPr lang="en-US" sz="2000" dirty="0"/>
              <a:t>“Blessed are those who have been persecuted for the sake of righteousness, for theirs is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kingdom of heaven</a:t>
            </a:r>
            <a:r>
              <a:rPr lang="en-US" sz="2000" dirty="0"/>
              <a:t>.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19 </a:t>
            </a:r>
            <a:r>
              <a:rPr lang="en-US" sz="2000" dirty="0"/>
              <a:t>Whoever then annuls one of the least of these commandments, and teaches others to do the same, shall be called least in the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 heaven</a:t>
            </a:r>
            <a:r>
              <a:rPr lang="en-US" sz="2000" dirty="0"/>
              <a:t>; but whoever keeps and teaches them, he shall be called great in the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 heaven</a:t>
            </a:r>
            <a:r>
              <a:rPr lang="en-US" sz="2000" dirty="0"/>
              <a:t>.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20 </a:t>
            </a:r>
            <a:r>
              <a:rPr lang="en-US" sz="2000" dirty="0"/>
              <a:t>“For I say to you that</a:t>
            </a:r>
          </a:p>
          <a:p>
            <a:r>
              <a:rPr lang="en-US" sz="2000" dirty="0"/>
              <a:t>unless your righteousness</a:t>
            </a:r>
          </a:p>
          <a:p>
            <a:r>
              <a:rPr lang="en-US" sz="2000" dirty="0"/>
              <a:t>surpasses that of the scribes and Pharisees, you will not enter the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 heaven</a:t>
            </a:r>
            <a:r>
              <a:rPr lang="en-US" sz="2000" dirty="0"/>
              <a:t>.</a:t>
            </a:r>
          </a:p>
          <a:p>
            <a:r>
              <a:rPr lang="en-US" sz="2000" dirty="0"/>
              <a:t>6</a:t>
            </a:r>
            <a:r>
              <a:rPr lang="en-US" sz="2000" baseline="30000" dirty="0"/>
              <a:t>10 </a:t>
            </a:r>
            <a:r>
              <a:rPr lang="en-US" sz="2000" dirty="0"/>
              <a:t>‘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kingdom come</a:t>
            </a:r>
            <a:r>
              <a:rPr lang="en-US" sz="2000" dirty="0"/>
              <a:t>. Your will be done, On earth as it is in heaven.</a:t>
            </a:r>
          </a:p>
          <a:p>
            <a:r>
              <a:rPr lang="en-US" sz="2000" dirty="0"/>
              <a:t>6</a:t>
            </a:r>
            <a:r>
              <a:rPr lang="en-US" sz="2000" baseline="30000" dirty="0"/>
              <a:t>33 </a:t>
            </a:r>
            <a:r>
              <a:rPr lang="en-US" sz="2000" dirty="0"/>
              <a:t>But seek first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kingdom</a:t>
            </a:r>
          </a:p>
          <a:p>
            <a:r>
              <a:rPr lang="en-US" sz="2000" dirty="0"/>
              <a:t>7</a:t>
            </a:r>
            <a:r>
              <a:rPr lang="en-US" sz="2000" baseline="30000" dirty="0"/>
              <a:t>21 </a:t>
            </a:r>
            <a:r>
              <a:rPr lang="en-US" sz="2000" dirty="0"/>
              <a:t>“Not everyone who says to Me, ‘Lord, Lord,’ will enter the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 heaven</a:t>
            </a:r>
            <a:r>
              <a:rPr lang="en-US" sz="2000" dirty="0"/>
              <a:t>, but he who does the will of My Father who is in heaven will enter.</a:t>
            </a:r>
            <a:endParaRPr lang="en-US" sz="20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6324600"/>
            <a:ext cx="4419601" cy="864852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u="sng" dirty="0"/>
              <a:t>Mateo 5-7, “El </a:t>
            </a:r>
            <a:r>
              <a:rPr lang="en-US" b="1" u="sng" dirty="0" err="1"/>
              <a:t>Sermón</a:t>
            </a:r>
            <a:r>
              <a:rPr lang="en-US" b="1" u="sng" dirty="0"/>
              <a:t> del Monte”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3 </a:t>
            </a:r>
            <a:r>
              <a:rPr lang="en-US" sz="2000" dirty="0"/>
              <a:t>“</a:t>
            </a:r>
            <a:r>
              <a:rPr lang="es-ES" sz="2000" dirty="0"/>
              <a:t>Bienaventurados los pobres en espíritu, porque de ellos es 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los cielos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10 </a:t>
            </a:r>
            <a:r>
              <a:rPr lang="en-US" sz="2000" dirty="0"/>
              <a:t>“</a:t>
            </a:r>
            <a:r>
              <a:rPr lang="es-ES" sz="2000" dirty="0"/>
              <a:t>Bienaventurados los que padecen persecución por causa de la justicia,</a:t>
            </a:r>
            <a:br>
              <a:rPr lang="es-ES" sz="2000" dirty="0"/>
            </a:br>
            <a:r>
              <a:rPr lang="es-ES" sz="2000" dirty="0"/>
              <a:t>porque de ellos es 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los cielos</a:t>
            </a:r>
            <a:r>
              <a:rPr lang="es-ES" sz="2000" dirty="0"/>
              <a:t>.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19 </a:t>
            </a:r>
            <a:r>
              <a:rPr lang="es-ES" sz="2000" dirty="0"/>
              <a:t> De manera que cualquiera que quebrante uno de estos mandamientos muy pequeños y así enseñe a los hombres, muy pequeño será llamado en 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los cielos</a:t>
            </a:r>
            <a:r>
              <a:rPr lang="es-ES" sz="2000" dirty="0"/>
              <a:t>; pero cualquiera que los cumpla y los enseñe, éste será llamado grande en 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los cielos</a:t>
            </a:r>
            <a:r>
              <a:rPr lang="en-US" sz="2000" dirty="0"/>
              <a:t>.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20 </a:t>
            </a:r>
            <a:r>
              <a:rPr lang="en-US" sz="2000" dirty="0"/>
              <a:t>“</a:t>
            </a:r>
            <a:r>
              <a:rPr lang="es-ES" sz="2000" dirty="0"/>
              <a:t>Por tanto, os digo que si vuestra justicia no fuera mayor que la de los escribas y fariseos, no entraréis en</a:t>
            </a:r>
            <a:r>
              <a:rPr lang="en-US" sz="2000" dirty="0"/>
              <a:t> 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los cielos</a:t>
            </a:r>
            <a:r>
              <a:rPr lang="en-US" sz="2000" dirty="0"/>
              <a:t>.</a:t>
            </a:r>
          </a:p>
          <a:p>
            <a:r>
              <a:rPr lang="en-US" sz="2000" dirty="0"/>
              <a:t>6</a:t>
            </a:r>
            <a:r>
              <a:rPr lang="en-US" sz="2000" baseline="30000" dirty="0"/>
              <a:t>10 </a:t>
            </a:r>
            <a:r>
              <a:rPr lang="en-US" sz="2000" dirty="0"/>
              <a:t>‘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Venga tu Reino</a:t>
            </a:r>
            <a:r>
              <a:rPr lang="es-ES" sz="2000" dirty="0"/>
              <a:t>. Hágase tu voluntad, como en el cielo, así también en la tierra</a:t>
            </a:r>
            <a:r>
              <a:rPr lang="en-US" sz="2000" dirty="0"/>
              <a:t>.</a:t>
            </a:r>
          </a:p>
          <a:p>
            <a:r>
              <a:rPr lang="en-US" sz="2000" dirty="0"/>
              <a:t>6</a:t>
            </a:r>
            <a:r>
              <a:rPr lang="en-US" sz="2000" baseline="30000" dirty="0"/>
              <a:t>33 </a:t>
            </a:r>
            <a:r>
              <a:rPr lang="es-ES" sz="2000" dirty="0"/>
              <a:t> Buscad primeramente 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Dios</a:t>
            </a:r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/>
              <a:t>7</a:t>
            </a:r>
            <a:r>
              <a:rPr lang="en-US" sz="2000" baseline="30000" dirty="0"/>
              <a:t>21 </a:t>
            </a:r>
            <a:r>
              <a:rPr lang="en-US" sz="2000" dirty="0"/>
              <a:t>“</a:t>
            </a:r>
            <a:r>
              <a:rPr lang="es-ES" sz="2000" dirty="0"/>
              <a:t>No todo el que me dice: “¡Señor, Señor!”, entrará en 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los cielos</a:t>
            </a:r>
            <a:r>
              <a:rPr lang="es-ES" sz="2000" dirty="0"/>
              <a:t>, sino el que hace la voluntad de mi Padre que está en los cielos. 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420199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6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8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0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2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4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6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2" build="allAtOnce" animBg="1"/>
      <p:bldP spid="7" grpId="3" build="allAtOnce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6029" y="3657124"/>
            <a:ext cx="831272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Jesus el Rey</a:t>
            </a:r>
          </a:p>
          <a:p>
            <a:endParaRPr lang="en-US" dirty="0"/>
          </a:p>
          <a:p>
            <a:r>
              <a:rPr lang="en-US" sz="2000" b="1" dirty="0"/>
              <a:t>Gabriel a </a:t>
            </a:r>
            <a:r>
              <a:rPr lang="en-US" sz="2000" b="1" dirty="0" err="1"/>
              <a:t>María</a:t>
            </a:r>
            <a:endParaRPr lang="en-US" sz="2000" b="1" dirty="0"/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Lucas 1:32 “</a:t>
            </a:r>
            <a:r>
              <a:rPr lang="es-ES" sz="2000" dirty="0">
                <a:latin typeface="Palatino Linotype" panose="02040502050505030304" pitchFamily="18" charset="0"/>
              </a:rPr>
              <a:t>le dará el trono de David, su padre</a:t>
            </a:r>
            <a:r>
              <a:rPr lang="en-US" sz="2000" dirty="0">
                <a:latin typeface="Palatino Linotype" panose="02040502050505030304" pitchFamily="18" charset="0"/>
              </a:rPr>
              <a:t>”</a:t>
            </a: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r>
              <a:rPr lang="en-US" sz="2000" b="1" dirty="0" err="1"/>
              <a:t>Elizabet</a:t>
            </a:r>
            <a:r>
              <a:rPr lang="en-US" sz="2000" b="1" dirty="0"/>
              <a:t> a </a:t>
            </a:r>
            <a:r>
              <a:rPr lang="en-US" sz="2000" b="1" dirty="0" err="1"/>
              <a:t>María</a:t>
            </a:r>
            <a:endParaRPr lang="en-US" sz="2000" b="1" dirty="0"/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Lucas 1:43 “</a:t>
            </a:r>
            <a:r>
              <a:rPr lang="es-ES" sz="2000" dirty="0">
                <a:latin typeface="Palatino Linotype" panose="02040502050505030304" pitchFamily="18" charset="0"/>
              </a:rPr>
              <a:t>la madre de mi Señor</a:t>
            </a:r>
            <a:r>
              <a:rPr lang="en-US" sz="2000" dirty="0">
                <a:latin typeface="Palatino Linotype" panose="02040502050505030304" pitchFamily="18" charset="0"/>
              </a:rPr>
              <a:t>”</a:t>
            </a: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r>
              <a:rPr lang="es-ES" sz="2000" b="1" dirty="0"/>
              <a:t>El ángel del señor a los pastores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Lucas 2:11, “Cristo el </a:t>
            </a:r>
            <a:r>
              <a:rPr lang="en-US" sz="2000" dirty="0" err="1">
                <a:latin typeface="Palatino Linotype" panose="02040502050505030304" pitchFamily="18" charset="0"/>
              </a:rPr>
              <a:t>Señor</a:t>
            </a:r>
            <a:r>
              <a:rPr lang="en-US" sz="2000" dirty="0">
                <a:latin typeface="Palatino Linotype" panose="02040502050505030304" pitchFamily="18" charset="0"/>
              </a:rPr>
              <a:t>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5637" y="0"/>
            <a:ext cx="831272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Jesus, the King</a:t>
            </a:r>
          </a:p>
          <a:p>
            <a:endParaRPr lang="en-US" dirty="0"/>
          </a:p>
          <a:p>
            <a:r>
              <a:rPr lang="en-US" sz="2000" b="1" dirty="0"/>
              <a:t>Gabriel to Mary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Luke 1:32 “shall give unto him the throne of his father David”</a:t>
            </a: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r>
              <a:rPr lang="en-US" sz="2000" b="1" dirty="0"/>
              <a:t>Elizabeth to Mary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Luke 1:43 “The mother of my Lord”</a:t>
            </a: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r>
              <a:rPr lang="en-US" sz="2000" b="1" dirty="0"/>
              <a:t>The Angel of the Lord to the Shepherds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Luke 2:11, “Christ the Lord”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459481"/>
            <a:ext cx="377851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05400" y="3796605"/>
            <a:ext cx="4038600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perdemos el punto del nacimiento de Jesús si no somos ciudadanos de su reino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1371600"/>
            <a:ext cx="4038600" cy="138499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miss the point of Jesus’ birth if we aren’t citizens of his kingdom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200" y="4610279"/>
            <a:ext cx="4419601" cy="864852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u="sng" dirty="0"/>
              <a:t>Mateo 5-7, “El </a:t>
            </a:r>
            <a:r>
              <a:rPr lang="en-US" b="1" u="sng" dirty="0" err="1"/>
              <a:t>Sermón</a:t>
            </a:r>
            <a:r>
              <a:rPr lang="en-US" b="1" u="sng" dirty="0"/>
              <a:t> del Monte”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3 </a:t>
            </a:r>
            <a:r>
              <a:rPr lang="en-US" sz="2000" dirty="0"/>
              <a:t>“</a:t>
            </a:r>
            <a:r>
              <a:rPr lang="es-ES" sz="2000" dirty="0"/>
              <a:t>Bienaventurados los pobres en espíritu, porque de ellos es 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los cielos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10 </a:t>
            </a:r>
            <a:r>
              <a:rPr lang="en-US" sz="2000" dirty="0"/>
              <a:t>“</a:t>
            </a:r>
            <a:r>
              <a:rPr lang="es-ES" sz="2000" dirty="0"/>
              <a:t>Bienaventurados los que padecen persecución por causa de la justicia,</a:t>
            </a:r>
            <a:br>
              <a:rPr lang="es-ES" sz="2000" dirty="0"/>
            </a:br>
            <a:r>
              <a:rPr lang="es-ES" sz="2000" dirty="0"/>
              <a:t>porque de ellos es 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los cielos</a:t>
            </a:r>
            <a:r>
              <a:rPr lang="es-ES" sz="2000" dirty="0"/>
              <a:t>.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19 </a:t>
            </a:r>
            <a:r>
              <a:rPr lang="es-ES" sz="2000" dirty="0"/>
              <a:t> De manera que cualquiera que quebrante uno de estos mandamientos muy pequeños y así enseñe a los hombres, muy pequeño será llamado en 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los cielos</a:t>
            </a:r>
            <a:r>
              <a:rPr lang="es-ES" sz="2000" dirty="0"/>
              <a:t>; pero cualquiera que los cumpla y los enseñe, éste será llamado grande en 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los cielos</a:t>
            </a:r>
            <a:r>
              <a:rPr lang="en-US" sz="2000" dirty="0"/>
              <a:t>.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20 </a:t>
            </a:r>
            <a:r>
              <a:rPr lang="en-US" sz="2000" dirty="0"/>
              <a:t>“</a:t>
            </a:r>
            <a:r>
              <a:rPr lang="es-ES" sz="2000" dirty="0"/>
              <a:t>Por tanto, os digo que si vuestra justicia no fuera mayor que la de los escribas y fariseos, no entraréis en</a:t>
            </a:r>
            <a:r>
              <a:rPr lang="en-US" sz="2000" dirty="0"/>
              <a:t> 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los cielos</a:t>
            </a:r>
            <a:r>
              <a:rPr lang="en-US" sz="2000" dirty="0"/>
              <a:t>.</a:t>
            </a:r>
          </a:p>
          <a:p>
            <a:r>
              <a:rPr lang="en-US" sz="2000" dirty="0"/>
              <a:t>6</a:t>
            </a:r>
            <a:r>
              <a:rPr lang="en-US" sz="2000" baseline="30000" dirty="0"/>
              <a:t>10 </a:t>
            </a:r>
            <a:r>
              <a:rPr lang="en-US" sz="2000" dirty="0"/>
              <a:t>‘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Venga tu Reino</a:t>
            </a:r>
            <a:r>
              <a:rPr lang="es-ES" sz="2000" dirty="0"/>
              <a:t>. Hágase tu voluntad, como en el cielo, así también en la tierra</a:t>
            </a:r>
            <a:r>
              <a:rPr lang="en-US" sz="2000" dirty="0"/>
              <a:t>.</a:t>
            </a:r>
          </a:p>
          <a:p>
            <a:r>
              <a:rPr lang="en-US" sz="2000" dirty="0"/>
              <a:t>6</a:t>
            </a:r>
            <a:r>
              <a:rPr lang="en-US" sz="2000" baseline="30000" dirty="0"/>
              <a:t>33 </a:t>
            </a:r>
            <a:r>
              <a:rPr lang="es-ES" sz="2000" dirty="0"/>
              <a:t> Buscad primeramente 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Dios</a:t>
            </a:r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/>
              <a:t>7</a:t>
            </a:r>
            <a:r>
              <a:rPr lang="en-US" sz="2000" baseline="30000" dirty="0"/>
              <a:t>21 </a:t>
            </a:r>
            <a:r>
              <a:rPr lang="en-US" sz="2000" dirty="0"/>
              <a:t>“</a:t>
            </a:r>
            <a:r>
              <a:rPr lang="es-ES" sz="2000" dirty="0"/>
              <a:t>No todo el que me dice: “¡Señor, Señor!”, entrará en 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los cielos</a:t>
            </a:r>
            <a:r>
              <a:rPr lang="es-ES" sz="2000" dirty="0"/>
              <a:t>, sino el que hace la voluntad de mi Padre que está en los cielos. </a:t>
            </a:r>
            <a:endParaRPr lang="en-US" sz="2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52399" y="4617410"/>
            <a:ext cx="4419601" cy="806374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u="sng" dirty="0"/>
              <a:t>Matthew 5-7, “The Sermon on the Mount”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3 </a:t>
            </a:r>
            <a:r>
              <a:rPr lang="en-US" sz="2000" dirty="0"/>
              <a:t>“Blessed are the poor in spirit, for theirs is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kingdom of heaven</a:t>
            </a:r>
            <a:r>
              <a:rPr lang="en-US" sz="2000" dirty="0"/>
              <a:t>.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10 </a:t>
            </a:r>
            <a:r>
              <a:rPr lang="en-US" sz="2000" dirty="0"/>
              <a:t>“Blessed are those who have been persecuted for the sake of righteousness, for theirs is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kingdom of heaven</a:t>
            </a:r>
            <a:r>
              <a:rPr lang="en-US" sz="2000" dirty="0"/>
              <a:t>.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19 </a:t>
            </a:r>
            <a:r>
              <a:rPr lang="en-US" sz="2000" dirty="0"/>
              <a:t>Whoever then annuls one of the least of these commandments, and teaches others to do the same, shall be called least in the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 heaven</a:t>
            </a:r>
            <a:r>
              <a:rPr lang="en-US" sz="2000" dirty="0"/>
              <a:t>; but whoever keeps and teaches them, he shall be called great in the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 heaven</a:t>
            </a:r>
            <a:r>
              <a:rPr lang="en-US" sz="2000" dirty="0"/>
              <a:t>.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20 </a:t>
            </a:r>
            <a:r>
              <a:rPr lang="en-US" sz="2000" dirty="0"/>
              <a:t>“For I say to you that</a:t>
            </a:r>
          </a:p>
          <a:p>
            <a:r>
              <a:rPr lang="en-US" sz="2000" dirty="0"/>
              <a:t>unless your righteousness</a:t>
            </a:r>
          </a:p>
          <a:p>
            <a:r>
              <a:rPr lang="en-US" sz="2000" dirty="0"/>
              <a:t>surpasses that of the scribes and Pharisees, you will not enter the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 heaven</a:t>
            </a:r>
            <a:r>
              <a:rPr lang="en-US" sz="2000" dirty="0"/>
              <a:t>.</a:t>
            </a:r>
          </a:p>
          <a:p>
            <a:r>
              <a:rPr lang="en-US" sz="2000" dirty="0"/>
              <a:t>6</a:t>
            </a:r>
            <a:r>
              <a:rPr lang="en-US" sz="2000" baseline="30000" dirty="0"/>
              <a:t>10 </a:t>
            </a:r>
            <a:r>
              <a:rPr lang="en-US" sz="2000" dirty="0"/>
              <a:t>‘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kingdom come</a:t>
            </a:r>
            <a:r>
              <a:rPr lang="en-US" sz="2000" dirty="0"/>
              <a:t>. Your will be done, On earth as it is in heaven.</a:t>
            </a:r>
          </a:p>
          <a:p>
            <a:r>
              <a:rPr lang="en-US" sz="2000" dirty="0"/>
              <a:t>6</a:t>
            </a:r>
            <a:r>
              <a:rPr lang="en-US" sz="2000" baseline="30000" dirty="0"/>
              <a:t>33 </a:t>
            </a:r>
            <a:r>
              <a:rPr lang="en-US" sz="2000" dirty="0"/>
              <a:t>But seek first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kingdom</a:t>
            </a:r>
          </a:p>
          <a:p>
            <a:r>
              <a:rPr lang="en-US" sz="2000" dirty="0"/>
              <a:t>7</a:t>
            </a:r>
            <a:r>
              <a:rPr lang="en-US" sz="2000" baseline="30000" dirty="0"/>
              <a:t>21 </a:t>
            </a:r>
            <a:r>
              <a:rPr lang="en-US" sz="2000" dirty="0"/>
              <a:t>“Not everyone who says to Me, ‘Lord, Lord,’ will enter the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 heaven</a:t>
            </a:r>
            <a:r>
              <a:rPr lang="en-US" sz="2000" dirty="0"/>
              <a:t>, but he who does the will of My Father who is in heaven will enter.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204430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7" grpId="2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6029" y="3657124"/>
            <a:ext cx="831272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Jesus el Rey</a:t>
            </a:r>
          </a:p>
          <a:p>
            <a:endParaRPr lang="en-US" dirty="0"/>
          </a:p>
          <a:p>
            <a:r>
              <a:rPr lang="en-US" sz="2000" b="1" dirty="0"/>
              <a:t>Gabriel a </a:t>
            </a:r>
            <a:r>
              <a:rPr lang="en-US" sz="2000" b="1" dirty="0" err="1"/>
              <a:t>María</a:t>
            </a:r>
            <a:endParaRPr lang="en-US" sz="2000" b="1" dirty="0"/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Lucas 1:32 “</a:t>
            </a:r>
            <a:r>
              <a:rPr lang="es-ES" sz="2000" dirty="0">
                <a:latin typeface="Palatino Linotype" panose="02040502050505030304" pitchFamily="18" charset="0"/>
              </a:rPr>
              <a:t>le dará el trono de David, su padre</a:t>
            </a:r>
            <a:r>
              <a:rPr lang="en-US" sz="2000" dirty="0">
                <a:latin typeface="Palatino Linotype" panose="02040502050505030304" pitchFamily="18" charset="0"/>
              </a:rPr>
              <a:t>”</a:t>
            </a: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r>
              <a:rPr lang="en-US" sz="2000" b="1" dirty="0" err="1"/>
              <a:t>Elizabet</a:t>
            </a:r>
            <a:r>
              <a:rPr lang="en-US" sz="2000" b="1" dirty="0"/>
              <a:t> a </a:t>
            </a:r>
            <a:r>
              <a:rPr lang="en-US" sz="2000" b="1" dirty="0" err="1"/>
              <a:t>María</a:t>
            </a:r>
            <a:endParaRPr lang="en-US" sz="2000" b="1" dirty="0"/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Lucas 1:43 “</a:t>
            </a:r>
            <a:r>
              <a:rPr lang="es-ES" sz="2000" dirty="0">
                <a:latin typeface="Palatino Linotype" panose="02040502050505030304" pitchFamily="18" charset="0"/>
              </a:rPr>
              <a:t>la madre de mi Señor</a:t>
            </a:r>
            <a:r>
              <a:rPr lang="en-US" sz="2000" dirty="0">
                <a:latin typeface="Palatino Linotype" panose="02040502050505030304" pitchFamily="18" charset="0"/>
              </a:rPr>
              <a:t>”</a:t>
            </a: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r>
              <a:rPr lang="es-ES" sz="2000" b="1" dirty="0"/>
              <a:t>El ángel del señor a los pastores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Lucas 2:11, “Cristo el </a:t>
            </a:r>
            <a:r>
              <a:rPr lang="en-US" sz="2000" dirty="0" err="1">
                <a:latin typeface="Palatino Linotype" panose="02040502050505030304" pitchFamily="18" charset="0"/>
              </a:rPr>
              <a:t>Señor</a:t>
            </a:r>
            <a:r>
              <a:rPr lang="en-US" sz="2000" dirty="0">
                <a:latin typeface="Palatino Linotype" panose="02040502050505030304" pitchFamily="18" charset="0"/>
              </a:rPr>
              <a:t>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5637" y="0"/>
            <a:ext cx="831272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Jesus, the King</a:t>
            </a:r>
          </a:p>
          <a:p>
            <a:endParaRPr lang="en-US" dirty="0"/>
          </a:p>
          <a:p>
            <a:r>
              <a:rPr lang="en-US" sz="2000" b="1" dirty="0"/>
              <a:t>Gabriel to Mary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Luke 1:32 “shall give unto him the throne of his father David”</a:t>
            </a: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r>
              <a:rPr lang="en-US" sz="2000" b="1" dirty="0"/>
              <a:t>Elizabeth to Mary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Luke 1:43 “The mother of my Lord”</a:t>
            </a: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r>
              <a:rPr lang="en-US" sz="2000" b="1" dirty="0"/>
              <a:t>The Angel of the Lord to the Shepherds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Luke 2:11, “Christ the Lord”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459481"/>
            <a:ext cx="377851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05400" y="1371600"/>
            <a:ext cx="4038600" cy="138499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miss the point of Jesus’ birth if we aren’t citizens of his kingdom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5400" y="3796605"/>
            <a:ext cx="4038600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perdemos el punto del nacimiento de Jesús si no somos ciudadanos de su reino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2910348"/>
            <a:ext cx="4419601" cy="864852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u="sng" dirty="0"/>
              <a:t>Mateo 5-7, “El </a:t>
            </a:r>
            <a:r>
              <a:rPr lang="en-US" b="1" u="sng" dirty="0" err="1"/>
              <a:t>Sermón</a:t>
            </a:r>
            <a:r>
              <a:rPr lang="en-US" b="1" u="sng" dirty="0"/>
              <a:t> del Monte”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3 </a:t>
            </a:r>
            <a:r>
              <a:rPr lang="en-US" sz="2000" dirty="0"/>
              <a:t>“</a:t>
            </a:r>
            <a:r>
              <a:rPr lang="es-ES" sz="2000" dirty="0"/>
              <a:t>Bienaventurados los pobres en espíritu, porque de ellos es 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los cielos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10 </a:t>
            </a:r>
            <a:r>
              <a:rPr lang="en-US" sz="2000" dirty="0"/>
              <a:t>“</a:t>
            </a:r>
            <a:r>
              <a:rPr lang="es-ES" sz="2000" dirty="0"/>
              <a:t>Bienaventurados los que padecen persecución por causa de la justicia,</a:t>
            </a:r>
            <a:br>
              <a:rPr lang="es-ES" sz="2000" dirty="0"/>
            </a:br>
            <a:r>
              <a:rPr lang="es-ES" sz="2000" dirty="0"/>
              <a:t>porque de ellos es 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los cielos</a:t>
            </a:r>
            <a:r>
              <a:rPr lang="es-ES" sz="2000" dirty="0"/>
              <a:t>.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19 </a:t>
            </a:r>
            <a:r>
              <a:rPr lang="es-ES" sz="2000" dirty="0"/>
              <a:t> De manera que cualquiera que quebrante uno de estos mandamientos muy pequeños y así enseñe a los hombres, muy pequeño será llamado en 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los cielos</a:t>
            </a:r>
            <a:r>
              <a:rPr lang="es-ES" sz="2000" dirty="0"/>
              <a:t>; pero cualquiera que los cumpla y los enseñe, éste será llamado grande en 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los cielos</a:t>
            </a:r>
            <a:r>
              <a:rPr lang="en-US" sz="2000" dirty="0"/>
              <a:t>.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20 </a:t>
            </a:r>
            <a:r>
              <a:rPr lang="en-US" sz="2000" dirty="0"/>
              <a:t>“</a:t>
            </a:r>
            <a:r>
              <a:rPr lang="es-ES" sz="2000" dirty="0"/>
              <a:t>Por tanto, os digo que si vuestra justicia no fuera mayor que la de los escribas y fariseos, no entraréis en</a:t>
            </a:r>
            <a:r>
              <a:rPr lang="en-US" sz="2000" dirty="0"/>
              <a:t> 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los cielos</a:t>
            </a:r>
            <a:r>
              <a:rPr lang="en-US" sz="2000" dirty="0"/>
              <a:t>.</a:t>
            </a:r>
          </a:p>
          <a:p>
            <a:r>
              <a:rPr lang="en-US" sz="2000" dirty="0"/>
              <a:t>6</a:t>
            </a:r>
            <a:r>
              <a:rPr lang="en-US" sz="2000" baseline="30000" dirty="0"/>
              <a:t>10 </a:t>
            </a:r>
            <a:r>
              <a:rPr lang="en-US" sz="2000" dirty="0"/>
              <a:t>‘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Venga tu Reino</a:t>
            </a:r>
            <a:r>
              <a:rPr lang="es-ES" sz="2000" dirty="0"/>
              <a:t>. Hágase tu voluntad, como en el cielo, así también en la tierra</a:t>
            </a:r>
            <a:r>
              <a:rPr lang="en-US" sz="2000" dirty="0"/>
              <a:t>.</a:t>
            </a:r>
          </a:p>
          <a:p>
            <a:r>
              <a:rPr lang="en-US" sz="2000" dirty="0"/>
              <a:t>6</a:t>
            </a:r>
            <a:r>
              <a:rPr lang="en-US" sz="2000" baseline="30000" dirty="0"/>
              <a:t>33 </a:t>
            </a:r>
            <a:r>
              <a:rPr lang="es-ES" sz="2000" dirty="0"/>
              <a:t> Buscad primeramente 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Dios</a:t>
            </a:r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/>
              <a:t>7</a:t>
            </a:r>
            <a:r>
              <a:rPr lang="en-US" sz="2000" baseline="30000" dirty="0"/>
              <a:t>21 </a:t>
            </a:r>
            <a:r>
              <a:rPr lang="en-US" sz="2000" dirty="0"/>
              <a:t>“</a:t>
            </a:r>
            <a:r>
              <a:rPr lang="es-ES" sz="2000" dirty="0"/>
              <a:t>No todo el que me dice: “¡Señor, Señor!”, entrará en 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los cielos</a:t>
            </a:r>
            <a:r>
              <a:rPr lang="es-ES" sz="2000" dirty="0"/>
              <a:t>, sino el que hace la voluntad de mi Padre que está en los cielos. </a:t>
            </a:r>
            <a:endParaRPr lang="en-US" sz="2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52399" y="2909054"/>
            <a:ext cx="4419601" cy="806374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u="sng" dirty="0"/>
              <a:t>Matthew 5-7, “The Sermon on the Mount”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3 </a:t>
            </a:r>
            <a:r>
              <a:rPr lang="en-US" sz="2000" dirty="0"/>
              <a:t>“Blessed are the poor in spirit, for theirs is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kingdom of heaven</a:t>
            </a:r>
            <a:r>
              <a:rPr lang="en-US" sz="2000" dirty="0"/>
              <a:t>.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10 </a:t>
            </a:r>
            <a:r>
              <a:rPr lang="en-US" sz="2000" dirty="0"/>
              <a:t>“Blessed are those who have been persecuted for the sake of righteousness, for theirs is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kingdom of heaven</a:t>
            </a:r>
            <a:r>
              <a:rPr lang="en-US" sz="2000" dirty="0"/>
              <a:t>.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19 </a:t>
            </a:r>
            <a:r>
              <a:rPr lang="en-US" sz="2000" dirty="0"/>
              <a:t>Whoever then annuls one of the least of these commandments, and teaches others to do the same, shall be called least in the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 heaven</a:t>
            </a:r>
            <a:r>
              <a:rPr lang="en-US" sz="2000" dirty="0"/>
              <a:t>; but whoever keeps and teaches them, he shall be called great in the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 heaven</a:t>
            </a:r>
            <a:r>
              <a:rPr lang="en-US" sz="2000" dirty="0"/>
              <a:t>.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20 </a:t>
            </a:r>
            <a:r>
              <a:rPr lang="en-US" sz="2000" dirty="0"/>
              <a:t>“For I say to you that</a:t>
            </a:r>
          </a:p>
          <a:p>
            <a:r>
              <a:rPr lang="en-US" sz="2000" dirty="0"/>
              <a:t>unless your righteousness</a:t>
            </a:r>
          </a:p>
          <a:p>
            <a:r>
              <a:rPr lang="en-US" sz="2000" dirty="0"/>
              <a:t>surpasses that of the scribes and Pharisees, you will not enter the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 heaven</a:t>
            </a:r>
            <a:r>
              <a:rPr lang="en-US" sz="2000" dirty="0"/>
              <a:t>.</a:t>
            </a:r>
          </a:p>
          <a:p>
            <a:r>
              <a:rPr lang="en-US" sz="2000" dirty="0"/>
              <a:t>6</a:t>
            </a:r>
            <a:r>
              <a:rPr lang="en-US" sz="2000" baseline="30000" dirty="0"/>
              <a:t>10 </a:t>
            </a:r>
            <a:r>
              <a:rPr lang="en-US" sz="2000" dirty="0"/>
              <a:t>‘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kingdom come</a:t>
            </a:r>
            <a:r>
              <a:rPr lang="en-US" sz="2000" dirty="0"/>
              <a:t>. Your will be done, On earth as it is in heaven.</a:t>
            </a:r>
          </a:p>
          <a:p>
            <a:r>
              <a:rPr lang="en-US" sz="2000" dirty="0"/>
              <a:t>6</a:t>
            </a:r>
            <a:r>
              <a:rPr lang="en-US" sz="2000" baseline="30000" dirty="0"/>
              <a:t>33 </a:t>
            </a:r>
            <a:r>
              <a:rPr lang="en-US" sz="2000" dirty="0"/>
              <a:t>But seek first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kingdom</a:t>
            </a:r>
          </a:p>
          <a:p>
            <a:r>
              <a:rPr lang="en-US" sz="2000" dirty="0"/>
              <a:t>7</a:t>
            </a:r>
            <a:r>
              <a:rPr lang="en-US" sz="2000" baseline="30000" dirty="0"/>
              <a:t>21 </a:t>
            </a:r>
            <a:r>
              <a:rPr lang="en-US" sz="2000" dirty="0"/>
              <a:t>“Not everyone who says to Me, ‘Lord, Lord,’ will enter the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 heaven</a:t>
            </a:r>
            <a:r>
              <a:rPr lang="en-US" sz="2000" dirty="0"/>
              <a:t>, but he who does the will of My Father who is in heaven will enter.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418104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7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6029" y="3657124"/>
            <a:ext cx="831272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Jesus el Rey</a:t>
            </a:r>
          </a:p>
          <a:p>
            <a:endParaRPr lang="en-US" dirty="0"/>
          </a:p>
          <a:p>
            <a:r>
              <a:rPr lang="en-US" sz="2000" b="1" dirty="0"/>
              <a:t>Gabriel a </a:t>
            </a:r>
            <a:r>
              <a:rPr lang="en-US" sz="2000" b="1" dirty="0" err="1"/>
              <a:t>María</a:t>
            </a:r>
            <a:endParaRPr lang="en-US" sz="2000" b="1" dirty="0"/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Lucas 1:32 “</a:t>
            </a:r>
            <a:r>
              <a:rPr lang="es-ES" sz="2000" dirty="0">
                <a:latin typeface="Palatino Linotype" panose="02040502050505030304" pitchFamily="18" charset="0"/>
              </a:rPr>
              <a:t>le dará el trono de David, su padre</a:t>
            </a:r>
            <a:r>
              <a:rPr lang="en-US" sz="2000" dirty="0">
                <a:latin typeface="Palatino Linotype" panose="02040502050505030304" pitchFamily="18" charset="0"/>
              </a:rPr>
              <a:t>”</a:t>
            </a: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r>
              <a:rPr lang="en-US" sz="2000" b="1" dirty="0" err="1"/>
              <a:t>Elizabet</a:t>
            </a:r>
            <a:r>
              <a:rPr lang="en-US" sz="2000" b="1" dirty="0"/>
              <a:t> a </a:t>
            </a:r>
            <a:r>
              <a:rPr lang="en-US" sz="2000" b="1" dirty="0" err="1"/>
              <a:t>María</a:t>
            </a:r>
            <a:endParaRPr lang="en-US" sz="2000" b="1" dirty="0"/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Lucas 1:43 “</a:t>
            </a:r>
            <a:r>
              <a:rPr lang="es-ES" sz="2000" dirty="0">
                <a:latin typeface="Palatino Linotype" panose="02040502050505030304" pitchFamily="18" charset="0"/>
              </a:rPr>
              <a:t>la madre de mi Señor</a:t>
            </a:r>
            <a:r>
              <a:rPr lang="en-US" sz="2000" dirty="0">
                <a:latin typeface="Palatino Linotype" panose="02040502050505030304" pitchFamily="18" charset="0"/>
              </a:rPr>
              <a:t>”</a:t>
            </a: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r>
              <a:rPr lang="es-ES" sz="2000" b="1" dirty="0"/>
              <a:t>El ángel del señor a los pastores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Lucas 2:11, “Cristo el </a:t>
            </a:r>
            <a:r>
              <a:rPr lang="en-US" sz="2000" dirty="0" err="1">
                <a:latin typeface="Palatino Linotype" panose="02040502050505030304" pitchFamily="18" charset="0"/>
              </a:rPr>
              <a:t>Señor</a:t>
            </a:r>
            <a:r>
              <a:rPr lang="en-US" sz="2000" dirty="0">
                <a:latin typeface="Palatino Linotype" panose="02040502050505030304" pitchFamily="18" charset="0"/>
              </a:rPr>
              <a:t>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1371600"/>
            <a:ext cx="4038600" cy="138499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miss the point of Jesus’ birth if we aren’t citizens of his kingdom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5637" y="0"/>
            <a:ext cx="831272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Jesus, the King</a:t>
            </a:r>
          </a:p>
          <a:p>
            <a:endParaRPr lang="en-US" dirty="0"/>
          </a:p>
          <a:p>
            <a:r>
              <a:rPr lang="en-US" sz="2000" b="1" dirty="0"/>
              <a:t>Gabriel to Mary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Luke 1:32 “shall give unto him the throne of his father David”</a:t>
            </a: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r>
              <a:rPr lang="en-US" sz="2000" b="1" dirty="0"/>
              <a:t>Elizabeth to Mary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Luke 1:43 “The mother of my Lord”</a:t>
            </a:r>
          </a:p>
          <a:p>
            <a:pPr lvl="1"/>
            <a:endParaRPr lang="en-US" sz="2000" dirty="0">
              <a:latin typeface="Palatino Linotype" panose="02040502050505030304" pitchFamily="18" charset="0"/>
            </a:endParaRPr>
          </a:p>
          <a:p>
            <a:r>
              <a:rPr lang="en-US" sz="2000" b="1" dirty="0"/>
              <a:t>The Angel of the Lord to the Shepherds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Luke 2:11, “Christ the Lord”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459481"/>
            <a:ext cx="377851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05400" y="3796605"/>
            <a:ext cx="4038600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perdemos el punto del nacimiento de Jesús si no somos ciudadanos de su reino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1189704"/>
            <a:ext cx="4419601" cy="803296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u="sng" dirty="0"/>
              <a:t>Mateo 5-7, “El </a:t>
            </a:r>
            <a:r>
              <a:rPr lang="en-US" b="1" u="sng" dirty="0" err="1"/>
              <a:t>Sermón</a:t>
            </a:r>
            <a:r>
              <a:rPr lang="en-US" b="1" u="sng" dirty="0"/>
              <a:t> del Monte”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3 </a:t>
            </a:r>
            <a:r>
              <a:rPr lang="en-US" sz="2000" dirty="0"/>
              <a:t>“</a:t>
            </a:r>
            <a:r>
              <a:rPr lang="es-ES" sz="2000" dirty="0"/>
              <a:t>Bienaventurados los pobres en espíritu, porque de ellos es 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los cielos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10 </a:t>
            </a:r>
            <a:r>
              <a:rPr lang="en-US" sz="2000" dirty="0"/>
              <a:t>“</a:t>
            </a:r>
            <a:r>
              <a:rPr lang="es-ES" sz="2000" dirty="0"/>
              <a:t>Bienaventurados los que padecen persecución por causa de la justicia,</a:t>
            </a:r>
            <a:br>
              <a:rPr lang="es-ES" sz="2000" dirty="0"/>
            </a:br>
            <a:r>
              <a:rPr lang="es-ES" sz="2000" dirty="0"/>
              <a:t>porque de ellos es 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los cielos</a:t>
            </a:r>
            <a:r>
              <a:rPr lang="es-ES" sz="2000" dirty="0"/>
              <a:t>.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19 </a:t>
            </a:r>
            <a:r>
              <a:rPr lang="es-ES" sz="2000" dirty="0"/>
              <a:t> De manera que cualquiera que quebrante uno de estos mandamientos muy pequeños y así enseñe a los hombres, muy pequeño será llamado en 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los cielos</a:t>
            </a:r>
            <a:r>
              <a:rPr lang="es-ES" sz="2000" dirty="0"/>
              <a:t>; pero cualquiera que los cumpla y los enseñe, éste será llamado grande en 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los cielos</a:t>
            </a:r>
            <a:r>
              <a:rPr lang="en-US" sz="2000" dirty="0"/>
              <a:t>.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20 </a:t>
            </a:r>
            <a:r>
              <a:rPr lang="en-US" sz="2000" dirty="0"/>
              <a:t>“</a:t>
            </a:r>
            <a:r>
              <a:rPr lang="es-ES" sz="2000" dirty="0"/>
              <a:t>Por tanto, os digo que si vuestra justicia no fuera mayor que la de los escribas y fariseos, no entraréis en</a:t>
            </a:r>
            <a:r>
              <a:rPr lang="en-US" sz="2000" dirty="0"/>
              <a:t> 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los cielos</a:t>
            </a:r>
            <a:r>
              <a:rPr lang="en-US" sz="2000" dirty="0"/>
              <a:t>.</a:t>
            </a:r>
          </a:p>
          <a:p>
            <a:r>
              <a:rPr lang="en-US" sz="2000" dirty="0"/>
              <a:t>6</a:t>
            </a:r>
            <a:r>
              <a:rPr lang="en-US" sz="2000" baseline="30000" dirty="0"/>
              <a:t>10 </a:t>
            </a:r>
            <a:r>
              <a:rPr lang="en-US" sz="2000" dirty="0"/>
              <a:t>‘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Venga tu Reino</a:t>
            </a:r>
            <a:r>
              <a:rPr lang="es-ES" sz="2000" dirty="0"/>
              <a:t>. Hágase tu voluntad, como en el cielo, así también en la tierra</a:t>
            </a:r>
            <a:r>
              <a:rPr lang="en-US" sz="2000" dirty="0"/>
              <a:t>.</a:t>
            </a:r>
          </a:p>
          <a:p>
            <a:r>
              <a:rPr lang="en-US" dirty="0"/>
              <a:t>6</a:t>
            </a:r>
            <a:r>
              <a:rPr lang="en-US" baseline="30000" dirty="0"/>
              <a:t>33 </a:t>
            </a:r>
            <a:r>
              <a:rPr lang="es-ES" dirty="0"/>
              <a:t>Buscad primeramente </a:t>
            </a:r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Dios</a:t>
            </a:r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/>
              <a:t>7</a:t>
            </a:r>
            <a:r>
              <a:rPr lang="en-US" sz="2000" baseline="30000" dirty="0"/>
              <a:t>21 </a:t>
            </a:r>
            <a:r>
              <a:rPr lang="en-US" sz="2000" dirty="0"/>
              <a:t>“</a:t>
            </a:r>
            <a:r>
              <a:rPr lang="es-ES" sz="2000" dirty="0"/>
              <a:t>No todo el que me dice: “¡Señor, Señor!”, entrará en </a:t>
            </a:r>
            <a:r>
              <a:rPr lang="es-E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reino de los cielos</a:t>
            </a:r>
            <a:r>
              <a:rPr lang="es-ES" sz="2000" dirty="0"/>
              <a:t>, sino el que hace la voluntad de mi Padre que está en los cielos. </a:t>
            </a:r>
            <a:endParaRPr lang="en-US" sz="2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52399" y="1185950"/>
            <a:ext cx="4419601" cy="806374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u="sng" dirty="0"/>
              <a:t>Matthew 5-7, “The Sermon on the Mount”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3 </a:t>
            </a:r>
            <a:r>
              <a:rPr lang="en-US" sz="2000" dirty="0"/>
              <a:t>“Blessed are the poor in spirit, for theirs is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kingdom of heaven</a:t>
            </a:r>
            <a:r>
              <a:rPr lang="en-US" sz="2000" dirty="0"/>
              <a:t>.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10 </a:t>
            </a:r>
            <a:r>
              <a:rPr lang="en-US" sz="2000" dirty="0"/>
              <a:t>“Blessed are those who have been persecuted for the sake of righteousness, for theirs is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kingdom of heaven</a:t>
            </a:r>
            <a:r>
              <a:rPr lang="en-US" sz="2000" dirty="0"/>
              <a:t>.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19 </a:t>
            </a:r>
            <a:r>
              <a:rPr lang="en-US" sz="2000" dirty="0"/>
              <a:t>Whoever then annuls one of the least of these commandments, and teaches others to do the same, shall be called least in the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 heaven</a:t>
            </a:r>
            <a:r>
              <a:rPr lang="en-US" sz="2000" dirty="0"/>
              <a:t>; but whoever keeps and teaches them, he shall be called great in the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 heaven</a:t>
            </a:r>
            <a:r>
              <a:rPr lang="en-US" sz="2000" dirty="0"/>
              <a:t>.</a:t>
            </a:r>
          </a:p>
          <a:p>
            <a:r>
              <a:rPr lang="en-US" sz="2000" dirty="0"/>
              <a:t>5</a:t>
            </a:r>
            <a:r>
              <a:rPr lang="en-US" sz="2000" baseline="30000" dirty="0"/>
              <a:t>20 </a:t>
            </a:r>
            <a:r>
              <a:rPr lang="en-US" sz="2000" dirty="0"/>
              <a:t>“For I say to you that</a:t>
            </a:r>
          </a:p>
          <a:p>
            <a:r>
              <a:rPr lang="en-US" sz="2000" dirty="0"/>
              <a:t>unless your righteousness</a:t>
            </a:r>
          </a:p>
          <a:p>
            <a:r>
              <a:rPr lang="en-US" sz="2000" dirty="0"/>
              <a:t>surpasses that of the scribes and Pharisees, you will not enter the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 heaven</a:t>
            </a:r>
            <a:r>
              <a:rPr lang="en-US" sz="2000" dirty="0"/>
              <a:t>.</a:t>
            </a:r>
          </a:p>
          <a:p>
            <a:r>
              <a:rPr lang="en-US" sz="2000" dirty="0"/>
              <a:t>6</a:t>
            </a:r>
            <a:r>
              <a:rPr lang="en-US" sz="2000" baseline="30000" dirty="0"/>
              <a:t>10 </a:t>
            </a:r>
            <a:r>
              <a:rPr lang="en-US" sz="2000" dirty="0"/>
              <a:t>‘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kingdom come</a:t>
            </a:r>
            <a:r>
              <a:rPr lang="en-US" sz="2000" dirty="0"/>
              <a:t>. Your will be done, On earth as it is in heaven.</a:t>
            </a:r>
          </a:p>
          <a:p>
            <a:r>
              <a:rPr lang="en-US" sz="2000" dirty="0"/>
              <a:t>6</a:t>
            </a:r>
            <a:r>
              <a:rPr lang="en-US" sz="2000" baseline="30000" dirty="0"/>
              <a:t>33 </a:t>
            </a:r>
            <a:r>
              <a:rPr lang="en-US" sz="2000" dirty="0"/>
              <a:t>But seek first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kingdom</a:t>
            </a:r>
          </a:p>
          <a:p>
            <a:r>
              <a:rPr lang="en-US" sz="2000" dirty="0"/>
              <a:t>7</a:t>
            </a:r>
            <a:r>
              <a:rPr lang="en-US" sz="2000" baseline="30000" dirty="0"/>
              <a:t>21 </a:t>
            </a:r>
            <a:r>
              <a:rPr lang="en-US" sz="2000" dirty="0"/>
              <a:t>“Not everyone who says to Me, ‘Lord, Lord,’ will enter the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 heaven</a:t>
            </a:r>
            <a:r>
              <a:rPr lang="en-US" sz="2000" dirty="0"/>
              <a:t>, but he who does the will of My Father who is in heaven will enter.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278952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7" grpId="0" build="allAtOnce" animBg="1"/>
      <p:bldP spid="7" grpI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637" y="0"/>
            <a:ext cx="87283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Jesus, our Peace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</a:rPr>
              <a:t>Luke 2:14 </a:t>
            </a:r>
            <a:r>
              <a:rPr lang="en-US" sz="2000" i="1" dirty="0">
                <a:latin typeface="Palatino Linotype" panose="02040502050505030304" pitchFamily="18" charset="0"/>
              </a:rPr>
              <a:t>“And on earth peace among men with whom He is pleased.”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</a:rPr>
              <a:t>Hebrews 7:2	Melchizedek: </a:t>
            </a:r>
            <a:r>
              <a:rPr lang="en-US" sz="2000" i="1" dirty="0">
                <a:latin typeface="Palatino Linotype" panose="02040502050505030304" pitchFamily="18" charset="0"/>
              </a:rPr>
              <a:t>“king of Salem, which is king of peace”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</a:rPr>
              <a:t>1 Chronicles 21:8</a:t>
            </a:r>
            <a:r>
              <a:rPr lang="en-US" sz="2000" i="1" dirty="0">
                <a:latin typeface="Palatino Linotype" panose="02040502050505030304" pitchFamily="18" charset="0"/>
              </a:rPr>
              <a:t>ff</a:t>
            </a:r>
            <a:r>
              <a:rPr lang="en-US" sz="2000" dirty="0">
                <a:latin typeface="Palatino Linotype" panose="02040502050505030304" pitchFamily="18" charset="0"/>
              </a:rPr>
              <a:t>  “Solomon”=“Peace”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</a:rPr>
              <a:t>Isaiah 53:5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</a:rPr>
              <a:t>Ephesians 2:14-18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</a:rPr>
              <a:t>Romans 5:1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459481"/>
            <a:ext cx="377851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7800" y="1371600"/>
            <a:ext cx="3886200" cy="181588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miss the point if we don’t see Jesus’ death as the means of our being at Peace with God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0496" y="3581400"/>
            <a:ext cx="87283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Jesus </a:t>
            </a:r>
            <a:r>
              <a:rPr lang="en-US" sz="2400" b="1" u="sng" dirty="0" err="1"/>
              <a:t>nuestra</a:t>
            </a:r>
            <a:r>
              <a:rPr lang="en-US" sz="2400" b="1" u="sng" dirty="0"/>
              <a:t> Paz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</a:rPr>
              <a:t>Lucas 2:14 </a:t>
            </a:r>
            <a:r>
              <a:rPr lang="en-US" sz="2000" i="1" dirty="0">
                <a:latin typeface="Palatino Linotype" panose="02040502050505030304" pitchFamily="18" charset="0"/>
              </a:rPr>
              <a:t>“</a:t>
            </a:r>
            <a:r>
              <a:rPr lang="es-ES" sz="2000" i="1" dirty="0">
                <a:latin typeface="Palatino Linotype" panose="02040502050505030304" pitchFamily="18" charset="0"/>
              </a:rPr>
              <a:t>y en la tierra paz, buena voluntad para con los hombres!</a:t>
            </a:r>
            <a:r>
              <a:rPr lang="en-US" sz="2000" i="1" dirty="0">
                <a:latin typeface="Palatino Linotype" panose="02040502050505030304" pitchFamily="18" charset="0"/>
              </a:rPr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Palatino Linotype" panose="02040502050505030304" pitchFamily="18" charset="0"/>
              </a:rPr>
              <a:t>Hebreos</a:t>
            </a:r>
            <a:r>
              <a:rPr lang="en-US" sz="2000" dirty="0">
                <a:latin typeface="Palatino Linotype" panose="02040502050505030304" pitchFamily="18" charset="0"/>
              </a:rPr>
              <a:t> 7:2	</a:t>
            </a:r>
            <a:r>
              <a:rPr lang="en-US" sz="2000" dirty="0" err="1">
                <a:latin typeface="Palatino Linotype" panose="02040502050505030304" pitchFamily="18" charset="0"/>
              </a:rPr>
              <a:t>Melquisedec</a:t>
            </a:r>
            <a:r>
              <a:rPr lang="en-US" sz="2000" dirty="0">
                <a:latin typeface="Palatino Linotype" panose="02040502050505030304" pitchFamily="18" charset="0"/>
              </a:rPr>
              <a:t>: </a:t>
            </a:r>
            <a:r>
              <a:rPr lang="es-ES" sz="2000" i="1" dirty="0">
                <a:latin typeface="Palatino Linotype" panose="02040502050505030304" pitchFamily="18" charset="0"/>
              </a:rPr>
              <a:t>«Rey de Salem», esto es, «Rey de paz»</a:t>
            </a:r>
            <a:endParaRPr lang="en-US" sz="2000" i="1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Palatino Linotype" panose="02040502050505030304" pitchFamily="18" charset="0"/>
              </a:rPr>
              <a:t>1 Crónicas 21: 8</a:t>
            </a:r>
            <a:r>
              <a:rPr lang="es-ES" sz="2000" i="1" dirty="0">
                <a:latin typeface="Palatino Linotype" panose="02040502050505030304" pitchFamily="18" charset="0"/>
              </a:rPr>
              <a:t>ff </a:t>
            </a:r>
            <a:r>
              <a:rPr lang="es-ES" sz="2000" dirty="0">
                <a:latin typeface="Palatino Linotype" panose="02040502050505030304" pitchFamily="18" charset="0"/>
              </a:rPr>
              <a:t> "Salomón" = "Paz"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Palatino Linotype" panose="02040502050505030304" pitchFamily="18" charset="0"/>
              </a:rPr>
              <a:t>Isaíah</a:t>
            </a:r>
            <a:r>
              <a:rPr lang="en-US" sz="2000" dirty="0">
                <a:latin typeface="Palatino Linotype" panose="02040502050505030304" pitchFamily="18" charset="0"/>
              </a:rPr>
              <a:t> 53:5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Palatino Linotype" panose="02040502050505030304" pitchFamily="18" charset="0"/>
              </a:rPr>
              <a:t>Efesios</a:t>
            </a:r>
            <a:r>
              <a:rPr lang="en-US" sz="2000" dirty="0">
                <a:latin typeface="Palatino Linotype" panose="02040502050505030304" pitchFamily="18" charset="0"/>
              </a:rPr>
              <a:t> 2:14-18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Palatino Linotype" panose="02040502050505030304" pitchFamily="18" charset="0"/>
              </a:rPr>
              <a:t>Romanos</a:t>
            </a:r>
            <a:r>
              <a:rPr lang="en-US" sz="2000" dirty="0">
                <a:latin typeface="Palatino Linotype" panose="02040502050505030304" pitchFamily="18" charset="0"/>
              </a:rPr>
              <a:t> 5:1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105400"/>
            <a:ext cx="3886200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perdemos el punto si no vemos la muerte de Jesús como el medio para estar en paz con Dios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450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-na.ssl-images-amazon.com/images/I/71hWas9qiFL._SL15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06" y="609600"/>
            <a:ext cx="9143999" cy="577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26793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354198"/>
            <a:ext cx="9126793" cy="5038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69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637" y="0"/>
            <a:ext cx="872836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Jesus’ Humility</a:t>
            </a:r>
          </a:p>
          <a:p>
            <a:endParaRPr lang="en-US" dirty="0"/>
          </a:p>
          <a:p>
            <a:r>
              <a:rPr lang="en-US" sz="2000" b="1" dirty="0"/>
              <a:t>A Humble Birth</a:t>
            </a:r>
          </a:p>
          <a:p>
            <a:r>
              <a:rPr lang="en-US" sz="2000" dirty="0">
                <a:latin typeface="Palatino Linotype" panose="02040502050505030304" pitchFamily="18" charset="0"/>
              </a:rPr>
              <a:t>	Luke 2:24, see Leviticus 12:8 &amp; 5:11</a:t>
            </a:r>
          </a:p>
          <a:p>
            <a:r>
              <a:rPr lang="en-US" sz="2000" b="1" dirty="0"/>
              <a:t>Hailed as King, on a Donkey</a:t>
            </a:r>
          </a:p>
          <a:p>
            <a:r>
              <a:rPr lang="en-US" sz="2000" dirty="0">
                <a:latin typeface="Palatino Linotype" panose="02040502050505030304" pitchFamily="18" charset="0"/>
              </a:rPr>
              <a:t>	Matthew 21:1-7, Zechariah 9:9-10</a:t>
            </a:r>
          </a:p>
          <a:p>
            <a:r>
              <a:rPr lang="en-US" sz="2000" b="1" dirty="0"/>
              <a:t>Humility Characterizes His Kingdom</a:t>
            </a:r>
          </a:p>
          <a:p>
            <a:r>
              <a:rPr lang="en-US" sz="2000" b="1" dirty="0">
                <a:latin typeface="Palatino Linotype" panose="02040502050505030304" pitchFamily="18" charset="0"/>
              </a:rPr>
              <a:t>	</a:t>
            </a:r>
            <a:r>
              <a:rPr lang="en-US" sz="2000" dirty="0">
                <a:latin typeface="Palatino Linotype" panose="02040502050505030304" pitchFamily="18" charset="0"/>
              </a:rPr>
              <a:t>Matthew 5:3</a:t>
            </a:r>
          </a:p>
          <a:p>
            <a:r>
              <a:rPr lang="en-US" sz="2000" b="1" dirty="0"/>
              <a:t>Humility Manifested in Obedience</a:t>
            </a:r>
          </a:p>
          <a:p>
            <a:r>
              <a:rPr lang="en-US" sz="2000" dirty="0">
                <a:latin typeface="Palatino Linotype" panose="02040502050505030304" pitchFamily="18" charset="0"/>
              </a:rPr>
              <a:t>	Philippians 2:8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459481"/>
            <a:ext cx="377851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7800" y="1371600"/>
            <a:ext cx="3886200" cy="138499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miss the point of Jesus’ birth if we don’t humbly obey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7" y="3581400"/>
            <a:ext cx="872836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La </a:t>
            </a:r>
            <a:r>
              <a:rPr lang="en-US" sz="2400" b="1" u="sng" dirty="0" err="1"/>
              <a:t>Humildad</a:t>
            </a:r>
            <a:r>
              <a:rPr lang="en-US" sz="2400" b="1" u="sng" dirty="0"/>
              <a:t> de Jesus</a:t>
            </a:r>
          </a:p>
          <a:p>
            <a:endParaRPr lang="en-US" dirty="0"/>
          </a:p>
          <a:p>
            <a:r>
              <a:rPr lang="en-US" sz="2000" b="1" dirty="0"/>
              <a:t>Un </a:t>
            </a:r>
            <a:r>
              <a:rPr lang="en-US" sz="2000" b="1" dirty="0" err="1"/>
              <a:t>Nacimiento</a:t>
            </a:r>
            <a:r>
              <a:rPr lang="en-US" sz="2000" b="1" dirty="0"/>
              <a:t> </a:t>
            </a:r>
            <a:r>
              <a:rPr lang="en-US" sz="2000" b="1" dirty="0" err="1"/>
              <a:t>Humilde</a:t>
            </a:r>
            <a:endParaRPr lang="en-US" sz="2000" b="1" dirty="0"/>
          </a:p>
          <a:p>
            <a:r>
              <a:rPr lang="en-US" sz="2000" dirty="0">
                <a:latin typeface="Palatino Linotype" panose="02040502050505030304" pitchFamily="18" charset="0"/>
              </a:rPr>
              <a:t>	Lucas 2:24, </a:t>
            </a:r>
            <a:r>
              <a:rPr lang="en-US" sz="2000" dirty="0" err="1">
                <a:latin typeface="Palatino Linotype" panose="02040502050505030304" pitchFamily="18" charset="0"/>
              </a:rPr>
              <a:t>ver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Levítico</a:t>
            </a:r>
            <a:r>
              <a:rPr lang="en-US" sz="2000" dirty="0">
                <a:latin typeface="Palatino Linotype" panose="02040502050505030304" pitchFamily="18" charset="0"/>
              </a:rPr>
              <a:t> 12:8 y 5:11</a:t>
            </a:r>
          </a:p>
          <a:p>
            <a:r>
              <a:rPr lang="es-ES" sz="2000" b="1" dirty="0"/>
              <a:t>Aclamado como rey, en un burro</a:t>
            </a:r>
            <a:endParaRPr lang="en-US" sz="2000" b="1" dirty="0"/>
          </a:p>
          <a:p>
            <a:r>
              <a:rPr lang="en-US" sz="2000" dirty="0">
                <a:latin typeface="Palatino Linotype" panose="02040502050505030304" pitchFamily="18" charset="0"/>
              </a:rPr>
              <a:t>	Mateo 21:1-7, </a:t>
            </a:r>
            <a:r>
              <a:rPr lang="en-US" sz="2000" dirty="0" err="1">
                <a:latin typeface="Palatino Linotype" panose="02040502050505030304" pitchFamily="18" charset="0"/>
              </a:rPr>
              <a:t>Zacarías</a:t>
            </a:r>
            <a:r>
              <a:rPr lang="en-US" sz="2000" dirty="0">
                <a:latin typeface="Palatino Linotype" panose="02040502050505030304" pitchFamily="18" charset="0"/>
              </a:rPr>
              <a:t> 9:9-10</a:t>
            </a:r>
          </a:p>
          <a:p>
            <a:r>
              <a:rPr lang="es-ES" sz="2000" b="1" dirty="0"/>
              <a:t>La Humildad Caracteriza Su Reino</a:t>
            </a:r>
            <a:endParaRPr lang="en-US" sz="2000" b="1" dirty="0"/>
          </a:p>
          <a:p>
            <a:r>
              <a:rPr lang="en-US" sz="2000" b="1" dirty="0">
                <a:latin typeface="Palatino Linotype" panose="02040502050505030304" pitchFamily="18" charset="0"/>
              </a:rPr>
              <a:t>	</a:t>
            </a:r>
            <a:r>
              <a:rPr lang="en-US" sz="2000" dirty="0">
                <a:latin typeface="Palatino Linotype" panose="02040502050505030304" pitchFamily="18" charset="0"/>
              </a:rPr>
              <a:t>Mateo 5:3</a:t>
            </a:r>
          </a:p>
          <a:p>
            <a:r>
              <a:rPr lang="es-ES" sz="2000" b="1" dirty="0"/>
              <a:t>La Humildad Manifestada en la Obediencia</a:t>
            </a:r>
            <a:endParaRPr lang="en-US" sz="2000" b="1" dirty="0"/>
          </a:p>
          <a:p>
            <a:r>
              <a:rPr lang="en-US" sz="2000" dirty="0">
                <a:latin typeface="Palatino Linotype" panose="02040502050505030304" pitchFamily="18" charset="0"/>
              </a:rPr>
              <a:t>	</a:t>
            </a:r>
            <a:r>
              <a:rPr lang="en-US" sz="2000" dirty="0" err="1">
                <a:latin typeface="Palatino Linotype" panose="02040502050505030304" pitchFamily="18" charset="0"/>
              </a:rPr>
              <a:t>Filipenses</a:t>
            </a:r>
            <a:r>
              <a:rPr lang="en-US" sz="2000" dirty="0">
                <a:latin typeface="Palatino Linotype" panose="02040502050505030304" pitchFamily="18" charset="0"/>
              </a:rPr>
              <a:t> 2:8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4863405"/>
            <a:ext cx="3886200" cy="181588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perdemos el punto del nacimiento de Jesús si no obedecemos humildemente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29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637" y="0"/>
            <a:ext cx="453736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Final Thought</a:t>
            </a:r>
          </a:p>
          <a:p>
            <a:endParaRPr lang="en-US" dirty="0"/>
          </a:p>
          <a:p>
            <a:r>
              <a:rPr lang="en-US" sz="2000" b="1" dirty="0"/>
              <a:t>Simeon (Luke 2:25-35)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</a:rPr>
              <a:t>lived to see “the Lord’s Christ”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</a:rPr>
              <a:t>said…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459481"/>
            <a:ext cx="377851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73023" y="1512689"/>
            <a:ext cx="78709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Palatino Linotype" panose="02040502050505030304" pitchFamily="18" charset="0"/>
              </a:rPr>
              <a:t>“Now Lord, You are releasing Your bond-servant to depart in peace,</a:t>
            </a:r>
            <a:br>
              <a:rPr lang="en-US" sz="2000" i="1" dirty="0">
                <a:latin typeface="Palatino Linotype" panose="02040502050505030304" pitchFamily="18" charset="0"/>
              </a:rPr>
            </a:br>
            <a:r>
              <a:rPr lang="en-US" sz="2000" i="1" dirty="0">
                <a:latin typeface="Palatino Linotype" panose="02040502050505030304" pitchFamily="18" charset="0"/>
              </a:rPr>
              <a:t>According to Your word;</a:t>
            </a:r>
          </a:p>
          <a:p>
            <a:r>
              <a:rPr lang="en-US" sz="2000" i="1" dirty="0">
                <a:latin typeface="Palatino Linotype" panose="02040502050505030304" pitchFamily="18" charset="0"/>
              </a:rPr>
              <a:t>For my eyes have seen Your salvation,</a:t>
            </a:r>
            <a:br>
              <a:rPr lang="en-US" sz="2000" i="1" dirty="0">
                <a:latin typeface="Palatino Linotype" panose="02040502050505030304" pitchFamily="18" charset="0"/>
              </a:rPr>
            </a:br>
            <a:r>
              <a:rPr lang="en-US" sz="2000" i="1" dirty="0">
                <a:latin typeface="Palatino Linotype" panose="02040502050505030304" pitchFamily="18" charset="0"/>
              </a:rPr>
              <a:t>Which You have prepared in the presence of all peoples,</a:t>
            </a:r>
          </a:p>
          <a:p>
            <a:r>
              <a:rPr lang="en-US" sz="2000" i="1" dirty="0">
                <a:latin typeface="Palatino Linotype" panose="02040502050505030304" pitchFamily="18" charset="0"/>
              </a:rPr>
              <a:t>A </a:t>
            </a:r>
            <a:r>
              <a:rPr lang="en-US" sz="2000" i="1" u="sng" dirty="0">
                <a:latin typeface="Palatino Linotype" panose="02040502050505030304" pitchFamily="18" charset="0"/>
              </a:rPr>
              <a:t>Light of revelation </a:t>
            </a:r>
            <a:r>
              <a:rPr lang="en-US" sz="2000" b="1" i="1" u="sng" dirty="0">
                <a:latin typeface="Palatino Linotype" panose="02040502050505030304" pitchFamily="18" charset="0"/>
              </a:rPr>
              <a:t>to the Gentiles</a:t>
            </a:r>
            <a:r>
              <a:rPr lang="en-US" sz="2000" i="1" dirty="0">
                <a:latin typeface="Palatino Linotype" panose="02040502050505030304" pitchFamily="18" charset="0"/>
              </a:rPr>
              <a:t>,</a:t>
            </a:r>
          </a:p>
          <a:p>
            <a:r>
              <a:rPr lang="en-US" sz="2000" i="1" dirty="0">
                <a:latin typeface="Palatino Linotype" panose="02040502050505030304" pitchFamily="18" charset="0"/>
              </a:rPr>
              <a:t>And </a:t>
            </a:r>
            <a:r>
              <a:rPr lang="en-US" sz="2000" i="1" u="sng" dirty="0">
                <a:latin typeface="Palatino Linotype" panose="02040502050505030304" pitchFamily="18" charset="0"/>
              </a:rPr>
              <a:t>the glory of Your people </a:t>
            </a:r>
            <a:r>
              <a:rPr lang="en-US" sz="2000" b="1" i="1" u="sng" dirty="0">
                <a:latin typeface="Palatino Linotype" panose="02040502050505030304" pitchFamily="18" charset="0"/>
              </a:rPr>
              <a:t>Israel</a:t>
            </a:r>
            <a:r>
              <a:rPr lang="en-US" sz="2000" i="1" dirty="0">
                <a:latin typeface="Palatino Linotype" panose="02040502050505030304" pitchFamily="18" charset="0"/>
              </a:rPr>
              <a:t>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7" y="3429000"/>
            <a:ext cx="47928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Pensamiento</a:t>
            </a:r>
            <a:r>
              <a:rPr lang="en-US" sz="2400" b="1" u="sng" dirty="0"/>
              <a:t> Final</a:t>
            </a:r>
          </a:p>
          <a:p>
            <a:endParaRPr lang="en-US" dirty="0"/>
          </a:p>
          <a:p>
            <a:r>
              <a:rPr lang="en-US" sz="2000" b="1" dirty="0" err="1"/>
              <a:t>Simeón</a:t>
            </a:r>
            <a:r>
              <a:rPr lang="en-US" sz="2000" b="1" dirty="0"/>
              <a:t> (Lucas 2: 25-35)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Palatino Linotype" panose="02040502050505030304" pitchFamily="18" charset="0"/>
              </a:rPr>
              <a:t>vivió para ver "el Cristo del Señor“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Palatino Linotype" panose="02040502050505030304" pitchFamily="18" charset="0"/>
              </a:rPr>
              <a:t>dijo</a:t>
            </a:r>
            <a:r>
              <a:rPr lang="en-US" sz="2000" dirty="0">
                <a:latin typeface="Palatino Linotype" panose="02040502050505030304" pitchFamily="18" charset="0"/>
              </a:rPr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1273023" y="4953000"/>
            <a:ext cx="78709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i="1" dirty="0">
                <a:latin typeface="Palatino Linotype" panose="02040502050505030304" pitchFamily="18" charset="0"/>
              </a:rPr>
              <a:t>«Ahora, Señor, despides a tu siervo en paz,</a:t>
            </a:r>
            <a:br>
              <a:rPr lang="es-ES" sz="2000" i="1" dirty="0">
                <a:latin typeface="Palatino Linotype" panose="02040502050505030304" pitchFamily="18" charset="0"/>
              </a:rPr>
            </a:br>
            <a:r>
              <a:rPr lang="es-ES" sz="2000" i="1" dirty="0">
                <a:latin typeface="Palatino Linotype" panose="02040502050505030304" pitchFamily="18" charset="0"/>
              </a:rPr>
              <a:t>conforme a tu palabra,</a:t>
            </a:r>
          </a:p>
          <a:p>
            <a:r>
              <a:rPr lang="es-ES" sz="2000" i="1" dirty="0">
                <a:latin typeface="Palatino Linotype" panose="02040502050505030304" pitchFamily="18" charset="0"/>
              </a:rPr>
              <a:t>porque han visto mis ojos tu salvación,</a:t>
            </a:r>
            <a:br>
              <a:rPr lang="es-ES" sz="2000" i="1" dirty="0">
                <a:latin typeface="Palatino Linotype" panose="02040502050505030304" pitchFamily="18" charset="0"/>
              </a:rPr>
            </a:br>
            <a:r>
              <a:rPr lang="es-ES" sz="2000" i="1" dirty="0">
                <a:latin typeface="Palatino Linotype" panose="02040502050505030304" pitchFamily="18" charset="0"/>
              </a:rPr>
              <a:t>la cual has preparado en presencia de todos los pueblos;</a:t>
            </a:r>
          </a:p>
          <a:p>
            <a:r>
              <a:rPr lang="es-ES" sz="2000" i="1" u="sng" dirty="0">
                <a:latin typeface="Palatino Linotype" panose="02040502050505030304" pitchFamily="18" charset="0"/>
              </a:rPr>
              <a:t>luz para revelación </a:t>
            </a:r>
            <a:r>
              <a:rPr lang="es-ES" sz="2000" b="1" i="1" u="sng" dirty="0">
                <a:latin typeface="Palatino Linotype" panose="02040502050505030304" pitchFamily="18" charset="0"/>
              </a:rPr>
              <a:t>a los gentiles</a:t>
            </a:r>
          </a:p>
          <a:p>
            <a:r>
              <a:rPr lang="es-ES" sz="2000" i="1" u="sng" dirty="0">
                <a:latin typeface="Palatino Linotype" panose="02040502050505030304" pitchFamily="18" charset="0"/>
              </a:rPr>
              <a:t>y gloria de tu pueblo </a:t>
            </a:r>
            <a:r>
              <a:rPr lang="es-ES" sz="2000" b="1" i="1" u="sng" dirty="0">
                <a:latin typeface="Palatino Linotype" panose="02040502050505030304" pitchFamily="18" charset="0"/>
              </a:rPr>
              <a:t>Israel</a:t>
            </a:r>
            <a:r>
              <a:rPr lang="es-ES" sz="2000" i="1" dirty="0">
                <a:latin typeface="Palatino Linotype" panose="02040502050505030304" pitchFamily="18" charset="0"/>
              </a:rPr>
              <a:t>».</a:t>
            </a:r>
            <a:endParaRPr lang="en-US" sz="2000" i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8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752600"/>
            <a:ext cx="518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The Significance of Jesus’ Birth</a:t>
            </a:r>
          </a:p>
          <a:p>
            <a:pPr algn="ctr"/>
            <a:endParaRPr lang="en-US" sz="2800" b="1" dirty="0">
              <a:solidFill>
                <a:prstClr val="white"/>
              </a:solidFill>
            </a:endParaRPr>
          </a:p>
          <a:p>
            <a:pPr algn="ctr"/>
            <a:r>
              <a:rPr lang="en-US" sz="2800" b="1" dirty="0">
                <a:solidFill>
                  <a:prstClr val="white"/>
                </a:solidFill>
              </a:rPr>
              <a:t>Exton</a:t>
            </a:r>
          </a:p>
          <a:p>
            <a:pPr algn="ctr"/>
            <a:r>
              <a:rPr lang="en-US" sz="2800" b="1" dirty="0">
                <a:solidFill>
                  <a:prstClr val="white"/>
                </a:solidFill>
              </a:rPr>
              <a:t>Sunday, December 23</a:t>
            </a:r>
          </a:p>
          <a:p>
            <a:pPr algn="ctr"/>
            <a:r>
              <a:rPr lang="en-US" sz="2800" b="1" dirty="0">
                <a:solidFill>
                  <a:prstClr val="white"/>
                </a:solidFill>
              </a:rPr>
              <a:t>11 a.m.</a:t>
            </a:r>
          </a:p>
        </p:txBody>
      </p:sp>
    </p:spTree>
    <p:extLst>
      <p:ext uri="{BB962C8B-B14F-4D97-AF65-F5344CB8AC3E}">
        <p14:creationId xmlns:p14="http://schemas.microsoft.com/office/powerpoint/2010/main" val="113478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-na.ssl-images-amazon.com/images/I/71hWas9qiFL._SL15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06" y="609600"/>
            <a:ext cx="9143999" cy="577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230960" y="3695048"/>
            <a:ext cx="3549777" cy="3161287"/>
          </a:xfrm>
          <a:prstGeom prst="ellipse">
            <a:avLst/>
          </a:prstGeom>
          <a:noFill/>
          <a:ln w="1625600">
            <a:gradFill flip="none" rotWithShape="1">
              <a:gsLst>
                <a:gs pos="0">
                  <a:schemeClr val="accent3">
                    <a:lumMod val="40000"/>
                    <a:lumOff val="60000"/>
                    <a:alpha val="50000"/>
                  </a:schemeClr>
                </a:gs>
                <a:gs pos="71000">
                  <a:srgbClr val="D7E4BD">
                    <a:alpha val="81000"/>
                  </a:srgbClr>
                </a:gs>
                <a:gs pos="52000">
                  <a:srgbClr val="D7E4BD">
                    <a:alpha val="55000"/>
                  </a:srgbClr>
                </a:gs>
                <a:gs pos="30000">
                  <a:srgbClr val="D7E4BD">
                    <a:alpha val="42000"/>
                  </a:srgbClr>
                </a:gs>
                <a:gs pos="19000">
                  <a:schemeClr val="accent3">
                    <a:lumMod val="40000"/>
                    <a:lumOff val="60000"/>
                    <a:alpha val="50000"/>
                  </a:schemeClr>
                </a:gs>
                <a:gs pos="100000">
                  <a:schemeClr val="accent3">
                    <a:lumMod val="40000"/>
                    <a:lumOff val="60000"/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7206" y="609600"/>
            <a:ext cx="3903406" cy="5772911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1625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9358" y="609600"/>
            <a:ext cx="2932686" cy="5772911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1625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86200" y="609600"/>
            <a:ext cx="2293158" cy="33528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1625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26793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354198"/>
            <a:ext cx="9126793" cy="5038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4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-na.ssl-images-amazon.com/images/I/71hWas9qiFL._SL15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06" y="609600"/>
            <a:ext cx="9143999" cy="577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-743522" y="3536983"/>
            <a:ext cx="2933700" cy="3477416"/>
          </a:xfrm>
          <a:prstGeom prst="ellipse">
            <a:avLst/>
          </a:prstGeom>
          <a:noFill/>
          <a:ln w="1625600">
            <a:solidFill>
              <a:schemeClr val="accent3">
                <a:lumMod val="40000"/>
                <a:lumOff val="6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7000" y="609600"/>
            <a:ext cx="6445044" cy="5772911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1625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09600"/>
            <a:ext cx="2667000" cy="2886455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1625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26793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354198"/>
            <a:ext cx="9126793" cy="5038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80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-na.ssl-images-amazon.com/images/I/71hWas9qiFL._SL15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06" y="609600"/>
            <a:ext cx="9143999" cy="577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411609" y="381000"/>
            <a:ext cx="5197229" cy="6776501"/>
          </a:xfrm>
          <a:prstGeom prst="ellipse">
            <a:avLst/>
          </a:prstGeom>
          <a:noFill/>
          <a:ln w="1625600">
            <a:gradFill flip="none" rotWithShape="1">
              <a:gsLst>
                <a:gs pos="16000">
                  <a:schemeClr val="accent3">
                    <a:lumMod val="40000"/>
                    <a:lumOff val="60000"/>
                    <a:alpha val="0"/>
                  </a:schemeClr>
                </a:gs>
                <a:gs pos="17000">
                  <a:schemeClr val="accent3">
                    <a:lumMod val="40000"/>
                    <a:lumOff val="60000"/>
                    <a:alpha val="50000"/>
                  </a:schemeClr>
                </a:gs>
                <a:gs pos="69000">
                  <a:srgbClr val="D7E4BD">
                    <a:alpha val="30000"/>
                  </a:srgbClr>
                </a:gs>
                <a:gs pos="53000">
                  <a:srgbClr val="D7E4BD">
                    <a:alpha val="48000"/>
                  </a:srgbClr>
                </a:gs>
                <a:gs pos="82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7206" y="609600"/>
            <a:ext cx="4741606" cy="5772911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1625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26793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354198"/>
            <a:ext cx="9126793" cy="5038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Document 1"/>
          <p:cNvSpPr/>
          <p:nvPr/>
        </p:nvSpPr>
        <p:spPr>
          <a:xfrm>
            <a:off x="3417570" y="829026"/>
            <a:ext cx="3604260" cy="1161349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wise men, or, “magi,” arrived much later</a:t>
            </a:r>
          </a:p>
        </p:txBody>
      </p:sp>
    </p:spTree>
    <p:extLst>
      <p:ext uri="{BB962C8B-B14F-4D97-AF65-F5344CB8AC3E}">
        <p14:creationId xmlns:p14="http://schemas.microsoft.com/office/powerpoint/2010/main" val="387817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54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644148" y="609600"/>
            <a:ext cx="531924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6371796" y="1218571"/>
            <a:ext cx="670560" cy="932208"/>
          </a:xfrm>
          <a:prstGeom prst="up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en-US" sz="2000" b="1" baseline="3000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2031151"/>
            <a:ext cx="8763000" cy="4767263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>
            <a:spAutoFit/>
          </a:bodyPr>
          <a:lstStyle/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2194560"/>
            <a:ext cx="4038600" cy="4308872"/>
          </a:xfrm>
          <a:prstGeom prst="rect">
            <a:avLst/>
          </a:prstGeom>
          <a:gradFill flip="none" rotWithShape="1"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  <a:tileRect/>
          </a:gradFill>
        </p:spPr>
        <p:txBody>
          <a:bodyPr wrap="square" lIns="0" tIns="0" rIns="0" bIns="0">
            <a:spAutoFit/>
          </a:bodyPr>
          <a:lstStyle/>
          <a:p>
            <a:r>
              <a:rPr lang="en-US" sz="2000" b="1" dirty="0" err="1">
                <a:latin typeface="Palatino Linotype" panose="02040502050505030304" pitchFamily="18" charset="0"/>
              </a:rPr>
              <a:t>Miqueas</a:t>
            </a:r>
            <a:r>
              <a:rPr lang="en-US" sz="2000" b="1" dirty="0">
                <a:latin typeface="Palatino Linotype" panose="02040502050505030304" pitchFamily="18" charset="0"/>
              </a:rPr>
              <a:t> 4</a:t>
            </a:r>
            <a:endParaRPr lang="es-ES" sz="2000" b="1" baseline="30000" dirty="0">
              <a:latin typeface="Palatino Linotype" panose="02040502050505030304" pitchFamily="18" charset="0"/>
            </a:endParaRPr>
          </a:p>
          <a:p>
            <a:r>
              <a:rPr lang="es-ES" sz="2000" b="1" baseline="30000" dirty="0">
                <a:latin typeface="Palatino Linotype" panose="02040502050505030304" pitchFamily="18" charset="0"/>
              </a:rPr>
              <a:t>9 </a:t>
            </a:r>
            <a:r>
              <a:rPr lang="es-ES" sz="2000" dirty="0">
                <a:latin typeface="Palatino Linotype" panose="02040502050505030304" pitchFamily="18" charset="0"/>
              </a:rPr>
              <a:t>»Ahora, ¿por qué gritas tanto?</a:t>
            </a:r>
          </a:p>
          <a:p>
            <a:r>
              <a:rPr lang="es-ES" sz="2000" dirty="0">
                <a:latin typeface="Palatino Linotype" panose="02040502050505030304" pitchFamily="18" charset="0"/>
              </a:rPr>
              <a:t>¿Acaso no tienes rey?</a:t>
            </a:r>
          </a:p>
          <a:p>
            <a:r>
              <a:rPr lang="es-ES" sz="2000" dirty="0">
                <a:latin typeface="Palatino Linotype" panose="02040502050505030304" pitchFamily="18" charset="0"/>
              </a:rPr>
              <a:t>¿Pereció tu consejero</a:t>
            </a:r>
          </a:p>
          <a:p>
            <a:r>
              <a:rPr lang="es-ES" sz="2000" dirty="0">
                <a:latin typeface="Palatino Linotype" panose="02040502050505030304" pitchFamily="18" charset="0"/>
              </a:rPr>
              <a:t>y te atenaza el dolor como a una mujer de parto?</a:t>
            </a:r>
          </a:p>
          <a:p>
            <a:r>
              <a:rPr lang="es-ES" sz="2000" b="1" baseline="30000" dirty="0">
                <a:latin typeface="Palatino Linotype" panose="02040502050505030304" pitchFamily="18" charset="0"/>
              </a:rPr>
              <a:t>10 </a:t>
            </a:r>
            <a:r>
              <a:rPr lang="es-ES" sz="2000" dirty="0">
                <a:latin typeface="Palatino Linotype" panose="02040502050505030304" pitchFamily="18" charset="0"/>
              </a:rPr>
              <a:t>Quéjate y gime, hija de </a:t>
            </a:r>
            <a:r>
              <a:rPr lang="es-ES" sz="2000" dirty="0" err="1">
                <a:latin typeface="Palatino Linotype" panose="02040502050505030304" pitchFamily="18" charset="0"/>
              </a:rPr>
              <a:t>Sión</a:t>
            </a:r>
            <a:r>
              <a:rPr lang="es-ES" sz="2000" dirty="0">
                <a:latin typeface="Palatino Linotype" panose="02040502050505030304" pitchFamily="18" charset="0"/>
              </a:rPr>
              <a:t>,</a:t>
            </a:r>
            <a:br>
              <a:rPr lang="es-ES" sz="2000" dirty="0">
                <a:latin typeface="Palatino Linotype" panose="02040502050505030304" pitchFamily="18" charset="0"/>
              </a:rPr>
            </a:br>
            <a:r>
              <a:rPr lang="es-ES" sz="2000" dirty="0">
                <a:latin typeface="Palatino Linotype" panose="02040502050505030304" pitchFamily="18" charset="0"/>
              </a:rPr>
              <a:t>como mujer que está de parto,</a:t>
            </a:r>
          </a:p>
          <a:p>
            <a:r>
              <a:rPr lang="es-ES" sz="2000" dirty="0">
                <a:latin typeface="Palatino Linotype" panose="02040502050505030304" pitchFamily="18" charset="0"/>
              </a:rPr>
              <a:t>porque ahora saldrás de la ciudad</a:t>
            </a:r>
            <a:br>
              <a:rPr lang="es-ES" sz="2000" dirty="0">
                <a:latin typeface="Palatino Linotype" panose="02040502050505030304" pitchFamily="18" charset="0"/>
              </a:rPr>
            </a:br>
            <a:r>
              <a:rPr lang="es-ES" sz="2000" dirty="0">
                <a:latin typeface="Palatino Linotype" panose="02040502050505030304" pitchFamily="18" charset="0"/>
              </a:rPr>
              <a:t>y morarás en el campo.</a:t>
            </a:r>
            <a:br>
              <a:rPr lang="es-ES" sz="2000" dirty="0">
                <a:latin typeface="Palatino Linotype" panose="02040502050505030304" pitchFamily="18" charset="0"/>
              </a:rPr>
            </a:br>
            <a:r>
              <a:rPr lang="es-ES" sz="2000" dirty="0">
                <a:latin typeface="Palatino Linotype" panose="02040502050505030304" pitchFamily="18" charset="0"/>
              </a:rPr>
              <a:t>Llegarás hasta Babilonia</a:t>
            </a:r>
          </a:p>
          <a:p>
            <a:r>
              <a:rPr lang="es-ES" sz="2000" dirty="0">
                <a:latin typeface="Palatino Linotype" panose="02040502050505030304" pitchFamily="18" charset="0"/>
              </a:rPr>
              <a:t>y allí serás librada;</a:t>
            </a:r>
            <a:br>
              <a:rPr lang="es-ES" sz="2000" dirty="0">
                <a:latin typeface="Palatino Linotype" panose="02040502050505030304" pitchFamily="18" charset="0"/>
              </a:rPr>
            </a:br>
            <a:r>
              <a:rPr lang="es-ES" sz="2000" dirty="0">
                <a:latin typeface="Palatino Linotype" panose="02040502050505030304" pitchFamily="18" charset="0"/>
              </a:rPr>
              <a:t>allí te redimirá Jehová</a:t>
            </a:r>
            <a:br>
              <a:rPr lang="es-ES" sz="2000" dirty="0">
                <a:latin typeface="Palatino Linotype" panose="02040502050505030304" pitchFamily="18" charset="0"/>
              </a:rPr>
            </a:br>
            <a:r>
              <a:rPr lang="es-ES" sz="2000" dirty="0">
                <a:latin typeface="Palatino Linotype" panose="02040502050505030304" pitchFamily="18" charset="0"/>
              </a:rPr>
              <a:t>de manos de tus enemigos.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14884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Micah 4</a:t>
            </a:r>
            <a:r>
              <a:rPr lang="en-US" sz="2000" dirty="0">
                <a:latin typeface="Palatino Linotype" panose="02040502050505030304" pitchFamily="18" charset="0"/>
              </a:rPr>
              <a:t>  </a:t>
            </a:r>
          </a:p>
          <a:p>
            <a:r>
              <a:rPr lang="en-US" sz="2000" b="1" baseline="30000" dirty="0">
                <a:latin typeface="Palatino Linotype" panose="02040502050505030304" pitchFamily="18" charset="0"/>
              </a:rPr>
              <a:t>9 </a:t>
            </a:r>
            <a:r>
              <a:rPr lang="en-US" sz="2000" dirty="0">
                <a:latin typeface="Palatino Linotype" panose="02040502050505030304" pitchFamily="18" charset="0"/>
              </a:rPr>
              <a:t>“Now, why do you cry out loudly?</a:t>
            </a:r>
          </a:p>
          <a:p>
            <a:r>
              <a:rPr lang="en-US" sz="2000" dirty="0">
                <a:latin typeface="Palatino Linotype" panose="02040502050505030304" pitchFamily="18" charset="0"/>
              </a:rPr>
              <a:t>Is there no king among you,</a:t>
            </a:r>
          </a:p>
          <a:p>
            <a:r>
              <a:rPr lang="en-US" sz="2000" dirty="0">
                <a:latin typeface="Palatino Linotype" panose="02040502050505030304" pitchFamily="18" charset="0"/>
              </a:rPr>
              <a:t>Or has your counselor perished,</a:t>
            </a:r>
          </a:p>
          <a:p>
            <a:r>
              <a:rPr lang="en-US" sz="2000" dirty="0">
                <a:latin typeface="Palatino Linotype" panose="02040502050505030304" pitchFamily="18" charset="0"/>
              </a:rPr>
              <a:t>That agony has gripped you</a:t>
            </a:r>
          </a:p>
          <a:p>
            <a:r>
              <a:rPr lang="en-US" sz="2000" dirty="0">
                <a:latin typeface="Palatino Linotype" panose="02040502050505030304" pitchFamily="18" charset="0"/>
              </a:rPr>
              <a:t>like a woman in childbirth?</a:t>
            </a:r>
          </a:p>
          <a:p>
            <a:r>
              <a:rPr lang="en-US" sz="2000" b="1" baseline="30000" dirty="0">
                <a:latin typeface="Palatino Linotype" panose="02040502050505030304" pitchFamily="18" charset="0"/>
              </a:rPr>
              <a:t>10 </a:t>
            </a:r>
            <a:r>
              <a:rPr lang="en-US" sz="2000" dirty="0">
                <a:latin typeface="Palatino Linotype" panose="02040502050505030304" pitchFamily="18" charset="0"/>
              </a:rPr>
              <a:t>“Writhe and labor to give birth,</a:t>
            </a:r>
            <a:br>
              <a:rPr lang="en-US" sz="2000" dirty="0">
                <a:latin typeface="Palatino Linotype" panose="02040502050505030304" pitchFamily="18" charset="0"/>
              </a:rPr>
            </a:br>
            <a:r>
              <a:rPr lang="en-US" sz="2000" dirty="0">
                <a:latin typeface="Palatino Linotype" panose="02040502050505030304" pitchFamily="18" charset="0"/>
              </a:rPr>
              <a:t>Daughter of Zion,</a:t>
            </a:r>
          </a:p>
          <a:p>
            <a:r>
              <a:rPr lang="en-US" sz="2000" dirty="0">
                <a:latin typeface="Palatino Linotype" panose="02040502050505030304" pitchFamily="18" charset="0"/>
              </a:rPr>
              <a:t>Like a woman in childbirth;</a:t>
            </a:r>
          </a:p>
          <a:p>
            <a:r>
              <a:rPr lang="en-US" sz="2000" dirty="0">
                <a:latin typeface="Palatino Linotype" panose="02040502050505030304" pitchFamily="18" charset="0"/>
              </a:rPr>
              <a:t>For now you will go out of the city,</a:t>
            </a:r>
            <a:br>
              <a:rPr lang="en-US" sz="2000" dirty="0">
                <a:latin typeface="Palatino Linotype" panose="02040502050505030304" pitchFamily="18" charset="0"/>
              </a:rPr>
            </a:br>
            <a:r>
              <a:rPr lang="en-US" sz="2000" dirty="0">
                <a:latin typeface="Palatino Linotype" panose="02040502050505030304" pitchFamily="18" charset="0"/>
              </a:rPr>
              <a:t>Dwell in the field,</a:t>
            </a:r>
            <a:br>
              <a:rPr lang="en-US" sz="2000" dirty="0">
                <a:latin typeface="Palatino Linotype" panose="02040502050505030304" pitchFamily="18" charset="0"/>
              </a:rPr>
            </a:br>
            <a:r>
              <a:rPr lang="en-US" sz="2000" dirty="0">
                <a:latin typeface="Palatino Linotype" panose="02040502050505030304" pitchFamily="18" charset="0"/>
              </a:rPr>
              <a:t>And go to Babylon.</a:t>
            </a:r>
          </a:p>
          <a:p>
            <a:r>
              <a:rPr lang="en-US" sz="2000" dirty="0">
                <a:latin typeface="Palatino Linotype" panose="02040502050505030304" pitchFamily="18" charset="0"/>
              </a:rPr>
              <a:t>There you will be rescued;</a:t>
            </a:r>
            <a:br>
              <a:rPr lang="en-US" sz="2000" dirty="0">
                <a:latin typeface="Palatino Linotype" panose="02040502050505030304" pitchFamily="18" charset="0"/>
              </a:rPr>
            </a:br>
            <a:r>
              <a:rPr lang="en-US" sz="2000" dirty="0">
                <a:latin typeface="Palatino Linotype" panose="02040502050505030304" pitchFamily="18" charset="0"/>
              </a:rPr>
              <a:t>There the </a:t>
            </a:r>
            <a:r>
              <a:rPr lang="en-US" sz="2000" cap="small" dirty="0">
                <a:latin typeface="Palatino Linotype" panose="02040502050505030304" pitchFamily="18" charset="0"/>
              </a:rPr>
              <a:t>Lord</a:t>
            </a:r>
            <a:r>
              <a:rPr lang="en-US" sz="2000" dirty="0">
                <a:latin typeface="Palatino Linotype" panose="02040502050505030304" pitchFamily="18" charset="0"/>
              </a:rPr>
              <a:t> will redeem you</a:t>
            </a:r>
            <a:br>
              <a:rPr lang="en-US" sz="2000" dirty="0">
                <a:latin typeface="Palatino Linotype" panose="02040502050505030304" pitchFamily="18" charset="0"/>
              </a:rPr>
            </a:br>
            <a:r>
              <a:rPr lang="en-US" sz="2000" dirty="0">
                <a:latin typeface="Palatino Linotype" panose="02040502050505030304" pitchFamily="18" charset="0"/>
              </a:rPr>
              <a:t>From the hand of your enemies. </a:t>
            </a:r>
          </a:p>
        </p:txBody>
      </p:sp>
    </p:spTree>
    <p:extLst>
      <p:ext uri="{BB962C8B-B14F-4D97-AF65-F5344CB8AC3E}">
        <p14:creationId xmlns:p14="http://schemas.microsoft.com/office/powerpoint/2010/main" val="402942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54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6"/>
          <p:cNvSpPr/>
          <p:nvPr/>
        </p:nvSpPr>
        <p:spPr>
          <a:xfrm>
            <a:off x="6371796" y="1218571"/>
            <a:ext cx="670560" cy="932208"/>
          </a:xfrm>
          <a:prstGeom prst="up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en-US" sz="2000" b="1" baseline="3000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2031151"/>
            <a:ext cx="8763000" cy="4767263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>
            <a:spAutoFit/>
          </a:bodyPr>
          <a:lstStyle/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0" y="3572470"/>
            <a:ext cx="4794504" cy="92333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lIns="0" tIns="0" rIns="0" bIns="0">
            <a:spAutoFit/>
          </a:bodyPr>
          <a:lstStyle/>
          <a:p>
            <a:r>
              <a:rPr lang="en-US" sz="2000" b="1" dirty="0" err="1">
                <a:latin typeface="Palatino Linotype" panose="02040502050505030304" pitchFamily="18" charset="0"/>
              </a:rPr>
              <a:t>Miqueas</a:t>
            </a:r>
            <a:r>
              <a:rPr lang="en-US" sz="2000" b="1" dirty="0">
                <a:latin typeface="Palatino Linotype" panose="02040502050505030304" pitchFamily="18" charset="0"/>
              </a:rPr>
              <a:t> 5:2 </a:t>
            </a:r>
            <a:r>
              <a:rPr lang="es-ES" sz="2000" b="1" baseline="30000" dirty="0">
                <a:latin typeface="Palatino Linotype" panose="02040502050505030304" pitchFamily="18" charset="0"/>
              </a:rPr>
              <a:t> </a:t>
            </a:r>
            <a:r>
              <a:rPr lang="es-ES" sz="2000" dirty="0">
                <a:latin typeface="Palatino Linotype" panose="02040502050505030304" pitchFamily="18" charset="0"/>
              </a:rPr>
              <a:t>Pero tú, Belén </a:t>
            </a:r>
            <a:r>
              <a:rPr lang="es-ES" sz="2000" dirty="0" err="1">
                <a:latin typeface="Palatino Linotype" panose="02040502050505030304" pitchFamily="18" charset="0"/>
              </a:rPr>
              <a:t>Efrata</a:t>
            </a:r>
            <a:r>
              <a:rPr lang="es-ES" sz="2000" dirty="0">
                <a:latin typeface="Palatino Linotype" panose="02040502050505030304" pitchFamily="18" charset="0"/>
              </a:rPr>
              <a:t>,</a:t>
            </a:r>
            <a:br>
              <a:rPr lang="es-ES" sz="2000" dirty="0">
                <a:latin typeface="Palatino Linotype" panose="02040502050505030304" pitchFamily="18" charset="0"/>
              </a:rPr>
            </a:br>
            <a:r>
              <a:rPr lang="es-ES" sz="2000" dirty="0">
                <a:latin typeface="Palatino Linotype" panose="02040502050505030304" pitchFamily="18" charset="0"/>
              </a:rPr>
              <a:t>tan pequeña entre las familias de Judá,</a:t>
            </a:r>
            <a:br>
              <a:rPr lang="es-ES" sz="2000" dirty="0">
                <a:latin typeface="Palatino Linotype" panose="02040502050505030304" pitchFamily="18" charset="0"/>
              </a:rPr>
            </a:br>
            <a:r>
              <a:rPr lang="es-ES" sz="2000" dirty="0">
                <a:latin typeface="Palatino Linotype" panose="02040502050505030304" pitchFamily="18" charset="0"/>
              </a:rPr>
              <a:t>de ti ha de salir el que será Señor en Israel</a:t>
            </a:r>
            <a:endParaRPr lang="es-ES" sz="2000" b="1" baseline="30000" dirty="0">
              <a:latin typeface="Palatino Linotype" panose="020405020505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148840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Micah 5:2  </a:t>
            </a:r>
            <a:r>
              <a:rPr lang="en-US" sz="2000" dirty="0">
                <a:latin typeface="Palatino Linotype" panose="02040502050505030304" pitchFamily="18" charset="0"/>
              </a:rPr>
              <a:t>But as for you, Bethlehem </a:t>
            </a:r>
            <a:r>
              <a:rPr lang="en-US" sz="2000" dirty="0" err="1">
                <a:latin typeface="Palatino Linotype" panose="02040502050505030304" pitchFamily="18" charset="0"/>
              </a:rPr>
              <a:t>Ephrathah</a:t>
            </a:r>
            <a:r>
              <a:rPr lang="en-US" sz="2000" dirty="0">
                <a:latin typeface="Palatino Linotype" panose="02040502050505030304" pitchFamily="18" charset="0"/>
              </a:rPr>
              <a:t>,</a:t>
            </a:r>
            <a:br>
              <a:rPr lang="en-US" sz="2000" dirty="0">
                <a:latin typeface="Palatino Linotype" panose="02040502050505030304" pitchFamily="18" charset="0"/>
              </a:rPr>
            </a:br>
            <a:r>
              <a:rPr lang="en-US" sz="2000" dirty="0">
                <a:latin typeface="Palatino Linotype" panose="02040502050505030304" pitchFamily="18" charset="0"/>
              </a:rPr>
              <a:t>Too little to be among the clans of Judah,</a:t>
            </a:r>
            <a:br>
              <a:rPr lang="en-US" sz="2000" dirty="0">
                <a:latin typeface="Palatino Linotype" panose="02040502050505030304" pitchFamily="18" charset="0"/>
              </a:rPr>
            </a:br>
            <a:r>
              <a:rPr lang="en-US" sz="2000" dirty="0">
                <a:latin typeface="Palatino Linotype" panose="02040502050505030304" pitchFamily="18" charset="0"/>
              </a:rPr>
              <a:t>From you One will go forth for Me to be ruler in Israel.</a:t>
            </a:r>
          </a:p>
        </p:txBody>
      </p:sp>
    </p:spTree>
    <p:extLst>
      <p:ext uri="{BB962C8B-B14F-4D97-AF65-F5344CB8AC3E}">
        <p14:creationId xmlns:p14="http://schemas.microsoft.com/office/powerpoint/2010/main" val="85717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54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6"/>
          <p:cNvSpPr/>
          <p:nvPr/>
        </p:nvSpPr>
        <p:spPr>
          <a:xfrm>
            <a:off x="6371796" y="1218571"/>
            <a:ext cx="670560" cy="932208"/>
          </a:xfrm>
          <a:prstGeom prst="up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en-US" sz="2000" b="1" baseline="3000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2031151"/>
            <a:ext cx="8763000" cy="4767263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>
            <a:spAutoFit/>
          </a:bodyPr>
          <a:lstStyle/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148840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Micah 5:2  </a:t>
            </a:r>
            <a:r>
              <a:rPr lang="en-US" sz="2000" dirty="0">
                <a:latin typeface="Palatino Linotype" panose="02040502050505030304" pitchFamily="18" charset="0"/>
              </a:rPr>
              <a:t>But as for you, Bethlehem </a:t>
            </a:r>
            <a:r>
              <a:rPr lang="en-US" sz="2000" dirty="0" err="1">
                <a:latin typeface="Palatino Linotype" panose="02040502050505030304" pitchFamily="18" charset="0"/>
              </a:rPr>
              <a:t>Ephrathah</a:t>
            </a:r>
            <a:r>
              <a:rPr lang="en-US" sz="2000" dirty="0">
                <a:latin typeface="Palatino Linotype" panose="02040502050505030304" pitchFamily="18" charset="0"/>
              </a:rPr>
              <a:t>,</a:t>
            </a:r>
            <a:br>
              <a:rPr lang="en-US" sz="2000" dirty="0">
                <a:latin typeface="Palatino Linotype" panose="02040502050505030304" pitchFamily="18" charset="0"/>
              </a:rPr>
            </a:br>
            <a:r>
              <a:rPr lang="en-US" sz="2000" dirty="0">
                <a:latin typeface="Palatino Linotype" panose="02040502050505030304" pitchFamily="18" charset="0"/>
              </a:rPr>
              <a:t>Too little to be among the clans of Judah,</a:t>
            </a:r>
            <a:br>
              <a:rPr lang="en-US" sz="2000" dirty="0">
                <a:latin typeface="Palatino Linotype" panose="02040502050505030304" pitchFamily="18" charset="0"/>
              </a:rPr>
            </a:br>
            <a:r>
              <a:rPr lang="en-US" sz="2000" dirty="0">
                <a:latin typeface="Palatino Linotype" panose="02040502050505030304" pitchFamily="18" charset="0"/>
              </a:rPr>
              <a:t>From you One will go forth for Me to be ruler in Israel.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3200400"/>
            <a:ext cx="50292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</a:rPr>
              <a:t>His goings forth are from long ago,</a:t>
            </a:r>
            <a:br>
              <a:rPr lang="en-US" sz="2000" dirty="0">
                <a:latin typeface="Palatino Linotype" panose="02040502050505030304" pitchFamily="18" charset="0"/>
              </a:rPr>
            </a:br>
            <a:r>
              <a:rPr lang="en-US" sz="2000" dirty="0">
                <a:latin typeface="Palatino Linotype" panose="02040502050505030304" pitchFamily="18" charset="0"/>
              </a:rPr>
              <a:t>From the days of eternity.</a:t>
            </a:r>
          </a:p>
          <a:p>
            <a:r>
              <a:rPr lang="en-US" sz="2000" dirty="0">
                <a:latin typeface="Palatino Linotype" panose="02040502050505030304" pitchFamily="18" charset="0"/>
              </a:rPr>
              <a:t>…</a:t>
            </a:r>
          </a:p>
          <a:p>
            <a:r>
              <a:rPr lang="en-US" sz="2000" b="1" baseline="30000" dirty="0">
                <a:latin typeface="Palatino Linotype" panose="02040502050505030304" pitchFamily="18" charset="0"/>
              </a:rPr>
              <a:t>4 </a:t>
            </a:r>
            <a:r>
              <a:rPr lang="en-US" sz="2000" dirty="0">
                <a:latin typeface="Palatino Linotype" panose="02040502050505030304" pitchFamily="18" charset="0"/>
              </a:rPr>
              <a:t>And He will arise and shepherd His flock</a:t>
            </a:r>
            <a:br>
              <a:rPr lang="en-US" sz="2000" dirty="0">
                <a:latin typeface="Palatino Linotype" panose="02040502050505030304" pitchFamily="18" charset="0"/>
              </a:rPr>
            </a:br>
            <a:r>
              <a:rPr lang="en-US" sz="2000" dirty="0">
                <a:latin typeface="Palatino Linotype" panose="02040502050505030304" pitchFamily="18" charset="0"/>
              </a:rPr>
              <a:t>In the strength of the </a:t>
            </a:r>
            <a:r>
              <a:rPr lang="en-US" sz="2000" cap="small" dirty="0">
                <a:latin typeface="Palatino Linotype" panose="02040502050505030304" pitchFamily="18" charset="0"/>
              </a:rPr>
              <a:t>Lord</a:t>
            </a:r>
            <a:r>
              <a:rPr lang="en-US" sz="2000" dirty="0">
                <a:latin typeface="Palatino Linotype" panose="02040502050505030304" pitchFamily="18" charset="0"/>
              </a:rPr>
              <a:t>,</a:t>
            </a:r>
          </a:p>
          <a:p>
            <a:r>
              <a:rPr lang="en-US" sz="2000" dirty="0">
                <a:latin typeface="Palatino Linotype" panose="02040502050505030304" pitchFamily="18" charset="0"/>
              </a:rPr>
              <a:t>…</a:t>
            </a:r>
          </a:p>
          <a:p>
            <a:r>
              <a:rPr lang="en-US" sz="2000" b="1" baseline="30000" dirty="0">
                <a:latin typeface="Palatino Linotype" panose="02040502050505030304" pitchFamily="18" charset="0"/>
              </a:rPr>
              <a:t>5 </a:t>
            </a:r>
            <a:r>
              <a:rPr lang="en-US" sz="2000" dirty="0">
                <a:latin typeface="Palatino Linotype" panose="02040502050505030304" pitchFamily="18" charset="0"/>
              </a:rPr>
              <a:t>This One will be our peace.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05487" y="3157478"/>
            <a:ext cx="3186113" cy="276998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lIns="91440" tIns="0" rIns="0" bIns="0">
            <a:spAutoFit/>
          </a:bodyPr>
          <a:lstStyle/>
          <a:p>
            <a:r>
              <a:rPr lang="es-ES" sz="2000" dirty="0">
                <a:latin typeface="Palatino Linotype" panose="02040502050505030304" pitchFamily="18" charset="0"/>
              </a:rPr>
              <a:t>sus orígenes se remontan al inicio de los tiempos,</a:t>
            </a:r>
            <a:br>
              <a:rPr lang="es-ES" sz="2000" dirty="0">
                <a:latin typeface="Palatino Linotype" panose="02040502050505030304" pitchFamily="18" charset="0"/>
              </a:rPr>
            </a:br>
            <a:r>
              <a:rPr lang="es-ES" sz="2000" dirty="0">
                <a:latin typeface="Palatino Linotype" panose="02040502050505030304" pitchFamily="18" charset="0"/>
              </a:rPr>
              <a:t>a los días de la eternidad.</a:t>
            </a:r>
          </a:p>
          <a:p>
            <a:r>
              <a:rPr lang="es-ES" sz="2000" dirty="0">
                <a:latin typeface="Palatino Linotype" panose="02040502050505030304" pitchFamily="18" charset="0"/>
              </a:rPr>
              <a:t>…</a:t>
            </a:r>
          </a:p>
          <a:p>
            <a:r>
              <a:rPr lang="es-ES" sz="2000" b="1" baseline="30000" dirty="0">
                <a:latin typeface="Palatino Linotype" panose="02040502050505030304" pitchFamily="18" charset="0"/>
              </a:rPr>
              <a:t>4 </a:t>
            </a:r>
            <a:r>
              <a:rPr lang="es-ES" sz="2000" dirty="0">
                <a:latin typeface="Palatino Linotype" panose="02040502050505030304" pitchFamily="18" charset="0"/>
              </a:rPr>
              <a:t>Y él se levantará y los apacentará</a:t>
            </a:r>
            <a:br>
              <a:rPr lang="es-ES" sz="2000" dirty="0">
                <a:latin typeface="Palatino Linotype" panose="02040502050505030304" pitchFamily="18" charset="0"/>
              </a:rPr>
            </a:br>
            <a:r>
              <a:rPr lang="es-ES" sz="2000" dirty="0">
                <a:latin typeface="Palatino Linotype" panose="02040502050505030304" pitchFamily="18" charset="0"/>
              </a:rPr>
              <a:t>con el poder de Jehová,</a:t>
            </a:r>
          </a:p>
          <a:p>
            <a:r>
              <a:rPr lang="es-ES" sz="2000" dirty="0">
                <a:latin typeface="Palatino Linotype" panose="02040502050505030304" pitchFamily="18" charset="0"/>
              </a:rPr>
              <a:t>…</a:t>
            </a:r>
          </a:p>
          <a:p>
            <a:r>
              <a:rPr lang="es-ES" sz="2000" b="1" baseline="30000" dirty="0">
                <a:latin typeface="Palatino Linotype" panose="02040502050505030304" pitchFamily="18" charset="0"/>
              </a:rPr>
              <a:t>5 </a:t>
            </a:r>
            <a:r>
              <a:rPr lang="es-ES" sz="2000" dirty="0">
                <a:latin typeface="Palatino Linotype" panose="02040502050505030304" pitchFamily="18" charset="0"/>
              </a:rPr>
              <a:t>Él será nuestra paz.</a:t>
            </a:r>
          </a:p>
        </p:txBody>
      </p:sp>
      <p:sp>
        <p:nvSpPr>
          <p:cNvPr id="8" name="Oval 7"/>
          <p:cNvSpPr/>
          <p:nvPr/>
        </p:nvSpPr>
        <p:spPr>
          <a:xfrm>
            <a:off x="601525" y="2438400"/>
            <a:ext cx="1379675" cy="387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70837" y="2803708"/>
            <a:ext cx="707991" cy="3204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61852" y="5043948"/>
            <a:ext cx="856669" cy="387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3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54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6"/>
          <p:cNvSpPr/>
          <p:nvPr/>
        </p:nvSpPr>
        <p:spPr>
          <a:xfrm>
            <a:off x="6371796" y="1218571"/>
            <a:ext cx="670560" cy="932208"/>
          </a:xfrm>
          <a:prstGeom prst="up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en-US" sz="2000" b="1" baseline="3000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1556" y="2089356"/>
            <a:ext cx="6540398" cy="112371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Micah 5:2</a:t>
            </a:r>
            <a:r>
              <a:rPr lang="en-US" sz="2000" dirty="0">
                <a:latin typeface="Palatino Linotype" panose="02040502050505030304" pitchFamily="18" charset="0"/>
              </a:rPr>
              <a:t>  But as for you, Bethlehem </a:t>
            </a:r>
            <a:r>
              <a:rPr lang="en-US" sz="2000" dirty="0" err="1">
                <a:latin typeface="Palatino Linotype" panose="02040502050505030304" pitchFamily="18" charset="0"/>
              </a:rPr>
              <a:t>Ephrathah</a:t>
            </a:r>
            <a:r>
              <a:rPr lang="en-US" sz="2000" dirty="0">
                <a:latin typeface="Palatino Linotype" panose="02040502050505030304" pitchFamily="18" charset="0"/>
              </a:rPr>
              <a:t>,</a:t>
            </a:r>
            <a:br>
              <a:rPr lang="en-US" sz="2000" dirty="0">
                <a:latin typeface="Palatino Linotype" panose="02040502050505030304" pitchFamily="18" charset="0"/>
              </a:rPr>
            </a:br>
            <a:r>
              <a:rPr lang="en-US" sz="2000" dirty="0">
                <a:latin typeface="Palatino Linotype" panose="02040502050505030304" pitchFamily="18" charset="0"/>
              </a:rPr>
              <a:t>Too little to be among the clans of Judah,</a:t>
            </a:r>
            <a:br>
              <a:rPr lang="en-US" sz="2000" dirty="0">
                <a:latin typeface="Palatino Linotype" panose="02040502050505030304" pitchFamily="18" charset="0"/>
              </a:rPr>
            </a:br>
            <a:r>
              <a:rPr lang="en-US" sz="2000" dirty="0">
                <a:latin typeface="Palatino Linotype" panose="02040502050505030304" pitchFamily="18" charset="0"/>
              </a:rPr>
              <a:t>From you One will go forth for Me to be ruler in Israel.</a:t>
            </a: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2031151"/>
            <a:ext cx="8763000" cy="4767263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>
            <a:spAutoFit/>
          </a:bodyPr>
          <a:lstStyle/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2148348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Micah 5:2  </a:t>
            </a:r>
            <a:r>
              <a:rPr lang="en-US" sz="2000" dirty="0">
                <a:latin typeface="Palatino Linotype" panose="02040502050505030304" pitchFamily="18" charset="0"/>
              </a:rPr>
              <a:t>But as for you, Bethlehem </a:t>
            </a:r>
            <a:r>
              <a:rPr lang="en-US" sz="2000" dirty="0" err="1">
                <a:latin typeface="Palatino Linotype" panose="02040502050505030304" pitchFamily="18" charset="0"/>
              </a:rPr>
              <a:t>Ephrathah</a:t>
            </a:r>
            <a:r>
              <a:rPr lang="en-US" sz="2000" dirty="0">
                <a:latin typeface="Palatino Linotype" panose="02040502050505030304" pitchFamily="18" charset="0"/>
              </a:rPr>
              <a:t>,</a:t>
            </a:r>
            <a:br>
              <a:rPr lang="en-US" sz="2000" dirty="0">
                <a:latin typeface="Palatino Linotype" panose="02040502050505030304" pitchFamily="18" charset="0"/>
              </a:rPr>
            </a:br>
            <a:r>
              <a:rPr lang="en-US" sz="2000" dirty="0">
                <a:latin typeface="Palatino Linotype" panose="02040502050505030304" pitchFamily="18" charset="0"/>
              </a:rPr>
              <a:t>Too little to be among the clans of Judah,</a:t>
            </a:r>
            <a:br>
              <a:rPr lang="en-US" sz="2000" dirty="0">
                <a:latin typeface="Palatino Linotype" panose="02040502050505030304" pitchFamily="18" charset="0"/>
              </a:rPr>
            </a:br>
            <a:r>
              <a:rPr lang="en-US" sz="2000" dirty="0">
                <a:latin typeface="Palatino Linotype" panose="02040502050505030304" pitchFamily="18" charset="0"/>
              </a:rPr>
              <a:t>From you One will go forth for Me to be ruler in Israel.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27402" y="3156156"/>
            <a:ext cx="6540398" cy="112371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Palatino Linotype" panose="02040502050505030304" pitchFamily="18" charset="0"/>
              </a:rPr>
              <a:t>Miqueas</a:t>
            </a:r>
            <a:r>
              <a:rPr lang="en-US" sz="2000" b="1" dirty="0">
                <a:latin typeface="Palatino Linotype" panose="02040502050505030304" pitchFamily="18" charset="0"/>
              </a:rPr>
              <a:t> 5:2 </a:t>
            </a:r>
            <a:r>
              <a:rPr lang="es-ES" sz="2000" b="1" baseline="30000" dirty="0">
                <a:latin typeface="Palatino Linotype" panose="02040502050505030304" pitchFamily="18" charset="0"/>
              </a:rPr>
              <a:t> </a:t>
            </a:r>
            <a:r>
              <a:rPr lang="es-ES" sz="2000" dirty="0">
                <a:latin typeface="Palatino Linotype" panose="02040502050505030304" pitchFamily="18" charset="0"/>
              </a:rPr>
              <a:t>Pero tú, Belén </a:t>
            </a:r>
            <a:r>
              <a:rPr lang="es-ES" sz="2000" dirty="0" err="1">
                <a:latin typeface="Palatino Linotype" panose="02040502050505030304" pitchFamily="18" charset="0"/>
              </a:rPr>
              <a:t>Efrata</a:t>
            </a:r>
            <a:r>
              <a:rPr lang="es-ES" sz="2000" dirty="0">
                <a:latin typeface="Palatino Linotype" panose="02040502050505030304" pitchFamily="18" charset="0"/>
              </a:rPr>
              <a:t>,</a:t>
            </a:r>
            <a:br>
              <a:rPr lang="es-ES" sz="2000" dirty="0">
                <a:latin typeface="Palatino Linotype" panose="02040502050505030304" pitchFamily="18" charset="0"/>
              </a:rPr>
            </a:br>
            <a:r>
              <a:rPr lang="es-ES" sz="2000" dirty="0">
                <a:latin typeface="Palatino Linotype" panose="02040502050505030304" pitchFamily="18" charset="0"/>
              </a:rPr>
              <a:t>tan pequeña entre las familias de Judá,</a:t>
            </a:r>
            <a:br>
              <a:rPr lang="es-ES" sz="2000" dirty="0">
                <a:latin typeface="Palatino Linotype" panose="02040502050505030304" pitchFamily="18" charset="0"/>
              </a:rPr>
            </a:br>
            <a:r>
              <a:rPr lang="es-ES" sz="2000" dirty="0">
                <a:latin typeface="Palatino Linotype" panose="02040502050505030304" pitchFamily="18" charset="0"/>
              </a:rPr>
              <a:t>de ti ha de salir el que será Señor en Israel</a:t>
            </a:r>
            <a:endParaRPr lang="es-ES" sz="2000" b="1" baseline="30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2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20555 -0.0087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0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4403</TotalTime>
  <Words>1118</Words>
  <Application>Microsoft Office PowerPoint</Application>
  <PresentationFormat>On-screen Show (4:3)</PresentationFormat>
  <Paragraphs>382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Palatino Linotype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Smelser</dc:creator>
  <cp:lastModifiedBy>Jeff Smelser</cp:lastModifiedBy>
  <cp:revision>65</cp:revision>
  <dcterms:created xsi:type="dcterms:W3CDTF">2018-12-19T21:07:56Z</dcterms:created>
  <dcterms:modified xsi:type="dcterms:W3CDTF">2018-12-23T19:46:47Z</dcterms:modified>
</cp:coreProperties>
</file>