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le Smelser" initials="DS" lastIdx="1" clrIdx="0">
    <p:extLst>
      <p:ext uri="{19B8F6BF-5375-455C-9EA6-DF929625EA0E}">
        <p15:presenceInfo xmlns:p15="http://schemas.microsoft.com/office/powerpoint/2012/main" userId="088e78eecf83b1f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6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3367-5F01-47A1-BB10-11917F8F10CB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66652-2DE0-494D-89C5-C37C15B13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140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3367-5F01-47A1-BB10-11917F8F10CB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66652-2DE0-494D-89C5-C37C15B13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103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3367-5F01-47A1-BB10-11917F8F10CB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66652-2DE0-494D-89C5-C37C15B13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082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3367-5F01-47A1-BB10-11917F8F10CB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66652-2DE0-494D-89C5-C37C15B13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278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3367-5F01-47A1-BB10-11917F8F10CB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66652-2DE0-494D-89C5-C37C15B13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355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3367-5F01-47A1-BB10-11917F8F10CB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66652-2DE0-494D-89C5-C37C15B13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783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3367-5F01-47A1-BB10-11917F8F10CB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66652-2DE0-494D-89C5-C37C15B13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700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3367-5F01-47A1-BB10-11917F8F10CB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66652-2DE0-494D-89C5-C37C15B13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531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3367-5F01-47A1-BB10-11917F8F10CB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66652-2DE0-494D-89C5-C37C15B13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350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3367-5F01-47A1-BB10-11917F8F10CB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66652-2DE0-494D-89C5-C37C15B13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467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3367-5F01-47A1-BB10-11917F8F10CB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66652-2DE0-494D-89C5-C37C15B13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797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93367-5F01-47A1-BB10-11917F8F10CB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66652-2DE0-494D-89C5-C37C15B13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505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  <a:latin typeface="Palatino Linotype" panose="02040502050505030304" pitchFamily="18" charset="0"/>
              </a:rPr>
              <a:t>Irony of Ironies</a:t>
            </a:r>
            <a:endParaRPr lang="en-US" dirty="0">
              <a:solidFill>
                <a:srgbClr val="7030A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91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49086" y="875210"/>
            <a:ext cx="1068541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Irony: A situation where what happens is quite the opposite to what would be expected, appropriate, or predicted:</a:t>
            </a:r>
          </a:p>
          <a:p>
            <a:endParaRPr lang="en-US" sz="3600" dirty="0"/>
          </a:p>
          <a:p>
            <a:r>
              <a:rPr lang="en-US" sz="3600" dirty="0" smtClean="0"/>
              <a:t>E.g. Water, water, everywhere, nor any drop to drink.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91627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4035" y="822960"/>
            <a:ext cx="1008452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Palatino Linotype" panose="02040502050505030304" pitchFamily="18" charset="0"/>
              </a:rPr>
              <a:t>In saying, “In the beginning was the Word,”  John is using a concept noted by Heraclitus of Ephesus in 560 B. C. (“Ironically,” John is writing these things also from Ephesus.)</a:t>
            </a:r>
          </a:p>
          <a:p>
            <a:endParaRPr lang="en-US" sz="2800" dirty="0">
              <a:latin typeface="Palatino Linotype" panose="02040502050505030304" pitchFamily="18" charset="0"/>
            </a:endParaRPr>
          </a:p>
          <a:p>
            <a:r>
              <a:rPr lang="en-US" sz="2800" dirty="0" smtClean="0">
                <a:latin typeface="Palatino Linotype" panose="02040502050505030304" pitchFamily="18" charset="0"/>
              </a:rPr>
              <a:t>Heraclitus </a:t>
            </a:r>
            <a:r>
              <a:rPr lang="en-US" sz="2800" dirty="0" smtClean="0">
                <a:latin typeface="Palatino Linotype" panose="02040502050505030304" pitchFamily="18" charset="0"/>
              </a:rPr>
              <a:t>saw </a:t>
            </a:r>
            <a:r>
              <a:rPr lang="en-US" sz="2800" dirty="0" smtClean="0">
                <a:latin typeface="Palatino Linotype" panose="02040502050505030304" pitchFamily="18" charset="0"/>
              </a:rPr>
              <a:t>everything in flux, constantly changing. Step in a river and you step into something constantly changing. It will be a different entity when you step into it again. </a:t>
            </a:r>
            <a:r>
              <a:rPr lang="en-US" sz="2800" dirty="0" smtClean="0">
                <a:latin typeface="Palatino Linotype" panose="02040502050505030304" pitchFamily="18" charset="0"/>
              </a:rPr>
              <a:t>But the following order </a:t>
            </a:r>
            <a:r>
              <a:rPr lang="en-US" sz="2800" dirty="0" smtClean="0">
                <a:latin typeface="Palatino Linotype" panose="02040502050505030304" pitchFamily="18" charset="0"/>
              </a:rPr>
              <a:t>is so regular </a:t>
            </a:r>
            <a:r>
              <a:rPr lang="en-US" sz="2800" dirty="0" smtClean="0">
                <a:latin typeface="Palatino Linotype" panose="02040502050505030304" pitchFamily="18" charset="0"/>
              </a:rPr>
              <a:t>that </a:t>
            </a:r>
            <a:r>
              <a:rPr lang="en-US" sz="2800" dirty="0" smtClean="0">
                <a:latin typeface="Palatino Linotype" panose="02040502050505030304" pitchFamily="18" charset="0"/>
              </a:rPr>
              <a:t>with some understanding, results can even be predicted (Laws of nature). </a:t>
            </a:r>
            <a:r>
              <a:rPr lang="en-US" sz="2800" dirty="0" smtClean="0">
                <a:latin typeface="Palatino Linotype" panose="02040502050505030304" pitchFamily="18" charset="0"/>
              </a:rPr>
              <a:t>So, </a:t>
            </a:r>
            <a:r>
              <a:rPr lang="en-US" sz="2800" dirty="0" smtClean="0">
                <a:latin typeface="Palatino Linotype" panose="02040502050505030304" pitchFamily="18" charset="0"/>
              </a:rPr>
              <a:t>if all is flux, why is there not uncontrolled chaos, </a:t>
            </a:r>
            <a:r>
              <a:rPr lang="en-US" sz="2800" dirty="0">
                <a:latin typeface="Palatino Linotype" panose="02040502050505030304" pitchFamily="18" charset="0"/>
              </a:rPr>
              <a:t>i</a:t>
            </a:r>
            <a:r>
              <a:rPr lang="en-US" sz="2800" dirty="0" smtClean="0">
                <a:latin typeface="Palatino Linotype" panose="02040502050505030304" pitchFamily="18" charset="0"/>
              </a:rPr>
              <a:t>nstead of repeated and continuing order?</a:t>
            </a:r>
            <a:endParaRPr lang="en-US" sz="28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460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8457" y="627017"/>
            <a:ext cx="11090366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2800" dirty="0" smtClean="0">
                <a:latin typeface="Palatino Linotype" panose="02040502050505030304" pitchFamily="18" charset="0"/>
              </a:rPr>
              <a:t>For order, design, there must exist a controlling reason, and that inferentially determined. (Such cannot result from chaos, </a:t>
            </a:r>
            <a:r>
              <a:rPr lang="en-US" sz="2800" dirty="0" smtClean="0">
                <a:latin typeface="Palatino Linotype" panose="02040502050505030304" pitchFamily="18" charset="0"/>
              </a:rPr>
              <a:t>or </a:t>
            </a:r>
            <a:r>
              <a:rPr lang="en-US" sz="2800" dirty="0" smtClean="0">
                <a:latin typeface="Palatino Linotype" panose="02040502050505030304" pitchFamily="18" charset="0"/>
              </a:rPr>
              <a:t>an uncontrolled Big Bang). Heraclitus called that control REASON, a controlling declaration, of necessity the reason, or Word, emanating from the Mind of God. There is a reason, or word, that has ordered the universe.</a:t>
            </a:r>
          </a:p>
          <a:p>
            <a:endParaRPr lang="en-US" sz="2800" dirty="0">
              <a:latin typeface="Palatino Linotype" panose="02040502050505030304" pitchFamily="18" charset="0"/>
            </a:endParaRPr>
          </a:p>
          <a:p>
            <a:r>
              <a:rPr lang="en-US" sz="2800" dirty="0" smtClean="0">
                <a:latin typeface="Palatino Linotype" panose="02040502050505030304" pitchFamily="18" charset="0"/>
              </a:rPr>
              <a:t>Eph. 1:13: - “the purpose of him that works all things after the counsel of his will.”</a:t>
            </a:r>
          </a:p>
          <a:p>
            <a:endParaRPr lang="en-US" sz="2800" dirty="0">
              <a:latin typeface="Palatino Linotype" panose="02040502050505030304" pitchFamily="18" charset="0"/>
            </a:endParaRPr>
          </a:p>
          <a:p>
            <a:r>
              <a:rPr lang="en-US" sz="2800" dirty="0" smtClean="0">
                <a:latin typeface="Palatino Linotype" panose="02040502050505030304" pitchFamily="18" charset="0"/>
              </a:rPr>
              <a:t>Co. 1:15-17 – “in him….through him, unto him (for him).” (cf. Rom. 11:36; Heb. 1:3; l2:10 </a:t>
            </a:r>
            <a:endParaRPr lang="en-US" sz="28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6875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5577" y="548640"/>
            <a:ext cx="11286309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2400" dirty="0" smtClean="0">
                <a:latin typeface="Palatino Linotype" panose="02040502050505030304" pitchFamily="18" charset="0"/>
              </a:rPr>
              <a:t>John’s declaration is that this Word, this controlling Reason, became flesh, that the Mind, Reason, or Word of God, came into his own creation as man.</a:t>
            </a:r>
          </a:p>
          <a:p>
            <a:endParaRPr lang="en-US" sz="2400" dirty="0">
              <a:latin typeface="Palatino Linotype" panose="02040502050505030304" pitchFamily="18" charset="0"/>
            </a:endParaRPr>
          </a:p>
          <a:p>
            <a:endParaRPr lang="en-US" sz="2400" dirty="0" smtClean="0">
              <a:latin typeface="Palatino Linotype" panose="02040502050505030304" pitchFamily="18" charset="0"/>
            </a:endParaRPr>
          </a:p>
          <a:p>
            <a:r>
              <a:rPr lang="en-US" sz="2400" dirty="0" smtClean="0">
                <a:latin typeface="Palatino Linotype" panose="02040502050505030304" pitchFamily="18" charset="0"/>
              </a:rPr>
              <a:t>At this time both Jew and Greek would understand what John was claiming  when he said the Word (Reason for everything) became flesh. </a:t>
            </a:r>
          </a:p>
          <a:p>
            <a:endParaRPr lang="en-US" sz="2400" dirty="0">
              <a:latin typeface="Palatino Linotype" panose="02040502050505030304" pitchFamily="18" charset="0"/>
            </a:endParaRPr>
          </a:p>
          <a:p>
            <a:endParaRPr lang="en-US" sz="2400" dirty="0" smtClean="0">
              <a:latin typeface="Palatino Linotype" panose="02040502050505030304" pitchFamily="18" charset="0"/>
            </a:endParaRPr>
          </a:p>
          <a:p>
            <a:r>
              <a:rPr lang="en-US" sz="2400" dirty="0" smtClean="0">
                <a:latin typeface="Palatino Linotype" panose="02040502050505030304" pitchFamily="18" charset="0"/>
              </a:rPr>
              <a:t>HE who ordered, made, and controls this whole universal system came into it. </a:t>
            </a:r>
          </a:p>
          <a:p>
            <a:endParaRPr lang="en-US" sz="2400" dirty="0">
              <a:latin typeface="Palatino Linotype" panose="02040502050505030304" pitchFamily="18" charset="0"/>
            </a:endParaRPr>
          </a:p>
          <a:p>
            <a:r>
              <a:rPr lang="en-US" sz="2400" dirty="0" smtClean="0">
                <a:latin typeface="Palatino Linotype" panose="02040502050505030304" pitchFamily="18" charset="0"/>
              </a:rPr>
              <a:t>What then would one expect to result here by that event?</a:t>
            </a:r>
          </a:p>
          <a:p>
            <a:endParaRPr lang="en-US" sz="2400" dirty="0">
              <a:latin typeface="Palatino Linotype" panose="02040502050505030304" pitchFamily="18" charset="0"/>
            </a:endParaRPr>
          </a:p>
          <a:p>
            <a:r>
              <a:rPr lang="en-US" sz="2400" dirty="0" smtClean="0">
                <a:latin typeface="Palatino Linotype" panose="02040502050505030304" pitchFamily="18" charset="0"/>
              </a:rPr>
              <a:t>Ah, the answer to that is an irony of ironies. </a:t>
            </a:r>
            <a:endParaRPr lang="en-US" sz="24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780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373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Palatino Linotype</vt:lpstr>
      <vt:lpstr>Office Theme</vt:lpstr>
      <vt:lpstr>Irony of Ironies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Irony of Ironies</dc:title>
  <dc:creator>Dale Smelser</dc:creator>
  <cp:lastModifiedBy>Dale Smelser</cp:lastModifiedBy>
  <cp:revision>7</cp:revision>
  <dcterms:created xsi:type="dcterms:W3CDTF">2018-12-09T20:07:26Z</dcterms:created>
  <dcterms:modified xsi:type="dcterms:W3CDTF">2018-12-09T20:57:27Z</dcterms:modified>
</cp:coreProperties>
</file>