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39A-C489-4725-80C5-B6CFA9C4B4F4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09D0-51B4-438C-8847-09C0C6C4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39A-C489-4725-80C5-B6CFA9C4B4F4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09D0-51B4-438C-8847-09C0C6C4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6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39A-C489-4725-80C5-B6CFA9C4B4F4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09D0-51B4-438C-8847-09C0C6C4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7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39A-C489-4725-80C5-B6CFA9C4B4F4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09D0-51B4-438C-8847-09C0C6C4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6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39A-C489-4725-80C5-B6CFA9C4B4F4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09D0-51B4-438C-8847-09C0C6C4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4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39A-C489-4725-80C5-B6CFA9C4B4F4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09D0-51B4-438C-8847-09C0C6C4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0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39A-C489-4725-80C5-B6CFA9C4B4F4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09D0-51B4-438C-8847-09C0C6C4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0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39A-C489-4725-80C5-B6CFA9C4B4F4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09D0-51B4-438C-8847-09C0C6C4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7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39A-C489-4725-80C5-B6CFA9C4B4F4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09D0-51B4-438C-8847-09C0C6C4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0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39A-C489-4725-80C5-B6CFA9C4B4F4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09D0-51B4-438C-8847-09C0C6C4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73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39A-C489-4725-80C5-B6CFA9C4B4F4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09D0-51B4-438C-8847-09C0C6C4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40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9939A-C489-4725-80C5-B6CFA9C4B4F4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809D0-51B4-438C-8847-09C0C6C4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62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342900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124200" y="1295400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Exton</a:t>
            </a:r>
          </a:p>
          <a:p>
            <a:pPr algn="ctr"/>
            <a:r>
              <a:rPr lang="en-US" sz="2800" dirty="0" smtClean="0"/>
              <a:t>11 am Sunday</a:t>
            </a:r>
          </a:p>
          <a:p>
            <a:pPr algn="ctr"/>
            <a:r>
              <a:rPr lang="en-US" sz="2800" dirty="0" smtClean="0"/>
              <a:t>October 14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065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233" y="762000"/>
            <a:ext cx="890953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What was the speaker/writer </a:t>
            </a:r>
            <a:r>
              <a:rPr lang="en-US" sz="2400" b="1" i="1" u="sng" dirty="0" smtClean="0"/>
              <a:t>intending</a:t>
            </a:r>
            <a:r>
              <a:rPr lang="en-US" sz="2400" b="1" dirty="0" smtClean="0"/>
              <a:t> to communicate?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604" y="1219200"/>
            <a:ext cx="39147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The Unrighteous Steward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Treasure in a Field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Competing as an Athlete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Soldiers </a:t>
            </a:r>
            <a:r>
              <a:rPr lang="en-US" sz="2000" b="1" i="1" dirty="0" err="1" smtClean="0"/>
              <a:t>Unentangled</a:t>
            </a:r>
            <a:endParaRPr lang="en-US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A Thief in the Night</a:t>
            </a:r>
          </a:p>
        </p:txBody>
      </p:sp>
      <p:sp>
        <p:nvSpPr>
          <p:cNvPr id="3" name="Rectangle 2"/>
          <p:cNvSpPr/>
          <p:nvPr/>
        </p:nvSpPr>
        <p:spPr>
          <a:xfrm>
            <a:off x="3200400" y="1182231"/>
            <a:ext cx="5943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1 Thessalonians 5</a:t>
            </a:r>
            <a:r>
              <a:rPr lang="en-US" sz="2000" b="1" dirty="0"/>
              <a:t> </a:t>
            </a:r>
            <a:r>
              <a:rPr lang="en-US" sz="2000" dirty="0"/>
              <a:t>Now as to the times and the epochs, brethren, you have no need of anything to be written to you. </a:t>
            </a:r>
            <a:r>
              <a:rPr lang="en-US" sz="2000" b="1" baseline="30000" dirty="0"/>
              <a:t>2 </a:t>
            </a:r>
            <a:r>
              <a:rPr lang="en-US" sz="2000" dirty="0"/>
              <a:t>For you yourselves know full well that the day of the Lord </a:t>
            </a:r>
            <a:r>
              <a:rPr lang="en-US" sz="2000" dirty="0" smtClean="0"/>
              <a:t>will </a:t>
            </a:r>
            <a:r>
              <a:rPr lang="en-US" sz="2000" dirty="0"/>
              <a:t>come just like a thief in the night. </a:t>
            </a:r>
            <a:r>
              <a:rPr lang="en-US" sz="2000" b="1" baseline="30000" dirty="0"/>
              <a:t>3 </a:t>
            </a:r>
            <a:r>
              <a:rPr lang="en-US" sz="2000" dirty="0"/>
              <a:t>While they are saying, “Peace and safety</a:t>
            </a:r>
            <a:r>
              <a:rPr lang="en-US" sz="2000" dirty="0" smtClean="0"/>
              <a:t>!” then destruction will </a:t>
            </a:r>
            <a:r>
              <a:rPr lang="en-US" sz="2000" dirty="0"/>
              <a:t>come upon them suddenly like labor pains upon a woman with child, and they will not escape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211068" y="1721584"/>
            <a:ext cx="5932932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dirty="0" smtClean="0"/>
              <a:t> </a:t>
            </a:r>
            <a:r>
              <a:rPr lang="en-US" sz="2000" b="1" baseline="30000" dirty="0" smtClean="0"/>
              <a:t>4 </a:t>
            </a:r>
            <a:r>
              <a:rPr lang="en-US" sz="2000" dirty="0" smtClean="0"/>
              <a:t>But you, brethren, are not in darkness, that the day would overtake you like a thief; </a:t>
            </a:r>
            <a:r>
              <a:rPr lang="en-US" sz="2000" b="1" baseline="30000" dirty="0" smtClean="0"/>
              <a:t>5 </a:t>
            </a:r>
            <a:r>
              <a:rPr lang="en-US" sz="2000" dirty="0" smtClean="0"/>
              <a:t>for you are all sons of light and sons of day. We are not of night nor of darkness; </a:t>
            </a:r>
            <a:r>
              <a:rPr lang="en-US" sz="2000" b="1" baseline="30000" dirty="0" smtClean="0"/>
              <a:t>6 </a:t>
            </a:r>
            <a:r>
              <a:rPr lang="en-US" sz="2000" dirty="0" smtClean="0"/>
              <a:t>so then let us not sleep as others do, but let us be alert and sober.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0" y="342900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Perdiendo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Punto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Missing the Point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7233" y="4114800"/>
            <a:ext cx="890953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b="1" dirty="0" smtClean="0"/>
              <a:t>¿Qué pretendía comunicar el hablante / escritor?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7604" y="4572000"/>
            <a:ext cx="39147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el </a:t>
            </a:r>
            <a:r>
              <a:rPr lang="en-US" sz="2000" b="1" i="1" dirty="0" err="1" smtClean="0"/>
              <a:t>mayordomo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injusto</a:t>
            </a:r>
            <a:endParaRPr lang="en-US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err="1" smtClean="0"/>
              <a:t>tesoro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en</a:t>
            </a:r>
            <a:r>
              <a:rPr lang="en-US" sz="2000" b="1" i="1" dirty="0" smtClean="0"/>
              <a:t> un campo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err="1" smtClean="0"/>
              <a:t>compitiendo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como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atleta</a:t>
            </a:r>
            <a:endParaRPr lang="en-US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err="1" smtClean="0"/>
              <a:t>soldados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desenredados</a:t>
            </a:r>
            <a:endParaRPr lang="en-US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un </a:t>
            </a:r>
            <a:r>
              <a:rPr lang="en-US" sz="2000" b="1" i="1" dirty="0" err="1" smtClean="0"/>
              <a:t>ladrón</a:t>
            </a:r>
            <a:r>
              <a:rPr lang="en-US" sz="2000" b="1" i="1" dirty="0" smtClean="0"/>
              <a:t> </a:t>
            </a:r>
            <a:r>
              <a:rPr lang="en-US" sz="2000" b="1" i="1" dirty="0" err="1"/>
              <a:t>en</a:t>
            </a:r>
            <a:r>
              <a:rPr lang="en-US" sz="2000" b="1" i="1" dirty="0"/>
              <a:t> la </a:t>
            </a:r>
            <a:r>
              <a:rPr lang="en-US" sz="2000" b="1" i="1" dirty="0" err="1"/>
              <a:t>noche</a:t>
            </a:r>
            <a:endParaRPr lang="en-US" sz="2000" b="1" i="1" dirty="0"/>
          </a:p>
        </p:txBody>
      </p:sp>
      <p:sp>
        <p:nvSpPr>
          <p:cNvPr id="13" name="Rectangle 12"/>
          <p:cNvSpPr/>
          <p:nvPr/>
        </p:nvSpPr>
        <p:spPr>
          <a:xfrm>
            <a:off x="3200400" y="4611231"/>
            <a:ext cx="5943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1 </a:t>
            </a:r>
            <a:r>
              <a:rPr lang="en-US" sz="2000" b="1" dirty="0" err="1" smtClean="0"/>
              <a:t>Tesalonicenses</a:t>
            </a:r>
            <a:r>
              <a:rPr lang="en-US" sz="2000" b="1" dirty="0" smtClean="0"/>
              <a:t> 5</a:t>
            </a:r>
            <a:r>
              <a:rPr lang="en-US" sz="2000" b="1" dirty="0"/>
              <a:t> </a:t>
            </a:r>
            <a:r>
              <a:rPr lang="es-ES" sz="2000" dirty="0"/>
              <a:t>Acerca de los tiempos y de las ocasiones, no tenéis necesidad, hermanos, de que yo </a:t>
            </a:r>
            <a:r>
              <a:rPr lang="es-ES" sz="2000" dirty="0" smtClean="0"/>
              <a:t>os </a:t>
            </a:r>
            <a:r>
              <a:rPr lang="es-ES" sz="2000" dirty="0"/>
              <a:t>escriba, </a:t>
            </a:r>
            <a:r>
              <a:rPr lang="es-ES" sz="2000" b="1" baseline="30000" dirty="0"/>
              <a:t>2 </a:t>
            </a:r>
            <a:r>
              <a:rPr lang="es-ES" sz="2000" dirty="0"/>
              <a:t>porque vosotros sabéis perfectamente que el día del Señor vendrá así como ladrón en la noche. </a:t>
            </a:r>
            <a:r>
              <a:rPr lang="es-ES" sz="2000" b="1" baseline="30000" dirty="0"/>
              <a:t>3 </a:t>
            </a:r>
            <a:r>
              <a:rPr lang="es-ES" sz="2000" dirty="0"/>
              <a:t>Cuando digan: «Paz y seguridad», entonces vendrá sobre ellos destrucción repentina, como los dolores a la mujer encinta, y no escaparán.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3048000" y="5150584"/>
            <a:ext cx="6096000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ES" sz="2000" b="1" baseline="30000" dirty="0"/>
              <a:t>4 </a:t>
            </a:r>
            <a:r>
              <a:rPr lang="es-ES" sz="2000" dirty="0"/>
              <a:t>Pero vosotros, hermanos, no estáis en tinieblas, para que aquel día os sorprenda como ladrón. </a:t>
            </a:r>
            <a:r>
              <a:rPr lang="es-ES" sz="2000" b="1" baseline="30000" dirty="0"/>
              <a:t>5 </a:t>
            </a:r>
            <a:r>
              <a:rPr lang="es-ES" sz="2000" dirty="0"/>
              <a:t>Porque todos vosotros sois hijos de luz e hijos del día; no somos de la noche ni de las tinieblas. </a:t>
            </a:r>
            <a:r>
              <a:rPr lang="es-ES" sz="2000" b="1" baseline="30000" dirty="0"/>
              <a:t>6 </a:t>
            </a:r>
            <a:r>
              <a:rPr lang="es-ES" sz="2000" dirty="0"/>
              <a:t>Por tanto, no durmamos como los demás, sino vigilemos y seamos </a:t>
            </a:r>
            <a:r>
              <a:rPr lang="es-ES" sz="2000" dirty="0" smtClean="0"/>
              <a:t>sobrios</a:t>
            </a:r>
            <a:r>
              <a:rPr lang="es-ES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167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13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233" y="762000"/>
            <a:ext cx="890953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What was the speaker/writer </a:t>
            </a:r>
            <a:r>
              <a:rPr lang="en-US" sz="2400" b="1" i="1" u="sng" dirty="0" smtClean="0"/>
              <a:t>intending</a:t>
            </a:r>
            <a:r>
              <a:rPr lang="en-US" sz="2400" b="1" dirty="0" smtClean="0"/>
              <a:t> to communicate?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604" y="1219200"/>
            <a:ext cx="39147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The Unrighteous Steward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Treasure in a Field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Competing as an Athlete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Soldiers </a:t>
            </a:r>
            <a:r>
              <a:rPr lang="en-US" sz="2000" b="1" i="1" dirty="0" err="1" smtClean="0"/>
              <a:t>Unentangled</a:t>
            </a:r>
            <a:endParaRPr lang="en-US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A Thief in the Night</a:t>
            </a:r>
          </a:p>
        </p:txBody>
      </p:sp>
      <p:sp>
        <p:nvSpPr>
          <p:cNvPr id="3" name="Rectangle 2"/>
          <p:cNvSpPr/>
          <p:nvPr/>
        </p:nvSpPr>
        <p:spPr>
          <a:xfrm>
            <a:off x="3904275" y="1261408"/>
            <a:ext cx="5087325" cy="193899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The Parable of the Talents</a:t>
            </a:r>
          </a:p>
          <a:p>
            <a:r>
              <a:rPr lang="en-US" sz="2000" i="1" dirty="0" smtClean="0"/>
              <a:t>	</a:t>
            </a:r>
            <a:r>
              <a:rPr lang="en-US" sz="2000" b="1" i="1" dirty="0" smtClean="0"/>
              <a:t>→</a:t>
            </a:r>
            <a:r>
              <a:rPr lang="en-US" sz="2000" i="1" dirty="0" smtClean="0"/>
              <a:t> Justifies churches investing money?</a:t>
            </a:r>
            <a:endParaRPr lang="en-US" sz="20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“Christ sent me not to baptize”</a:t>
            </a:r>
          </a:p>
          <a:p>
            <a:r>
              <a:rPr lang="en-US" sz="2000" b="1" dirty="0" smtClean="0"/>
              <a:t>	→</a:t>
            </a:r>
            <a:r>
              <a:rPr lang="en-US" sz="2000" i="1" dirty="0" smtClean="0"/>
              <a:t> Proves baptism isn’t important?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John 3:16</a:t>
            </a:r>
          </a:p>
          <a:p>
            <a:r>
              <a:rPr lang="en-US" sz="2000" b="1" dirty="0" smtClean="0"/>
              <a:t>	→</a:t>
            </a:r>
            <a:r>
              <a:rPr lang="en-US" sz="2000" i="1" dirty="0" smtClean="0"/>
              <a:t> Proves baptism isn’t important?</a:t>
            </a:r>
            <a:endParaRPr lang="en-US" sz="2000" i="1" dirty="0"/>
          </a:p>
        </p:txBody>
      </p:sp>
      <p:sp>
        <p:nvSpPr>
          <p:cNvPr id="8" name="Rectangle 7"/>
          <p:cNvSpPr/>
          <p:nvPr/>
        </p:nvSpPr>
        <p:spPr>
          <a:xfrm>
            <a:off x="0" y="342900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Perdiendo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Punto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Missing the Point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7233" y="4114800"/>
            <a:ext cx="890953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b="1" dirty="0" smtClean="0"/>
              <a:t>¿Qué pretendía comunicar el hablante / escritor?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7604" y="4572000"/>
            <a:ext cx="39147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el </a:t>
            </a:r>
            <a:r>
              <a:rPr lang="en-US" sz="2000" b="1" i="1" dirty="0" err="1" smtClean="0"/>
              <a:t>mayordomo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injusto</a:t>
            </a:r>
            <a:endParaRPr lang="en-US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err="1" smtClean="0"/>
              <a:t>tesoro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en</a:t>
            </a:r>
            <a:r>
              <a:rPr lang="en-US" sz="2000" b="1" i="1" dirty="0" smtClean="0"/>
              <a:t> un campo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err="1" smtClean="0"/>
              <a:t>compitiendo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como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atleta</a:t>
            </a:r>
            <a:endParaRPr lang="en-US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err="1" smtClean="0"/>
              <a:t>soldados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desenredados</a:t>
            </a:r>
            <a:endParaRPr lang="en-US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un </a:t>
            </a:r>
            <a:r>
              <a:rPr lang="en-US" sz="2000" b="1" i="1" dirty="0" err="1" smtClean="0"/>
              <a:t>ladrón</a:t>
            </a:r>
            <a:r>
              <a:rPr lang="en-US" sz="2000" b="1" i="1" dirty="0" smtClean="0"/>
              <a:t> </a:t>
            </a:r>
            <a:r>
              <a:rPr lang="en-US" sz="2000" b="1" i="1" dirty="0" err="1"/>
              <a:t>en</a:t>
            </a:r>
            <a:r>
              <a:rPr lang="en-US" sz="2000" b="1" i="1" dirty="0"/>
              <a:t> la </a:t>
            </a:r>
            <a:r>
              <a:rPr lang="en-US" sz="2000" b="1" i="1" dirty="0" err="1"/>
              <a:t>noche</a:t>
            </a:r>
            <a:endParaRPr lang="en-US" sz="2000" b="1" i="1" dirty="0"/>
          </a:p>
        </p:txBody>
      </p:sp>
      <p:sp>
        <p:nvSpPr>
          <p:cNvPr id="13" name="Rectangle 12"/>
          <p:cNvSpPr/>
          <p:nvPr/>
        </p:nvSpPr>
        <p:spPr>
          <a:xfrm>
            <a:off x="3581400" y="4614208"/>
            <a:ext cx="5562600" cy="193899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 smtClean="0"/>
              <a:t>Parábola</a:t>
            </a:r>
            <a:r>
              <a:rPr lang="en-US" sz="2000" b="1" dirty="0" smtClean="0"/>
              <a:t> de </a:t>
            </a:r>
            <a:r>
              <a:rPr lang="en-US" sz="2000" b="1" dirty="0" err="1" smtClean="0"/>
              <a:t>los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Talentos</a:t>
            </a:r>
            <a:endParaRPr lang="en-US" sz="2000" b="1" dirty="0" smtClean="0"/>
          </a:p>
          <a:p>
            <a:r>
              <a:rPr lang="en-US" sz="2000" i="1" dirty="0"/>
              <a:t> </a:t>
            </a:r>
            <a:r>
              <a:rPr lang="en-US" sz="2000" i="1" dirty="0" smtClean="0"/>
              <a:t> </a:t>
            </a:r>
            <a:r>
              <a:rPr lang="en-US" sz="2000" b="1" i="1" dirty="0" smtClean="0"/>
              <a:t>→</a:t>
            </a:r>
            <a:r>
              <a:rPr lang="en-US" sz="2000" i="1" dirty="0" smtClean="0"/>
              <a:t> </a:t>
            </a:r>
            <a:r>
              <a:rPr lang="es-ES" sz="2000" i="1" dirty="0" smtClean="0"/>
              <a:t>¿Justifica las iglesias invirtiendo dinero?</a:t>
            </a:r>
            <a:endParaRPr lang="en-US" sz="20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"Cristo no me </a:t>
            </a:r>
            <a:r>
              <a:rPr lang="en-US" sz="2000" b="1" dirty="0" err="1" smtClean="0"/>
              <a:t>envió</a:t>
            </a:r>
            <a:r>
              <a:rPr lang="en-US" sz="2000" b="1" dirty="0" smtClean="0"/>
              <a:t> a </a:t>
            </a:r>
            <a:r>
              <a:rPr lang="en-US" sz="2000" b="1" dirty="0" err="1" smtClean="0"/>
              <a:t>bautizar</a:t>
            </a:r>
            <a:r>
              <a:rPr lang="en-US" sz="2000" b="1" dirty="0" smtClean="0"/>
              <a:t>“</a:t>
            </a:r>
          </a:p>
          <a:p>
            <a:r>
              <a:rPr lang="en-US" sz="2000" b="1" dirty="0" smtClean="0"/>
              <a:t>  →</a:t>
            </a:r>
            <a:r>
              <a:rPr lang="en-US" sz="2000" i="1" dirty="0" smtClean="0"/>
              <a:t> </a:t>
            </a:r>
            <a:r>
              <a:rPr lang="es-ES" sz="2000" i="1" dirty="0" smtClean="0"/>
              <a:t>¿Demuestra que el bautismo no es importante?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Juan 3:16</a:t>
            </a:r>
          </a:p>
          <a:p>
            <a:r>
              <a:rPr lang="en-US" sz="2000" b="1" dirty="0" smtClean="0"/>
              <a:t>  →</a:t>
            </a:r>
            <a:r>
              <a:rPr lang="en-US" sz="2000" i="1" dirty="0" smtClean="0"/>
              <a:t> </a:t>
            </a:r>
            <a:r>
              <a:rPr lang="es-ES" sz="2000" i="1" dirty="0" smtClean="0"/>
              <a:t>¿Demuestra que el bautismo no es importante?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50974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233" y="762000"/>
            <a:ext cx="890953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i="1" dirty="0" smtClean="0"/>
              <a:t>I’m I putting the point into practice?</a:t>
            </a:r>
            <a:endParaRPr lang="en-US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7604" y="1219200"/>
            <a:ext cx="39147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The Unrighteous Steward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Treasure in a Field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Competing as an Athlete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Soldiers </a:t>
            </a:r>
            <a:r>
              <a:rPr lang="en-US" sz="2000" b="1" i="1" dirty="0" err="1" smtClean="0"/>
              <a:t>Unentangled</a:t>
            </a:r>
            <a:endParaRPr lang="en-US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A Thief in the Night</a:t>
            </a:r>
          </a:p>
        </p:txBody>
      </p:sp>
      <p:sp>
        <p:nvSpPr>
          <p:cNvPr id="7" name="Rectangle 6"/>
          <p:cNvSpPr/>
          <p:nvPr/>
        </p:nvSpPr>
        <p:spPr>
          <a:xfrm>
            <a:off x="3657600" y="1234888"/>
            <a:ext cx="541019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000" b="1" i="1" dirty="0" smtClean="0"/>
              <a:t>→</a:t>
            </a:r>
            <a:r>
              <a:rPr lang="en-US" sz="2000" i="1" dirty="0" smtClean="0"/>
              <a:t> </a:t>
            </a:r>
            <a:r>
              <a:rPr lang="en-US" sz="2000" dirty="0"/>
              <a:t>Live now for the future	eternity</a:t>
            </a:r>
          </a:p>
          <a:p>
            <a:r>
              <a:rPr lang="en-US" sz="2000" b="1" dirty="0" smtClean="0"/>
              <a:t>→</a:t>
            </a:r>
            <a:r>
              <a:rPr lang="en-US" sz="2000" i="1" dirty="0" smtClean="0"/>
              <a:t> </a:t>
            </a:r>
            <a:r>
              <a:rPr lang="en-US" sz="2000" dirty="0" smtClean="0"/>
              <a:t>eternal life </a:t>
            </a:r>
            <a:r>
              <a:rPr lang="en-US" sz="2000" dirty="0"/>
              <a:t>is worth </a:t>
            </a:r>
            <a:r>
              <a:rPr lang="en-US" sz="2000" dirty="0" smtClean="0"/>
              <a:t>everything</a:t>
            </a:r>
          </a:p>
          <a:p>
            <a:r>
              <a:rPr lang="en-US" sz="2000" b="1" dirty="0" smtClean="0"/>
              <a:t>→</a:t>
            </a:r>
            <a:r>
              <a:rPr lang="en-US" sz="2000" i="1" dirty="0" smtClean="0"/>
              <a:t> </a:t>
            </a:r>
            <a:r>
              <a:rPr lang="en-US" sz="2000" dirty="0"/>
              <a:t>You have to commit to </a:t>
            </a:r>
            <a:r>
              <a:rPr lang="en-US" sz="2000" dirty="0" smtClean="0"/>
              <a:t>it &amp; exercise self-control</a:t>
            </a:r>
          </a:p>
          <a:p>
            <a:r>
              <a:rPr lang="en-US" sz="2000" b="1" dirty="0" smtClean="0"/>
              <a:t>→</a:t>
            </a:r>
            <a:r>
              <a:rPr lang="en-US" sz="2000" i="1" dirty="0" smtClean="0"/>
              <a:t> </a:t>
            </a:r>
            <a:r>
              <a:rPr lang="en-US" sz="2000" dirty="0" smtClean="0"/>
              <a:t>don’t </a:t>
            </a:r>
            <a:r>
              <a:rPr lang="en-US" sz="2000" dirty="0"/>
              <a:t>be </a:t>
            </a:r>
            <a:r>
              <a:rPr lang="en-US" sz="2000" dirty="0" smtClean="0"/>
              <a:t>distracted</a:t>
            </a:r>
          </a:p>
          <a:p>
            <a:r>
              <a:rPr lang="en-US" sz="2000" b="1" dirty="0" smtClean="0"/>
              <a:t>→</a:t>
            </a:r>
            <a:r>
              <a:rPr lang="en-US" sz="2000" dirty="0" smtClean="0"/>
              <a:t> This is the only way to be prepared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986421" y="2819400"/>
            <a:ext cx="51001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Are </a:t>
            </a:r>
            <a:r>
              <a:rPr lang="en-US" sz="2800" dirty="0"/>
              <a:t>you living your life that way?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42900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Obteniendo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Punto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Getting the Point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7233" y="4114800"/>
            <a:ext cx="890953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b="1" dirty="0" smtClean="0"/>
              <a:t>¿Qué pretendía comunicar el hablante / escritor?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7604" y="4572000"/>
            <a:ext cx="39147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el </a:t>
            </a:r>
            <a:r>
              <a:rPr lang="en-US" sz="2000" b="1" i="1" dirty="0" err="1" smtClean="0"/>
              <a:t>mayordomo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injusto</a:t>
            </a:r>
            <a:endParaRPr lang="en-US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err="1" smtClean="0"/>
              <a:t>tesoro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en</a:t>
            </a:r>
            <a:r>
              <a:rPr lang="en-US" sz="2000" b="1" i="1" dirty="0" smtClean="0"/>
              <a:t> un campo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err="1" smtClean="0"/>
              <a:t>compitiendo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como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atleta</a:t>
            </a:r>
            <a:endParaRPr lang="en-US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err="1" smtClean="0"/>
              <a:t>soldados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desenredados</a:t>
            </a:r>
            <a:endParaRPr lang="en-US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un </a:t>
            </a:r>
            <a:r>
              <a:rPr lang="en-US" sz="2000" b="1" i="1" dirty="0" err="1" smtClean="0"/>
              <a:t>ladrón</a:t>
            </a:r>
            <a:r>
              <a:rPr lang="en-US" sz="2000" b="1" i="1" dirty="0" smtClean="0"/>
              <a:t> </a:t>
            </a:r>
            <a:r>
              <a:rPr lang="en-US" sz="2000" b="1" i="1" dirty="0" err="1"/>
              <a:t>en</a:t>
            </a:r>
            <a:r>
              <a:rPr lang="en-US" sz="2000" b="1" i="1" dirty="0"/>
              <a:t> la </a:t>
            </a:r>
            <a:r>
              <a:rPr lang="en-US" sz="2000" b="1" i="1" dirty="0" err="1"/>
              <a:t>noche</a:t>
            </a:r>
            <a:endParaRPr lang="en-US" sz="2000" b="1" i="1" dirty="0"/>
          </a:p>
        </p:txBody>
      </p:sp>
      <p:sp>
        <p:nvSpPr>
          <p:cNvPr id="14" name="Rectangle 13"/>
          <p:cNvSpPr/>
          <p:nvPr/>
        </p:nvSpPr>
        <p:spPr>
          <a:xfrm>
            <a:off x="3429000" y="4572000"/>
            <a:ext cx="563879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s-ES" sz="2000" b="1" i="1" dirty="0" smtClean="0"/>
              <a:t>→</a:t>
            </a:r>
            <a:r>
              <a:rPr lang="es-ES" sz="2000" i="1" dirty="0" smtClean="0"/>
              <a:t> Vive ahora para la eternidad del futuro.</a:t>
            </a:r>
          </a:p>
          <a:p>
            <a:pPr lvl="0"/>
            <a:r>
              <a:rPr lang="es-ES" sz="2000" b="1" i="1" dirty="0" smtClean="0"/>
              <a:t>→</a:t>
            </a:r>
            <a:r>
              <a:rPr lang="es-ES" sz="2000" i="1" dirty="0" smtClean="0"/>
              <a:t> la vida eterna vale todo</a:t>
            </a:r>
          </a:p>
          <a:p>
            <a:pPr lvl="0"/>
            <a:r>
              <a:rPr lang="es-ES" sz="2000" b="1" i="1" dirty="0" smtClean="0"/>
              <a:t>→</a:t>
            </a:r>
            <a:r>
              <a:rPr lang="es-ES" sz="2000" i="1" dirty="0" smtClean="0"/>
              <a:t> Tienes que comprometerte y ejercer autocontrol.</a:t>
            </a:r>
          </a:p>
          <a:p>
            <a:pPr lvl="0"/>
            <a:r>
              <a:rPr lang="es-ES" sz="2000" b="1" i="1" dirty="0" smtClean="0"/>
              <a:t>→</a:t>
            </a:r>
            <a:r>
              <a:rPr lang="es-ES" sz="2000" i="1" dirty="0" smtClean="0"/>
              <a:t> no te distraigas</a:t>
            </a:r>
          </a:p>
          <a:p>
            <a:pPr lvl="0"/>
            <a:r>
              <a:rPr lang="es-ES" sz="2000" b="1" i="1" dirty="0" smtClean="0"/>
              <a:t>→</a:t>
            </a:r>
            <a:r>
              <a:rPr lang="es-ES" sz="2000" i="1" dirty="0" smtClean="0"/>
              <a:t> Esta es la única manera de estar preparado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1981200" y="6258580"/>
            <a:ext cx="586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smtClean="0"/>
              <a:t>¿Estás viviendo tu vida de esa manera?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486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342900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Obteniendo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Punto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086896" y="2209800"/>
            <a:ext cx="1941361" cy="381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Getting the Point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1066800"/>
            <a:ext cx="5029200" cy="16024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2 Timothy 2:15 (KJV) Study </a:t>
            </a:r>
            <a:r>
              <a:rPr lang="en-US" sz="2400" dirty="0"/>
              <a:t>to shew thyself approved unto God, a workman that </a:t>
            </a:r>
            <a:r>
              <a:rPr lang="en-US" sz="2400" dirty="0" err="1"/>
              <a:t>needeth</a:t>
            </a:r>
            <a:r>
              <a:rPr lang="en-US" sz="2400" dirty="0"/>
              <a:t> not to be ashamed, </a:t>
            </a:r>
            <a:r>
              <a:rPr lang="en-US" sz="2400" b="1" dirty="0"/>
              <a:t>rightly dividing</a:t>
            </a:r>
            <a:r>
              <a:rPr lang="en-US" sz="2400" dirty="0"/>
              <a:t> the word of truth.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8910" y="2532015"/>
            <a:ext cx="1884037" cy="515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Palatino Linotype" panose="02040502050505030304" pitchFamily="18" charset="0"/>
              </a:rPr>
              <a:t>orthotomeō</a:t>
            </a:r>
            <a:endParaRPr lang="en-US" sz="2400" b="1" i="1" dirty="0">
              <a:latin typeface="Palatino Linotype" panose="0204050205050503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9815" y="2529348"/>
            <a:ext cx="1884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C00000"/>
                </a:solidFill>
                <a:latin typeface="Palatino Linotype" panose="02040502050505030304" pitchFamily="18" charset="0"/>
              </a:rPr>
              <a:t>ortho</a:t>
            </a:r>
            <a:r>
              <a:rPr lang="en-US" sz="24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rPr>
              <a:t>tomeō</a:t>
            </a:r>
            <a:endParaRPr lang="en-US" sz="2400" b="1" i="1" dirty="0">
              <a:solidFill>
                <a:schemeClr val="tx1">
                  <a:lumMod val="65000"/>
                  <a:lumOff val="3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2529348"/>
            <a:ext cx="1884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rPr>
              <a:t>ortho</a:t>
            </a:r>
            <a:r>
              <a:rPr lang="en-US" sz="2400" b="1" i="1" dirty="0" err="1" smtClean="0">
                <a:solidFill>
                  <a:srgbClr val="C00000"/>
                </a:solidFill>
                <a:latin typeface="Palatino Linotype" panose="02040502050505030304" pitchFamily="18" charset="0"/>
              </a:rPr>
              <a:t>tomeō</a:t>
            </a:r>
            <a:endParaRPr lang="en-US" sz="2400" b="1" i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81200" y="2667000"/>
            <a:ext cx="6085332" cy="830997"/>
          </a:xfrm>
          <a:prstGeom prst="rect">
            <a:avLst/>
          </a:prstGeom>
          <a:solidFill>
            <a:schemeClr val="bg1"/>
          </a:solidFill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400" b="1" dirty="0" smtClean="0"/>
              <a:t>Proverbs 3:6</a:t>
            </a:r>
            <a:r>
              <a:rPr lang="en-US" sz="2400" dirty="0" smtClean="0"/>
              <a:t> In </a:t>
            </a:r>
            <a:r>
              <a:rPr lang="en-US" sz="2400" dirty="0"/>
              <a:t>all your ways acknowledge Him,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And He will </a:t>
            </a:r>
            <a:r>
              <a:rPr lang="en-US" sz="2400" b="1" u="sng" dirty="0"/>
              <a:t>make</a:t>
            </a:r>
            <a:r>
              <a:rPr lang="en-US" sz="2400" dirty="0"/>
              <a:t> your paths </a:t>
            </a:r>
            <a:r>
              <a:rPr lang="en-US" sz="2400" b="1" u="sng" dirty="0"/>
              <a:t>straight</a:t>
            </a:r>
            <a:r>
              <a:rPr lang="en-US" sz="2400" dirty="0"/>
              <a:t>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77120" y="2667000"/>
            <a:ext cx="6085332" cy="830997"/>
          </a:xfrm>
          <a:prstGeom prst="rect">
            <a:avLst/>
          </a:prstGeom>
          <a:solidFill>
            <a:schemeClr val="bg1"/>
          </a:solidFill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400" b="1" dirty="0" smtClean="0"/>
              <a:t>Proverbs 11:5</a:t>
            </a:r>
            <a:r>
              <a:rPr lang="en-US" sz="2400" dirty="0" smtClean="0"/>
              <a:t> (ESV) The </a:t>
            </a:r>
            <a:r>
              <a:rPr lang="en-US" sz="2400" dirty="0"/>
              <a:t>righteousness of the blameless </a:t>
            </a:r>
            <a:r>
              <a:rPr lang="en-US" sz="2400" b="1" dirty="0"/>
              <a:t>keeps</a:t>
            </a:r>
            <a:r>
              <a:rPr lang="en-US" sz="2400" dirty="0"/>
              <a:t> his way </a:t>
            </a:r>
            <a:r>
              <a:rPr lang="en-US" sz="2400" b="1" dirty="0" smtClean="0"/>
              <a:t>straight</a:t>
            </a:r>
            <a:endParaRPr lang="en-US" sz="24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2148348" y="5417403"/>
            <a:ext cx="1604431" cy="381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61480" y="4274403"/>
            <a:ext cx="5482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2 </a:t>
            </a:r>
            <a:r>
              <a:rPr lang="en-US" sz="2400" dirty="0" err="1" smtClean="0"/>
              <a:t>Timoteo</a:t>
            </a:r>
            <a:r>
              <a:rPr lang="en-US" sz="2400" dirty="0" smtClean="0"/>
              <a:t> 2:15 </a:t>
            </a:r>
            <a:r>
              <a:rPr lang="es-ES" sz="2400" dirty="0" smtClean="0"/>
              <a:t>Procura </a:t>
            </a:r>
            <a:r>
              <a:rPr lang="es-ES" sz="2400" dirty="0"/>
              <a:t>con diligencia presentarte a Dios aprobado, como </a:t>
            </a:r>
            <a:r>
              <a:rPr lang="es-ES" sz="2400" dirty="0" smtClean="0"/>
              <a:t>obrero que </a:t>
            </a:r>
            <a:r>
              <a:rPr lang="es-ES" sz="2400" dirty="0"/>
              <a:t>no tiene de qué </a:t>
            </a:r>
            <a:r>
              <a:rPr lang="es-ES" sz="2400" dirty="0" smtClean="0"/>
              <a:t>avergonzarse,</a:t>
            </a:r>
          </a:p>
          <a:p>
            <a:r>
              <a:rPr lang="es-ES" sz="2400" b="1" dirty="0" smtClean="0"/>
              <a:t>que usa </a:t>
            </a:r>
            <a:r>
              <a:rPr lang="es-ES" sz="2400" b="1" dirty="0"/>
              <a:t>bien</a:t>
            </a:r>
            <a:r>
              <a:rPr lang="es-ES" sz="2400" dirty="0"/>
              <a:t> la palabra de verdad. 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142990" y="5739618"/>
            <a:ext cx="1884037" cy="515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Palatino Linotype" panose="02040502050505030304" pitchFamily="18" charset="0"/>
              </a:rPr>
              <a:t>orthotomeō</a:t>
            </a:r>
            <a:endParaRPr lang="en-US" sz="2400" b="1" i="1" dirty="0">
              <a:latin typeface="Palatino Linotype" panose="0204050205050503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43895" y="5736951"/>
            <a:ext cx="1884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C00000"/>
                </a:solidFill>
                <a:latin typeface="Palatino Linotype" panose="02040502050505030304" pitchFamily="18" charset="0"/>
              </a:rPr>
              <a:t>ortho</a:t>
            </a:r>
            <a:r>
              <a:rPr lang="en-US" sz="24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rPr>
              <a:t>tomeō</a:t>
            </a:r>
            <a:endParaRPr lang="en-US" sz="2400" b="1" i="1" dirty="0">
              <a:solidFill>
                <a:schemeClr val="tx1">
                  <a:lumMod val="65000"/>
                  <a:lumOff val="3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37680" y="5736951"/>
            <a:ext cx="1884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rPr>
              <a:t>ortho</a:t>
            </a:r>
            <a:r>
              <a:rPr lang="en-US" sz="2400" b="1" i="1" dirty="0" err="1" smtClean="0">
                <a:solidFill>
                  <a:srgbClr val="C00000"/>
                </a:solidFill>
                <a:latin typeface="Palatino Linotype" panose="02040502050505030304" pitchFamily="18" charset="0"/>
              </a:rPr>
              <a:t>tomeō</a:t>
            </a:r>
            <a:endParaRPr lang="en-US" sz="2400" b="1" i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85280" y="5874603"/>
            <a:ext cx="6085332" cy="830997"/>
          </a:xfrm>
          <a:prstGeom prst="rect">
            <a:avLst/>
          </a:prstGeom>
          <a:solidFill>
            <a:schemeClr val="bg1"/>
          </a:solidFill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400" b="1" dirty="0" err="1" smtClean="0"/>
              <a:t>Proverbios</a:t>
            </a:r>
            <a:r>
              <a:rPr lang="en-US" sz="2400" b="1" dirty="0" smtClean="0"/>
              <a:t> 3:6</a:t>
            </a:r>
            <a:r>
              <a:rPr lang="en-US" sz="2400" dirty="0" smtClean="0"/>
              <a:t> </a:t>
            </a:r>
            <a:r>
              <a:rPr lang="es-ES" sz="2400" dirty="0"/>
              <a:t>Reconócelo en todos tus </a:t>
            </a:r>
            <a:r>
              <a:rPr lang="es-ES" sz="2400" dirty="0" smtClean="0"/>
              <a:t>caminos y </a:t>
            </a:r>
            <a:r>
              <a:rPr lang="es-ES" sz="2400" dirty="0"/>
              <a:t>él </a:t>
            </a:r>
            <a:r>
              <a:rPr lang="es-ES" sz="2400" b="1" dirty="0"/>
              <a:t>hará derechas</a:t>
            </a:r>
            <a:r>
              <a:rPr lang="es-ES" sz="2400" dirty="0"/>
              <a:t> tus veredas</a:t>
            </a:r>
            <a:r>
              <a:rPr lang="es-ES" sz="2400" dirty="0" smtClean="0"/>
              <a:t>.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1981200" y="5874603"/>
            <a:ext cx="6085332" cy="830997"/>
          </a:xfrm>
          <a:prstGeom prst="rect">
            <a:avLst/>
          </a:prstGeom>
          <a:solidFill>
            <a:schemeClr val="bg1"/>
          </a:solidFill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400" b="1" dirty="0" err="1" smtClean="0"/>
              <a:t>Proverbios</a:t>
            </a:r>
            <a:r>
              <a:rPr lang="en-US" sz="2400" b="1" dirty="0" smtClean="0"/>
              <a:t> 11:5</a:t>
            </a:r>
            <a:r>
              <a:rPr lang="en-US" sz="2400" dirty="0" smtClean="0"/>
              <a:t> </a:t>
            </a:r>
            <a:r>
              <a:rPr lang="es-ES" sz="2400" dirty="0" smtClean="0"/>
              <a:t>La </a:t>
            </a:r>
            <a:r>
              <a:rPr lang="es-ES" sz="2400" dirty="0"/>
              <a:t>justicia del perfecto </a:t>
            </a:r>
            <a:r>
              <a:rPr lang="es-ES" sz="2400" b="1" dirty="0"/>
              <a:t>endereza</a:t>
            </a:r>
            <a:r>
              <a:rPr lang="es-ES" sz="2400" dirty="0"/>
              <a:t> su </a:t>
            </a:r>
            <a:r>
              <a:rPr lang="es-ES" sz="2400" dirty="0" smtClean="0"/>
              <a:t>camino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7389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/>
      <p:bldP spid="15" grpId="0"/>
      <p:bldP spid="16" grpId="0"/>
      <p:bldP spid="17" grpId="0" animBg="1"/>
      <p:bldP spid="18" grpId="0" animBg="1"/>
      <p:bldP spid="22" grpId="0" animBg="1"/>
      <p:bldP spid="24" grpId="0"/>
      <p:bldP spid="25" grpId="0"/>
      <p:bldP spid="26" grpId="0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57400" y="1066800"/>
            <a:ext cx="5029200" cy="16024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2 Timothy 2:15 (KJV) Study </a:t>
            </a:r>
            <a:r>
              <a:rPr lang="en-US" sz="2400" dirty="0"/>
              <a:t>to shew thyself approved unto God, a workman that </a:t>
            </a:r>
            <a:r>
              <a:rPr lang="en-US" sz="2400" dirty="0" err="1"/>
              <a:t>needeth</a:t>
            </a:r>
            <a:r>
              <a:rPr lang="en-US" sz="2400" dirty="0"/>
              <a:t> not to be ashamed, </a:t>
            </a:r>
            <a:r>
              <a:rPr lang="en-US" sz="2400" b="1" dirty="0"/>
              <a:t>rightly dividing</a:t>
            </a:r>
            <a:r>
              <a:rPr lang="en-US" sz="2400" dirty="0"/>
              <a:t> the word of truth.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08182" y="2161091"/>
            <a:ext cx="2930418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dirty="0" smtClean="0"/>
              <a:t>(ASV)</a:t>
            </a:r>
            <a:r>
              <a:rPr lang="en-US" sz="2400" b="1" dirty="0" smtClean="0"/>
              <a:t> </a:t>
            </a:r>
            <a:r>
              <a:rPr lang="en-US" sz="2400" dirty="0"/>
              <a:t> </a:t>
            </a:r>
            <a:r>
              <a:rPr lang="en-US" sz="2400" b="1" dirty="0"/>
              <a:t>handling </a:t>
            </a:r>
            <a:r>
              <a:rPr lang="en-US" sz="2400" b="1" dirty="0" smtClean="0"/>
              <a:t>aright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1143000" y="2163096"/>
            <a:ext cx="2900153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dirty="0" smtClean="0"/>
              <a:t>(ESV)</a:t>
            </a:r>
            <a:r>
              <a:rPr lang="en-US" sz="2400" b="1" dirty="0" smtClean="0"/>
              <a:t> </a:t>
            </a:r>
            <a:r>
              <a:rPr lang="en-US" sz="2400" b="1" dirty="0"/>
              <a:t>rightly </a:t>
            </a:r>
            <a:r>
              <a:rPr lang="en-US" sz="2400" b="1" dirty="0" smtClean="0"/>
              <a:t>handling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345410" y="2163096"/>
            <a:ext cx="3707938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dirty="0" smtClean="0"/>
              <a:t>(NIV)</a:t>
            </a:r>
            <a:r>
              <a:rPr lang="en-US" sz="2400" b="1" dirty="0" smtClean="0"/>
              <a:t> who correctly </a:t>
            </a:r>
            <a:r>
              <a:rPr lang="en-US" sz="2400" b="1" dirty="0"/>
              <a:t>handles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2163096"/>
            <a:ext cx="3677032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dirty="0" smtClean="0"/>
              <a:t>(NASB)</a:t>
            </a:r>
            <a:r>
              <a:rPr lang="en-US" sz="2400" b="1" dirty="0" smtClean="0"/>
              <a:t> </a:t>
            </a:r>
            <a:r>
              <a:rPr lang="en-US" sz="2400" dirty="0"/>
              <a:t> </a:t>
            </a:r>
            <a:r>
              <a:rPr lang="en-US" sz="2400" b="1" dirty="0"/>
              <a:t>accurately </a:t>
            </a:r>
            <a:r>
              <a:rPr lang="en-US" sz="2400" b="1" dirty="0" smtClean="0"/>
              <a:t>handling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2061480" y="4274403"/>
            <a:ext cx="5482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2 </a:t>
            </a:r>
            <a:r>
              <a:rPr lang="en-US" sz="2400" dirty="0" err="1" smtClean="0"/>
              <a:t>Timoteo</a:t>
            </a:r>
            <a:r>
              <a:rPr lang="en-US" sz="2400" dirty="0" smtClean="0"/>
              <a:t> 2:15 </a:t>
            </a:r>
            <a:r>
              <a:rPr lang="es-ES" sz="2400" dirty="0" smtClean="0"/>
              <a:t>Procura </a:t>
            </a:r>
            <a:r>
              <a:rPr lang="es-ES" sz="2400" dirty="0"/>
              <a:t>con diligencia presentarte a Dios aprobado, como </a:t>
            </a:r>
            <a:r>
              <a:rPr lang="es-ES" sz="2400" dirty="0" smtClean="0"/>
              <a:t>obrero que </a:t>
            </a:r>
            <a:r>
              <a:rPr lang="es-ES" sz="2400" dirty="0"/>
              <a:t>no tiene de qué </a:t>
            </a:r>
            <a:r>
              <a:rPr lang="es-ES" sz="2400" dirty="0" smtClean="0"/>
              <a:t>avergonzarse,</a:t>
            </a:r>
          </a:p>
          <a:p>
            <a:r>
              <a:rPr lang="es-ES" sz="2400" b="1" dirty="0" smtClean="0"/>
              <a:t>que usa </a:t>
            </a:r>
            <a:r>
              <a:rPr lang="es-ES" sz="2400" b="1" dirty="0"/>
              <a:t>bien</a:t>
            </a:r>
            <a:r>
              <a:rPr lang="es-ES" sz="2400" dirty="0"/>
              <a:t> la palabra de verdad. 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0" y="342900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Obteniendo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Punto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Getting the Point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039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233" y="762000"/>
            <a:ext cx="8909535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/>
              <a:t>2 Timothy 2</a:t>
            </a:r>
            <a:r>
              <a:rPr lang="en-US" sz="2000" b="1" baseline="30000" dirty="0" smtClean="0"/>
              <a:t>14</a:t>
            </a:r>
            <a:r>
              <a:rPr lang="en-US" sz="2000" b="1" baseline="30000" dirty="0"/>
              <a:t> </a:t>
            </a:r>
            <a:r>
              <a:rPr lang="en-US" sz="2000" b="1" baseline="30000" dirty="0" smtClean="0"/>
              <a:t> </a:t>
            </a:r>
            <a:r>
              <a:rPr lang="en-US" sz="2000" dirty="0" smtClean="0"/>
              <a:t>(NASB) Remind</a:t>
            </a:r>
            <a:r>
              <a:rPr lang="en-US" sz="2000" dirty="0"/>
              <a:t> them of these things, and solemnly charge them in the presence of God not to wrangle about words, which is useless and </a:t>
            </a:r>
            <a:r>
              <a:rPr lang="en-US" sz="2000" dirty="0" smtClean="0"/>
              <a:t>leads to </a:t>
            </a:r>
            <a:r>
              <a:rPr lang="en-US" sz="2000" dirty="0"/>
              <a:t>the ruin of the </a:t>
            </a:r>
            <a:r>
              <a:rPr lang="en-US" sz="2000" dirty="0" smtClean="0"/>
              <a:t>hearers. </a:t>
            </a:r>
            <a:r>
              <a:rPr lang="en-US" sz="2000" b="1" baseline="30000" dirty="0" smtClean="0"/>
              <a:t>15</a:t>
            </a:r>
            <a:r>
              <a:rPr lang="en-US" sz="2000" b="1" baseline="30000" dirty="0"/>
              <a:t> </a:t>
            </a:r>
            <a:r>
              <a:rPr lang="en-US" sz="2000" dirty="0"/>
              <a:t>Be diligent to present yourself approved to God as a workman who does not need to be ashamed, </a:t>
            </a:r>
            <a:r>
              <a:rPr lang="en-US" sz="2000" b="1" dirty="0"/>
              <a:t>accurately handling</a:t>
            </a:r>
            <a:r>
              <a:rPr lang="en-US" sz="2000" dirty="0"/>
              <a:t> the word of </a:t>
            </a:r>
            <a:r>
              <a:rPr lang="en-US" sz="2000" dirty="0" smtClean="0"/>
              <a:t>truth. </a:t>
            </a:r>
            <a:r>
              <a:rPr lang="en-US" sz="2000" b="1" baseline="30000" dirty="0" smtClean="0"/>
              <a:t>16</a:t>
            </a:r>
            <a:r>
              <a:rPr lang="en-US" sz="2000" b="1" baseline="30000" dirty="0"/>
              <a:t> </a:t>
            </a:r>
            <a:r>
              <a:rPr lang="en-US" sz="2000" dirty="0" smtClean="0"/>
              <a:t>But avoid worldly and empty chatter</a:t>
            </a:r>
            <a:r>
              <a:rPr lang="en-US" sz="2000" dirty="0"/>
              <a:t>, for </a:t>
            </a:r>
            <a:r>
              <a:rPr lang="en-US" sz="2000" dirty="0" smtClean="0"/>
              <a:t>it </a:t>
            </a:r>
            <a:r>
              <a:rPr lang="en-US" sz="2000" dirty="0"/>
              <a:t>will lead to further ungodliness, </a:t>
            </a:r>
            <a:r>
              <a:rPr lang="en-US" sz="2000" b="1" baseline="30000" dirty="0"/>
              <a:t>17 </a:t>
            </a:r>
            <a:r>
              <a:rPr lang="en-US" sz="2000" dirty="0"/>
              <a:t>and </a:t>
            </a:r>
            <a:r>
              <a:rPr lang="en-US" sz="2000" dirty="0" smtClean="0"/>
              <a:t>their talk </a:t>
            </a:r>
            <a:r>
              <a:rPr lang="en-US" sz="2000" dirty="0"/>
              <a:t>will spread like </a:t>
            </a:r>
            <a:r>
              <a:rPr lang="en-US" sz="2000" dirty="0" smtClean="0"/>
              <a:t>gangrene</a:t>
            </a:r>
            <a:r>
              <a:rPr lang="en-US" sz="2000" dirty="0"/>
              <a:t>. Among them are </a:t>
            </a:r>
            <a:r>
              <a:rPr lang="en-US" sz="2000" dirty="0" err="1"/>
              <a:t>Hymenaeus</a:t>
            </a:r>
            <a:r>
              <a:rPr lang="en-US" sz="2000" dirty="0"/>
              <a:t> and </a:t>
            </a:r>
            <a:r>
              <a:rPr lang="en-US" sz="2000" dirty="0" err="1" smtClean="0"/>
              <a:t>Philetus</a:t>
            </a:r>
            <a:r>
              <a:rPr lang="en-US" sz="2000" dirty="0" smtClean="0"/>
              <a:t>, </a:t>
            </a:r>
            <a:r>
              <a:rPr lang="en-US" sz="2000" b="1" baseline="30000" dirty="0" smtClean="0"/>
              <a:t>18</a:t>
            </a:r>
            <a:r>
              <a:rPr lang="en-US" sz="2000" b="1" baseline="30000" dirty="0"/>
              <a:t> </a:t>
            </a:r>
            <a:r>
              <a:rPr lang="en-US" sz="2000" dirty="0" smtClean="0"/>
              <a:t>men who have </a:t>
            </a:r>
            <a:r>
              <a:rPr lang="en-US" sz="2000" dirty="0"/>
              <a:t>gone astray from the truth saying that the resurrection has already taken place, and they upset the faith of some.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7233" y="4191000"/>
            <a:ext cx="8909535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/>
              <a:t>2 </a:t>
            </a:r>
            <a:r>
              <a:rPr lang="en-US" sz="2000" b="1" dirty="0" err="1" smtClean="0"/>
              <a:t>Timoteo</a:t>
            </a:r>
            <a:r>
              <a:rPr lang="en-US" sz="2000" b="1" dirty="0" smtClean="0"/>
              <a:t> 2 </a:t>
            </a:r>
            <a:r>
              <a:rPr lang="es-ES" sz="2000" b="1" baseline="30000" dirty="0" smtClean="0"/>
              <a:t>14</a:t>
            </a:r>
            <a:r>
              <a:rPr lang="es-ES" sz="2000" b="1" baseline="30000" dirty="0"/>
              <a:t> </a:t>
            </a:r>
            <a:r>
              <a:rPr lang="es-ES" sz="2000" dirty="0"/>
              <a:t>Recuérdales esto, exhortándolos delante del Señor a que no discutan sobre palabras, lo cual para nada aprovecha, sino que es para perdición de los oyentes. </a:t>
            </a:r>
            <a:r>
              <a:rPr lang="es-ES" sz="2000" b="1" baseline="30000" dirty="0"/>
              <a:t>15 </a:t>
            </a:r>
            <a:r>
              <a:rPr lang="es-ES" sz="2000" dirty="0"/>
              <a:t>Procura con diligencia presentarte a Dios aprobado, como obrero que no tiene de qué avergonzarse, </a:t>
            </a:r>
            <a:r>
              <a:rPr lang="es-ES" sz="2000" b="1" dirty="0"/>
              <a:t>que usa bien </a:t>
            </a:r>
            <a:r>
              <a:rPr lang="es-ES" sz="2000" dirty="0"/>
              <a:t>la palabra de verdad. </a:t>
            </a:r>
            <a:r>
              <a:rPr lang="es-ES" sz="2000" b="1" baseline="30000" dirty="0"/>
              <a:t>16 </a:t>
            </a:r>
            <a:r>
              <a:rPr lang="es-ES" sz="2000" dirty="0"/>
              <a:t>Pero evita profanas y vanas palabrerías, porque conducirán más y más a la impiedad </a:t>
            </a:r>
            <a:r>
              <a:rPr lang="es-ES" sz="2000" b="1" baseline="30000" dirty="0"/>
              <a:t>17 </a:t>
            </a:r>
            <a:r>
              <a:rPr lang="es-ES" sz="2000" dirty="0"/>
              <a:t>y su palabra carcomerá como gangrena. Así aconteció con Himeneo y </a:t>
            </a:r>
            <a:r>
              <a:rPr lang="es-ES" sz="2000" dirty="0" err="1"/>
              <a:t>Fileto</a:t>
            </a:r>
            <a:r>
              <a:rPr lang="es-ES" sz="2000" dirty="0"/>
              <a:t>, </a:t>
            </a:r>
            <a:r>
              <a:rPr lang="es-ES" sz="2000" b="1" baseline="30000" dirty="0"/>
              <a:t>18 </a:t>
            </a:r>
            <a:r>
              <a:rPr lang="es-ES" sz="2000" dirty="0"/>
              <a:t>que se desviaron de la verdad diciendo que la resurrección ya se efectuó, y trastornan la fe de algunos.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0" y="342900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Obteniendo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Punto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Getting the Point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958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233" y="762000"/>
            <a:ext cx="890953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What was the speaker/writer </a:t>
            </a:r>
            <a:r>
              <a:rPr lang="en-US" sz="2400" b="1" i="1" u="sng" dirty="0" smtClean="0"/>
              <a:t>intending</a:t>
            </a:r>
            <a:r>
              <a:rPr lang="en-US" sz="2400" b="1" dirty="0" smtClean="0"/>
              <a:t> to communicate?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0" y="1524000"/>
            <a:ext cx="91646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Luke 16</a:t>
            </a:r>
            <a:r>
              <a:rPr lang="en-US" sz="2000" b="1" dirty="0"/>
              <a:t> </a:t>
            </a:r>
            <a:r>
              <a:rPr lang="en-US" sz="2000" dirty="0" smtClean="0"/>
              <a:t>There was a rich man who had a manager, and this manager was reported </a:t>
            </a:r>
            <a:r>
              <a:rPr lang="en-US" sz="2000" dirty="0"/>
              <a:t>to him </a:t>
            </a:r>
            <a:r>
              <a:rPr lang="en-US" sz="2000" dirty="0" smtClean="0"/>
              <a:t>as squandering </a:t>
            </a:r>
            <a:r>
              <a:rPr lang="en-US" sz="2000" dirty="0"/>
              <a:t>his </a:t>
            </a:r>
            <a:r>
              <a:rPr lang="en-US" sz="2000" dirty="0" smtClean="0"/>
              <a:t>possessions. </a:t>
            </a:r>
            <a:r>
              <a:rPr lang="en-US" sz="2000" b="1" baseline="30000" dirty="0" smtClean="0"/>
              <a:t>2</a:t>
            </a:r>
            <a:r>
              <a:rPr lang="en-US" sz="2000" b="1" baseline="30000" dirty="0"/>
              <a:t> </a:t>
            </a:r>
            <a:r>
              <a:rPr lang="en-US" sz="2000" dirty="0" smtClean="0"/>
              <a:t>...“you </a:t>
            </a:r>
            <a:r>
              <a:rPr lang="en-US" sz="2000" dirty="0"/>
              <a:t>can no longer be manager</a:t>
            </a:r>
            <a:r>
              <a:rPr lang="en-US" sz="2000" dirty="0" smtClean="0"/>
              <a:t>.”</a:t>
            </a:r>
            <a:r>
              <a:rPr lang="en-US" sz="2000" dirty="0"/>
              <a:t> </a:t>
            </a:r>
            <a:r>
              <a:rPr lang="en-US" sz="2000" b="1" baseline="30000" dirty="0" smtClean="0"/>
              <a:t>3</a:t>
            </a:r>
            <a:r>
              <a:rPr lang="en-US" sz="2000" b="1" baseline="30000" dirty="0"/>
              <a:t> </a:t>
            </a:r>
            <a:r>
              <a:rPr lang="en-US" sz="2000" dirty="0"/>
              <a:t>The manager said to </a:t>
            </a:r>
            <a:r>
              <a:rPr lang="en-US" sz="2000" dirty="0" smtClean="0"/>
              <a:t>himself… </a:t>
            </a:r>
            <a:r>
              <a:rPr lang="en-US" sz="2000" b="1" baseline="30000" dirty="0" smtClean="0"/>
              <a:t>4</a:t>
            </a:r>
            <a:r>
              <a:rPr lang="en-US" sz="2000" b="1" baseline="30000" dirty="0"/>
              <a:t> </a:t>
            </a:r>
            <a:r>
              <a:rPr lang="en-US" sz="2000" dirty="0" smtClean="0"/>
              <a:t>“I </a:t>
            </a:r>
            <a:r>
              <a:rPr lang="en-US" sz="2000" dirty="0"/>
              <a:t>know what I shall do, so that when I am removed from the management people will welcome me into their </a:t>
            </a:r>
            <a:r>
              <a:rPr lang="en-US" sz="2000" dirty="0" smtClean="0"/>
              <a:t>homes…” </a:t>
            </a:r>
            <a:r>
              <a:rPr lang="en-US" sz="2000" b="1" baseline="30000" dirty="0" smtClean="0"/>
              <a:t>8</a:t>
            </a:r>
            <a:r>
              <a:rPr lang="en-US" sz="2000" b="1" baseline="30000" dirty="0"/>
              <a:t> </a:t>
            </a:r>
            <a:r>
              <a:rPr lang="en-US" sz="2000" dirty="0"/>
              <a:t>And his </a:t>
            </a:r>
            <a:r>
              <a:rPr lang="en-US" sz="2000" dirty="0" smtClean="0"/>
              <a:t>master </a:t>
            </a:r>
            <a:r>
              <a:rPr lang="en-US" sz="2000" dirty="0"/>
              <a:t>praised the unrighteous manager because he had acted shrewdly; for the sons of this age are more shrewd in relation to their own </a:t>
            </a:r>
            <a:r>
              <a:rPr lang="en-US" sz="2000" dirty="0" smtClean="0"/>
              <a:t>kind </a:t>
            </a:r>
            <a:r>
              <a:rPr lang="en-US" sz="2000" dirty="0"/>
              <a:t>than the sons of light</a:t>
            </a:r>
            <a:r>
              <a:rPr lang="en-US" sz="2000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604" y="1219200"/>
            <a:ext cx="3914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The Unrighteous Steward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1676400" y="1828800"/>
            <a:ext cx="5867400" cy="101285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dirty="0" smtClean="0"/>
              <a:t> </a:t>
            </a:r>
            <a:r>
              <a:rPr lang="en-US" sz="2000" b="1" baseline="30000" dirty="0" smtClean="0"/>
              <a:t>9 </a:t>
            </a:r>
            <a:r>
              <a:rPr lang="en-US" sz="2000" dirty="0" smtClean="0"/>
              <a:t>And I say to you, make friends for yourselves by means of the wealth of unrighteousness, so that when it fails, they will receive you into the eternal dwellings.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117233" y="4114800"/>
            <a:ext cx="890953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b="1" dirty="0" smtClean="0"/>
              <a:t>¿Qué pretendía comunicar el hablante / escritor?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0" y="4876800"/>
            <a:ext cx="91646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Luke 16</a:t>
            </a:r>
            <a:r>
              <a:rPr lang="en-US" sz="2000" b="1" dirty="0"/>
              <a:t> </a:t>
            </a:r>
            <a:r>
              <a:rPr lang="es-ES" sz="2000" dirty="0"/>
              <a:t>Dijo también a sus discípulos: «Había un hombre rico que tenía un mayordomo, y éste fue acusado ante él como derrochador de sus bienes. </a:t>
            </a:r>
            <a:r>
              <a:rPr lang="es-ES" sz="2000" b="1" baseline="30000" dirty="0"/>
              <a:t>2 </a:t>
            </a:r>
            <a:r>
              <a:rPr lang="es-ES" sz="2000" dirty="0" smtClean="0"/>
              <a:t>… “ya </a:t>
            </a:r>
            <a:r>
              <a:rPr lang="es-ES" sz="2000" dirty="0"/>
              <a:t>no podrás más ser </a:t>
            </a:r>
            <a:r>
              <a:rPr lang="es-ES" sz="2000" dirty="0" smtClean="0"/>
              <a:t>mayordomo….” </a:t>
            </a:r>
            <a:r>
              <a:rPr lang="es-ES" sz="2000" dirty="0"/>
              <a:t> </a:t>
            </a:r>
            <a:r>
              <a:rPr lang="es-ES" sz="2000" b="1" baseline="30000" dirty="0"/>
              <a:t>4 </a:t>
            </a:r>
            <a:r>
              <a:rPr lang="es-ES" sz="2000" dirty="0"/>
              <a:t>Ya sé lo que haré para que, cuando se me quite la mayordomía, me reciban en sus </a:t>
            </a:r>
            <a:r>
              <a:rPr lang="es-ES" sz="2000" dirty="0" smtClean="0"/>
              <a:t>casas….”</a:t>
            </a:r>
            <a:r>
              <a:rPr lang="es-ES" sz="2000" dirty="0"/>
              <a:t>  </a:t>
            </a:r>
            <a:r>
              <a:rPr lang="es-ES" sz="2000" b="1" baseline="30000" dirty="0"/>
              <a:t>8 </a:t>
            </a:r>
            <a:r>
              <a:rPr lang="es-ES" sz="2000" dirty="0"/>
              <a:t>Y alabó el amo al mayordomo malo por haber actuado sagazmente, porque los hijos de este siglo son más sagaces en el trato con sus semejantes que los hijos de luz</a:t>
            </a:r>
            <a:r>
              <a:rPr lang="es-ES" sz="2000" dirty="0" smtClean="0"/>
              <a:t>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604" y="4572000"/>
            <a:ext cx="3914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el </a:t>
            </a:r>
            <a:r>
              <a:rPr lang="en-US" sz="2000" b="1" i="1" dirty="0" err="1" smtClean="0"/>
              <a:t>mayordomo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injusto</a:t>
            </a:r>
            <a:endParaRPr lang="en-US" sz="2000" b="1" i="1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676400" y="5105400"/>
            <a:ext cx="586740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dirty="0" smtClean="0"/>
              <a:t> </a:t>
            </a:r>
            <a:r>
              <a:rPr lang="en-US" sz="2000" b="1" baseline="30000" dirty="0" smtClean="0"/>
              <a:t>9 </a:t>
            </a:r>
            <a:r>
              <a:rPr lang="es-ES" sz="2000" dirty="0"/>
              <a:t>»Y yo os digo: Ganad amigos por medio de las riquezas injustas, para que cuando éstas falten, os reciban en las moradas eternas</a:t>
            </a:r>
            <a:r>
              <a:rPr lang="es-ES" sz="2000" dirty="0" smtClean="0"/>
              <a:t>.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0" y="342900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Perdiendo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Punto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Missing the Point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649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9" grpId="0"/>
      <p:bldP spid="10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010720" y="2514600"/>
            <a:ext cx="4009080" cy="381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7233" y="762000"/>
            <a:ext cx="890953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What was the speaker/writer </a:t>
            </a:r>
            <a:r>
              <a:rPr lang="en-US" sz="2400" b="1" i="1" u="sng" dirty="0" smtClean="0"/>
              <a:t>intending</a:t>
            </a:r>
            <a:r>
              <a:rPr lang="en-US" sz="2400" b="1" dirty="0" smtClean="0"/>
              <a:t> to communicate?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57200" y="1905000"/>
            <a:ext cx="6858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Matthew 13</a:t>
            </a:r>
            <a:r>
              <a:rPr lang="en-US" sz="2000" b="1" dirty="0"/>
              <a:t> </a:t>
            </a:r>
            <a:r>
              <a:rPr lang="en-US" sz="2000" b="1" baseline="30000" dirty="0" smtClean="0"/>
              <a:t>44</a:t>
            </a:r>
            <a:r>
              <a:rPr lang="en-US" sz="2000" b="1" baseline="30000" dirty="0"/>
              <a:t> </a:t>
            </a:r>
            <a:r>
              <a:rPr lang="en-US" sz="2000" dirty="0" smtClean="0"/>
              <a:t>The </a:t>
            </a:r>
            <a:r>
              <a:rPr lang="en-US" sz="2000" dirty="0"/>
              <a:t>kingdom of heaven is like a treasure hidden in the field, which a man found and hid again; and from joy over it he goes and sells all that he has and buys that field</a:t>
            </a:r>
            <a:r>
              <a:rPr lang="en-US" sz="2000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604" y="1219200"/>
            <a:ext cx="3914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The Unrighteous Steward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Treasure in a field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2337137"/>
            <a:ext cx="6324600" cy="1015663"/>
          </a:xfrm>
          <a:prstGeom prst="rect">
            <a:avLst/>
          </a:prstGeom>
          <a:solidFill>
            <a:schemeClr val="bg1"/>
          </a:solidFill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baseline="30000" dirty="0"/>
              <a:t>45 </a:t>
            </a:r>
            <a:r>
              <a:rPr lang="en-US" sz="2000" dirty="0" smtClean="0"/>
              <a:t>Again</a:t>
            </a:r>
            <a:r>
              <a:rPr lang="en-US" sz="2000" dirty="0"/>
              <a:t>, the kingdom of heaven is like a merchant seeking </a:t>
            </a:r>
            <a:r>
              <a:rPr lang="en-US" sz="2000" dirty="0" smtClean="0"/>
              <a:t>fine pearls,</a:t>
            </a:r>
            <a:r>
              <a:rPr lang="en-US" sz="2000" b="1" baseline="30000" dirty="0" smtClean="0"/>
              <a:t>46</a:t>
            </a:r>
            <a:r>
              <a:rPr lang="en-US" sz="2000" b="1" baseline="30000" dirty="0"/>
              <a:t> </a:t>
            </a:r>
            <a:r>
              <a:rPr lang="en-US" sz="2000" dirty="0"/>
              <a:t>and upon finding one pearl of great value, he went and </a:t>
            </a:r>
            <a:r>
              <a:rPr lang="en-US" sz="2000" b="1" u="sng" dirty="0"/>
              <a:t>sold all that he had and bought it</a:t>
            </a:r>
            <a:r>
              <a:rPr lang="en-US" sz="2000" dirty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604" y="4572000"/>
            <a:ext cx="3914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el </a:t>
            </a:r>
            <a:r>
              <a:rPr lang="en-US" sz="2000" b="1" i="1" dirty="0" err="1" smtClean="0"/>
              <a:t>mayordomo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injusto</a:t>
            </a:r>
            <a:endParaRPr lang="en-US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err="1" smtClean="0"/>
              <a:t>tesoro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en</a:t>
            </a:r>
            <a:r>
              <a:rPr lang="en-US" sz="2000" b="1" i="1" dirty="0" smtClean="0"/>
              <a:t> un campo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588714" y="5943600"/>
            <a:ext cx="5336086" cy="381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5796" y="5334000"/>
            <a:ext cx="76676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Mateo 13</a:t>
            </a:r>
            <a:r>
              <a:rPr lang="en-US" sz="2000" b="1" dirty="0"/>
              <a:t> </a:t>
            </a:r>
            <a:r>
              <a:rPr lang="en-US" sz="2000" b="1" baseline="30000" dirty="0" smtClean="0"/>
              <a:t>44</a:t>
            </a:r>
            <a:r>
              <a:rPr lang="en-US" sz="2000" b="1" baseline="30000" dirty="0"/>
              <a:t> </a:t>
            </a:r>
            <a:r>
              <a:rPr lang="es-ES" sz="2000" b="1" baseline="30000" dirty="0"/>
              <a:t>44 </a:t>
            </a:r>
            <a:r>
              <a:rPr lang="es-ES" sz="2000" dirty="0"/>
              <a:t>»Además el reino de los cielos es semejante a un tesoro escondido en un campo, el cual un hombre halla y lo esconde de nuevo; y gozoso por ello va y vende todo lo que tiene y compra aquel campo.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771796" y="5766137"/>
            <a:ext cx="6324600" cy="1015663"/>
          </a:xfrm>
          <a:prstGeom prst="rect">
            <a:avLst/>
          </a:prstGeom>
          <a:solidFill>
            <a:schemeClr val="bg1"/>
          </a:solidFill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ES" sz="2000" b="1" baseline="30000" dirty="0"/>
              <a:t>45 </a:t>
            </a:r>
            <a:r>
              <a:rPr lang="es-ES" sz="2000" dirty="0"/>
              <a:t>»También el reino de los cielos es semejante a un comerciante que busca buenas perlas, </a:t>
            </a:r>
            <a:r>
              <a:rPr lang="es-ES" sz="2000" b="1" baseline="30000" dirty="0"/>
              <a:t>46 </a:t>
            </a:r>
            <a:r>
              <a:rPr lang="es-ES" sz="2000" dirty="0"/>
              <a:t>y al hallar una perla preciosa, fue y </a:t>
            </a:r>
            <a:r>
              <a:rPr lang="es-ES" sz="2000" b="1" u="sng" dirty="0"/>
              <a:t>vendió todo lo que tenía y la compró</a:t>
            </a:r>
            <a:r>
              <a:rPr lang="es-ES" sz="2000" dirty="0"/>
              <a:t>.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117233" y="4114800"/>
            <a:ext cx="890953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b="1" dirty="0" smtClean="0"/>
              <a:t>¿Qué pretendía comunicar el hablante / escritor?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0" y="342900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Perdiendo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Punto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Missing the Point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663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  <p:bldP spid="7" grpId="0" animBg="1"/>
      <p:bldP spid="13" grpId="0" animBg="1"/>
      <p:bldP spid="14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233" y="762000"/>
            <a:ext cx="890953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What was the speaker/writer </a:t>
            </a:r>
            <a:r>
              <a:rPr lang="en-US" sz="2400" b="1" i="1" u="sng" dirty="0" smtClean="0"/>
              <a:t>intending</a:t>
            </a:r>
            <a:r>
              <a:rPr lang="en-US" sz="2400" b="1" dirty="0" smtClean="0"/>
              <a:t> to communicate?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604" y="1219200"/>
            <a:ext cx="3914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The Unrighteous Steward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Treasure in a field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Competing as an Athlete</a:t>
            </a:r>
            <a:endParaRPr lang="en-US" sz="2000" b="1" i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3495124" y="1600200"/>
            <a:ext cx="534407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/>
              <a:t>2 Timothy 2</a:t>
            </a:r>
            <a:r>
              <a:rPr lang="en-US" sz="2200" b="1" baseline="30000" dirty="0"/>
              <a:t>5 </a:t>
            </a:r>
            <a:r>
              <a:rPr lang="en-US" sz="2200" dirty="0"/>
              <a:t>Also if anyone competes as an athlete, he </a:t>
            </a:r>
            <a:r>
              <a:rPr lang="en-US" sz="2200" dirty="0" smtClean="0"/>
              <a:t>does </a:t>
            </a:r>
            <a:r>
              <a:rPr lang="en-US" sz="2200" dirty="0"/>
              <a:t>not win the prize unless he competes according to the rules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12" name="Rectangle 11"/>
          <p:cNvSpPr/>
          <p:nvPr/>
        </p:nvSpPr>
        <p:spPr>
          <a:xfrm>
            <a:off x="0" y="342900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Perdiendo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Punto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Missing the Point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23720" y="4988004"/>
            <a:ext cx="53440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/>
              <a:t>2 Timothy 2</a:t>
            </a:r>
            <a:r>
              <a:rPr lang="en-US" sz="2200" b="1" baseline="30000" dirty="0"/>
              <a:t>5 </a:t>
            </a:r>
            <a:r>
              <a:rPr lang="es-ES" sz="2400" dirty="0" smtClean="0"/>
              <a:t>Y </a:t>
            </a:r>
            <a:r>
              <a:rPr lang="es-ES" sz="2400" dirty="0"/>
              <a:t>también el que lucha como atleta, no es coronado si no lucha legítimamente</a:t>
            </a:r>
            <a:r>
              <a:rPr lang="es-ES" sz="2400" dirty="0" smtClean="0"/>
              <a:t>.</a:t>
            </a:r>
            <a:endParaRPr lang="en-US" sz="2200" dirty="0"/>
          </a:p>
        </p:txBody>
      </p:sp>
      <p:sp>
        <p:nvSpPr>
          <p:cNvPr id="17" name="Rectangle 16"/>
          <p:cNvSpPr/>
          <p:nvPr/>
        </p:nvSpPr>
        <p:spPr>
          <a:xfrm>
            <a:off x="117233" y="4114800"/>
            <a:ext cx="890953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b="1" dirty="0" smtClean="0"/>
              <a:t>¿Qué pretendía comunicar el hablante / escritor?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7604" y="4572000"/>
            <a:ext cx="3914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el </a:t>
            </a:r>
            <a:r>
              <a:rPr lang="en-US" sz="2000" b="1" i="1" dirty="0" err="1" smtClean="0"/>
              <a:t>mayordomo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injusto</a:t>
            </a:r>
            <a:endParaRPr lang="en-US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err="1" smtClean="0"/>
              <a:t>tesoro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en</a:t>
            </a:r>
            <a:r>
              <a:rPr lang="en-US" sz="2000" b="1" i="1" dirty="0" smtClean="0"/>
              <a:t> un campo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err="1" smtClean="0"/>
              <a:t>compitiendo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como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atleta</a:t>
            </a:r>
            <a:endParaRPr lang="en-US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98766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233" y="762000"/>
            <a:ext cx="890953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What was the speaker/writer </a:t>
            </a:r>
            <a:r>
              <a:rPr lang="en-US" sz="2400" b="1" i="1" u="sng" dirty="0" smtClean="0"/>
              <a:t>intending</a:t>
            </a:r>
            <a:r>
              <a:rPr lang="en-US" sz="2400" b="1" dirty="0" smtClean="0"/>
              <a:t> to communicate?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604" y="1219200"/>
            <a:ext cx="3914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The Unrighteous Steward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Treasure in a field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Competing as an Athlete</a:t>
            </a:r>
            <a:endParaRPr lang="en-US" sz="2000" b="1" i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3200400" y="1371600"/>
            <a:ext cx="5943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 smtClean="0"/>
              <a:t>1 Corinthians 9</a:t>
            </a:r>
            <a:r>
              <a:rPr lang="en-US" sz="2100" b="1" baseline="30000" dirty="0" smtClean="0"/>
              <a:t>24</a:t>
            </a:r>
            <a:r>
              <a:rPr lang="en-US" sz="2100" b="1" baseline="30000" dirty="0"/>
              <a:t> </a:t>
            </a:r>
            <a:r>
              <a:rPr lang="en-US" sz="2100" dirty="0"/>
              <a:t>Do you not know that those who run in a race all run, but only one receives the </a:t>
            </a:r>
            <a:r>
              <a:rPr lang="en-US" sz="2100" dirty="0" smtClean="0"/>
              <a:t>prize? Run </a:t>
            </a:r>
            <a:r>
              <a:rPr lang="en-US" sz="2100" dirty="0"/>
              <a:t>in such a way that you may </a:t>
            </a:r>
            <a:r>
              <a:rPr lang="en-US" sz="2100" dirty="0" smtClean="0"/>
              <a:t>win. </a:t>
            </a:r>
            <a:r>
              <a:rPr lang="en-US" sz="2100" b="1" baseline="30000" dirty="0" smtClean="0"/>
              <a:t>25</a:t>
            </a:r>
            <a:r>
              <a:rPr lang="en-US" sz="2100" b="1" baseline="30000" dirty="0"/>
              <a:t> </a:t>
            </a:r>
            <a:r>
              <a:rPr lang="en-US" sz="2100" dirty="0" smtClean="0"/>
              <a:t>Everyone who competes in </a:t>
            </a:r>
            <a:r>
              <a:rPr lang="en-US" sz="2100" dirty="0"/>
              <a:t>the games exercises self-control in all </a:t>
            </a:r>
            <a:r>
              <a:rPr lang="en-US" sz="2100" dirty="0" smtClean="0"/>
              <a:t>things. They </a:t>
            </a:r>
            <a:r>
              <a:rPr lang="en-US" sz="2100" dirty="0"/>
              <a:t>then do </a:t>
            </a:r>
            <a:r>
              <a:rPr lang="en-US" sz="2100" dirty="0" smtClean="0"/>
              <a:t>it to </a:t>
            </a:r>
            <a:r>
              <a:rPr lang="en-US" sz="2100" dirty="0"/>
              <a:t>receive a </a:t>
            </a:r>
            <a:r>
              <a:rPr lang="en-US" sz="2100" dirty="0" smtClean="0"/>
              <a:t>perishable wreath, but </a:t>
            </a:r>
            <a:r>
              <a:rPr lang="en-US" sz="2100" dirty="0"/>
              <a:t>we an imperishable</a:t>
            </a:r>
            <a:r>
              <a:rPr lang="en-US" sz="2100" dirty="0" smtClean="0"/>
              <a:t>. </a:t>
            </a:r>
            <a:endParaRPr lang="en-US" sz="2100" dirty="0"/>
          </a:p>
        </p:txBody>
      </p:sp>
      <p:sp>
        <p:nvSpPr>
          <p:cNvPr id="8" name="Rectangle 7"/>
          <p:cNvSpPr/>
          <p:nvPr/>
        </p:nvSpPr>
        <p:spPr>
          <a:xfrm>
            <a:off x="3200400" y="1720840"/>
            <a:ext cx="5826368" cy="170816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100" b="1" baseline="30000" dirty="0"/>
              <a:t>26 </a:t>
            </a:r>
            <a:r>
              <a:rPr lang="en-US" sz="2100" dirty="0"/>
              <a:t>Therefore I run in such a way, as not without aim; I box in such a way, as </a:t>
            </a:r>
            <a:r>
              <a:rPr lang="en-US" sz="2100" dirty="0" smtClean="0"/>
              <a:t>not beating </a:t>
            </a:r>
            <a:r>
              <a:rPr lang="en-US" sz="2100" dirty="0"/>
              <a:t>the air; </a:t>
            </a:r>
            <a:r>
              <a:rPr lang="en-US" sz="2100" b="1" baseline="30000" dirty="0"/>
              <a:t>27 </a:t>
            </a:r>
            <a:r>
              <a:rPr lang="en-US" sz="2100" dirty="0"/>
              <a:t>but </a:t>
            </a:r>
            <a:r>
              <a:rPr lang="en-US" sz="2100" dirty="0" smtClean="0"/>
              <a:t>I discipline</a:t>
            </a:r>
            <a:r>
              <a:rPr lang="en-US" sz="2100" dirty="0"/>
              <a:t> my </a:t>
            </a:r>
            <a:r>
              <a:rPr lang="en-US" sz="2100" dirty="0" smtClean="0"/>
              <a:t>body and </a:t>
            </a:r>
            <a:r>
              <a:rPr lang="en-US" sz="2100" dirty="0"/>
              <a:t>make it my slave, so that, after I have preached to others, I myself will not be disqualified.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42900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Perdiendo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Punto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Missing the Point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7233" y="4114800"/>
            <a:ext cx="890953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b="1" dirty="0" smtClean="0"/>
              <a:t>¿Qué pretendía comunicar el hablante / escritor?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7604" y="4572000"/>
            <a:ext cx="3914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el </a:t>
            </a:r>
            <a:r>
              <a:rPr lang="en-US" sz="2000" b="1" i="1" dirty="0" err="1" smtClean="0"/>
              <a:t>mayordomo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injusto</a:t>
            </a:r>
            <a:endParaRPr lang="en-US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err="1" smtClean="0"/>
              <a:t>tesoro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en</a:t>
            </a:r>
            <a:r>
              <a:rPr lang="en-US" sz="2000" b="1" i="1" dirty="0" smtClean="0"/>
              <a:t> un campo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err="1" smtClean="0"/>
              <a:t>compitiendo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como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atleta</a:t>
            </a:r>
            <a:endParaRPr lang="en-US" sz="2000" b="1" i="1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3200400" y="4800600"/>
            <a:ext cx="5943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 smtClean="0"/>
              <a:t>1 </a:t>
            </a:r>
            <a:r>
              <a:rPr lang="en-US" sz="2100" b="1" dirty="0" err="1" smtClean="0"/>
              <a:t>Corintios</a:t>
            </a:r>
            <a:r>
              <a:rPr lang="en-US" sz="2100" b="1" dirty="0" smtClean="0"/>
              <a:t> 9</a:t>
            </a:r>
            <a:r>
              <a:rPr lang="en-US" sz="2100" b="1" baseline="30000" dirty="0" smtClean="0"/>
              <a:t>24</a:t>
            </a:r>
            <a:r>
              <a:rPr lang="en-US" sz="2000" b="1" baseline="30000" dirty="0"/>
              <a:t> </a:t>
            </a:r>
            <a:r>
              <a:rPr lang="es-ES" sz="2100" dirty="0" smtClean="0"/>
              <a:t>¿</a:t>
            </a:r>
            <a:r>
              <a:rPr lang="es-ES" sz="2100" dirty="0"/>
              <a:t>No sabéis que los que corren en el estadio, todos a la verdad corren, pero uno solo se lleva el premio? Corred de tal manera que lo obtengáis.</a:t>
            </a:r>
            <a:r>
              <a:rPr lang="es-ES" sz="2100" b="1" baseline="30000" dirty="0"/>
              <a:t>25 </a:t>
            </a:r>
            <a:r>
              <a:rPr lang="es-ES" sz="2100" dirty="0"/>
              <a:t>Todo aquel que lucha, de todo se abstiene; ellos, a la verdad, para recibir una corona corruptible, pero nosotros, una incorruptible. </a:t>
            </a:r>
            <a:endParaRPr lang="en-US" sz="2100" dirty="0"/>
          </a:p>
        </p:txBody>
      </p:sp>
      <p:sp>
        <p:nvSpPr>
          <p:cNvPr id="15" name="Rectangle 14"/>
          <p:cNvSpPr/>
          <p:nvPr/>
        </p:nvSpPr>
        <p:spPr>
          <a:xfrm>
            <a:off x="3200400" y="5149840"/>
            <a:ext cx="5943600" cy="170816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100" b="1" baseline="30000" dirty="0"/>
              <a:t>26 </a:t>
            </a:r>
            <a:r>
              <a:rPr lang="es-ES" sz="2100" dirty="0"/>
              <a:t>Así que yo de esta manera corro, no como a la ventura; de esta manera peleo, no como quien golpea el aire; </a:t>
            </a:r>
            <a:r>
              <a:rPr lang="es-ES" sz="2100" b="1" baseline="30000" dirty="0"/>
              <a:t>27 </a:t>
            </a:r>
            <a:r>
              <a:rPr lang="es-ES" sz="2100" dirty="0"/>
              <a:t>sino que golpeo mi cuerpo y lo pongo en servidumbre, no sea que, habiendo sido heraldo para otros, yo mismo venga a ser eliminado</a:t>
            </a:r>
            <a:r>
              <a:rPr lang="es-ES" sz="2100" dirty="0" smtClean="0"/>
              <a:t>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42614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4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233" y="762000"/>
            <a:ext cx="890953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What was the speaker/writer </a:t>
            </a:r>
            <a:r>
              <a:rPr lang="en-US" sz="2400" b="1" i="1" u="sng" dirty="0" smtClean="0"/>
              <a:t>intending</a:t>
            </a:r>
            <a:r>
              <a:rPr lang="en-US" sz="2400" b="1" dirty="0" smtClean="0"/>
              <a:t> to communicate?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604" y="1219200"/>
            <a:ext cx="39147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The Unrighteous Steward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Treasure in a Field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Competing as an Athlete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Soldiers </a:t>
            </a:r>
            <a:r>
              <a:rPr lang="en-US" sz="2000" b="1" i="1" dirty="0" err="1" smtClean="0"/>
              <a:t>Unentangled</a:t>
            </a:r>
            <a:endParaRPr lang="en-US" sz="2000" b="1" i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3058668" y="1600200"/>
            <a:ext cx="6085332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dirty="0" smtClean="0"/>
              <a:t>2 Timothy 2</a:t>
            </a:r>
            <a:r>
              <a:rPr lang="en-US" sz="2200" dirty="0"/>
              <a:t> </a:t>
            </a:r>
            <a:r>
              <a:rPr lang="en-US" sz="2200" b="1" baseline="30000" dirty="0"/>
              <a:t>3 </a:t>
            </a:r>
            <a:r>
              <a:rPr lang="en-US" sz="2200" dirty="0"/>
              <a:t>Suffer hardship with me, as a </a:t>
            </a:r>
            <a:r>
              <a:rPr lang="en-US" sz="2200" dirty="0" smtClean="0"/>
              <a:t>good soldier </a:t>
            </a:r>
            <a:r>
              <a:rPr lang="en-US" sz="2200" dirty="0"/>
              <a:t>of Christ Jesus. </a:t>
            </a:r>
            <a:r>
              <a:rPr lang="en-US" sz="2200" b="1" baseline="30000" dirty="0"/>
              <a:t>4 </a:t>
            </a:r>
            <a:r>
              <a:rPr lang="en-US" sz="2200" dirty="0"/>
              <a:t>No soldier in active </a:t>
            </a:r>
            <a:r>
              <a:rPr lang="en-US" sz="2200" dirty="0" smtClean="0"/>
              <a:t>service entangles </a:t>
            </a:r>
            <a:r>
              <a:rPr lang="en-US" sz="2200" dirty="0"/>
              <a:t>himself in the affairs of everyday life, so that he may please the one who enlisted him as a soldier.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42900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Perdiendo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Punto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Missing the Point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7233" y="4114800"/>
            <a:ext cx="890953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b="1" dirty="0" smtClean="0"/>
              <a:t>¿Qué pretendía comunicar el hablante / escritor?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7604" y="4572000"/>
            <a:ext cx="39147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el </a:t>
            </a:r>
            <a:r>
              <a:rPr lang="en-US" sz="2000" b="1" i="1" dirty="0" err="1" smtClean="0"/>
              <a:t>mayordomo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injusto</a:t>
            </a:r>
            <a:endParaRPr lang="en-US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err="1" smtClean="0"/>
              <a:t>tesoro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en</a:t>
            </a:r>
            <a:r>
              <a:rPr lang="en-US" sz="2000" b="1" i="1" dirty="0" smtClean="0"/>
              <a:t> un campo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err="1" smtClean="0"/>
              <a:t>compitiendo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como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atleta</a:t>
            </a:r>
            <a:endParaRPr lang="en-US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err="1" smtClean="0"/>
              <a:t>soldados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desenredados</a:t>
            </a:r>
            <a:endParaRPr lang="en-US" sz="2000" b="1" i="1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3048000" y="4996696"/>
            <a:ext cx="6085332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dirty="0" smtClean="0"/>
              <a:t>2 </a:t>
            </a:r>
            <a:r>
              <a:rPr lang="en-US" sz="2200" b="1" dirty="0" err="1" smtClean="0"/>
              <a:t>Timoteo</a:t>
            </a:r>
            <a:r>
              <a:rPr lang="en-US" sz="2200" b="1" dirty="0" smtClean="0"/>
              <a:t> 2</a:t>
            </a:r>
            <a:r>
              <a:rPr lang="en-US" sz="2200" dirty="0"/>
              <a:t> </a:t>
            </a:r>
            <a:r>
              <a:rPr lang="en-US" sz="2200" b="1" baseline="30000" dirty="0"/>
              <a:t>3 </a:t>
            </a:r>
            <a:r>
              <a:rPr lang="es-ES" sz="2200" dirty="0"/>
              <a:t>Tú, pues, sufre penalidades como buen soldado de Jesucristo.</a:t>
            </a:r>
            <a:r>
              <a:rPr lang="es-ES" sz="2200" b="1" baseline="30000" dirty="0"/>
              <a:t>4 </a:t>
            </a:r>
            <a:r>
              <a:rPr lang="es-ES" sz="2200" dirty="0"/>
              <a:t>Ninguno que milita se enreda en los negocios de la vida, a fin de agradar a aquel que lo tomó por soldado</a:t>
            </a:r>
            <a:r>
              <a:rPr lang="es-E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536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731</Words>
  <Application>Microsoft Office PowerPoint</Application>
  <PresentationFormat>On-screen Show (4:3)</PresentationFormat>
  <Paragraphs>163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29</cp:revision>
  <dcterms:created xsi:type="dcterms:W3CDTF">2018-10-13T23:09:23Z</dcterms:created>
  <dcterms:modified xsi:type="dcterms:W3CDTF">2018-10-14T14:52:05Z</dcterms:modified>
</cp:coreProperties>
</file>