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56"/>
  </p:notesMasterIdLst>
  <p:sldIdLst>
    <p:sldId id="256" r:id="rId2"/>
    <p:sldId id="403" r:id="rId3"/>
    <p:sldId id="264" r:id="rId4"/>
    <p:sldId id="259" r:id="rId5"/>
    <p:sldId id="270" r:id="rId6"/>
    <p:sldId id="279" r:id="rId7"/>
    <p:sldId id="284" r:id="rId8"/>
    <p:sldId id="282" r:id="rId9"/>
    <p:sldId id="430" r:id="rId10"/>
    <p:sldId id="404" r:id="rId11"/>
    <p:sldId id="296" r:id="rId12"/>
    <p:sldId id="332" r:id="rId13"/>
    <p:sldId id="325" r:id="rId14"/>
    <p:sldId id="405" r:id="rId15"/>
    <p:sldId id="406" r:id="rId16"/>
    <p:sldId id="407" r:id="rId17"/>
    <p:sldId id="408" r:id="rId18"/>
    <p:sldId id="357" r:id="rId19"/>
    <p:sldId id="429" r:id="rId20"/>
    <p:sldId id="409" r:id="rId21"/>
    <p:sldId id="261" r:id="rId22"/>
    <p:sldId id="364" r:id="rId23"/>
    <p:sldId id="365" r:id="rId24"/>
    <p:sldId id="410" r:id="rId25"/>
    <p:sldId id="411" r:id="rId26"/>
    <p:sldId id="412" r:id="rId27"/>
    <p:sldId id="413" r:id="rId28"/>
    <p:sldId id="414" r:id="rId29"/>
    <p:sldId id="415" r:id="rId30"/>
    <p:sldId id="417" r:id="rId31"/>
    <p:sldId id="428" r:id="rId32"/>
    <p:sldId id="425" r:id="rId33"/>
    <p:sldId id="304" r:id="rId34"/>
    <p:sldId id="305" r:id="rId35"/>
    <p:sldId id="306" r:id="rId36"/>
    <p:sldId id="307" r:id="rId37"/>
    <p:sldId id="308" r:id="rId38"/>
    <p:sldId id="419" r:id="rId39"/>
    <p:sldId id="367" r:id="rId40"/>
    <p:sldId id="326" r:id="rId41"/>
    <p:sldId id="423" r:id="rId42"/>
    <p:sldId id="427" r:id="rId43"/>
    <p:sldId id="426" r:id="rId44"/>
    <p:sldId id="338" r:id="rId45"/>
    <p:sldId id="371" r:id="rId46"/>
    <p:sldId id="340" r:id="rId47"/>
    <p:sldId id="372" r:id="rId48"/>
    <p:sldId id="375" r:id="rId49"/>
    <p:sldId id="376" r:id="rId50"/>
    <p:sldId id="377" r:id="rId51"/>
    <p:sldId id="381" r:id="rId52"/>
    <p:sldId id="422" r:id="rId53"/>
    <p:sldId id="389" r:id="rId54"/>
    <p:sldId id="39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A02"/>
    <a:srgbClr val="74A477"/>
    <a:srgbClr val="232C12"/>
    <a:srgbClr val="009A46"/>
    <a:srgbClr val="25FF88"/>
    <a:srgbClr val="00F66F"/>
    <a:srgbClr val="00DA63"/>
    <a:srgbClr val="C5FFDF"/>
    <a:srgbClr val="F6FBEB"/>
    <a:srgbClr val="EBE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90" d="100"/>
          <a:sy n="90"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79102-A522-4D3F-BC0E-81C8C3D17952}" type="datetimeFigureOut">
              <a:rPr lang="en-US" smtClean="0"/>
              <a:t>10/25/2018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D9D3A-BCCA-477C-A4F9-B2F439F204E5}" type="slidenum">
              <a:rPr lang="en-US" smtClean="0"/>
              <a:t>‹#›</a:t>
            </a:fld>
            <a:endParaRPr lang="en-US"/>
          </a:p>
        </p:txBody>
      </p:sp>
    </p:spTree>
    <p:extLst>
      <p:ext uri="{BB962C8B-B14F-4D97-AF65-F5344CB8AC3E}">
        <p14:creationId xmlns:p14="http://schemas.microsoft.com/office/powerpoint/2010/main" val="290021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0D2F0F-8F86-4B60-84F9-EC4CAEA6B850}"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371589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203488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717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305244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707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1817595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31638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215511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132934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37E61-15AF-4BC7-AA0C-21D0F73DA3EA}"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425821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837E61-15AF-4BC7-AA0C-21D0F73DA3E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299563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837E61-15AF-4BC7-AA0C-21D0F73DA3EA}"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129555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837E61-15AF-4BC7-AA0C-21D0F73DA3EA}"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317734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37E61-15AF-4BC7-AA0C-21D0F73DA3EA}"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13446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837E61-15AF-4BC7-AA0C-21D0F73DA3E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312015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837E61-15AF-4BC7-AA0C-21D0F73DA3EA}"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53456-266C-4AC1-B5EE-0E7A2791CB64}" type="slidenum">
              <a:rPr lang="en-US" smtClean="0"/>
              <a:t>‹#›</a:t>
            </a:fld>
            <a:endParaRPr lang="en-US"/>
          </a:p>
        </p:txBody>
      </p:sp>
    </p:spTree>
    <p:extLst>
      <p:ext uri="{BB962C8B-B14F-4D97-AF65-F5344CB8AC3E}">
        <p14:creationId xmlns:p14="http://schemas.microsoft.com/office/powerpoint/2010/main" val="235929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837E61-15AF-4BC7-AA0C-21D0F73DA3EA}" type="datetimeFigureOut">
              <a:rPr lang="en-US" smtClean="0"/>
              <a:t>10/25/2018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3A53456-266C-4AC1-B5EE-0E7A2791CB64}" type="slidenum">
              <a:rPr lang="en-US" smtClean="0"/>
              <a:t>‹#›</a:t>
            </a:fld>
            <a:endParaRPr lang="en-US"/>
          </a:p>
        </p:txBody>
      </p:sp>
    </p:spTree>
    <p:extLst>
      <p:ext uri="{BB962C8B-B14F-4D97-AF65-F5344CB8AC3E}">
        <p14:creationId xmlns:p14="http://schemas.microsoft.com/office/powerpoint/2010/main" val="28990697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12.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4D12-5A67-437C-8393-5C28A73578F0}"/>
              </a:ext>
            </a:extLst>
          </p:cNvPr>
          <p:cNvSpPr>
            <a:spLocks noGrp="1"/>
          </p:cNvSpPr>
          <p:nvPr>
            <p:ph type="ctrTitle"/>
          </p:nvPr>
        </p:nvSpPr>
        <p:spPr>
          <a:xfrm>
            <a:off x="427074" y="2985975"/>
            <a:ext cx="7005084" cy="767319"/>
          </a:xfrm>
        </p:spPr>
        <p:txBody>
          <a:bodyPr>
            <a:noAutofit/>
          </a:bodyPr>
          <a:lstStyle/>
          <a:p>
            <a:pPr algn="ctr">
              <a:lnSpc>
                <a:spcPct val="91000"/>
              </a:lnSpc>
            </a:pPr>
            <a:br>
              <a:rPr lang="en-US" sz="7000" b="1" cap="none"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4400" b="1" cap="none"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The God of the Mountain </a:t>
            </a:r>
            <a:endParaRPr lang="en-US" sz="4400" dirty="0">
              <a:latin typeface="Perpetua" panose="02020502060401020303" pitchFamily="18" charset="0"/>
            </a:endParaRPr>
          </a:p>
        </p:txBody>
      </p:sp>
      <p:sp>
        <p:nvSpPr>
          <p:cNvPr id="3" name="Subtitle 2">
            <a:extLst>
              <a:ext uri="{FF2B5EF4-FFF2-40B4-BE49-F238E27FC236}">
                <a16:creationId xmlns:a16="http://schemas.microsoft.com/office/drawing/2014/main" id="{1F689031-DC87-470C-8AC2-84BFA7FEE233}"/>
              </a:ext>
            </a:extLst>
          </p:cNvPr>
          <p:cNvSpPr>
            <a:spLocks noGrp="1"/>
          </p:cNvSpPr>
          <p:nvPr>
            <p:ph type="subTitle" idx="1"/>
          </p:nvPr>
        </p:nvSpPr>
        <p:spPr>
          <a:xfrm>
            <a:off x="1042877" y="4393789"/>
            <a:ext cx="5773479" cy="1836890"/>
          </a:xfrm>
        </p:spPr>
        <p:txBody>
          <a:bodyPr>
            <a:noAutofit/>
          </a:bodyPr>
          <a:lstStyle/>
          <a:p>
            <a:pPr algn="just"/>
            <a:r>
              <a:rPr lang="en-US" sz="2800" b="1" dirty="0">
                <a:solidFill>
                  <a:srgbClr val="303F0D"/>
                </a:solidFill>
                <a:latin typeface="Arial Narrow" panose="020B0606020202030204" pitchFamily="34" charset="0"/>
              </a:rPr>
              <a:t>Great </a:t>
            </a:r>
            <a:r>
              <a:rPr lang="en-US" sz="2800" b="1" i="1" dirty="0">
                <a:solidFill>
                  <a:srgbClr val="303F0D"/>
                </a:solidFill>
                <a:latin typeface="Arial Narrow" panose="020B0606020202030204" pitchFamily="34" charset="0"/>
              </a:rPr>
              <a:t>is </a:t>
            </a:r>
            <a:r>
              <a:rPr lang="en-US" sz="2800" b="1" dirty="0">
                <a:solidFill>
                  <a:srgbClr val="303F0D"/>
                </a:solidFill>
                <a:latin typeface="Arial Narrow" panose="020B0606020202030204" pitchFamily="34" charset="0"/>
              </a:rPr>
              <a:t>the LORD, and greatly to be praised in the city of our God, </a:t>
            </a:r>
            <a:r>
              <a:rPr lang="en-US" sz="2800" b="1" i="1" dirty="0">
                <a:solidFill>
                  <a:srgbClr val="303F0D"/>
                </a:solidFill>
                <a:latin typeface="Arial Narrow" panose="020B0606020202030204" pitchFamily="34" charset="0"/>
              </a:rPr>
              <a:t>in </a:t>
            </a:r>
            <a:r>
              <a:rPr lang="en-US" sz="2800" b="1" dirty="0">
                <a:solidFill>
                  <a:srgbClr val="303F0D"/>
                </a:solidFill>
                <a:latin typeface="Arial Narrow" panose="020B0606020202030204" pitchFamily="34" charset="0"/>
              </a:rPr>
              <a:t>the Mountain of His Holiness.   (Psalm 48:1)</a:t>
            </a:r>
          </a:p>
        </p:txBody>
      </p:sp>
      <p:sp>
        <p:nvSpPr>
          <p:cNvPr id="4" name="Title 1">
            <a:extLst>
              <a:ext uri="{FF2B5EF4-FFF2-40B4-BE49-F238E27FC236}">
                <a16:creationId xmlns:a16="http://schemas.microsoft.com/office/drawing/2014/main" id="{0A96BBB3-6CC1-437A-BDC0-D7B6E5FB58BA}"/>
              </a:ext>
            </a:extLst>
          </p:cNvPr>
          <p:cNvSpPr txBox="1">
            <a:spLocks/>
          </p:cNvSpPr>
          <p:nvPr/>
        </p:nvSpPr>
        <p:spPr>
          <a:xfrm>
            <a:off x="427074" y="832882"/>
            <a:ext cx="7005084" cy="227182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Climbing the </a:t>
            </a:r>
            <a:b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Mountain of Holiness</a:t>
            </a:r>
            <a:endParaRPr lang="en-US" sz="4400" dirty="0">
              <a:latin typeface="Perpetua" panose="02020502060401020303" pitchFamily="18" charset="0"/>
            </a:endParaRPr>
          </a:p>
        </p:txBody>
      </p:sp>
      <p:sp>
        <p:nvSpPr>
          <p:cNvPr id="6" name="Title 1">
            <a:extLst>
              <a:ext uri="{FF2B5EF4-FFF2-40B4-BE49-F238E27FC236}">
                <a16:creationId xmlns:a16="http://schemas.microsoft.com/office/drawing/2014/main" id="{351A698D-862F-45E5-ACE2-A13D1E0D9C38}"/>
              </a:ext>
            </a:extLst>
          </p:cNvPr>
          <p:cNvSpPr txBox="1">
            <a:spLocks/>
          </p:cNvSpPr>
          <p:nvPr/>
        </p:nvSpPr>
        <p:spPr>
          <a:xfrm>
            <a:off x="427074" y="3438628"/>
            <a:ext cx="7005084" cy="84629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1000"/>
              </a:lnSpc>
            </a:pPr>
            <a:b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br>
              <a:rPr lang="en-US" sz="4400" b="1"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br>
            <a:br>
              <a:rPr lang="en-US" sz="200" b="1"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br>
            <a:r>
              <a:rPr lang="en-US" sz="4400" b="1"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Is Holy</a:t>
            </a:r>
            <a:endParaRPr lang="en-US" sz="4400" dirty="0">
              <a:latin typeface="Perpetua" panose="02020502060401020303" pitchFamily="18" charset="0"/>
            </a:endParaRPr>
          </a:p>
        </p:txBody>
      </p:sp>
    </p:spTree>
    <p:extLst>
      <p:ext uri="{BB962C8B-B14F-4D97-AF65-F5344CB8AC3E}">
        <p14:creationId xmlns:p14="http://schemas.microsoft.com/office/powerpoint/2010/main" val="32966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4D12-5A67-437C-8393-5C28A73578F0}"/>
              </a:ext>
            </a:extLst>
          </p:cNvPr>
          <p:cNvSpPr>
            <a:spLocks noGrp="1"/>
          </p:cNvSpPr>
          <p:nvPr>
            <p:ph type="ctrTitle"/>
          </p:nvPr>
        </p:nvSpPr>
        <p:spPr>
          <a:xfrm>
            <a:off x="458973" y="3390008"/>
            <a:ext cx="7005084" cy="767319"/>
          </a:xfrm>
        </p:spPr>
        <p:txBody>
          <a:bodyPr>
            <a:noAutofit/>
          </a:bodyPr>
          <a:lstStyle/>
          <a:p>
            <a:pPr algn="ctr">
              <a:lnSpc>
                <a:spcPct val="91000"/>
              </a:lnSpc>
            </a:pPr>
            <a:br>
              <a:rPr lang="en-US" sz="7000" b="1" cap="none"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4400" b="1" cap="none"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A Mountain </a:t>
            </a:r>
            <a:r>
              <a:rPr lang="en-US" sz="4400" b="1" cap="none">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Between Us  </a:t>
            </a:r>
            <a:endParaRPr lang="en-US" sz="4400" dirty="0">
              <a:latin typeface="Perpetua" panose="02020502060401020303" pitchFamily="18" charset="0"/>
            </a:endParaRPr>
          </a:p>
        </p:txBody>
      </p:sp>
      <p:sp>
        <p:nvSpPr>
          <p:cNvPr id="3" name="Subtitle 2">
            <a:extLst>
              <a:ext uri="{FF2B5EF4-FFF2-40B4-BE49-F238E27FC236}">
                <a16:creationId xmlns:a16="http://schemas.microsoft.com/office/drawing/2014/main" id="{1F689031-DC87-470C-8AC2-84BFA7FEE233}"/>
              </a:ext>
            </a:extLst>
          </p:cNvPr>
          <p:cNvSpPr>
            <a:spLocks noGrp="1"/>
          </p:cNvSpPr>
          <p:nvPr>
            <p:ph type="subTitle" idx="1"/>
          </p:nvPr>
        </p:nvSpPr>
        <p:spPr>
          <a:xfrm>
            <a:off x="1042877" y="4393789"/>
            <a:ext cx="5773479" cy="1836890"/>
          </a:xfrm>
        </p:spPr>
        <p:txBody>
          <a:bodyPr>
            <a:noAutofit/>
          </a:bodyPr>
          <a:lstStyle/>
          <a:p>
            <a:pPr algn="just"/>
            <a:r>
              <a:rPr lang="en-US" sz="2800" b="1" dirty="0">
                <a:solidFill>
                  <a:srgbClr val="303F0D"/>
                </a:solidFill>
                <a:latin typeface="Arial Narrow" panose="020B0606020202030204" pitchFamily="34" charset="0"/>
              </a:rPr>
              <a:t>Great </a:t>
            </a:r>
            <a:r>
              <a:rPr lang="en-US" sz="2800" b="1" i="1" dirty="0">
                <a:solidFill>
                  <a:srgbClr val="303F0D"/>
                </a:solidFill>
                <a:latin typeface="Arial Narrow" panose="020B0606020202030204" pitchFamily="34" charset="0"/>
              </a:rPr>
              <a:t>is </a:t>
            </a:r>
            <a:r>
              <a:rPr lang="en-US" sz="2800" b="1" dirty="0">
                <a:solidFill>
                  <a:srgbClr val="303F0D"/>
                </a:solidFill>
                <a:latin typeface="Arial Narrow" panose="020B0606020202030204" pitchFamily="34" charset="0"/>
              </a:rPr>
              <a:t>the LORD, and greatly to be praised in the city of our God, </a:t>
            </a:r>
            <a:r>
              <a:rPr lang="en-US" sz="2800" b="1" i="1" dirty="0">
                <a:solidFill>
                  <a:srgbClr val="303F0D"/>
                </a:solidFill>
                <a:latin typeface="Arial Narrow" panose="020B0606020202030204" pitchFamily="34" charset="0"/>
              </a:rPr>
              <a:t>in </a:t>
            </a:r>
            <a:r>
              <a:rPr lang="en-US" sz="2800" b="1" dirty="0">
                <a:solidFill>
                  <a:srgbClr val="303F0D"/>
                </a:solidFill>
                <a:latin typeface="Arial Narrow" panose="020B0606020202030204" pitchFamily="34" charset="0"/>
              </a:rPr>
              <a:t>the Mountain of His Holiness.   (Psalm 48:1)</a:t>
            </a:r>
          </a:p>
        </p:txBody>
      </p:sp>
      <p:sp>
        <p:nvSpPr>
          <p:cNvPr id="4" name="Title 1">
            <a:extLst>
              <a:ext uri="{FF2B5EF4-FFF2-40B4-BE49-F238E27FC236}">
                <a16:creationId xmlns:a16="http://schemas.microsoft.com/office/drawing/2014/main" id="{0A96BBB3-6CC1-437A-BDC0-D7B6E5FB58BA}"/>
              </a:ext>
            </a:extLst>
          </p:cNvPr>
          <p:cNvSpPr txBox="1">
            <a:spLocks/>
          </p:cNvSpPr>
          <p:nvPr/>
        </p:nvSpPr>
        <p:spPr>
          <a:xfrm>
            <a:off x="480239" y="960478"/>
            <a:ext cx="7005084" cy="227182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Climbing the </a:t>
            </a:r>
            <a:b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Mountain of Holiness</a:t>
            </a:r>
            <a:endParaRPr lang="en-US" sz="4400" dirty="0">
              <a:latin typeface="Perpetua" panose="02020502060401020303" pitchFamily="18" charset="0"/>
            </a:endParaRPr>
          </a:p>
        </p:txBody>
      </p:sp>
    </p:spTree>
    <p:extLst>
      <p:ext uri="{BB962C8B-B14F-4D97-AF65-F5344CB8AC3E}">
        <p14:creationId xmlns:p14="http://schemas.microsoft.com/office/powerpoint/2010/main" val="218965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7" name="Up Arrow 16"/>
          <p:cNvSpPr/>
          <p:nvPr/>
        </p:nvSpPr>
        <p:spPr>
          <a:xfrm rot="1249753">
            <a:off x="345333" y="4478158"/>
            <a:ext cx="465769" cy="74217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2937">
            <a:off x="676582" y="3715370"/>
            <a:ext cx="465769" cy="76628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628096">
            <a:off x="1067829" y="2961791"/>
            <a:ext cx="465769" cy="78520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327731">
            <a:off x="1549461" y="2251049"/>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838770">
            <a:off x="2044208" y="1604300"/>
            <a:ext cx="465769" cy="79012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67467">
            <a:off x="2661557" y="1023688"/>
            <a:ext cx="465769" cy="796071"/>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096000" y="609600"/>
            <a:ext cx="2667000" cy="762000"/>
          </a:xfrm>
          <a:prstGeom prst="roundRect">
            <a:avLst/>
          </a:prstGeom>
          <a:solidFill>
            <a:srgbClr val="FFEBEB"/>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ctr">
              <a:lnSpc>
                <a:spcPct val="98000"/>
              </a:lnSpc>
            </a:pPr>
            <a:r>
              <a:rPr lang="en-US" sz="3200" b="1" dirty="0">
                <a:solidFill>
                  <a:schemeClr val="tx2">
                    <a:lumMod val="50000"/>
                  </a:schemeClr>
                </a:solidFill>
                <a:latin typeface="Arial" pitchFamily="34" charset="0"/>
                <a:cs typeface="Arial" pitchFamily="34" charset="0"/>
              </a:rPr>
              <a:t>1 Peter 1:16</a:t>
            </a:r>
            <a:endParaRPr lang="en-US" sz="3200" b="1" dirty="0">
              <a:solidFill>
                <a:srgbClr val="0B0B2B"/>
              </a:solidFill>
              <a:latin typeface="Arial" pitchFamily="34" charset="0"/>
              <a:cs typeface="Arial" pitchFamily="34" charset="0"/>
            </a:endParaRPr>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30" name="Rectangle 29"/>
          <p:cNvSpPr/>
          <p:nvPr/>
        </p:nvSpPr>
        <p:spPr>
          <a:xfrm>
            <a:off x="1761464" y="3740894"/>
            <a:ext cx="6400800" cy="457200"/>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a:solidFill>
                  <a:srgbClr val="C9FFE1"/>
                </a:solidFill>
                <a:latin typeface="Arial" pitchFamily="34" charset="0"/>
                <a:cs typeface="Arial" pitchFamily="34" charset="0"/>
              </a:rPr>
              <a:t>I am a “saint,” but I want to be “more holy.”</a:t>
            </a:r>
          </a:p>
        </p:txBody>
      </p:sp>
      <p:sp>
        <p:nvSpPr>
          <p:cNvPr id="24" name="Rounded Rectangle 23"/>
          <p:cNvSpPr/>
          <p:nvPr/>
        </p:nvSpPr>
        <p:spPr>
          <a:xfrm>
            <a:off x="6019800" y="1600200"/>
            <a:ext cx="2819400" cy="1600200"/>
          </a:xfrm>
          <a:prstGeom prst="roundRect">
            <a:avLst/>
          </a:prstGeom>
          <a:solidFill>
            <a:srgbClr val="FFEBEB"/>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3200" i="1" dirty="0">
                <a:solidFill>
                  <a:schemeClr val="tx2">
                    <a:lumMod val="50000"/>
                  </a:schemeClr>
                </a:solidFill>
                <a:latin typeface="Microsoft Sans Serif" pitchFamily="34" charset="0"/>
                <a:cs typeface="Microsoft Sans Serif" pitchFamily="34" charset="0"/>
              </a:rPr>
              <a:t>But, how do even the best reach God</a:t>
            </a:r>
            <a:r>
              <a:rPr lang="en-US" sz="3200" i="1" dirty="0">
                <a:solidFill>
                  <a:srgbClr val="0B0B2B"/>
                </a:solidFill>
                <a:latin typeface="Microsoft Sans Serif" pitchFamily="34" charset="0"/>
                <a:cs typeface="Microsoft Sans Serif" pitchFamily="34" charset="0"/>
                <a:sym typeface="Wingdings" pitchFamily="2" charset="2"/>
              </a:rPr>
              <a:t>?</a:t>
            </a:r>
            <a:endParaRPr lang="en-US" sz="3200" i="1" dirty="0">
              <a:solidFill>
                <a:srgbClr val="0B0B2B"/>
              </a:solidFill>
              <a:cs typeface="Arial" pitchFamily="34" charset="0"/>
            </a:endParaRPr>
          </a:p>
        </p:txBody>
      </p:sp>
      <p:sp>
        <p:nvSpPr>
          <p:cNvPr id="16" name="Up Arrow 15"/>
          <p:cNvSpPr/>
          <p:nvPr/>
        </p:nvSpPr>
        <p:spPr>
          <a:xfrm rot="1828452">
            <a:off x="1135645" y="1176347"/>
            <a:ext cx="1178553" cy="369817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7F544375-8204-4D81-AEE7-148DF42F575B}"/>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A Mountain Between Us</a:t>
            </a:r>
          </a:p>
        </p:txBody>
      </p:sp>
      <p:sp>
        <p:nvSpPr>
          <p:cNvPr id="32" name="Rectangle 31">
            <a:extLst>
              <a:ext uri="{FF2B5EF4-FFF2-40B4-BE49-F238E27FC236}">
                <a16:creationId xmlns:a16="http://schemas.microsoft.com/office/drawing/2014/main" id="{2B985B00-4F84-41A3-B9FD-0DE4BB990E16}"/>
              </a:ext>
            </a:extLst>
          </p:cNvPr>
          <p:cNvSpPr/>
          <p:nvPr/>
        </p:nvSpPr>
        <p:spPr>
          <a:xfrm>
            <a:off x="1981200" y="4388706"/>
            <a:ext cx="6629400" cy="1707294"/>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srgbClr val="C9FFE1"/>
                </a:solidFill>
                <a:latin typeface="Arial" pitchFamily="34" charset="0"/>
                <a:cs typeface="Arial" pitchFamily="34" charset="0"/>
              </a:rPr>
              <a:t>The journey up the mountain is a </a:t>
            </a:r>
            <a:r>
              <a:rPr lang="en-US" sz="2500" i="1" dirty="0">
                <a:solidFill>
                  <a:srgbClr val="C9FFE1"/>
                </a:solidFill>
                <a:latin typeface="Arial" pitchFamily="34" charset="0"/>
                <a:cs typeface="Arial" pitchFamily="34" charset="0"/>
              </a:rPr>
              <a:t>process </a:t>
            </a:r>
            <a:r>
              <a:rPr lang="en-US" sz="2500" dirty="0">
                <a:solidFill>
                  <a:srgbClr val="C9FFE1"/>
                </a:solidFill>
                <a:latin typeface="Arial" pitchFamily="34" charset="0"/>
                <a:cs typeface="Arial" pitchFamily="34" charset="0"/>
              </a:rPr>
              <a:t>in which I am </a:t>
            </a:r>
            <a:r>
              <a:rPr lang="en-US" sz="2500" i="1" dirty="0">
                <a:solidFill>
                  <a:srgbClr val="C9FFE1"/>
                </a:solidFill>
                <a:latin typeface="Arial" pitchFamily="34" charset="0"/>
                <a:cs typeface="Arial" pitchFamily="34" charset="0"/>
              </a:rPr>
              <a:t>perfecting my personal holiness </a:t>
            </a:r>
            <a:r>
              <a:rPr lang="en-US" sz="2500" dirty="0">
                <a:solidFill>
                  <a:srgbClr val="C9FFE1"/>
                </a:solidFill>
                <a:latin typeface="Arial" pitchFamily="34" charset="0"/>
                <a:cs typeface="Arial" pitchFamily="34" charset="0"/>
              </a:rPr>
              <a:t>so I can be more like God, </a:t>
            </a:r>
            <a:r>
              <a:rPr lang="en-US" sz="2500" i="1" dirty="0">
                <a:solidFill>
                  <a:srgbClr val="C9FFE1"/>
                </a:solidFill>
                <a:latin typeface="Arial" pitchFamily="34" charset="0"/>
                <a:cs typeface="Arial" pitchFamily="34" charset="0"/>
              </a:rPr>
              <a:t>holy in all behavior</a:t>
            </a:r>
            <a:r>
              <a:rPr lang="en-US" sz="2500" dirty="0">
                <a:solidFill>
                  <a:srgbClr val="C9FFE1"/>
                </a:solidFill>
                <a:latin typeface="Arial" pitchFamily="34" charset="0"/>
                <a:cs typeface="Arial" pitchFamily="34" charset="0"/>
              </a:rPr>
              <a:t> </a:t>
            </a:r>
            <a:r>
              <a:rPr lang="en-US" sz="2500" i="1" dirty="0">
                <a:solidFill>
                  <a:srgbClr val="C9FFE1"/>
                </a:solidFill>
                <a:latin typeface="Arial" pitchFamily="34" charset="0"/>
                <a:cs typeface="Arial" pitchFamily="34" charset="0"/>
              </a:rPr>
              <a:t> </a:t>
            </a:r>
            <a:r>
              <a:rPr lang="en-US" sz="2500" dirty="0">
                <a:solidFill>
                  <a:srgbClr val="C9FFE1"/>
                </a:solidFill>
                <a:latin typeface="Arial" pitchFamily="34" charset="0"/>
                <a:cs typeface="Arial" pitchFamily="34" charset="0"/>
              </a:rPr>
              <a:t>(2 Corinthians 7:1; 1 Peter 1:13-17).</a:t>
            </a:r>
          </a:p>
        </p:txBody>
      </p:sp>
      <p:sp>
        <p:nvSpPr>
          <p:cNvPr id="33" name="Rounded Rectangle 25">
            <a:extLst>
              <a:ext uri="{FF2B5EF4-FFF2-40B4-BE49-F238E27FC236}">
                <a16:creationId xmlns:a16="http://schemas.microsoft.com/office/drawing/2014/main" id="{43E9A66C-7A9A-4B9D-AD47-9AEC559C62EB}"/>
              </a:ext>
            </a:extLst>
          </p:cNvPr>
          <p:cNvSpPr/>
          <p:nvPr/>
        </p:nvSpPr>
        <p:spPr>
          <a:xfrm>
            <a:off x="2819400" y="1600200"/>
            <a:ext cx="2057400" cy="8382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pPr>
            <a:r>
              <a:rPr lang="en-US" sz="2900" b="1" dirty="0">
                <a:solidFill>
                  <a:sysClr val="windowText" lastClr="000000"/>
                </a:solidFill>
                <a:latin typeface="Arial Narrow" pitchFamily="34" charset="0"/>
                <a:cs typeface="Arial" pitchFamily="34" charset="0"/>
              </a:rPr>
              <a:t>Isaiah 2:2-3; James 4:8</a:t>
            </a:r>
          </a:p>
        </p:txBody>
      </p:sp>
      <p:sp>
        <p:nvSpPr>
          <p:cNvPr id="26" name="Rectangle: Rounded Corners 25">
            <a:extLst>
              <a:ext uri="{FF2B5EF4-FFF2-40B4-BE49-F238E27FC236}">
                <a16:creationId xmlns:a16="http://schemas.microsoft.com/office/drawing/2014/main" id="{F1F4E7BB-854C-4534-8EC1-50302F37BDE9}"/>
              </a:ext>
            </a:extLst>
          </p:cNvPr>
          <p:cNvSpPr/>
          <p:nvPr/>
        </p:nvSpPr>
        <p:spPr>
          <a:xfrm>
            <a:off x="6985593" y="4503258"/>
            <a:ext cx="1190846" cy="416068"/>
          </a:xfrm>
          <a:prstGeom prst="round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3">
            <a:extLst>
              <a:ext uri="{FF2B5EF4-FFF2-40B4-BE49-F238E27FC236}">
                <a16:creationId xmlns:a16="http://schemas.microsoft.com/office/drawing/2014/main" id="{E470C9C2-3F56-4E63-953A-698E329AD75F}"/>
              </a:ext>
            </a:extLst>
          </p:cNvPr>
          <p:cNvSpPr/>
          <p:nvPr/>
        </p:nvSpPr>
        <p:spPr>
          <a:xfrm>
            <a:off x="5788883" y="1600200"/>
            <a:ext cx="3233197" cy="1600200"/>
          </a:xfrm>
          <a:prstGeom prst="roundRect">
            <a:avLst/>
          </a:prstGeom>
          <a:solidFill>
            <a:srgbClr val="FFEBEB"/>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2400" i="1" dirty="0">
                <a:solidFill>
                  <a:schemeClr val="tx2">
                    <a:lumMod val="50000"/>
                  </a:schemeClr>
                </a:solidFill>
                <a:latin typeface="Arial Narrow" pitchFamily="34" charset="0"/>
                <a:cs typeface="Microsoft Sans Serif" pitchFamily="34" charset="0"/>
              </a:rPr>
              <a:t>God’s people often recognize this separation and want to build a better relationship with Him.</a:t>
            </a:r>
            <a:endParaRPr lang="en-US" sz="2400" i="1" dirty="0">
              <a:solidFill>
                <a:srgbClr val="0B0B2B"/>
              </a:solidFill>
              <a:latin typeface="Arial Narrow" pitchFamily="34" charset="0"/>
              <a:cs typeface="Arial" pitchFamily="34" charset="0"/>
            </a:endParaRPr>
          </a:p>
        </p:txBody>
      </p:sp>
      <p:sp>
        <p:nvSpPr>
          <p:cNvPr id="34" name="Rounded Rectangle 31">
            <a:extLst>
              <a:ext uri="{FF2B5EF4-FFF2-40B4-BE49-F238E27FC236}">
                <a16:creationId xmlns:a16="http://schemas.microsoft.com/office/drawing/2014/main" id="{C66A0C5A-9064-4C6A-93D2-9BECEB1C3643}"/>
              </a:ext>
            </a:extLst>
          </p:cNvPr>
          <p:cNvSpPr/>
          <p:nvPr/>
        </p:nvSpPr>
        <p:spPr>
          <a:xfrm>
            <a:off x="1896187" y="3853050"/>
            <a:ext cx="6781800" cy="1752600"/>
          </a:xfrm>
          <a:prstGeom prst="roundRect">
            <a:avLst/>
          </a:prstGeom>
          <a:solidFill>
            <a:srgbClr val="FFEBEB"/>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2700" i="1" dirty="0">
                <a:solidFill>
                  <a:schemeClr val="tx2">
                    <a:lumMod val="50000"/>
                  </a:schemeClr>
                </a:solidFill>
                <a:latin typeface="Arial Narrow" panose="020B0606020202030204" pitchFamily="34" charset="0"/>
                <a:cs typeface="Microsoft Sans Serif" pitchFamily="34" charset="0"/>
              </a:rPr>
              <a:t>We have to accept God’s call to come to Him; but, “coming up to meet God” takes time, and it takes a concerted effort </a:t>
            </a:r>
            <a:r>
              <a:rPr lang="en-US" sz="2700" i="1" dirty="0">
                <a:solidFill>
                  <a:schemeClr val="tx2">
                    <a:lumMod val="50000"/>
                  </a:schemeClr>
                </a:solidFill>
                <a:latin typeface="Arial Narrow" pitchFamily="34" charset="0"/>
                <a:cs typeface="Microsoft Sans Serif" pitchFamily="34" charset="0"/>
                <a:sym typeface="Wingdings 2"/>
              </a:rPr>
              <a:t> i.e. following a practical plan </a:t>
            </a:r>
            <a:r>
              <a:rPr lang="en-US" sz="2700" i="1" dirty="0">
                <a:solidFill>
                  <a:schemeClr val="tx2">
                    <a:lumMod val="50000"/>
                  </a:schemeClr>
                </a:solidFill>
                <a:latin typeface="Arial Narrow" pitchFamily="34" charset="0"/>
                <a:cs typeface="Microsoft Sans Serif" pitchFamily="34" charset="0"/>
              </a:rPr>
              <a:t>to bridge this separation</a:t>
            </a:r>
            <a:endParaRPr lang="en-US" sz="2700" i="1" dirty="0">
              <a:solidFill>
                <a:srgbClr val="0B0B2B"/>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1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1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ox(in)">
                                      <p:cBhvr>
                                        <p:cTn id="33" dur="10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1000"/>
                                        <p:tgtEl>
                                          <p:spTgt spid="31"/>
                                        </p:tgtEl>
                                      </p:cBhvr>
                                    </p:animEffect>
                                  </p:childTnLst>
                                </p:cTn>
                              </p:par>
                              <p:par>
                                <p:cTn id="39" presetID="18" presetClass="entr" presetSubtype="3" fill="hold" grpId="0" nodeType="withEffect">
                                  <p:stCondLst>
                                    <p:cond delay="800"/>
                                  </p:stCondLst>
                                  <p:childTnLst>
                                    <p:set>
                                      <p:cBhvr>
                                        <p:cTn id="40" dur="1" fill="hold">
                                          <p:stCondLst>
                                            <p:cond delay="0"/>
                                          </p:stCondLst>
                                        </p:cTn>
                                        <p:tgtEl>
                                          <p:spTgt spid="16"/>
                                        </p:tgtEl>
                                        <p:attrNameLst>
                                          <p:attrName>style.visibility</p:attrName>
                                        </p:attrNameLst>
                                      </p:cBhvr>
                                      <p:to>
                                        <p:strVal val="visible"/>
                                      </p:to>
                                    </p:set>
                                    <p:animEffect transition="in" filter="strips(upRight)">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10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heel(1)">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8" presetClass="entr" presetSubtype="3"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strips(upRight)">
                                      <p:cBhvr>
                                        <p:cTn id="64" dur="1000"/>
                                        <p:tgtEl>
                                          <p:spTgt spid="17"/>
                                        </p:tgtEl>
                                      </p:cBhvr>
                                    </p:animEffect>
                                  </p:childTnLst>
                                </p:cTn>
                              </p:par>
                              <p:par>
                                <p:cTn id="65" presetID="18" presetClass="entr" presetSubtype="3" fill="hold" grpId="0" nodeType="withEffect">
                                  <p:stCondLst>
                                    <p:cond delay="700"/>
                                  </p:stCondLst>
                                  <p:childTnLst>
                                    <p:set>
                                      <p:cBhvr>
                                        <p:cTn id="66" dur="1" fill="hold">
                                          <p:stCondLst>
                                            <p:cond delay="0"/>
                                          </p:stCondLst>
                                        </p:cTn>
                                        <p:tgtEl>
                                          <p:spTgt spid="18"/>
                                        </p:tgtEl>
                                        <p:attrNameLst>
                                          <p:attrName>style.visibility</p:attrName>
                                        </p:attrNameLst>
                                      </p:cBhvr>
                                      <p:to>
                                        <p:strVal val="visible"/>
                                      </p:to>
                                    </p:set>
                                    <p:animEffect transition="in" filter="strips(upRight)">
                                      <p:cBhvr>
                                        <p:cTn id="67" dur="1000"/>
                                        <p:tgtEl>
                                          <p:spTgt spid="18"/>
                                        </p:tgtEl>
                                      </p:cBhvr>
                                    </p:animEffect>
                                  </p:childTnLst>
                                </p:cTn>
                              </p:par>
                              <p:par>
                                <p:cTn id="68" presetID="18" presetClass="entr" presetSubtype="3" fill="hold" grpId="0" nodeType="withEffect">
                                  <p:stCondLst>
                                    <p:cond delay="1400"/>
                                  </p:stCondLst>
                                  <p:childTnLst>
                                    <p:set>
                                      <p:cBhvr>
                                        <p:cTn id="69" dur="1" fill="hold">
                                          <p:stCondLst>
                                            <p:cond delay="0"/>
                                          </p:stCondLst>
                                        </p:cTn>
                                        <p:tgtEl>
                                          <p:spTgt spid="19"/>
                                        </p:tgtEl>
                                        <p:attrNameLst>
                                          <p:attrName>style.visibility</p:attrName>
                                        </p:attrNameLst>
                                      </p:cBhvr>
                                      <p:to>
                                        <p:strVal val="visible"/>
                                      </p:to>
                                    </p:set>
                                    <p:animEffect transition="in" filter="strips(upRight)">
                                      <p:cBhvr>
                                        <p:cTn id="70" dur="1000"/>
                                        <p:tgtEl>
                                          <p:spTgt spid="19"/>
                                        </p:tgtEl>
                                      </p:cBhvr>
                                    </p:animEffect>
                                  </p:childTnLst>
                                </p:cTn>
                              </p:par>
                              <p:par>
                                <p:cTn id="71" presetID="18" presetClass="entr" presetSubtype="3" fill="hold" grpId="0" nodeType="withEffect">
                                  <p:stCondLst>
                                    <p:cond delay="2100"/>
                                  </p:stCondLst>
                                  <p:childTnLst>
                                    <p:set>
                                      <p:cBhvr>
                                        <p:cTn id="72" dur="1" fill="hold">
                                          <p:stCondLst>
                                            <p:cond delay="0"/>
                                          </p:stCondLst>
                                        </p:cTn>
                                        <p:tgtEl>
                                          <p:spTgt spid="20"/>
                                        </p:tgtEl>
                                        <p:attrNameLst>
                                          <p:attrName>style.visibility</p:attrName>
                                        </p:attrNameLst>
                                      </p:cBhvr>
                                      <p:to>
                                        <p:strVal val="visible"/>
                                      </p:to>
                                    </p:set>
                                    <p:animEffect transition="in" filter="strips(upRight)">
                                      <p:cBhvr>
                                        <p:cTn id="73" dur="1000"/>
                                        <p:tgtEl>
                                          <p:spTgt spid="20"/>
                                        </p:tgtEl>
                                      </p:cBhvr>
                                    </p:animEffect>
                                  </p:childTnLst>
                                </p:cTn>
                              </p:par>
                              <p:par>
                                <p:cTn id="74" presetID="22" presetClass="entr" presetSubtype="8" fill="hold" grpId="0" nodeType="withEffect">
                                  <p:stCondLst>
                                    <p:cond delay="280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1000"/>
                                        <p:tgtEl>
                                          <p:spTgt spid="21"/>
                                        </p:tgtEl>
                                      </p:cBhvr>
                                    </p:animEffect>
                                  </p:childTnLst>
                                </p:cTn>
                              </p:par>
                              <p:par>
                                <p:cTn id="77" presetID="22" presetClass="entr" presetSubtype="8" fill="hold" grpId="0" nodeType="withEffect">
                                  <p:stCondLst>
                                    <p:cond delay="350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1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ox(in)">
                                      <p:cBhvr>
                                        <p:cTn id="8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8" grpId="0" animBg="1"/>
      <p:bldP spid="23" grpId="0"/>
      <p:bldP spid="30" grpId="0" animBg="1"/>
      <p:bldP spid="24" grpId="0" animBg="1"/>
      <p:bldP spid="16" grpId="0" animBg="1"/>
      <p:bldP spid="16" grpId="1" animBg="1"/>
      <p:bldP spid="31" grpId="0"/>
      <p:bldP spid="32" grpId="0" animBg="1"/>
      <p:bldP spid="33" grpId="0" animBg="1"/>
      <p:bldP spid="26" grpId="0" animBg="1"/>
      <p:bldP spid="27"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9E3"/>
        </a:solidFill>
        <a:effectLst/>
      </p:bgPr>
    </p:bg>
    <p:spTree>
      <p:nvGrpSpPr>
        <p:cNvPr id="1" name=""/>
        <p:cNvGrpSpPr/>
        <p:nvPr/>
      </p:nvGrpSpPr>
      <p:grpSpPr>
        <a:xfrm>
          <a:off x="0" y="0"/>
          <a:ext cx="0" cy="0"/>
          <a:chOff x="0" y="0"/>
          <a:chExt cx="0" cy="0"/>
        </a:xfrm>
      </p:grpSpPr>
      <p:sp>
        <p:nvSpPr>
          <p:cNvPr id="9" name="Rounded Rectangle 8"/>
          <p:cNvSpPr/>
          <p:nvPr/>
        </p:nvSpPr>
        <p:spPr>
          <a:xfrm>
            <a:off x="613145" y="2324100"/>
            <a:ext cx="7543800" cy="28194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defTabSz="274320">
              <a:lnSpc>
                <a:spcPct val="103000"/>
              </a:lnSpc>
            </a:pPr>
            <a:r>
              <a:rPr lang="en-US" sz="2400" b="1" i="1" dirty="0">
                <a:solidFill>
                  <a:schemeClr val="tx1"/>
                </a:solidFill>
                <a:latin typeface="Arial Narrow" pitchFamily="34" charset="0"/>
              </a:rPr>
              <a:t>Chances are your answers include: </a:t>
            </a:r>
          </a:p>
          <a:p>
            <a:pPr algn="just" defTabSz="274320">
              <a:lnSpc>
                <a:spcPct val="103000"/>
              </a:lnSpc>
              <a:buFont typeface="Wingdings" pitchFamily="2" charset="2"/>
              <a:buChar char="§"/>
            </a:pPr>
            <a:r>
              <a:rPr lang="en-US" sz="2400" dirty="0">
                <a:solidFill>
                  <a:schemeClr val="tx1"/>
                </a:solidFill>
                <a:latin typeface="Arial Narrow" pitchFamily="34" charset="0"/>
              </a:rPr>
              <a:t>	</a:t>
            </a:r>
            <a:r>
              <a:rPr lang="en-US" sz="2400" i="1" dirty="0">
                <a:solidFill>
                  <a:schemeClr val="tx1"/>
                </a:solidFill>
                <a:latin typeface="Arial Narrow" pitchFamily="34" charset="0"/>
              </a:rPr>
              <a:t>We like the same things </a:t>
            </a:r>
            <a:r>
              <a:rPr lang="en-US" sz="2400" dirty="0">
                <a:solidFill>
                  <a:schemeClr val="tx1"/>
                </a:solidFill>
                <a:latin typeface="Arial Narrow" pitchFamily="34" charset="0"/>
              </a:rPr>
              <a:t>or</a:t>
            </a:r>
            <a:r>
              <a:rPr lang="en-US" sz="2400" i="1" dirty="0">
                <a:solidFill>
                  <a:schemeClr val="tx1"/>
                </a:solidFill>
                <a:latin typeface="Arial Narrow" pitchFamily="34" charset="0"/>
              </a:rPr>
              <a:t> We have things in common</a:t>
            </a:r>
          </a:p>
          <a:p>
            <a:pPr algn="just" defTabSz="274320">
              <a:lnSpc>
                <a:spcPct val="103000"/>
              </a:lnSpc>
              <a:buFont typeface="Wingdings" pitchFamily="2" charset="2"/>
              <a:buChar char="§"/>
            </a:pPr>
            <a:r>
              <a:rPr lang="en-US" sz="2400" i="1" dirty="0">
                <a:solidFill>
                  <a:schemeClr val="tx1"/>
                </a:solidFill>
                <a:latin typeface="Arial Narrow" pitchFamily="34" charset="0"/>
              </a:rPr>
              <a:t>	We spend a lot of time together (or we once did, and now as 	much as we can) and we really enjoy our time together</a:t>
            </a:r>
            <a:endParaRPr lang="en-US" sz="2400" dirty="0">
              <a:solidFill>
                <a:schemeClr val="tx1"/>
              </a:solidFill>
              <a:latin typeface="Arial Narrow" pitchFamily="34" charset="0"/>
            </a:endParaRPr>
          </a:p>
          <a:p>
            <a:pPr algn="just" defTabSz="274320">
              <a:lnSpc>
                <a:spcPct val="103000"/>
              </a:lnSpc>
              <a:buFont typeface="Wingdings" pitchFamily="2" charset="2"/>
              <a:buChar char="§"/>
            </a:pPr>
            <a:r>
              <a:rPr lang="en-US" sz="2400" i="1" dirty="0">
                <a:solidFill>
                  <a:schemeClr val="tx1"/>
                </a:solidFill>
                <a:latin typeface="Arial Narrow" pitchFamily="34" charset="0"/>
              </a:rPr>
              <a:t>	It makes me feel good to be with, to be around this individual</a:t>
            </a:r>
          </a:p>
          <a:p>
            <a:pPr algn="just" defTabSz="274320">
              <a:lnSpc>
                <a:spcPct val="103000"/>
              </a:lnSpc>
              <a:buFont typeface="Wingdings" pitchFamily="2" charset="2"/>
              <a:buChar char="§"/>
            </a:pPr>
            <a:r>
              <a:rPr lang="en-US" sz="2400" dirty="0">
                <a:solidFill>
                  <a:schemeClr val="tx1"/>
                </a:solidFill>
                <a:latin typeface="Arial Narrow" pitchFamily="34" charset="0"/>
              </a:rPr>
              <a:t> 	(Perhaps we even acknowledge) </a:t>
            </a:r>
            <a:r>
              <a:rPr lang="en-US" sz="2400" i="1" dirty="0">
                <a:solidFill>
                  <a:schemeClr val="tx1"/>
                </a:solidFill>
                <a:latin typeface="Arial Narrow" pitchFamily="34" charset="0"/>
              </a:rPr>
              <a:t>The time I spend, the 	relationship we have, makes me a better person</a:t>
            </a:r>
          </a:p>
        </p:txBody>
      </p:sp>
      <p:sp>
        <p:nvSpPr>
          <p:cNvPr id="7" name="Rounded Rectangle 6"/>
          <p:cNvSpPr/>
          <p:nvPr/>
        </p:nvSpPr>
        <p:spPr>
          <a:xfrm>
            <a:off x="838200" y="1166034"/>
            <a:ext cx="7109637" cy="939209"/>
          </a:xfrm>
          <a:prstGeom prst="roundRect">
            <a:avLst/>
          </a:prstGeom>
          <a:solidFill>
            <a:srgbClr val="89B624"/>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8000"/>
              </a:lnSpc>
              <a:spcBef>
                <a:spcPts val="600"/>
              </a:spcBef>
            </a:pPr>
            <a:r>
              <a:rPr lang="en-US" sz="2600" dirty="0">
                <a:latin typeface="Arial Narrow" pitchFamily="34" charset="0"/>
              </a:rPr>
              <a:t>It takes time and diligent effort to build and maintain a </a:t>
            </a:r>
            <a:r>
              <a:rPr lang="en-US" sz="2600" dirty="0">
                <a:ln>
                  <a:solidFill>
                    <a:srgbClr val="FFE389"/>
                  </a:solidFill>
                </a:ln>
                <a:effectLst>
                  <a:outerShdw blurRad="38100" dist="38100" dir="2700000" algn="tl">
                    <a:srgbClr val="000000">
                      <a:alpha val="43137"/>
                    </a:srgbClr>
                  </a:outerShdw>
                </a:effectLst>
                <a:latin typeface="Arial Narrow" pitchFamily="34" charset="0"/>
              </a:rPr>
              <a:t>lasting holy relationship</a:t>
            </a:r>
            <a:r>
              <a:rPr lang="en-US" sz="2600" dirty="0">
                <a:effectLst>
                  <a:outerShdw blurRad="38100" dist="38100" dir="2700000" algn="tl">
                    <a:srgbClr val="000000">
                      <a:alpha val="43137"/>
                    </a:srgbClr>
                  </a:outerShdw>
                </a:effectLst>
                <a:latin typeface="Arial Narrow" pitchFamily="34" charset="0"/>
              </a:rPr>
              <a:t> </a:t>
            </a:r>
            <a:r>
              <a:rPr lang="en-US" sz="2600" dirty="0">
                <a:latin typeface="Arial Narrow" pitchFamily="34" charset="0"/>
              </a:rPr>
              <a:t>(different, special, that you keep)</a:t>
            </a:r>
          </a:p>
        </p:txBody>
      </p:sp>
      <p:sp>
        <p:nvSpPr>
          <p:cNvPr id="11" name="Rounded Rectangle 10"/>
          <p:cNvSpPr/>
          <p:nvPr/>
        </p:nvSpPr>
        <p:spPr>
          <a:xfrm>
            <a:off x="838200" y="228600"/>
            <a:ext cx="5041605" cy="6858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defTabSz="365760"/>
            <a:r>
              <a:rPr lang="en-US" sz="2800" b="1" i="1" dirty="0">
                <a:latin typeface="Arial Narrow" pitchFamily="34" charset="0"/>
              </a:rPr>
              <a:t>Who is your “best friend”? Why?</a:t>
            </a:r>
            <a:r>
              <a:rPr lang="en-US" sz="2800" i="1" dirty="0">
                <a:latin typeface="Arial Narrow" pitchFamily="34" charset="0"/>
              </a:rPr>
              <a:t> </a:t>
            </a:r>
            <a:endParaRPr lang="en-US" sz="2800" dirty="0">
              <a:latin typeface="Arial Narrow" pitchFamily="34" charset="0"/>
            </a:endParaRPr>
          </a:p>
        </p:txBody>
      </p:sp>
      <p:sp>
        <p:nvSpPr>
          <p:cNvPr id="12" name="Rounded Rectangle 11"/>
          <p:cNvSpPr/>
          <p:nvPr/>
        </p:nvSpPr>
        <p:spPr>
          <a:xfrm>
            <a:off x="609600" y="5410200"/>
            <a:ext cx="8001000" cy="1066800"/>
          </a:xfrm>
          <a:prstGeom prst="roundRect">
            <a:avLst/>
          </a:prstGeom>
          <a:solidFill>
            <a:srgbClr val="89B624"/>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1000"/>
              </a:lnSpc>
              <a:spcBef>
                <a:spcPts val="600"/>
              </a:spcBef>
            </a:pPr>
            <a:r>
              <a:rPr lang="en-US" sz="2600" i="1" dirty="0">
                <a:latin typeface="Arial Narrow" pitchFamily="34" charset="0"/>
              </a:rPr>
              <a:t>If God is to be our </a:t>
            </a:r>
            <a:r>
              <a:rPr lang="en-US" sz="2600" i="1" dirty="0">
                <a:ln>
                  <a:solidFill>
                    <a:srgbClr val="FFE389"/>
                  </a:solidFill>
                </a:ln>
                <a:effectLst>
                  <a:outerShdw blurRad="38100" dist="38100" dir="2700000" algn="tl">
                    <a:srgbClr val="000000">
                      <a:alpha val="43137"/>
                    </a:srgbClr>
                  </a:outerShdw>
                </a:effectLst>
                <a:latin typeface="Arial Narrow" pitchFamily="34" charset="0"/>
              </a:rPr>
              <a:t>friend</a:t>
            </a:r>
            <a:r>
              <a:rPr lang="en-US" sz="2600" i="1" dirty="0">
                <a:latin typeface="Arial Narrow" pitchFamily="34" charset="0"/>
              </a:rPr>
              <a:t>, if we are to be close to God </a:t>
            </a:r>
            <a:r>
              <a:rPr lang="en-US" sz="2600" dirty="0">
                <a:latin typeface="Arial Narrow" pitchFamily="34" charset="0"/>
                <a:sym typeface="Wingdings 2"/>
              </a:rPr>
              <a:t> </a:t>
            </a:r>
            <a:r>
              <a:rPr lang="en-US" sz="2600" i="1" dirty="0">
                <a:latin typeface="Arial Narrow" pitchFamily="34" charset="0"/>
              </a:rPr>
              <a:t>it will require the same kind of </a:t>
            </a:r>
            <a:r>
              <a:rPr lang="en-US" sz="2600" i="1" dirty="0">
                <a:ln>
                  <a:solidFill>
                    <a:srgbClr val="FFE389"/>
                  </a:solidFill>
                </a:ln>
                <a:effectLst>
                  <a:outerShdw blurRad="38100" dist="38100" dir="2700000" algn="tl">
                    <a:srgbClr val="000000">
                      <a:alpha val="43137"/>
                    </a:srgbClr>
                  </a:outerShdw>
                </a:effectLst>
                <a:latin typeface="Arial Narrow" pitchFamily="34" charset="0"/>
              </a:rPr>
              <a:t>time</a:t>
            </a:r>
            <a:r>
              <a:rPr lang="en-US" sz="2600" i="1" dirty="0">
                <a:latin typeface="Arial Narrow" pitchFamily="34" charset="0"/>
              </a:rPr>
              <a:t> </a:t>
            </a:r>
            <a:r>
              <a:rPr lang="en-US" sz="2600" b="1" i="1" dirty="0">
                <a:latin typeface="Arial Narrow" pitchFamily="34" charset="0"/>
              </a:rPr>
              <a:t>– </a:t>
            </a:r>
            <a:r>
              <a:rPr lang="en-US" sz="2600" b="1" i="1" dirty="0">
                <a:effectLst>
                  <a:outerShdw blurRad="38100" dist="38100" dir="2700000" algn="tl">
                    <a:srgbClr val="000000">
                      <a:alpha val="43137"/>
                    </a:srgbClr>
                  </a:outerShdw>
                </a:effectLst>
                <a:latin typeface="Arial Narrow" pitchFamily="34" charset="0"/>
              </a:rPr>
              <a:t>“It takes time to be holy”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dissolve">
                                      <p:cBhvr>
                                        <p:cTn id="15" dur="1000"/>
                                        <p:tgtEl>
                                          <p:spTgt spid="9">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ssolve">
                                      <p:cBhvr>
                                        <p:cTn id="18" dur="1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dissolve">
                                      <p:cBhvr>
                                        <p:cTn id="23" dur="10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dissolve">
                                      <p:cBhvr>
                                        <p:cTn id="28" dur="10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dissolve">
                                      <p:cBhvr>
                                        <p:cTn id="33" dur="10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dissolve">
                                      <p:cBhvr>
                                        <p:cTn id="38" dur="1000"/>
                                        <p:tgtEl>
                                          <p:spTgt spid="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3"/>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3"/>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7"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7" name="Title 1">
            <a:extLst>
              <a:ext uri="{FF2B5EF4-FFF2-40B4-BE49-F238E27FC236}">
                <a16:creationId xmlns:a16="http://schemas.microsoft.com/office/drawing/2014/main" id="{12A62416-4364-46C1-94BA-682130BE27C7}"/>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A Mountain Between Us</a:t>
            </a:r>
          </a:p>
        </p:txBody>
      </p:sp>
      <p:sp>
        <p:nvSpPr>
          <p:cNvPr id="12" name="Rounded Rectangle 3">
            <a:extLst>
              <a:ext uri="{FF2B5EF4-FFF2-40B4-BE49-F238E27FC236}">
                <a16:creationId xmlns:a16="http://schemas.microsoft.com/office/drawing/2014/main" id="{FFCBD144-F5FE-4308-80E6-CDB030EC1485}"/>
              </a:ext>
            </a:extLst>
          </p:cNvPr>
          <p:cNvSpPr/>
          <p:nvPr/>
        </p:nvSpPr>
        <p:spPr>
          <a:xfrm>
            <a:off x="206832" y="1616782"/>
            <a:ext cx="7990869" cy="20147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02000"/>
              </a:lnSpc>
            </a:pPr>
            <a:r>
              <a:rPr lang="en-US" sz="2400" b="1" dirty="0">
                <a:latin typeface="Arial Narrow" pitchFamily="34" charset="0"/>
              </a:rPr>
              <a:t>The Christian also builds and maintains an </a:t>
            </a:r>
            <a:r>
              <a:rPr lang="en-US" sz="2400" b="1" i="1" dirty="0">
                <a:ln>
                  <a:solidFill>
                    <a:schemeClr val="tx1"/>
                  </a:solidFill>
                </a:ln>
                <a:solidFill>
                  <a:srgbClr val="C00000"/>
                </a:solidFill>
                <a:latin typeface="Arial Narrow" pitchFamily="34" charset="0"/>
              </a:rPr>
              <a:t>intimate relationship</a:t>
            </a:r>
            <a:r>
              <a:rPr lang="en-US" sz="2400" b="1" dirty="0">
                <a:latin typeface="Arial Narrow" pitchFamily="34" charset="0"/>
              </a:rPr>
              <a:t> with God </a:t>
            </a:r>
            <a:r>
              <a:rPr lang="en-US" sz="2400" b="1" dirty="0">
                <a:latin typeface="Arial Narrow" pitchFamily="34" charset="0"/>
                <a:sym typeface="Wingdings 3"/>
              </a:rPr>
              <a:t> </a:t>
            </a:r>
            <a:r>
              <a:rPr lang="en-US" sz="2400" b="1" dirty="0">
                <a:latin typeface="Arial Narrow" pitchFamily="34" charset="0"/>
              </a:rPr>
              <a:t>one of emotional and physical intimacy.  God loved us with a “great love” (Ephesians 2:4; cf. 1 John 3:1) and, we grow to reciprocate such love (1 John 4:19; cp. brother to brother, parent-child, husband &amp; wife, etc.)</a:t>
            </a:r>
          </a:p>
        </p:txBody>
      </p:sp>
      <p:sp>
        <p:nvSpPr>
          <p:cNvPr id="13" name="Rounded Rectangle 12">
            <a:extLst>
              <a:ext uri="{FF2B5EF4-FFF2-40B4-BE49-F238E27FC236}">
                <a16:creationId xmlns:a16="http://schemas.microsoft.com/office/drawing/2014/main" id="{2FBC3647-6D9F-4BB2-9999-0D6505BAED89}"/>
              </a:ext>
            </a:extLst>
          </p:cNvPr>
          <p:cNvSpPr/>
          <p:nvPr/>
        </p:nvSpPr>
        <p:spPr>
          <a:xfrm>
            <a:off x="1179004" y="3871368"/>
            <a:ext cx="7729307" cy="201168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02000"/>
              </a:lnSpc>
            </a:pPr>
            <a:r>
              <a:rPr lang="en-US" sz="2400" b="1" dirty="0">
                <a:latin typeface="Arial Narrow" pitchFamily="34" charset="0"/>
              </a:rPr>
              <a:t>Our love for God may begin with a foundational </a:t>
            </a:r>
            <a:r>
              <a:rPr lang="en-US" sz="2400" b="1" i="1" dirty="0">
                <a:ln>
                  <a:solidFill>
                    <a:schemeClr val="tx1"/>
                  </a:solidFill>
                </a:ln>
                <a:solidFill>
                  <a:srgbClr val="C00000"/>
                </a:solidFill>
                <a:latin typeface="Arial Narrow" pitchFamily="34" charset="0"/>
              </a:rPr>
              <a:t>response </a:t>
            </a:r>
            <a:r>
              <a:rPr lang="en-US" sz="2400" b="1" dirty="0">
                <a:latin typeface="Arial Narrow" pitchFamily="34" charset="0"/>
              </a:rPr>
              <a:t>to God from an active good will (variously motivated by fear, etc.); but, it will grow to include a deep </a:t>
            </a:r>
            <a:r>
              <a:rPr lang="en-US" sz="2400" b="1" i="1" dirty="0">
                <a:ln>
                  <a:solidFill>
                    <a:schemeClr val="tx1"/>
                  </a:solidFill>
                </a:ln>
                <a:solidFill>
                  <a:srgbClr val="C00000"/>
                </a:solidFill>
                <a:latin typeface="Arial Narrow" pitchFamily="34" charset="0"/>
              </a:rPr>
              <a:t>affection</a:t>
            </a:r>
            <a:r>
              <a:rPr lang="en-US" sz="2400" b="1" i="1" dirty="0">
                <a:latin typeface="Arial Narrow" pitchFamily="34" charset="0"/>
              </a:rPr>
              <a:t>,</a:t>
            </a:r>
            <a:r>
              <a:rPr lang="en-US" sz="2400" b="1" i="1" dirty="0">
                <a:ln>
                  <a:solidFill>
                    <a:schemeClr val="tx1"/>
                  </a:solidFill>
                </a:ln>
                <a:solidFill>
                  <a:srgbClr val="C00000"/>
                </a:solidFill>
                <a:latin typeface="Arial Narrow" pitchFamily="34" charset="0"/>
              </a:rPr>
              <a:t> </a:t>
            </a:r>
            <a:r>
              <a:rPr lang="en-US" sz="2400" b="1" dirty="0">
                <a:latin typeface="Arial Narrow" pitchFamily="34" charset="0"/>
              </a:rPr>
              <a:t>an affectionate </a:t>
            </a:r>
            <a:r>
              <a:rPr lang="en-US" sz="2400" b="1" i="1" dirty="0">
                <a:ln>
                  <a:solidFill>
                    <a:schemeClr val="tx1"/>
                  </a:solidFill>
                </a:ln>
                <a:solidFill>
                  <a:srgbClr val="C00000"/>
                </a:solidFill>
                <a:latin typeface="Arial Narrow" pitchFamily="34" charset="0"/>
              </a:rPr>
              <a:t>familial response </a:t>
            </a:r>
            <a:r>
              <a:rPr lang="en-US" sz="2400" b="1" dirty="0">
                <a:latin typeface="Arial Narrow" pitchFamily="34" charset="0"/>
              </a:rPr>
              <a:t>to a Father Who has </a:t>
            </a:r>
            <a:r>
              <a:rPr lang="en-US" sz="2400" b="1" i="1" dirty="0">
                <a:ln>
                  <a:solidFill>
                    <a:schemeClr val="tx1"/>
                  </a:solidFill>
                </a:ln>
                <a:solidFill>
                  <a:srgbClr val="C00000"/>
                </a:solidFill>
                <a:latin typeface="Arial Narrow" pitchFamily="34" charset="0"/>
              </a:rPr>
              <a:t>adopted </a:t>
            </a:r>
            <a:r>
              <a:rPr lang="en-US" sz="2400" b="1" dirty="0">
                <a:latin typeface="Arial Narrow" pitchFamily="34" charset="0"/>
              </a:rPr>
              <a:t>us through Jesus to Himself (Eph 1:4-6; Rom 8:14-17)</a:t>
            </a:r>
          </a:p>
        </p:txBody>
      </p:sp>
      <p:sp>
        <p:nvSpPr>
          <p:cNvPr id="15" name="Rounded Rectangle 11">
            <a:extLst>
              <a:ext uri="{FF2B5EF4-FFF2-40B4-BE49-F238E27FC236}">
                <a16:creationId xmlns:a16="http://schemas.microsoft.com/office/drawing/2014/main" id="{DE8B1C2C-E6F5-4025-952B-87E811E4BC07}"/>
              </a:ext>
            </a:extLst>
          </p:cNvPr>
          <p:cNvSpPr/>
          <p:nvPr/>
        </p:nvSpPr>
        <p:spPr>
          <a:xfrm>
            <a:off x="5433237" y="236220"/>
            <a:ext cx="3572539" cy="1188720"/>
          </a:xfrm>
          <a:prstGeom prst="roundRect">
            <a:avLst/>
          </a:prstGeom>
          <a:solidFill>
            <a:schemeClr val="tx2">
              <a:lumMod val="7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2400" b="1" dirty="0">
                <a:solidFill>
                  <a:srgbClr val="FFE389"/>
                </a:solidFill>
                <a:latin typeface="Arial Narrow" pitchFamily="34" charset="0"/>
                <a:cs typeface="Arial" pitchFamily="34" charset="0"/>
              </a:rPr>
              <a:t>Respondent (2 Cor 5:14-15)</a:t>
            </a:r>
          </a:p>
          <a:p>
            <a:pPr algn="ctr">
              <a:lnSpc>
                <a:spcPct val="96000"/>
              </a:lnSpc>
            </a:pPr>
            <a:r>
              <a:rPr lang="en-US" sz="600" b="1" dirty="0">
                <a:solidFill>
                  <a:srgbClr val="FFE389"/>
                </a:solidFill>
                <a:latin typeface="Arial Narrow" pitchFamily="34" charset="0"/>
                <a:cs typeface="Arial" pitchFamily="34" charset="0"/>
              </a:rPr>
              <a:t> </a:t>
            </a:r>
            <a:endParaRPr lang="en-US" sz="600" b="1" dirty="0">
              <a:solidFill>
                <a:srgbClr val="FFE389"/>
              </a:solidFill>
              <a:latin typeface="Arial Narrow" pitchFamily="34" charset="0"/>
              <a:cs typeface="Arial" pitchFamily="34" charset="0"/>
              <a:sym typeface="Wingdings 3"/>
            </a:endParaRPr>
          </a:p>
          <a:p>
            <a:pPr algn="ctr">
              <a:lnSpc>
                <a:spcPct val="96000"/>
              </a:lnSpc>
            </a:pPr>
            <a:r>
              <a:rPr lang="en-US" sz="2400" b="1" dirty="0">
                <a:solidFill>
                  <a:srgbClr val="FFE389"/>
                </a:solidFill>
                <a:latin typeface="Arial Narrow" pitchFamily="34" charset="0"/>
                <a:cs typeface="Arial" pitchFamily="34" charset="0"/>
              </a:rPr>
              <a:t> Affectionate (1 Cor 16:22) </a:t>
            </a:r>
            <a:endParaRPr lang="en-US" sz="2400" b="1" dirty="0">
              <a:solidFill>
                <a:srgbClr val="FFE389"/>
              </a:solidFill>
              <a:latin typeface="Arial Narrow" pitchFamily="34" charset="0"/>
              <a:cs typeface="Arial" pitchFamily="34" charset="0"/>
              <a:sym typeface="Wingdings 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2" presetClass="entr" presetSubtype="8"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fill="hold"/>
                                        <p:tgtEl>
                                          <p:spTgt spid="14"/>
                                        </p:tgtEl>
                                        <p:attrNameLst>
                                          <p:attrName>ppt_x</p:attrName>
                                        </p:attrNameLst>
                                      </p:cBhvr>
                                      <p:tavLst>
                                        <p:tav tm="0">
                                          <p:val>
                                            <p:strVal val="0-#ppt_w/2"/>
                                          </p:val>
                                        </p:tav>
                                        <p:tav tm="100000">
                                          <p:val>
                                            <p:strVal val="#ppt_x"/>
                                          </p:val>
                                        </p:tav>
                                      </p:tavLst>
                                    </p:anim>
                                    <p:anim calcmode="lin" valueType="num">
                                      <p:cBhvr additive="base">
                                        <p:cTn id="11" dur="1000" fill="hold"/>
                                        <p:tgtEl>
                                          <p:spTgt spid="14"/>
                                        </p:tgtEl>
                                        <p:attrNameLst>
                                          <p:attrName>ppt_y</p:attrName>
                                        </p:attrNameLst>
                                      </p:cBhvr>
                                      <p:tavLst>
                                        <p:tav tm="0">
                                          <p:val>
                                            <p:strVal val="#ppt_y"/>
                                          </p:val>
                                        </p:tav>
                                        <p:tav tm="100000">
                                          <p:val>
                                            <p:strVal val="#ppt_y"/>
                                          </p:val>
                                        </p:tav>
                                      </p:tavLst>
                                    </p:anim>
                                  </p:childTnLst>
                                </p:cTn>
                              </p:par>
                              <p:par>
                                <p:cTn id="12" presetID="22" presetClass="entr" presetSubtype="8" fill="hold" grpId="0" nodeType="withEffect">
                                  <p:stCondLst>
                                    <p:cond delay="300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1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12"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7" name="Title 1">
            <a:extLst>
              <a:ext uri="{FF2B5EF4-FFF2-40B4-BE49-F238E27FC236}">
                <a16:creationId xmlns:a16="http://schemas.microsoft.com/office/drawing/2014/main" id="{12A62416-4364-46C1-94BA-682130BE27C7}"/>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A Mountain Between Us</a:t>
            </a:r>
          </a:p>
        </p:txBody>
      </p:sp>
      <p:sp>
        <p:nvSpPr>
          <p:cNvPr id="9" name="Rounded Rectangle 3">
            <a:extLst>
              <a:ext uri="{FF2B5EF4-FFF2-40B4-BE49-F238E27FC236}">
                <a16:creationId xmlns:a16="http://schemas.microsoft.com/office/drawing/2014/main" id="{96D188E5-6E40-4062-B5D0-4C748D115DD5}"/>
              </a:ext>
            </a:extLst>
          </p:cNvPr>
          <p:cNvSpPr/>
          <p:nvPr/>
        </p:nvSpPr>
        <p:spPr>
          <a:xfrm>
            <a:off x="883388" y="1267338"/>
            <a:ext cx="7377223" cy="1481328"/>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97000"/>
              </a:lnSpc>
            </a:pPr>
            <a:r>
              <a:rPr lang="en-US" sz="2400" b="1" dirty="0">
                <a:latin typeface="Arial Narrow" pitchFamily="34" charset="0"/>
              </a:rPr>
              <a:t>The Christian’s goal is to build and maintain an </a:t>
            </a:r>
            <a:r>
              <a:rPr lang="en-US" sz="2400" b="1" i="1" dirty="0">
                <a:ln>
                  <a:solidFill>
                    <a:schemeClr val="tx1"/>
                  </a:solidFill>
                </a:ln>
                <a:solidFill>
                  <a:srgbClr val="C00000"/>
                </a:solidFill>
                <a:latin typeface="Arial Narrow" pitchFamily="34" charset="0"/>
              </a:rPr>
              <a:t>interpersonal relationship</a:t>
            </a:r>
            <a:r>
              <a:rPr lang="en-US" sz="2400" b="1" dirty="0">
                <a:latin typeface="Arial Narrow" pitchFamily="34" charset="0"/>
              </a:rPr>
              <a:t> with God </a:t>
            </a:r>
            <a:r>
              <a:rPr lang="en-US" sz="2400" b="1" dirty="0">
                <a:latin typeface="Arial Narrow" pitchFamily="34" charset="0"/>
                <a:sym typeface="Wingdings 3"/>
              </a:rPr>
              <a:t> </a:t>
            </a:r>
            <a:r>
              <a:rPr lang="en-US" sz="2400" b="1" dirty="0">
                <a:latin typeface="Arial Narrow" pitchFamily="34" charset="0"/>
              </a:rPr>
              <a:t>a deep and strong association; a close connection; an enduring bond between the two of us. </a:t>
            </a:r>
          </a:p>
        </p:txBody>
      </p:sp>
      <p:sp>
        <p:nvSpPr>
          <p:cNvPr id="10" name="Rounded Rectangle 12">
            <a:extLst>
              <a:ext uri="{FF2B5EF4-FFF2-40B4-BE49-F238E27FC236}">
                <a16:creationId xmlns:a16="http://schemas.microsoft.com/office/drawing/2014/main" id="{C5551872-80C3-4CAD-B7DB-577410AD7743}"/>
              </a:ext>
            </a:extLst>
          </p:cNvPr>
          <p:cNvSpPr/>
          <p:nvPr/>
        </p:nvSpPr>
        <p:spPr>
          <a:xfrm>
            <a:off x="1179005" y="4518590"/>
            <a:ext cx="6859210" cy="1715386"/>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97000"/>
              </a:lnSpc>
            </a:pPr>
            <a:r>
              <a:rPr lang="en-US" sz="2400" b="1" dirty="0">
                <a:latin typeface="Arial Narrow" pitchFamily="34" charset="0"/>
              </a:rPr>
              <a:t>Our relationship is </a:t>
            </a:r>
            <a:r>
              <a:rPr lang="en-US" sz="2400" b="1" i="1" dirty="0">
                <a:ln>
                  <a:solidFill>
                    <a:schemeClr val="tx1"/>
                  </a:solidFill>
                </a:ln>
                <a:solidFill>
                  <a:srgbClr val="C00000"/>
                </a:solidFill>
                <a:latin typeface="Arial Narrow" pitchFamily="34" charset="0"/>
              </a:rPr>
              <a:t>built and maintained in Jesus </a:t>
            </a:r>
            <a:r>
              <a:rPr lang="en-US" sz="2400" b="1" dirty="0">
                <a:latin typeface="Arial Narrow" pitchFamily="34" charset="0"/>
                <a:sym typeface="Wingdings 3"/>
              </a:rPr>
              <a:t></a:t>
            </a:r>
            <a:r>
              <a:rPr lang="en-US" sz="2400" b="1" dirty="0">
                <a:latin typeface="Arial Narrow" pitchFamily="34" charset="0"/>
              </a:rPr>
              <a:t> We “come to God” and we “abide in Him” through Jesus (John 6:44-45; 14:6, 23).  Too, we </a:t>
            </a:r>
            <a:r>
              <a:rPr lang="en-US" sz="2400" b="1" u="sng" dirty="0">
                <a:latin typeface="Arial Narrow" pitchFamily="34" charset="0"/>
              </a:rPr>
              <a:t>relate</a:t>
            </a:r>
            <a:r>
              <a:rPr lang="en-US" sz="2400" b="1" dirty="0">
                <a:latin typeface="Arial Narrow" pitchFamily="34" charset="0"/>
              </a:rPr>
              <a:t> to God through Jesus (Heb 12:22-24; Eph 3:16-19).</a:t>
            </a:r>
          </a:p>
        </p:txBody>
      </p:sp>
      <p:sp>
        <p:nvSpPr>
          <p:cNvPr id="11" name="Rounded Rectangle 10">
            <a:extLst>
              <a:ext uri="{FF2B5EF4-FFF2-40B4-BE49-F238E27FC236}">
                <a16:creationId xmlns:a16="http://schemas.microsoft.com/office/drawing/2014/main" id="{CBE124BB-B28F-4AE2-8A7B-54E26FCDD661}"/>
              </a:ext>
            </a:extLst>
          </p:cNvPr>
          <p:cNvSpPr/>
          <p:nvPr/>
        </p:nvSpPr>
        <p:spPr>
          <a:xfrm>
            <a:off x="715924" y="3239390"/>
            <a:ext cx="3657600" cy="1066800"/>
          </a:xfrm>
          <a:prstGeom prst="roundRect">
            <a:avLst/>
          </a:prstGeom>
          <a:solidFill>
            <a:srgbClr val="2C3A0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2400" b="1" dirty="0">
                <a:solidFill>
                  <a:srgbClr val="FFE389"/>
                </a:solidFill>
                <a:latin typeface="Arial Narrow" pitchFamily="34" charset="0"/>
                <a:cs typeface="Arial" pitchFamily="34" charset="0"/>
              </a:rPr>
              <a:t>Based on Covenant</a:t>
            </a:r>
          </a:p>
          <a:p>
            <a:pPr algn="ctr">
              <a:lnSpc>
                <a:spcPct val="96000"/>
              </a:lnSpc>
            </a:pPr>
            <a:r>
              <a:rPr lang="en-US" sz="2000" b="1" dirty="0">
                <a:solidFill>
                  <a:srgbClr val="FFE389"/>
                </a:solidFill>
                <a:latin typeface="Arial Narrow" pitchFamily="34" charset="0"/>
                <a:cs typeface="Arial" pitchFamily="34" charset="0"/>
              </a:rPr>
              <a:t>(Mutual Agreement; Contractual)</a:t>
            </a:r>
          </a:p>
          <a:p>
            <a:pPr algn="ctr">
              <a:lnSpc>
                <a:spcPct val="96000"/>
              </a:lnSpc>
            </a:pPr>
            <a:r>
              <a:rPr lang="en-US" sz="2400" b="1" dirty="0">
                <a:solidFill>
                  <a:srgbClr val="FFE389"/>
                </a:solidFill>
                <a:latin typeface="Arial Narrow" pitchFamily="34" charset="0"/>
                <a:cs typeface="Arial" pitchFamily="34" charset="0"/>
              </a:rPr>
              <a:t>(</a:t>
            </a:r>
            <a:r>
              <a:rPr lang="en-US" sz="2400" b="1" dirty="0" err="1">
                <a:solidFill>
                  <a:srgbClr val="FFE389"/>
                </a:solidFill>
                <a:latin typeface="Arial Narrow" pitchFamily="34" charset="0"/>
                <a:cs typeface="Arial" pitchFamily="34" charset="0"/>
              </a:rPr>
              <a:t>Jer</a:t>
            </a:r>
            <a:r>
              <a:rPr lang="en-US" sz="2400" b="1" dirty="0">
                <a:solidFill>
                  <a:srgbClr val="FFE389"/>
                </a:solidFill>
                <a:latin typeface="Arial Narrow" pitchFamily="34" charset="0"/>
                <a:cs typeface="Arial" pitchFamily="34" charset="0"/>
              </a:rPr>
              <a:t> 50:4-5; Heb 8:6-13) </a:t>
            </a:r>
          </a:p>
        </p:txBody>
      </p:sp>
      <p:sp>
        <p:nvSpPr>
          <p:cNvPr id="16" name="Rounded Rectangle 11">
            <a:extLst>
              <a:ext uri="{FF2B5EF4-FFF2-40B4-BE49-F238E27FC236}">
                <a16:creationId xmlns:a16="http://schemas.microsoft.com/office/drawing/2014/main" id="{0E46B901-0A7C-4535-B7AE-785861C2F843}"/>
              </a:ext>
            </a:extLst>
          </p:cNvPr>
          <p:cNvSpPr/>
          <p:nvPr/>
        </p:nvSpPr>
        <p:spPr>
          <a:xfrm>
            <a:off x="4766932" y="2869027"/>
            <a:ext cx="3657600" cy="1066800"/>
          </a:xfrm>
          <a:prstGeom prst="roundRect">
            <a:avLst/>
          </a:prstGeom>
          <a:solidFill>
            <a:srgbClr val="2C3A0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2400" b="1" dirty="0">
                <a:solidFill>
                  <a:srgbClr val="FFE389"/>
                </a:solidFill>
                <a:latin typeface="Arial Narrow" pitchFamily="34" charset="0"/>
                <a:cs typeface="Arial" pitchFamily="34" charset="0"/>
              </a:rPr>
              <a:t>Based on Commitment</a:t>
            </a:r>
          </a:p>
          <a:p>
            <a:pPr algn="ctr">
              <a:lnSpc>
                <a:spcPct val="96000"/>
              </a:lnSpc>
            </a:pPr>
            <a:r>
              <a:rPr lang="en-US" sz="2000" b="1" dirty="0">
                <a:solidFill>
                  <a:srgbClr val="FFE389"/>
                </a:solidFill>
                <a:latin typeface="Arial Narrow" pitchFamily="34" charset="0"/>
                <a:cs typeface="Arial" pitchFamily="34" charset="0"/>
              </a:rPr>
              <a:t>(true “BFF’s”)</a:t>
            </a:r>
          </a:p>
          <a:p>
            <a:pPr algn="ctr">
              <a:lnSpc>
                <a:spcPct val="96000"/>
              </a:lnSpc>
            </a:pPr>
            <a:r>
              <a:rPr lang="en-US" sz="2400" b="1" dirty="0">
                <a:solidFill>
                  <a:srgbClr val="FFE389"/>
                </a:solidFill>
                <a:latin typeface="Arial Narrow" pitchFamily="34" charset="0"/>
                <a:cs typeface="Arial" pitchFamily="34" charset="0"/>
              </a:rPr>
              <a:t>(Jam 2:20-24; John 15:9-16) </a:t>
            </a:r>
          </a:p>
        </p:txBody>
      </p:sp>
    </p:spTree>
    <p:extLst>
      <p:ext uri="{BB962C8B-B14F-4D97-AF65-F5344CB8AC3E}">
        <p14:creationId xmlns:p14="http://schemas.microsoft.com/office/powerpoint/2010/main" val="31666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9E3"/>
        </a:solidFill>
        <a:effectLst/>
      </p:bgPr>
    </p:bg>
    <p:spTree>
      <p:nvGrpSpPr>
        <p:cNvPr id="1" name=""/>
        <p:cNvGrpSpPr/>
        <p:nvPr/>
      </p:nvGrpSpPr>
      <p:grpSpPr>
        <a:xfrm>
          <a:off x="0" y="0"/>
          <a:ext cx="0" cy="0"/>
          <a:chOff x="0" y="0"/>
          <a:chExt cx="0" cy="0"/>
        </a:xfrm>
      </p:grpSpPr>
      <p:sp>
        <p:nvSpPr>
          <p:cNvPr id="7" name="Rounded Rectangle 6"/>
          <p:cNvSpPr/>
          <p:nvPr/>
        </p:nvSpPr>
        <p:spPr>
          <a:xfrm>
            <a:off x="1017181" y="808074"/>
            <a:ext cx="7109637" cy="1956391"/>
          </a:xfrm>
          <a:prstGeom prst="roundRect">
            <a:avLst/>
          </a:prstGeom>
          <a:solidFill>
            <a:srgbClr val="89B624"/>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8000"/>
              </a:lnSpc>
              <a:spcBef>
                <a:spcPts val="600"/>
              </a:spcBef>
            </a:pPr>
            <a:r>
              <a:rPr lang="en-US" sz="2950" b="1" i="1" dirty="0">
                <a:latin typeface="Arial Narrow" pitchFamily="34" charset="0"/>
              </a:rPr>
              <a:t>So we spend (invest) valuable time in building and maintaining a close relationship with God.  We effect this through communication with Him </a:t>
            </a:r>
            <a:r>
              <a:rPr lang="en-US" sz="2950" b="1" i="1" dirty="0">
                <a:latin typeface="Arial Narrow" pitchFamily="34" charset="0"/>
                <a:sym typeface="Wingdings 2"/>
              </a:rPr>
              <a:t> </a:t>
            </a:r>
            <a:r>
              <a:rPr lang="en-US" sz="2950" b="1" i="1" dirty="0">
                <a:latin typeface="Arial Narrow" pitchFamily="34" charset="0"/>
              </a:rPr>
              <a:t>“</a:t>
            </a:r>
            <a:r>
              <a:rPr lang="en-US" sz="2950" i="1" dirty="0">
                <a:ln>
                  <a:solidFill>
                    <a:srgbClr val="FFE389"/>
                  </a:solidFill>
                </a:ln>
                <a:effectLst>
                  <a:outerShdw blurRad="38100" dist="38100" dir="2700000" algn="tl">
                    <a:srgbClr val="000000">
                      <a:alpha val="43137"/>
                    </a:srgbClr>
                  </a:outerShdw>
                </a:effectLst>
                <a:latin typeface="Arial Narrow" pitchFamily="34" charset="0"/>
              </a:rPr>
              <a:t>me with God </a:t>
            </a:r>
            <a:r>
              <a:rPr lang="en-US" sz="2950" i="1">
                <a:ln>
                  <a:solidFill>
                    <a:srgbClr val="FFE389"/>
                  </a:solidFill>
                </a:ln>
                <a:effectLst>
                  <a:outerShdw blurRad="38100" dist="38100" dir="2700000" algn="tl">
                    <a:srgbClr val="000000">
                      <a:alpha val="43137"/>
                    </a:srgbClr>
                  </a:outerShdw>
                </a:effectLst>
                <a:latin typeface="Arial Narrow" pitchFamily="34" charset="0"/>
              </a:rPr>
              <a:t>sessions</a:t>
            </a:r>
            <a:r>
              <a:rPr lang="en-US" sz="2950" b="1" i="1">
                <a:latin typeface="Arial Narrow" pitchFamily="34" charset="0"/>
              </a:rPr>
              <a:t>” </a:t>
            </a:r>
            <a:endParaRPr lang="en-US" sz="2950" dirty="0">
              <a:latin typeface="Arial Narrow" pitchFamily="34" charset="0"/>
            </a:endParaRPr>
          </a:p>
        </p:txBody>
      </p:sp>
      <p:sp>
        <p:nvSpPr>
          <p:cNvPr id="6" name="Rounded Rectangle 11">
            <a:extLst>
              <a:ext uri="{FF2B5EF4-FFF2-40B4-BE49-F238E27FC236}">
                <a16:creationId xmlns:a16="http://schemas.microsoft.com/office/drawing/2014/main" id="{974A75DE-1EF1-478C-AC4D-4F0AC6541EC0}"/>
              </a:ext>
            </a:extLst>
          </p:cNvPr>
          <p:cNvSpPr/>
          <p:nvPr/>
        </p:nvSpPr>
        <p:spPr>
          <a:xfrm rot="20905086">
            <a:off x="645616" y="3750955"/>
            <a:ext cx="2514600" cy="655320"/>
          </a:xfrm>
          <a:prstGeom prst="roundRect">
            <a:avLst/>
          </a:prstGeom>
          <a:solidFill>
            <a:srgbClr val="2C3A0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2400" b="1" spc="-30" baseline="30000" dirty="0">
                <a:solidFill>
                  <a:srgbClr val="FFE389"/>
                </a:solidFill>
                <a:latin typeface="Arial Narrow" pitchFamily="34" charset="0"/>
                <a:sym typeface="Wingdings 2"/>
              </a:rPr>
              <a:t></a:t>
            </a:r>
            <a:r>
              <a:rPr lang="en-US" sz="2400" b="1" dirty="0">
                <a:ln>
                  <a:solidFill>
                    <a:srgbClr val="FFE389"/>
                  </a:solidFill>
                </a:ln>
                <a:solidFill>
                  <a:srgbClr val="FFE389"/>
                </a:solidFill>
                <a:latin typeface="Arial Narrow" pitchFamily="34" charset="0"/>
                <a:cs typeface="Arial" pitchFamily="34" charset="0"/>
              </a:rPr>
              <a:t>Atypical Prayer</a:t>
            </a:r>
            <a:endParaRPr lang="en-US" sz="2400" b="1" dirty="0">
              <a:ln>
                <a:solidFill>
                  <a:srgbClr val="FFE389"/>
                </a:solidFill>
              </a:ln>
              <a:solidFill>
                <a:srgbClr val="FFE389"/>
              </a:solidFill>
              <a:latin typeface="Arial Narrow" pitchFamily="34" charset="0"/>
              <a:cs typeface="Arial" pitchFamily="34" charset="0"/>
              <a:sym typeface="Wingdings 3"/>
            </a:endParaRPr>
          </a:p>
        </p:txBody>
      </p:sp>
      <p:sp>
        <p:nvSpPr>
          <p:cNvPr id="8" name="Bent Arrow 12">
            <a:extLst>
              <a:ext uri="{FF2B5EF4-FFF2-40B4-BE49-F238E27FC236}">
                <a16:creationId xmlns:a16="http://schemas.microsoft.com/office/drawing/2014/main" id="{8AABAC38-F32A-4352-906C-925D319D116F}"/>
              </a:ext>
            </a:extLst>
          </p:cNvPr>
          <p:cNvSpPr/>
          <p:nvPr/>
        </p:nvSpPr>
        <p:spPr>
          <a:xfrm rot="20997603">
            <a:off x="272275" y="4331594"/>
            <a:ext cx="364522" cy="594181"/>
          </a:xfrm>
          <a:prstGeom prst="bent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triped Right Arrow 5">
            <a:extLst>
              <a:ext uri="{FF2B5EF4-FFF2-40B4-BE49-F238E27FC236}">
                <a16:creationId xmlns:a16="http://schemas.microsoft.com/office/drawing/2014/main" id="{0083985B-DDE5-44CF-B952-A65F4EE98366}"/>
              </a:ext>
            </a:extLst>
          </p:cNvPr>
          <p:cNvSpPr/>
          <p:nvPr/>
        </p:nvSpPr>
        <p:spPr>
          <a:xfrm rot="20873270">
            <a:off x="696686" y="3884965"/>
            <a:ext cx="3846425" cy="2136071"/>
          </a:xfrm>
          <a:prstGeom prst="stripedRightArrow">
            <a:avLst/>
          </a:prstGeom>
          <a:solidFill>
            <a:srgbClr val="2C3A0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spc="-30" dirty="0">
                <a:solidFill>
                  <a:schemeClr val="accent4">
                    <a:lumMod val="20000"/>
                    <a:lumOff val="80000"/>
                  </a:schemeClr>
                </a:solidFill>
                <a:latin typeface="Arial Narrow" pitchFamily="34" charset="0"/>
              </a:rPr>
              <a:t>Time in Prayer</a:t>
            </a:r>
            <a:r>
              <a:rPr lang="en-US" sz="2600" b="1" i="1" spc="-30" baseline="30000" dirty="0">
                <a:solidFill>
                  <a:srgbClr val="FABE00"/>
                </a:solidFill>
                <a:latin typeface="Arial Narrow" pitchFamily="34" charset="0"/>
                <a:sym typeface="Wingdings 2"/>
              </a:rPr>
              <a:t> </a:t>
            </a:r>
            <a:r>
              <a:rPr lang="en-US" sz="2600" b="1" i="1" spc="-30" baseline="30000" dirty="0">
                <a:solidFill>
                  <a:srgbClr val="FFE389"/>
                </a:solidFill>
                <a:latin typeface="Arial Narrow" pitchFamily="34" charset="0"/>
                <a:sym typeface="Wingdings 2"/>
              </a:rPr>
              <a:t></a:t>
            </a:r>
            <a:endParaRPr lang="en-US" sz="2600" b="1" i="1" spc="-30" dirty="0">
              <a:solidFill>
                <a:srgbClr val="FFE389"/>
              </a:solidFill>
              <a:latin typeface="Arial Narrow" pitchFamily="34" charset="0"/>
            </a:endParaRPr>
          </a:p>
          <a:p>
            <a:pPr algn="ctr"/>
            <a:r>
              <a:rPr lang="en-US" sz="2600" b="1" i="1" spc="-30" dirty="0">
                <a:solidFill>
                  <a:schemeClr val="accent4">
                    <a:lumMod val="20000"/>
                    <a:lumOff val="80000"/>
                  </a:schemeClr>
                </a:solidFill>
                <a:latin typeface="Arial Narrow" pitchFamily="34" charset="0"/>
              </a:rPr>
              <a:t>(me talking to God)</a:t>
            </a:r>
            <a:endParaRPr lang="en-US" sz="2600" dirty="0">
              <a:solidFill>
                <a:schemeClr val="accent4">
                  <a:lumMod val="20000"/>
                  <a:lumOff val="80000"/>
                </a:schemeClr>
              </a:solidFill>
            </a:endParaRPr>
          </a:p>
        </p:txBody>
      </p:sp>
      <p:sp>
        <p:nvSpPr>
          <p:cNvPr id="13" name="Striped Right Arrow 7">
            <a:extLst>
              <a:ext uri="{FF2B5EF4-FFF2-40B4-BE49-F238E27FC236}">
                <a16:creationId xmlns:a16="http://schemas.microsoft.com/office/drawing/2014/main" id="{D921A103-B20D-4174-A269-215F3E058360}"/>
              </a:ext>
            </a:extLst>
          </p:cNvPr>
          <p:cNvSpPr/>
          <p:nvPr/>
        </p:nvSpPr>
        <p:spPr>
          <a:xfrm rot="20751779" flipH="1">
            <a:off x="4622608" y="2985185"/>
            <a:ext cx="3849624" cy="2139696"/>
          </a:xfrm>
          <a:prstGeom prst="stripedRightArrow">
            <a:avLst/>
          </a:prstGeom>
          <a:solidFill>
            <a:srgbClr val="2C3A0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spc="-30" dirty="0">
                <a:solidFill>
                  <a:schemeClr val="accent4">
                    <a:lumMod val="20000"/>
                    <a:lumOff val="80000"/>
                  </a:schemeClr>
                </a:solidFill>
                <a:latin typeface="Arial Narrow" pitchFamily="34" charset="0"/>
              </a:rPr>
              <a:t>Time in Meditation</a:t>
            </a:r>
            <a:r>
              <a:rPr lang="en-US" sz="2600" b="1" i="1" spc="-30" baseline="30000" dirty="0">
                <a:solidFill>
                  <a:srgbClr val="FFE389"/>
                </a:solidFill>
                <a:latin typeface="Arial Narrow" pitchFamily="34" charset="0"/>
                <a:sym typeface="Wingdings 2"/>
              </a:rPr>
              <a:t></a:t>
            </a:r>
            <a:endParaRPr lang="en-US" sz="2600" b="1" i="1" spc="-30" baseline="30000" dirty="0">
              <a:solidFill>
                <a:srgbClr val="FFE389"/>
              </a:solidFill>
              <a:latin typeface="Arial Narrow" pitchFamily="34" charset="0"/>
            </a:endParaRPr>
          </a:p>
          <a:p>
            <a:pPr algn="ctr"/>
            <a:r>
              <a:rPr lang="en-US" sz="2600" b="1" i="1" spc="-30" dirty="0">
                <a:solidFill>
                  <a:schemeClr val="accent4">
                    <a:lumMod val="20000"/>
                    <a:lumOff val="80000"/>
                  </a:schemeClr>
                </a:solidFill>
                <a:latin typeface="Arial Narrow" pitchFamily="34" charset="0"/>
              </a:rPr>
              <a:t>(God talking to me)</a:t>
            </a:r>
            <a:endParaRPr lang="en-US" sz="2600" dirty="0">
              <a:solidFill>
                <a:schemeClr val="accent4">
                  <a:lumMod val="20000"/>
                  <a:lumOff val="80000"/>
                </a:schemeClr>
              </a:solidFill>
            </a:endParaRPr>
          </a:p>
        </p:txBody>
      </p:sp>
      <p:sp>
        <p:nvSpPr>
          <p:cNvPr id="14" name="Bent Arrow 13">
            <a:extLst>
              <a:ext uri="{FF2B5EF4-FFF2-40B4-BE49-F238E27FC236}">
                <a16:creationId xmlns:a16="http://schemas.microsoft.com/office/drawing/2014/main" id="{64DC96FD-D2BD-40D8-A05A-705BC31BFCA5}"/>
              </a:ext>
            </a:extLst>
          </p:cNvPr>
          <p:cNvSpPr/>
          <p:nvPr/>
        </p:nvSpPr>
        <p:spPr>
          <a:xfrm rot="20764295" flipH="1" flipV="1">
            <a:off x="8560924" y="4018882"/>
            <a:ext cx="364522" cy="594181"/>
          </a:xfrm>
          <a:prstGeom prst="bent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6">
            <a:extLst>
              <a:ext uri="{FF2B5EF4-FFF2-40B4-BE49-F238E27FC236}">
                <a16:creationId xmlns:a16="http://schemas.microsoft.com/office/drawing/2014/main" id="{E056BF9E-A086-4A91-9CCC-5C0E890462F4}"/>
              </a:ext>
            </a:extLst>
          </p:cNvPr>
          <p:cNvSpPr/>
          <p:nvPr/>
        </p:nvSpPr>
        <p:spPr>
          <a:xfrm rot="20736447">
            <a:off x="6054015" y="4605044"/>
            <a:ext cx="2514600" cy="655320"/>
          </a:xfrm>
          <a:prstGeom prst="roundRect">
            <a:avLst/>
          </a:prstGeom>
          <a:solidFill>
            <a:srgbClr val="2C3A0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1000"/>
              </a:lnSpc>
            </a:pPr>
            <a:r>
              <a:rPr lang="en-US" sz="2400" b="1" spc="-30" baseline="30000" dirty="0">
                <a:solidFill>
                  <a:srgbClr val="FFE389"/>
                </a:solidFill>
                <a:latin typeface="Arial Narrow" pitchFamily="34" charset="0"/>
                <a:sym typeface="Wingdings 2"/>
              </a:rPr>
              <a:t></a:t>
            </a:r>
            <a:r>
              <a:rPr lang="en-US" sz="2400" b="1" dirty="0">
                <a:solidFill>
                  <a:srgbClr val="FFE389"/>
                </a:solidFill>
                <a:latin typeface="Arial Narrow" pitchFamily="34" charset="0"/>
                <a:cs typeface="Arial" pitchFamily="34" charset="0"/>
              </a:rPr>
              <a:t>Not just reading or even study</a:t>
            </a:r>
            <a:endParaRPr lang="en-US" sz="2400" b="1" dirty="0">
              <a:solidFill>
                <a:srgbClr val="FFE389"/>
              </a:solidFill>
              <a:latin typeface="Arial Narrow" pitchFamily="34" charset="0"/>
              <a:cs typeface="Arial" pitchFamily="34" charset="0"/>
              <a:sym typeface="Wingdings 3"/>
            </a:endParaRPr>
          </a:p>
        </p:txBody>
      </p:sp>
      <p:sp>
        <p:nvSpPr>
          <p:cNvPr id="16" name="Title 1">
            <a:extLst>
              <a:ext uri="{FF2B5EF4-FFF2-40B4-BE49-F238E27FC236}">
                <a16:creationId xmlns:a16="http://schemas.microsoft.com/office/drawing/2014/main" id="{EB6ED958-FCD5-4039-88D6-39C7E7735636}"/>
              </a:ext>
            </a:extLst>
          </p:cNvPr>
          <p:cNvSpPr txBox="1">
            <a:spLocks/>
          </p:cNvSpPr>
          <p:nvPr/>
        </p:nvSpPr>
        <p:spPr>
          <a:xfrm>
            <a:off x="21248" y="6222272"/>
            <a:ext cx="6241311" cy="609600"/>
          </a:xfrm>
          <a:prstGeom prst="rect">
            <a:avLst/>
          </a:prstGeom>
        </p:spPr>
        <p:txBody>
          <a:bodyPr vert="horz" lIns="91440" tIns="45720" rIns="91440" bIns="45720" rtlCol="0" anchor="ctr">
            <a:noAutofit/>
          </a:bodyPr>
          <a:lstStyle/>
          <a:p>
            <a:pP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A Mountain Between Us</a:t>
            </a:r>
          </a:p>
        </p:txBody>
      </p:sp>
    </p:spTree>
    <p:extLst>
      <p:ext uri="{BB962C8B-B14F-4D97-AF65-F5344CB8AC3E}">
        <p14:creationId xmlns:p14="http://schemas.microsoft.com/office/powerpoint/2010/main" val="119059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ppt_w/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ppt_x</p:attrName>
                                        </p:attrNameLst>
                                      </p:cBhvr>
                                      <p:tavLst>
                                        <p:tav tm="0">
                                          <p:val>
                                            <p:strVal val="#ppt_x+#ppt_w/2"/>
                                          </p:val>
                                        </p:tav>
                                        <p:tav tm="100000">
                                          <p:val>
                                            <p:strVal val="#ppt_x"/>
                                          </p:val>
                                        </p:tav>
                                      </p:tavLst>
                                    </p:anim>
                                    <p:anim calcmode="lin" valueType="num">
                                      <p:cBhvr>
                                        <p:cTn id="43" dur="1000" fill="hold"/>
                                        <p:tgtEl>
                                          <p:spTgt spid="15"/>
                                        </p:tgtEl>
                                        <p:attrNameLst>
                                          <p:attrName>ppt_y</p:attrName>
                                        </p:attrNameLst>
                                      </p:cBhvr>
                                      <p:tavLst>
                                        <p:tav tm="0">
                                          <p:val>
                                            <p:strVal val="#ppt_y"/>
                                          </p:val>
                                        </p:tav>
                                        <p:tav tm="100000">
                                          <p:val>
                                            <p:strVal val="#ppt_y"/>
                                          </p:val>
                                        </p:tav>
                                      </p:tavLst>
                                    </p:anim>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10"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9E3"/>
        </a:solidFill>
        <a:effectLst/>
      </p:bgPr>
    </p:bg>
    <p:spTree>
      <p:nvGrpSpPr>
        <p:cNvPr id="1" name=""/>
        <p:cNvGrpSpPr/>
        <p:nvPr/>
      </p:nvGrpSpPr>
      <p:grpSpPr>
        <a:xfrm>
          <a:off x="0" y="0"/>
          <a:ext cx="0" cy="0"/>
          <a:chOff x="0" y="0"/>
          <a:chExt cx="0" cy="0"/>
        </a:xfrm>
      </p:grpSpPr>
      <p:sp>
        <p:nvSpPr>
          <p:cNvPr id="6" name="Rounded Rectangle 11">
            <a:extLst>
              <a:ext uri="{FF2B5EF4-FFF2-40B4-BE49-F238E27FC236}">
                <a16:creationId xmlns:a16="http://schemas.microsoft.com/office/drawing/2014/main" id="{974A75DE-1EF1-478C-AC4D-4F0AC6541EC0}"/>
              </a:ext>
            </a:extLst>
          </p:cNvPr>
          <p:cNvSpPr/>
          <p:nvPr/>
        </p:nvSpPr>
        <p:spPr>
          <a:xfrm rot="20905086">
            <a:off x="645616" y="2719587"/>
            <a:ext cx="2514600" cy="655320"/>
          </a:xfrm>
          <a:prstGeom prst="roundRect">
            <a:avLst/>
          </a:prstGeom>
          <a:solidFill>
            <a:srgbClr val="2C3A0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2400" b="1" spc="-30" baseline="30000" dirty="0">
                <a:solidFill>
                  <a:srgbClr val="FFE389"/>
                </a:solidFill>
                <a:latin typeface="Arial Narrow" pitchFamily="34" charset="0"/>
                <a:sym typeface="Wingdings 2"/>
              </a:rPr>
              <a:t></a:t>
            </a:r>
            <a:r>
              <a:rPr lang="en-US" sz="2400" b="1" dirty="0">
                <a:ln>
                  <a:solidFill>
                    <a:srgbClr val="FFE389"/>
                  </a:solidFill>
                </a:ln>
                <a:solidFill>
                  <a:srgbClr val="FFE389"/>
                </a:solidFill>
                <a:latin typeface="Arial Narrow" pitchFamily="34" charset="0"/>
                <a:cs typeface="Arial" pitchFamily="34" charset="0"/>
              </a:rPr>
              <a:t>Atypical Prayer</a:t>
            </a:r>
            <a:endParaRPr lang="en-US" sz="2400" b="1" dirty="0">
              <a:ln>
                <a:solidFill>
                  <a:srgbClr val="FFE389"/>
                </a:solidFill>
              </a:ln>
              <a:solidFill>
                <a:srgbClr val="FFE389"/>
              </a:solidFill>
              <a:latin typeface="Arial Narrow" pitchFamily="34" charset="0"/>
              <a:cs typeface="Arial" pitchFamily="34" charset="0"/>
              <a:sym typeface="Wingdings 3"/>
            </a:endParaRPr>
          </a:p>
        </p:txBody>
      </p:sp>
      <p:sp>
        <p:nvSpPr>
          <p:cNvPr id="8" name="Bent Arrow 12">
            <a:extLst>
              <a:ext uri="{FF2B5EF4-FFF2-40B4-BE49-F238E27FC236}">
                <a16:creationId xmlns:a16="http://schemas.microsoft.com/office/drawing/2014/main" id="{8AABAC38-F32A-4352-906C-925D319D116F}"/>
              </a:ext>
            </a:extLst>
          </p:cNvPr>
          <p:cNvSpPr/>
          <p:nvPr/>
        </p:nvSpPr>
        <p:spPr>
          <a:xfrm rot="20997603">
            <a:off x="272275" y="3470348"/>
            <a:ext cx="364522" cy="594181"/>
          </a:xfrm>
          <a:prstGeom prst="bent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Striped Right Arrow 5">
            <a:extLst>
              <a:ext uri="{FF2B5EF4-FFF2-40B4-BE49-F238E27FC236}">
                <a16:creationId xmlns:a16="http://schemas.microsoft.com/office/drawing/2014/main" id="{0083985B-DDE5-44CF-B952-A65F4EE98366}"/>
              </a:ext>
            </a:extLst>
          </p:cNvPr>
          <p:cNvSpPr/>
          <p:nvPr/>
        </p:nvSpPr>
        <p:spPr>
          <a:xfrm rot="20873270">
            <a:off x="696686" y="2821695"/>
            <a:ext cx="3846425" cy="2136071"/>
          </a:xfrm>
          <a:prstGeom prst="stripedRightArrow">
            <a:avLst/>
          </a:prstGeom>
          <a:solidFill>
            <a:srgbClr val="2C3A0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spc="-30" dirty="0">
                <a:solidFill>
                  <a:schemeClr val="accent4">
                    <a:lumMod val="20000"/>
                    <a:lumOff val="80000"/>
                  </a:schemeClr>
                </a:solidFill>
                <a:latin typeface="Arial Narrow" pitchFamily="34" charset="0"/>
              </a:rPr>
              <a:t>Time in Prayer</a:t>
            </a:r>
            <a:r>
              <a:rPr lang="en-US" sz="2600" b="1" i="1" spc="-30" baseline="30000" dirty="0">
                <a:solidFill>
                  <a:srgbClr val="FABE00"/>
                </a:solidFill>
                <a:latin typeface="Arial Narrow" pitchFamily="34" charset="0"/>
                <a:sym typeface="Wingdings 2"/>
              </a:rPr>
              <a:t> </a:t>
            </a:r>
            <a:r>
              <a:rPr lang="en-US" sz="2600" b="1" i="1" spc="-30" baseline="30000" dirty="0">
                <a:solidFill>
                  <a:srgbClr val="FFE389"/>
                </a:solidFill>
                <a:latin typeface="Arial Narrow" pitchFamily="34" charset="0"/>
                <a:sym typeface="Wingdings 2"/>
              </a:rPr>
              <a:t></a:t>
            </a:r>
            <a:endParaRPr lang="en-US" sz="2600" b="1" i="1" spc="-30" dirty="0">
              <a:solidFill>
                <a:srgbClr val="FFE389"/>
              </a:solidFill>
              <a:latin typeface="Arial Narrow" pitchFamily="34" charset="0"/>
            </a:endParaRPr>
          </a:p>
          <a:p>
            <a:pPr algn="ctr"/>
            <a:r>
              <a:rPr lang="en-US" sz="2600" b="1" i="1" spc="-30" dirty="0">
                <a:solidFill>
                  <a:schemeClr val="accent4">
                    <a:lumMod val="20000"/>
                    <a:lumOff val="80000"/>
                  </a:schemeClr>
                </a:solidFill>
                <a:latin typeface="Arial Narrow" pitchFamily="34" charset="0"/>
              </a:rPr>
              <a:t>(me talking to God)</a:t>
            </a:r>
            <a:endParaRPr lang="en-US" sz="2600" dirty="0">
              <a:solidFill>
                <a:schemeClr val="accent4">
                  <a:lumMod val="20000"/>
                  <a:lumOff val="80000"/>
                </a:schemeClr>
              </a:solidFill>
            </a:endParaRPr>
          </a:p>
        </p:txBody>
      </p:sp>
      <p:sp>
        <p:nvSpPr>
          <p:cNvPr id="13" name="Striped Right Arrow 7">
            <a:extLst>
              <a:ext uri="{FF2B5EF4-FFF2-40B4-BE49-F238E27FC236}">
                <a16:creationId xmlns:a16="http://schemas.microsoft.com/office/drawing/2014/main" id="{D921A103-B20D-4174-A269-215F3E058360}"/>
              </a:ext>
            </a:extLst>
          </p:cNvPr>
          <p:cNvSpPr/>
          <p:nvPr/>
        </p:nvSpPr>
        <p:spPr>
          <a:xfrm rot="20751779" flipH="1">
            <a:off x="4622608" y="1900652"/>
            <a:ext cx="3849624" cy="2139696"/>
          </a:xfrm>
          <a:prstGeom prst="stripedRightArrow">
            <a:avLst/>
          </a:prstGeom>
          <a:solidFill>
            <a:srgbClr val="2C3A0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spc="-30" dirty="0">
                <a:solidFill>
                  <a:schemeClr val="accent4">
                    <a:lumMod val="20000"/>
                    <a:lumOff val="80000"/>
                  </a:schemeClr>
                </a:solidFill>
                <a:latin typeface="Arial Narrow" pitchFamily="34" charset="0"/>
              </a:rPr>
              <a:t>Time in Meditation</a:t>
            </a:r>
            <a:r>
              <a:rPr lang="en-US" sz="2600" b="1" i="1" spc="-30" baseline="30000" dirty="0">
                <a:solidFill>
                  <a:srgbClr val="FFE389"/>
                </a:solidFill>
                <a:latin typeface="Arial Narrow" pitchFamily="34" charset="0"/>
                <a:sym typeface="Wingdings 2"/>
              </a:rPr>
              <a:t></a:t>
            </a:r>
            <a:endParaRPr lang="en-US" sz="2600" b="1" i="1" spc="-30" baseline="30000" dirty="0">
              <a:solidFill>
                <a:srgbClr val="FFE389"/>
              </a:solidFill>
              <a:latin typeface="Arial Narrow" pitchFamily="34" charset="0"/>
            </a:endParaRPr>
          </a:p>
          <a:p>
            <a:pPr algn="ctr"/>
            <a:r>
              <a:rPr lang="en-US" sz="2600" b="1" i="1" spc="-30" dirty="0">
                <a:solidFill>
                  <a:schemeClr val="accent4">
                    <a:lumMod val="20000"/>
                    <a:lumOff val="80000"/>
                  </a:schemeClr>
                </a:solidFill>
                <a:latin typeface="Arial Narrow" pitchFamily="34" charset="0"/>
              </a:rPr>
              <a:t>(God talking to me)</a:t>
            </a:r>
            <a:endParaRPr lang="en-US" sz="2600" dirty="0">
              <a:solidFill>
                <a:schemeClr val="accent4">
                  <a:lumMod val="20000"/>
                  <a:lumOff val="80000"/>
                </a:schemeClr>
              </a:solidFill>
            </a:endParaRPr>
          </a:p>
        </p:txBody>
      </p:sp>
      <p:sp>
        <p:nvSpPr>
          <p:cNvPr id="14" name="Bent Arrow 13">
            <a:extLst>
              <a:ext uri="{FF2B5EF4-FFF2-40B4-BE49-F238E27FC236}">
                <a16:creationId xmlns:a16="http://schemas.microsoft.com/office/drawing/2014/main" id="{64DC96FD-D2BD-40D8-A05A-705BC31BFCA5}"/>
              </a:ext>
            </a:extLst>
          </p:cNvPr>
          <p:cNvSpPr/>
          <p:nvPr/>
        </p:nvSpPr>
        <p:spPr>
          <a:xfrm rot="20764295" flipH="1" flipV="1">
            <a:off x="8560924" y="3731806"/>
            <a:ext cx="364522" cy="594181"/>
          </a:xfrm>
          <a:prstGeom prst="bent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6">
            <a:extLst>
              <a:ext uri="{FF2B5EF4-FFF2-40B4-BE49-F238E27FC236}">
                <a16:creationId xmlns:a16="http://schemas.microsoft.com/office/drawing/2014/main" id="{E056BF9E-A086-4A91-9CCC-5C0E890462F4}"/>
              </a:ext>
            </a:extLst>
          </p:cNvPr>
          <p:cNvSpPr/>
          <p:nvPr/>
        </p:nvSpPr>
        <p:spPr>
          <a:xfrm rot="20736447">
            <a:off x="6054015" y="3456726"/>
            <a:ext cx="2514600" cy="655320"/>
          </a:xfrm>
          <a:prstGeom prst="roundRect">
            <a:avLst/>
          </a:prstGeom>
          <a:solidFill>
            <a:srgbClr val="2C3A0C"/>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1000"/>
              </a:lnSpc>
            </a:pPr>
            <a:r>
              <a:rPr lang="en-US" sz="2400" b="1" spc="-30" baseline="30000" dirty="0">
                <a:solidFill>
                  <a:srgbClr val="FFE389"/>
                </a:solidFill>
                <a:latin typeface="Arial Narrow" pitchFamily="34" charset="0"/>
                <a:sym typeface="Wingdings 2"/>
              </a:rPr>
              <a:t></a:t>
            </a:r>
            <a:r>
              <a:rPr lang="en-US" sz="2400" b="1" dirty="0">
                <a:solidFill>
                  <a:srgbClr val="FFE389"/>
                </a:solidFill>
                <a:latin typeface="Arial Narrow" pitchFamily="34" charset="0"/>
                <a:cs typeface="Arial" pitchFamily="34" charset="0"/>
              </a:rPr>
              <a:t>Not just reading or even study</a:t>
            </a:r>
            <a:endParaRPr lang="en-US" sz="2400" b="1" dirty="0">
              <a:solidFill>
                <a:srgbClr val="FFE389"/>
              </a:solidFill>
              <a:latin typeface="Arial Narrow" pitchFamily="34" charset="0"/>
              <a:cs typeface="Arial" pitchFamily="34" charset="0"/>
              <a:sym typeface="Wingdings 3"/>
            </a:endParaRPr>
          </a:p>
        </p:txBody>
      </p:sp>
      <p:sp>
        <p:nvSpPr>
          <p:cNvPr id="9" name="Title 1">
            <a:extLst>
              <a:ext uri="{FF2B5EF4-FFF2-40B4-BE49-F238E27FC236}">
                <a16:creationId xmlns:a16="http://schemas.microsoft.com/office/drawing/2014/main" id="{92F45A1E-BDBA-4053-8078-AF1C06C8DA68}"/>
              </a:ext>
            </a:extLst>
          </p:cNvPr>
          <p:cNvSpPr txBox="1">
            <a:spLocks/>
          </p:cNvSpPr>
          <p:nvPr/>
        </p:nvSpPr>
        <p:spPr>
          <a:xfrm>
            <a:off x="21248" y="6222272"/>
            <a:ext cx="6241311" cy="609600"/>
          </a:xfrm>
          <a:prstGeom prst="rect">
            <a:avLst/>
          </a:prstGeom>
        </p:spPr>
        <p:txBody>
          <a:bodyPr vert="horz" lIns="91440" tIns="45720" rIns="91440" bIns="45720" rtlCol="0" anchor="ctr">
            <a:noAutofit/>
          </a:bodyPr>
          <a:lstStyle/>
          <a:p>
            <a:pP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A Mountain Between Us</a:t>
            </a:r>
          </a:p>
        </p:txBody>
      </p:sp>
      <p:sp>
        <p:nvSpPr>
          <p:cNvPr id="11" name="Rounded Rectangle 15">
            <a:extLst>
              <a:ext uri="{FF2B5EF4-FFF2-40B4-BE49-F238E27FC236}">
                <a16:creationId xmlns:a16="http://schemas.microsoft.com/office/drawing/2014/main" id="{8848C9FD-5459-42A3-8B60-F52DFD8767B5}"/>
              </a:ext>
            </a:extLst>
          </p:cNvPr>
          <p:cNvSpPr/>
          <p:nvPr/>
        </p:nvSpPr>
        <p:spPr>
          <a:xfrm rot="20905086">
            <a:off x="671347" y="642748"/>
            <a:ext cx="3989007" cy="1767622"/>
          </a:xfrm>
          <a:prstGeom prst="roundRect">
            <a:avLst/>
          </a:prstGeom>
          <a:solidFill>
            <a:schemeClr val="tx2">
              <a:lumMod val="7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65760">
              <a:lnSpc>
                <a:spcPct val="96000"/>
              </a:lnSpc>
            </a:pPr>
            <a:r>
              <a:rPr lang="en-US" sz="2400" b="1" spc="-30" baseline="30000" dirty="0">
                <a:solidFill>
                  <a:srgbClr val="FABE00"/>
                </a:solidFill>
                <a:latin typeface="Arial Narrow" pitchFamily="34" charset="0"/>
                <a:sym typeface="Wingdings 2"/>
              </a:rPr>
              <a:t></a:t>
            </a:r>
            <a:r>
              <a:rPr lang="en-US" sz="2400" b="1" dirty="0">
                <a:solidFill>
                  <a:srgbClr val="FFE389"/>
                </a:solidFill>
                <a:latin typeface="Arial Narrow" pitchFamily="34" charset="0"/>
                <a:cs typeface="Arial" pitchFamily="34" charset="0"/>
              </a:rPr>
              <a:t>Complete (1 Timothy 2:1)</a:t>
            </a:r>
          </a:p>
          <a:p>
            <a:pPr algn="just" defTabSz="365760">
              <a:lnSpc>
                <a:spcPct val="96000"/>
              </a:lnSpc>
            </a:pPr>
            <a:r>
              <a:rPr lang="en-US" sz="2400" b="1" spc="-30" baseline="30000" dirty="0">
                <a:solidFill>
                  <a:srgbClr val="FABE00"/>
                </a:solidFill>
                <a:latin typeface="Arial Narrow" pitchFamily="34" charset="0"/>
                <a:sym typeface="Wingdings 2"/>
              </a:rPr>
              <a:t></a:t>
            </a:r>
            <a:r>
              <a:rPr lang="en-US" sz="2400" b="1" dirty="0">
                <a:solidFill>
                  <a:srgbClr val="FFE389"/>
                </a:solidFill>
                <a:latin typeface="Arial Narrow" pitchFamily="34" charset="0"/>
                <a:cs typeface="Arial" pitchFamily="34" charset="0"/>
              </a:rPr>
              <a:t>Practical (Philippians 4:4-13; 	e.g. Psalm 42 &amp; 43)</a:t>
            </a:r>
          </a:p>
          <a:p>
            <a:pPr algn="just" defTabSz="365760">
              <a:lnSpc>
                <a:spcPct val="96000"/>
              </a:lnSpc>
            </a:pPr>
            <a:r>
              <a:rPr lang="en-US" sz="2400" b="1" spc="-30" baseline="30000" dirty="0">
                <a:solidFill>
                  <a:srgbClr val="FABE00"/>
                </a:solidFill>
                <a:latin typeface="Arial Narrow" pitchFamily="34" charset="0"/>
                <a:sym typeface="Wingdings 2"/>
              </a:rPr>
              <a:t></a:t>
            </a:r>
            <a:r>
              <a:rPr lang="en-US" sz="2400" b="1" dirty="0">
                <a:solidFill>
                  <a:srgbClr val="FFE389"/>
                </a:solidFill>
                <a:latin typeface="Arial Narrow" pitchFamily="34" charset="0"/>
                <a:cs typeface="Arial" pitchFamily="34" charset="0"/>
              </a:rPr>
              <a:t>Consistent (Romans 12:12; </a:t>
            </a:r>
          </a:p>
          <a:p>
            <a:pPr algn="just" defTabSz="365760">
              <a:lnSpc>
                <a:spcPct val="96000"/>
              </a:lnSpc>
            </a:pPr>
            <a:r>
              <a:rPr lang="en-US" sz="2400" b="1" dirty="0">
                <a:solidFill>
                  <a:srgbClr val="FFE389"/>
                </a:solidFill>
                <a:latin typeface="Arial Narrow" pitchFamily="34" charset="0"/>
                <a:cs typeface="Arial" pitchFamily="34" charset="0"/>
              </a:rPr>
              <a:t>	1 Thessalonians 5:17-18)</a:t>
            </a:r>
          </a:p>
        </p:txBody>
      </p:sp>
      <p:sp>
        <p:nvSpPr>
          <p:cNvPr id="12" name="Rounded Rectangle 18">
            <a:extLst>
              <a:ext uri="{FF2B5EF4-FFF2-40B4-BE49-F238E27FC236}">
                <a16:creationId xmlns:a16="http://schemas.microsoft.com/office/drawing/2014/main" id="{A6C06854-34F7-4580-A619-9354656D7729}"/>
              </a:ext>
            </a:extLst>
          </p:cNvPr>
          <p:cNvSpPr/>
          <p:nvPr/>
        </p:nvSpPr>
        <p:spPr>
          <a:xfrm rot="20736447">
            <a:off x="4576371" y="4473016"/>
            <a:ext cx="3986784" cy="1764792"/>
          </a:xfrm>
          <a:prstGeom prst="roundRect">
            <a:avLst/>
          </a:prstGeom>
          <a:solidFill>
            <a:schemeClr val="tx2">
              <a:lumMod val="7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65760">
              <a:lnSpc>
                <a:spcPct val="96000"/>
              </a:lnSpc>
            </a:pPr>
            <a:r>
              <a:rPr lang="en-US" sz="2400" b="1" spc="-30" baseline="30000" dirty="0">
                <a:solidFill>
                  <a:srgbClr val="FABE00"/>
                </a:solidFill>
                <a:latin typeface="Arial Narrow" pitchFamily="34" charset="0"/>
                <a:sym typeface="Wingdings 2"/>
              </a:rPr>
              <a:t></a:t>
            </a:r>
            <a:r>
              <a:rPr lang="en-US" sz="2400" b="1" dirty="0">
                <a:solidFill>
                  <a:srgbClr val="FFE389"/>
                </a:solidFill>
                <a:latin typeface="Arial Narrow" pitchFamily="34" charset="0"/>
                <a:cs typeface="Arial" pitchFamily="34" charset="0"/>
              </a:rPr>
              <a:t>To Mull Over; Feed On 	(Psalm 143 (esp. :5a); 1:2; 	Philippians 4:8)</a:t>
            </a:r>
          </a:p>
          <a:p>
            <a:pPr algn="just" defTabSz="365760">
              <a:lnSpc>
                <a:spcPct val="96000"/>
              </a:lnSpc>
            </a:pPr>
            <a:r>
              <a:rPr lang="en-US" sz="2400" b="1" spc="-30" baseline="30000" dirty="0">
                <a:solidFill>
                  <a:srgbClr val="FABE00"/>
                </a:solidFill>
                <a:latin typeface="Arial Narrow" pitchFamily="34" charset="0"/>
                <a:sym typeface="Wingdings 2"/>
              </a:rPr>
              <a:t></a:t>
            </a:r>
            <a:r>
              <a:rPr lang="en-US" sz="2400" b="1" dirty="0">
                <a:solidFill>
                  <a:srgbClr val="FFE389"/>
                </a:solidFill>
                <a:latin typeface="Arial Narrow" pitchFamily="34" charset="0"/>
                <a:cs typeface="Arial" pitchFamily="34" charset="0"/>
              </a:rPr>
              <a:t>Muse; Reflect; Introspect 	(143:5b; 1 Timothy 4:15)</a:t>
            </a:r>
          </a:p>
        </p:txBody>
      </p:sp>
      <p:sp>
        <p:nvSpPr>
          <p:cNvPr id="16" name="Bent Arrow 12">
            <a:extLst>
              <a:ext uri="{FF2B5EF4-FFF2-40B4-BE49-F238E27FC236}">
                <a16:creationId xmlns:a16="http://schemas.microsoft.com/office/drawing/2014/main" id="{EC6F11C6-4463-4B03-A259-206D963DB655}"/>
              </a:ext>
            </a:extLst>
          </p:cNvPr>
          <p:cNvSpPr/>
          <p:nvPr/>
        </p:nvSpPr>
        <p:spPr>
          <a:xfrm rot="20997603">
            <a:off x="352255" y="2382522"/>
            <a:ext cx="364522" cy="594181"/>
          </a:xfrm>
          <a:prstGeom prst="bent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3">
            <a:extLst>
              <a:ext uri="{FF2B5EF4-FFF2-40B4-BE49-F238E27FC236}">
                <a16:creationId xmlns:a16="http://schemas.microsoft.com/office/drawing/2014/main" id="{068DC659-F166-4987-842A-4595E6B97440}"/>
              </a:ext>
            </a:extLst>
          </p:cNvPr>
          <p:cNvSpPr/>
          <p:nvPr/>
        </p:nvSpPr>
        <p:spPr>
          <a:xfrm rot="20764295" flipH="1" flipV="1">
            <a:off x="8521938" y="2767791"/>
            <a:ext cx="364522" cy="594181"/>
          </a:xfrm>
          <a:prstGeom prst="bentArrow">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1">
            <a:extLst>
              <a:ext uri="{FF2B5EF4-FFF2-40B4-BE49-F238E27FC236}">
                <a16:creationId xmlns:a16="http://schemas.microsoft.com/office/drawing/2014/main" id="{EBB90391-85A0-4963-8B0B-21B5B5D33770}"/>
              </a:ext>
            </a:extLst>
          </p:cNvPr>
          <p:cNvSpPr/>
          <p:nvPr/>
        </p:nvSpPr>
        <p:spPr>
          <a:xfrm>
            <a:off x="1010333" y="5334410"/>
            <a:ext cx="2785495" cy="816403"/>
          </a:xfrm>
          <a:prstGeom prst="round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100" b="1" dirty="0">
                <a:solidFill>
                  <a:srgbClr val="FFE389"/>
                </a:solidFill>
                <a:latin typeface="Arial Narrow" pitchFamily="34" charset="0"/>
                <a:cs typeface="Arial" pitchFamily="34" charset="0"/>
              </a:rPr>
              <a:t>Matthew 6:6-13</a:t>
            </a:r>
            <a:endParaRPr lang="en-US" sz="3100" b="1" dirty="0">
              <a:solidFill>
                <a:srgbClr val="FFE389"/>
              </a:solidFill>
              <a:latin typeface="Arial Narrow" pitchFamily="34" charset="0"/>
              <a:cs typeface="Arial" pitchFamily="34" charset="0"/>
              <a:sym typeface="Wingdings 3"/>
            </a:endParaRPr>
          </a:p>
        </p:txBody>
      </p:sp>
    </p:spTree>
    <p:extLst>
      <p:ext uri="{BB962C8B-B14F-4D97-AF65-F5344CB8AC3E}">
        <p14:creationId xmlns:p14="http://schemas.microsoft.com/office/powerpoint/2010/main" val="33307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10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1000"/>
                                        <p:tgtEl>
                                          <p:spTgt spid="17"/>
                                        </p:tgtEl>
                                      </p:cBhvr>
                                    </p:animEffect>
                                  </p:childTnLst>
                                </p:cTn>
                              </p:par>
                              <p:par>
                                <p:cTn id="17" presetID="17"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ppt_w/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childTnLst>
                                </p:cTn>
                              </p:par>
                              <p:par>
                                <p:cTn id="23" presetID="17"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ppt_x</p:attrName>
                                        </p:attrNameLst>
                                      </p:cBhvr>
                                      <p:tavLst>
                                        <p:tav tm="0">
                                          <p:val>
                                            <p:strVal val="#ppt_x+#ppt_w/2"/>
                                          </p:val>
                                        </p:tav>
                                        <p:tav tm="100000">
                                          <p:val>
                                            <p:strVal val="#ppt_x"/>
                                          </p:val>
                                        </p:tav>
                                      </p:tavLst>
                                    </p:anim>
                                    <p:anim calcmode="lin" valueType="num">
                                      <p:cBhvr>
                                        <p:cTn id="26" dur="1000" fill="hold"/>
                                        <p:tgtEl>
                                          <p:spTgt spid="15"/>
                                        </p:tgtEl>
                                        <p:attrNameLst>
                                          <p:attrName>ppt_y</p:attrName>
                                        </p:attrNameLst>
                                      </p:cBhvr>
                                      <p:tavLst>
                                        <p:tav tm="0">
                                          <p:val>
                                            <p:strVal val="#ppt_y"/>
                                          </p:val>
                                        </p:tav>
                                        <p:tav tm="100000">
                                          <p:val>
                                            <p:strVal val="#ppt_y"/>
                                          </p:val>
                                        </p:tav>
                                      </p:tavLst>
                                    </p:anim>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upRight)">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ppt_x</p:attrName>
                                        </p:attrNameLst>
                                      </p:cBhvr>
                                      <p:tavLst>
                                        <p:tav tm="0">
                                          <p:val>
                                            <p:strVal val="#ppt_x-#ppt_w/2"/>
                                          </p:val>
                                        </p:tav>
                                        <p:tav tm="100000">
                                          <p:val>
                                            <p:strVal val="#ppt_x"/>
                                          </p:val>
                                        </p:tav>
                                      </p:tavLst>
                                    </p:anim>
                                    <p:anim calcmode="lin" valueType="num">
                                      <p:cBhvr>
                                        <p:cTn id="45" dur="1000" fill="hold"/>
                                        <p:tgtEl>
                                          <p:spTgt spid="11"/>
                                        </p:tgtEl>
                                        <p:attrNameLst>
                                          <p:attrName>ppt_y</p:attrName>
                                        </p:attrNameLst>
                                      </p:cBhvr>
                                      <p:tavLst>
                                        <p:tav tm="0">
                                          <p:val>
                                            <p:strVal val="#ppt_y"/>
                                          </p:val>
                                        </p:tav>
                                        <p:tav tm="100000">
                                          <p:val>
                                            <p:strVal val="#ppt_y"/>
                                          </p:val>
                                        </p:tav>
                                      </p:tavLst>
                                    </p:anim>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strips(downLeft)">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2"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ppt_x</p:attrName>
                                        </p:attrNameLst>
                                      </p:cBhvr>
                                      <p:tavLst>
                                        <p:tav tm="0">
                                          <p:val>
                                            <p:strVal val="#ppt_x+#ppt_w/2"/>
                                          </p:val>
                                        </p:tav>
                                        <p:tav tm="100000">
                                          <p:val>
                                            <p:strVal val="#ppt_x"/>
                                          </p:val>
                                        </p:tav>
                                      </p:tavLst>
                                    </p:anim>
                                    <p:anim calcmode="lin" valueType="num">
                                      <p:cBhvr>
                                        <p:cTn id="58" dur="1000" fill="hold"/>
                                        <p:tgtEl>
                                          <p:spTgt spid="12"/>
                                        </p:tgtEl>
                                        <p:attrNameLst>
                                          <p:attrName>ppt_y</p:attrName>
                                        </p:attrNameLst>
                                      </p:cBhvr>
                                      <p:tavLst>
                                        <p:tav tm="0">
                                          <p:val>
                                            <p:strVal val="#ppt_y"/>
                                          </p:val>
                                        </p:tav>
                                        <p:tav tm="100000">
                                          <p:val>
                                            <p:strVal val="#ppt_y"/>
                                          </p:val>
                                        </p:tav>
                                      </p:tavLst>
                                    </p:anim>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animBg="1"/>
      <p:bldP spid="14" grpId="0" animBg="1"/>
      <p:bldP spid="15" grpId="0" animBg="1"/>
      <p:bldP spid="11" grpId="0" animBg="1"/>
      <p:bldP spid="12"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F8DC"/>
        </a:solidFill>
        <a:effectLst/>
      </p:bgPr>
    </p:bg>
    <p:spTree>
      <p:nvGrpSpPr>
        <p:cNvPr id="1" name=""/>
        <p:cNvGrpSpPr/>
        <p:nvPr/>
      </p:nvGrpSpPr>
      <p:grpSpPr>
        <a:xfrm>
          <a:off x="0" y="0"/>
          <a:ext cx="0" cy="0"/>
          <a:chOff x="0" y="0"/>
          <a:chExt cx="0" cy="0"/>
        </a:xfrm>
      </p:grpSpPr>
      <p:sp>
        <p:nvSpPr>
          <p:cNvPr id="9" name="Rounded Rectangle 8"/>
          <p:cNvSpPr/>
          <p:nvPr/>
        </p:nvSpPr>
        <p:spPr>
          <a:xfrm>
            <a:off x="1215655" y="1552422"/>
            <a:ext cx="6712688" cy="3147175"/>
          </a:xfrm>
          <a:prstGeom prst="roundRect">
            <a:avLst/>
          </a:prstGeom>
          <a:ln w="571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03000"/>
              </a:lnSpc>
              <a:spcBef>
                <a:spcPts val="600"/>
              </a:spcBef>
            </a:pPr>
            <a:r>
              <a:rPr lang="en-US" sz="3200" b="1" i="1" dirty="0">
                <a:latin typeface="Arial Narrow" pitchFamily="34" charset="0"/>
              </a:rPr>
              <a:t>Frequent communication allows us to:</a:t>
            </a:r>
          </a:p>
          <a:p>
            <a:pPr algn="just">
              <a:lnSpc>
                <a:spcPct val="103000"/>
              </a:lnSpc>
              <a:spcBef>
                <a:spcPts val="600"/>
              </a:spcBef>
              <a:buFont typeface="Wingdings" pitchFamily="2" charset="2"/>
              <a:buChar char="v"/>
            </a:pPr>
            <a:r>
              <a:rPr lang="en-US" sz="3200" b="1" i="1" dirty="0">
                <a:effectLst>
                  <a:outerShdw blurRad="38100" dist="38100" dir="2700000" algn="tl">
                    <a:srgbClr val="000000">
                      <a:alpha val="43137"/>
                    </a:srgbClr>
                  </a:outerShdw>
                </a:effectLst>
                <a:latin typeface="Arial Narrow" pitchFamily="34" charset="0"/>
              </a:rPr>
              <a:t>Learn about the person</a:t>
            </a:r>
          </a:p>
          <a:p>
            <a:pPr algn="just">
              <a:lnSpc>
                <a:spcPct val="103000"/>
              </a:lnSpc>
              <a:spcBef>
                <a:spcPts val="600"/>
              </a:spcBef>
              <a:buFont typeface="Wingdings" pitchFamily="2" charset="2"/>
              <a:buChar char="v"/>
            </a:pPr>
            <a:r>
              <a:rPr lang="en-US" sz="3200" b="1" i="1" dirty="0">
                <a:effectLst>
                  <a:outerShdw blurRad="38100" dist="38100" dir="2700000" algn="tl">
                    <a:srgbClr val="000000">
                      <a:alpha val="43137"/>
                    </a:srgbClr>
                  </a:outerShdw>
                </a:effectLst>
                <a:latin typeface="Arial Narrow" pitchFamily="34" charset="0"/>
              </a:rPr>
              <a:t>Make a ‘connection’ with the person</a:t>
            </a:r>
          </a:p>
          <a:p>
            <a:pPr algn="just">
              <a:lnSpc>
                <a:spcPct val="103000"/>
              </a:lnSpc>
              <a:spcBef>
                <a:spcPts val="600"/>
              </a:spcBef>
              <a:buFont typeface="Wingdings" pitchFamily="2" charset="2"/>
              <a:buChar char="v"/>
            </a:pPr>
            <a:r>
              <a:rPr lang="en-US" sz="3200" b="1" i="1" dirty="0">
                <a:effectLst>
                  <a:outerShdw blurRad="38100" dist="38100" dir="2700000" algn="tl">
                    <a:srgbClr val="000000">
                      <a:alpha val="43137"/>
                    </a:srgbClr>
                  </a:outerShdw>
                </a:effectLst>
                <a:latin typeface="Arial Narrow" pitchFamily="34" charset="0"/>
              </a:rPr>
              <a:t>Grow close to the person</a:t>
            </a:r>
          </a:p>
          <a:p>
            <a:pPr algn="just">
              <a:lnSpc>
                <a:spcPct val="103000"/>
              </a:lnSpc>
              <a:spcBef>
                <a:spcPts val="600"/>
              </a:spcBef>
              <a:buFont typeface="Wingdings" pitchFamily="2" charset="2"/>
              <a:buChar char="v"/>
            </a:pPr>
            <a:r>
              <a:rPr lang="en-US" sz="3200" b="1" i="1" dirty="0">
                <a:effectLst>
                  <a:outerShdw blurRad="38100" dist="38100" dir="2700000" algn="tl">
                    <a:srgbClr val="000000">
                      <a:alpha val="43137"/>
                    </a:srgbClr>
                  </a:outerShdw>
                </a:effectLst>
                <a:latin typeface="Arial Narrow" pitchFamily="34" charset="0"/>
              </a:rPr>
              <a:t>Become ‘friends’ (love) the person</a:t>
            </a:r>
            <a:endParaRPr lang="en-US" sz="3200" i="1" dirty="0">
              <a:solidFill>
                <a:schemeClr val="tx1"/>
              </a:solidFill>
              <a:latin typeface="Arial Narrow" pitchFamily="34" charset="0"/>
            </a:endParaRPr>
          </a:p>
        </p:txBody>
      </p:sp>
      <p:sp>
        <p:nvSpPr>
          <p:cNvPr id="6" name="Title 1">
            <a:extLst>
              <a:ext uri="{FF2B5EF4-FFF2-40B4-BE49-F238E27FC236}">
                <a16:creationId xmlns:a16="http://schemas.microsoft.com/office/drawing/2014/main" id="{3F4C9EE2-2C73-4457-91A4-AA4713782E9C}"/>
              </a:ext>
            </a:extLst>
          </p:cNvPr>
          <p:cNvSpPr txBox="1">
            <a:spLocks/>
          </p:cNvSpPr>
          <p:nvPr/>
        </p:nvSpPr>
        <p:spPr>
          <a:xfrm>
            <a:off x="1711843" y="6241188"/>
            <a:ext cx="7293934"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the Mountain Between Us</a:t>
            </a:r>
          </a:p>
        </p:txBody>
      </p:sp>
      <p:sp>
        <p:nvSpPr>
          <p:cNvPr id="4" name="Rounded Rectangle 6">
            <a:extLst>
              <a:ext uri="{FF2B5EF4-FFF2-40B4-BE49-F238E27FC236}">
                <a16:creationId xmlns:a16="http://schemas.microsoft.com/office/drawing/2014/main" id="{E8733B66-FC46-4EAC-8FC0-D187A182D273}"/>
              </a:ext>
            </a:extLst>
          </p:cNvPr>
          <p:cNvSpPr/>
          <p:nvPr/>
        </p:nvSpPr>
        <p:spPr>
          <a:xfrm>
            <a:off x="1017181" y="356320"/>
            <a:ext cx="7109637" cy="939209"/>
          </a:xfrm>
          <a:prstGeom prst="roundRect">
            <a:avLst/>
          </a:prstGeom>
          <a:solidFill>
            <a:srgbClr val="89B624"/>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8000"/>
              </a:lnSpc>
              <a:spcBef>
                <a:spcPts val="600"/>
              </a:spcBef>
            </a:pPr>
            <a:r>
              <a:rPr lang="en-US" sz="2600" dirty="0">
                <a:latin typeface="Arial Narrow" pitchFamily="34" charset="0"/>
              </a:rPr>
              <a:t>It takes time and diligent effort to build and maintain a </a:t>
            </a:r>
            <a:r>
              <a:rPr lang="en-US" sz="2600" dirty="0">
                <a:ln>
                  <a:solidFill>
                    <a:srgbClr val="FFE389"/>
                  </a:solidFill>
                </a:ln>
                <a:effectLst>
                  <a:outerShdw blurRad="38100" dist="38100" dir="2700000" algn="tl">
                    <a:srgbClr val="000000">
                      <a:alpha val="43137"/>
                    </a:srgbClr>
                  </a:outerShdw>
                </a:effectLst>
                <a:latin typeface="Arial Narrow" pitchFamily="34" charset="0"/>
              </a:rPr>
              <a:t>lasting holy relationship</a:t>
            </a:r>
            <a:r>
              <a:rPr lang="en-US" sz="2600" dirty="0">
                <a:effectLst>
                  <a:outerShdw blurRad="38100" dist="38100" dir="2700000" algn="tl">
                    <a:srgbClr val="000000">
                      <a:alpha val="43137"/>
                    </a:srgbClr>
                  </a:outerShdw>
                </a:effectLst>
                <a:latin typeface="Arial Narrow" pitchFamily="34" charset="0"/>
              </a:rPr>
              <a:t> </a:t>
            </a:r>
            <a:r>
              <a:rPr lang="en-US" sz="2600" dirty="0">
                <a:latin typeface="Arial Narrow" pitchFamily="34" charset="0"/>
              </a:rPr>
              <a:t>(different, special, that you keep)</a:t>
            </a:r>
          </a:p>
        </p:txBody>
      </p:sp>
      <p:sp>
        <p:nvSpPr>
          <p:cNvPr id="5" name="Rounded Rectangle 11">
            <a:extLst>
              <a:ext uri="{FF2B5EF4-FFF2-40B4-BE49-F238E27FC236}">
                <a16:creationId xmlns:a16="http://schemas.microsoft.com/office/drawing/2014/main" id="{1BA32C28-AF75-4FA7-BA97-4EE18495584B}"/>
              </a:ext>
            </a:extLst>
          </p:cNvPr>
          <p:cNvSpPr/>
          <p:nvPr/>
        </p:nvSpPr>
        <p:spPr>
          <a:xfrm>
            <a:off x="571499" y="4932619"/>
            <a:ext cx="8001000" cy="1066800"/>
          </a:xfrm>
          <a:prstGeom prst="roundRect">
            <a:avLst/>
          </a:prstGeom>
          <a:solidFill>
            <a:srgbClr val="89B624"/>
          </a:solid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1000"/>
              </a:lnSpc>
              <a:spcBef>
                <a:spcPts val="600"/>
              </a:spcBef>
            </a:pPr>
            <a:r>
              <a:rPr lang="en-US" sz="2600" i="1" dirty="0">
                <a:latin typeface="Arial Narrow" pitchFamily="34" charset="0"/>
              </a:rPr>
              <a:t>If God is to be our </a:t>
            </a:r>
            <a:r>
              <a:rPr lang="en-US" sz="2600" i="1" dirty="0">
                <a:ln>
                  <a:solidFill>
                    <a:srgbClr val="FFE389"/>
                  </a:solidFill>
                </a:ln>
                <a:effectLst>
                  <a:outerShdw blurRad="38100" dist="38100" dir="2700000" algn="tl">
                    <a:srgbClr val="000000">
                      <a:alpha val="43137"/>
                    </a:srgbClr>
                  </a:outerShdw>
                </a:effectLst>
                <a:latin typeface="Arial Narrow" pitchFamily="34" charset="0"/>
              </a:rPr>
              <a:t>friend</a:t>
            </a:r>
            <a:r>
              <a:rPr lang="en-US" sz="2600" i="1" dirty="0">
                <a:latin typeface="Arial Narrow" pitchFamily="34" charset="0"/>
              </a:rPr>
              <a:t>, if we are to be close to God </a:t>
            </a:r>
            <a:r>
              <a:rPr lang="en-US" sz="2600" dirty="0">
                <a:latin typeface="Arial Narrow" pitchFamily="34" charset="0"/>
                <a:sym typeface="Wingdings 2"/>
              </a:rPr>
              <a:t> </a:t>
            </a:r>
            <a:r>
              <a:rPr lang="en-US" sz="2600" i="1" dirty="0">
                <a:latin typeface="Arial Narrow" pitchFamily="34" charset="0"/>
              </a:rPr>
              <a:t>it will require the same kind of </a:t>
            </a:r>
            <a:r>
              <a:rPr lang="en-US" sz="2600" i="1" dirty="0">
                <a:ln>
                  <a:solidFill>
                    <a:srgbClr val="FFE389"/>
                  </a:solidFill>
                </a:ln>
                <a:effectLst>
                  <a:outerShdw blurRad="38100" dist="38100" dir="2700000" algn="tl">
                    <a:srgbClr val="000000">
                      <a:alpha val="43137"/>
                    </a:srgbClr>
                  </a:outerShdw>
                </a:effectLst>
                <a:latin typeface="Arial Narrow" pitchFamily="34" charset="0"/>
              </a:rPr>
              <a:t>time</a:t>
            </a:r>
            <a:r>
              <a:rPr lang="en-US" sz="2600" i="1" dirty="0">
                <a:latin typeface="Arial Narrow" pitchFamily="34" charset="0"/>
              </a:rPr>
              <a:t> </a:t>
            </a:r>
            <a:r>
              <a:rPr lang="en-US" sz="2600" b="1" i="1" dirty="0">
                <a:latin typeface="Arial Narrow" pitchFamily="34" charset="0"/>
              </a:rPr>
              <a:t>– </a:t>
            </a:r>
            <a:r>
              <a:rPr lang="en-US" sz="2600" b="1" i="1" dirty="0">
                <a:effectLst>
                  <a:outerShdw blurRad="38100" dist="38100" dir="2700000" algn="tl">
                    <a:srgbClr val="000000">
                      <a:alpha val="43137"/>
                    </a:srgbClr>
                  </a:outerShdw>
                </a:effectLst>
                <a:latin typeface="Arial Narrow" pitchFamily="34" charset="0"/>
              </a:rPr>
              <a:t>“It takes time to be holy” </a:t>
            </a:r>
          </a:p>
        </p:txBody>
      </p:sp>
    </p:spTree>
    <p:extLst>
      <p:ext uri="{BB962C8B-B14F-4D97-AF65-F5344CB8AC3E}">
        <p14:creationId xmlns:p14="http://schemas.microsoft.com/office/powerpoint/2010/main" val="31213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diamond(in)">
                                      <p:cBhvr>
                                        <p:cTn id="7" dur="1000"/>
                                        <p:tgtEl>
                                          <p:spTgt spid="9">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amond(in)">
                                      <p:cBhvr>
                                        <p:cTn id="10" dur="1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diamond(in)">
                                      <p:cBhvr>
                                        <p:cTn id="15" dur="10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diamond(in)">
                                      <p:cBhvr>
                                        <p:cTn id="20" dur="10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diamond(in)">
                                      <p:cBhvr>
                                        <p:cTn id="25" dur="10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diamond(in)">
                                      <p:cBhvr>
                                        <p:cTn id="30" dur="1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000" fill="hold"/>
                                        <p:tgtEl>
                                          <p:spTgt spid="4"/>
                                        </p:tgtEl>
                                        <p:attrNameLst>
                                          <p:attrName>ppt_w</p:attrName>
                                        </p:attrNameLst>
                                      </p:cBhvr>
                                      <p:tavLst>
                                        <p:tav tm="0">
                                          <p:val>
                                            <p:strVal val="#ppt_w+.3"/>
                                          </p:val>
                                        </p:tav>
                                        <p:tav tm="100000">
                                          <p:val>
                                            <p:strVal val="#ppt_w"/>
                                          </p:val>
                                        </p:tav>
                                      </p:tavLst>
                                    </p:anim>
                                    <p:anim calcmode="lin" valueType="num">
                                      <p:cBhvr>
                                        <p:cTn id="41" dur="1000" fill="hold"/>
                                        <p:tgtEl>
                                          <p:spTgt spid="4"/>
                                        </p:tgtEl>
                                        <p:attrNameLst>
                                          <p:attrName>ppt_h</p:attrName>
                                        </p:attrNameLst>
                                      </p:cBhvr>
                                      <p:tavLst>
                                        <p:tav tm="0">
                                          <p:val>
                                            <p:strVal val="#ppt_h"/>
                                          </p:val>
                                        </p:tav>
                                        <p:tav tm="100000">
                                          <p:val>
                                            <p:strVal val="#ppt_h"/>
                                          </p:val>
                                        </p:tav>
                                      </p:tavLst>
                                    </p:anim>
                                    <p:animEffect transition="in" filter="fade">
                                      <p:cBhvr>
                                        <p:cTn id="42" dur="1000"/>
                                        <p:tgtEl>
                                          <p:spTgt spid="4"/>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strVal val="#ppt_w+.3"/>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7" name="Up Arrow 16"/>
          <p:cNvSpPr/>
          <p:nvPr/>
        </p:nvSpPr>
        <p:spPr>
          <a:xfrm rot="1249753">
            <a:off x="345333" y="4478158"/>
            <a:ext cx="465769" cy="74217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2937">
            <a:off x="676582" y="3715370"/>
            <a:ext cx="465769" cy="76628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628096">
            <a:off x="1067829" y="2961791"/>
            <a:ext cx="465769" cy="78520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327731">
            <a:off x="1549461" y="2251049"/>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838770">
            <a:off x="2044208" y="1604300"/>
            <a:ext cx="465769" cy="79012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67467">
            <a:off x="2661557" y="1023688"/>
            <a:ext cx="465769" cy="796071"/>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4" name="Rounded Rectangle 23"/>
          <p:cNvSpPr/>
          <p:nvPr/>
        </p:nvSpPr>
        <p:spPr>
          <a:xfrm>
            <a:off x="5715000" y="457200"/>
            <a:ext cx="3200400" cy="1600200"/>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2400" i="1" dirty="0">
                <a:solidFill>
                  <a:schemeClr val="tx2">
                    <a:lumMod val="50000"/>
                  </a:schemeClr>
                </a:solidFill>
                <a:latin typeface="Arial Narrow" pitchFamily="34" charset="0"/>
                <a:cs typeface="Microsoft Sans Serif" pitchFamily="34" charset="0"/>
              </a:rPr>
              <a:t>God’s people often recognize this separation and want to build a better relationship with Him.</a:t>
            </a:r>
            <a:endParaRPr lang="en-US" sz="2400" i="1" dirty="0">
              <a:solidFill>
                <a:srgbClr val="0B0B2B"/>
              </a:solidFill>
              <a:latin typeface="Arial Narrow" pitchFamily="34" charset="0"/>
              <a:cs typeface="Arial" pitchFamily="34" charset="0"/>
            </a:endParaRPr>
          </a:p>
        </p:txBody>
      </p:sp>
      <p:sp>
        <p:nvSpPr>
          <p:cNvPr id="31" name="Rounded Rectangle 30"/>
          <p:cNvSpPr/>
          <p:nvPr/>
        </p:nvSpPr>
        <p:spPr>
          <a:xfrm>
            <a:off x="2438400" y="2859792"/>
            <a:ext cx="6019800" cy="911214"/>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400" b="1" i="1" dirty="0">
                <a:latin typeface="Arial" pitchFamily="34" charset="0"/>
                <a:cs typeface="Arial" pitchFamily="34" charset="0"/>
              </a:rPr>
              <a:t>We must accept God’s call to come to Him (and come up to Him) </a:t>
            </a:r>
          </a:p>
        </p:txBody>
      </p:sp>
      <p:sp>
        <p:nvSpPr>
          <p:cNvPr id="32" name="Rounded Rectangle 31"/>
          <p:cNvSpPr/>
          <p:nvPr/>
        </p:nvSpPr>
        <p:spPr>
          <a:xfrm>
            <a:off x="2057400" y="4293773"/>
            <a:ext cx="6781800" cy="1752600"/>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2300" i="1" dirty="0">
                <a:solidFill>
                  <a:schemeClr val="tx2">
                    <a:lumMod val="50000"/>
                  </a:schemeClr>
                </a:solidFill>
                <a:latin typeface="Microsoft Sans Serif" pitchFamily="34" charset="0"/>
                <a:cs typeface="Microsoft Sans Serif" pitchFamily="34" charset="0"/>
              </a:rPr>
              <a:t>“</a:t>
            </a:r>
            <a:r>
              <a:rPr lang="en-US" sz="2500" i="1" dirty="0">
                <a:solidFill>
                  <a:schemeClr val="tx2">
                    <a:lumMod val="50000"/>
                  </a:schemeClr>
                </a:solidFill>
                <a:latin typeface="Arial Narrow" pitchFamily="34" charset="0"/>
                <a:cs typeface="Microsoft Sans Serif" pitchFamily="34" charset="0"/>
              </a:rPr>
              <a:t>Coming up to meet God” takes time and it takes a concerted effort </a:t>
            </a:r>
            <a:r>
              <a:rPr lang="en-US" sz="2500" i="1" dirty="0">
                <a:solidFill>
                  <a:schemeClr val="tx2">
                    <a:lumMod val="50000"/>
                  </a:schemeClr>
                </a:solidFill>
                <a:latin typeface="Arial Narrow" pitchFamily="34" charset="0"/>
                <a:cs typeface="Microsoft Sans Serif" pitchFamily="34" charset="0"/>
                <a:sym typeface="Wingdings 2"/>
              </a:rPr>
              <a:t> we need to be dedicated to a practical plan </a:t>
            </a:r>
            <a:r>
              <a:rPr lang="en-US" sz="2500" i="1" dirty="0">
                <a:solidFill>
                  <a:schemeClr val="tx2">
                    <a:lumMod val="50000"/>
                  </a:schemeClr>
                </a:solidFill>
                <a:latin typeface="Arial Narrow" pitchFamily="34" charset="0"/>
                <a:cs typeface="Microsoft Sans Serif" pitchFamily="34" charset="0"/>
              </a:rPr>
              <a:t>if we are to bridge this separation, this mountain between us…</a:t>
            </a:r>
            <a:endParaRPr lang="en-US" sz="2500" i="1" dirty="0">
              <a:solidFill>
                <a:srgbClr val="0B0B2B"/>
              </a:solidFill>
              <a:latin typeface="Arial Narrow" pitchFamily="34" charset="0"/>
              <a:cs typeface="Arial" pitchFamily="34" charset="0"/>
            </a:endParaRPr>
          </a:p>
        </p:txBody>
      </p:sp>
      <p:sp>
        <p:nvSpPr>
          <p:cNvPr id="27" name="Rounded Rectangle 26"/>
          <p:cNvSpPr/>
          <p:nvPr/>
        </p:nvSpPr>
        <p:spPr>
          <a:xfrm>
            <a:off x="2743200" y="1600200"/>
            <a:ext cx="2286000" cy="6858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2900" b="1" dirty="0">
                <a:solidFill>
                  <a:sysClr val="windowText" lastClr="000000"/>
                </a:solidFill>
                <a:latin typeface="Arial" pitchFamily="34" charset="0"/>
                <a:cs typeface="Arial" pitchFamily="34" charset="0"/>
              </a:rPr>
              <a:t>Isaiah 2:2-3</a:t>
            </a:r>
          </a:p>
        </p:txBody>
      </p:sp>
      <p:sp>
        <p:nvSpPr>
          <p:cNvPr id="16" name="Up Arrow 15"/>
          <p:cNvSpPr/>
          <p:nvPr/>
        </p:nvSpPr>
        <p:spPr>
          <a:xfrm rot="1828452">
            <a:off x="1135645" y="1176347"/>
            <a:ext cx="1178553" cy="369817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a:off x="381000" y="2057400"/>
            <a:ext cx="2457028" cy="1143000"/>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000" dirty="0">
                <a:solidFill>
                  <a:srgbClr val="C9FFE1"/>
                </a:solidFill>
                <a:latin typeface="Arial Narrow" pitchFamily="34" charset="0"/>
              </a:rPr>
              <a:t>Psalm 46:10</a:t>
            </a:r>
          </a:p>
          <a:p>
            <a:pPr algn="ctr">
              <a:lnSpc>
                <a:spcPct val="96000"/>
              </a:lnSpc>
            </a:pPr>
            <a:r>
              <a:rPr lang="en-US" sz="2400" dirty="0">
                <a:solidFill>
                  <a:srgbClr val="C9FFE1"/>
                </a:solidFill>
                <a:latin typeface="Arial Narrow" pitchFamily="34" charset="0"/>
              </a:rPr>
              <a:t>“I am God…</a:t>
            </a:r>
          </a:p>
          <a:p>
            <a:pPr algn="ctr">
              <a:lnSpc>
                <a:spcPct val="96000"/>
              </a:lnSpc>
            </a:pPr>
            <a:r>
              <a:rPr lang="en-US" sz="2400" dirty="0">
                <a:solidFill>
                  <a:srgbClr val="C9FFE1"/>
                </a:solidFill>
                <a:latin typeface="Arial Narrow" pitchFamily="34" charset="0"/>
              </a:rPr>
              <a:t>I will be exalted…” </a:t>
            </a:r>
          </a:p>
        </p:txBody>
      </p:sp>
      <p:sp>
        <p:nvSpPr>
          <p:cNvPr id="30" name="Rectangle 29"/>
          <p:cNvSpPr/>
          <p:nvPr/>
        </p:nvSpPr>
        <p:spPr>
          <a:xfrm>
            <a:off x="6382172" y="381000"/>
            <a:ext cx="2457028" cy="1143000"/>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000" dirty="0">
                <a:solidFill>
                  <a:srgbClr val="C9FFE1"/>
                </a:solidFill>
                <a:latin typeface="Arial Narrow" pitchFamily="34" charset="0"/>
              </a:rPr>
              <a:t>Hosea 11:9</a:t>
            </a:r>
          </a:p>
          <a:p>
            <a:pPr algn="ctr">
              <a:lnSpc>
                <a:spcPct val="96000"/>
              </a:lnSpc>
            </a:pPr>
            <a:r>
              <a:rPr lang="en-US" sz="2400" dirty="0">
                <a:solidFill>
                  <a:srgbClr val="C9FFE1"/>
                </a:solidFill>
                <a:latin typeface="Arial Narrow" pitchFamily="34" charset="0"/>
              </a:rPr>
              <a:t>“I am God, </a:t>
            </a:r>
          </a:p>
          <a:p>
            <a:pPr algn="ctr">
              <a:lnSpc>
                <a:spcPct val="96000"/>
              </a:lnSpc>
            </a:pPr>
            <a:r>
              <a:rPr lang="en-US" sz="2400" dirty="0">
                <a:solidFill>
                  <a:srgbClr val="C9FFE1"/>
                </a:solidFill>
                <a:latin typeface="Arial Narrow" pitchFamily="34" charset="0"/>
              </a:rPr>
              <a:t>and not man…” </a:t>
            </a:r>
          </a:p>
        </p:txBody>
      </p:sp>
      <p:sp>
        <p:nvSpPr>
          <p:cNvPr id="33" name="Rectangle 32"/>
          <p:cNvSpPr/>
          <p:nvPr/>
        </p:nvSpPr>
        <p:spPr>
          <a:xfrm flipH="1">
            <a:off x="3124200" y="3810000"/>
            <a:ext cx="4343400" cy="1417310"/>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3000"/>
              </a:lnSpc>
            </a:pPr>
            <a:r>
              <a:rPr lang="en-US" sz="3000" dirty="0">
                <a:solidFill>
                  <a:srgbClr val="C9FFE1"/>
                </a:solidFill>
                <a:latin typeface="Arial Narrow" pitchFamily="34" charset="0"/>
              </a:rPr>
              <a:t>Isaiah 55:8-9</a:t>
            </a:r>
          </a:p>
          <a:p>
            <a:pPr algn="ctr">
              <a:lnSpc>
                <a:spcPct val="103000"/>
              </a:lnSpc>
            </a:pPr>
            <a:r>
              <a:rPr lang="en-US" sz="2400" dirty="0">
                <a:solidFill>
                  <a:srgbClr val="C9FFE1"/>
                </a:solidFill>
                <a:latin typeface="Arial Narrow" pitchFamily="34" charset="0"/>
              </a:rPr>
              <a:t>“My thoughts are not your thoughts…</a:t>
            </a:r>
          </a:p>
          <a:p>
            <a:pPr algn="ctr">
              <a:lnSpc>
                <a:spcPct val="103000"/>
              </a:lnSpc>
            </a:pPr>
            <a:r>
              <a:rPr lang="en-US" sz="2400" dirty="0">
                <a:solidFill>
                  <a:srgbClr val="C9FFE1"/>
                </a:solidFill>
                <a:latin typeface="Arial Narrow" pitchFamily="34" charset="0"/>
              </a:rPr>
              <a:t>My ways are higher than your ways” </a:t>
            </a:r>
          </a:p>
        </p:txBody>
      </p:sp>
      <p:sp>
        <p:nvSpPr>
          <p:cNvPr id="26" name="Title 1">
            <a:extLst>
              <a:ext uri="{FF2B5EF4-FFF2-40B4-BE49-F238E27FC236}">
                <a16:creationId xmlns:a16="http://schemas.microsoft.com/office/drawing/2014/main" id="{964DDA27-892A-40E7-AC43-0BC0CE61DE27}"/>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A Mountain Between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3"/>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strVal val="#ppt_w+.3"/>
                                          </p:val>
                                        </p:tav>
                                        <p:tav tm="100000">
                                          <p:val>
                                            <p:strVal val="#ppt_w"/>
                                          </p:val>
                                        </p:tav>
                                      </p:tavLst>
                                    </p:anim>
                                    <p:anim calcmode="lin" valueType="num">
                                      <p:cBhvr>
                                        <p:cTn id="20" dur="1000" fill="hold"/>
                                        <p:tgtEl>
                                          <p:spTgt spid="30"/>
                                        </p:tgtEl>
                                        <p:attrNameLst>
                                          <p:attrName>ppt_h</p:attrName>
                                        </p:attrNameLst>
                                      </p:cBhvr>
                                      <p:tavLst>
                                        <p:tav tm="0">
                                          <p:val>
                                            <p:strVal val="#ppt_h"/>
                                          </p:val>
                                        </p:tav>
                                        <p:tav tm="100000">
                                          <p:val>
                                            <p:strVal val="#ppt_h"/>
                                          </p:val>
                                        </p:tav>
                                      </p:tavLst>
                                    </p:anim>
                                    <p:animEffect transition="in" filter="fade">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1000" fill="hold"/>
                                        <p:tgtEl>
                                          <p:spTgt spid="33"/>
                                        </p:tgtEl>
                                        <p:attrNameLst>
                                          <p:attrName>ppt_w</p:attrName>
                                        </p:attrNameLst>
                                      </p:cBhvr>
                                      <p:tavLst>
                                        <p:tav tm="0">
                                          <p:val>
                                            <p:strVal val="#ppt_w+.3"/>
                                          </p:val>
                                        </p:tav>
                                        <p:tav tm="100000">
                                          <p:val>
                                            <p:strVal val="#ppt_w"/>
                                          </p:val>
                                        </p:tav>
                                      </p:tavLst>
                                    </p:anim>
                                    <p:anim calcmode="lin" valueType="num">
                                      <p:cBhvr>
                                        <p:cTn id="27" dur="1000" fill="hold"/>
                                        <p:tgtEl>
                                          <p:spTgt spid="33"/>
                                        </p:tgtEl>
                                        <p:attrNameLst>
                                          <p:attrName>ppt_h</p:attrName>
                                        </p:attrNameLst>
                                      </p:cBhvr>
                                      <p:tavLst>
                                        <p:tav tm="0">
                                          <p:val>
                                            <p:strVal val="#ppt_h"/>
                                          </p:val>
                                        </p:tav>
                                        <p:tav tm="100000">
                                          <p:val>
                                            <p:strVal val="#ppt_h"/>
                                          </p:val>
                                        </p:tav>
                                      </p:tavLst>
                                    </p:anim>
                                    <p:animEffect transition="in" filter="fade">
                                      <p:cBhvr>
                                        <p:cTn id="28" dur="10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xit" presetSubtype="5" fill="hold" grpId="1" nodeType="clickEffect">
                                  <p:stCondLst>
                                    <p:cond delay="0"/>
                                  </p:stCondLst>
                                  <p:childTnLst>
                                    <p:animEffect transition="out" filter="checkerboard(down)">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par>
                                <p:cTn id="40" presetID="5" presetClass="exit" presetSubtype="5" fill="hold" grpId="1" nodeType="withEffect">
                                  <p:stCondLst>
                                    <p:cond delay="0"/>
                                  </p:stCondLst>
                                  <p:childTnLst>
                                    <p:animEffect transition="out" filter="checkerboard(down)">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par>
                                <p:cTn id="43" presetID="5" presetClass="exit" presetSubtype="5" fill="hold" grpId="1" nodeType="withEffect">
                                  <p:stCondLst>
                                    <p:cond delay="0"/>
                                  </p:stCondLst>
                                  <p:childTnLst>
                                    <p:animEffect transition="out" filter="checkerboard(down)">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par>
                                <p:cTn id="46" presetID="18" presetClass="entr" presetSubtype="3" fill="hold" grpId="0" nodeType="withEffect">
                                  <p:stCondLst>
                                    <p:cond delay="700"/>
                                  </p:stCondLst>
                                  <p:childTnLst>
                                    <p:set>
                                      <p:cBhvr>
                                        <p:cTn id="47" dur="1" fill="hold">
                                          <p:stCondLst>
                                            <p:cond delay="0"/>
                                          </p:stCondLst>
                                        </p:cTn>
                                        <p:tgtEl>
                                          <p:spTgt spid="16"/>
                                        </p:tgtEl>
                                        <p:attrNameLst>
                                          <p:attrName>style.visibility</p:attrName>
                                        </p:attrNameLst>
                                      </p:cBhvr>
                                      <p:to>
                                        <p:strVal val="visible"/>
                                      </p:to>
                                    </p:set>
                                    <p:animEffect transition="in" filter="strips(upRight)">
                                      <p:cBhvr>
                                        <p:cTn id="48" dur="1000"/>
                                        <p:tgtEl>
                                          <p:spTgt spid="16"/>
                                        </p:tgtEl>
                                      </p:cBhvr>
                                    </p:animEffect>
                                  </p:childTnLst>
                                </p:cTn>
                              </p:par>
                              <p:par>
                                <p:cTn id="49" presetID="4" presetClass="entr" presetSubtype="16" fill="hold" grpId="0" nodeType="withEffect">
                                  <p:stCondLst>
                                    <p:cond delay="1800"/>
                                  </p:stCondLst>
                                  <p:childTnLst>
                                    <p:set>
                                      <p:cBhvr>
                                        <p:cTn id="50" dur="1" fill="hold">
                                          <p:stCondLst>
                                            <p:cond delay="0"/>
                                          </p:stCondLst>
                                        </p:cTn>
                                        <p:tgtEl>
                                          <p:spTgt spid="24"/>
                                        </p:tgtEl>
                                        <p:attrNameLst>
                                          <p:attrName>style.visibility</p:attrName>
                                        </p:attrNameLst>
                                      </p:cBhvr>
                                      <p:to>
                                        <p:strVal val="visible"/>
                                      </p:to>
                                    </p:set>
                                    <p:animEffect transition="in" filter="box(in)">
                                      <p:cBhvr>
                                        <p:cTn id="51" dur="1000"/>
                                        <p:tgtEl>
                                          <p:spTgt spid="24"/>
                                        </p:tgtEl>
                                      </p:cBhvr>
                                    </p:animEffect>
                                  </p:childTnLst>
                                </p:cTn>
                              </p:par>
                              <p:par>
                                <p:cTn id="52" presetID="22" presetClass="entr" presetSubtype="8" fill="hold" grpId="0" nodeType="withEffect">
                                  <p:stCondLst>
                                    <p:cond delay="180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1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10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900" decel="100000" fill="hold"/>
                                        <p:tgtEl>
                                          <p:spTgt spid="31"/>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ox(in)">
                                      <p:cBhvr>
                                        <p:cTn id="72" dur="1000"/>
                                        <p:tgtEl>
                                          <p:spTgt spid="32"/>
                                        </p:tgtEl>
                                      </p:cBhvr>
                                    </p:animEffect>
                                  </p:childTnLst>
                                </p:cTn>
                              </p:par>
                              <p:par>
                                <p:cTn id="73" presetID="5" presetClass="exit" presetSubtype="10" fill="hold" grpId="1" nodeType="withEffect">
                                  <p:stCondLst>
                                    <p:cond delay="0"/>
                                  </p:stCondLst>
                                  <p:childTnLst>
                                    <p:animEffect transition="out" filter="checkerboard(across)">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par>
                                <p:cTn id="76" presetID="18" presetClass="entr" presetSubtype="3"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strips(upRight)">
                                      <p:cBhvr>
                                        <p:cTn id="78" dur="1000"/>
                                        <p:tgtEl>
                                          <p:spTgt spid="17"/>
                                        </p:tgtEl>
                                      </p:cBhvr>
                                    </p:animEffect>
                                  </p:childTnLst>
                                </p:cTn>
                              </p:par>
                              <p:par>
                                <p:cTn id="79" presetID="18" presetClass="entr" presetSubtype="3" fill="hold" grpId="0" nodeType="withEffect">
                                  <p:stCondLst>
                                    <p:cond delay="700"/>
                                  </p:stCondLst>
                                  <p:childTnLst>
                                    <p:set>
                                      <p:cBhvr>
                                        <p:cTn id="80" dur="1" fill="hold">
                                          <p:stCondLst>
                                            <p:cond delay="0"/>
                                          </p:stCondLst>
                                        </p:cTn>
                                        <p:tgtEl>
                                          <p:spTgt spid="18"/>
                                        </p:tgtEl>
                                        <p:attrNameLst>
                                          <p:attrName>style.visibility</p:attrName>
                                        </p:attrNameLst>
                                      </p:cBhvr>
                                      <p:to>
                                        <p:strVal val="visible"/>
                                      </p:to>
                                    </p:set>
                                    <p:animEffect transition="in" filter="strips(upRight)">
                                      <p:cBhvr>
                                        <p:cTn id="81" dur="1000"/>
                                        <p:tgtEl>
                                          <p:spTgt spid="18"/>
                                        </p:tgtEl>
                                      </p:cBhvr>
                                    </p:animEffect>
                                  </p:childTnLst>
                                </p:cTn>
                              </p:par>
                              <p:par>
                                <p:cTn id="82" presetID="18" presetClass="entr" presetSubtype="3" fill="hold" grpId="0" nodeType="withEffect">
                                  <p:stCondLst>
                                    <p:cond delay="1400"/>
                                  </p:stCondLst>
                                  <p:childTnLst>
                                    <p:set>
                                      <p:cBhvr>
                                        <p:cTn id="83" dur="1" fill="hold">
                                          <p:stCondLst>
                                            <p:cond delay="0"/>
                                          </p:stCondLst>
                                        </p:cTn>
                                        <p:tgtEl>
                                          <p:spTgt spid="19"/>
                                        </p:tgtEl>
                                        <p:attrNameLst>
                                          <p:attrName>style.visibility</p:attrName>
                                        </p:attrNameLst>
                                      </p:cBhvr>
                                      <p:to>
                                        <p:strVal val="visible"/>
                                      </p:to>
                                    </p:set>
                                    <p:animEffect transition="in" filter="strips(upRight)">
                                      <p:cBhvr>
                                        <p:cTn id="84" dur="1000"/>
                                        <p:tgtEl>
                                          <p:spTgt spid="19"/>
                                        </p:tgtEl>
                                      </p:cBhvr>
                                    </p:animEffect>
                                  </p:childTnLst>
                                </p:cTn>
                              </p:par>
                              <p:par>
                                <p:cTn id="85" presetID="18" presetClass="entr" presetSubtype="3" fill="hold" grpId="0" nodeType="withEffect">
                                  <p:stCondLst>
                                    <p:cond delay="2100"/>
                                  </p:stCondLst>
                                  <p:childTnLst>
                                    <p:set>
                                      <p:cBhvr>
                                        <p:cTn id="86" dur="1" fill="hold">
                                          <p:stCondLst>
                                            <p:cond delay="0"/>
                                          </p:stCondLst>
                                        </p:cTn>
                                        <p:tgtEl>
                                          <p:spTgt spid="20"/>
                                        </p:tgtEl>
                                        <p:attrNameLst>
                                          <p:attrName>style.visibility</p:attrName>
                                        </p:attrNameLst>
                                      </p:cBhvr>
                                      <p:to>
                                        <p:strVal val="visible"/>
                                      </p:to>
                                    </p:set>
                                    <p:animEffect transition="in" filter="strips(upRight)">
                                      <p:cBhvr>
                                        <p:cTn id="87" dur="1000"/>
                                        <p:tgtEl>
                                          <p:spTgt spid="20"/>
                                        </p:tgtEl>
                                      </p:cBhvr>
                                    </p:animEffect>
                                  </p:childTnLst>
                                </p:cTn>
                              </p:par>
                              <p:par>
                                <p:cTn id="88" presetID="22" presetClass="entr" presetSubtype="8" fill="hold" grpId="0" nodeType="withEffect">
                                  <p:stCondLst>
                                    <p:cond delay="2800"/>
                                  </p:stCondLst>
                                  <p:childTnLst>
                                    <p:set>
                                      <p:cBhvr>
                                        <p:cTn id="89" dur="1" fill="hold">
                                          <p:stCondLst>
                                            <p:cond delay="0"/>
                                          </p:stCondLst>
                                        </p:cTn>
                                        <p:tgtEl>
                                          <p:spTgt spid="21"/>
                                        </p:tgtEl>
                                        <p:attrNameLst>
                                          <p:attrName>style.visibility</p:attrName>
                                        </p:attrNameLst>
                                      </p:cBhvr>
                                      <p:to>
                                        <p:strVal val="visible"/>
                                      </p:to>
                                    </p:set>
                                    <p:animEffect transition="in" filter="wipe(left)">
                                      <p:cBhvr>
                                        <p:cTn id="90" dur="1000"/>
                                        <p:tgtEl>
                                          <p:spTgt spid="21"/>
                                        </p:tgtEl>
                                      </p:cBhvr>
                                    </p:animEffect>
                                  </p:childTnLst>
                                </p:cTn>
                              </p:par>
                              <p:par>
                                <p:cTn id="91" presetID="22" presetClass="entr" presetSubtype="8" fill="hold" grpId="0" nodeType="withEffect">
                                  <p:stCondLst>
                                    <p:cond delay="350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animBg="1"/>
      <p:bldP spid="31" grpId="0" animBg="1"/>
      <p:bldP spid="32" grpId="0" animBg="1"/>
      <p:bldP spid="27" grpId="0" animBg="1"/>
      <p:bldP spid="16" grpId="0" animBg="1"/>
      <p:bldP spid="16" grpId="1" animBg="1"/>
      <p:bldP spid="28" grpId="0" animBg="1"/>
      <p:bldP spid="28" grpId="1" animBg="1"/>
      <p:bldP spid="30" grpId="0" animBg="1"/>
      <p:bldP spid="30" grpId="1" animBg="1"/>
      <p:bldP spid="33" grpId="0" animBg="1"/>
      <p:bldP spid="33" grpId="1"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80A0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74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610600" cy="1143000"/>
          </a:xfrm>
        </p:spPr>
        <p:txBody>
          <a:bodyPr>
            <a:noAutofit/>
          </a:bodyPr>
          <a:lstStyle/>
          <a:p>
            <a:pPr algn="l"/>
            <a:r>
              <a:rPr lang="en-US" sz="72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Be Holy…</a:t>
            </a:r>
          </a:p>
        </p:txBody>
      </p:sp>
      <p:sp>
        <p:nvSpPr>
          <p:cNvPr id="6" name="Title 1"/>
          <p:cNvSpPr txBox="1">
            <a:spLocks/>
          </p:cNvSpPr>
          <p:nvPr/>
        </p:nvSpPr>
        <p:spPr>
          <a:xfrm>
            <a:off x="533400" y="5715000"/>
            <a:ext cx="8610600" cy="1143000"/>
          </a:xfrm>
          <a:prstGeom prst="rect">
            <a:avLst/>
          </a:prstGeom>
        </p:spPr>
        <p:txBody>
          <a:bodyPr vert="horz" lIns="91440" tIns="45720" rIns="91440" bIns="45720" rtlCol="0" anchor="ctr">
            <a:noAutofit/>
          </a:bodyPr>
          <a:lstStyle/>
          <a:p>
            <a:pPr lvl="0" algn="r">
              <a:spcBef>
                <a:spcPct val="0"/>
              </a:spcBef>
              <a:defRPr/>
            </a:pPr>
            <a:r>
              <a:rPr lang="en-US" sz="72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…For I Am Holy</a:t>
            </a:r>
          </a:p>
        </p:txBody>
      </p:sp>
      <p:sp>
        <p:nvSpPr>
          <p:cNvPr id="16" name="TextBox 15"/>
          <p:cNvSpPr txBox="1"/>
          <p:nvPr/>
        </p:nvSpPr>
        <p:spPr>
          <a:xfrm>
            <a:off x="753140" y="1790480"/>
            <a:ext cx="6553200" cy="3647152"/>
          </a:xfrm>
          <a:prstGeom prst="rect">
            <a:avLst/>
          </a:prstGeom>
          <a:noFill/>
        </p:spPr>
        <p:txBody>
          <a:bodyPr wrap="square" rtlCol="0">
            <a:spAutoFit/>
          </a:bodyPr>
          <a:lstStyle/>
          <a:p>
            <a:pPr algn="just"/>
            <a:r>
              <a:rPr lang="en-US" sz="3300" b="1" i="1" dirty="0">
                <a:latin typeface="Microsoft Sans Serif" pitchFamily="34" charset="0"/>
                <a:cs typeface="Microsoft Sans Serif" pitchFamily="34" charset="0"/>
              </a:rPr>
              <a:t>i.e. to be set apart, sacred; set apart by (or for) God; properly, different or unlike, with the implications of being God-like or different from the world; something venerated, revered; distinctly identified with God</a:t>
            </a:r>
          </a:p>
        </p:txBody>
      </p:sp>
      <p:sp>
        <p:nvSpPr>
          <p:cNvPr id="8" name="Rectangle 7"/>
          <p:cNvSpPr/>
          <p:nvPr/>
        </p:nvSpPr>
        <p:spPr>
          <a:xfrm flipH="1">
            <a:off x="3559449" y="228600"/>
            <a:ext cx="2457028" cy="1143000"/>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000" dirty="0">
                <a:solidFill>
                  <a:srgbClr val="C9FFE1"/>
                </a:solidFill>
                <a:latin typeface="Arial Narrow" pitchFamily="34" charset="0"/>
              </a:rPr>
              <a:t>Psalm 46:10</a:t>
            </a:r>
          </a:p>
          <a:p>
            <a:pPr algn="ctr">
              <a:lnSpc>
                <a:spcPct val="96000"/>
              </a:lnSpc>
            </a:pPr>
            <a:r>
              <a:rPr lang="en-US" sz="2400" dirty="0">
                <a:solidFill>
                  <a:srgbClr val="C9FFE1"/>
                </a:solidFill>
                <a:latin typeface="Arial Narrow" pitchFamily="34" charset="0"/>
              </a:rPr>
              <a:t>“I am God…</a:t>
            </a:r>
          </a:p>
          <a:p>
            <a:pPr algn="ctr">
              <a:lnSpc>
                <a:spcPct val="96000"/>
              </a:lnSpc>
            </a:pPr>
            <a:r>
              <a:rPr lang="en-US" sz="2400" dirty="0">
                <a:solidFill>
                  <a:srgbClr val="C9FFE1"/>
                </a:solidFill>
                <a:latin typeface="Arial Narrow" pitchFamily="34" charset="0"/>
              </a:rPr>
              <a:t>I will be exalted…” </a:t>
            </a:r>
          </a:p>
        </p:txBody>
      </p:sp>
      <p:cxnSp>
        <p:nvCxnSpPr>
          <p:cNvPr id="13" name="Straight Connector 12"/>
          <p:cNvCxnSpPr/>
          <p:nvPr/>
        </p:nvCxnSpPr>
        <p:spPr>
          <a:xfrm>
            <a:off x="952500" y="3313814"/>
            <a:ext cx="388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52500" y="4338084"/>
            <a:ext cx="6172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82172" y="76199"/>
            <a:ext cx="2457028" cy="1572769"/>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000" dirty="0">
                <a:solidFill>
                  <a:srgbClr val="C9FFE1"/>
                </a:solidFill>
                <a:latin typeface="Arial Narrow" pitchFamily="34" charset="0"/>
              </a:rPr>
              <a:t>Hosea 11:9</a:t>
            </a:r>
          </a:p>
          <a:p>
            <a:pPr algn="ctr">
              <a:lnSpc>
                <a:spcPct val="96000"/>
              </a:lnSpc>
            </a:pPr>
            <a:r>
              <a:rPr lang="en-US" sz="2400" dirty="0">
                <a:solidFill>
                  <a:srgbClr val="C9FFE1"/>
                </a:solidFill>
                <a:latin typeface="Arial Narrow" pitchFamily="34" charset="0"/>
              </a:rPr>
              <a:t>“I am God, </a:t>
            </a:r>
          </a:p>
          <a:p>
            <a:pPr algn="ctr">
              <a:lnSpc>
                <a:spcPct val="96000"/>
              </a:lnSpc>
            </a:pPr>
            <a:r>
              <a:rPr lang="en-US" sz="2400" dirty="0">
                <a:solidFill>
                  <a:srgbClr val="C9FFE1"/>
                </a:solidFill>
                <a:latin typeface="Arial Narrow" pitchFamily="34" charset="0"/>
              </a:rPr>
              <a:t>and not man…the Holy One…” </a:t>
            </a:r>
          </a:p>
        </p:txBody>
      </p:sp>
      <p:sp>
        <p:nvSpPr>
          <p:cNvPr id="23" name="Rectangle 22"/>
          <p:cNvSpPr/>
          <p:nvPr/>
        </p:nvSpPr>
        <p:spPr>
          <a:xfrm flipH="1">
            <a:off x="6335096" y="2057400"/>
            <a:ext cx="2457028" cy="1874510"/>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000" dirty="0">
                <a:solidFill>
                  <a:srgbClr val="C9FFE1"/>
                </a:solidFill>
                <a:latin typeface="Arial Narrow" pitchFamily="34" charset="0"/>
              </a:rPr>
              <a:t>Isaiah 55:8-9</a:t>
            </a:r>
          </a:p>
          <a:p>
            <a:pPr algn="ctr">
              <a:lnSpc>
                <a:spcPct val="96000"/>
              </a:lnSpc>
            </a:pPr>
            <a:r>
              <a:rPr lang="en-US" sz="2400" dirty="0">
                <a:solidFill>
                  <a:srgbClr val="C9FFE1"/>
                </a:solidFill>
                <a:latin typeface="Arial Narrow" pitchFamily="34" charset="0"/>
              </a:rPr>
              <a:t>“My thoughts are not your thoughts…</a:t>
            </a:r>
          </a:p>
          <a:p>
            <a:pPr algn="ctr">
              <a:lnSpc>
                <a:spcPct val="96000"/>
              </a:lnSpc>
            </a:pPr>
            <a:r>
              <a:rPr lang="en-US" sz="2400" dirty="0">
                <a:solidFill>
                  <a:srgbClr val="C9FFE1"/>
                </a:solidFill>
                <a:latin typeface="Arial Narrow" pitchFamily="34" charset="0"/>
              </a:rPr>
              <a:t>My ways are higher than your ways” </a:t>
            </a:r>
          </a:p>
        </p:txBody>
      </p:sp>
      <p:sp>
        <p:nvSpPr>
          <p:cNvPr id="27" name="Moon 26"/>
          <p:cNvSpPr/>
          <p:nvPr/>
        </p:nvSpPr>
        <p:spPr>
          <a:xfrm>
            <a:off x="2798134" y="1918711"/>
            <a:ext cx="228600" cy="475488"/>
          </a:xfrm>
          <a:prstGeom prst="moon">
            <a:avLst/>
          </a:prstGeom>
          <a:solidFill>
            <a:srgbClr val="C00000"/>
          </a:solidFill>
          <a:ln>
            <a:solidFill>
              <a:srgbClr val="283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flipH="1">
            <a:off x="4749861" y="1918711"/>
            <a:ext cx="228600" cy="475488"/>
          </a:xfrm>
          <a:prstGeom prst="moon">
            <a:avLst/>
          </a:prstGeom>
          <a:solidFill>
            <a:srgbClr val="C00000"/>
          </a:solidFill>
          <a:ln>
            <a:solidFill>
              <a:srgbClr val="283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890513" y="4810420"/>
            <a:ext cx="1389888"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47487" y="4763176"/>
            <a:ext cx="1463040" cy="704088"/>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Off-page Connector 2">
            <a:extLst>
              <a:ext uri="{FF2B5EF4-FFF2-40B4-BE49-F238E27FC236}">
                <a16:creationId xmlns:a16="http://schemas.microsoft.com/office/drawing/2014/main" id="{56F535D7-B656-414D-82F8-C754D21A0770}"/>
              </a:ext>
            </a:extLst>
          </p:cNvPr>
          <p:cNvSpPr/>
          <p:nvPr/>
        </p:nvSpPr>
        <p:spPr>
          <a:xfrm>
            <a:off x="1031358" y="76199"/>
            <a:ext cx="1584251" cy="1344169"/>
          </a:xfrm>
          <a:prstGeom prst="flowChartOffpageConnector">
            <a:avLst/>
          </a:prstGeom>
          <a:noFill/>
          <a:ln w="57150">
            <a:solidFill>
              <a:srgbClr val="7E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3AD7E4-BD7C-4024-B9C4-ED621C945444}"/>
              </a:ext>
            </a:extLst>
          </p:cNvPr>
          <p:cNvSpPr/>
          <p:nvPr/>
        </p:nvSpPr>
        <p:spPr>
          <a:xfrm flipH="1">
            <a:off x="414669" y="5843806"/>
            <a:ext cx="2612065" cy="878338"/>
          </a:xfrm>
          <a:prstGeom prst="rect">
            <a:avLst/>
          </a:prstGeom>
          <a:solidFill>
            <a:srgbClr val="262F1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3000" dirty="0">
                <a:solidFill>
                  <a:srgbClr val="C9FFE1"/>
                </a:solidFill>
                <a:latin typeface="Arial Narrow" pitchFamily="34" charset="0"/>
              </a:rPr>
              <a:t>1 Peter 1:16</a:t>
            </a:r>
          </a:p>
          <a:p>
            <a:pPr algn="ctr">
              <a:lnSpc>
                <a:spcPct val="96000"/>
              </a:lnSpc>
            </a:pPr>
            <a:r>
              <a:rPr lang="en-US" sz="2400" dirty="0">
                <a:solidFill>
                  <a:srgbClr val="C9FFE1"/>
                </a:solidFill>
                <a:latin typeface="Arial Narrow" pitchFamily="34" charset="0"/>
              </a:rPr>
              <a:t>“Be holy…I Am Holy” </a:t>
            </a:r>
          </a:p>
        </p:txBody>
      </p:sp>
    </p:spTree>
    <p:extLst>
      <p:ext uri="{BB962C8B-B14F-4D97-AF65-F5344CB8AC3E}">
        <p14:creationId xmlns:p14="http://schemas.microsoft.com/office/powerpoint/2010/main" val="389607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1000" fill="hold"/>
                                        <p:tgtEl>
                                          <p:spTgt spid="28"/>
                                        </p:tgtEl>
                                        <p:attrNameLst>
                                          <p:attrName>ppt_x</p:attrName>
                                        </p:attrNameLst>
                                      </p:cBhvr>
                                      <p:tavLst>
                                        <p:tav tm="0">
                                          <p:val>
                                            <p:strVal val="1+#ppt_w/2"/>
                                          </p:val>
                                        </p:tav>
                                        <p:tav tm="100000">
                                          <p:val>
                                            <p:strVal val="#ppt_x"/>
                                          </p:val>
                                        </p:tav>
                                      </p:tavLst>
                                    </p:anim>
                                    <p:anim calcmode="lin" valueType="num">
                                      <p:cBhvr additive="base">
                                        <p:cTn id="39"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strVal val="#ppt_w+.3"/>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strVal val="#ppt_w+.3"/>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0" presetClass="entr" presetSubtype="0" decel="10000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strVal val="#ppt_w+.3"/>
                                          </p:val>
                                        </p:tav>
                                        <p:tav tm="100000">
                                          <p:val>
                                            <p:strVal val="#ppt_w"/>
                                          </p:val>
                                        </p:tav>
                                      </p:tavLst>
                                    </p:anim>
                                    <p:anim calcmode="lin" valueType="num">
                                      <p:cBhvr>
                                        <p:cTn id="59" dur="1000" fill="hold"/>
                                        <p:tgtEl>
                                          <p:spTgt spid="15"/>
                                        </p:tgtEl>
                                        <p:attrNameLst>
                                          <p:attrName>ppt_h</p:attrName>
                                        </p:attrNameLst>
                                      </p:cBhvr>
                                      <p:tavLst>
                                        <p:tav tm="0">
                                          <p:val>
                                            <p:strVal val="#ppt_h"/>
                                          </p:val>
                                        </p:tav>
                                        <p:tav tm="100000">
                                          <p:val>
                                            <p:strVal val="#ppt_h"/>
                                          </p:val>
                                        </p:tav>
                                      </p:tavLst>
                                    </p:anim>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strVal val="#ppt_w+.3"/>
                                          </p:val>
                                        </p:tav>
                                        <p:tav tm="100000">
                                          <p:val>
                                            <p:strVal val="#ppt_w"/>
                                          </p:val>
                                        </p:tav>
                                      </p:tavLst>
                                    </p:anim>
                                    <p:anim calcmode="lin" valueType="num">
                                      <p:cBhvr>
                                        <p:cTn id="66" dur="1000" fill="hold"/>
                                        <p:tgtEl>
                                          <p:spTgt spid="22"/>
                                        </p:tgtEl>
                                        <p:attrNameLst>
                                          <p:attrName>ppt_h</p:attrName>
                                        </p:attrNameLst>
                                      </p:cBhvr>
                                      <p:tavLst>
                                        <p:tav tm="0">
                                          <p:val>
                                            <p:strVal val="#ppt_h"/>
                                          </p:val>
                                        </p:tav>
                                        <p:tav tm="100000">
                                          <p:val>
                                            <p:strVal val="#ppt_h"/>
                                          </p:val>
                                        </p:tav>
                                      </p:tavLst>
                                    </p:anim>
                                    <p:animEffect transition="in" filter="fade">
                                      <p:cBhvr>
                                        <p:cTn id="67" dur="10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heel(1)">
                                      <p:cBhvr>
                                        <p:cTn id="72" dur="1000"/>
                                        <p:tgtEl>
                                          <p:spTgt spid="33"/>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heel(1)">
                                      <p:cBhvr>
                                        <p:cTn id="75" dur="10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strVal val="#ppt_w+.3"/>
                                          </p:val>
                                        </p:tav>
                                        <p:tav tm="100000">
                                          <p:val>
                                            <p:strVal val="#ppt_w"/>
                                          </p:val>
                                        </p:tav>
                                      </p:tavLst>
                                    </p:anim>
                                    <p:anim calcmode="lin" valueType="num">
                                      <p:cBhvr>
                                        <p:cTn id="81" dur="1000" fill="hold"/>
                                        <p:tgtEl>
                                          <p:spTgt spid="23"/>
                                        </p:tgtEl>
                                        <p:attrNameLst>
                                          <p:attrName>ppt_h</p:attrName>
                                        </p:attrNameLst>
                                      </p:cBhvr>
                                      <p:tavLst>
                                        <p:tav tm="0">
                                          <p:val>
                                            <p:strVal val="#ppt_h"/>
                                          </p:val>
                                        </p:tav>
                                        <p:tav tm="100000">
                                          <p:val>
                                            <p:strVal val="#ppt_h"/>
                                          </p:val>
                                        </p:tav>
                                      </p:tavLst>
                                    </p:anim>
                                    <p:animEffect transition="in" filter="fade">
                                      <p:cBhvr>
                                        <p:cTn id="8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8" grpId="0" animBg="1"/>
      <p:bldP spid="22" grpId="0" animBg="1"/>
      <p:bldP spid="23" grpId="0" animBg="1"/>
      <p:bldP spid="27" grpId="0" animBg="1"/>
      <p:bldP spid="28" grpId="0" animBg="1"/>
      <p:bldP spid="33" grpId="0" animBg="1"/>
      <p:bldP spid="34" grpId="0" animBg="1"/>
      <p:bldP spid="3"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4D12-5A67-437C-8393-5C28A73578F0}"/>
              </a:ext>
            </a:extLst>
          </p:cNvPr>
          <p:cNvSpPr>
            <a:spLocks noGrp="1"/>
          </p:cNvSpPr>
          <p:nvPr>
            <p:ph type="ctrTitle"/>
          </p:nvPr>
        </p:nvSpPr>
        <p:spPr>
          <a:xfrm>
            <a:off x="458973" y="3390008"/>
            <a:ext cx="7005084" cy="767319"/>
          </a:xfrm>
        </p:spPr>
        <p:txBody>
          <a:bodyPr>
            <a:noAutofit/>
          </a:bodyPr>
          <a:lstStyle/>
          <a:p>
            <a:pPr algn="ctr">
              <a:lnSpc>
                <a:spcPct val="91000"/>
              </a:lnSpc>
            </a:pPr>
            <a:br>
              <a:rPr lang="en-US" sz="7000" b="1" cap="none"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4400" b="1" cap="none"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Climbing a Mountain</a:t>
            </a:r>
            <a:endParaRPr lang="en-US" sz="4400" dirty="0">
              <a:latin typeface="Perpetua" panose="02020502060401020303" pitchFamily="18" charset="0"/>
            </a:endParaRPr>
          </a:p>
        </p:txBody>
      </p:sp>
      <p:sp>
        <p:nvSpPr>
          <p:cNvPr id="3" name="Subtitle 2">
            <a:extLst>
              <a:ext uri="{FF2B5EF4-FFF2-40B4-BE49-F238E27FC236}">
                <a16:creationId xmlns:a16="http://schemas.microsoft.com/office/drawing/2014/main" id="{1F689031-DC87-470C-8AC2-84BFA7FEE233}"/>
              </a:ext>
            </a:extLst>
          </p:cNvPr>
          <p:cNvSpPr>
            <a:spLocks noGrp="1"/>
          </p:cNvSpPr>
          <p:nvPr>
            <p:ph type="subTitle" idx="1"/>
          </p:nvPr>
        </p:nvSpPr>
        <p:spPr>
          <a:xfrm>
            <a:off x="1042877" y="4393789"/>
            <a:ext cx="5773479" cy="1836890"/>
          </a:xfrm>
        </p:spPr>
        <p:txBody>
          <a:bodyPr>
            <a:noAutofit/>
          </a:bodyPr>
          <a:lstStyle/>
          <a:p>
            <a:pPr algn="just"/>
            <a:r>
              <a:rPr lang="en-US" sz="2800" b="1" dirty="0">
                <a:solidFill>
                  <a:srgbClr val="303F0D"/>
                </a:solidFill>
                <a:latin typeface="Arial Narrow" panose="020B0606020202030204" pitchFamily="34" charset="0"/>
              </a:rPr>
              <a:t>Great </a:t>
            </a:r>
            <a:r>
              <a:rPr lang="en-US" sz="2800" b="1" i="1" dirty="0">
                <a:solidFill>
                  <a:srgbClr val="303F0D"/>
                </a:solidFill>
                <a:latin typeface="Arial Narrow" panose="020B0606020202030204" pitchFamily="34" charset="0"/>
              </a:rPr>
              <a:t>is </a:t>
            </a:r>
            <a:r>
              <a:rPr lang="en-US" sz="2800" b="1" dirty="0">
                <a:solidFill>
                  <a:srgbClr val="303F0D"/>
                </a:solidFill>
                <a:latin typeface="Arial Narrow" panose="020B0606020202030204" pitchFamily="34" charset="0"/>
              </a:rPr>
              <a:t>the LORD, and greatly to be praised in the city of our God, </a:t>
            </a:r>
            <a:r>
              <a:rPr lang="en-US" sz="2800" b="1" i="1" dirty="0">
                <a:solidFill>
                  <a:srgbClr val="303F0D"/>
                </a:solidFill>
                <a:latin typeface="Arial Narrow" panose="020B0606020202030204" pitchFamily="34" charset="0"/>
              </a:rPr>
              <a:t>in </a:t>
            </a:r>
            <a:r>
              <a:rPr lang="en-US" sz="2800" b="1" dirty="0">
                <a:solidFill>
                  <a:srgbClr val="303F0D"/>
                </a:solidFill>
                <a:latin typeface="Arial Narrow" panose="020B0606020202030204" pitchFamily="34" charset="0"/>
              </a:rPr>
              <a:t>the Mountain of His Holiness.   (Psalm 48:1)</a:t>
            </a:r>
          </a:p>
        </p:txBody>
      </p:sp>
      <p:sp>
        <p:nvSpPr>
          <p:cNvPr id="4" name="Title 1">
            <a:extLst>
              <a:ext uri="{FF2B5EF4-FFF2-40B4-BE49-F238E27FC236}">
                <a16:creationId xmlns:a16="http://schemas.microsoft.com/office/drawing/2014/main" id="{0A96BBB3-6CC1-437A-BDC0-D7B6E5FB58BA}"/>
              </a:ext>
            </a:extLst>
          </p:cNvPr>
          <p:cNvSpPr txBox="1">
            <a:spLocks/>
          </p:cNvSpPr>
          <p:nvPr/>
        </p:nvSpPr>
        <p:spPr>
          <a:xfrm>
            <a:off x="480239" y="960478"/>
            <a:ext cx="7005084" cy="227182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Climbing the </a:t>
            </a:r>
            <a:b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Mountain of Holiness</a:t>
            </a:r>
            <a:endParaRPr lang="en-US" sz="4400" dirty="0">
              <a:latin typeface="Perpetua" panose="02020502060401020303" pitchFamily="18" charset="0"/>
            </a:endParaRPr>
          </a:p>
        </p:txBody>
      </p:sp>
    </p:spTree>
    <p:extLst>
      <p:ext uri="{BB962C8B-B14F-4D97-AF65-F5344CB8AC3E}">
        <p14:creationId xmlns:p14="http://schemas.microsoft.com/office/powerpoint/2010/main" val="18364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7" name="Up Arrow 16"/>
          <p:cNvSpPr/>
          <p:nvPr/>
        </p:nvSpPr>
        <p:spPr>
          <a:xfrm rot="1249753">
            <a:off x="345333" y="4478158"/>
            <a:ext cx="465769" cy="74217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2937">
            <a:off x="676582" y="3715370"/>
            <a:ext cx="465769" cy="76628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628096">
            <a:off x="1067829" y="2961791"/>
            <a:ext cx="465769" cy="78520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327731">
            <a:off x="1549461" y="2251049"/>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838770">
            <a:off x="2044208" y="1604300"/>
            <a:ext cx="465769" cy="79012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67467">
            <a:off x="2661557" y="1023688"/>
            <a:ext cx="465769" cy="796071"/>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6" name="Rounded Rectangle 25"/>
          <p:cNvSpPr/>
          <p:nvPr/>
        </p:nvSpPr>
        <p:spPr>
          <a:xfrm>
            <a:off x="6716233" y="381000"/>
            <a:ext cx="2133600" cy="6858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pPr>
            <a:r>
              <a:rPr lang="en-US" sz="3100" b="1" dirty="0">
                <a:solidFill>
                  <a:sysClr val="windowText" lastClr="000000"/>
                </a:solidFill>
                <a:latin typeface="Arial Narrow" pitchFamily="34" charset="0"/>
                <a:cs typeface="Arial" pitchFamily="34" charset="0"/>
              </a:rPr>
              <a:t>Isaiah 2:2-4</a:t>
            </a:r>
          </a:p>
        </p:txBody>
      </p:sp>
      <p:sp>
        <p:nvSpPr>
          <p:cNvPr id="16" name="Up Arrow 15"/>
          <p:cNvSpPr/>
          <p:nvPr/>
        </p:nvSpPr>
        <p:spPr>
          <a:xfrm rot="1828452">
            <a:off x="1135645" y="1176347"/>
            <a:ext cx="1178553" cy="369817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466750" y="3831270"/>
            <a:ext cx="5943601" cy="13716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400" b="1" i="1" dirty="0">
                <a:latin typeface="Arial Narrow" panose="020B0606020202030204" pitchFamily="34" charset="0"/>
                <a:cs typeface="Arial" pitchFamily="34" charset="0"/>
              </a:rPr>
              <a:t>The process to becoming holy - as God is Holy - requires an orderly, daily walk, climbing step by step up the mountain</a:t>
            </a:r>
          </a:p>
        </p:txBody>
      </p:sp>
      <p:sp>
        <p:nvSpPr>
          <p:cNvPr id="24" name="Rounded Rectangle 23"/>
          <p:cNvSpPr/>
          <p:nvPr/>
        </p:nvSpPr>
        <p:spPr>
          <a:xfrm>
            <a:off x="2971800" y="2440181"/>
            <a:ext cx="4953000" cy="10668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750" b="1" i="1" dirty="0">
                <a:solidFill>
                  <a:sysClr val="windowText" lastClr="000000"/>
                </a:solidFill>
                <a:latin typeface="Candara" pitchFamily="34" charset="0"/>
                <a:cs typeface="Microsoft Sans Serif" pitchFamily="34" charset="0"/>
              </a:rPr>
              <a:t>The journey of a thousand miles begins with one step – Lao Tzu</a:t>
            </a:r>
          </a:p>
        </p:txBody>
      </p:sp>
      <p:sp>
        <p:nvSpPr>
          <p:cNvPr id="27" name="Title 1">
            <a:extLst>
              <a:ext uri="{FF2B5EF4-FFF2-40B4-BE49-F238E27FC236}">
                <a16:creationId xmlns:a16="http://schemas.microsoft.com/office/drawing/2014/main" id="{B49E431B-4634-4D42-8D5D-04A1860D87C5}"/>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upRight)">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10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1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1">
                                            <p:bg/>
                                          </p:spTgt>
                                        </p:tgtEl>
                                        <p:attrNameLst>
                                          <p:attrName>style.visibility</p:attrName>
                                        </p:attrNameLst>
                                      </p:cBhvr>
                                      <p:to>
                                        <p:strVal val="visible"/>
                                      </p:to>
                                    </p:set>
                                    <p:animEffect transition="in" filter="blinds(horizontal)">
                                      <p:cBhvr>
                                        <p:cTn id="38" dur="1000"/>
                                        <p:tgtEl>
                                          <p:spTgt spid="31">
                                            <p:bg/>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blinds(horizontal)">
                                      <p:cBhvr>
                                        <p:cTn id="41" dur="1000"/>
                                        <p:tgtEl>
                                          <p:spTgt spid="31">
                                            <p:txEl>
                                              <p:pRg st="0" end="0"/>
                                            </p:txEl>
                                          </p:spTgt>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8" presetClass="entr" presetSubtype="3"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upRight)">
                                      <p:cBhvr>
                                        <p:cTn id="47" dur="1000"/>
                                        <p:tgtEl>
                                          <p:spTgt spid="17"/>
                                        </p:tgtEl>
                                      </p:cBhvr>
                                    </p:animEffect>
                                  </p:childTnLst>
                                </p:cTn>
                              </p:par>
                              <p:par>
                                <p:cTn id="48" presetID="18" presetClass="entr" presetSubtype="3" fill="hold" grpId="0" nodeType="withEffect">
                                  <p:stCondLst>
                                    <p:cond delay="700"/>
                                  </p:stCondLst>
                                  <p:childTnLst>
                                    <p:set>
                                      <p:cBhvr>
                                        <p:cTn id="49" dur="1" fill="hold">
                                          <p:stCondLst>
                                            <p:cond delay="0"/>
                                          </p:stCondLst>
                                        </p:cTn>
                                        <p:tgtEl>
                                          <p:spTgt spid="18"/>
                                        </p:tgtEl>
                                        <p:attrNameLst>
                                          <p:attrName>style.visibility</p:attrName>
                                        </p:attrNameLst>
                                      </p:cBhvr>
                                      <p:to>
                                        <p:strVal val="visible"/>
                                      </p:to>
                                    </p:set>
                                    <p:animEffect transition="in" filter="strips(upRight)">
                                      <p:cBhvr>
                                        <p:cTn id="50" dur="1000"/>
                                        <p:tgtEl>
                                          <p:spTgt spid="18"/>
                                        </p:tgtEl>
                                      </p:cBhvr>
                                    </p:animEffect>
                                  </p:childTnLst>
                                </p:cTn>
                              </p:par>
                              <p:par>
                                <p:cTn id="51" presetID="18" presetClass="entr" presetSubtype="3" fill="hold" grpId="0" nodeType="withEffect">
                                  <p:stCondLst>
                                    <p:cond delay="1400"/>
                                  </p:stCondLst>
                                  <p:childTnLst>
                                    <p:set>
                                      <p:cBhvr>
                                        <p:cTn id="52" dur="1" fill="hold">
                                          <p:stCondLst>
                                            <p:cond delay="0"/>
                                          </p:stCondLst>
                                        </p:cTn>
                                        <p:tgtEl>
                                          <p:spTgt spid="19"/>
                                        </p:tgtEl>
                                        <p:attrNameLst>
                                          <p:attrName>style.visibility</p:attrName>
                                        </p:attrNameLst>
                                      </p:cBhvr>
                                      <p:to>
                                        <p:strVal val="visible"/>
                                      </p:to>
                                    </p:set>
                                    <p:animEffect transition="in" filter="strips(upRight)">
                                      <p:cBhvr>
                                        <p:cTn id="53" dur="1000"/>
                                        <p:tgtEl>
                                          <p:spTgt spid="19"/>
                                        </p:tgtEl>
                                      </p:cBhvr>
                                    </p:animEffect>
                                  </p:childTnLst>
                                </p:cTn>
                              </p:par>
                              <p:par>
                                <p:cTn id="54" presetID="18" presetClass="entr" presetSubtype="3" fill="hold" grpId="0" nodeType="withEffect">
                                  <p:stCondLst>
                                    <p:cond delay="2100"/>
                                  </p:stCondLst>
                                  <p:childTnLst>
                                    <p:set>
                                      <p:cBhvr>
                                        <p:cTn id="55" dur="1" fill="hold">
                                          <p:stCondLst>
                                            <p:cond delay="0"/>
                                          </p:stCondLst>
                                        </p:cTn>
                                        <p:tgtEl>
                                          <p:spTgt spid="20"/>
                                        </p:tgtEl>
                                        <p:attrNameLst>
                                          <p:attrName>style.visibility</p:attrName>
                                        </p:attrNameLst>
                                      </p:cBhvr>
                                      <p:to>
                                        <p:strVal val="visible"/>
                                      </p:to>
                                    </p:set>
                                    <p:animEffect transition="in" filter="strips(upRight)">
                                      <p:cBhvr>
                                        <p:cTn id="56" dur="1000"/>
                                        <p:tgtEl>
                                          <p:spTgt spid="20"/>
                                        </p:tgtEl>
                                      </p:cBhvr>
                                    </p:animEffect>
                                  </p:childTnLst>
                                </p:cTn>
                              </p:par>
                              <p:par>
                                <p:cTn id="57" presetID="22" presetClass="entr" presetSubtype="8" fill="hold" grpId="0" nodeType="withEffect">
                                  <p:stCondLst>
                                    <p:cond delay="280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1000"/>
                                        <p:tgtEl>
                                          <p:spTgt spid="21"/>
                                        </p:tgtEl>
                                      </p:cBhvr>
                                    </p:animEffect>
                                  </p:childTnLst>
                                </p:cTn>
                              </p:par>
                              <p:par>
                                <p:cTn id="60" presetID="22" presetClass="entr" presetSubtype="8" fill="hold" grpId="0" nodeType="withEffect">
                                  <p:stCondLst>
                                    <p:cond delay="350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6" grpId="0" animBg="1"/>
      <p:bldP spid="16" grpId="0" animBg="1"/>
      <p:bldP spid="16" grpId="1" animBg="1"/>
      <p:bldP spid="31" grpId="0" uiExpand="1" build="p" animBg="1"/>
      <p:bldP spid="24"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sp>
        <p:nvSpPr>
          <p:cNvPr id="2" name="Title 1"/>
          <p:cNvSpPr>
            <a:spLocks noGrp="1"/>
          </p:cNvSpPr>
          <p:nvPr>
            <p:ph type="ctrTitle" idx="4294967295"/>
          </p:nvPr>
        </p:nvSpPr>
        <p:spPr>
          <a:xfrm>
            <a:off x="180754" y="1201764"/>
            <a:ext cx="6113714" cy="1271619"/>
          </a:xfrm>
          <a:solidFill>
            <a:schemeClr val="accent1">
              <a:lumMod val="20000"/>
              <a:lumOff val="80000"/>
            </a:schemeClr>
          </a:solidFill>
          <a:ln>
            <a:solidFill>
              <a:schemeClr val="accent6">
                <a:lumMod val="10000"/>
              </a:schemeClr>
            </a:solidFill>
          </a:ln>
        </p:spPr>
        <p:txBody>
          <a:bodyPr>
            <a:normAutofit/>
          </a:bodyPr>
          <a:lstStyle/>
          <a:p>
            <a:pPr algn="just">
              <a:lnSpc>
                <a:spcPct val="91000"/>
              </a:lnSpc>
            </a:pPr>
            <a:r>
              <a:rPr lang="en-US" sz="2800" cap="none" dirty="0">
                <a:solidFill>
                  <a:schemeClr val="accent1">
                    <a:lumMod val="50000"/>
                  </a:schemeClr>
                </a:solidFill>
                <a:latin typeface="Arial Narrow" pitchFamily="34" charset="0"/>
              </a:rPr>
              <a:t>God calls me to “come up,” “come near,” to Him and I need to know how to do that.</a:t>
            </a:r>
            <a:br>
              <a:rPr lang="en-US" sz="2800" cap="none" dirty="0">
                <a:solidFill>
                  <a:schemeClr val="accent1">
                    <a:lumMod val="50000"/>
                  </a:schemeClr>
                </a:solidFill>
                <a:latin typeface="Arial Narrow" pitchFamily="34" charset="0"/>
              </a:rPr>
            </a:br>
            <a:r>
              <a:rPr lang="en-US" sz="2800" cap="none" dirty="0">
                <a:solidFill>
                  <a:schemeClr val="accent1">
                    <a:lumMod val="50000"/>
                  </a:schemeClr>
                </a:solidFill>
                <a:latin typeface="Arial Narrow" pitchFamily="34" charset="0"/>
              </a:rPr>
              <a:t>For, in my weakness, I can…</a:t>
            </a:r>
          </a:p>
        </p:txBody>
      </p:sp>
      <p:sp>
        <p:nvSpPr>
          <p:cNvPr id="5" name="Title 1"/>
          <p:cNvSpPr txBox="1">
            <a:spLocks/>
          </p:cNvSpPr>
          <p:nvPr/>
        </p:nvSpPr>
        <p:spPr>
          <a:xfrm>
            <a:off x="345557" y="2685750"/>
            <a:ext cx="7467601" cy="1600200"/>
          </a:xfrm>
          <a:prstGeom prst="rect">
            <a:avLst/>
          </a:prstGeom>
          <a:solidFill>
            <a:schemeClr val="accent6">
              <a:lumMod val="50000"/>
            </a:schemeClr>
          </a:solidFill>
          <a:ln>
            <a:solidFill>
              <a:schemeClr val="accent2">
                <a:lumMod val="40000"/>
                <a:lumOff val="60000"/>
              </a:schemeClr>
            </a:solidFill>
          </a:ln>
        </p:spPr>
        <p:txBody>
          <a:bodyPr vert="horz" anchor="b">
            <a:noAutofit/>
          </a:bodyPr>
          <a:lstStyle/>
          <a:p>
            <a:pPr defTabSz="365760">
              <a:buFont typeface="Arial" pitchFamily="34" charset="0"/>
              <a:buChar char="•"/>
            </a:pPr>
            <a:r>
              <a:rPr lang="en-US" sz="2500" dirty="0">
                <a:solidFill>
                  <a:schemeClr val="accent4">
                    <a:lumMod val="20000"/>
                    <a:lumOff val="80000"/>
                  </a:schemeClr>
                </a:solidFill>
                <a:latin typeface="Arial Narrow" pitchFamily="34" charset="0"/>
                <a:cs typeface="Arial" pitchFamily="34" charset="0"/>
              </a:rPr>
              <a:t>Do less and settle for that;</a:t>
            </a:r>
          </a:p>
          <a:p>
            <a:pPr defTabSz="365760">
              <a:buFont typeface="Arial" pitchFamily="34" charset="0"/>
              <a:buChar char="•"/>
            </a:pPr>
            <a:r>
              <a:rPr lang="en-US" sz="2500" dirty="0">
                <a:solidFill>
                  <a:schemeClr val="accent4">
                    <a:lumMod val="20000"/>
                    <a:lumOff val="80000"/>
                  </a:schemeClr>
                </a:solidFill>
                <a:latin typeface="Arial Narrow" pitchFamily="34" charset="0"/>
                <a:cs typeface="Arial" pitchFamily="34" charset="0"/>
              </a:rPr>
              <a:t>Live a life of futility, struggling but never becoming more holy;</a:t>
            </a:r>
          </a:p>
          <a:p>
            <a:pPr defTabSz="365760">
              <a:buFont typeface="Arial" pitchFamily="34" charset="0"/>
              <a:buChar char="•"/>
            </a:pPr>
            <a:r>
              <a:rPr lang="en-US" sz="2500" dirty="0">
                <a:solidFill>
                  <a:schemeClr val="accent4">
                    <a:lumMod val="20000"/>
                    <a:lumOff val="80000"/>
                  </a:schemeClr>
                </a:solidFill>
                <a:latin typeface="Arial Narrow" pitchFamily="34" charset="0"/>
                <a:cs typeface="Arial" pitchFamily="34" charset="0"/>
              </a:rPr>
              <a:t>Acknowledge my weakness - my inability to climb the holy	mountain - and quit trying because I’m not strong enough</a:t>
            </a:r>
          </a:p>
        </p:txBody>
      </p:sp>
      <p:sp>
        <p:nvSpPr>
          <p:cNvPr id="7" name="Title 1"/>
          <p:cNvSpPr txBox="1">
            <a:spLocks/>
          </p:cNvSpPr>
          <p:nvPr/>
        </p:nvSpPr>
        <p:spPr>
          <a:xfrm>
            <a:off x="180754" y="4522386"/>
            <a:ext cx="6943060" cy="914400"/>
          </a:xfrm>
          <a:prstGeom prst="rect">
            <a:avLst/>
          </a:prstGeom>
          <a:solidFill>
            <a:schemeClr val="accent1">
              <a:lumMod val="20000"/>
              <a:lumOff val="80000"/>
            </a:schemeClr>
          </a:solidFill>
          <a:ln>
            <a:solidFill>
              <a:schemeClr val="accent6">
                <a:lumMod val="10000"/>
              </a:schemeClr>
            </a:solidFill>
          </a:ln>
        </p:spPr>
        <p:txBody>
          <a:bodyPr vert="horz" anchor="b">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rPr>
              <a:t>OR,</a:t>
            </a:r>
            <a:r>
              <a:rPr kumimoji="0" lang="en-US" sz="2800" b="0" i="0" u="none" strike="noStrike" kern="1200" cap="none" spc="0" normalizeH="0" noProof="0" dirty="0">
                <a:ln>
                  <a:noFill/>
                </a:ln>
                <a:solidFill>
                  <a:schemeClr val="accent1">
                    <a:lumMod val="50000"/>
                  </a:schemeClr>
                </a:solidFill>
                <a:effectLst/>
                <a:uLnTx/>
                <a:uFillTx/>
                <a:latin typeface="Arial Narrow" pitchFamily="34" charset="0"/>
                <a:ea typeface="+mj-ea"/>
                <a:cs typeface="+mj-cs"/>
              </a:rPr>
              <a:t> I can begin the process of becoming stronger, of </a:t>
            </a:r>
            <a:r>
              <a:rPr kumimoji="0" lang="en-US" sz="2800" b="0" i="1" u="none" strike="noStrike" kern="1200" cap="none" spc="0" normalizeH="0" noProof="0" dirty="0">
                <a:ln>
                  <a:noFill/>
                </a:ln>
                <a:solidFill>
                  <a:schemeClr val="accent1">
                    <a:lumMod val="50000"/>
                  </a:schemeClr>
                </a:solidFill>
                <a:effectLst/>
                <a:uLnTx/>
                <a:uFillTx/>
                <a:latin typeface="Arial Narrow" pitchFamily="34" charset="0"/>
                <a:ea typeface="+mj-ea"/>
                <a:cs typeface="+mj-cs"/>
              </a:rPr>
              <a:t>climbing the mountain.</a:t>
            </a:r>
            <a:endParaRPr kumimoji="0" lang="en-US" sz="28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endParaRPr>
          </a:p>
        </p:txBody>
      </p:sp>
      <p:sp>
        <p:nvSpPr>
          <p:cNvPr id="9" name="Title 1"/>
          <p:cNvSpPr txBox="1">
            <a:spLocks/>
          </p:cNvSpPr>
          <p:nvPr/>
        </p:nvSpPr>
        <p:spPr>
          <a:xfrm>
            <a:off x="345557" y="5662447"/>
            <a:ext cx="7467600" cy="823417"/>
          </a:xfrm>
          <a:prstGeom prst="rect">
            <a:avLst/>
          </a:prstGeom>
          <a:solidFill>
            <a:schemeClr val="accent6">
              <a:lumMod val="50000"/>
            </a:schemeClr>
          </a:solidFill>
          <a:ln>
            <a:solidFill>
              <a:schemeClr val="accent2">
                <a:lumMod val="40000"/>
                <a:lumOff val="60000"/>
              </a:schemeClr>
            </a:solidFill>
          </a:ln>
        </p:spPr>
        <p:txBody>
          <a:bodyPr vert="horz" anchor="b">
            <a:normAutofit lnSpcReduction="10000"/>
          </a:bodyPr>
          <a:lstStyle/>
          <a:p>
            <a:pPr lvl="0" algn="just">
              <a:lnSpc>
                <a:spcPct val="104000"/>
              </a:lnSpc>
              <a:spcBef>
                <a:spcPct val="0"/>
              </a:spcBef>
              <a:defRPr/>
            </a:pPr>
            <a:r>
              <a:rPr lang="en-US" sz="2500" dirty="0">
                <a:solidFill>
                  <a:schemeClr val="accent4">
                    <a:lumMod val="20000"/>
                    <a:lumOff val="80000"/>
                  </a:schemeClr>
                </a:solidFill>
                <a:latin typeface="Arial Narrow" pitchFamily="34" charset="0"/>
              </a:rPr>
              <a:t>Matthew Childs, developed a list of </a:t>
            </a:r>
            <a:r>
              <a:rPr lang="en-US" sz="2500" i="1" dirty="0">
                <a:solidFill>
                  <a:schemeClr val="accent4">
                    <a:lumMod val="20000"/>
                    <a:lumOff val="80000"/>
                  </a:schemeClr>
                </a:solidFill>
                <a:latin typeface="Arial Narrow" pitchFamily="34" charset="0"/>
              </a:rPr>
              <a:t>Simple Rules for Mountain Climbing </a:t>
            </a:r>
            <a:r>
              <a:rPr lang="en-US" sz="2500" dirty="0">
                <a:solidFill>
                  <a:schemeClr val="accent4">
                    <a:lumMod val="20000"/>
                    <a:lumOff val="80000"/>
                  </a:schemeClr>
                </a:solidFill>
                <a:latin typeface="Arial Narrow" pitchFamily="34" charset="0"/>
              </a:rPr>
              <a:t>after 30 successful years of climbing.</a:t>
            </a:r>
          </a:p>
        </p:txBody>
      </p:sp>
      <p:sp>
        <p:nvSpPr>
          <p:cNvPr id="10" name="Title 1">
            <a:extLst>
              <a:ext uri="{FF2B5EF4-FFF2-40B4-BE49-F238E27FC236}">
                <a16:creationId xmlns:a16="http://schemas.microsoft.com/office/drawing/2014/main" id="{A5D8F3D8-920B-46C7-AB13-0192C521D7C4}"/>
              </a:ext>
            </a:extLst>
          </p:cNvPr>
          <p:cNvSpPr txBox="1">
            <a:spLocks/>
          </p:cNvSpPr>
          <p:nvPr/>
        </p:nvSpPr>
        <p:spPr>
          <a:xfrm>
            <a:off x="31895" y="58196"/>
            <a:ext cx="6241311" cy="609600"/>
          </a:xfrm>
          <a:prstGeom prst="rect">
            <a:avLst/>
          </a:prstGeom>
        </p:spPr>
        <p:txBody>
          <a:bodyPr vert="horz" lIns="91440" tIns="45720" rIns="91440" bIns="45720" rtlCol="0" anchor="ctr">
            <a:noAutofit/>
          </a:bodyPr>
          <a:lstStyle/>
          <a:p>
            <a:pP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ox(in)">
                                      <p:cBhvr>
                                        <p:cTn id="12" dur="1000"/>
                                        <p:tgtEl>
                                          <p:spTgt spid="5">
                                            <p:bg/>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ox(in)">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ox(in)">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ox(in)">
                                      <p:cBhvr>
                                        <p:cTn id="25" dur="1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Horizontal)">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rPr>
              <a:t>I may not think I can </a:t>
            </a:r>
            <a:r>
              <a:rPr kumimoji="0" lang="en-US" sz="3000" b="0" i="1" u="none" strike="noStrike" kern="1200" cap="none" spc="0" normalizeH="0" noProof="0" dirty="0">
                <a:ln>
                  <a:noFill/>
                </a:ln>
                <a:solidFill>
                  <a:schemeClr val="accent1">
                    <a:lumMod val="50000"/>
                  </a:schemeClr>
                </a:solidFill>
                <a:effectLst/>
                <a:uLnTx/>
                <a:uFillTx/>
                <a:latin typeface="Arial Narrow" pitchFamily="34" charset="0"/>
                <a:ea typeface="+mj-ea"/>
                <a:cs typeface="+mj-cs"/>
              </a:rPr>
              <a:t>climb the mountain </a:t>
            </a:r>
            <a:r>
              <a:rPr kumimoji="0" lang="en-US" sz="3000" b="0" u="none" strike="noStrike" kern="1200" cap="none" spc="0" normalizeH="0" noProof="0" dirty="0">
                <a:ln>
                  <a:noFill/>
                </a:ln>
                <a:solidFill>
                  <a:schemeClr val="accent1">
                    <a:lumMod val="50000"/>
                  </a:schemeClr>
                </a:solidFill>
                <a:effectLst/>
                <a:uLnTx/>
                <a:uFillTx/>
                <a:latin typeface="Arial Narrow" pitchFamily="34" charset="0"/>
                <a:ea typeface="+mj-ea"/>
                <a:cs typeface="+mj-cs"/>
                <a:sym typeface="Wingdings 2"/>
              </a:rPr>
              <a:t></a:t>
            </a:r>
            <a:r>
              <a:rPr kumimoji="0" lang="en-US" sz="3000" b="0" u="none" strike="noStrike" kern="1200" cap="none" spc="0" normalizeH="0" noProof="0" dirty="0">
                <a:ln>
                  <a:noFill/>
                </a:ln>
                <a:solidFill>
                  <a:schemeClr val="accent1">
                    <a:lumMod val="50000"/>
                  </a:schemeClr>
                </a:solidFill>
                <a:effectLst/>
                <a:uLnTx/>
                <a:uFillTx/>
                <a:latin typeface="Arial Narrow" pitchFamily="34" charset="0"/>
                <a:ea typeface="+mj-ea"/>
                <a:cs typeface="+mj-cs"/>
              </a:rPr>
              <a:t> ok, but I just need to believe I can </a:t>
            </a:r>
            <a:r>
              <a:rPr kumimoji="0" lang="en-US" sz="3000" b="0" i="1" u="none" strike="noStrike" kern="1200" cap="none" spc="0" normalizeH="0" noProof="0" dirty="0">
                <a:ln>
                  <a:noFill/>
                </a:ln>
                <a:solidFill>
                  <a:schemeClr val="accent1">
                    <a:lumMod val="50000"/>
                  </a:schemeClr>
                </a:solidFill>
                <a:effectLst/>
                <a:uLnTx/>
                <a:uFillTx/>
                <a:latin typeface="Arial Narrow" pitchFamily="34" charset="0"/>
                <a:ea typeface="+mj-ea"/>
                <a:cs typeface="+mj-cs"/>
              </a:rPr>
              <a:t>take the next step…</a:t>
            </a:r>
            <a:endPar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endParaRPr>
          </a:p>
        </p:txBody>
      </p:sp>
      <p:sp>
        <p:nvSpPr>
          <p:cNvPr id="8" name="Rounded Rectangle 7"/>
          <p:cNvSpPr/>
          <p:nvPr/>
        </p:nvSpPr>
        <p:spPr>
          <a:xfrm>
            <a:off x="134679" y="191386"/>
            <a:ext cx="4343400" cy="7620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#1: Don’t Let Go!</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01175"/>
            <a:ext cx="7391400" cy="1746825"/>
          </a:xfrm>
          <a:prstGeom prst="rect">
            <a:avLst/>
          </a:prstGeom>
          <a:noFill/>
          <a:ln w="12700">
            <a:noFill/>
          </a:ln>
        </p:spPr>
        <p:txBody>
          <a:bodyPr wrap="square" rtlCol="0">
            <a:spAutoFit/>
          </a:bodyPr>
          <a:lstStyle/>
          <a:p>
            <a:pPr algn="just">
              <a:lnSpc>
                <a:spcPct val="96000"/>
              </a:lnSpc>
              <a:spcBef>
                <a:spcPct val="0"/>
              </a:spcBef>
              <a:defRPr/>
            </a:pPr>
            <a:r>
              <a:rPr lang="en-US" sz="2600" i="1" dirty="0">
                <a:solidFill>
                  <a:srgbClr val="EBECD4"/>
                </a:solidFill>
                <a:latin typeface="Arial Narrow" pitchFamily="34" charset="0"/>
              </a:rPr>
              <a:t>Stating the obvious, but…</a:t>
            </a:r>
          </a:p>
          <a:p>
            <a:pPr algn="just">
              <a:lnSpc>
                <a:spcPct val="96000"/>
              </a:lnSpc>
              <a:spcBef>
                <a:spcPct val="0"/>
              </a:spcBef>
              <a:defRPr/>
            </a:pPr>
            <a:r>
              <a:rPr lang="en-US" sz="2600" i="1" dirty="0">
                <a:solidFill>
                  <a:srgbClr val="EBECD4"/>
                </a:solidFill>
                <a:latin typeface="Arial Narrow" pitchFamily="34" charset="0"/>
              </a:rPr>
              <a:t>Letting go begins in the mind long before you actually lose the strength to go on</a:t>
            </a:r>
            <a:r>
              <a:rPr lang="en-US" sz="2600" dirty="0">
                <a:solidFill>
                  <a:srgbClr val="EBECD4"/>
                </a:solidFill>
                <a:latin typeface="Arial Narrow" pitchFamily="34" charset="0"/>
              </a:rPr>
              <a:t> </a:t>
            </a:r>
            <a:r>
              <a:rPr lang="en-US" sz="2500" dirty="0">
                <a:solidFill>
                  <a:srgbClr val="EBECD4"/>
                </a:solidFill>
                <a:latin typeface="Arial Narrow" pitchFamily="34" charset="0"/>
                <a:sym typeface="Wingdings 3"/>
              </a:rPr>
              <a:t>[true physically or </a:t>
            </a:r>
            <a:r>
              <a:rPr lang="en-US" sz="2500" dirty="0">
                <a:solidFill>
                  <a:srgbClr val="EBECD4"/>
                </a:solidFill>
                <a:latin typeface="Arial Narrow" pitchFamily="34" charset="0"/>
              </a:rPr>
              <a:t>Spiritually]</a:t>
            </a:r>
            <a:r>
              <a:rPr lang="en-US" sz="2600" dirty="0">
                <a:solidFill>
                  <a:srgbClr val="EBECD4"/>
                </a:solidFill>
                <a:latin typeface="Arial Narrow" pitchFamily="34" charset="0"/>
              </a:rPr>
              <a:t> </a:t>
            </a:r>
            <a:r>
              <a:rPr lang="en-US" sz="2600" dirty="0">
                <a:solidFill>
                  <a:srgbClr val="EBECD4"/>
                </a:solidFill>
                <a:latin typeface="Arial Narrow" pitchFamily="34" charset="0"/>
                <a:sym typeface="Wingdings 2"/>
              </a:rPr>
              <a:t> Gal 6:9</a:t>
            </a:r>
            <a:endParaRPr lang="en-US" sz="2600" dirty="0">
              <a:solidFill>
                <a:srgbClr val="EBECD4"/>
              </a:solidFill>
              <a:latin typeface="Arial Narrow" pitchFamily="34" charset="0"/>
            </a:endParaRPr>
          </a:p>
          <a:p>
            <a:pPr algn="just" defTabSz="365760">
              <a:lnSpc>
                <a:spcPct val="96000"/>
              </a:lnSpc>
              <a:spcBef>
                <a:spcPct val="0"/>
              </a:spcBef>
              <a:defRPr/>
            </a:pPr>
            <a:r>
              <a:rPr lang="en-US" sz="2600" dirty="0">
                <a:solidFill>
                  <a:srgbClr val="EBECD4"/>
                </a:solidFill>
                <a:latin typeface="Arial Narrow" pitchFamily="34" charset="0"/>
                <a:sym typeface="Wingdings 3"/>
              </a:rPr>
              <a:t>	 weary, disheartened, exhausted, dispirited … </a:t>
            </a:r>
          </a:p>
          <a:p>
            <a:pPr algn="just" defTabSz="365760">
              <a:lnSpc>
                <a:spcPct val="96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2971800"/>
            <a:ext cx="7391400" cy="2012730"/>
          </a:xfrm>
          <a:prstGeom prst="rect">
            <a:avLst/>
          </a:prstGeom>
          <a:noFill/>
        </p:spPr>
        <p:txBody>
          <a:bodyPr wrap="square" rtlCol="0">
            <a:spAutoFit/>
          </a:bodyPr>
          <a:lstStyle/>
          <a:p>
            <a:pPr algn="just">
              <a:lnSpc>
                <a:spcPct val="96000"/>
              </a:lnSpc>
              <a:spcBef>
                <a:spcPct val="0"/>
              </a:spcBef>
              <a:defRPr/>
            </a:pPr>
            <a:r>
              <a:rPr lang="en-US" sz="2600" dirty="0">
                <a:solidFill>
                  <a:srgbClr val="EBECD4"/>
                </a:solidFill>
                <a:latin typeface="Arial Narrow" pitchFamily="34" charset="0"/>
              </a:rPr>
              <a:t>People convince themselves they can’t go on, can’t continue; when, in reality, with the Lord’s strength, they can. </a:t>
            </a:r>
            <a:r>
              <a:rPr lang="en-US" sz="2600" dirty="0">
                <a:solidFill>
                  <a:srgbClr val="EBECD4"/>
                </a:solidFill>
                <a:latin typeface="Arial Narrow" pitchFamily="34" charset="0"/>
                <a:sym typeface="Wingdings 2"/>
              </a:rPr>
              <a:t> </a:t>
            </a:r>
            <a:r>
              <a:rPr lang="en-US" sz="2600" dirty="0">
                <a:solidFill>
                  <a:srgbClr val="EBECD4"/>
                </a:solidFill>
                <a:latin typeface="Arial Narrow" pitchFamily="34" charset="0"/>
              </a:rPr>
              <a:t>One must </a:t>
            </a:r>
            <a:r>
              <a:rPr lang="en-US" sz="2600" i="1" dirty="0">
                <a:solidFill>
                  <a:srgbClr val="EBECD4"/>
                </a:solidFill>
                <a:latin typeface="Arial Narrow" pitchFamily="34" charset="0"/>
              </a:rPr>
              <a:t>determine to remain mentally strong</a:t>
            </a:r>
            <a:r>
              <a:rPr lang="en-US" sz="2600" dirty="0">
                <a:solidFill>
                  <a:srgbClr val="EBECD4"/>
                </a:solidFill>
                <a:latin typeface="Arial Narrow" pitchFamily="34" charset="0"/>
              </a:rPr>
              <a:t>; </a:t>
            </a:r>
            <a:r>
              <a:rPr lang="en-US" sz="2600" i="1" dirty="0">
                <a:solidFill>
                  <a:srgbClr val="EBECD4"/>
                </a:solidFill>
                <a:latin typeface="Arial Narrow" pitchFamily="34" charset="0"/>
              </a:rPr>
              <a:t>take that next step; don’t let go.</a:t>
            </a:r>
            <a:r>
              <a:rPr lang="en-US" sz="2600" dirty="0">
                <a:solidFill>
                  <a:srgbClr val="EBECD4"/>
                </a:solidFill>
                <a:latin typeface="Arial Narrow" pitchFamily="34" charset="0"/>
              </a:rPr>
              <a:t>  The climb up the mountain is taken </a:t>
            </a:r>
            <a:r>
              <a:rPr lang="en-US" sz="2600" i="1" dirty="0">
                <a:solidFill>
                  <a:srgbClr val="EBECD4"/>
                </a:solidFill>
                <a:latin typeface="Arial Narrow" pitchFamily="34" charset="0"/>
              </a:rPr>
              <a:t>one step at a time </a:t>
            </a:r>
            <a:r>
              <a:rPr lang="en-US" sz="2600" dirty="0">
                <a:solidFill>
                  <a:srgbClr val="EBECD4"/>
                </a:solidFill>
                <a:latin typeface="Arial Narrow" pitchFamily="34" charset="0"/>
              </a:rPr>
              <a:t>(</a:t>
            </a:r>
            <a:r>
              <a:rPr lang="en-US" sz="2600" dirty="0">
                <a:solidFill>
                  <a:srgbClr val="EBECD4"/>
                </a:solidFill>
                <a:latin typeface="Arial Narrow" pitchFamily="34" charset="0"/>
                <a:sym typeface="Wingdings 2"/>
              </a:rPr>
              <a:t>Phil 4:13)</a:t>
            </a:r>
            <a:r>
              <a:rPr lang="en-US" sz="2600" dirty="0">
                <a:solidFill>
                  <a:srgbClr val="EBECD4"/>
                </a:solidFill>
                <a:latin typeface="Arial Narrow" pitchFamily="34" charset="0"/>
              </a:rPr>
              <a:t>.</a:t>
            </a:r>
          </a:p>
        </p:txBody>
      </p:sp>
      <p:sp>
        <p:nvSpPr>
          <p:cNvPr id="11" name="Rounded Rectangle 10"/>
          <p:cNvSpPr/>
          <p:nvPr/>
        </p:nvSpPr>
        <p:spPr>
          <a:xfrm>
            <a:off x="5348177" y="152400"/>
            <a:ext cx="3391785" cy="996696"/>
          </a:xfrm>
          <a:prstGeom prst="roundRect">
            <a:avLst/>
          </a:prstGeom>
          <a:solidFill>
            <a:srgbClr val="CBE98F"/>
          </a:solidFill>
          <a:ln w="38100">
            <a:solidFill>
              <a:srgbClr val="2C3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1900" i="1" dirty="0">
                <a:solidFill>
                  <a:srgbClr val="0D1A1D"/>
                </a:solidFill>
                <a:latin typeface="Book Antiqua" pitchFamily="18" charset="0"/>
              </a:rPr>
              <a:t>Let us not grow weary while doing good, for in due season we shall reap if we do not let go.</a:t>
            </a: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3"/>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algn="just" defTabSz="914400">
              <a:spcBef>
                <a:spcPct val="0"/>
              </a:spcBef>
              <a:defRPr/>
            </a:pPr>
            <a:r>
              <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rPr>
              <a:t>I </a:t>
            </a:r>
            <a:r>
              <a:rPr lang="en-US" sz="3000" dirty="0">
                <a:solidFill>
                  <a:schemeClr val="accent1">
                    <a:lumMod val="50000"/>
                  </a:schemeClr>
                </a:solidFill>
                <a:latin typeface="Arial Narrow" pitchFamily="34" charset="0"/>
              </a:rPr>
              <a:t>may hesitate for various reasons</a:t>
            </a:r>
            <a:r>
              <a:rPr lang="en-US" sz="3000" i="1" dirty="0">
                <a:solidFill>
                  <a:schemeClr val="accent1">
                    <a:lumMod val="50000"/>
                  </a:schemeClr>
                </a:solidFill>
                <a:latin typeface="Arial Narrow" pitchFamily="34" charset="0"/>
                <a:sym typeface="Wingdings 2"/>
              </a:rPr>
              <a:t></a:t>
            </a:r>
            <a:r>
              <a:rPr lang="en-US" sz="3000" i="1" dirty="0">
                <a:solidFill>
                  <a:schemeClr val="accent1">
                    <a:lumMod val="50000"/>
                  </a:schemeClr>
                </a:solidFill>
                <a:latin typeface="Arial Narrow" pitchFamily="34" charset="0"/>
              </a:rPr>
              <a:t> </a:t>
            </a:r>
            <a:r>
              <a:rPr lang="en-US" sz="3000" dirty="0">
                <a:solidFill>
                  <a:schemeClr val="accent1">
                    <a:lumMod val="50000"/>
                  </a:schemeClr>
                </a:solidFill>
                <a:latin typeface="Arial Narrow" pitchFamily="34" charset="0"/>
              </a:rPr>
              <a:t>but I need to </a:t>
            </a:r>
            <a:r>
              <a:rPr lang="en-US" sz="3000" i="1" dirty="0">
                <a:solidFill>
                  <a:schemeClr val="accent1">
                    <a:lumMod val="50000"/>
                  </a:schemeClr>
                </a:solidFill>
                <a:latin typeface="Arial Narrow" pitchFamily="34" charset="0"/>
              </a:rPr>
              <a:t>stay on pace and keep making progress…</a:t>
            </a:r>
            <a:endParaRPr lang="en-US" sz="3000" dirty="0">
              <a:solidFill>
                <a:schemeClr val="accent1">
                  <a:lumMod val="50000"/>
                </a:schemeClr>
              </a:solidFill>
              <a:latin typeface="Arial Narrow" pitchFamily="34" charset="0"/>
            </a:endParaRPr>
          </a:p>
        </p:txBody>
      </p:sp>
      <p:sp>
        <p:nvSpPr>
          <p:cNvPr id="8" name="Rounded Rectangle 7"/>
          <p:cNvSpPr/>
          <p:nvPr/>
        </p:nvSpPr>
        <p:spPr>
          <a:xfrm>
            <a:off x="134678" y="191386"/>
            <a:ext cx="5245395" cy="7620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#2: Hesitation Is Bad!</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01175"/>
            <a:ext cx="7391400" cy="1778885"/>
          </a:xfrm>
          <a:prstGeom prst="rect">
            <a:avLst/>
          </a:prstGeom>
          <a:noFill/>
          <a:ln w="12700">
            <a:noFill/>
          </a:ln>
        </p:spPr>
        <p:txBody>
          <a:bodyPr wrap="square" rtlCol="0">
            <a:spAutoFit/>
          </a:bodyPr>
          <a:lstStyle/>
          <a:p>
            <a:pPr lvl="0" algn="just">
              <a:lnSpc>
                <a:spcPct val="98000"/>
              </a:lnSpc>
            </a:pPr>
            <a:r>
              <a:rPr lang="en-US" sz="2600" dirty="0">
                <a:solidFill>
                  <a:srgbClr val="EBECD4"/>
                </a:solidFill>
                <a:latin typeface="Arial Narrow" pitchFamily="34" charset="0"/>
              </a:rPr>
              <a:t>Momentum is good; hesitation is a killer.  As Childs says simply, </a:t>
            </a:r>
            <a:r>
              <a:rPr lang="en-US" sz="2600" i="1" dirty="0">
                <a:solidFill>
                  <a:srgbClr val="EBECD4"/>
                </a:solidFill>
                <a:latin typeface="Arial Narrow" pitchFamily="34" charset="0"/>
              </a:rPr>
              <a:t>Don’t stop climbing</a:t>
            </a:r>
            <a:r>
              <a:rPr lang="en-US" sz="2600" dirty="0">
                <a:solidFill>
                  <a:srgbClr val="EBECD4"/>
                </a:solidFill>
                <a:latin typeface="Arial Narrow" pitchFamily="34" charset="0"/>
              </a:rPr>
              <a:t>.   He talks of situations in which </a:t>
            </a:r>
            <a:r>
              <a:rPr lang="en-US" sz="2600" i="1" dirty="0">
                <a:solidFill>
                  <a:srgbClr val="EBECD4"/>
                </a:solidFill>
                <a:latin typeface="Arial Narrow" pitchFamily="34" charset="0"/>
              </a:rPr>
              <a:t>you can easily lose your grip because of a lack of forward movement and begin to slip.</a:t>
            </a:r>
          </a:p>
          <a:p>
            <a:pPr algn="just" defTabSz="365760">
              <a:lnSpc>
                <a:spcPct val="96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2971800"/>
            <a:ext cx="7391400" cy="2012730"/>
          </a:xfrm>
          <a:prstGeom prst="rect">
            <a:avLst/>
          </a:prstGeom>
          <a:noFill/>
        </p:spPr>
        <p:txBody>
          <a:bodyPr wrap="square" rtlCol="0">
            <a:spAutoFit/>
          </a:bodyPr>
          <a:lstStyle/>
          <a:p>
            <a:pPr algn="just">
              <a:lnSpc>
                <a:spcPct val="96000"/>
              </a:lnSpc>
              <a:spcBef>
                <a:spcPct val="0"/>
              </a:spcBef>
              <a:defRPr/>
            </a:pPr>
            <a:r>
              <a:rPr lang="en-US" sz="2600" dirty="0">
                <a:solidFill>
                  <a:srgbClr val="EBECD4"/>
                </a:solidFill>
                <a:latin typeface="Arial Narrow" pitchFamily="34" charset="0"/>
              </a:rPr>
              <a:t>That is equally true of Christians </a:t>
            </a:r>
            <a:r>
              <a:rPr lang="en-US" sz="2600" dirty="0">
                <a:solidFill>
                  <a:srgbClr val="EBECD4"/>
                </a:solidFill>
                <a:latin typeface="Arial Narrow" pitchFamily="34" charset="0"/>
                <a:sym typeface="Wingdings 2"/>
              </a:rPr>
              <a:t></a:t>
            </a:r>
            <a:r>
              <a:rPr lang="en-US" sz="2600" dirty="0">
                <a:solidFill>
                  <a:srgbClr val="EBECD4"/>
                </a:solidFill>
                <a:latin typeface="Arial Narrow" pitchFamily="34" charset="0"/>
              </a:rPr>
              <a:t> If we hesitate in our daily walk – thinking </a:t>
            </a:r>
            <a:r>
              <a:rPr lang="en-US" sz="2600" i="1" dirty="0">
                <a:solidFill>
                  <a:srgbClr val="EBECD4"/>
                </a:solidFill>
                <a:latin typeface="Arial Narrow" pitchFamily="34" charset="0"/>
              </a:rPr>
              <a:t>the top of the mountain is too far, </a:t>
            </a:r>
            <a:r>
              <a:rPr lang="en-US" sz="2600" dirty="0">
                <a:solidFill>
                  <a:srgbClr val="EBECD4"/>
                </a:solidFill>
                <a:latin typeface="Arial Narrow" pitchFamily="34" charset="0"/>
              </a:rPr>
              <a:t>o</a:t>
            </a:r>
            <a:r>
              <a:rPr lang="en-US" sz="2600" i="1" dirty="0">
                <a:solidFill>
                  <a:srgbClr val="EBECD4"/>
                </a:solidFill>
                <a:latin typeface="Arial Narrow" pitchFamily="34" charset="0"/>
              </a:rPr>
              <a:t>r I’m making good time – </a:t>
            </a:r>
            <a:r>
              <a:rPr lang="en-US" sz="2600" dirty="0">
                <a:solidFill>
                  <a:srgbClr val="EBECD4"/>
                </a:solidFill>
                <a:latin typeface="Arial Narrow" pitchFamily="34" charset="0"/>
              </a:rPr>
              <a:t>if we are not moving forward, neglectful, we can easily lose our grip and begin to slip back (Heb 2:1-3; Phil 3:12-14).</a:t>
            </a:r>
            <a:endParaRPr lang="en-US" sz="2600" dirty="0">
              <a:solidFill>
                <a:srgbClr val="EBECD4"/>
              </a:solidFill>
            </a:endParaRP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extLst>
      <p:ext uri="{BB962C8B-B14F-4D97-AF65-F5344CB8AC3E}">
        <p14:creationId xmlns:p14="http://schemas.microsoft.com/office/powerpoint/2010/main" val="9247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algn="just" defTabSz="914400">
              <a:spcBef>
                <a:spcPct val="0"/>
              </a:spcBef>
              <a:defRPr/>
            </a:pPr>
            <a:r>
              <a:rPr lang="en-US" sz="3000" dirty="0">
                <a:solidFill>
                  <a:schemeClr val="accent1">
                    <a:lumMod val="50000"/>
                  </a:schemeClr>
                </a:solidFill>
                <a:latin typeface="Arial Narrow" pitchFamily="34" charset="0"/>
              </a:rPr>
              <a:t>Satan will use anything to obstruct my journey</a:t>
            </a:r>
            <a:r>
              <a:rPr lang="en-US" sz="3000" i="1" dirty="0">
                <a:solidFill>
                  <a:schemeClr val="accent1">
                    <a:lumMod val="50000"/>
                  </a:schemeClr>
                </a:solidFill>
                <a:latin typeface="Arial Narrow" pitchFamily="34" charset="0"/>
                <a:sym typeface="Wingdings 2"/>
              </a:rPr>
              <a:t></a:t>
            </a:r>
            <a:r>
              <a:rPr lang="en-US" sz="3000" i="1" dirty="0">
                <a:solidFill>
                  <a:schemeClr val="accent1">
                    <a:lumMod val="50000"/>
                  </a:schemeClr>
                </a:solidFill>
                <a:latin typeface="Arial Narrow" pitchFamily="34" charset="0"/>
              </a:rPr>
              <a:t> </a:t>
            </a:r>
            <a:r>
              <a:rPr lang="en-US" sz="3000" dirty="0">
                <a:solidFill>
                  <a:schemeClr val="accent1">
                    <a:lumMod val="50000"/>
                  </a:schemeClr>
                </a:solidFill>
                <a:latin typeface="Arial Narrow" pitchFamily="34" charset="0"/>
              </a:rPr>
              <a:t>so I need to </a:t>
            </a:r>
            <a:r>
              <a:rPr lang="en-US" sz="3000" i="1" dirty="0">
                <a:solidFill>
                  <a:schemeClr val="accent1">
                    <a:lumMod val="50000"/>
                  </a:schemeClr>
                </a:solidFill>
                <a:latin typeface="Arial Narrow" pitchFamily="34" charset="0"/>
              </a:rPr>
              <a:t>expect the unexpected </a:t>
            </a:r>
            <a:r>
              <a:rPr lang="en-US" sz="3000" dirty="0">
                <a:solidFill>
                  <a:schemeClr val="accent1">
                    <a:lumMod val="50000"/>
                  </a:schemeClr>
                </a:solidFill>
                <a:latin typeface="Arial Narrow" pitchFamily="34" charset="0"/>
              </a:rPr>
              <a:t>and plan for it…</a:t>
            </a:r>
          </a:p>
        </p:txBody>
      </p:sp>
      <p:sp>
        <p:nvSpPr>
          <p:cNvPr id="8" name="Rounded Rectangle 7"/>
          <p:cNvSpPr/>
          <p:nvPr/>
        </p:nvSpPr>
        <p:spPr>
          <a:xfrm>
            <a:off x="134679" y="191386"/>
            <a:ext cx="4437322" cy="7620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#3: Have a Plan.</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01175"/>
            <a:ext cx="7391400" cy="2683107"/>
          </a:xfrm>
          <a:prstGeom prst="rect">
            <a:avLst/>
          </a:prstGeom>
          <a:noFill/>
          <a:ln w="12700">
            <a:solidFill>
              <a:srgbClr val="2C3A0C"/>
            </a:solidFill>
          </a:ln>
        </p:spPr>
        <p:txBody>
          <a:bodyPr wrap="square" rtlCol="0">
            <a:spAutoFit/>
          </a:bodyPr>
          <a:lstStyle/>
          <a:p>
            <a:pPr algn="just">
              <a:lnSpc>
                <a:spcPct val="104000"/>
              </a:lnSpc>
            </a:pPr>
            <a:r>
              <a:rPr lang="en-US" sz="2600" i="1" dirty="0">
                <a:solidFill>
                  <a:srgbClr val="EBECD4"/>
                </a:solidFill>
                <a:latin typeface="Arial Narrow" pitchFamily="34" charset="0"/>
              </a:rPr>
              <a:t>Map out your entire climb. </a:t>
            </a:r>
            <a:r>
              <a:rPr lang="en-US" sz="2600" dirty="0">
                <a:solidFill>
                  <a:srgbClr val="EBECD4"/>
                </a:solidFill>
                <a:latin typeface="Arial Narrow" pitchFamily="34" charset="0"/>
              </a:rPr>
              <a:t> </a:t>
            </a:r>
            <a:r>
              <a:rPr lang="en-US" sz="2600" i="1" dirty="0">
                <a:solidFill>
                  <a:srgbClr val="EBECD4"/>
                </a:solidFill>
                <a:latin typeface="Arial Narrow" pitchFamily="34" charset="0"/>
              </a:rPr>
              <a:t>The “unexpected” is going to happen. </a:t>
            </a:r>
            <a:r>
              <a:rPr lang="en-US" sz="2600" dirty="0">
                <a:solidFill>
                  <a:srgbClr val="EBECD4"/>
                </a:solidFill>
                <a:latin typeface="Arial Narrow" pitchFamily="34" charset="0"/>
              </a:rPr>
              <a:t> When the obstacle [unexpected hindrance] has not been thoughtfully planned for, it is much easier to quit.</a:t>
            </a:r>
          </a:p>
          <a:p>
            <a:pPr algn="just">
              <a:lnSpc>
                <a:spcPct val="104000"/>
              </a:lnSpc>
            </a:pPr>
            <a:r>
              <a:rPr lang="en-US" sz="2600" dirty="0">
                <a:solidFill>
                  <a:srgbClr val="EBECD4"/>
                </a:solidFill>
                <a:latin typeface="Arial Narrow" pitchFamily="34" charset="0"/>
              </a:rPr>
              <a:t>Childs observed that </a:t>
            </a:r>
            <a:r>
              <a:rPr lang="en-US" sz="2600" i="1" dirty="0">
                <a:solidFill>
                  <a:srgbClr val="EBECD4"/>
                </a:solidFill>
                <a:latin typeface="Arial Narrow" pitchFamily="34" charset="0"/>
              </a:rPr>
              <a:t>climbers are often successful through some of the most challenging parts of a climb only to fail at an easy step </a:t>
            </a:r>
            <a:r>
              <a:rPr lang="en-US" sz="2600" dirty="0">
                <a:solidFill>
                  <a:srgbClr val="EBECD4"/>
                </a:solidFill>
                <a:latin typeface="Arial Narrow" pitchFamily="34" charset="0"/>
              </a:rPr>
              <a:t>(because they didn’t expect it or plan for it).</a:t>
            </a:r>
          </a:p>
          <a:p>
            <a:pPr algn="just" defTabSz="365760">
              <a:lnSpc>
                <a:spcPct val="104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3716086"/>
            <a:ext cx="7391400" cy="1093826"/>
          </a:xfrm>
          <a:prstGeom prst="rect">
            <a:avLst/>
          </a:prstGeom>
          <a:noFill/>
        </p:spPr>
        <p:txBody>
          <a:bodyPr wrap="square" rtlCol="0">
            <a:spAutoFit/>
          </a:bodyPr>
          <a:lstStyle/>
          <a:p>
            <a:pPr lvl="0" algn="just">
              <a:lnSpc>
                <a:spcPct val="103000"/>
              </a:lnSpc>
              <a:spcBef>
                <a:spcPct val="0"/>
              </a:spcBef>
              <a:defRPr/>
            </a:pPr>
            <a:endParaRPr lang="en-US" sz="1200" dirty="0">
              <a:solidFill>
                <a:srgbClr val="EBECD4"/>
              </a:solidFill>
              <a:latin typeface="Arial Narrow" pitchFamily="34" charset="0"/>
            </a:endParaRPr>
          </a:p>
          <a:p>
            <a:pPr lvl="0" algn="just">
              <a:lnSpc>
                <a:spcPct val="105000"/>
              </a:lnSpc>
              <a:spcBef>
                <a:spcPct val="0"/>
              </a:spcBef>
              <a:defRPr/>
            </a:pPr>
            <a:r>
              <a:rPr lang="en-US" sz="2600" dirty="0">
                <a:solidFill>
                  <a:srgbClr val="EBECD4"/>
                </a:solidFill>
                <a:latin typeface="Arial Narrow" pitchFamily="34" charset="0"/>
              </a:rPr>
              <a:t>A successful Christian will “map out” his life</a:t>
            </a:r>
            <a:r>
              <a:rPr lang="en-US" sz="2600" i="1" dirty="0">
                <a:solidFill>
                  <a:srgbClr val="EBECD4"/>
                </a:solidFill>
                <a:latin typeface="Arial Narrow" pitchFamily="34" charset="0"/>
              </a:rPr>
              <a:t> </a:t>
            </a:r>
            <a:r>
              <a:rPr lang="en-US" sz="2600" dirty="0">
                <a:solidFill>
                  <a:srgbClr val="EBECD4"/>
                </a:solidFill>
                <a:latin typeface="Arial Narrow" pitchFamily="34" charset="0"/>
                <a:sym typeface="Wingdings 2"/>
              </a:rPr>
              <a:t></a:t>
            </a:r>
            <a:r>
              <a:rPr lang="en-US" sz="2600" dirty="0">
                <a:solidFill>
                  <a:srgbClr val="EBECD4"/>
                </a:solidFill>
                <a:latin typeface="Arial Narrow" pitchFamily="34" charset="0"/>
              </a:rPr>
              <a:t> Expecting the “unexpected” (1 Pet 5:8-9; 1 </a:t>
            </a:r>
            <a:r>
              <a:rPr lang="en-US" sz="2600" dirty="0" err="1">
                <a:solidFill>
                  <a:srgbClr val="EBECD4"/>
                </a:solidFill>
                <a:latin typeface="Arial Narrow" pitchFamily="34" charset="0"/>
              </a:rPr>
              <a:t>Thess</a:t>
            </a:r>
            <a:r>
              <a:rPr lang="en-US" sz="2600" dirty="0">
                <a:solidFill>
                  <a:srgbClr val="EBECD4"/>
                </a:solidFill>
                <a:latin typeface="Arial Narrow" pitchFamily="34" charset="0"/>
              </a:rPr>
              <a:t> 2:18). </a:t>
            </a:r>
            <a:endParaRPr lang="en-US" sz="2600" dirty="0">
              <a:solidFill>
                <a:srgbClr val="EBECD4"/>
              </a:solidFill>
            </a:endParaRP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extLst>
      <p:ext uri="{BB962C8B-B14F-4D97-AF65-F5344CB8AC3E}">
        <p14:creationId xmlns:p14="http://schemas.microsoft.com/office/powerpoint/2010/main" val="7141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algn="just" defTabSz="914400">
              <a:spcBef>
                <a:spcPct val="0"/>
              </a:spcBef>
              <a:defRPr/>
            </a:pPr>
            <a:r>
              <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rPr>
              <a:t>I</a:t>
            </a:r>
            <a:r>
              <a:rPr lang="en-US" sz="3000" dirty="0">
                <a:solidFill>
                  <a:schemeClr val="accent1">
                    <a:lumMod val="50000"/>
                  </a:schemeClr>
                </a:solidFill>
                <a:latin typeface="Arial Narrow" pitchFamily="34" charset="0"/>
              </a:rPr>
              <a:t>t’s not just the “big steps” that make a successful climb </a:t>
            </a:r>
            <a:r>
              <a:rPr lang="en-US" sz="3000" i="1" dirty="0">
                <a:solidFill>
                  <a:schemeClr val="accent1">
                    <a:lumMod val="50000"/>
                  </a:schemeClr>
                </a:solidFill>
                <a:latin typeface="Arial Narrow" pitchFamily="34" charset="0"/>
                <a:sym typeface="Wingdings 2"/>
              </a:rPr>
              <a:t> </a:t>
            </a:r>
            <a:r>
              <a:rPr lang="en-US" sz="3000" i="1" dirty="0">
                <a:solidFill>
                  <a:schemeClr val="accent1">
                    <a:lumMod val="50000"/>
                  </a:schemeClr>
                </a:solidFill>
                <a:latin typeface="Arial Narrow" pitchFamily="34" charset="0"/>
              </a:rPr>
              <a:t> </a:t>
            </a:r>
            <a:r>
              <a:rPr lang="en-US" sz="3000" dirty="0">
                <a:solidFill>
                  <a:schemeClr val="accent1">
                    <a:lumMod val="50000"/>
                  </a:schemeClr>
                </a:solidFill>
                <a:latin typeface="Arial Narrow" pitchFamily="34" charset="0"/>
              </a:rPr>
              <a:t>I need to </a:t>
            </a:r>
            <a:r>
              <a:rPr lang="en-US" sz="3000" i="1" dirty="0">
                <a:solidFill>
                  <a:schemeClr val="accent1">
                    <a:lumMod val="50000"/>
                  </a:schemeClr>
                </a:solidFill>
                <a:latin typeface="Arial Narrow" pitchFamily="34" charset="0"/>
              </a:rPr>
              <a:t>execute the moves in-between</a:t>
            </a:r>
            <a:r>
              <a:rPr lang="en-US" sz="3000" dirty="0">
                <a:solidFill>
                  <a:schemeClr val="accent1">
                    <a:lumMod val="50000"/>
                  </a:schemeClr>
                </a:solidFill>
                <a:latin typeface="Arial Narrow" pitchFamily="34" charset="0"/>
              </a:rPr>
              <a:t>…</a:t>
            </a:r>
          </a:p>
        </p:txBody>
      </p:sp>
      <p:sp>
        <p:nvSpPr>
          <p:cNvPr id="8" name="Rounded Rectangle 7"/>
          <p:cNvSpPr/>
          <p:nvPr/>
        </p:nvSpPr>
        <p:spPr>
          <a:xfrm>
            <a:off x="134678" y="191386"/>
            <a:ext cx="5979043" cy="958826"/>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#4: Execute Every Opportunity to Move Forward.</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86239"/>
            <a:ext cx="7391400" cy="1042786"/>
          </a:xfrm>
          <a:prstGeom prst="rect">
            <a:avLst/>
          </a:prstGeom>
          <a:noFill/>
          <a:ln w="12700">
            <a:noFill/>
          </a:ln>
        </p:spPr>
        <p:txBody>
          <a:bodyPr wrap="square" rtlCol="0">
            <a:spAutoFit/>
          </a:bodyPr>
          <a:lstStyle/>
          <a:p>
            <a:pPr algn="just">
              <a:lnSpc>
                <a:spcPct val="104000"/>
              </a:lnSpc>
            </a:pPr>
            <a:r>
              <a:rPr lang="en-US" sz="2600" i="1" dirty="0">
                <a:solidFill>
                  <a:srgbClr val="EBECD4"/>
                </a:solidFill>
                <a:latin typeface="Arial Narrow" pitchFamily="34" charset="0"/>
              </a:rPr>
              <a:t>To reach the top you have to be able to complete each move in-between the executed steps…</a:t>
            </a:r>
            <a:r>
              <a:rPr lang="en-US" sz="2600" dirty="0">
                <a:solidFill>
                  <a:srgbClr val="EBECD4"/>
                </a:solidFill>
                <a:latin typeface="Arial Narrow" pitchFamily="34" charset="0"/>
              </a:rPr>
              <a:t>  </a:t>
            </a:r>
          </a:p>
          <a:p>
            <a:pPr algn="just" defTabSz="365760">
              <a:lnSpc>
                <a:spcPct val="96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2429532"/>
            <a:ext cx="7391400" cy="2780889"/>
          </a:xfrm>
          <a:prstGeom prst="rect">
            <a:avLst/>
          </a:prstGeom>
          <a:noFill/>
        </p:spPr>
        <p:txBody>
          <a:bodyPr wrap="square" rtlCol="0">
            <a:spAutoFit/>
          </a:bodyPr>
          <a:lstStyle/>
          <a:p>
            <a:pPr algn="just">
              <a:lnSpc>
                <a:spcPct val="96000"/>
              </a:lnSpc>
              <a:spcBef>
                <a:spcPct val="0"/>
              </a:spcBef>
              <a:defRPr/>
            </a:pPr>
            <a:r>
              <a:rPr lang="en-US" sz="2600" dirty="0">
                <a:solidFill>
                  <a:srgbClr val="EBECD4"/>
                </a:solidFill>
                <a:latin typeface="Arial Narrow" pitchFamily="34" charset="0"/>
              </a:rPr>
              <a:t>The Christian’s </a:t>
            </a:r>
            <a:r>
              <a:rPr lang="en-US" sz="2600" i="1" dirty="0">
                <a:solidFill>
                  <a:srgbClr val="EBECD4"/>
                </a:solidFill>
                <a:latin typeface="Arial Narrow" pitchFamily="34" charset="0"/>
              </a:rPr>
              <a:t>moves in-between</a:t>
            </a:r>
            <a:r>
              <a:rPr lang="en-US" sz="2600" dirty="0">
                <a:solidFill>
                  <a:srgbClr val="EBECD4"/>
                </a:solidFill>
                <a:latin typeface="Arial Narrow" pitchFamily="34" charset="0"/>
              </a:rPr>
              <a:t> include things like daily prayers, Bible reading, and meditation; membership and involvement in a local congregation, with regular attendance of Bible classes and worship services; activities with other Christians (get-togethers; socializing); building resistance to temptation ... </a:t>
            </a:r>
            <a:r>
              <a:rPr lang="en-US" sz="2600" dirty="0">
                <a:solidFill>
                  <a:srgbClr val="EBECD4"/>
                </a:solidFill>
                <a:latin typeface="Arial Narrow" pitchFamily="34" charset="0"/>
                <a:sym typeface="Wingdings 2"/>
              </a:rPr>
              <a:t> 1 Cor 9:24-27</a:t>
            </a:r>
            <a:endParaRPr lang="en-US" sz="2600" dirty="0">
              <a:solidFill>
                <a:srgbClr val="EBECD4"/>
              </a:solidFill>
              <a:latin typeface="Arial Narrow" pitchFamily="34" charset="0"/>
            </a:endParaRPr>
          </a:p>
          <a:p>
            <a:pPr algn="just">
              <a:lnSpc>
                <a:spcPct val="96000"/>
              </a:lnSpc>
              <a:spcBef>
                <a:spcPct val="0"/>
              </a:spcBef>
              <a:defRPr/>
            </a:pPr>
            <a:endParaRPr lang="en-US" sz="2600" dirty="0">
              <a:solidFill>
                <a:srgbClr val="EBECD4"/>
              </a:solidFill>
            </a:endParaRP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extLst>
      <p:ext uri="{BB962C8B-B14F-4D97-AF65-F5344CB8AC3E}">
        <p14:creationId xmlns:p14="http://schemas.microsoft.com/office/powerpoint/2010/main" val="1101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algn="just" defTabSz="914400">
              <a:spcBef>
                <a:spcPct val="0"/>
              </a:spcBef>
              <a:defRPr/>
            </a:pPr>
            <a:r>
              <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rPr>
              <a:t>I </a:t>
            </a:r>
            <a:r>
              <a:rPr lang="en-US" sz="3000" dirty="0">
                <a:solidFill>
                  <a:schemeClr val="accent1">
                    <a:lumMod val="50000"/>
                  </a:schemeClr>
                </a:solidFill>
                <a:latin typeface="Arial Narrow" pitchFamily="34" charset="0"/>
              </a:rPr>
              <a:t>need to “hold on,” </a:t>
            </a:r>
            <a:r>
              <a:rPr lang="en-US" sz="3000" i="1" dirty="0">
                <a:solidFill>
                  <a:schemeClr val="accent1">
                    <a:lumMod val="50000"/>
                  </a:schemeClr>
                </a:solidFill>
                <a:latin typeface="Arial Narrow" pitchFamily="34" charset="0"/>
                <a:sym typeface="Wingdings 2"/>
              </a:rPr>
              <a:t>calm myself and refocus </a:t>
            </a:r>
            <a:r>
              <a:rPr lang="en-US" sz="3000" dirty="0">
                <a:solidFill>
                  <a:schemeClr val="accent1">
                    <a:lumMod val="50000"/>
                  </a:schemeClr>
                </a:solidFill>
                <a:latin typeface="Arial Narrow" pitchFamily="34" charset="0"/>
                <a:sym typeface="Wingdings 2"/>
              </a:rPr>
              <a:t></a:t>
            </a:r>
            <a:r>
              <a:rPr lang="en-US" sz="3000" dirty="0">
                <a:solidFill>
                  <a:schemeClr val="accent1">
                    <a:lumMod val="50000"/>
                  </a:schemeClr>
                </a:solidFill>
                <a:latin typeface="Arial Narrow" pitchFamily="34" charset="0"/>
              </a:rPr>
              <a:t> to believe the Lord’s promise in </a:t>
            </a:r>
            <a:r>
              <a:rPr lang="en-US" sz="3000" i="1" dirty="0">
                <a:solidFill>
                  <a:schemeClr val="accent1">
                    <a:lumMod val="50000"/>
                  </a:schemeClr>
                </a:solidFill>
                <a:latin typeface="Arial Narrow" pitchFamily="34" charset="0"/>
              </a:rPr>
              <a:t>extreme situations…</a:t>
            </a:r>
            <a:endParaRPr lang="en-US" sz="3000" dirty="0">
              <a:solidFill>
                <a:schemeClr val="accent1">
                  <a:lumMod val="50000"/>
                </a:schemeClr>
              </a:solidFill>
              <a:latin typeface="Arial Narrow" pitchFamily="34" charset="0"/>
            </a:endParaRPr>
          </a:p>
        </p:txBody>
      </p:sp>
      <p:sp>
        <p:nvSpPr>
          <p:cNvPr id="8" name="Rounded Rectangle 7"/>
          <p:cNvSpPr/>
          <p:nvPr/>
        </p:nvSpPr>
        <p:spPr>
          <a:xfrm>
            <a:off x="134678" y="191386"/>
            <a:ext cx="5436782" cy="7620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#5: Know How to Rest.</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01175"/>
            <a:ext cx="7391400" cy="1778885"/>
          </a:xfrm>
          <a:prstGeom prst="rect">
            <a:avLst/>
          </a:prstGeom>
          <a:noFill/>
          <a:ln w="12700">
            <a:noFill/>
          </a:ln>
        </p:spPr>
        <p:txBody>
          <a:bodyPr wrap="square" rtlCol="0">
            <a:spAutoFit/>
          </a:bodyPr>
          <a:lstStyle/>
          <a:p>
            <a:pPr lvl="0" algn="just">
              <a:lnSpc>
                <a:spcPct val="99000"/>
              </a:lnSpc>
            </a:pPr>
            <a:r>
              <a:rPr lang="en-US" sz="2600" i="1" dirty="0">
                <a:solidFill>
                  <a:srgbClr val="EBECD4"/>
                </a:solidFill>
                <a:latin typeface="Arial Narrow" pitchFamily="34" charset="0"/>
              </a:rPr>
              <a:t>The best climbers are the ones that can find a restful body position to calm themselves and refocus.  In the most extreme situations, you have to know how to regroup and start the climb over... </a:t>
            </a:r>
          </a:p>
          <a:p>
            <a:pPr algn="just" defTabSz="365760">
              <a:lnSpc>
                <a:spcPct val="96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2886736"/>
            <a:ext cx="7391400" cy="2073003"/>
          </a:xfrm>
          <a:prstGeom prst="rect">
            <a:avLst/>
          </a:prstGeom>
          <a:noFill/>
        </p:spPr>
        <p:txBody>
          <a:bodyPr wrap="square" rtlCol="0">
            <a:spAutoFit/>
          </a:bodyPr>
          <a:lstStyle/>
          <a:p>
            <a:pPr algn="just">
              <a:lnSpc>
                <a:spcPct val="99000"/>
              </a:lnSpc>
              <a:spcBef>
                <a:spcPct val="0"/>
              </a:spcBef>
              <a:defRPr/>
            </a:pPr>
            <a:r>
              <a:rPr lang="en-US" sz="2600" dirty="0">
                <a:solidFill>
                  <a:srgbClr val="EBECD4"/>
                </a:solidFill>
                <a:latin typeface="Arial Narrow" pitchFamily="34" charset="0"/>
              </a:rPr>
              <a:t>Anxiety about the next move is counterproductive.  Christians need to relax [a “restful body position”; “breathe”] and “calm themselves,” holding to the promise of the Lord (cf. Heb 13:5-6; see the example of Elijah,1 Kings 19:1-15) </a:t>
            </a:r>
            <a:r>
              <a:rPr lang="en-US" sz="2600" dirty="0">
                <a:solidFill>
                  <a:srgbClr val="EBECD4"/>
                </a:solidFill>
                <a:latin typeface="Arial Narrow" pitchFamily="34" charset="0"/>
                <a:sym typeface="Wingdings 2"/>
              </a:rPr>
              <a:t> </a:t>
            </a:r>
            <a:r>
              <a:rPr lang="en-US" sz="2600" i="1" dirty="0">
                <a:solidFill>
                  <a:srgbClr val="EBECD4"/>
                </a:solidFill>
                <a:latin typeface="Arial Narrow" pitchFamily="34" charset="0"/>
                <a:sym typeface="Wingdings 2"/>
              </a:rPr>
              <a:t>Go, return on your way…when you arrive…</a:t>
            </a:r>
            <a:endParaRPr lang="en-US" sz="2600" dirty="0">
              <a:solidFill>
                <a:srgbClr val="EBECD4"/>
              </a:solidFill>
            </a:endParaRP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
        <p:nvSpPr>
          <p:cNvPr id="10" name="Rounded Rectangle 10">
            <a:extLst>
              <a:ext uri="{FF2B5EF4-FFF2-40B4-BE49-F238E27FC236}">
                <a16:creationId xmlns:a16="http://schemas.microsoft.com/office/drawing/2014/main" id="{00353B6B-E068-402E-845C-96F0A0E5E6C0}"/>
              </a:ext>
            </a:extLst>
          </p:cNvPr>
          <p:cNvSpPr/>
          <p:nvPr/>
        </p:nvSpPr>
        <p:spPr>
          <a:xfrm>
            <a:off x="6443330" y="152958"/>
            <a:ext cx="2562446" cy="609042"/>
          </a:xfrm>
          <a:prstGeom prst="roundRect">
            <a:avLst/>
          </a:prstGeom>
          <a:solidFill>
            <a:srgbClr val="CBE98F"/>
          </a:solidFill>
          <a:ln w="38100">
            <a:solidFill>
              <a:srgbClr val="2C3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2500" i="1" dirty="0">
                <a:solidFill>
                  <a:srgbClr val="0D1A1D"/>
                </a:solidFill>
                <a:latin typeface="Book Antiqua" pitchFamily="18" charset="0"/>
              </a:rPr>
              <a:t>“I Am with you.”</a:t>
            </a:r>
          </a:p>
        </p:txBody>
      </p:sp>
    </p:spTree>
    <p:extLst>
      <p:ext uri="{BB962C8B-B14F-4D97-AF65-F5344CB8AC3E}">
        <p14:creationId xmlns:p14="http://schemas.microsoft.com/office/powerpoint/2010/main" val="9337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3"/>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algn="just" defTabSz="914400">
              <a:spcBef>
                <a:spcPct val="0"/>
              </a:spcBef>
              <a:defRPr/>
            </a:pPr>
            <a:r>
              <a:rPr lang="en-US" sz="3000" dirty="0">
                <a:solidFill>
                  <a:schemeClr val="accent1">
                    <a:lumMod val="50000"/>
                  </a:schemeClr>
                </a:solidFill>
                <a:latin typeface="Arial Narrow" pitchFamily="34" charset="0"/>
              </a:rPr>
              <a:t>There are legitimate threats, reasons to fear</a:t>
            </a:r>
            <a:r>
              <a:rPr lang="en-US" sz="3000" i="1" dirty="0">
                <a:solidFill>
                  <a:schemeClr val="accent1">
                    <a:lumMod val="50000"/>
                  </a:schemeClr>
                </a:solidFill>
                <a:latin typeface="Arial Narrow" pitchFamily="34" charset="0"/>
                <a:sym typeface="Wingdings 2"/>
              </a:rPr>
              <a:t></a:t>
            </a:r>
            <a:r>
              <a:rPr lang="en-US" sz="3000" i="1" dirty="0">
                <a:solidFill>
                  <a:schemeClr val="accent1">
                    <a:lumMod val="50000"/>
                  </a:schemeClr>
                </a:solidFill>
                <a:latin typeface="Arial Narrow" pitchFamily="34" charset="0"/>
              </a:rPr>
              <a:t> </a:t>
            </a:r>
            <a:r>
              <a:rPr lang="en-US" sz="3000" dirty="0">
                <a:solidFill>
                  <a:schemeClr val="accent1">
                    <a:lumMod val="50000"/>
                  </a:schemeClr>
                </a:solidFill>
                <a:latin typeface="Arial Narrow" pitchFamily="34" charset="0"/>
              </a:rPr>
              <a:t>but I need to stay focused because the Lord is with me…</a:t>
            </a:r>
          </a:p>
        </p:txBody>
      </p:sp>
      <p:sp>
        <p:nvSpPr>
          <p:cNvPr id="8" name="Rounded Rectangle 7"/>
          <p:cNvSpPr/>
          <p:nvPr/>
        </p:nvSpPr>
        <p:spPr>
          <a:xfrm>
            <a:off x="134678" y="191386"/>
            <a:ext cx="5426150" cy="7620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#6: Fear Really Stinks!</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01175"/>
            <a:ext cx="7391400" cy="1458926"/>
          </a:xfrm>
          <a:prstGeom prst="rect">
            <a:avLst/>
          </a:prstGeom>
          <a:noFill/>
          <a:ln w="12700">
            <a:noFill/>
          </a:ln>
        </p:spPr>
        <p:txBody>
          <a:bodyPr wrap="square" rtlCol="0">
            <a:spAutoFit/>
          </a:bodyPr>
          <a:lstStyle/>
          <a:p>
            <a:pPr lvl="0" algn="just">
              <a:lnSpc>
                <a:spcPct val="104000"/>
              </a:lnSpc>
            </a:pPr>
            <a:r>
              <a:rPr lang="en-US" sz="2600" i="1" dirty="0">
                <a:solidFill>
                  <a:srgbClr val="EBECD4"/>
                </a:solidFill>
                <a:latin typeface="Arial Narrow" pitchFamily="34" charset="0"/>
              </a:rPr>
              <a:t>Fear means you are not focusing on what you are doing, rather you have turned your attention instead to the consequences of failing.  It really stinks; it ruins your climb.</a:t>
            </a:r>
            <a:r>
              <a:rPr lang="en-US" sz="2600" dirty="0">
                <a:solidFill>
                  <a:srgbClr val="EBECD4"/>
                </a:solidFill>
                <a:latin typeface="Arial Narrow" pitchFamily="34" charset="0"/>
              </a:rPr>
              <a:t> </a:t>
            </a:r>
            <a:endParaRPr lang="en-US" sz="2600" i="1" dirty="0">
              <a:solidFill>
                <a:srgbClr val="EBECD4"/>
              </a:solidFill>
              <a:latin typeface="Arial Narrow" pitchFamily="34" charset="0"/>
            </a:endParaRPr>
          </a:p>
          <a:p>
            <a:pPr algn="just" defTabSz="365760">
              <a:lnSpc>
                <a:spcPct val="96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2769777"/>
            <a:ext cx="7391400" cy="2143792"/>
          </a:xfrm>
          <a:prstGeom prst="rect">
            <a:avLst/>
          </a:prstGeom>
          <a:noFill/>
        </p:spPr>
        <p:txBody>
          <a:bodyPr wrap="square" rtlCol="0">
            <a:spAutoFit/>
          </a:bodyPr>
          <a:lstStyle/>
          <a:p>
            <a:pPr algn="just">
              <a:lnSpc>
                <a:spcPct val="104000"/>
              </a:lnSpc>
            </a:pPr>
            <a:r>
              <a:rPr lang="en-US" sz="2600" dirty="0">
                <a:solidFill>
                  <a:srgbClr val="EBECD4"/>
                </a:solidFill>
                <a:latin typeface="Arial Narrow" pitchFamily="34" charset="0"/>
              </a:rPr>
              <a:t>Serving God deserves our best concentration (ideally, total).  Fear detracts and can even preempt our daily walk with our Lord </a:t>
            </a:r>
            <a:r>
              <a:rPr lang="en-US" sz="2600" dirty="0">
                <a:solidFill>
                  <a:srgbClr val="EBECD4"/>
                </a:solidFill>
                <a:latin typeface="Arial Narrow" pitchFamily="34" charset="0"/>
                <a:sym typeface="Wingdings 2"/>
              </a:rPr>
              <a:t> </a:t>
            </a:r>
            <a:r>
              <a:rPr lang="en-US" sz="2600" i="1" dirty="0">
                <a:solidFill>
                  <a:srgbClr val="EBECD4"/>
                </a:solidFill>
                <a:latin typeface="Arial Narrow" pitchFamily="34" charset="0"/>
              </a:rPr>
              <a:t>Fear not, for I Am with you; Be not dismayed, for I Am your God; I will strengthen you, Yes, I will help you; I will uphold you…</a:t>
            </a:r>
            <a:r>
              <a:rPr lang="en-US" sz="2600" dirty="0">
                <a:solidFill>
                  <a:srgbClr val="EBECD4"/>
                </a:solidFill>
                <a:latin typeface="Arial Narrow" pitchFamily="34" charset="0"/>
              </a:rPr>
              <a:t> (Isaiah 41:10)</a:t>
            </a: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extLst>
      <p:ext uri="{BB962C8B-B14F-4D97-AF65-F5344CB8AC3E}">
        <p14:creationId xmlns:p14="http://schemas.microsoft.com/office/powerpoint/2010/main" val="34911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85800" y="5105400"/>
            <a:ext cx="7391400" cy="990600"/>
          </a:xfrm>
          <a:prstGeom prst="rect">
            <a:avLst/>
          </a:prstGeom>
          <a:solidFill>
            <a:schemeClr val="accent1">
              <a:lumMod val="20000"/>
              <a:lumOff val="80000"/>
            </a:schemeClr>
          </a:solidFill>
          <a:ln w="19050">
            <a:solidFill>
              <a:srgbClr val="2C3A0C"/>
            </a:solidFill>
          </a:ln>
        </p:spPr>
        <p:txBody>
          <a:bodyPr vert="horz" anchor="b">
            <a:normAutofit lnSpcReduction="10000"/>
          </a:bodyPr>
          <a:lstStyle/>
          <a:p>
            <a:pPr algn="just" defTabSz="914400">
              <a:spcBef>
                <a:spcPct val="0"/>
              </a:spcBef>
              <a:defRPr/>
            </a:pPr>
            <a:r>
              <a:rPr lang="en-US" sz="3000" dirty="0">
                <a:solidFill>
                  <a:schemeClr val="accent1">
                    <a:lumMod val="50000"/>
                  </a:schemeClr>
                </a:solidFill>
                <a:latin typeface="Arial Narrow" pitchFamily="34" charset="0"/>
              </a:rPr>
              <a:t>Perhaps no decision is harder at times than </a:t>
            </a:r>
            <a:r>
              <a:rPr lang="en-US" sz="3000" i="1" dirty="0">
                <a:solidFill>
                  <a:schemeClr val="accent1">
                    <a:lumMod val="50000"/>
                  </a:schemeClr>
                </a:solidFill>
                <a:latin typeface="Arial Narrow" pitchFamily="34" charset="0"/>
              </a:rPr>
              <a:t>letting go </a:t>
            </a:r>
            <a:r>
              <a:rPr lang="en-US" sz="3000" i="1" dirty="0">
                <a:solidFill>
                  <a:schemeClr val="accent1">
                    <a:lumMod val="50000"/>
                  </a:schemeClr>
                </a:solidFill>
                <a:latin typeface="Arial Narrow" pitchFamily="34" charset="0"/>
                <a:sym typeface="Wingdings 2"/>
              </a:rPr>
              <a:t> </a:t>
            </a:r>
            <a:r>
              <a:rPr lang="en-US" sz="3000" i="1" dirty="0">
                <a:solidFill>
                  <a:schemeClr val="accent1">
                    <a:lumMod val="50000"/>
                  </a:schemeClr>
                </a:solidFill>
                <a:latin typeface="Arial Narrow" pitchFamily="34" charset="0"/>
              </a:rPr>
              <a:t> </a:t>
            </a:r>
            <a:r>
              <a:rPr lang="en-US" sz="3000" dirty="0">
                <a:solidFill>
                  <a:schemeClr val="accent1">
                    <a:lumMod val="50000"/>
                  </a:schemeClr>
                </a:solidFill>
                <a:latin typeface="Arial Narrow" pitchFamily="34" charset="0"/>
              </a:rPr>
              <a:t>but I need to </a:t>
            </a:r>
            <a:r>
              <a:rPr lang="en-US" sz="3000" i="1" dirty="0">
                <a:solidFill>
                  <a:schemeClr val="accent1">
                    <a:lumMod val="50000"/>
                  </a:schemeClr>
                </a:solidFill>
                <a:latin typeface="Arial Narrow" pitchFamily="34" charset="0"/>
              </a:rPr>
              <a:t>know how </a:t>
            </a:r>
            <a:r>
              <a:rPr lang="en-US" sz="3000" dirty="0">
                <a:solidFill>
                  <a:schemeClr val="accent1">
                    <a:lumMod val="50000"/>
                  </a:schemeClr>
                </a:solidFill>
                <a:latin typeface="Arial Narrow" pitchFamily="34" charset="0"/>
              </a:rPr>
              <a:t>to make the climb…</a:t>
            </a:r>
          </a:p>
        </p:txBody>
      </p:sp>
      <p:sp>
        <p:nvSpPr>
          <p:cNvPr id="8" name="Rounded Rectangle 7"/>
          <p:cNvSpPr/>
          <p:nvPr/>
        </p:nvSpPr>
        <p:spPr>
          <a:xfrm>
            <a:off x="134678" y="191386"/>
            <a:ext cx="5925880" cy="7620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3000" b="1" dirty="0">
                <a:solidFill>
                  <a:srgbClr val="C00000"/>
                </a:solidFill>
                <a:latin typeface="Arial" pitchFamily="34" charset="0"/>
                <a:cs typeface="Arial" pitchFamily="34" charset="0"/>
              </a:rPr>
              <a:t>Rule #7: Know How to Let Go.</a:t>
            </a:r>
          </a:p>
        </p:txBody>
      </p:sp>
      <p:pic>
        <p:nvPicPr>
          <p:cNvPr id="14" name="yui_3_5_1_5_1414793658651_603" descr="http://www.maestronews.com/wallpapers/landscape/mountain/mountain_2.jpg"/>
          <p:cNvPicPr/>
          <p:nvPr/>
        </p:nvPicPr>
        <p:blipFill>
          <a:blip r:embed="rId2" cstate="print"/>
          <a:srcRect/>
          <a:stretch>
            <a:fillRect/>
          </a:stretch>
        </p:blipFill>
        <p:spPr bwMode="auto">
          <a:xfrm>
            <a:off x="685800" y="1295400"/>
            <a:ext cx="7388352" cy="3657600"/>
          </a:xfrm>
          <a:prstGeom prst="rect">
            <a:avLst/>
          </a:prstGeom>
          <a:noFill/>
          <a:ln w="9525">
            <a:noFill/>
            <a:miter lim="800000"/>
            <a:headEnd/>
            <a:tailEnd/>
          </a:ln>
        </p:spPr>
      </p:pic>
      <p:sp>
        <p:nvSpPr>
          <p:cNvPr id="15" name="TextBox 14"/>
          <p:cNvSpPr txBox="1"/>
          <p:nvPr/>
        </p:nvSpPr>
        <p:spPr>
          <a:xfrm>
            <a:off x="685800" y="1301175"/>
            <a:ext cx="7391400" cy="1778885"/>
          </a:xfrm>
          <a:prstGeom prst="rect">
            <a:avLst/>
          </a:prstGeom>
          <a:noFill/>
          <a:ln w="12700">
            <a:noFill/>
          </a:ln>
        </p:spPr>
        <p:txBody>
          <a:bodyPr wrap="square" rtlCol="0">
            <a:spAutoFit/>
          </a:bodyPr>
          <a:lstStyle/>
          <a:p>
            <a:pPr lvl="0" algn="just">
              <a:lnSpc>
                <a:spcPct val="98000"/>
              </a:lnSpc>
            </a:pPr>
            <a:r>
              <a:rPr lang="en-US" sz="2600" i="1" dirty="0">
                <a:solidFill>
                  <a:srgbClr val="EBECD4"/>
                </a:solidFill>
                <a:latin typeface="Arial Narrow" pitchFamily="34" charset="0"/>
              </a:rPr>
              <a:t>Once you get to the point where you know you can’t hang on to something, then you need to start thinking about how you are going to let go in such a way that it minimizes the hurt, but maximizes your progress. </a:t>
            </a:r>
          </a:p>
          <a:p>
            <a:pPr algn="just" defTabSz="365760">
              <a:lnSpc>
                <a:spcPct val="96000"/>
              </a:lnSpc>
              <a:spcBef>
                <a:spcPct val="0"/>
              </a:spcBef>
              <a:defRPr/>
            </a:pPr>
            <a:r>
              <a:rPr lang="en-US" sz="800" dirty="0">
                <a:solidFill>
                  <a:srgbClr val="EBECD4"/>
                </a:solidFill>
                <a:latin typeface="Arial Narrow" pitchFamily="34" charset="0"/>
                <a:sym typeface="Wingdings 3"/>
              </a:rPr>
              <a:t> </a:t>
            </a:r>
            <a:r>
              <a:rPr lang="en-US" sz="800" dirty="0">
                <a:solidFill>
                  <a:srgbClr val="EBECD4"/>
                </a:solidFill>
                <a:latin typeface="Arial Narrow" pitchFamily="34" charset="0"/>
              </a:rPr>
              <a:t> </a:t>
            </a:r>
          </a:p>
        </p:txBody>
      </p:sp>
      <p:sp>
        <p:nvSpPr>
          <p:cNvPr id="18" name="TextBox 17"/>
          <p:cNvSpPr txBox="1"/>
          <p:nvPr/>
        </p:nvSpPr>
        <p:spPr>
          <a:xfrm>
            <a:off x="685800" y="2929268"/>
            <a:ext cx="7391400" cy="2052806"/>
          </a:xfrm>
          <a:prstGeom prst="rect">
            <a:avLst/>
          </a:prstGeom>
          <a:noFill/>
        </p:spPr>
        <p:txBody>
          <a:bodyPr wrap="square" rtlCol="0">
            <a:spAutoFit/>
          </a:bodyPr>
          <a:lstStyle/>
          <a:p>
            <a:pPr lvl="0" algn="just">
              <a:lnSpc>
                <a:spcPct val="98000"/>
              </a:lnSpc>
              <a:spcBef>
                <a:spcPct val="0"/>
              </a:spcBef>
              <a:defRPr/>
            </a:pPr>
            <a:r>
              <a:rPr lang="en-US" sz="2600" dirty="0">
                <a:solidFill>
                  <a:srgbClr val="EBECD4"/>
                </a:solidFill>
                <a:latin typeface="Arial Narrow" pitchFamily="34" charset="0"/>
              </a:rPr>
              <a:t>There are things in life that Christians need to release, let go (it’s the wrong step, wrong direction…) </a:t>
            </a:r>
            <a:r>
              <a:rPr lang="en-US" sz="2600" dirty="0">
                <a:solidFill>
                  <a:srgbClr val="EBECD4"/>
                </a:solidFill>
                <a:latin typeface="Arial Narrow" pitchFamily="34" charset="0"/>
                <a:sym typeface="Wingdings 2"/>
              </a:rPr>
              <a:t></a:t>
            </a:r>
            <a:r>
              <a:rPr lang="en-US" sz="2600" dirty="0">
                <a:solidFill>
                  <a:srgbClr val="EBECD4"/>
                </a:solidFill>
                <a:latin typeface="Arial Narrow" pitchFamily="34" charset="0"/>
              </a:rPr>
              <a:t> Whether situations, activities, or sometimes even people, we must let go if we are to </a:t>
            </a:r>
            <a:r>
              <a:rPr lang="en-US" sz="2600" i="1" dirty="0">
                <a:solidFill>
                  <a:srgbClr val="EBECD4"/>
                </a:solidFill>
                <a:latin typeface="Arial Narrow" pitchFamily="34" charset="0"/>
              </a:rPr>
              <a:t>minimize our hurt and maximize our progress </a:t>
            </a:r>
            <a:r>
              <a:rPr lang="en-US" sz="2600" dirty="0">
                <a:solidFill>
                  <a:srgbClr val="EBECD4"/>
                </a:solidFill>
                <a:latin typeface="Arial Narrow" pitchFamily="34" charset="0"/>
              </a:rPr>
              <a:t>(Matt 5:27-30; Phil 3:7-9).</a:t>
            </a:r>
          </a:p>
        </p:txBody>
      </p:sp>
      <p:sp>
        <p:nvSpPr>
          <p:cNvPr id="9" name="Title 1">
            <a:extLst>
              <a:ext uri="{FF2B5EF4-FFF2-40B4-BE49-F238E27FC236}">
                <a16:creationId xmlns:a16="http://schemas.microsoft.com/office/drawing/2014/main" id="{8D7B3504-B4C0-4324-9CE7-8F1429A15650}"/>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extLst>
      <p:ext uri="{BB962C8B-B14F-4D97-AF65-F5344CB8AC3E}">
        <p14:creationId xmlns:p14="http://schemas.microsoft.com/office/powerpoint/2010/main" val="165953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 descr="http://www.robcrandell.com/sanctuary/Backgrounds/PowerPoint%20Backgrounds.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
            <a:ext cx="8610600" cy="1143000"/>
          </a:xfrm>
        </p:spPr>
        <p:txBody>
          <a:bodyPr>
            <a:noAutofit/>
          </a:bodyPr>
          <a:lstStyle/>
          <a:p>
            <a:pPr algn="l"/>
            <a:r>
              <a:rPr lang="en-US" sz="72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Be Holy…</a:t>
            </a:r>
          </a:p>
        </p:txBody>
      </p:sp>
      <p:sp>
        <p:nvSpPr>
          <p:cNvPr id="6" name="Title 1"/>
          <p:cNvSpPr txBox="1">
            <a:spLocks/>
          </p:cNvSpPr>
          <p:nvPr/>
        </p:nvSpPr>
        <p:spPr>
          <a:xfrm>
            <a:off x="533400" y="5715000"/>
            <a:ext cx="8610600" cy="1143000"/>
          </a:xfrm>
          <a:prstGeom prst="rect">
            <a:avLst/>
          </a:prstGeom>
        </p:spPr>
        <p:txBody>
          <a:bodyPr vert="horz" lIns="91440" tIns="45720" rIns="91440" bIns="45720" rtlCol="0" anchor="ctr">
            <a:noAutofit/>
          </a:bodyPr>
          <a:lstStyle/>
          <a:p>
            <a:pPr lvl="0" algn="r">
              <a:spcBef>
                <a:spcPct val="0"/>
              </a:spcBef>
              <a:defRPr/>
            </a:pPr>
            <a:r>
              <a:rPr lang="en-US" sz="72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For I Am Holy</a:t>
            </a:r>
          </a:p>
        </p:txBody>
      </p:sp>
      <p:sp>
        <p:nvSpPr>
          <p:cNvPr id="8" name="Rounded Rectangle 7"/>
          <p:cNvSpPr/>
          <p:nvPr/>
        </p:nvSpPr>
        <p:spPr>
          <a:xfrm>
            <a:off x="1295400" y="1143000"/>
            <a:ext cx="6629400" cy="12192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100" b="1" i="1" dirty="0">
                <a:latin typeface="Arial" pitchFamily="34" charset="0"/>
                <a:cs typeface="Arial" pitchFamily="34" charset="0"/>
              </a:rPr>
              <a:t>God’s people are told to be – or become – holy (1 Peter 1:16).</a:t>
            </a:r>
          </a:p>
        </p:txBody>
      </p:sp>
      <p:sp>
        <p:nvSpPr>
          <p:cNvPr id="9" name="Rounded Rectangle 8"/>
          <p:cNvSpPr/>
          <p:nvPr/>
        </p:nvSpPr>
        <p:spPr>
          <a:xfrm>
            <a:off x="914400" y="4267200"/>
            <a:ext cx="7391400" cy="13716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100" b="1" i="1" dirty="0">
                <a:latin typeface="Arial" pitchFamily="34" charset="0"/>
                <a:cs typeface="Arial" pitchFamily="34" charset="0"/>
              </a:rPr>
              <a:t>Typically, however, the Lord’s people tend toward not being so…</a:t>
            </a:r>
          </a:p>
        </p:txBody>
      </p:sp>
      <p:sp>
        <p:nvSpPr>
          <p:cNvPr id="10" name="Rounded Rectangle 9"/>
          <p:cNvSpPr/>
          <p:nvPr/>
        </p:nvSpPr>
        <p:spPr>
          <a:xfrm>
            <a:off x="2895600" y="2514600"/>
            <a:ext cx="3429000" cy="685800"/>
          </a:xfrm>
          <a:prstGeom prst="roundRect">
            <a:avLst/>
          </a:prstGeom>
          <a:solidFill>
            <a:srgbClr val="21291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Arial" pitchFamily="34" charset="0"/>
                <a:cs typeface="Arial" pitchFamily="34" charset="0"/>
              </a:rPr>
              <a:t>~ Isaiah 2:2-5 ~  </a:t>
            </a:r>
          </a:p>
        </p:txBody>
      </p:sp>
      <p:sp>
        <p:nvSpPr>
          <p:cNvPr id="11" name="Rounded Rectangle 10"/>
          <p:cNvSpPr/>
          <p:nvPr/>
        </p:nvSpPr>
        <p:spPr>
          <a:xfrm>
            <a:off x="2895600" y="3429000"/>
            <a:ext cx="3429000" cy="685800"/>
          </a:xfrm>
          <a:prstGeom prst="roundRect">
            <a:avLst/>
          </a:prstGeom>
          <a:solidFill>
            <a:srgbClr val="21291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atin typeface="Arial" pitchFamily="34" charset="0"/>
                <a:cs typeface="Arial" pitchFamily="34" charset="0"/>
              </a:rPr>
              <a:t>~ Hosea 4:1-9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7" name="Up Arrow 16"/>
          <p:cNvSpPr/>
          <p:nvPr/>
        </p:nvSpPr>
        <p:spPr>
          <a:xfrm rot="1249753">
            <a:off x="345333" y="4478158"/>
            <a:ext cx="465769" cy="74217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2937">
            <a:off x="676582" y="3715370"/>
            <a:ext cx="465769" cy="76628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628096">
            <a:off x="1067829" y="2961791"/>
            <a:ext cx="465769" cy="78520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327731">
            <a:off x="1549461" y="2251049"/>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838770">
            <a:off x="2044208" y="1604300"/>
            <a:ext cx="465769" cy="79012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67467">
            <a:off x="2661557" y="1023688"/>
            <a:ext cx="465769" cy="796071"/>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6" name="Rounded Rectangle 25"/>
          <p:cNvSpPr/>
          <p:nvPr/>
        </p:nvSpPr>
        <p:spPr>
          <a:xfrm>
            <a:off x="6705600" y="381000"/>
            <a:ext cx="2133600" cy="6858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pPr>
            <a:r>
              <a:rPr lang="en-US" sz="3100" b="1" dirty="0">
                <a:solidFill>
                  <a:sysClr val="windowText" lastClr="000000"/>
                </a:solidFill>
                <a:latin typeface="Arial Narrow" pitchFamily="34" charset="0"/>
                <a:cs typeface="Arial" pitchFamily="34" charset="0"/>
              </a:rPr>
              <a:t>Isaiah 2:2-4</a:t>
            </a:r>
          </a:p>
        </p:txBody>
      </p:sp>
      <p:sp>
        <p:nvSpPr>
          <p:cNvPr id="16" name="Up Arrow 15"/>
          <p:cNvSpPr/>
          <p:nvPr/>
        </p:nvSpPr>
        <p:spPr>
          <a:xfrm rot="1828452">
            <a:off x="1135645" y="1176347"/>
            <a:ext cx="1178553" cy="369817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466750" y="3831270"/>
            <a:ext cx="5943601" cy="13716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400" b="1" i="1" dirty="0">
                <a:latin typeface="Arial Narrow" panose="020B0606020202030204" pitchFamily="34" charset="0"/>
                <a:cs typeface="Arial" pitchFamily="34" charset="0"/>
              </a:rPr>
              <a:t>The process to becoming holy - as God is Holy - requires an orderly, daily walk, climbing step by step up the mountain</a:t>
            </a:r>
          </a:p>
        </p:txBody>
      </p:sp>
      <p:sp>
        <p:nvSpPr>
          <p:cNvPr id="24" name="Rounded Rectangle 23"/>
          <p:cNvSpPr/>
          <p:nvPr/>
        </p:nvSpPr>
        <p:spPr>
          <a:xfrm>
            <a:off x="2971800" y="2440181"/>
            <a:ext cx="4953000" cy="10668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750" b="1" i="1" dirty="0">
                <a:solidFill>
                  <a:sysClr val="windowText" lastClr="000000"/>
                </a:solidFill>
                <a:latin typeface="Candara" pitchFamily="34" charset="0"/>
                <a:cs typeface="Microsoft Sans Serif" pitchFamily="34" charset="0"/>
              </a:rPr>
              <a:t>The journey of a thousand miles begins with one step – Lao Tzu</a:t>
            </a:r>
          </a:p>
        </p:txBody>
      </p:sp>
      <p:sp>
        <p:nvSpPr>
          <p:cNvPr id="27" name="Title 1">
            <a:extLst>
              <a:ext uri="{FF2B5EF4-FFF2-40B4-BE49-F238E27FC236}">
                <a16:creationId xmlns:a16="http://schemas.microsoft.com/office/drawing/2014/main" id="{B49E431B-4634-4D42-8D5D-04A1860D87C5}"/>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Climbing a Mountain</a:t>
            </a:r>
          </a:p>
        </p:txBody>
      </p:sp>
    </p:spTree>
    <p:extLst>
      <p:ext uri="{BB962C8B-B14F-4D97-AF65-F5344CB8AC3E}">
        <p14:creationId xmlns:p14="http://schemas.microsoft.com/office/powerpoint/2010/main" val="26373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upRight)">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linds(horizontal)">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1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1">
                                            <p:bg/>
                                          </p:spTgt>
                                        </p:tgtEl>
                                        <p:attrNameLst>
                                          <p:attrName>style.visibility</p:attrName>
                                        </p:attrNameLst>
                                      </p:cBhvr>
                                      <p:to>
                                        <p:strVal val="visible"/>
                                      </p:to>
                                    </p:set>
                                    <p:animEffect transition="in" filter="blinds(horizontal)">
                                      <p:cBhvr>
                                        <p:cTn id="38" dur="1000"/>
                                        <p:tgtEl>
                                          <p:spTgt spid="31">
                                            <p:bg/>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blinds(horizontal)">
                                      <p:cBhvr>
                                        <p:cTn id="41" dur="1000"/>
                                        <p:tgtEl>
                                          <p:spTgt spid="31">
                                            <p:txEl>
                                              <p:pRg st="0" end="0"/>
                                            </p:txEl>
                                          </p:spTgt>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8" presetClass="entr" presetSubtype="3"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upRight)">
                                      <p:cBhvr>
                                        <p:cTn id="47" dur="1000"/>
                                        <p:tgtEl>
                                          <p:spTgt spid="17"/>
                                        </p:tgtEl>
                                      </p:cBhvr>
                                    </p:animEffect>
                                  </p:childTnLst>
                                </p:cTn>
                              </p:par>
                              <p:par>
                                <p:cTn id="48" presetID="18" presetClass="entr" presetSubtype="3" fill="hold" grpId="0" nodeType="withEffect">
                                  <p:stCondLst>
                                    <p:cond delay="700"/>
                                  </p:stCondLst>
                                  <p:childTnLst>
                                    <p:set>
                                      <p:cBhvr>
                                        <p:cTn id="49" dur="1" fill="hold">
                                          <p:stCondLst>
                                            <p:cond delay="0"/>
                                          </p:stCondLst>
                                        </p:cTn>
                                        <p:tgtEl>
                                          <p:spTgt spid="18"/>
                                        </p:tgtEl>
                                        <p:attrNameLst>
                                          <p:attrName>style.visibility</p:attrName>
                                        </p:attrNameLst>
                                      </p:cBhvr>
                                      <p:to>
                                        <p:strVal val="visible"/>
                                      </p:to>
                                    </p:set>
                                    <p:animEffect transition="in" filter="strips(upRight)">
                                      <p:cBhvr>
                                        <p:cTn id="50" dur="1000"/>
                                        <p:tgtEl>
                                          <p:spTgt spid="18"/>
                                        </p:tgtEl>
                                      </p:cBhvr>
                                    </p:animEffect>
                                  </p:childTnLst>
                                </p:cTn>
                              </p:par>
                              <p:par>
                                <p:cTn id="51" presetID="18" presetClass="entr" presetSubtype="3" fill="hold" grpId="0" nodeType="withEffect">
                                  <p:stCondLst>
                                    <p:cond delay="1400"/>
                                  </p:stCondLst>
                                  <p:childTnLst>
                                    <p:set>
                                      <p:cBhvr>
                                        <p:cTn id="52" dur="1" fill="hold">
                                          <p:stCondLst>
                                            <p:cond delay="0"/>
                                          </p:stCondLst>
                                        </p:cTn>
                                        <p:tgtEl>
                                          <p:spTgt spid="19"/>
                                        </p:tgtEl>
                                        <p:attrNameLst>
                                          <p:attrName>style.visibility</p:attrName>
                                        </p:attrNameLst>
                                      </p:cBhvr>
                                      <p:to>
                                        <p:strVal val="visible"/>
                                      </p:to>
                                    </p:set>
                                    <p:animEffect transition="in" filter="strips(upRight)">
                                      <p:cBhvr>
                                        <p:cTn id="53" dur="1000"/>
                                        <p:tgtEl>
                                          <p:spTgt spid="19"/>
                                        </p:tgtEl>
                                      </p:cBhvr>
                                    </p:animEffect>
                                  </p:childTnLst>
                                </p:cTn>
                              </p:par>
                              <p:par>
                                <p:cTn id="54" presetID="18" presetClass="entr" presetSubtype="3" fill="hold" grpId="0" nodeType="withEffect">
                                  <p:stCondLst>
                                    <p:cond delay="2100"/>
                                  </p:stCondLst>
                                  <p:childTnLst>
                                    <p:set>
                                      <p:cBhvr>
                                        <p:cTn id="55" dur="1" fill="hold">
                                          <p:stCondLst>
                                            <p:cond delay="0"/>
                                          </p:stCondLst>
                                        </p:cTn>
                                        <p:tgtEl>
                                          <p:spTgt spid="20"/>
                                        </p:tgtEl>
                                        <p:attrNameLst>
                                          <p:attrName>style.visibility</p:attrName>
                                        </p:attrNameLst>
                                      </p:cBhvr>
                                      <p:to>
                                        <p:strVal val="visible"/>
                                      </p:to>
                                    </p:set>
                                    <p:animEffect transition="in" filter="strips(upRight)">
                                      <p:cBhvr>
                                        <p:cTn id="56" dur="1000"/>
                                        <p:tgtEl>
                                          <p:spTgt spid="20"/>
                                        </p:tgtEl>
                                      </p:cBhvr>
                                    </p:animEffect>
                                  </p:childTnLst>
                                </p:cTn>
                              </p:par>
                              <p:par>
                                <p:cTn id="57" presetID="22" presetClass="entr" presetSubtype="8" fill="hold" grpId="0" nodeType="withEffect">
                                  <p:stCondLst>
                                    <p:cond delay="280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1000"/>
                                        <p:tgtEl>
                                          <p:spTgt spid="21"/>
                                        </p:tgtEl>
                                      </p:cBhvr>
                                    </p:animEffect>
                                  </p:childTnLst>
                                </p:cTn>
                              </p:par>
                              <p:par>
                                <p:cTn id="60" presetID="22" presetClass="entr" presetSubtype="8" fill="hold" grpId="0" nodeType="withEffect">
                                  <p:stCondLst>
                                    <p:cond delay="350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6" grpId="0" animBg="1"/>
      <p:bldP spid="16" grpId="0" animBg="1"/>
      <p:bldP spid="16" grpId="1" animBg="1"/>
      <p:bldP spid="31" grpId="0" uiExpand="1" build="p" animBg="1"/>
      <p:bldP spid="24" grpId="0" animBg="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80A0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63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4D12-5A67-437C-8393-5C28A73578F0}"/>
              </a:ext>
            </a:extLst>
          </p:cNvPr>
          <p:cNvSpPr>
            <a:spLocks noGrp="1"/>
          </p:cNvSpPr>
          <p:nvPr>
            <p:ph type="ctrTitle"/>
          </p:nvPr>
        </p:nvSpPr>
        <p:spPr>
          <a:xfrm>
            <a:off x="458973" y="3390008"/>
            <a:ext cx="7005084" cy="767319"/>
          </a:xfrm>
        </p:spPr>
        <p:txBody>
          <a:bodyPr>
            <a:noAutofit/>
          </a:bodyPr>
          <a:lstStyle/>
          <a:p>
            <a:pPr algn="ctr">
              <a:lnSpc>
                <a:spcPct val="91000"/>
              </a:lnSpc>
            </a:pPr>
            <a:br>
              <a:rPr lang="en-US" sz="7000" b="1" cap="none"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4400" b="1" cap="none"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I Just Keep Falling</a:t>
            </a:r>
            <a:endParaRPr lang="en-US" sz="4400" dirty="0">
              <a:latin typeface="Perpetua" panose="02020502060401020303" pitchFamily="18" charset="0"/>
            </a:endParaRPr>
          </a:p>
        </p:txBody>
      </p:sp>
      <p:sp>
        <p:nvSpPr>
          <p:cNvPr id="3" name="Subtitle 2">
            <a:extLst>
              <a:ext uri="{FF2B5EF4-FFF2-40B4-BE49-F238E27FC236}">
                <a16:creationId xmlns:a16="http://schemas.microsoft.com/office/drawing/2014/main" id="{1F689031-DC87-470C-8AC2-84BFA7FEE233}"/>
              </a:ext>
            </a:extLst>
          </p:cNvPr>
          <p:cNvSpPr>
            <a:spLocks noGrp="1"/>
          </p:cNvSpPr>
          <p:nvPr>
            <p:ph type="subTitle" idx="1"/>
          </p:nvPr>
        </p:nvSpPr>
        <p:spPr>
          <a:xfrm>
            <a:off x="1042877" y="4393789"/>
            <a:ext cx="5773479" cy="1836890"/>
          </a:xfrm>
        </p:spPr>
        <p:txBody>
          <a:bodyPr>
            <a:noAutofit/>
          </a:bodyPr>
          <a:lstStyle/>
          <a:p>
            <a:pPr algn="just"/>
            <a:r>
              <a:rPr lang="en-US" sz="2800" b="1" dirty="0">
                <a:solidFill>
                  <a:srgbClr val="303F0D"/>
                </a:solidFill>
                <a:latin typeface="Arial Narrow" panose="020B0606020202030204" pitchFamily="34" charset="0"/>
              </a:rPr>
              <a:t>Great </a:t>
            </a:r>
            <a:r>
              <a:rPr lang="en-US" sz="2800" b="1" i="1" dirty="0">
                <a:solidFill>
                  <a:srgbClr val="303F0D"/>
                </a:solidFill>
                <a:latin typeface="Arial Narrow" panose="020B0606020202030204" pitchFamily="34" charset="0"/>
              </a:rPr>
              <a:t>is </a:t>
            </a:r>
            <a:r>
              <a:rPr lang="en-US" sz="2800" b="1" dirty="0">
                <a:solidFill>
                  <a:srgbClr val="303F0D"/>
                </a:solidFill>
                <a:latin typeface="Arial Narrow" panose="020B0606020202030204" pitchFamily="34" charset="0"/>
              </a:rPr>
              <a:t>the LORD, and greatly to be praised in the city of our God, </a:t>
            </a:r>
            <a:r>
              <a:rPr lang="en-US" sz="2800" b="1" i="1" dirty="0">
                <a:solidFill>
                  <a:srgbClr val="303F0D"/>
                </a:solidFill>
                <a:latin typeface="Arial Narrow" panose="020B0606020202030204" pitchFamily="34" charset="0"/>
              </a:rPr>
              <a:t>in </a:t>
            </a:r>
            <a:r>
              <a:rPr lang="en-US" sz="2800" b="1" dirty="0">
                <a:solidFill>
                  <a:srgbClr val="303F0D"/>
                </a:solidFill>
                <a:latin typeface="Arial Narrow" panose="020B0606020202030204" pitchFamily="34" charset="0"/>
              </a:rPr>
              <a:t>the Mountain of His Holiness.   (Psalm 48:1)</a:t>
            </a:r>
          </a:p>
        </p:txBody>
      </p:sp>
      <p:sp>
        <p:nvSpPr>
          <p:cNvPr id="4" name="Title 1">
            <a:extLst>
              <a:ext uri="{FF2B5EF4-FFF2-40B4-BE49-F238E27FC236}">
                <a16:creationId xmlns:a16="http://schemas.microsoft.com/office/drawing/2014/main" id="{0A96BBB3-6CC1-437A-BDC0-D7B6E5FB58BA}"/>
              </a:ext>
            </a:extLst>
          </p:cNvPr>
          <p:cNvSpPr txBox="1">
            <a:spLocks/>
          </p:cNvSpPr>
          <p:nvPr/>
        </p:nvSpPr>
        <p:spPr>
          <a:xfrm>
            <a:off x="480239" y="960478"/>
            <a:ext cx="7005084" cy="227182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Climbing the </a:t>
            </a:r>
            <a:b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Mountain of Holiness</a:t>
            </a:r>
            <a:endParaRPr lang="en-US" sz="4400" dirty="0">
              <a:latin typeface="Perpetua" panose="02020502060401020303" pitchFamily="18" charset="0"/>
            </a:endParaRPr>
          </a:p>
        </p:txBody>
      </p:sp>
    </p:spTree>
    <p:extLst>
      <p:ext uri="{BB962C8B-B14F-4D97-AF65-F5344CB8AC3E}">
        <p14:creationId xmlns:p14="http://schemas.microsoft.com/office/powerpoint/2010/main" val="158963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7" name="Up Arrow 16"/>
          <p:cNvSpPr/>
          <p:nvPr/>
        </p:nvSpPr>
        <p:spPr>
          <a:xfrm rot="1249753">
            <a:off x="345333" y="4478158"/>
            <a:ext cx="465769" cy="74217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2937">
            <a:off x="676582" y="3715370"/>
            <a:ext cx="465769" cy="76628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628096">
            <a:off x="1067829" y="2961791"/>
            <a:ext cx="465769" cy="78520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2327731">
            <a:off x="1549461" y="2251049"/>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2838770">
            <a:off x="2044208" y="1604300"/>
            <a:ext cx="465769" cy="79012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67467">
            <a:off x="2661557" y="1023688"/>
            <a:ext cx="465769" cy="796071"/>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9" name="Title 1"/>
          <p:cNvSpPr txBox="1">
            <a:spLocks/>
          </p:cNvSpPr>
          <p:nvPr/>
        </p:nvSpPr>
        <p:spPr>
          <a:xfrm>
            <a:off x="2725384" y="6271435"/>
            <a:ext cx="6418615" cy="533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300" b="1" i="1" dirty="0">
                <a:ln w="12700">
                  <a:solidFill>
                    <a:srgbClr val="032C5D"/>
                  </a:solidFill>
                  <a:prstDash val="solid"/>
                </a:ln>
                <a:solidFill>
                  <a:srgbClr val="F4F1E3"/>
                </a:solidFill>
                <a:effectLst>
                  <a:outerShdw blurRad="41275" dist="20320" dir="1800000" algn="tl" rotWithShape="0">
                    <a:srgbClr val="000000">
                      <a:alpha val="40000"/>
                    </a:srgbClr>
                  </a:outerShdw>
                </a:effectLst>
                <a:latin typeface="Brush Script MT" panose="03060802040406070304" pitchFamily="66" charset="0"/>
                <a:ea typeface="+mj-ea"/>
                <a:cs typeface="+mj-cs"/>
              </a:rPr>
              <a:t>I just keep falling, Lord…</a:t>
            </a:r>
            <a:endParaRPr kumimoji="0" lang="en-US" sz="4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Brush Script MT" panose="03060802040406070304" pitchFamily="66" charset="0"/>
              <a:ea typeface="+mj-ea"/>
              <a:cs typeface="+mj-cs"/>
            </a:endParaRPr>
          </a:p>
        </p:txBody>
      </p:sp>
      <p:sp>
        <p:nvSpPr>
          <p:cNvPr id="16" name="Up Arrow 15"/>
          <p:cNvSpPr/>
          <p:nvPr/>
        </p:nvSpPr>
        <p:spPr>
          <a:xfrm rot="1828452">
            <a:off x="1135645" y="1176347"/>
            <a:ext cx="1178553" cy="369817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209800" y="2991297"/>
            <a:ext cx="6477000" cy="13716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400" b="1" i="1" dirty="0">
                <a:latin typeface="Arial Narrow" panose="020B0606020202030204" pitchFamily="34" charset="0"/>
                <a:cs typeface="Arial" pitchFamily="34" charset="0"/>
              </a:rPr>
              <a:t>The process to becoming holy - as God is Holy - requires an orderly, daily walk, climbing step by step up the mountain</a:t>
            </a:r>
          </a:p>
        </p:txBody>
      </p:sp>
      <p:sp>
        <p:nvSpPr>
          <p:cNvPr id="32" name="Rounded Rectangle 31"/>
          <p:cNvSpPr/>
          <p:nvPr/>
        </p:nvSpPr>
        <p:spPr>
          <a:xfrm>
            <a:off x="2514600" y="4671234"/>
            <a:ext cx="5867400" cy="1196165"/>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3000" i="1" spc="-10" dirty="0">
                <a:solidFill>
                  <a:schemeClr val="tx2">
                    <a:lumMod val="50000"/>
                  </a:schemeClr>
                </a:solidFill>
                <a:latin typeface="Arial Narrow" pitchFamily="34" charset="0"/>
                <a:cs typeface="Microsoft Sans Serif" pitchFamily="34" charset="0"/>
              </a:rPr>
              <a:t>Christians know they need to keep going, keep climbing up the mountain.</a:t>
            </a:r>
            <a:endParaRPr lang="en-US" sz="3000" i="1" spc="-10" dirty="0">
              <a:solidFill>
                <a:srgbClr val="0B0B2B"/>
              </a:solidFill>
              <a:latin typeface="Arial Narrow" pitchFamily="34" charset="0"/>
              <a:cs typeface="Arial" pitchFamily="34" charset="0"/>
            </a:endParaRPr>
          </a:p>
        </p:txBody>
      </p:sp>
      <p:sp>
        <p:nvSpPr>
          <p:cNvPr id="24" name="Rounded Rectangle 23"/>
          <p:cNvSpPr/>
          <p:nvPr/>
        </p:nvSpPr>
        <p:spPr>
          <a:xfrm>
            <a:off x="2971800" y="1600200"/>
            <a:ext cx="4953000" cy="10668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750" b="1" i="1" dirty="0">
                <a:solidFill>
                  <a:sysClr val="windowText" lastClr="000000"/>
                </a:solidFill>
                <a:latin typeface="Candara" pitchFamily="34" charset="0"/>
                <a:cs typeface="Microsoft Sans Serif" pitchFamily="34" charset="0"/>
              </a:rPr>
              <a:t>The journey of a thousand miles begins with one step – Lao Tzu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3"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upRight)">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900" decel="100000" fill="hold"/>
                                        <p:tgtEl>
                                          <p:spTgt spid="3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1000"/>
                                        <p:tgtEl>
                                          <p:spTgt spid="24"/>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8" presetClass="entr" presetSubtype="3"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strips(upRight)">
                                      <p:cBhvr>
                                        <p:cTn id="37" dur="1000"/>
                                        <p:tgtEl>
                                          <p:spTgt spid="17"/>
                                        </p:tgtEl>
                                      </p:cBhvr>
                                    </p:animEffect>
                                  </p:childTnLst>
                                </p:cTn>
                              </p:par>
                              <p:par>
                                <p:cTn id="38" presetID="18" presetClass="entr" presetSubtype="3" fill="hold" grpId="0" nodeType="withEffect">
                                  <p:stCondLst>
                                    <p:cond delay="700"/>
                                  </p:stCondLst>
                                  <p:childTnLst>
                                    <p:set>
                                      <p:cBhvr>
                                        <p:cTn id="39" dur="1" fill="hold">
                                          <p:stCondLst>
                                            <p:cond delay="0"/>
                                          </p:stCondLst>
                                        </p:cTn>
                                        <p:tgtEl>
                                          <p:spTgt spid="18"/>
                                        </p:tgtEl>
                                        <p:attrNameLst>
                                          <p:attrName>style.visibility</p:attrName>
                                        </p:attrNameLst>
                                      </p:cBhvr>
                                      <p:to>
                                        <p:strVal val="visible"/>
                                      </p:to>
                                    </p:set>
                                    <p:animEffect transition="in" filter="strips(upRight)">
                                      <p:cBhvr>
                                        <p:cTn id="40" dur="1000"/>
                                        <p:tgtEl>
                                          <p:spTgt spid="18"/>
                                        </p:tgtEl>
                                      </p:cBhvr>
                                    </p:animEffect>
                                  </p:childTnLst>
                                </p:cTn>
                              </p:par>
                              <p:par>
                                <p:cTn id="41" presetID="18" presetClass="entr" presetSubtype="3" fill="hold" grpId="0" nodeType="withEffect">
                                  <p:stCondLst>
                                    <p:cond delay="1400"/>
                                  </p:stCondLst>
                                  <p:childTnLst>
                                    <p:set>
                                      <p:cBhvr>
                                        <p:cTn id="42" dur="1" fill="hold">
                                          <p:stCondLst>
                                            <p:cond delay="0"/>
                                          </p:stCondLst>
                                        </p:cTn>
                                        <p:tgtEl>
                                          <p:spTgt spid="19"/>
                                        </p:tgtEl>
                                        <p:attrNameLst>
                                          <p:attrName>style.visibility</p:attrName>
                                        </p:attrNameLst>
                                      </p:cBhvr>
                                      <p:to>
                                        <p:strVal val="visible"/>
                                      </p:to>
                                    </p:set>
                                    <p:animEffect transition="in" filter="strips(upRight)">
                                      <p:cBhvr>
                                        <p:cTn id="43" dur="1000"/>
                                        <p:tgtEl>
                                          <p:spTgt spid="19"/>
                                        </p:tgtEl>
                                      </p:cBhvr>
                                    </p:animEffect>
                                  </p:childTnLst>
                                </p:cTn>
                              </p:par>
                              <p:par>
                                <p:cTn id="44" presetID="18" presetClass="entr" presetSubtype="3" fill="hold" grpId="0" nodeType="withEffect">
                                  <p:stCondLst>
                                    <p:cond delay="2100"/>
                                  </p:stCondLst>
                                  <p:childTnLst>
                                    <p:set>
                                      <p:cBhvr>
                                        <p:cTn id="45" dur="1" fill="hold">
                                          <p:stCondLst>
                                            <p:cond delay="0"/>
                                          </p:stCondLst>
                                        </p:cTn>
                                        <p:tgtEl>
                                          <p:spTgt spid="20"/>
                                        </p:tgtEl>
                                        <p:attrNameLst>
                                          <p:attrName>style.visibility</p:attrName>
                                        </p:attrNameLst>
                                      </p:cBhvr>
                                      <p:to>
                                        <p:strVal val="visible"/>
                                      </p:to>
                                    </p:set>
                                    <p:animEffect transition="in" filter="strips(upRight)">
                                      <p:cBhvr>
                                        <p:cTn id="46" dur="1000"/>
                                        <p:tgtEl>
                                          <p:spTgt spid="20"/>
                                        </p:tgtEl>
                                      </p:cBhvr>
                                    </p:animEffect>
                                  </p:childTnLst>
                                </p:cTn>
                              </p:par>
                              <p:par>
                                <p:cTn id="47" presetID="22" presetClass="entr" presetSubtype="8" fill="hold" grpId="0" nodeType="withEffect">
                                  <p:stCondLst>
                                    <p:cond delay="280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1000"/>
                                        <p:tgtEl>
                                          <p:spTgt spid="21"/>
                                        </p:tgtEl>
                                      </p:cBhvr>
                                    </p:animEffect>
                                  </p:childTnLst>
                                </p:cTn>
                              </p:par>
                              <p:par>
                                <p:cTn id="50" presetID="22" presetClass="entr" presetSubtype="8" fill="hold" grpId="0" nodeType="withEffect">
                                  <p:stCondLst>
                                    <p:cond delay="350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1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ox(in)">
                                      <p:cBhvr>
                                        <p:cTn id="5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16" grpId="0" animBg="1"/>
      <p:bldP spid="16" grpId="1" animBg="1"/>
      <p:bldP spid="31" grpId="0" animBg="1"/>
      <p:bldP spid="32"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7" name="Up Arrow 16"/>
          <p:cNvSpPr/>
          <p:nvPr/>
        </p:nvSpPr>
        <p:spPr>
          <a:xfrm rot="1249753">
            <a:off x="345333" y="4478158"/>
            <a:ext cx="465769" cy="74217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3510607">
            <a:off x="676582" y="3715370"/>
            <a:ext cx="465769" cy="766280"/>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9726008">
            <a:off x="983815" y="3151462"/>
            <a:ext cx="465769" cy="785205"/>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12451802">
            <a:off x="1549461" y="2251049"/>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4073911">
            <a:off x="2044208" y="1604300"/>
            <a:ext cx="465769" cy="79012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rot="3067467">
            <a:off x="2661557" y="1023688"/>
            <a:ext cx="465769" cy="796071"/>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7" name="Up Arrow 26"/>
          <p:cNvSpPr/>
          <p:nvPr/>
        </p:nvSpPr>
        <p:spPr>
          <a:xfrm rot="9289448">
            <a:off x="1276522" y="2785331"/>
            <a:ext cx="465769" cy="73175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057400" y="4114800"/>
            <a:ext cx="6096000" cy="1676400"/>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3200" i="1" spc="-10" dirty="0">
                <a:solidFill>
                  <a:schemeClr val="tx2">
                    <a:lumMod val="50000"/>
                  </a:schemeClr>
                </a:solidFill>
                <a:latin typeface="Arial Narrow" pitchFamily="34" charset="0"/>
                <a:cs typeface="Arial" pitchFamily="34" charset="0"/>
              </a:rPr>
              <a:t>In reality, the lifelong journey up the mountain resembles something more like this for most of </a:t>
            </a:r>
            <a:r>
              <a:rPr lang="en-US" sz="3200" i="1" spc="-10">
                <a:solidFill>
                  <a:schemeClr val="tx2">
                    <a:lumMod val="50000"/>
                  </a:schemeClr>
                </a:solidFill>
                <a:latin typeface="Arial Narrow" pitchFamily="34" charset="0"/>
                <a:cs typeface="Arial" pitchFamily="34" charset="0"/>
              </a:rPr>
              <a:t>us… </a:t>
            </a:r>
            <a:endParaRPr lang="en-US" sz="3200" i="1" spc="-10" dirty="0">
              <a:solidFill>
                <a:srgbClr val="0B0B2B"/>
              </a:solidFill>
              <a:latin typeface="Arial Narrow" pitchFamily="34" charset="0"/>
              <a:cs typeface="Arial" pitchFamily="34" charset="0"/>
            </a:endParaRPr>
          </a:p>
        </p:txBody>
      </p:sp>
      <p:sp>
        <p:nvSpPr>
          <p:cNvPr id="33" name="Rounded Rectangle 32"/>
          <p:cNvSpPr/>
          <p:nvPr/>
        </p:nvSpPr>
        <p:spPr>
          <a:xfrm>
            <a:off x="2286000" y="2438400"/>
            <a:ext cx="5638800" cy="1371600"/>
          </a:xfrm>
          <a:prstGeom prst="roundRect">
            <a:avLst/>
          </a:prstGeom>
          <a:solidFill>
            <a:srgbClr val="C00000"/>
          </a:solidFill>
          <a:ln w="28575">
            <a:solidFill>
              <a:srgbClr val="EBECD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93000"/>
              </a:lnSpc>
            </a:pPr>
            <a:r>
              <a:rPr lang="en-US" sz="2500" b="1" i="1" dirty="0">
                <a:solidFill>
                  <a:schemeClr val="accent2">
                    <a:lumMod val="20000"/>
                    <a:lumOff val="80000"/>
                  </a:schemeClr>
                </a:solidFill>
                <a:latin typeface="Arial" pitchFamily="34" charset="0"/>
                <a:cs typeface="Arial" pitchFamily="34" charset="0"/>
              </a:rPr>
              <a:t>The journey of a thousand miles begins with one step – Lao Tzu</a:t>
            </a:r>
          </a:p>
          <a:p>
            <a:pPr algn="just">
              <a:lnSpc>
                <a:spcPct val="93000"/>
              </a:lnSpc>
            </a:pPr>
            <a:endParaRPr lang="en-US" sz="500" b="1" i="1" dirty="0">
              <a:solidFill>
                <a:schemeClr val="accent2">
                  <a:lumMod val="20000"/>
                  <a:lumOff val="80000"/>
                </a:schemeClr>
              </a:solidFill>
              <a:latin typeface="Arial" pitchFamily="34" charset="0"/>
              <a:cs typeface="Arial" pitchFamily="34" charset="0"/>
            </a:endParaRPr>
          </a:p>
          <a:p>
            <a:pPr algn="ctr">
              <a:lnSpc>
                <a:spcPct val="93000"/>
              </a:lnSpc>
            </a:pPr>
            <a:r>
              <a:rPr lang="en-US" sz="2500" b="1" i="1" dirty="0">
                <a:solidFill>
                  <a:schemeClr val="accent2">
                    <a:lumMod val="20000"/>
                    <a:lumOff val="80000"/>
                  </a:schemeClr>
                </a:solidFill>
                <a:latin typeface="Arial" pitchFamily="34" charset="0"/>
                <a:cs typeface="Arial" pitchFamily="34" charset="0"/>
              </a:rPr>
              <a:t>(sometimes, over and over again)</a:t>
            </a:r>
          </a:p>
        </p:txBody>
      </p:sp>
      <p:sp>
        <p:nvSpPr>
          <p:cNvPr id="34" name="Rounded Rectangle 33"/>
          <p:cNvSpPr/>
          <p:nvPr/>
        </p:nvSpPr>
        <p:spPr>
          <a:xfrm>
            <a:off x="5486400" y="533400"/>
            <a:ext cx="3505200" cy="1295400"/>
          </a:xfrm>
          <a:prstGeom prst="roundRect">
            <a:avLst/>
          </a:prstGeom>
          <a:solidFill>
            <a:schemeClr val="accent3">
              <a:lumMod val="20000"/>
              <a:lumOff val="80000"/>
            </a:schemeClr>
          </a:solidFill>
          <a:ln w="28575">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2150" i="1" dirty="0">
                <a:solidFill>
                  <a:srgbClr val="080E10"/>
                </a:solidFill>
                <a:latin typeface="Book Antiqua" pitchFamily="18" charset="0"/>
              </a:rPr>
              <a:t>Let us not grow weary while doing good, for in due season we shall reap if we do not lose heart.  - Galatians 6:9</a:t>
            </a:r>
          </a:p>
        </p:txBody>
      </p:sp>
      <p:sp>
        <p:nvSpPr>
          <p:cNvPr id="35" name="TextBox 34"/>
          <p:cNvSpPr txBox="1"/>
          <p:nvPr/>
        </p:nvSpPr>
        <p:spPr>
          <a:xfrm>
            <a:off x="990600" y="1905000"/>
            <a:ext cx="1676400" cy="2492990"/>
          </a:xfrm>
          <a:prstGeom prst="rect">
            <a:avLst/>
          </a:prstGeom>
          <a:noFill/>
        </p:spPr>
        <p:txBody>
          <a:bodyPr wrap="square" rtlCol="0">
            <a:spAutoFit/>
          </a:bodyPr>
          <a:lstStyle/>
          <a:p>
            <a:r>
              <a:rPr lang="en-US" sz="15600" b="1" i="1" dirty="0">
                <a:ln w="38100">
                  <a:solidFill>
                    <a:srgbClr val="FF0000"/>
                  </a:solidFill>
                </a:ln>
                <a:solidFill>
                  <a:srgbClr val="262F13"/>
                </a:solidFill>
                <a:effectLst>
                  <a:outerShdw blurRad="38100" dist="38100" dir="2700000" algn="tl">
                    <a:srgbClr val="000000">
                      <a:alpha val="43137"/>
                    </a:srgbClr>
                  </a:outerShdw>
                </a:effectLst>
              </a:rPr>
              <a:t>?</a:t>
            </a:r>
          </a:p>
        </p:txBody>
      </p:sp>
      <p:sp>
        <p:nvSpPr>
          <p:cNvPr id="24" name="Title 1">
            <a:extLst>
              <a:ext uri="{FF2B5EF4-FFF2-40B4-BE49-F238E27FC236}">
                <a16:creationId xmlns:a16="http://schemas.microsoft.com/office/drawing/2014/main" id="{6DA8D621-B384-4EDE-AF25-38AC6299B4BD}"/>
              </a:ext>
            </a:extLst>
          </p:cNvPr>
          <p:cNvSpPr txBox="1">
            <a:spLocks/>
          </p:cNvSpPr>
          <p:nvPr/>
        </p:nvSpPr>
        <p:spPr>
          <a:xfrm>
            <a:off x="2725384" y="6271435"/>
            <a:ext cx="6418615" cy="533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300" b="1" i="1" dirty="0">
                <a:ln w="12700">
                  <a:solidFill>
                    <a:srgbClr val="032C5D"/>
                  </a:solidFill>
                  <a:prstDash val="solid"/>
                </a:ln>
                <a:solidFill>
                  <a:srgbClr val="F4F1E3"/>
                </a:solidFill>
                <a:effectLst>
                  <a:outerShdw blurRad="41275" dist="20320" dir="1800000" algn="tl" rotWithShape="0">
                    <a:srgbClr val="000000">
                      <a:alpha val="40000"/>
                    </a:srgbClr>
                  </a:outerShdw>
                </a:effectLst>
                <a:latin typeface="Brush Script MT" panose="03060802040406070304" pitchFamily="66" charset="0"/>
                <a:ea typeface="+mj-ea"/>
                <a:cs typeface="+mj-cs"/>
              </a:rPr>
              <a:t>I just keep falling, Lord…</a:t>
            </a:r>
            <a:endParaRPr kumimoji="0" lang="en-US" sz="4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Brush Script MT" panose="03060802040406070304"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2" presetClass="entr" presetSubtype="8" fill="hold" nodeType="withEffect">
                                  <p:stCondLst>
                                    <p:cond delay="10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fill="hold"/>
                                        <p:tgtEl>
                                          <p:spTgt spid="14"/>
                                        </p:tgtEl>
                                        <p:attrNameLst>
                                          <p:attrName>ppt_x</p:attrName>
                                        </p:attrNameLst>
                                      </p:cBhvr>
                                      <p:tavLst>
                                        <p:tav tm="0">
                                          <p:val>
                                            <p:strVal val="0-#ppt_w/2"/>
                                          </p:val>
                                        </p:tav>
                                        <p:tav tm="100000">
                                          <p:val>
                                            <p:strVal val="#ppt_x"/>
                                          </p:val>
                                        </p:tav>
                                      </p:tavLst>
                                    </p:anim>
                                    <p:anim calcmode="lin" valueType="num">
                                      <p:cBhvr additive="base">
                                        <p:cTn id="11"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10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7" dur="10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8" dur="1000" accel="50000" fill="hold">
                                          <p:stCondLst>
                                            <p:cond delay="1000"/>
                                          </p:stCondLst>
                                        </p:cTn>
                                        <p:tgtEl>
                                          <p:spTgt spid="35"/>
                                        </p:tgtEl>
                                        <p:attrNameLst>
                                          <p:attrName>ppt_w</p:attrName>
                                        </p:attrNameLst>
                                      </p:cBhvr>
                                      <p:tavLst>
                                        <p:tav tm="0">
                                          <p:val>
                                            <p:strVal val="#ppt_w*.05"/>
                                          </p:val>
                                        </p:tav>
                                        <p:tav tm="100000">
                                          <p:val>
                                            <p:strVal val="#ppt_w"/>
                                          </p:val>
                                        </p:tav>
                                      </p:tavLst>
                                    </p:anim>
                                    <p:anim calcmode="lin" valueType="num">
                                      <p:cBhvr>
                                        <p:cTn id="19" dur="2000" fill="hold"/>
                                        <p:tgtEl>
                                          <p:spTgt spid="35"/>
                                        </p:tgtEl>
                                        <p:attrNameLst>
                                          <p:attrName>ppt_h</p:attrName>
                                        </p:attrNameLst>
                                      </p:cBhvr>
                                      <p:tavLst>
                                        <p:tav tm="0">
                                          <p:val>
                                            <p:strVal val="#ppt_h"/>
                                          </p:val>
                                        </p:tav>
                                        <p:tav tm="100000">
                                          <p:val>
                                            <p:strVal val="#ppt_h"/>
                                          </p:val>
                                        </p:tav>
                                      </p:tavLst>
                                    </p:anim>
                                    <p:anim calcmode="lin" valueType="num">
                                      <p:cBhvr>
                                        <p:cTn id="20" dur="10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21" dur="10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22" dur="1000" accel="50000" fill="hold">
                                          <p:stCondLst>
                                            <p:cond delay="1000"/>
                                          </p:stCondLst>
                                        </p:cTn>
                                        <p:tgtEl>
                                          <p:spTgt spid="35"/>
                                        </p:tgtEl>
                                        <p:attrNameLst>
                                          <p:attrName>ppt_y</p:attrName>
                                        </p:attrNameLst>
                                      </p:cBhvr>
                                      <p:tavLst>
                                        <p:tav tm="0">
                                          <p:val>
                                            <p:strVal val="#ppt_y+.1"/>
                                          </p:val>
                                        </p:tav>
                                        <p:tav tm="100000">
                                          <p:val>
                                            <p:strVal val="#ppt_y"/>
                                          </p:val>
                                        </p:tav>
                                      </p:tavLst>
                                    </p:anim>
                                    <p:animEffect transition="in" filter="fade">
                                      <p:cBhvr>
                                        <p:cTn id="23" dur="2000" decel="50000">
                                          <p:stCondLst>
                                            <p:cond delay="0"/>
                                          </p:stCondLst>
                                        </p:cTn>
                                        <p:tgtEl>
                                          <p:spTgt spid="35"/>
                                        </p:tgtEl>
                                      </p:cBhvr>
                                    </p:animEffect>
                                  </p:childTnLst>
                                </p:cTn>
                              </p:par>
                              <p:par>
                                <p:cTn id="24" presetID="4" presetClass="entr" presetSubtype="16" fill="hold" grpId="0" nodeType="with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box(in)">
                                      <p:cBhvr>
                                        <p:cTn id="26" dur="1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1" nodeType="clickEffect">
                                  <p:stCondLst>
                                    <p:cond delay="0"/>
                                  </p:stCondLst>
                                  <p:childTnLst>
                                    <p:animEffect transition="out" filter="blinds(horizontal)">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8" presetClass="entr" presetSubtype="3" fill="hold" grpId="0" nodeType="withEffect">
                                  <p:stCondLst>
                                    <p:cond delay="1000"/>
                                  </p:stCondLst>
                                  <p:childTnLst>
                                    <p:set>
                                      <p:cBhvr>
                                        <p:cTn id="33" dur="1" fill="hold">
                                          <p:stCondLst>
                                            <p:cond delay="0"/>
                                          </p:stCondLst>
                                        </p:cTn>
                                        <p:tgtEl>
                                          <p:spTgt spid="17"/>
                                        </p:tgtEl>
                                        <p:attrNameLst>
                                          <p:attrName>style.visibility</p:attrName>
                                        </p:attrNameLst>
                                      </p:cBhvr>
                                      <p:to>
                                        <p:strVal val="visible"/>
                                      </p:to>
                                    </p:set>
                                    <p:animEffect transition="in" filter="strips(upRight)">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strips(upRigh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9"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trips(upLeft)">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strips(downRight)">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strips(downLeft)">
                                      <p:cBhvr>
                                        <p:cTn id="54" dur="1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10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1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ppt_w</p:attrName>
                                        </p:attrNameLst>
                                      </p:cBhvr>
                                      <p:tavLst>
                                        <p:tav tm="0">
                                          <p:val>
                                            <p:fltVal val="0"/>
                                          </p:val>
                                        </p:tav>
                                        <p:tav tm="100000">
                                          <p:val>
                                            <p:strVal val="#ppt_w"/>
                                          </p:val>
                                        </p:tav>
                                      </p:tavLst>
                                    </p:anim>
                                    <p:anim calcmode="lin" valueType="num">
                                      <p:cBhvr>
                                        <p:cTn id="70" dur="10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37" fill="hold" grpId="0" nodeType="clickEffect">
                                  <p:stCondLst>
                                    <p:cond delay="0"/>
                                  </p:stCondLst>
                                  <p:childTnLst>
                                    <p:set>
                                      <p:cBhvr>
                                        <p:cTn id="74" dur="1" fill="hold">
                                          <p:stCondLst>
                                            <p:cond delay="0"/>
                                          </p:stCondLst>
                                        </p:cTn>
                                        <p:tgtEl>
                                          <p:spTgt spid="33">
                                            <p:bg/>
                                          </p:spTgt>
                                        </p:tgtEl>
                                        <p:attrNameLst>
                                          <p:attrName>style.visibility</p:attrName>
                                        </p:attrNameLst>
                                      </p:cBhvr>
                                      <p:to>
                                        <p:strVal val="visible"/>
                                      </p:to>
                                    </p:set>
                                    <p:animEffect transition="in" filter="barn(outVertical)">
                                      <p:cBhvr>
                                        <p:cTn id="75" dur="1000"/>
                                        <p:tgtEl>
                                          <p:spTgt spid="33">
                                            <p:bg/>
                                          </p:spTgt>
                                        </p:tgtEl>
                                      </p:cBhvr>
                                    </p:animEffect>
                                  </p:childTnLst>
                                </p:cTn>
                              </p:par>
                              <p:par>
                                <p:cTn id="76" presetID="16" presetClass="entr" presetSubtype="37" fill="hold" grpId="0" nodeType="withEffect">
                                  <p:stCondLst>
                                    <p:cond delay="0"/>
                                  </p:stCondLst>
                                  <p:childTnLst>
                                    <p:set>
                                      <p:cBhvr>
                                        <p:cTn id="77" dur="1" fill="hold">
                                          <p:stCondLst>
                                            <p:cond delay="0"/>
                                          </p:stCondLst>
                                        </p:cTn>
                                        <p:tgtEl>
                                          <p:spTgt spid="33">
                                            <p:txEl>
                                              <p:pRg st="0" end="0"/>
                                            </p:txEl>
                                          </p:spTgt>
                                        </p:tgtEl>
                                        <p:attrNameLst>
                                          <p:attrName>style.visibility</p:attrName>
                                        </p:attrNameLst>
                                      </p:cBhvr>
                                      <p:to>
                                        <p:strVal val="visible"/>
                                      </p:to>
                                    </p:set>
                                    <p:animEffect transition="in" filter="barn(outVertical)">
                                      <p:cBhvr>
                                        <p:cTn id="78" dur="1000"/>
                                        <p:tgtEl>
                                          <p:spTgt spid="3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3">
                                            <p:txEl>
                                              <p:pRg st="2" end="2"/>
                                            </p:txEl>
                                          </p:spTgt>
                                        </p:tgtEl>
                                        <p:attrNameLst>
                                          <p:attrName>style.visibility</p:attrName>
                                        </p:attrNameLst>
                                      </p:cBhvr>
                                      <p:to>
                                        <p:strVal val="visible"/>
                                      </p:to>
                                    </p:set>
                                    <p:animEffect transition="in" filter="barn(outVertical)">
                                      <p:cBhvr>
                                        <p:cTn id="83" dur="10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7" grpId="0" animBg="1"/>
      <p:bldP spid="28" grpId="0" animBg="1"/>
      <p:bldP spid="33" grpId="0" uiExpand="1" build="p" animBg="1"/>
      <p:bldP spid="34" grpId="0" animBg="1"/>
      <p:bldP spid="35" grpId="0"/>
      <p:bldP spid="35"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8F5C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627320" y="4866162"/>
            <a:ext cx="7391400" cy="1364388"/>
          </a:xfrm>
          <a:prstGeom prst="rect">
            <a:avLst/>
          </a:prstGeom>
          <a:solidFill>
            <a:schemeClr val="accent2"/>
          </a:solidFill>
          <a:ln w="19050">
            <a:solidFill>
              <a:srgbClr val="152116"/>
            </a:solidFill>
          </a:ln>
        </p:spPr>
        <p:txBody>
          <a:bodyPr vert="horz" anchor="b">
            <a:noAutofit/>
          </a:bodyPr>
          <a:lstStyle/>
          <a:p>
            <a:pPr lvl="0" algn="just">
              <a:lnSpc>
                <a:spcPct val="90000"/>
              </a:lnSpc>
              <a:spcBef>
                <a:spcPct val="0"/>
              </a:spcBef>
              <a:defRPr/>
            </a:pPr>
            <a:r>
              <a:rPr kumimoji="0" lang="en-US" sz="3000" b="0" i="1" u="none" strike="noStrike" kern="1200" cap="none" spc="0" normalizeH="0" noProof="0" dirty="0">
                <a:ln>
                  <a:noFill/>
                </a:ln>
                <a:solidFill>
                  <a:srgbClr val="EFF8DC"/>
                </a:solidFill>
                <a:effectLst/>
                <a:uLnTx/>
                <a:uFillTx/>
                <a:latin typeface="Arial Narrow" pitchFamily="34" charset="0"/>
                <a:ea typeface="+mj-ea"/>
                <a:cs typeface="+mj-cs"/>
                <a:sym typeface="Wingdings 2"/>
              </a:rPr>
              <a:t>Forgetting those things that are behind me </a:t>
            </a:r>
            <a:r>
              <a:rPr kumimoji="0" lang="en-US" sz="3000" b="0" i="1" u="none" strike="noStrike" kern="1200" cap="none" spc="0" normalizeH="0" noProof="0" dirty="0">
                <a:ln>
                  <a:noFill/>
                </a:ln>
                <a:solidFill>
                  <a:srgbClr val="EFF8DC"/>
                </a:solidFill>
                <a:effectLst/>
                <a:uLnTx/>
                <a:uFillTx/>
                <a:latin typeface="Arial Narrow" pitchFamily="34" charset="0"/>
                <a:ea typeface="+mj-ea"/>
                <a:cs typeface="+mj-cs"/>
              </a:rPr>
              <a:t> “</a:t>
            </a:r>
            <a:r>
              <a:rPr kumimoji="0" lang="en-US" sz="3000" b="0" u="none" strike="noStrike" kern="1200" cap="none" spc="0" normalizeH="0" noProof="0" dirty="0">
                <a:ln>
                  <a:noFill/>
                </a:ln>
                <a:solidFill>
                  <a:srgbClr val="EFF8DC"/>
                </a:solidFill>
                <a:effectLst/>
                <a:uLnTx/>
                <a:uFillTx/>
                <a:latin typeface="Arial Narrow" pitchFamily="34" charset="0"/>
                <a:ea typeface="+mj-ea"/>
                <a:cs typeface="+mj-cs"/>
              </a:rPr>
              <a:t>I chase after that I may apprehend…I </a:t>
            </a:r>
            <a:r>
              <a:rPr lang="en-US" sz="3000" dirty="0">
                <a:solidFill>
                  <a:srgbClr val="EFF8DC"/>
                </a:solidFill>
                <a:latin typeface="Arial Narrow" pitchFamily="34" charset="0"/>
                <a:ea typeface="+mj-ea"/>
                <a:cs typeface="+mj-cs"/>
              </a:rPr>
              <a:t>reach for (</a:t>
            </a:r>
            <a:r>
              <a:rPr kumimoji="0" lang="en-US" sz="3000" b="0" u="none" strike="noStrike" kern="1200" cap="none" spc="0" normalizeH="0" noProof="0" dirty="0">
                <a:ln>
                  <a:noFill/>
                </a:ln>
                <a:solidFill>
                  <a:srgbClr val="EFF8DC"/>
                </a:solidFill>
                <a:effectLst/>
                <a:uLnTx/>
                <a:uFillTx/>
                <a:latin typeface="Arial Narrow" pitchFamily="34" charset="0"/>
                <a:ea typeface="+mj-ea"/>
                <a:cs typeface="+mj-cs"/>
              </a:rPr>
              <a:t>stretch)…I press toward (chase)” </a:t>
            </a:r>
            <a:r>
              <a:rPr lang="en-US" sz="3000" dirty="0">
                <a:solidFill>
                  <a:srgbClr val="EFF8DC"/>
                </a:solidFill>
                <a:latin typeface="Arial Narrow" pitchFamily="34" charset="0"/>
                <a:ea typeface="+mj-ea"/>
                <a:cs typeface="+mj-cs"/>
              </a:rPr>
              <a:t>(Phil 3:12-14)</a:t>
            </a:r>
            <a:endParaRPr kumimoji="0" lang="en-US" sz="3000" b="0" i="0" u="none" strike="noStrike" kern="1200" cap="none" spc="0" normalizeH="0" baseline="0" noProof="0" dirty="0">
              <a:ln>
                <a:noFill/>
              </a:ln>
              <a:solidFill>
                <a:srgbClr val="EFF8DC"/>
              </a:solidFill>
              <a:effectLst/>
              <a:uLnTx/>
              <a:uFillTx/>
              <a:latin typeface="Arial Narrow" pitchFamily="34" charset="0"/>
              <a:ea typeface="+mj-ea"/>
              <a:cs typeface="+mj-cs"/>
            </a:endParaRPr>
          </a:p>
        </p:txBody>
      </p:sp>
      <p:sp>
        <p:nvSpPr>
          <p:cNvPr id="10" name="Rounded Rectangle 9"/>
          <p:cNvSpPr/>
          <p:nvPr/>
        </p:nvSpPr>
        <p:spPr>
          <a:xfrm>
            <a:off x="304800" y="781500"/>
            <a:ext cx="7620000" cy="1752600"/>
          </a:xfrm>
          <a:prstGeom prst="roundRect">
            <a:avLst/>
          </a:prstGeom>
          <a:solidFill>
            <a:schemeClr val="accent3">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rgbClr val="C00000"/>
                </a:solidFill>
                <a:latin typeface="Arial" pitchFamily="34" charset="0"/>
                <a:cs typeface="Arial" pitchFamily="34" charset="0"/>
              </a:rPr>
              <a:t>The humble admission that you keep falling </a:t>
            </a:r>
            <a:r>
              <a:rPr lang="en-US" sz="2600" b="1" i="1" dirty="0">
                <a:solidFill>
                  <a:srgbClr val="C00000"/>
                </a:solidFill>
                <a:effectLst>
                  <a:outerShdw blurRad="38100" dist="38100" dir="2700000" algn="tl">
                    <a:srgbClr val="000000">
                      <a:alpha val="43137"/>
                    </a:srgbClr>
                  </a:outerShdw>
                </a:effectLst>
                <a:latin typeface="Arial Narrow" pitchFamily="34" charset="0"/>
                <a:cs typeface="Arial" pitchFamily="34" charset="0"/>
              </a:rPr>
              <a:t>(</a:t>
            </a:r>
            <a:r>
              <a:rPr lang="en-US" sz="2800" i="1" dirty="0">
                <a:solidFill>
                  <a:srgbClr val="C00000"/>
                </a:solidFill>
                <a:effectLst>
                  <a:outerShdw blurRad="38100" dist="38100" dir="2700000" algn="tl">
                    <a:srgbClr val="000000">
                      <a:alpha val="43137"/>
                    </a:srgbClr>
                  </a:outerShdw>
                </a:effectLst>
                <a:latin typeface="Arial Narrow" pitchFamily="34" charset="0"/>
                <a:cs typeface="Arial" pitchFamily="34" charset="0"/>
              </a:rPr>
              <a:t>stumbling, quitting, starting</a:t>
            </a:r>
            <a:r>
              <a:rPr lang="en-US" sz="2600" b="1" i="1" dirty="0">
                <a:solidFill>
                  <a:srgbClr val="C00000"/>
                </a:solidFill>
                <a:effectLst>
                  <a:outerShdw blurRad="38100" dist="38100" dir="2700000" algn="tl">
                    <a:srgbClr val="000000">
                      <a:alpha val="43137"/>
                    </a:srgbClr>
                  </a:outerShdw>
                </a:effectLst>
                <a:latin typeface="Arial Narrow" pitchFamily="34" charset="0"/>
                <a:cs typeface="Arial" pitchFamily="34" charset="0"/>
              </a:rPr>
              <a:t>)</a:t>
            </a:r>
            <a:r>
              <a:rPr lang="en-US" sz="2600" b="1" dirty="0">
                <a:solidFill>
                  <a:srgbClr val="C00000"/>
                </a:solidFill>
                <a:latin typeface="Arial" pitchFamily="34" charset="0"/>
                <a:cs typeface="Arial" pitchFamily="34" charset="0"/>
              </a:rPr>
              <a:t>, the genuine remorse (guilt) over it, the will to get up and go on is a mark of great strength! </a:t>
            </a:r>
            <a:endParaRPr lang="en-US" sz="2600" dirty="0">
              <a:latin typeface="Arial" pitchFamily="34" charset="0"/>
              <a:cs typeface="Arial" pitchFamily="34" charset="0"/>
            </a:endParaRPr>
          </a:p>
        </p:txBody>
      </p:sp>
      <p:sp>
        <p:nvSpPr>
          <p:cNvPr id="8" name="Rounded Rectangle 7"/>
          <p:cNvSpPr/>
          <p:nvPr/>
        </p:nvSpPr>
        <p:spPr>
          <a:xfrm>
            <a:off x="1828800" y="2748507"/>
            <a:ext cx="6629400" cy="1752600"/>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3100" i="1" dirty="0">
                <a:solidFill>
                  <a:schemeClr val="tx2">
                    <a:lumMod val="50000"/>
                  </a:schemeClr>
                </a:solidFill>
                <a:cs typeface="Arial" pitchFamily="34" charset="0"/>
              </a:rPr>
              <a:t>A </a:t>
            </a:r>
            <a:r>
              <a:rPr lang="en-US" sz="3100" i="1" dirty="0">
                <a:solidFill>
                  <a:srgbClr val="0B0B2B"/>
                </a:solidFill>
                <a:cs typeface="Arial" pitchFamily="34" charset="0"/>
              </a:rPr>
              <a:t>righteous man </a:t>
            </a:r>
            <a:r>
              <a:rPr lang="en-US" sz="3100" i="1" dirty="0">
                <a:solidFill>
                  <a:srgbClr val="0B0B2B"/>
                </a:solidFill>
              </a:rPr>
              <a:t>falls 7 times, but he rises up again</a:t>
            </a:r>
            <a:r>
              <a:rPr lang="en-US" sz="3100" i="1" dirty="0">
                <a:solidFill>
                  <a:srgbClr val="0B0B2B"/>
                </a:solidFill>
                <a:sym typeface="Wingdings" pitchFamily="2" charset="2"/>
              </a:rPr>
              <a:t>; a wicked man simply stumbles into adversity.</a:t>
            </a:r>
            <a:endParaRPr lang="en-US" sz="3100" i="1" dirty="0">
              <a:solidFill>
                <a:srgbClr val="0B0B2B"/>
              </a:solidFill>
              <a:cs typeface="Arial" pitchFamily="34" charset="0"/>
            </a:endParaRPr>
          </a:p>
        </p:txBody>
      </p:sp>
      <p:cxnSp>
        <p:nvCxnSpPr>
          <p:cNvPr id="9" name="Straight Connector 8"/>
          <p:cNvCxnSpPr/>
          <p:nvPr/>
        </p:nvCxnSpPr>
        <p:spPr>
          <a:xfrm>
            <a:off x="2461435" y="3358307"/>
            <a:ext cx="243840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28435" y="3358301"/>
            <a:ext cx="76200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980089" y="2890288"/>
            <a:ext cx="320040" cy="533400"/>
          </a:xfrm>
          <a:prstGeom prst="ellipse">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590800" y="3889933"/>
            <a:ext cx="281940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3889932"/>
            <a:ext cx="2133600" cy="1588"/>
          </a:xfrm>
          <a:prstGeom prst="line">
            <a:avLst/>
          </a:prstGeom>
          <a:ln w="38100">
            <a:solidFill>
              <a:srgbClr val="92D050"/>
            </a:solidFill>
          </a:ln>
        </p:spPr>
        <p:style>
          <a:lnRef idx="2">
            <a:schemeClr val="accent5"/>
          </a:lnRef>
          <a:fillRef idx="0">
            <a:schemeClr val="accent5"/>
          </a:fillRef>
          <a:effectRef idx="1">
            <a:schemeClr val="accent5"/>
          </a:effectRef>
          <a:fontRef idx="minor">
            <a:schemeClr val="tx1"/>
          </a:fontRef>
        </p:style>
      </p:cxnSp>
      <p:cxnSp>
        <p:nvCxnSpPr>
          <p:cNvPr id="23" name="Straight Connector 22"/>
          <p:cNvCxnSpPr/>
          <p:nvPr/>
        </p:nvCxnSpPr>
        <p:spPr>
          <a:xfrm>
            <a:off x="2025501" y="4357770"/>
            <a:ext cx="2819400" cy="1588"/>
          </a:xfrm>
          <a:prstGeom prst="line">
            <a:avLst/>
          </a:prstGeom>
          <a:ln w="38100">
            <a:solidFill>
              <a:srgbClr val="92D050"/>
            </a:solidFill>
          </a:ln>
        </p:spPr>
        <p:style>
          <a:lnRef idx="2">
            <a:schemeClr val="accent5"/>
          </a:lnRef>
          <a:fillRef idx="0">
            <a:schemeClr val="accent5"/>
          </a:fillRef>
          <a:effectRef idx="1">
            <a:schemeClr val="accent5"/>
          </a:effectRef>
          <a:fontRef idx="minor">
            <a:schemeClr val="tx1"/>
          </a:fontRef>
        </p:style>
      </p:cxnSp>
      <p:sp>
        <p:nvSpPr>
          <p:cNvPr id="25" name="Rectangle 24"/>
          <p:cNvSpPr/>
          <p:nvPr/>
        </p:nvSpPr>
        <p:spPr>
          <a:xfrm>
            <a:off x="198470" y="3216347"/>
            <a:ext cx="1295400" cy="838200"/>
          </a:xfrm>
          <a:prstGeom prst="rect">
            <a:avLst/>
          </a:prstGeom>
          <a:solidFill>
            <a:schemeClr val="accent6">
              <a:lumMod val="1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3">
                    <a:lumMod val="40000"/>
                    <a:lumOff val="60000"/>
                  </a:schemeClr>
                </a:solidFill>
              </a:rPr>
              <a:t>Proverbs 24:16 </a:t>
            </a:r>
          </a:p>
        </p:txBody>
      </p:sp>
      <p:sp>
        <p:nvSpPr>
          <p:cNvPr id="14" name="Title 1">
            <a:extLst>
              <a:ext uri="{FF2B5EF4-FFF2-40B4-BE49-F238E27FC236}">
                <a16:creationId xmlns:a16="http://schemas.microsoft.com/office/drawing/2014/main" id="{560F14E5-5EDF-4B49-8177-313398A2BFCE}"/>
              </a:ext>
            </a:extLst>
          </p:cNvPr>
          <p:cNvSpPr txBox="1">
            <a:spLocks/>
          </p:cNvSpPr>
          <p:nvPr/>
        </p:nvSpPr>
        <p:spPr>
          <a:xfrm>
            <a:off x="33663" y="46070"/>
            <a:ext cx="6241311" cy="609600"/>
          </a:xfrm>
          <a:prstGeom prst="rect">
            <a:avLst/>
          </a:prstGeom>
        </p:spPr>
        <p:txBody>
          <a:bodyPr vert="horz" lIns="91440" tIns="45720" rIns="91440" bIns="45720" rtlCol="0" anchor="ctr">
            <a:noAutofit/>
          </a:bodyPr>
          <a:lstStyle/>
          <a:p>
            <a:pPr defTabSz="914400">
              <a:spcBef>
                <a:spcPct val="0"/>
              </a:spcBef>
              <a:defRPr/>
            </a:pPr>
            <a:r>
              <a:rPr lang="en-US" sz="36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I Just Keep Falling,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ox(in)">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edge">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1000"/>
                                        <p:tgtEl>
                                          <p:spTgt spid="21"/>
                                        </p:tgtEl>
                                      </p:cBhvr>
                                    </p:animEffect>
                                  </p:childTnLst>
                                </p:cTn>
                              </p:par>
                              <p:par>
                                <p:cTn id="43" presetID="22" presetClass="entr" presetSubtype="8" fill="hold" nodeType="withEffect">
                                  <p:stCondLst>
                                    <p:cond delay="100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1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strVal val="#ppt_w+.3"/>
                                          </p:val>
                                        </p:tav>
                                        <p:tav tm="100000">
                                          <p:val>
                                            <p:strVal val="#ppt_w"/>
                                          </p:val>
                                        </p:tav>
                                      </p:tavLst>
                                    </p:anim>
                                    <p:anim calcmode="lin" valueType="num">
                                      <p:cBhvr>
                                        <p:cTn id="51" dur="1000" fill="hold"/>
                                        <p:tgtEl>
                                          <p:spTgt spid="7"/>
                                        </p:tgtEl>
                                        <p:attrNameLst>
                                          <p:attrName>ppt_h</p:attrName>
                                        </p:attrNameLst>
                                      </p:cBhvr>
                                      <p:tavLst>
                                        <p:tav tm="0">
                                          <p:val>
                                            <p:strVal val="#ppt_h"/>
                                          </p:val>
                                        </p:tav>
                                        <p:tav tm="100000">
                                          <p:val>
                                            <p:strVal val="#ppt_h"/>
                                          </p:val>
                                        </p:tav>
                                      </p:tavLst>
                                    </p:anim>
                                    <p:animEffect transition="in" filter="fade">
                                      <p:cBhvr>
                                        <p:cTn id="5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17"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4" name="Rounded Rectangle 3"/>
          <p:cNvSpPr/>
          <p:nvPr/>
        </p:nvSpPr>
        <p:spPr>
          <a:xfrm>
            <a:off x="189962" y="435935"/>
            <a:ext cx="6816893" cy="1710544"/>
          </a:xfrm>
          <a:prstGeom prst="roundRect">
            <a:avLst/>
          </a:prstGeom>
          <a:ln w="19050">
            <a:solidFill>
              <a:srgbClr val="74A477"/>
            </a:solidFill>
          </a:ln>
        </p:spPr>
        <p:style>
          <a:lnRef idx="3">
            <a:schemeClr val="lt1"/>
          </a:lnRef>
          <a:fillRef idx="1">
            <a:schemeClr val="accent1"/>
          </a:fillRef>
          <a:effectRef idx="1">
            <a:schemeClr val="accent1"/>
          </a:effectRef>
          <a:fontRef idx="minor">
            <a:schemeClr val="lt1"/>
          </a:fontRef>
        </p:style>
        <p:txBody>
          <a:bodyPr rtlCol="0" anchor="ctr"/>
          <a:lstStyle/>
          <a:p>
            <a:pPr algn="just" defTabSz="365760">
              <a:lnSpc>
                <a:spcPct val="96000"/>
              </a:lnSpc>
            </a:pPr>
            <a:r>
              <a:rPr lang="en-US" sz="2500" i="1" dirty="0">
                <a:solidFill>
                  <a:schemeClr val="bg1"/>
                </a:solidFill>
                <a:latin typeface="Arial Narrow" panose="020B0606020202030204" pitchFamily="34" charset="0"/>
              </a:rPr>
              <a:t>We can get discouraged, even despondent, that we keep falling –</a:t>
            </a:r>
          </a:p>
          <a:p>
            <a:pPr algn="just" defTabSz="365760">
              <a:lnSpc>
                <a:spcPct val="93000"/>
              </a:lnSpc>
            </a:pPr>
            <a:r>
              <a:rPr lang="en-US" sz="2500" i="1" dirty="0">
                <a:solidFill>
                  <a:schemeClr val="bg1"/>
                </a:solidFill>
                <a:latin typeface="Arial Narrow" panose="020B0606020202030204" pitchFamily="34" charset="0"/>
              </a:rPr>
              <a:t> 	</a:t>
            </a:r>
            <a:r>
              <a:rPr lang="en-US" sz="2500" i="1" baseline="30000" dirty="0">
                <a:solidFill>
                  <a:schemeClr val="bg1"/>
                </a:solidFill>
                <a:latin typeface="Arial Narrow" panose="020B0606020202030204" pitchFamily="34" charset="0"/>
              </a:rPr>
              <a:t>1</a:t>
            </a:r>
            <a:r>
              <a:rPr lang="en-US" sz="2500" i="1" dirty="0">
                <a:solidFill>
                  <a:schemeClr val="bg1"/>
                </a:solidFill>
                <a:latin typeface="Arial Narrow" panose="020B0606020202030204" pitchFamily="34" charset="0"/>
              </a:rPr>
              <a:t>not making fast enough progress; </a:t>
            </a:r>
          </a:p>
          <a:p>
            <a:pPr algn="just" defTabSz="365760">
              <a:lnSpc>
                <a:spcPct val="93000"/>
              </a:lnSpc>
            </a:pPr>
            <a:r>
              <a:rPr lang="en-US" sz="2500" i="1" dirty="0">
                <a:solidFill>
                  <a:schemeClr val="bg1"/>
                </a:solidFill>
                <a:latin typeface="Arial Narrow" panose="020B0606020202030204" pitchFamily="34" charset="0"/>
              </a:rPr>
              <a:t>	</a:t>
            </a:r>
            <a:r>
              <a:rPr lang="en-US" sz="2500" i="1" baseline="30000" dirty="0">
                <a:solidFill>
                  <a:schemeClr val="bg1"/>
                </a:solidFill>
                <a:latin typeface="Arial Narrow" panose="020B0606020202030204" pitchFamily="34" charset="0"/>
              </a:rPr>
              <a:t>2</a:t>
            </a:r>
            <a:r>
              <a:rPr lang="en-US" sz="2500" i="1" dirty="0">
                <a:solidFill>
                  <a:schemeClr val="bg1"/>
                </a:solidFill>
                <a:latin typeface="Arial Narrow" panose="020B0606020202030204" pitchFamily="34" charset="0"/>
              </a:rPr>
              <a:t>not progressing in a straight, upward move</a:t>
            </a:r>
          </a:p>
        </p:txBody>
      </p:sp>
      <p:sp>
        <p:nvSpPr>
          <p:cNvPr id="7" name="Rectangle 6"/>
          <p:cNvSpPr/>
          <p:nvPr/>
        </p:nvSpPr>
        <p:spPr>
          <a:xfrm>
            <a:off x="411727" y="5244921"/>
            <a:ext cx="6096000" cy="1295400"/>
          </a:xfrm>
          <a:prstGeom prst="rect">
            <a:avLst/>
          </a:prstGeom>
          <a:solidFill>
            <a:srgbClr val="1A281B"/>
          </a:solidFill>
          <a:ln w="38100">
            <a:solidFill>
              <a:srgbClr val="74A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schemeClr val="accent1">
                    <a:lumMod val="20000"/>
                    <a:lumOff val="80000"/>
                  </a:schemeClr>
                </a:solidFill>
                <a:latin typeface="Cambria" pitchFamily="18" charset="0"/>
                <a:cs typeface="Arial" pitchFamily="34" charset="0"/>
              </a:rPr>
              <a:t>The journey up the mountain is a </a:t>
            </a:r>
            <a:r>
              <a:rPr lang="en-US" sz="2500" i="1" dirty="0">
                <a:solidFill>
                  <a:schemeClr val="accent1">
                    <a:lumMod val="20000"/>
                    <a:lumOff val="80000"/>
                  </a:schemeClr>
                </a:solidFill>
                <a:latin typeface="Cambria" pitchFamily="18" charset="0"/>
                <a:cs typeface="Arial" pitchFamily="34" charset="0"/>
              </a:rPr>
              <a:t>process </a:t>
            </a:r>
            <a:r>
              <a:rPr lang="en-US" sz="2500" dirty="0">
                <a:solidFill>
                  <a:schemeClr val="accent1">
                    <a:lumMod val="20000"/>
                    <a:lumOff val="80000"/>
                  </a:schemeClr>
                </a:solidFill>
                <a:latin typeface="Cambria" pitchFamily="18" charset="0"/>
                <a:cs typeface="Arial" pitchFamily="34" charset="0"/>
              </a:rPr>
              <a:t>in which I am </a:t>
            </a:r>
            <a:r>
              <a:rPr lang="en-US" sz="2500" i="1" dirty="0">
                <a:solidFill>
                  <a:schemeClr val="accent1">
                    <a:lumMod val="20000"/>
                    <a:lumOff val="80000"/>
                  </a:schemeClr>
                </a:solidFill>
                <a:latin typeface="Cambria" pitchFamily="18" charset="0"/>
                <a:cs typeface="Arial" pitchFamily="34" charset="0"/>
              </a:rPr>
              <a:t>perfecting my personal holiness </a:t>
            </a:r>
            <a:r>
              <a:rPr lang="en-US" sz="2500" dirty="0">
                <a:solidFill>
                  <a:schemeClr val="accent1">
                    <a:lumMod val="20000"/>
                    <a:lumOff val="80000"/>
                  </a:schemeClr>
                </a:solidFill>
                <a:latin typeface="Cambria" pitchFamily="18" charset="0"/>
                <a:cs typeface="Arial" pitchFamily="34" charset="0"/>
              </a:rPr>
              <a:t>(2 Corinthians 7:1; 1 Peter 1:13-17).</a:t>
            </a:r>
          </a:p>
        </p:txBody>
      </p:sp>
      <p:sp>
        <p:nvSpPr>
          <p:cNvPr id="8" name="Rounded Rectangle 7"/>
          <p:cNvSpPr/>
          <p:nvPr/>
        </p:nvSpPr>
        <p:spPr>
          <a:xfrm>
            <a:off x="1171952" y="2438400"/>
            <a:ext cx="6233399" cy="2514600"/>
          </a:xfrm>
          <a:prstGeom prst="roundRect">
            <a:avLst/>
          </a:prstGeom>
          <a:solidFill>
            <a:schemeClr val="accent1">
              <a:lumMod val="50000"/>
            </a:schemeClr>
          </a:solidFill>
          <a:ln w="28575">
            <a:solidFill>
              <a:srgbClr val="060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2600" b="1" i="1" dirty="0">
                <a:solidFill>
                  <a:srgbClr val="F5F9F5"/>
                </a:solidFill>
                <a:latin typeface="Arial Narrow" pitchFamily="34" charset="0"/>
              </a:rPr>
              <a:t>A</a:t>
            </a:r>
            <a:r>
              <a:rPr lang="en-US" sz="2600" b="1" dirty="0">
                <a:solidFill>
                  <a:srgbClr val="F5F9F5"/>
                </a:solidFill>
                <a:latin typeface="Arial Narrow" pitchFamily="34" charset="0"/>
              </a:rPr>
              <a:t> </a:t>
            </a:r>
            <a:r>
              <a:rPr lang="en-US" sz="2600" b="1" i="1" dirty="0">
                <a:solidFill>
                  <a:srgbClr val="F5F9F5"/>
                </a:solidFill>
                <a:latin typeface="Arial Narrow" pitchFamily="34" charset="0"/>
              </a:rPr>
              <a:t>great truth we realize is that we do not progress in a straight line up the mountain toward perfect glory! </a:t>
            </a:r>
          </a:p>
          <a:p>
            <a:pPr algn="just">
              <a:lnSpc>
                <a:spcPct val="96000"/>
              </a:lnSpc>
            </a:pPr>
            <a:r>
              <a:rPr lang="en-US" sz="2600" b="1" i="1" dirty="0">
                <a:solidFill>
                  <a:srgbClr val="F5F9F5"/>
                </a:solidFill>
                <a:latin typeface="Arial Narrow" pitchFamily="34" charset="0"/>
              </a:rPr>
              <a:t>We ascend by </a:t>
            </a:r>
            <a:r>
              <a:rPr lang="en-US" sz="2600" b="1" i="1" dirty="0">
                <a:ln w="3175">
                  <a:solidFill>
                    <a:schemeClr val="bg1"/>
                  </a:solidFill>
                </a:ln>
                <a:solidFill>
                  <a:schemeClr val="accent1">
                    <a:lumMod val="20000"/>
                    <a:lumOff val="80000"/>
                  </a:schemeClr>
                </a:solidFill>
                <a:latin typeface="Arial Narrow" pitchFamily="34" charset="0"/>
              </a:rPr>
              <a:t>persevering</a:t>
            </a:r>
            <a:r>
              <a:rPr lang="en-US" sz="2600" b="1" i="1" dirty="0">
                <a:solidFill>
                  <a:srgbClr val="F5F9F5"/>
                </a:solidFill>
                <a:latin typeface="Arial Narrow" pitchFamily="34" charset="0"/>
              </a:rPr>
              <a:t> – we stumble, we crawl, we fall, and we get up again – that’s how most of us climb a mountain.</a:t>
            </a:r>
          </a:p>
        </p:txBody>
      </p:sp>
      <p:sp>
        <p:nvSpPr>
          <p:cNvPr id="9" name="Rectangle 8"/>
          <p:cNvSpPr/>
          <p:nvPr/>
        </p:nvSpPr>
        <p:spPr>
          <a:xfrm>
            <a:off x="7405352" y="25758"/>
            <a:ext cx="1723623" cy="2546979"/>
          </a:xfrm>
          <a:prstGeom prst="rect">
            <a:avLst/>
          </a:prstGeom>
        </p:spPr>
        <p:txBody>
          <a:bodyPr wrap="square">
            <a:spAutoFit/>
          </a:bodyPr>
          <a:lstStyle/>
          <a:p>
            <a:pPr lvl="0" algn="ctr">
              <a:lnSpc>
                <a:spcPct val="120000"/>
              </a:lnSpc>
              <a:spcBef>
                <a:spcPct val="0"/>
              </a:spcBef>
              <a:defRPr/>
            </a:pPr>
            <a:r>
              <a:rPr lang="en-US" sz="3300" b="1" i="1" dirty="0">
                <a:ln w="19050">
                  <a:solidFill>
                    <a:srgbClr val="1D240E"/>
                  </a:solidFill>
                  <a:prstDash val="solid"/>
                </a:ln>
                <a:solidFill>
                  <a:srgbClr val="F4F1E3"/>
                </a:solidFill>
                <a:effectLst>
                  <a:outerShdw blurRad="41275" dist="20320" dir="1800000" algn="tl" rotWithShape="0">
                    <a:srgbClr val="000000">
                      <a:alpha val="40000"/>
                    </a:srgbClr>
                  </a:outerShdw>
                </a:effectLst>
                <a:latin typeface="Comic Sans MS" panose="030F0702030302020204" pitchFamily="66" charset="0"/>
              </a:rPr>
              <a:t>I just </a:t>
            </a:r>
          </a:p>
          <a:p>
            <a:pPr lvl="0" algn="ctr">
              <a:lnSpc>
                <a:spcPct val="120000"/>
              </a:lnSpc>
              <a:spcBef>
                <a:spcPct val="0"/>
              </a:spcBef>
              <a:defRPr/>
            </a:pPr>
            <a:r>
              <a:rPr lang="en-US" sz="3300" b="1" i="1" dirty="0">
                <a:ln w="19050">
                  <a:solidFill>
                    <a:srgbClr val="1D240E"/>
                  </a:solidFill>
                  <a:prstDash val="solid"/>
                </a:ln>
                <a:solidFill>
                  <a:srgbClr val="F4F1E3"/>
                </a:solidFill>
                <a:effectLst>
                  <a:outerShdw blurRad="41275" dist="20320" dir="1800000" algn="tl" rotWithShape="0">
                    <a:srgbClr val="000000">
                      <a:alpha val="40000"/>
                    </a:srgbClr>
                  </a:outerShdw>
                </a:effectLst>
                <a:latin typeface="Comic Sans MS" panose="030F0702030302020204" pitchFamily="66" charset="0"/>
              </a:rPr>
              <a:t>keep </a:t>
            </a:r>
          </a:p>
          <a:p>
            <a:pPr lvl="0" algn="ctr">
              <a:lnSpc>
                <a:spcPct val="120000"/>
              </a:lnSpc>
              <a:spcBef>
                <a:spcPct val="0"/>
              </a:spcBef>
              <a:defRPr/>
            </a:pPr>
            <a:r>
              <a:rPr lang="en-US" sz="3300" b="1" i="1" dirty="0">
                <a:ln w="19050">
                  <a:solidFill>
                    <a:srgbClr val="1D240E"/>
                  </a:solidFill>
                  <a:prstDash val="solid"/>
                </a:ln>
                <a:solidFill>
                  <a:srgbClr val="F4F1E3"/>
                </a:solidFill>
                <a:effectLst>
                  <a:outerShdw blurRad="41275" dist="20320" dir="1800000" algn="tl" rotWithShape="0">
                    <a:srgbClr val="000000">
                      <a:alpha val="40000"/>
                    </a:srgbClr>
                  </a:outerShdw>
                </a:effectLst>
                <a:latin typeface="Comic Sans MS" panose="030F0702030302020204" pitchFamily="66" charset="0"/>
              </a:rPr>
              <a:t>falling, </a:t>
            </a:r>
          </a:p>
          <a:p>
            <a:pPr lvl="0" algn="ctr">
              <a:lnSpc>
                <a:spcPct val="120000"/>
              </a:lnSpc>
              <a:spcBef>
                <a:spcPct val="0"/>
              </a:spcBef>
              <a:defRPr/>
            </a:pPr>
            <a:r>
              <a:rPr lang="en-US" sz="3300" b="1" i="1" dirty="0">
                <a:ln w="19050">
                  <a:solidFill>
                    <a:srgbClr val="1D240E"/>
                  </a:solidFill>
                  <a:prstDash val="solid"/>
                </a:ln>
                <a:solidFill>
                  <a:srgbClr val="F4F1E3"/>
                </a:solidFill>
                <a:effectLst>
                  <a:outerShdw blurRad="41275" dist="20320" dir="1800000" algn="tl" rotWithShape="0">
                    <a:srgbClr val="000000">
                      <a:alpha val="40000"/>
                    </a:srgbClr>
                  </a:outerShdw>
                </a:effectLst>
                <a:latin typeface="Comic Sans MS" panose="030F0702030302020204" pitchFamily="66" charset="0"/>
              </a:rPr>
              <a:t>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out)">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F8DC"/>
        </a:solidFill>
        <a:effectLst/>
      </p:bgPr>
    </p:bg>
    <p:spTree>
      <p:nvGrpSpPr>
        <p:cNvPr id="1" name=""/>
        <p:cNvGrpSpPr/>
        <p:nvPr/>
      </p:nvGrpSpPr>
      <p:grpSpPr>
        <a:xfrm>
          <a:off x="0" y="0"/>
          <a:ext cx="0" cy="0"/>
          <a:chOff x="0" y="0"/>
          <a:chExt cx="0" cy="0"/>
        </a:xfrm>
      </p:grpSpPr>
      <p:sp>
        <p:nvSpPr>
          <p:cNvPr id="24" name="TextBox 23"/>
          <p:cNvSpPr txBox="1"/>
          <p:nvPr/>
        </p:nvSpPr>
        <p:spPr>
          <a:xfrm>
            <a:off x="5869172" y="285481"/>
            <a:ext cx="3048000" cy="600164"/>
          </a:xfrm>
          <a:prstGeom prst="rect">
            <a:avLst/>
          </a:prstGeom>
          <a:solidFill>
            <a:srgbClr val="0B0B2B"/>
          </a:solidFill>
          <a:ln>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300" b="1" i="1" dirty="0">
                <a:solidFill>
                  <a:schemeClr val="bg1"/>
                </a:solidFill>
                <a:latin typeface="Times New Roman" pitchFamily="18" charset="0"/>
                <a:cs typeface="Times New Roman" pitchFamily="18" charset="0"/>
              </a:rPr>
              <a:t>Romans 12:1-3</a:t>
            </a:r>
          </a:p>
        </p:txBody>
      </p:sp>
      <p:sp>
        <p:nvSpPr>
          <p:cNvPr id="5" name="Rounded Rectangle 9">
            <a:extLst>
              <a:ext uri="{FF2B5EF4-FFF2-40B4-BE49-F238E27FC236}">
                <a16:creationId xmlns:a16="http://schemas.microsoft.com/office/drawing/2014/main" id="{B1C7128B-A5D3-486C-A34F-E948E051D07F}"/>
              </a:ext>
            </a:extLst>
          </p:cNvPr>
          <p:cNvSpPr/>
          <p:nvPr/>
        </p:nvSpPr>
        <p:spPr>
          <a:xfrm>
            <a:off x="304800" y="781500"/>
            <a:ext cx="4745665" cy="600164"/>
          </a:xfrm>
          <a:prstGeom prst="roundRect">
            <a:avLst/>
          </a:prstGeom>
          <a:solidFill>
            <a:schemeClr val="accent3">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a:solidFill>
                  <a:srgbClr val="C00000"/>
                </a:solidFill>
                <a:latin typeface="Arial" pitchFamily="34" charset="0"/>
                <a:cs typeface="Arial" pitchFamily="34" charset="0"/>
              </a:rPr>
              <a:t>It takes “transformation”…</a:t>
            </a:r>
            <a:endParaRPr lang="en-US" sz="2600" dirty="0">
              <a:latin typeface="Arial" pitchFamily="34" charset="0"/>
              <a:cs typeface="Arial" pitchFamily="34" charset="0"/>
            </a:endParaRPr>
          </a:p>
        </p:txBody>
      </p:sp>
      <p:sp>
        <p:nvSpPr>
          <p:cNvPr id="7" name="Rounded Rectangle 7">
            <a:extLst>
              <a:ext uri="{FF2B5EF4-FFF2-40B4-BE49-F238E27FC236}">
                <a16:creationId xmlns:a16="http://schemas.microsoft.com/office/drawing/2014/main" id="{0F0778B9-2D74-4EC8-84DA-F77DF90DD66C}"/>
              </a:ext>
            </a:extLst>
          </p:cNvPr>
          <p:cNvSpPr/>
          <p:nvPr/>
        </p:nvSpPr>
        <p:spPr>
          <a:xfrm>
            <a:off x="736010" y="1853607"/>
            <a:ext cx="6483489" cy="4026195"/>
          </a:xfrm>
          <a:prstGeom prst="roundRect">
            <a:avLst/>
          </a:prstGeom>
          <a:solidFill>
            <a:schemeClr val="accent1">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9000"/>
              </a:lnSpc>
            </a:pPr>
            <a:r>
              <a:rPr lang="en-US" sz="2800" b="1" i="1" spc="-10" dirty="0">
                <a:solidFill>
                  <a:schemeClr val="accent1">
                    <a:lumMod val="20000"/>
                    <a:lumOff val="80000"/>
                  </a:schemeClr>
                </a:solidFill>
                <a:latin typeface="Cambria" pitchFamily="18" charset="0"/>
              </a:rPr>
              <a:t>“Transformation” </a:t>
            </a:r>
            <a:r>
              <a:rPr lang="en-US" sz="2800" b="1" spc="-10" dirty="0">
                <a:solidFill>
                  <a:schemeClr val="accent1">
                    <a:lumMod val="20000"/>
                    <a:lumOff val="80000"/>
                  </a:schemeClr>
                </a:solidFill>
                <a:latin typeface="Cambria" pitchFamily="18" charset="0"/>
                <a:sym typeface="Wingdings 3"/>
              </a:rPr>
              <a:t></a:t>
            </a:r>
            <a:r>
              <a:rPr lang="en-US" sz="2800" b="1" i="1" spc="-10" dirty="0">
                <a:solidFill>
                  <a:schemeClr val="accent1">
                    <a:lumMod val="20000"/>
                    <a:lumOff val="80000"/>
                  </a:schemeClr>
                </a:solidFill>
                <a:latin typeface="Cambria" pitchFamily="18" charset="0"/>
              </a:rPr>
              <a:t> </a:t>
            </a:r>
            <a:r>
              <a:rPr lang="en-US" sz="2800" b="1" i="1" dirty="0">
                <a:solidFill>
                  <a:schemeClr val="accent1">
                    <a:lumMod val="20000"/>
                    <a:lumOff val="80000"/>
                  </a:schemeClr>
                </a:solidFill>
                <a:latin typeface="Cambria" pitchFamily="18" charset="0"/>
              </a:rPr>
              <a:t>by its very definition, implies the lack of perfection; and, therefore, presses upon us the need to progress, to “perfect our holiness,” to “press toward” greater strength.  We must embrace that fact to keep from losing heart on the way up the mountain.  </a:t>
            </a:r>
            <a:endParaRPr lang="en-US" sz="2800" i="1" spc="-10" dirty="0">
              <a:solidFill>
                <a:schemeClr val="accent1">
                  <a:lumMod val="20000"/>
                  <a:lumOff val="80000"/>
                </a:schemeClr>
              </a:solidFill>
              <a:latin typeface="Cambria" pitchFamily="18" charset="0"/>
            </a:endParaRPr>
          </a:p>
        </p:txBody>
      </p:sp>
      <p:sp>
        <p:nvSpPr>
          <p:cNvPr id="6" name="Title 1">
            <a:extLst>
              <a:ext uri="{FF2B5EF4-FFF2-40B4-BE49-F238E27FC236}">
                <a16:creationId xmlns:a16="http://schemas.microsoft.com/office/drawing/2014/main" id="{7E2FA9A8-66CA-447C-83ED-83C3657041D5}"/>
              </a:ext>
            </a:extLst>
          </p:cNvPr>
          <p:cNvSpPr txBox="1">
            <a:spLocks/>
          </p:cNvSpPr>
          <p:nvPr/>
        </p:nvSpPr>
        <p:spPr>
          <a:xfrm>
            <a:off x="2725384" y="6250169"/>
            <a:ext cx="6418615" cy="533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300" b="1" i="1" dirty="0">
                <a:ln w="12700">
                  <a:solidFill>
                    <a:srgbClr val="032C5D"/>
                  </a:solidFill>
                  <a:prstDash val="solid"/>
                </a:ln>
                <a:solidFill>
                  <a:srgbClr val="F4F1E3"/>
                </a:solidFill>
                <a:effectLst>
                  <a:outerShdw blurRad="41275" dist="20320" dir="1800000" algn="tl" rotWithShape="0">
                    <a:srgbClr val="000000">
                      <a:alpha val="40000"/>
                    </a:srgbClr>
                  </a:outerShdw>
                </a:effectLst>
                <a:latin typeface="Brush Script MT" panose="03060802040406070304" pitchFamily="66" charset="0"/>
                <a:ea typeface="+mj-ea"/>
                <a:cs typeface="+mj-cs"/>
              </a:rPr>
              <a:t>I just keep falling, Lord…</a:t>
            </a:r>
            <a:endParaRPr kumimoji="0" lang="en-US" sz="4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Brush Script MT" panose="03060802040406070304"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1+#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ou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10" name="Rounded Rectangle 9"/>
          <p:cNvSpPr/>
          <p:nvPr/>
        </p:nvSpPr>
        <p:spPr>
          <a:xfrm>
            <a:off x="2337385" y="2620930"/>
            <a:ext cx="6030433" cy="1905000"/>
          </a:xfrm>
          <a:prstGeom prst="roundRect">
            <a:avLst/>
          </a:prstGeom>
          <a:solidFill>
            <a:srgbClr val="C00000"/>
          </a:solidFill>
          <a:ln w="28575">
            <a:solidFill>
              <a:srgbClr val="EBEC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1000"/>
              </a:lnSpc>
            </a:pPr>
            <a:r>
              <a:rPr lang="en-US" sz="2500" b="1" dirty="0">
                <a:solidFill>
                  <a:schemeClr val="accent2">
                    <a:lumMod val="20000"/>
                    <a:lumOff val="80000"/>
                  </a:schemeClr>
                </a:solidFill>
                <a:latin typeface="Arial" pitchFamily="34" charset="0"/>
                <a:cs typeface="Arial" pitchFamily="34" charset="0"/>
              </a:rPr>
              <a:t>Accurately!  They were </a:t>
            </a:r>
            <a:r>
              <a:rPr lang="en-US" sz="2700" b="1" i="1" dirty="0">
                <a:solidFill>
                  <a:schemeClr val="accent2">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strong</a:t>
            </a:r>
            <a:r>
              <a:rPr lang="en-US" sz="2500" b="1" i="1" dirty="0">
                <a:solidFill>
                  <a:schemeClr val="accent2">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a:t>
            </a:r>
            <a:r>
              <a:rPr lang="en-US" sz="2500" i="1" dirty="0">
                <a:solidFill>
                  <a:schemeClr val="accent2">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 </a:t>
            </a:r>
            <a:r>
              <a:rPr lang="en-US" sz="2500" b="1" dirty="0">
                <a:solidFill>
                  <a:schemeClr val="accent2">
                    <a:lumMod val="20000"/>
                    <a:lumOff val="80000"/>
                  </a:schemeClr>
                </a:solidFill>
                <a:latin typeface="Arial" pitchFamily="34" charset="0"/>
                <a:cs typeface="Arial" pitchFamily="34" charset="0"/>
              </a:rPr>
              <a:t>they had their</a:t>
            </a:r>
            <a:r>
              <a:rPr lang="en-US" sz="2500" i="1" dirty="0">
                <a:solidFill>
                  <a:schemeClr val="accent2">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 </a:t>
            </a:r>
            <a:r>
              <a:rPr lang="en-US" sz="2700" b="1" i="1" dirty="0">
                <a:solidFill>
                  <a:schemeClr val="accent2">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weaknesses</a:t>
            </a:r>
            <a:r>
              <a:rPr lang="en-US" sz="2500" b="1" dirty="0">
                <a:solidFill>
                  <a:schemeClr val="accent2">
                    <a:lumMod val="20000"/>
                    <a:lumOff val="80000"/>
                  </a:schemeClr>
                </a:solidFill>
                <a:latin typeface="Arial" pitchFamily="34" charset="0"/>
                <a:cs typeface="Arial" pitchFamily="34" charset="0"/>
              </a:rPr>
              <a:t>.  With God’s help they overcame the weaknesses and continue to this day to serve as great examples of strength. </a:t>
            </a:r>
            <a:endParaRPr lang="en-US" sz="2500" dirty="0">
              <a:solidFill>
                <a:schemeClr val="accent2">
                  <a:lumMod val="20000"/>
                  <a:lumOff val="80000"/>
                </a:schemeClr>
              </a:solidFill>
              <a:latin typeface="Arial" pitchFamily="34" charset="0"/>
              <a:cs typeface="Arial" pitchFamily="34" charset="0"/>
            </a:endParaRPr>
          </a:p>
        </p:txBody>
      </p:sp>
      <p:sp>
        <p:nvSpPr>
          <p:cNvPr id="8" name="Rounded Rectangle 7"/>
          <p:cNvSpPr/>
          <p:nvPr/>
        </p:nvSpPr>
        <p:spPr>
          <a:xfrm>
            <a:off x="1752600" y="838200"/>
            <a:ext cx="5410200" cy="685800"/>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ctr">
              <a:lnSpc>
                <a:spcPct val="98000"/>
              </a:lnSpc>
            </a:pPr>
            <a:r>
              <a:rPr lang="en-US" sz="2450" b="1" i="1" dirty="0">
                <a:solidFill>
                  <a:srgbClr val="112125"/>
                </a:solidFill>
                <a:latin typeface="Arial Narrow" pitchFamily="34" charset="0"/>
                <a:cs typeface="Arial" pitchFamily="34" charset="0"/>
              </a:rPr>
              <a:t>Would we consider these </a:t>
            </a:r>
            <a:r>
              <a:rPr lang="en-US" sz="2450" b="1" i="1" dirty="0">
                <a:solidFill>
                  <a:srgbClr val="112125"/>
                </a:solidFill>
                <a:effectLst>
                  <a:outerShdw blurRad="38100" dist="38100" dir="2700000" algn="tl">
                    <a:srgbClr val="000000">
                      <a:alpha val="43137"/>
                    </a:srgbClr>
                  </a:outerShdw>
                </a:effectLst>
                <a:latin typeface="Arial Narrow" pitchFamily="34" charset="0"/>
                <a:cs typeface="Arial" pitchFamily="34" charset="0"/>
              </a:rPr>
              <a:t>strong</a:t>
            </a:r>
            <a:r>
              <a:rPr lang="en-US" sz="2450" b="1" i="1" dirty="0">
                <a:solidFill>
                  <a:srgbClr val="112125"/>
                </a:solidFill>
                <a:latin typeface="Arial Narrow" pitchFamily="34" charset="0"/>
                <a:cs typeface="Arial" pitchFamily="34" charset="0"/>
              </a:rPr>
              <a:t> or </a:t>
            </a:r>
            <a:r>
              <a:rPr lang="en-US" sz="2450" b="1" i="1" dirty="0">
                <a:solidFill>
                  <a:srgbClr val="112125"/>
                </a:solidFill>
                <a:effectLst>
                  <a:outerShdw blurRad="38100" dist="38100" dir="2700000" algn="tl">
                    <a:srgbClr val="000000">
                      <a:alpha val="43137"/>
                    </a:srgbClr>
                  </a:outerShdw>
                </a:effectLst>
                <a:latin typeface="Arial Narrow" pitchFamily="34" charset="0"/>
                <a:cs typeface="Arial" pitchFamily="34" charset="0"/>
              </a:rPr>
              <a:t>weak</a:t>
            </a:r>
            <a:r>
              <a:rPr lang="en-US" sz="2450" b="1" i="1" dirty="0">
                <a:solidFill>
                  <a:srgbClr val="112125"/>
                </a:solidFill>
                <a:latin typeface="Arial Narrow" pitchFamily="34" charset="0"/>
                <a:cs typeface="Arial" pitchFamily="34" charset="0"/>
              </a:rPr>
              <a:t>? </a:t>
            </a:r>
          </a:p>
        </p:txBody>
      </p:sp>
      <p:sp>
        <p:nvSpPr>
          <p:cNvPr id="25" name="Rectangle 24"/>
          <p:cNvSpPr/>
          <p:nvPr/>
        </p:nvSpPr>
        <p:spPr>
          <a:xfrm>
            <a:off x="389864" y="3008131"/>
            <a:ext cx="1676400" cy="1143000"/>
          </a:xfrm>
          <a:prstGeom prst="rect">
            <a:avLst/>
          </a:prstGeom>
          <a:solidFill>
            <a:schemeClr val="accent6">
              <a:lumMod val="1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accent3">
                    <a:lumMod val="40000"/>
                    <a:lumOff val="60000"/>
                  </a:schemeClr>
                </a:solidFill>
              </a:rPr>
              <a:t>How did God see them?</a:t>
            </a:r>
          </a:p>
        </p:txBody>
      </p:sp>
      <p:sp>
        <p:nvSpPr>
          <p:cNvPr id="9" name="Rounded Rectangle 8"/>
          <p:cNvSpPr/>
          <p:nvPr/>
        </p:nvSpPr>
        <p:spPr>
          <a:xfrm>
            <a:off x="579470" y="4847579"/>
            <a:ext cx="7772400" cy="1143000"/>
          </a:xfrm>
          <a:prstGeom prst="roundRect">
            <a:avLst/>
          </a:prstGeom>
          <a:solidFill>
            <a:srgbClr val="E8F5CF"/>
          </a:solidFill>
          <a:ln w="381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8000"/>
              </a:lnSpc>
            </a:pPr>
            <a:r>
              <a:rPr lang="en-US" sz="2250" b="1" i="1" dirty="0">
                <a:solidFill>
                  <a:srgbClr val="0D1A1D"/>
                </a:solidFill>
                <a:latin typeface="Book Antiqua" pitchFamily="18" charset="0"/>
              </a:rPr>
              <a:t>Each in his own right is a great example of faith and strength and we would quickly acknowledge them to be – BUT, each had, and demonstrated, glaring weaknesses. </a:t>
            </a:r>
            <a:endParaRPr lang="en-US" sz="2250" b="1" dirty="0">
              <a:solidFill>
                <a:srgbClr val="FF0000"/>
              </a:solidFill>
              <a:sym typeface="Wingdings 3"/>
            </a:endParaRPr>
          </a:p>
        </p:txBody>
      </p:sp>
      <p:sp>
        <p:nvSpPr>
          <p:cNvPr id="11" name="Rounded Rectangle 10"/>
          <p:cNvSpPr/>
          <p:nvPr/>
        </p:nvSpPr>
        <p:spPr>
          <a:xfrm rot="21010996">
            <a:off x="291526" y="331400"/>
            <a:ext cx="1837131" cy="504628"/>
          </a:xfrm>
          <a:prstGeom prst="roundRect">
            <a:avLst/>
          </a:prstGeom>
          <a:solidFill>
            <a:srgbClr val="C0000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 dirty="0">
                <a:solidFill>
                  <a:schemeClr val="accent3">
                    <a:lumMod val="20000"/>
                    <a:lumOff val="80000"/>
                  </a:schemeClr>
                </a:solidFill>
                <a:latin typeface="Comic Sans MS" pitchFamily="66" charset="0"/>
              </a:rPr>
              <a:t>Paul</a:t>
            </a:r>
          </a:p>
        </p:txBody>
      </p:sp>
      <p:sp>
        <p:nvSpPr>
          <p:cNvPr id="12" name="Rounded Rectangle 11"/>
          <p:cNvSpPr/>
          <p:nvPr/>
        </p:nvSpPr>
        <p:spPr>
          <a:xfrm rot="589004" flipH="1">
            <a:off x="6743899" y="333053"/>
            <a:ext cx="1837131" cy="504628"/>
          </a:xfrm>
          <a:prstGeom prst="roundRect">
            <a:avLst/>
          </a:prstGeom>
          <a:solidFill>
            <a:srgbClr val="C0000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 dirty="0">
                <a:solidFill>
                  <a:schemeClr val="accent3">
                    <a:lumMod val="20000"/>
                    <a:lumOff val="80000"/>
                  </a:schemeClr>
                </a:solidFill>
                <a:latin typeface="Comic Sans MS" pitchFamily="66" charset="0"/>
              </a:rPr>
              <a:t>David</a:t>
            </a:r>
          </a:p>
        </p:txBody>
      </p:sp>
      <p:sp>
        <p:nvSpPr>
          <p:cNvPr id="13" name="Rounded Rectangle 12"/>
          <p:cNvSpPr/>
          <p:nvPr/>
        </p:nvSpPr>
        <p:spPr>
          <a:xfrm rot="21010996">
            <a:off x="334370" y="1753119"/>
            <a:ext cx="1837131" cy="504628"/>
          </a:xfrm>
          <a:prstGeom prst="roundRect">
            <a:avLst/>
          </a:prstGeom>
          <a:solidFill>
            <a:srgbClr val="C0000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 dirty="0">
                <a:solidFill>
                  <a:schemeClr val="accent3">
                    <a:lumMod val="20000"/>
                    <a:lumOff val="80000"/>
                  </a:schemeClr>
                </a:solidFill>
                <a:latin typeface="Comic Sans MS" pitchFamily="66" charset="0"/>
              </a:rPr>
              <a:t>Peter</a:t>
            </a:r>
          </a:p>
        </p:txBody>
      </p:sp>
      <p:sp>
        <p:nvSpPr>
          <p:cNvPr id="14" name="Rounded Rectangle 13"/>
          <p:cNvSpPr/>
          <p:nvPr/>
        </p:nvSpPr>
        <p:spPr>
          <a:xfrm rot="589004" flipH="1">
            <a:off x="6658970" y="1753119"/>
            <a:ext cx="1837131" cy="504628"/>
          </a:xfrm>
          <a:prstGeom prst="roundRect">
            <a:avLst/>
          </a:prstGeom>
          <a:solidFill>
            <a:srgbClr val="C0000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30" dirty="0">
                <a:solidFill>
                  <a:schemeClr val="accent3">
                    <a:lumMod val="20000"/>
                    <a:lumOff val="80000"/>
                  </a:schemeClr>
                </a:solidFill>
                <a:latin typeface="Comic Sans MS" pitchFamily="66" charset="0"/>
              </a:rPr>
              <a:t>Abraham</a:t>
            </a:r>
          </a:p>
        </p:txBody>
      </p:sp>
      <p:sp>
        <p:nvSpPr>
          <p:cNvPr id="18" name="Title 1">
            <a:extLst>
              <a:ext uri="{FF2B5EF4-FFF2-40B4-BE49-F238E27FC236}">
                <a16:creationId xmlns:a16="http://schemas.microsoft.com/office/drawing/2014/main" id="{E50772BB-847B-4E19-B97B-346E27C91D0C}"/>
              </a:ext>
            </a:extLst>
          </p:cNvPr>
          <p:cNvSpPr txBox="1">
            <a:spLocks/>
          </p:cNvSpPr>
          <p:nvPr/>
        </p:nvSpPr>
        <p:spPr>
          <a:xfrm>
            <a:off x="2725384" y="6271435"/>
            <a:ext cx="6418615" cy="533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300" b="1" i="1" dirty="0">
                <a:ln w="12700">
                  <a:solidFill>
                    <a:srgbClr val="032C5D"/>
                  </a:solidFill>
                  <a:prstDash val="solid"/>
                </a:ln>
                <a:solidFill>
                  <a:srgbClr val="F4F1E3"/>
                </a:solidFill>
                <a:effectLst>
                  <a:outerShdw blurRad="41275" dist="20320" dir="1800000" algn="tl" rotWithShape="0">
                    <a:srgbClr val="000000">
                      <a:alpha val="40000"/>
                    </a:srgbClr>
                  </a:outerShdw>
                </a:effectLst>
                <a:latin typeface="Brush Script MT" panose="03060802040406070304" pitchFamily="66" charset="0"/>
                <a:ea typeface="+mj-ea"/>
                <a:cs typeface="+mj-cs"/>
              </a:rPr>
              <a:t>I just keep falling, Lord…</a:t>
            </a:r>
            <a:endParaRPr kumimoji="0" lang="en-US" sz="4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Brush Script MT" panose="03060802040406070304" pitchFamily="66" charset="0"/>
              <a:ea typeface="+mj-ea"/>
              <a:cs typeface="+mj-cs"/>
            </a:endParaRPr>
          </a:p>
        </p:txBody>
      </p:sp>
    </p:spTree>
    <p:extLst>
      <p:ext uri="{BB962C8B-B14F-4D97-AF65-F5344CB8AC3E}">
        <p14:creationId xmlns:p14="http://schemas.microsoft.com/office/powerpoint/2010/main" val="352459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8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grpId="0" nodeType="withEffect">
                                  <p:stCondLst>
                                    <p:cond delay="16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0" presetClass="entr" presetSubtype="0" decel="100000" fill="hold" grpId="0" nodeType="withEffect">
                                  <p:stCondLst>
                                    <p:cond delay="24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outVertical)">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vertical)">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5" grpId="0" animBg="1"/>
      <p:bldP spid="9"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457200" y="4876800"/>
            <a:ext cx="7467600" cy="987552"/>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900" i="1" baseline="0" dirty="0">
                <a:solidFill>
                  <a:srgbClr val="1E2E1F"/>
                </a:solidFill>
                <a:latin typeface="Arial Narrow" pitchFamily="34" charset="0"/>
                <a:ea typeface="+mj-ea"/>
                <a:cs typeface="+mj-cs"/>
                <a:sym typeface="Wingdings 2"/>
              </a:rPr>
              <a:t>The</a:t>
            </a:r>
            <a:r>
              <a:rPr lang="en-US" sz="2900" i="1" dirty="0">
                <a:solidFill>
                  <a:srgbClr val="1E2E1F"/>
                </a:solidFill>
                <a:latin typeface="Arial Narrow" pitchFamily="34" charset="0"/>
                <a:ea typeface="+mj-ea"/>
                <a:cs typeface="+mj-cs"/>
                <a:sym typeface="Wingdings 2"/>
              </a:rPr>
              <a:t> strong are weak at times, have their weaknesses;</a:t>
            </a:r>
          </a:p>
          <a:p>
            <a:pPr lvl="0" algn="just">
              <a:lnSpc>
                <a:spcPct val="98000"/>
              </a:lnSpc>
              <a:spcBef>
                <a:spcPct val="0"/>
              </a:spcBef>
              <a:defRPr/>
            </a:pPr>
            <a:r>
              <a:rPr lang="en-US" sz="2900" i="1" dirty="0">
                <a:solidFill>
                  <a:srgbClr val="1E2E1F"/>
                </a:solidFill>
                <a:latin typeface="Arial Narrow" pitchFamily="34" charset="0"/>
                <a:ea typeface="+mj-ea"/>
                <a:cs typeface="+mj-cs"/>
                <a:sym typeface="Wingdings 2"/>
              </a:rPr>
              <a:t>The weak are strong at times, have their strengths </a:t>
            </a:r>
            <a:endParaRPr kumimoji="0" lang="en-US" sz="29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10" name="Rounded Rectangle 9"/>
          <p:cNvSpPr/>
          <p:nvPr/>
        </p:nvSpPr>
        <p:spPr>
          <a:xfrm>
            <a:off x="2541181" y="2590800"/>
            <a:ext cx="5858540" cy="1752600"/>
          </a:xfrm>
          <a:prstGeom prst="roundRect">
            <a:avLst/>
          </a:prstGeom>
          <a:solidFill>
            <a:schemeClr val="accent1">
              <a:lumMod val="5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8000"/>
              </a:lnSpc>
            </a:pPr>
            <a:r>
              <a:rPr lang="en-US" sz="2600" b="1" dirty="0">
                <a:solidFill>
                  <a:schemeClr val="accent3">
                    <a:lumMod val="20000"/>
                    <a:lumOff val="80000"/>
                  </a:schemeClr>
                </a:solidFill>
                <a:latin typeface="Arial" pitchFamily="34" charset="0"/>
                <a:cs typeface="Arial" pitchFamily="34" charset="0"/>
              </a:rPr>
              <a:t>We tend to categorize people as </a:t>
            </a:r>
            <a:r>
              <a:rPr lang="en-US" sz="2600" b="1" i="1" dirty="0">
                <a:solidFill>
                  <a:schemeClr val="accent3">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strong</a:t>
            </a:r>
            <a:r>
              <a:rPr lang="en-US" sz="2600" i="1" dirty="0">
                <a:solidFill>
                  <a:schemeClr val="accent3">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 </a:t>
            </a:r>
            <a:r>
              <a:rPr lang="en-US" sz="2600" b="1" dirty="0">
                <a:solidFill>
                  <a:schemeClr val="accent3">
                    <a:lumMod val="20000"/>
                    <a:lumOff val="80000"/>
                  </a:schemeClr>
                </a:solidFill>
                <a:latin typeface="Arial" pitchFamily="34" charset="0"/>
                <a:cs typeface="Arial" pitchFamily="34" charset="0"/>
              </a:rPr>
              <a:t>or</a:t>
            </a:r>
            <a:r>
              <a:rPr lang="en-US" sz="2600" i="1" dirty="0">
                <a:solidFill>
                  <a:schemeClr val="accent3">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 </a:t>
            </a:r>
            <a:r>
              <a:rPr lang="en-US" sz="2600" b="1" i="1" dirty="0">
                <a:solidFill>
                  <a:schemeClr val="accent3">
                    <a:lumMod val="20000"/>
                    <a:lumOff val="80000"/>
                  </a:schemeClr>
                </a:solidFill>
                <a:effectLst>
                  <a:outerShdw blurRad="38100" dist="38100" dir="2700000" algn="tl">
                    <a:srgbClr val="000000">
                      <a:alpha val="43137"/>
                    </a:srgbClr>
                  </a:outerShdw>
                </a:effectLst>
                <a:latin typeface="Arial Narrow" pitchFamily="34" charset="0"/>
                <a:cs typeface="Arial" pitchFamily="34" charset="0"/>
              </a:rPr>
              <a:t>weak</a:t>
            </a:r>
            <a:r>
              <a:rPr lang="en-US" sz="2600" b="1" dirty="0">
                <a:solidFill>
                  <a:schemeClr val="accent3">
                    <a:lumMod val="20000"/>
                    <a:lumOff val="80000"/>
                  </a:schemeClr>
                </a:solidFill>
                <a:latin typeface="Arial" pitchFamily="34" charset="0"/>
                <a:cs typeface="Arial" pitchFamily="34" charset="0"/>
              </a:rPr>
              <a:t>.  Yet, it is a disservice to Scripture and ourselves to overly generalize…</a:t>
            </a:r>
            <a:endParaRPr lang="en-US" sz="2600" dirty="0">
              <a:solidFill>
                <a:schemeClr val="accent3">
                  <a:lumMod val="20000"/>
                  <a:lumOff val="80000"/>
                </a:schemeClr>
              </a:solidFill>
              <a:latin typeface="Arial" pitchFamily="34" charset="0"/>
              <a:cs typeface="Arial" pitchFamily="34" charset="0"/>
            </a:endParaRPr>
          </a:p>
        </p:txBody>
      </p:sp>
      <p:sp>
        <p:nvSpPr>
          <p:cNvPr id="8" name="Rounded Rectangle 7"/>
          <p:cNvSpPr/>
          <p:nvPr/>
        </p:nvSpPr>
        <p:spPr>
          <a:xfrm>
            <a:off x="304800" y="313663"/>
            <a:ext cx="6324600" cy="1752600"/>
          </a:xfrm>
          <a:prstGeom prst="roundRect">
            <a:avLst/>
          </a:prstGeom>
          <a:solidFill>
            <a:schemeClr val="accent3">
              <a:lumMod val="20000"/>
              <a:lumOff val="80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2450" b="1" i="1" dirty="0">
                <a:solidFill>
                  <a:srgbClr val="112125"/>
                </a:solidFill>
                <a:latin typeface="Arial Narrow" pitchFamily="34" charset="0"/>
                <a:cs typeface="Arial" pitchFamily="34" charset="0"/>
              </a:rPr>
              <a:t>Scripture speaks of </a:t>
            </a:r>
            <a:r>
              <a:rPr lang="en-US" sz="2450" b="1" i="1" dirty="0">
                <a:solidFill>
                  <a:srgbClr val="112125"/>
                </a:solidFill>
                <a:effectLst>
                  <a:outerShdw blurRad="38100" dist="38100" dir="2700000" algn="tl">
                    <a:srgbClr val="000000">
                      <a:alpha val="43137"/>
                    </a:srgbClr>
                  </a:outerShdw>
                </a:effectLst>
                <a:latin typeface="Arial Narrow" pitchFamily="34" charset="0"/>
                <a:cs typeface="Arial" pitchFamily="34" charset="0"/>
              </a:rPr>
              <a:t>Spiritual</a:t>
            </a:r>
            <a:r>
              <a:rPr lang="en-US" sz="2450" b="1" i="1" dirty="0">
                <a:solidFill>
                  <a:srgbClr val="112125"/>
                </a:solidFill>
                <a:latin typeface="Arial Narrow" pitchFamily="34" charset="0"/>
                <a:cs typeface="Arial" pitchFamily="34" charset="0"/>
              </a:rPr>
              <a:t> </a:t>
            </a:r>
            <a:r>
              <a:rPr lang="en-US" sz="2450" b="1" i="1" dirty="0">
                <a:solidFill>
                  <a:srgbClr val="112125"/>
                </a:solidFill>
                <a:effectLst>
                  <a:outerShdw blurRad="38100" dist="38100" dir="2700000" algn="tl">
                    <a:srgbClr val="000000">
                      <a:alpha val="43137"/>
                    </a:srgbClr>
                  </a:outerShdw>
                </a:effectLst>
                <a:latin typeface="Arial Narrow" pitchFamily="34" charset="0"/>
                <a:cs typeface="Arial" pitchFamily="34" charset="0"/>
              </a:rPr>
              <a:t>strength</a:t>
            </a:r>
            <a:r>
              <a:rPr lang="en-US" sz="2450" b="1" i="1" dirty="0">
                <a:solidFill>
                  <a:srgbClr val="112125"/>
                </a:solidFill>
                <a:latin typeface="Arial Narrow" pitchFamily="34" charset="0"/>
                <a:cs typeface="Arial" pitchFamily="34" charset="0"/>
              </a:rPr>
              <a:t> and </a:t>
            </a:r>
            <a:r>
              <a:rPr lang="en-US" sz="2450" b="1" i="1" dirty="0">
                <a:solidFill>
                  <a:srgbClr val="112125"/>
                </a:solidFill>
                <a:effectLst>
                  <a:outerShdw blurRad="38100" dist="38100" dir="2700000" algn="tl">
                    <a:srgbClr val="000000">
                      <a:alpha val="43137"/>
                    </a:srgbClr>
                  </a:outerShdw>
                </a:effectLst>
                <a:latin typeface="Arial Narrow" pitchFamily="34" charset="0"/>
                <a:cs typeface="Arial" pitchFamily="34" charset="0"/>
              </a:rPr>
              <a:t>weakness</a:t>
            </a:r>
            <a:r>
              <a:rPr lang="en-US" sz="2450" b="1" i="1" dirty="0">
                <a:solidFill>
                  <a:srgbClr val="112125"/>
                </a:solidFill>
                <a:latin typeface="Arial Narrow" pitchFamily="34" charset="0"/>
                <a:cs typeface="Arial" pitchFamily="34" charset="0"/>
              </a:rPr>
              <a:t> </a:t>
            </a:r>
            <a:r>
              <a:rPr lang="en-US" sz="2450" b="1" i="1" dirty="0">
                <a:solidFill>
                  <a:srgbClr val="112125"/>
                </a:solidFill>
                <a:latin typeface="Arial Narrow" pitchFamily="34" charset="0"/>
                <a:cs typeface="Arial" pitchFamily="34" charset="0"/>
                <a:sym typeface="Wingdings 2"/>
              </a:rPr>
              <a:t>re the knowledge of the Word of God, the application of It, including both the ability and the success or failure of doing </a:t>
            </a:r>
            <a:r>
              <a:rPr lang="en-US" sz="2450" b="1" i="1">
                <a:solidFill>
                  <a:srgbClr val="112125"/>
                </a:solidFill>
                <a:latin typeface="Arial Narrow" pitchFamily="34" charset="0"/>
                <a:cs typeface="Arial" pitchFamily="34" charset="0"/>
                <a:sym typeface="Wingdings 2"/>
              </a:rPr>
              <a:t>so… </a:t>
            </a:r>
            <a:endParaRPr lang="en-US" sz="2450" b="1" i="1" dirty="0">
              <a:solidFill>
                <a:srgbClr val="112125"/>
              </a:solidFill>
              <a:latin typeface="Arial Narrow" pitchFamily="34" charset="0"/>
              <a:cs typeface="Arial" pitchFamily="34" charset="0"/>
            </a:endParaRPr>
          </a:p>
        </p:txBody>
      </p:sp>
      <p:sp>
        <p:nvSpPr>
          <p:cNvPr id="25" name="Rectangle 24"/>
          <p:cNvSpPr/>
          <p:nvPr/>
        </p:nvSpPr>
        <p:spPr>
          <a:xfrm>
            <a:off x="304800" y="2328530"/>
            <a:ext cx="1938670" cy="2307264"/>
          </a:xfrm>
          <a:prstGeom prst="rect">
            <a:avLst/>
          </a:prstGeom>
          <a:solidFill>
            <a:schemeClr val="accent6">
              <a:lumMod val="1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chemeClr val="accent3">
                    <a:lumMod val="40000"/>
                    <a:lumOff val="60000"/>
                  </a:schemeClr>
                </a:solidFill>
              </a:rPr>
              <a:t>Even the strong are weak</a:t>
            </a:r>
          </a:p>
          <a:p>
            <a:pPr algn="ctr"/>
            <a:r>
              <a:rPr lang="en-US" sz="2300" dirty="0">
                <a:solidFill>
                  <a:schemeClr val="accent3">
                    <a:lumMod val="40000"/>
                    <a:lumOff val="60000"/>
                  </a:schemeClr>
                </a:solidFill>
                <a:latin typeface="Arial Narrow" panose="020B0606020202030204" pitchFamily="34" charset="0"/>
              </a:rPr>
              <a:t>(Ps 6:1-4; </a:t>
            </a:r>
          </a:p>
          <a:p>
            <a:pPr algn="ctr"/>
            <a:r>
              <a:rPr lang="en-US" sz="2300" dirty="0">
                <a:solidFill>
                  <a:schemeClr val="accent3">
                    <a:lumMod val="40000"/>
                    <a:lumOff val="60000"/>
                  </a:schemeClr>
                </a:solidFill>
                <a:latin typeface="Arial Narrow" panose="020B0606020202030204" pitchFamily="34" charset="0"/>
              </a:rPr>
              <a:t>Matt 26:41;</a:t>
            </a:r>
          </a:p>
          <a:p>
            <a:pPr algn="ctr"/>
            <a:r>
              <a:rPr lang="en-US" sz="2300" dirty="0">
                <a:solidFill>
                  <a:schemeClr val="accent3">
                    <a:lumMod val="40000"/>
                    <a:lumOff val="60000"/>
                  </a:schemeClr>
                </a:solidFill>
                <a:latin typeface="Arial Narrow" panose="020B0606020202030204" pitchFamily="34" charset="0"/>
              </a:rPr>
              <a:t>2 Cor 11:29)</a:t>
            </a:r>
          </a:p>
        </p:txBody>
      </p:sp>
      <p:sp>
        <p:nvSpPr>
          <p:cNvPr id="11" name="Title 1">
            <a:extLst>
              <a:ext uri="{FF2B5EF4-FFF2-40B4-BE49-F238E27FC236}">
                <a16:creationId xmlns:a16="http://schemas.microsoft.com/office/drawing/2014/main" id="{ABCF5B74-F76B-431D-B69E-296D61A9E618}"/>
              </a:ext>
            </a:extLst>
          </p:cNvPr>
          <p:cNvSpPr txBox="1">
            <a:spLocks/>
          </p:cNvSpPr>
          <p:nvPr/>
        </p:nvSpPr>
        <p:spPr>
          <a:xfrm>
            <a:off x="2725384" y="6250169"/>
            <a:ext cx="6418615" cy="533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300" b="1" i="1" dirty="0">
                <a:ln w="12700">
                  <a:solidFill>
                    <a:srgbClr val="032C5D"/>
                  </a:solidFill>
                  <a:prstDash val="solid"/>
                </a:ln>
                <a:solidFill>
                  <a:srgbClr val="F4F1E3"/>
                </a:solidFill>
                <a:effectLst>
                  <a:outerShdw blurRad="41275" dist="20320" dir="1800000" algn="tl" rotWithShape="0">
                    <a:srgbClr val="000000">
                      <a:alpha val="40000"/>
                    </a:srgbClr>
                  </a:outerShdw>
                </a:effectLst>
                <a:latin typeface="Brush Script MT" panose="03060802040406070304" pitchFamily="66" charset="0"/>
                <a:ea typeface="+mj-ea"/>
                <a:cs typeface="+mj-cs"/>
              </a:rPr>
              <a:t>I just keep falling, Lord…</a:t>
            </a:r>
            <a:endParaRPr kumimoji="0" lang="en-US" sz="4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Brush Script MT" panose="03060802040406070304"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6FBEB"/>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yui_3_5_1_5_1391815208867_722" descr="http://3.bp.blogspot.com/-lB4tumQI1hg/ULdCO0rj7YI/AAAAAAAAAkE/mxuHDIkGTeE/s1600/cartoon-man-looking-in-mirror.png"/>
          <p:cNvPicPr/>
          <p:nvPr/>
        </p:nvPicPr>
        <p:blipFill>
          <a:blip r:embed="rId2" cstate="print"/>
          <a:srcRect/>
          <a:stretch>
            <a:fillRect/>
          </a:stretch>
        </p:blipFill>
        <p:spPr bwMode="auto">
          <a:xfrm>
            <a:off x="387968" y="1494032"/>
            <a:ext cx="7076241" cy="4797358"/>
          </a:xfrm>
          <a:prstGeom prst="rect">
            <a:avLst/>
          </a:prstGeom>
          <a:noFill/>
          <a:ln w="9525">
            <a:noFill/>
            <a:miter lim="800000"/>
            <a:headEnd/>
            <a:tailEnd/>
          </a:ln>
        </p:spPr>
      </p:pic>
      <p:sp>
        <p:nvSpPr>
          <p:cNvPr id="9" name="Cloud Callout 8"/>
          <p:cNvSpPr/>
          <p:nvPr/>
        </p:nvSpPr>
        <p:spPr>
          <a:xfrm rot="20985710" flipH="1">
            <a:off x="3031115" y="416839"/>
            <a:ext cx="3022136" cy="1031493"/>
          </a:xfrm>
          <a:prstGeom prst="cloudCallou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10" name="TextBox 9"/>
          <p:cNvSpPr txBox="1"/>
          <p:nvPr/>
        </p:nvSpPr>
        <p:spPr>
          <a:xfrm rot="21050609">
            <a:off x="3420091" y="586002"/>
            <a:ext cx="2458483" cy="538609"/>
          </a:xfrm>
          <a:prstGeom prst="rect">
            <a:avLst/>
          </a:prstGeom>
          <a:noFill/>
        </p:spPr>
        <p:txBody>
          <a:bodyPr wrap="square" rtlCol="0">
            <a:spAutoFit/>
          </a:bodyPr>
          <a:lstStyle/>
          <a:p>
            <a:r>
              <a:rPr lang="en-US" sz="2900" b="1" dirty="0">
                <a:solidFill>
                  <a:schemeClr val="accent1">
                    <a:lumMod val="40000"/>
                    <a:lumOff val="60000"/>
                  </a:schemeClr>
                </a:solidFill>
                <a:latin typeface="Comic Sans MS" pitchFamily="66" charset="0"/>
              </a:rPr>
              <a:t>God is Holy</a:t>
            </a:r>
          </a:p>
        </p:txBody>
      </p:sp>
      <p:sp>
        <p:nvSpPr>
          <p:cNvPr id="11" name="Title 1"/>
          <p:cNvSpPr txBox="1">
            <a:spLocks/>
          </p:cNvSpPr>
          <p:nvPr/>
        </p:nvSpPr>
        <p:spPr>
          <a:xfrm>
            <a:off x="2764465" y="6241188"/>
            <a:ext cx="6241311" cy="6096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500" b="1" i="1" dirty="0">
                <a:ln w="12700">
                  <a:solidFill>
                    <a:srgbClr val="032C5D"/>
                  </a:solidFill>
                  <a:prstDash val="solid"/>
                </a:ln>
                <a:solidFill>
                  <a:schemeClr val="accent1">
                    <a:lumMod val="50000"/>
                  </a:schemeClr>
                </a:solidFill>
                <a:effectLst>
                  <a:outerShdw blurRad="41275" dist="20320" dir="1800000" algn="tl" rotWithShape="0">
                    <a:srgbClr val="000000">
                      <a:alpha val="40000"/>
                    </a:srgbClr>
                  </a:outerShdw>
                </a:effectLst>
                <a:latin typeface="Calisto MT" panose="02040603050505030304" pitchFamily="18" charset="0"/>
                <a:ea typeface="+mj-ea"/>
                <a:cs typeface="+mj-cs"/>
              </a:rPr>
              <a:t>“The God of the Mountain”</a:t>
            </a:r>
            <a:endParaRPr kumimoji="0" lang="en-US" sz="3500" b="1" i="1" u="none" strike="noStrike" kern="1200" cap="none" spc="0" normalizeH="0" baseline="0" noProof="0" dirty="0">
              <a:ln w="12700">
                <a:solidFill>
                  <a:srgbClr val="032C5D"/>
                </a:solidFill>
                <a:prstDash val="solid"/>
              </a:ln>
              <a:solidFill>
                <a:schemeClr val="accent1">
                  <a:lumMod val="50000"/>
                </a:schemeClr>
              </a:solidFill>
              <a:effectLst>
                <a:outerShdw blurRad="41275" dist="20320" dir="1800000" algn="tl" rotWithShape="0">
                  <a:srgbClr val="000000">
                    <a:alpha val="40000"/>
                  </a:srgbClr>
                </a:outerShdw>
              </a:effectLst>
              <a:uLnTx/>
              <a:uFillTx/>
              <a:latin typeface="Calisto MT" panose="02040603050505030304" pitchFamily="18" charset="0"/>
              <a:ea typeface="+mj-ea"/>
              <a:cs typeface="+mj-cs"/>
            </a:endParaRPr>
          </a:p>
        </p:txBody>
      </p:sp>
      <p:pic>
        <p:nvPicPr>
          <p:cNvPr id="13" name="Picture 12" descr="http://3.bp.blogspot.com/-lB4tumQI1hg/ULdCO0rj7YI/AAAAAAAAAkE/mxuHDIkGTeE/s1600/cartoon-man-looking-in-mirror.png"/>
          <p:cNvPicPr/>
          <p:nvPr/>
        </p:nvPicPr>
        <p:blipFill>
          <a:blip r:embed="rId2" cstate="print"/>
          <a:srcRect l="63693"/>
          <a:stretch>
            <a:fillRect/>
          </a:stretch>
        </p:blipFill>
        <p:spPr bwMode="auto">
          <a:xfrm rot="20388985" flipH="1">
            <a:off x="1757863" y="2072810"/>
            <a:ext cx="1454248" cy="3788661"/>
          </a:xfrm>
          <a:prstGeom prst="rect">
            <a:avLst/>
          </a:prstGeom>
          <a:noFill/>
          <a:ln w="9525">
            <a:noFill/>
            <a:miter lim="800000"/>
            <a:headEnd/>
            <a:tailEnd/>
          </a:ln>
        </p:spPr>
      </p:pic>
      <p:sp>
        <p:nvSpPr>
          <p:cNvPr id="15" name="Cloud Callout 14"/>
          <p:cNvSpPr/>
          <p:nvPr/>
        </p:nvSpPr>
        <p:spPr>
          <a:xfrm rot="506726">
            <a:off x="6079824" y="357588"/>
            <a:ext cx="2971800" cy="914400"/>
          </a:xfrm>
          <a:prstGeom prst="cloudCallou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17" name="TextBox 16">
            <a:extLst>
              <a:ext uri="{FF2B5EF4-FFF2-40B4-BE49-F238E27FC236}">
                <a16:creationId xmlns:a16="http://schemas.microsoft.com/office/drawing/2014/main" id="{237F30EB-4A80-4FB6-9A2C-7FED48B6FB46}"/>
              </a:ext>
            </a:extLst>
          </p:cNvPr>
          <p:cNvSpPr txBox="1"/>
          <p:nvPr/>
        </p:nvSpPr>
        <p:spPr>
          <a:xfrm rot="549391" flipH="1">
            <a:off x="6539718" y="521134"/>
            <a:ext cx="2136982" cy="538609"/>
          </a:xfrm>
          <a:prstGeom prst="rect">
            <a:avLst/>
          </a:prstGeom>
          <a:noFill/>
        </p:spPr>
        <p:txBody>
          <a:bodyPr wrap="square" rtlCol="0">
            <a:spAutoFit/>
          </a:bodyPr>
          <a:lstStyle/>
          <a:p>
            <a:r>
              <a:rPr lang="en-US" sz="2900" b="1" dirty="0">
                <a:solidFill>
                  <a:schemeClr val="accent1">
                    <a:lumMod val="40000"/>
                    <a:lumOff val="60000"/>
                  </a:schemeClr>
                </a:solidFill>
                <a:latin typeface="Comic Sans MS" pitchFamily="66" charset="0"/>
              </a:rPr>
              <a:t>But Am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2" dur="1000" fill="hold"/>
                                        <p:tgtEl>
                                          <p:spTgt spid="1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5"/>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9" name="Rounded Rectangle 8"/>
          <p:cNvSpPr/>
          <p:nvPr/>
        </p:nvSpPr>
        <p:spPr>
          <a:xfrm>
            <a:off x="1232490" y="555441"/>
            <a:ext cx="6324600" cy="3463665"/>
          </a:xfrm>
          <a:prstGeom prst="roundRect">
            <a:avLst/>
          </a:prstGeom>
          <a:solidFill>
            <a:srgbClr val="E8F5CF"/>
          </a:solidFill>
          <a:ln w="57150">
            <a:solidFill>
              <a:srgbClr val="060C0E"/>
            </a:solidFill>
          </a:ln>
        </p:spPr>
        <p:style>
          <a:lnRef idx="1">
            <a:schemeClr val="dk1"/>
          </a:lnRef>
          <a:fillRef idx="2">
            <a:schemeClr val="dk1"/>
          </a:fillRef>
          <a:effectRef idx="1">
            <a:schemeClr val="dk1"/>
          </a:effectRef>
          <a:fontRef idx="minor">
            <a:schemeClr val="dk1"/>
          </a:fontRef>
        </p:style>
        <p:txBody>
          <a:bodyPr rtlCol="0" anchor="ctr"/>
          <a:lstStyle/>
          <a:p>
            <a:pPr algn="just">
              <a:lnSpc>
                <a:spcPct val="106000"/>
              </a:lnSpc>
            </a:pPr>
            <a:r>
              <a:rPr lang="en-US" sz="2800" b="1" dirty="0">
                <a:solidFill>
                  <a:srgbClr val="131F14"/>
                </a:solidFill>
                <a:latin typeface="Cambria" panose="02040503050406030204" pitchFamily="18" charset="0"/>
              </a:rPr>
              <a:t>It is God</a:t>
            </a:r>
            <a:r>
              <a:rPr lang="en-US" sz="2800" b="1" i="1" dirty="0">
                <a:solidFill>
                  <a:srgbClr val="131F14"/>
                </a:solidFill>
                <a:latin typeface="Cambria" panose="02040503050406030204" pitchFamily="18" charset="0"/>
                <a:cs typeface="Arial" pitchFamily="34" charset="0"/>
              </a:rPr>
              <a:t>’</a:t>
            </a:r>
            <a:r>
              <a:rPr lang="en-US" sz="2800" b="1" dirty="0">
                <a:solidFill>
                  <a:srgbClr val="131F14"/>
                </a:solidFill>
                <a:latin typeface="Cambria" panose="02040503050406030204" pitchFamily="18" charset="0"/>
              </a:rPr>
              <a:t>s intent to </a:t>
            </a:r>
            <a:r>
              <a:rPr lang="en-US" sz="2800" b="1" i="1" dirty="0">
                <a:solidFill>
                  <a:srgbClr val="131F14"/>
                </a:solidFill>
                <a:latin typeface="Cambria" panose="02040503050406030204" pitchFamily="18" charset="0"/>
                <a:cs typeface="Arial" pitchFamily="34" charset="0"/>
              </a:rPr>
              <a:t>“</a:t>
            </a:r>
            <a:r>
              <a:rPr lang="en-US" sz="2800" b="1" dirty="0">
                <a:solidFill>
                  <a:srgbClr val="131F14"/>
                </a:solidFill>
                <a:latin typeface="Cambria" panose="02040503050406030204" pitchFamily="18" charset="0"/>
              </a:rPr>
              <a:t>perfect</a:t>
            </a:r>
            <a:r>
              <a:rPr lang="en-US" sz="2800" b="1" i="1" dirty="0">
                <a:solidFill>
                  <a:srgbClr val="131F14"/>
                </a:solidFill>
                <a:latin typeface="Cambria" panose="02040503050406030204" pitchFamily="18" charset="0"/>
                <a:cs typeface="Arial" pitchFamily="34" charset="0"/>
              </a:rPr>
              <a:t>”</a:t>
            </a:r>
            <a:r>
              <a:rPr lang="en-US" sz="2800" b="1" dirty="0">
                <a:solidFill>
                  <a:srgbClr val="131F14"/>
                </a:solidFill>
                <a:latin typeface="Cambria" panose="02040503050406030204" pitchFamily="18" charset="0"/>
              </a:rPr>
              <a:t> us, to draw strength from us even during our weakest times.  God wants our commitment to climb even as we fall, and our endurance when we slip, as He refines us through the process of climbing the mountain.</a:t>
            </a:r>
          </a:p>
        </p:txBody>
      </p:sp>
      <p:sp>
        <p:nvSpPr>
          <p:cNvPr id="4" name="Rectangle 3">
            <a:extLst>
              <a:ext uri="{FF2B5EF4-FFF2-40B4-BE49-F238E27FC236}">
                <a16:creationId xmlns:a16="http://schemas.microsoft.com/office/drawing/2014/main" id="{14824B63-39F9-45C3-B87F-C1194D1F90B6}"/>
              </a:ext>
            </a:extLst>
          </p:cNvPr>
          <p:cNvSpPr/>
          <p:nvPr/>
        </p:nvSpPr>
        <p:spPr>
          <a:xfrm>
            <a:off x="694660" y="4250363"/>
            <a:ext cx="7754680" cy="1871331"/>
          </a:xfrm>
          <a:prstGeom prst="rect">
            <a:avLst/>
          </a:prstGeom>
          <a:solidFill>
            <a:schemeClr val="accent6">
              <a:lumMod val="1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baseline="30000" dirty="0">
                <a:solidFill>
                  <a:schemeClr val="accent3">
                    <a:lumMod val="20000"/>
                    <a:lumOff val="80000"/>
                  </a:schemeClr>
                </a:solidFill>
              </a:rPr>
              <a:t>29</a:t>
            </a:r>
            <a:r>
              <a:rPr lang="en-US" sz="2100" dirty="0">
                <a:solidFill>
                  <a:schemeClr val="accent3">
                    <a:lumMod val="20000"/>
                    <a:lumOff val="80000"/>
                  </a:schemeClr>
                </a:solidFill>
              </a:rPr>
              <a:t>For whom He foreknew, He also predestined to be conformed to the image of His Son, that He might be the firstborn among many brethren. </a:t>
            </a:r>
            <a:r>
              <a:rPr lang="en-US" sz="2100" baseline="30000" dirty="0">
                <a:solidFill>
                  <a:schemeClr val="accent3">
                    <a:lumMod val="20000"/>
                    <a:lumOff val="80000"/>
                  </a:schemeClr>
                </a:solidFill>
              </a:rPr>
              <a:t>30</a:t>
            </a:r>
            <a:r>
              <a:rPr lang="en-US" sz="2100" dirty="0">
                <a:solidFill>
                  <a:schemeClr val="accent3">
                    <a:lumMod val="20000"/>
                    <a:lumOff val="80000"/>
                  </a:schemeClr>
                </a:solidFill>
              </a:rPr>
              <a:t>Moreover whom He predestined, these He also called; whom He called, these He also justified; and whom He justified, these He also glorified.</a:t>
            </a:r>
            <a:r>
              <a:rPr lang="en-US" sz="2100" b="1" dirty="0">
                <a:solidFill>
                  <a:schemeClr val="accent3">
                    <a:lumMod val="20000"/>
                    <a:lumOff val="80000"/>
                  </a:schemeClr>
                </a:solidFill>
              </a:rPr>
              <a:t> - Romans 8:29-30</a:t>
            </a:r>
            <a:endParaRPr lang="en-US" sz="2100" dirty="0">
              <a:solidFill>
                <a:schemeClr val="accent3">
                  <a:lumMod val="20000"/>
                  <a:lumOff val="80000"/>
                </a:schemeClr>
              </a:solidFill>
            </a:endParaRPr>
          </a:p>
        </p:txBody>
      </p:sp>
      <p:sp>
        <p:nvSpPr>
          <p:cNvPr id="6" name="Title 1">
            <a:extLst>
              <a:ext uri="{FF2B5EF4-FFF2-40B4-BE49-F238E27FC236}">
                <a16:creationId xmlns:a16="http://schemas.microsoft.com/office/drawing/2014/main" id="{2CFDE458-DBB8-455E-AAFC-FCE8477C9B37}"/>
              </a:ext>
            </a:extLst>
          </p:cNvPr>
          <p:cNvSpPr txBox="1">
            <a:spLocks/>
          </p:cNvSpPr>
          <p:nvPr/>
        </p:nvSpPr>
        <p:spPr>
          <a:xfrm>
            <a:off x="2725384" y="6250169"/>
            <a:ext cx="6418615" cy="533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300" b="1" i="1" dirty="0">
                <a:ln w="12700">
                  <a:solidFill>
                    <a:srgbClr val="032C5D"/>
                  </a:solidFill>
                  <a:prstDash val="solid"/>
                </a:ln>
                <a:solidFill>
                  <a:srgbClr val="F4F1E3"/>
                </a:solidFill>
                <a:effectLst>
                  <a:outerShdw blurRad="41275" dist="20320" dir="1800000" algn="tl" rotWithShape="0">
                    <a:srgbClr val="000000">
                      <a:alpha val="40000"/>
                    </a:srgbClr>
                  </a:outerShdw>
                </a:effectLst>
                <a:latin typeface="Brush Script MT" panose="03060802040406070304" pitchFamily="66" charset="0"/>
                <a:ea typeface="+mj-ea"/>
                <a:cs typeface="+mj-cs"/>
              </a:rPr>
              <a:t>I just keep falling, Lord…</a:t>
            </a:r>
            <a:endParaRPr kumimoji="0" lang="en-US" sz="4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Brush Script MT" panose="03060802040406070304"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g" descr="http://1.bp.blogspot.com/-s81J4hGsx2A/TcDWegKNJrI/AAAAAAAAADM/I4lMRy05Mbo/s1600/Mickey-Mouse.jpg"/>
          <p:cNvPicPr/>
          <p:nvPr/>
        </p:nvPicPr>
        <p:blipFill>
          <a:blip r:embed="rId2" cstate="print"/>
          <a:srcRect/>
          <a:stretch>
            <a:fillRect/>
          </a:stretch>
        </p:blipFill>
        <p:spPr bwMode="auto">
          <a:xfrm>
            <a:off x="228600" y="152401"/>
            <a:ext cx="3314700" cy="3430247"/>
          </a:xfrm>
          <a:prstGeom prst="rect">
            <a:avLst/>
          </a:prstGeom>
          <a:noFill/>
          <a:ln w="9525">
            <a:noFill/>
            <a:miter lim="800000"/>
            <a:headEnd/>
            <a:tailEnd/>
          </a:ln>
        </p:spPr>
      </p:pic>
      <p:pic>
        <p:nvPicPr>
          <p:cNvPr id="5" name="img" descr="http://2.bp.blogspot.com/-UH6Dak7JE6A/TaOTjF_murI/AAAAAAAAP1Y/fxiCPoRJLX4/s1600/mickey-mouse-15.jpg"/>
          <p:cNvPicPr/>
          <p:nvPr/>
        </p:nvPicPr>
        <p:blipFill>
          <a:blip r:embed="rId3"/>
          <a:srcRect/>
          <a:stretch>
            <a:fillRect/>
          </a:stretch>
        </p:blipFill>
        <p:spPr bwMode="auto">
          <a:xfrm>
            <a:off x="5257800" y="3417052"/>
            <a:ext cx="3653942" cy="3288548"/>
          </a:xfrm>
          <a:prstGeom prst="rect">
            <a:avLst/>
          </a:prstGeom>
          <a:noFill/>
          <a:ln w="9525">
            <a:noFill/>
            <a:miter lim="800000"/>
            <a:headEnd/>
            <a:tailEnd/>
          </a:ln>
        </p:spPr>
      </p:pic>
      <p:pic>
        <p:nvPicPr>
          <p:cNvPr id="6" name="img" descr="http://3.bp.blogspot.com/-2TcvDBvw5n8/T3sLyelSjLI/AAAAAAAAG0Y/evFerhng-VQ/s1600/mickey-mouse-coloring-pages-1.gif"/>
          <p:cNvPicPr/>
          <p:nvPr/>
        </p:nvPicPr>
        <p:blipFill>
          <a:blip r:embed="rId4"/>
          <a:srcRect/>
          <a:stretch>
            <a:fillRect/>
          </a:stretch>
        </p:blipFill>
        <p:spPr bwMode="auto">
          <a:xfrm>
            <a:off x="228600" y="3732657"/>
            <a:ext cx="2137410" cy="2972943"/>
          </a:xfrm>
          <a:prstGeom prst="rect">
            <a:avLst/>
          </a:prstGeom>
          <a:noFill/>
          <a:ln w="9525">
            <a:noFill/>
            <a:miter lim="800000"/>
            <a:headEnd/>
            <a:tailEnd/>
          </a:ln>
        </p:spPr>
      </p:pic>
      <p:pic>
        <p:nvPicPr>
          <p:cNvPr id="7" name="img" descr="http://www.hmcoloringpages.com/wp-content/uploads/excited_mickey_mouse_running_coloring_page.gif"/>
          <p:cNvPicPr/>
          <p:nvPr/>
        </p:nvPicPr>
        <p:blipFill>
          <a:blip r:embed="rId5"/>
          <a:srcRect/>
          <a:stretch>
            <a:fillRect/>
          </a:stretch>
        </p:blipFill>
        <p:spPr bwMode="auto">
          <a:xfrm>
            <a:off x="6477000" y="152400"/>
            <a:ext cx="2425065" cy="3138107"/>
          </a:xfrm>
          <a:prstGeom prst="rect">
            <a:avLst/>
          </a:prstGeom>
          <a:noFill/>
          <a:ln w="9525">
            <a:noFill/>
            <a:miter lim="800000"/>
            <a:headEnd/>
            <a:tailEnd/>
          </a:ln>
        </p:spPr>
      </p:pic>
      <p:sp>
        <p:nvSpPr>
          <p:cNvPr id="8" name="TextBox 7"/>
          <p:cNvSpPr txBox="1"/>
          <p:nvPr/>
        </p:nvSpPr>
        <p:spPr>
          <a:xfrm>
            <a:off x="3657600" y="76200"/>
            <a:ext cx="990600" cy="1569660"/>
          </a:xfrm>
          <a:prstGeom prst="rect">
            <a:avLst/>
          </a:prstGeom>
          <a:noFill/>
        </p:spPr>
        <p:txBody>
          <a:bodyPr wrap="square" rtlCol="0">
            <a:spAutoFit/>
          </a:bodyPr>
          <a:lstStyle/>
          <a:p>
            <a:r>
              <a:rPr lang="en-US" sz="9600" dirty="0">
                <a:latin typeface="Segoe Print" pitchFamily="2" charset="0"/>
              </a:rPr>
              <a:t>o</a:t>
            </a:r>
          </a:p>
        </p:txBody>
      </p:sp>
      <p:sp>
        <p:nvSpPr>
          <p:cNvPr id="9" name="TextBox 8"/>
          <p:cNvSpPr txBox="1"/>
          <p:nvPr/>
        </p:nvSpPr>
        <p:spPr>
          <a:xfrm>
            <a:off x="4114800" y="3962400"/>
            <a:ext cx="1066800" cy="1384995"/>
          </a:xfrm>
          <a:prstGeom prst="rect">
            <a:avLst/>
          </a:prstGeom>
          <a:noFill/>
        </p:spPr>
        <p:txBody>
          <a:bodyPr wrap="square" rtlCol="0">
            <a:spAutoFit/>
          </a:bodyPr>
          <a:lstStyle/>
          <a:p>
            <a:r>
              <a:rPr lang="en-US" sz="8400" dirty="0"/>
              <a:t>0</a:t>
            </a:r>
          </a:p>
        </p:txBody>
      </p:sp>
      <p:sp>
        <p:nvSpPr>
          <p:cNvPr id="10" name="TextBox 9"/>
          <p:cNvSpPr txBox="1"/>
          <p:nvPr/>
        </p:nvSpPr>
        <p:spPr>
          <a:xfrm>
            <a:off x="2590800" y="3733800"/>
            <a:ext cx="1066800" cy="1461939"/>
          </a:xfrm>
          <a:prstGeom prst="rect">
            <a:avLst/>
          </a:prstGeom>
          <a:noFill/>
        </p:spPr>
        <p:txBody>
          <a:bodyPr wrap="square" rtlCol="0">
            <a:spAutoFit/>
          </a:bodyPr>
          <a:lstStyle/>
          <a:p>
            <a:r>
              <a:rPr lang="en-US" sz="8900" b="1" dirty="0">
                <a:latin typeface="Bradley Hand ITC" pitchFamily="66" charset="0"/>
              </a:rPr>
              <a:t>~</a:t>
            </a:r>
          </a:p>
        </p:txBody>
      </p:sp>
      <p:sp>
        <p:nvSpPr>
          <p:cNvPr id="11" name="TextBox 10"/>
          <p:cNvSpPr txBox="1"/>
          <p:nvPr/>
        </p:nvSpPr>
        <p:spPr>
          <a:xfrm rot="20342437">
            <a:off x="3883780" y="2133600"/>
            <a:ext cx="1066800" cy="1461939"/>
          </a:xfrm>
          <a:prstGeom prst="rect">
            <a:avLst/>
          </a:prstGeom>
          <a:noFill/>
        </p:spPr>
        <p:txBody>
          <a:bodyPr wrap="square" rtlCol="0">
            <a:spAutoFit/>
          </a:bodyPr>
          <a:lstStyle/>
          <a:p>
            <a:r>
              <a:rPr lang="en-US" sz="8900" dirty="0">
                <a:latin typeface="Bradley Hand ITC" pitchFamily="66" charset="0"/>
              </a:rPr>
              <a:t>X</a:t>
            </a:r>
          </a:p>
        </p:txBody>
      </p:sp>
      <p:sp>
        <p:nvSpPr>
          <p:cNvPr id="12" name="TextBox 11"/>
          <p:cNvSpPr txBox="1"/>
          <p:nvPr/>
        </p:nvSpPr>
        <p:spPr>
          <a:xfrm rot="718452">
            <a:off x="5193951" y="1110300"/>
            <a:ext cx="1066800" cy="1461939"/>
          </a:xfrm>
          <a:prstGeom prst="rect">
            <a:avLst/>
          </a:prstGeom>
          <a:noFill/>
        </p:spPr>
        <p:txBody>
          <a:bodyPr wrap="square" rtlCol="0">
            <a:spAutoFit/>
          </a:bodyPr>
          <a:lstStyle/>
          <a:p>
            <a:r>
              <a:rPr lang="en-US" sz="8900" dirty="0">
                <a:latin typeface="Arial Rounded MT Bold" pitchFamily="34" charset="0"/>
              </a:rPr>
              <a:t>?</a:t>
            </a:r>
          </a:p>
        </p:txBody>
      </p:sp>
      <p:sp>
        <p:nvSpPr>
          <p:cNvPr id="13" name="Freeform 12"/>
          <p:cNvSpPr/>
          <p:nvPr/>
        </p:nvSpPr>
        <p:spPr>
          <a:xfrm>
            <a:off x="2819400" y="5257800"/>
            <a:ext cx="1925197" cy="1253169"/>
          </a:xfrm>
          <a:custGeom>
            <a:avLst/>
            <a:gdLst>
              <a:gd name="connsiteX0" fmla="*/ 0 w 2001397"/>
              <a:gd name="connsiteY0" fmla="*/ 0 h 1329369"/>
              <a:gd name="connsiteX1" fmla="*/ 903383 w 2001397"/>
              <a:gd name="connsiteY1" fmla="*/ 958468 h 1329369"/>
              <a:gd name="connsiteX2" fmla="*/ 1795749 w 2001397"/>
              <a:gd name="connsiteY2" fmla="*/ 649995 h 1329369"/>
              <a:gd name="connsiteX3" fmla="*/ 1983036 w 2001397"/>
              <a:gd name="connsiteY3" fmla="*/ 991518 h 1329369"/>
              <a:gd name="connsiteX4" fmla="*/ 1685581 w 2001397"/>
              <a:gd name="connsiteY4" fmla="*/ 1233889 h 1329369"/>
              <a:gd name="connsiteX5" fmla="*/ 1597446 w 2001397"/>
              <a:gd name="connsiteY5" fmla="*/ 1322024 h 1329369"/>
              <a:gd name="connsiteX6" fmla="*/ 1619479 w 2001397"/>
              <a:gd name="connsiteY6" fmla="*/ 1277957 h 132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1397" h="1329369">
                <a:moveTo>
                  <a:pt x="0" y="0"/>
                </a:moveTo>
                <a:cubicBezTo>
                  <a:pt x="302046" y="425068"/>
                  <a:pt x="604092" y="850136"/>
                  <a:pt x="903383" y="958468"/>
                </a:cubicBezTo>
                <a:cubicBezTo>
                  <a:pt x="1202674" y="1066800"/>
                  <a:pt x="1615807" y="644487"/>
                  <a:pt x="1795749" y="649995"/>
                </a:cubicBezTo>
                <a:cubicBezTo>
                  <a:pt x="1975691" y="655503"/>
                  <a:pt x="2001397" y="894203"/>
                  <a:pt x="1983036" y="991518"/>
                </a:cubicBezTo>
                <a:cubicBezTo>
                  <a:pt x="1964675" y="1088833"/>
                  <a:pt x="1749846" y="1178805"/>
                  <a:pt x="1685581" y="1233889"/>
                </a:cubicBezTo>
                <a:cubicBezTo>
                  <a:pt x="1621316" y="1288973"/>
                  <a:pt x="1608463" y="1314679"/>
                  <a:pt x="1597446" y="1322024"/>
                </a:cubicBezTo>
                <a:cubicBezTo>
                  <a:pt x="1586429" y="1329369"/>
                  <a:pt x="1602954" y="1303663"/>
                  <a:pt x="1619479" y="1277957"/>
                </a:cubicBezTo>
              </a:path>
            </a:pathLst>
          </a:custGeom>
          <a:ln w="38100">
            <a:solidFill>
              <a:srgbClr val="1309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Top Corners Rounded 1">
            <a:extLst>
              <a:ext uri="{FF2B5EF4-FFF2-40B4-BE49-F238E27FC236}">
                <a16:creationId xmlns:a16="http://schemas.microsoft.com/office/drawing/2014/main" id="{0B196549-D6FC-4484-A002-24CDA1F0BB66}"/>
              </a:ext>
            </a:extLst>
          </p:cNvPr>
          <p:cNvSpPr/>
          <p:nvPr/>
        </p:nvSpPr>
        <p:spPr>
          <a:xfrm rot="20957040">
            <a:off x="5415497" y="303232"/>
            <a:ext cx="453763" cy="509348"/>
          </a:xfrm>
          <a:prstGeom prst="round2Same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Horizontal)">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outHorizontal)">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heel(1)">
                                      <p:cBhvr>
                                        <p:cTn id="54" dur="1000"/>
                                        <p:tgtEl>
                                          <p:spTgt spid="2"/>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80A0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955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4D12-5A67-437C-8393-5C28A73578F0}"/>
              </a:ext>
            </a:extLst>
          </p:cNvPr>
          <p:cNvSpPr>
            <a:spLocks noGrp="1"/>
          </p:cNvSpPr>
          <p:nvPr>
            <p:ph type="ctrTitle"/>
          </p:nvPr>
        </p:nvSpPr>
        <p:spPr>
          <a:xfrm>
            <a:off x="458973" y="3390008"/>
            <a:ext cx="7005084" cy="767319"/>
          </a:xfrm>
        </p:spPr>
        <p:txBody>
          <a:bodyPr>
            <a:noAutofit/>
          </a:bodyPr>
          <a:lstStyle/>
          <a:p>
            <a:pPr algn="ctr">
              <a:lnSpc>
                <a:spcPct val="91000"/>
              </a:lnSpc>
            </a:pPr>
            <a:br>
              <a:rPr lang="en-US" sz="7000" b="1" cap="none"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4400" b="1" cap="none" dirty="0">
                <a:ln w="12700">
                  <a:solidFill>
                    <a:sysClr val="windowText" lastClr="000000"/>
                  </a:solidFill>
                  <a:prstDash val="solid"/>
                </a:ln>
                <a:effectLst>
                  <a:outerShdw blurRad="41275" dist="20320" dir="1800000" algn="tl" rotWithShape="0">
                    <a:srgbClr val="000000">
                      <a:alpha val="40000"/>
                    </a:srgbClr>
                  </a:outerShdw>
                </a:effectLst>
                <a:latin typeface="Perpetua" panose="02020502060401020303" pitchFamily="18" charset="0"/>
              </a:rPr>
              <a:t>Too Much Weight to Climb</a:t>
            </a:r>
            <a:endParaRPr lang="en-US" sz="4400" dirty="0">
              <a:latin typeface="Perpetua" panose="02020502060401020303" pitchFamily="18" charset="0"/>
            </a:endParaRPr>
          </a:p>
        </p:txBody>
      </p:sp>
      <p:sp>
        <p:nvSpPr>
          <p:cNvPr id="3" name="Subtitle 2">
            <a:extLst>
              <a:ext uri="{FF2B5EF4-FFF2-40B4-BE49-F238E27FC236}">
                <a16:creationId xmlns:a16="http://schemas.microsoft.com/office/drawing/2014/main" id="{1F689031-DC87-470C-8AC2-84BFA7FEE233}"/>
              </a:ext>
            </a:extLst>
          </p:cNvPr>
          <p:cNvSpPr>
            <a:spLocks noGrp="1"/>
          </p:cNvSpPr>
          <p:nvPr>
            <p:ph type="subTitle" idx="1"/>
          </p:nvPr>
        </p:nvSpPr>
        <p:spPr>
          <a:xfrm>
            <a:off x="1042877" y="4393789"/>
            <a:ext cx="5773479" cy="1836890"/>
          </a:xfrm>
        </p:spPr>
        <p:txBody>
          <a:bodyPr>
            <a:noAutofit/>
          </a:bodyPr>
          <a:lstStyle/>
          <a:p>
            <a:pPr algn="just"/>
            <a:r>
              <a:rPr lang="en-US" sz="2800" b="1" dirty="0">
                <a:solidFill>
                  <a:srgbClr val="303F0D"/>
                </a:solidFill>
                <a:latin typeface="Arial Narrow" panose="020B0606020202030204" pitchFamily="34" charset="0"/>
              </a:rPr>
              <a:t>Great </a:t>
            </a:r>
            <a:r>
              <a:rPr lang="en-US" sz="2800" b="1" i="1" dirty="0">
                <a:solidFill>
                  <a:srgbClr val="303F0D"/>
                </a:solidFill>
                <a:latin typeface="Arial Narrow" panose="020B0606020202030204" pitchFamily="34" charset="0"/>
              </a:rPr>
              <a:t>is </a:t>
            </a:r>
            <a:r>
              <a:rPr lang="en-US" sz="2800" b="1" dirty="0">
                <a:solidFill>
                  <a:srgbClr val="303F0D"/>
                </a:solidFill>
                <a:latin typeface="Arial Narrow" panose="020B0606020202030204" pitchFamily="34" charset="0"/>
              </a:rPr>
              <a:t>the LORD, and greatly to be praised in the city of our God, </a:t>
            </a:r>
            <a:r>
              <a:rPr lang="en-US" sz="2800" b="1" i="1" dirty="0">
                <a:solidFill>
                  <a:srgbClr val="303F0D"/>
                </a:solidFill>
                <a:latin typeface="Arial Narrow" panose="020B0606020202030204" pitchFamily="34" charset="0"/>
              </a:rPr>
              <a:t>in </a:t>
            </a:r>
            <a:r>
              <a:rPr lang="en-US" sz="2800" b="1" dirty="0">
                <a:solidFill>
                  <a:srgbClr val="303F0D"/>
                </a:solidFill>
                <a:latin typeface="Arial Narrow" panose="020B0606020202030204" pitchFamily="34" charset="0"/>
              </a:rPr>
              <a:t>the Mountain of His Holiness.   (Psalm 48:1)</a:t>
            </a:r>
          </a:p>
        </p:txBody>
      </p:sp>
      <p:sp>
        <p:nvSpPr>
          <p:cNvPr id="4" name="Title 1">
            <a:extLst>
              <a:ext uri="{FF2B5EF4-FFF2-40B4-BE49-F238E27FC236}">
                <a16:creationId xmlns:a16="http://schemas.microsoft.com/office/drawing/2014/main" id="{0A96BBB3-6CC1-437A-BDC0-D7B6E5FB58BA}"/>
              </a:ext>
            </a:extLst>
          </p:cNvPr>
          <p:cNvSpPr txBox="1">
            <a:spLocks/>
          </p:cNvSpPr>
          <p:nvPr/>
        </p:nvSpPr>
        <p:spPr>
          <a:xfrm>
            <a:off x="480239" y="960478"/>
            <a:ext cx="7005084" cy="2271825"/>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Climbing the </a:t>
            </a:r>
            <a:b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br>
            <a:r>
              <a:rPr lang="en-US" sz="7000" b="1" dirty="0">
                <a:ln w="12700">
                  <a:solidFill>
                    <a:sysClr val="windowText" lastClr="000000"/>
                  </a:solidFill>
                  <a:prstDash val="solid"/>
                </a:ln>
                <a:effectLst>
                  <a:outerShdw blurRad="41275" dist="20320" dir="1800000" algn="tl" rotWithShape="0">
                    <a:srgbClr val="000000">
                      <a:alpha val="40000"/>
                    </a:srgbClr>
                  </a:outerShdw>
                </a:effectLst>
                <a:latin typeface="Brush Script MT" pitchFamily="66" charset="0"/>
              </a:rPr>
              <a:t>Mountain of Holiness</a:t>
            </a:r>
            <a:endParaRPr lang="en-US" sz="4400" dirty="0">
              <a:latin typeface="Perpetua" panose="02020502060401020303" pitchFamily="18" charset="0"/>
            </a:endParaRPr>
          </a:p>
        </p:txBody>
      </p:sp>
    </p:spTree>
    <p:extLst>
      <p:ext uri="{BB962C8B-B14F-4D97-AF65-F5344CB8AC3E}">
        <p14:creationId xmlns:p14="http://schemas.microsoft.com/office/powerpoint/2010/main" val="17084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pic>
        <p:nvPicPr>
          <p:cNvPr id="5" name="yui_3_5_1_5_1391815208867_722" descr="http://3.bp.blogspot.com/-lB4tumQI1hg/ULdCO0rj7YI/AAAAAAAAAkE/mxuHDIkGTeE/s1600/cartoon-man-looking-in-mirror.png"/>
          <p:cNvPicPr/>
          <p:nvPr/>
        </p:nvPicPr>
        <p:blipFill>
          <a:blip r:embed="rId2" cstate="print"/>
          <a:srcRect/>
          <a:stretch>
            <a:fillRect/>
          </a:stretch>
        </p:blipFill>
        <p:spPr bwMode="auto">
          <a:xfrm>
            <a:off x="3316224" y="2057400"/>
            <a:ext cx="5522976" cy="4495800"/>
          </a:xfrm>
          <a:prstGeom prst="rect">
            <a:avLst/>
          </a:prstGeom>
          <a:noFill/>
          <a:ln w="9525">
            <a:noFill/>
            <a:miter lim="800000"/>
            <a:headEnd/>
            <a:tailEnd/>
          </a:ln>
        </p:spPr>
      </p:pic>
      <p:sp>
        <p:nvSpPr>
          <p:cNvPr id="9" name="Cloud Callout 8"/>
          <p:cNvSpPr/>
          <p:nvPr/>
        </p:nvSpPr>
        <p:spPr>
          <a:xfrm rot="357709" flipH="1">
            <a:off x="5486275" y="301396"/>
            <a:ext cx="3063172" cy="1387924"/>
          </a:xfrm>
          <a:prstGeom prst="cloudCallou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20000"/>
                  <a:lumOff val="80000"/>
                </a:schemeClr>
              </a:solidFill>
            </a:endParaRPr>
          </a:p>
        </p:txBody>
      </p:sp>
      <p:sp>
        <p:nvSpPr>
          <p:cNvPr id="11" name="Title 1"/>
          <p:cNvSpPr txBox="1">
            <a:spLocks/>
          </p:cNvSpPr>
          <p:nvPr/>
        </p:nvSpPr>
        <p:spPr>
          <a:xfrm>
            <a:off x="2667000" y="6248400"/>
            <a:ext cx="3886200" cy="609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5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mj-lt"/>
              <a:ea typeface="+mj-ea"/>
              <a:cs typeface="+mj-cs"/>
            </a:endParaRPr>
          </a:p>
        </p:txBody>
      </p:sp>
      <p:pic>
        <p:nvPicPr>
          <p:cNvPr id="13" name="Picture 12" descr="http://3.bp.blogspot.com/-lB4tumQI1hg/ULdCO0rj7YI/AAAAAAAAAkE/mxuHDIkGTeE/s1600/cartoon-man-looking-in-mirror.png"/>
          <p:cNvPicPr/>
          <p:nvPr/>
        </p:nvPicPr>
        <p:blipFill>
          <a:blip r:embed="rId2" cstate="print"/>
          <a:srcRect l="63693"/>
          <a:stretch>
            <a:fillRect/>
          </a:stretch>
        </p:blipFill>
        <p:spPr bwMode="auto">
          <a:xfrm rot="20531725" flipH="1">
            <a:off x="4335177" y="2517739"/>
            <a:ext cx="1235645" cy="3628645"/>
          </a:xfrm>
          <a:prstGeom prst="rect">
            <a:avLst/>
          </a:prstGeom>
          <a:noFill/>
          <a:ln w="9525">
            <a:noFill/>
            <a:miter lim="800000"/>
            <a:headEnd/>
            <a:tailEnd/>
          </a:ln>
        </p:spPr>
      </p:pic>
      <p:sp>
        <p:nvSpPr>
          <p:cNvPr id="20" name="Title 1"/>
          <p:cNvSpPr txBox="1">
            <a:spLocks/>
          </p:cNvSpPr>
          <p:nvPr/>
        </p:nvSpPr>
        <p:spPr>
          <a:xfrm>
            <a:off x="152400" y="228600"/>
            <a:ext cx="5410200" cy="609600"/>
          </a:xfrm>
          <a:prstGeom prst="rect">
            <a:avLst/>
          </a:prstGeom>
        </p:spPr>
        <p:txBody>
          <a:bodyPr vert="horz" lIns="91440" tIns="45720" rIns="91440" bIns="45720" rtlCol="0" anchor="ctr">
            <a:noAutofit/>
          </a:bodyPr>
          <a:lstStyle/>
          <a:p>
            <a:pPr lvl="0">
              <a:lnSpc>
                <a:spcPct val="83000"/>
              </a:lnSpc>
              <a:spcBef>
                <a:spcPct val="0"/>
              </a:spcBef>
              <a:defRPr/>
            </a:pPr>
            <a:r>
              <a:rPr kumimoji="0" lang="en-US" sz="3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Arial Narrow" pitchFamily="34" charset="0"/>
                <a:ea typeface="+mj-ea"/>
                <a:cs typeface="+mj-cs"/>
              </a:rPr>
              <a:t>When I look in</a:t>
            </a:r>
            <a:r>
              <a:rPr kumimoji="0" lang="en-US" sz="3300" b="1" i="1" u="none" strike="noStrike" kern="1200" cap="none" spc="0" normalizeH="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Arial Narrow" pitchFamily="34" charset="0"/>
                <a:ea typeface="+mj-ea"/>
                <a:cs typeface="+mj-cs"/>
              </a:rPr>
              <a:t> the mirror, what do I see?</a:t>
            </a:r>
            <a:endParaRPr kumimoji="0" lang="en-US" sz="3300" b="1" i="1" u="none" strike="noStrike" kern="1200" cap="none" spc="0" normalizeH="0" baseline="0" noProof="0" dirty="0">
              <a:ln w="12700">
                <a:solidFill>
                  <a:srgbClr val="032C5D"/>
                </a:solidFill>
                <a:prstDash val="solid"/>
              </a:ln>
              <a:solidFill>
                <a:srgbClr val="F4F1E3"/>
              </a:solidFill>
              <a:effectLst>
                <a:outerShdw blurRad="41275" dist="20320" dir="1800000" algn="tl" rotWithShape="0">
                  <a:srgbClr val="000000">
                    <a:alpha val="40000"/>
                  </a:srgbClr>
                </a:outerShdw>
              </a:effectLst>
              <a:uLnTx/>
              <a:uFillTx/>
              <a:latin typeface="Arial Narrow" pitchFamily="34" charset="0"/>
              <a:ea typeface="+mj-ea"/>
              <a:cs typeface="+mj-cs"/>
            </a:endParaRPr>
          </a:p>
        </p:txBody>
      </p:sp>
      <p:sp>
        <p:nvSpPr>
          <p:cNvPr id="14" name="Rounded Rectangle 13"/>
          <p:cNvSpPr/>
          <p:nvPr/>
        </p:nvSpPr>
        <p:spPr>
          <a:xfrm>
            <a:off x="304800" y="4800600"/>
            <a:ext cx="2743200" cy="1752600"/>
          </a:xfrm>
          <a:prstGeom prst="roundRect">
            <a:avLst/>
          </a:prstGeom>
          <a:solidFill>
            <a:schemeClr val="accent3">
              <a:lumMod val="20000"/>
              <a:lumOff val="80000"/>
            </a:schemeClr>
          </a:solidFill>
          <a:ln w="28575">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96000"/>
              </a:lnSpc>
            </a:pPr>
            <a:r>
              <a:rPr lang="en-US" sz="3000" b="1" i="1" dirty="0">
                <a:solidFill>
                  <a:srgbClr val="C00000"/>
                </a:solidFill>
                <a:latin typeface="Times New Roman" pitchFamily="18" charset="0"/>
                <a:cs typeface="Times New Roman" pitchFamily="18" charset="0"/>
              </a:rPr>
              <a:t>Do I often remind myself I am a saint?</a:t>
            </a:r>
          </a:p>
          <a:p>
            <a:pPr algn="ctr">
              <a:lnSpc>
                <a:spcPct val="96000"/>
              </a:lnSpc>
            </a:pPr>
            <a:r>
              <a:rPr lang="en-US" sz="3000" b="1" i="1" dirty="0">
                <a:solidFill>
                  <a:srgbClr val="C00000"/>
                </a:solidFill>
                <a:latin typeface="Times New Roman" pitchFamily="18" charset="0"/>
                <a:cs typeface="Times New Roman" pitchFamily="18" charset="0"/>
              </a:rPr>
              <a:t>I can make it?</a:t>
            </a:r>
          </a:p>
        </p:txBody>
      </p:sp>
      <p:sp>
        <p:nvSpPr>
          <p:cNvPr id="16" name="Rounded Rectangle 15"/>
          <p:cNvSpPr/>
          <p:nvPr/>
        </p:nvSpPr>
        <p:spPr>
          <a:xfrm>
            <a:off x="304800" y="1066800"/>
            <a:ext cx="2743200" cy="2514600"/>
          </a:xfrm>
          <a:prstGeom prst="roundRect">
            <a:avLst/>
          </a:prstGeom>
          <a:solidFill>
            <a:srgbClr val="E8F5CF"/>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3000"/>
              </a:lnSpc>
            </a:pPr>
            <a:r>
              <a:rPr lang="en-US" sz="200" b="1" i="1" dirty="0">
                <a:solidFill>
                  <a:srgbClr val="262F13"/>
                </a:solidFill>
                <a:latin typeface="Arial Narrow" pitchFamily="34" charset="0"/>
              </a:rPr>
              <a:t> </a:t>
            </a:r>
          </a:p>
          <a:p>
            <a:pPr algn="ctr">
              <a:lnSpc>
                <a:spcPct val="91000"/>
              </a:lnSpc>
            </a:pPr>
            <a:r>
              <a:rPr lang="en-US" sz="3200" b="1" i="1" dirty="0">
                <a:solidFill>
                  <a:srgbClr val="262F13"/>
                </a:solidFill>
                <a:latin typeface="Arial Narrow" pitchFamily="34" charset="0"/>
                <a:cs typeface="Microsoft Sans Serif" pitchFamily="34" charset="0"/>
              </a:rPr>
              <a:t>Am I where I want to be? </a:t>
            </a:r>
            <a:r>
              <a:rPr lang="en-US" sz="2200" b="1" i="1" dirty="0">
                <a:solidFill>
                  <a:srgbClr val="262F13"/>
                </a:solidFill>
                <a:latin typeface="Arial Narrow" pitchFamily="34" charset="0"/>
                <a:cs typeface="Microsoft Sans Serif" pitchFamily="34" charset="0"/>
              </a:rPr>
              <a:t>(Physically, Emotionally, Financially, Romantically, Spiritually) </a:t>
            </a:r>
          </a:p>
        </p:txBody>
      </p:sp>
      <p:sp>
        <p:nvSpPr>
          <p:cNvPr id="15" name="Cloud Callout 14"/>
          <p:cNvSpPr/>
          <p:nvPr/>
        </p:nvSpPr>
        <p:spPr>
          <a:xfrm rot="20904085" flipH="1">
            <a:off x="4920677" y="1258926"/>
            <a:ext cx="2842965" cy="1133856"/>
          </a:xfrm>
          <a:prstGeom prst="cloudCallou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7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18" name="TextBox 17"/>
          <p:cNvSpPr txBox="1"/>
          <p:nvPr/>
        </p:nvSpPr>
        <p:spPr>
          <a:xfrm rot="21019150">
            <a:off x="5343207" y="1240546"/>
            <a:ext cx="2979788" cy="9541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a:ln w="11430">
                  <a:solidFill>
                    <a:sysClr val="windowText" lastClr="000000"/>
                  </a:solidFill>
                </a:ln>
                <a:solidFill>
                  <a:srgbClr val="C00000"/>
                </a:solidFill>
                <a:effectLst>
                  <a:outerShdw blurRad="80000" dist="40000" dir="5040000" algn="tl">
                    <a:srgbClr val="000000">
                      <a:alpha val="30000"/>
                    </a:srgbClr>
                  </a:outerShdw>
                </a:effectLst>
                <a:latin typeface="Comic Sans MS" pitchFamily="66" charset="0"/>
              </a:rPr>
              <a:t>How do I </a:t>
            </a:r>
          </a:p>
          <a:p>
            <a:r>
              <a:rPr lang="en-US" sz="2800" b="1" dirty="0">
                <a:ln w="11430">
                  <a:solidFill>
                    <a:sysClr val="windowText" lastClr="000000"/>
                  </a:solidFill>
                </a:ln>
                <a:solidFill>
                  <a:srgbClr val="C00000"/>
                </a:solidFill>
                <a:effectLst>
                  <a:outerShdw blurRad="80000" dist="40000" dir="5040000" algn="tl">
                    <a:srgbClr val="000000">
                      <a:alpha val="30000"/>
                    </a:srgbClr>
                  </a:outerShdw>
                </a:effectLst>
                <a:latin typeface="Comic Sans MS" pitchFamily="66" charset="0"/>
              </a:rPr>
              <a:t>reach God?</a:t>
            </a:r>
          </a:p>
        </p:txBody>
      </p:sp>
      <p:sp>
        <p:nvSpPr>
          <p:cNvPr id="19" name="Cloud Callout 18"/>
          <p:cNvSpPr/>
          <p:nvPr/>
        </p:nvSpPr>
        <p:spPr>
          <a:xfrm rot="20904085" flipH="1">
            <a:off x="4906944" y="1242688"/>
            <a:ext cx="2855302" cy="1149008"/>
          </a:xfrm>
          <a:prstGeom prst="cloudCallou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2700" b="1"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pic>
        <p:nvPicPr>
          <p:cNvPr id="26" name="img" descr="http://images.clipshrine.com/download/downloadpngmedium/Black-Arrow-18018-medium.png"/>
          <p:cNvPicPr/>
          <p:nvPr/>
        </p:nvPicPr>
        <p:blipFill>
          <a:blip r:embed="rId3"/>
          <a:srcRect/>
          <a:stretch>
            <a:fillRect/>
          </a:stretch>
        </p:blipFill>
        <p:spPr bwMode="auto">
          <a:xfrm>
            <a:off x="1219200" y="3733800"/>
            <a:ext cx="914400" cy="914400"/>
          </a:xfrm>
          <a:prstGeom prst="rect">
            <a:avLst/>
          </a:prstGeom>
          <a:noFill/>
          <a:ln w="9525">
            <a:noFill/>
            <a:miter lim="800000"/>
            <a:headEnd/>
            <a:tailEnd/>
          </a:ln>
        </p:spPr>
      </p:pic>
      <p:sp>
        <p:nvSpPr>
          <p:cNvPr id="10" name="TextBox 9"/>
          <p:cNvSpPr txBox="1"/>
          <p:nvPr/>
        </p:nvSpPr>
        <p:spPr>
          <a:xfrm rot="914433">
            <a:off x="5645735" y="538692"/>
            <a:ext cx="2720024" cy="861774"/>
          </a:xfrm>
          <a:prstGeom prst="rect">
            <a:avLst/>
          </a:prstGeom>
          <a:noFill/>
        </p:spPr>
        <p:txBody>
          <a:bodyPr wrap="square" rtlCol="0">
            <a:spAutoFit/>
          </a:bodyPr>
          <a:lstStyle/>
          <a:p>
            <a:pPr algn="ctr"/>
            <a:r>
              <a:rPr lang="en-US" sz="2500" u="sng" dirty="0">
                <a:solidFill>
                  <a:schemeClr val="accent3">
                    <a:lumMod val="20000"/>
                    <a:lumOff val="80000"/>
                  </a:schemeClr>
                </a:solidFill>
                <a:latin typeface="Comic Sans MS" pitchFamily="66" charset="0"/>
              </a:rPr>
              <a:t>How</a:t>
            </a:r>
            <a:r>
              <a:rPr lang="en-US" sz="2500" dirty="0">
                <a:solidFill>
                  <a:schemeClr val="accent3">
                    <a:lumMod val="20000"/>
                    <a:lumOff val="80000"/>
                  </a:schemeClr>
                </a:solidFill>
                <a:latin typeface="Comic Sans MS" pitchFamily="66" charset="0"/>
              </a:rPr>
              <a:t> Do I climb this mountain?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
                                          </p:val>
                                        </p:tav>
                                        <p:tav tm="100000">
                                          <p:val>
                                            <p:strVal val="#ppt_y"/>
                                          </p:val>
                                        </p:tav>
                                      </p:tavLst>
                                    </p:anim>
                                  </p:childTnLst>
                                </p:cTn>
                              </p:par>
                              <p:par>
                                <p:cTn id="18" presetID="50" presetClass="entr" presetSubtype="0" decel="100000" fill="hold" nodeType="withEffect">
                                  <p:stCondLst>
                                    <p:cond delay="11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3"/>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childTnLst>
                                </p:cTn>
                              </p:par>
                              <p:par>
                                <p:cTn id="31" presetID="17" presetClass="entr" presetSubtype="2"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ppt_x</p:attrName>
                                        </p:attrNameLst>
                                      </p:cBhvr>
                                      <p:tavLst>
                                        <p:tav tm="0">
                                          <p:val>
                                            <p:strVal val="#ppt_x+#ppt_w/2"/>
                                          </p:val>
                                        </p:tav>
                                        <p:tav tm="100000">
                                          <p:val>
                                            <p:strVal val="#ppt_x"/>
                                          </p:val>
                                        </p:tav>
                                      </p:tavLst>
                                    </p:anim>
                                    <p:anim calcmode="lin" valueType="num">
                                      <p:cBhvr>
                                        <p:cTn id="34" dur="500" fill="hold"/>
                                        <p:tgtEl>
                                          <p:spTgt spid="19"/>
                                        </p:tgtEl>
                                        <p:attrNameLst>
                                          <p:attrName>ppt_y</p:attrName>
                                        </p:attrNameLst>
                                      </p:cBhvr>
                                      <p:tavLst>
                                        <p:tav tm="0">
                                          <p:val>
                                            <p:strVal val="#ppt_y"/>
                                          </p:val>
                                        </p:tav>
                                        <p:tav tm="100000">
                                          <p:val>
                                            <p:strVal val="#ppt_y"/>
                                          </p:val>
                                        </p:tav>
                                      </p:tavLst>
                                    </p:anim>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strVal val="#ppt_h"/>
                                          </p:val>
                                        </p:tav>
                                        <p:tav tm="100000">
                                          <p:val>
                                            <p:strVal val="#ppt_h"/>
                                          </p:val>
                                        </p:tav>
                                      </p:tavLst>
                                    </p:anim>
                                  </p:childTnLst>
                                </p:cTn>
                              </p:par>
                              <p:par>
                                <p:cTn id="37" presetID="17" presetClass="entr" presetSubtype="2" fill="hold" nodeType="with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p:cTn id="39" dur="500" fill="hold"/>
                                        <p:tgtEl>
                                          <p:spTgt spid="18">
                                            <p:txEl>
                                              <p:pRg st="0" end="0"/>
                                            </p:txEl>
                                          </p:spTgt>
                                        </p:tgtEl>
                                        <p:attrNameLst>
                                          <p:attrName>ppt_x</p:attrName>
                                        </p:attrNameLst>
                                      </p:cBhvr>
                                      <p:tavLst>
                                        <p:tav tm="0">
                                          <p:val>
                                            <p:strVal val="#ppt_x+#ppt_w/2"/>
                                          </p:val>
                                        </p:tav>
                                        <p:tav tm="100000">
                                          <p:val>
                                            <p:strVal val="#ppt_x"/>
                                          </p:val>
                                        </p:tav>
                                      </p:tavLst>
                                    </p:anim>
                                    <p:anim calcmode="lin" valueType="num">
                                      <p:cBhvr>
                                        <p:cTn id="40"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8">
                                            <p:txEl>
                                              <p:pRg st="0" end="0"/>
                                            </p:txEl>
                                          </p:spTgt>
                                        </p:tgtEl>
                                        <p:attrNameLst>
                                          <p:attrName>ppt_h</p:attrName>
                                        </p:attrNameLst>
                                      </p:cBhvr>
                                      <p:tavLst>
                                        <p:tav tm="0">
                                          <p:val>
                                            <p:strVal val="#ppt_h"/>
                                          </p:val>
                                        </p:tav>
                                        <p:tav tm="100000">
                                          <p:val>
                                            <p:strVal val="#ppt_h"/>
                                          </p:val>
                                        </p:tav>
                                      </p:tavLst>
                                    </p:anim>
                                  </p:childTnLst>
                                </p:cTn>
                              </p:par>
                              <p:par>
                                <p:cTn id="43" presetID="17" presetClass="entr" presetSubtype="2" fill="hold" nodeType="withEffect">
                                  <p:stCondLst>
                                    <p:cond delay="0"/>
                                  </p:stCondLst>
                                  <p:childTnLst>
                                    <p:set>
                                      <p:cBhvr>
                                        <p:cTn id="44" dur="1" fill="hold">
                                          <p:stCondLst>
                                            <p:cond delay="0"/>
                                          </p:stCondLst>
                                        </p:cTn>
                                        <p:tgtEl>
                                          <p:spTgt spid="18">
                                            <p:txEl>
                                              <p:pRg st="1" end="1"/>
                                            </p:txEl>
                                          </p:spTgt>
                                        </p:tgtEl>
                                        <p:attrNameLst>
                                          <p:attrName>style.visibility</p:attrName>
                                        </p:attrNameLst>
                                      </p:cBhvr>
                                      <p:to>
                                        <p:strVal val="visible"/>
                                      </p:to>
                                    </p:set>
                                    <p:anim calcmode="lin" valueType="num">
                                      <p:cBhvr>
                                        <p:cTn id="45" dur="500" fill="hold"/>
                                        <p:tgtEl>
                                          <p:spTgt spid="18">
                                            <p:txEl>
                                              <p:pRg st="1" end="1"/>
                                            </p:txEl>
                                          </p:spTgt>
                                        </p:tgtEl>
                                        <p:attrNameLst>
                                          <p:attrName>ppt_x</p:attrName>
                                        </p:attrNameLst>
                                      </p:cBhvr>
                                      <p:tavLst>
                                        <p:tav tm="0">
                                          <p:val>
                                            <p:strVal val="#ppt_x+#ppt_w/2"/>
                                          </p:val>
                                        </p:tav>
                                        <p:tav tm="100000">
                                          <p:val>
                                            <p:strVal val="#ppt_x"/>
                                          </p:val>
                                        </p:tav>
                                      </p:tavLst>
                                    </p:anim>
                                    <p:anim calcmode="lin" valueType="num">
                                      <p:cBhvr>
                                        <p:cTn id="46" dur="500" fill="hold"/>
                                        <p:tgtEl>
                                          <p:spTgt spid="18">
                                            <p:txEl>
                                              <p:pRg st="1" end="1"/>
                                            </p:txEl>
                                          </p:spTgt>
                                        </p:tgtEl>
                                        <p:attrNameLst>
                                          <p:attrName>ppt_y</p:attrName>
                                        </p:attrNameLst>
                                      </p:cBhvr>
                                      <p:tavLst>
                                        <p:tav tm="0">
                                          <p:val>
                                            <p:strVal val="#ppt_y"/>
                                          </p:val>
                                        </p:tav>
                                        <p:tav tm="100000">
                                          <p:val>
                                            <p:strVal val="#ppt_y"/>
                                          </p:val>
                                        </p:tav>
                                      </p:tavLst>
                                    </p:anim>
                                    <p:anim calcmode="lin" valueType="num">
                                      <p:cBhvr>
                                        <p:cTn id="47"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1000"/>
                                        <p:tgtEl>
                                          <p:spTgt spid="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heckerboard(across)">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inVertical)">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anim calcmode="lin" valueType="num">
                                      <p:cBhvr>
                                        <p:cTn id="68" dur="500" fill="hold"/>
                                        <p:tgtEl>
                                          <p:spTgt spid="26"/>
                                        </p:tgtEl>
                                        <p:attrNameLst>
                                          <p:attrName>style.rotation</p:attrName>
                                        </p:attrNameLst>
                                      </p:cBhvr>
                                      <p:tavLst>
                                        <p:tav tm="0">
                                          <p:val>
                                            <p:fltVal val="360"/>
                                          </p:val>
                                        </p:tav>
                                        <p:tav tm="100000">
                                          <p:val>
                                            <p:fltVal val="0"/>
                                          </p:val>
                                        </p:tav>
                                      </p:tavLst>
                                    </p:anim>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arn(outHorizont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14" grpId="0" animBg="1"/>
      <p:bldP spid="16" grpId="0" animBg="1"/>
      <p:bldP spid="15" grpId="0" animBg="1"/>
      <p:bldP spid="19"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781800" y="4191000"/>
            <a:ext cx="1865376" cy="1371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09600" y="32766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I have been “holy” since the day I was “born again”</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8" name="Rounded Rectangle 7"/>
          <p:cNvSpPr/>
          <p:nvPr/>
        </p:nvSpPr>
        <p:spPr>
          <a:xfrm>
            <a:off x="304800" y="228600"/>
            <a:ext cx="8229600" cy="1447800"/>
          </a:xfrm>
          <a:prstGeom prst="roundRect">
            <a:avLst/>
          </a:prstGeom>
          <a:solidFill>
            <a:srgbClr val="C00000"/>
          </a:solidFill>
          <a:ln w="38100">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2800" i="1" dirty="0">
                <a:solidFill>
                  <a:schemeClr val="accent3">
                    <a:lumMod val="20000"/>
                    <a:lumOff val="80000"/>
                  </a:schemeClr>
                </a:solidFill>
                <a:latin typeface="Arial Narrow" pitchFamily="34" charset="0"/>
                <a:cs typeface="Arial" pitchFamily="34" charset="0"/>
              </a:rPr>
              <a:t>I must remember who I am</a:t>
            </a:r>
            <a:r>
              <a:rPr lang="en-US" sz="2800" i="1" dirty="0">
                <a:solidFill>
                  <a:schemeClr val="accent3">
                    <a:lumMod val="20000"/>
                    <a:lumOff val="80000"/>
                  </a:schemeClr>
                </a:solidFill>
                <a:latin typeface="Arial Narrow" pitchFamily="34" charset="0"/>
              </a:rPr>
              <a:t>.  When I look in the mirror, I should see a “saint,” a holy person.  I am Spiritually alive in Christ and my life each day reflects who I am.</a:t>
            </a:r>
            <a:endParaRPr lang="en-US" sz="2800" i="1" dirty="0">
              <a:solidFill>
                <a:schemeClr val="accent3">
                  <a:lumMod val="20000"/>
                  <a:lumOff val="80000"/>
                </a:schemeClr>
              </a:solidFill>
              <a:latin typeface="Arial Narrow" pitchFamily="34" charset="0"/>
              <a:cs typeface="Arial" pitchFamily="34" charset="0"/>
            </a:endParaRPr>
          </a:p>
        </p:txBody>
      </p:sp>
      <p:sp>
        <p:nvSpPr>
          <p:cNvPr id="9" name="Rounded Rectangle 8"/>
          <p:cNvSpPr/>
          <p:nvPr/>
        </p:nvSpPr>
        <p:spPr>
          <a:xfrm>
            <a:off x="1905000" y="1981200"/>
            <a:ext cx="5029200" cy="914400"/>
          </a:xfrm>
          <a:prstGeom prst="roundRect">
            <a:avLst/>
          </a:prstGeom>
          <a:solidFill>
            <a:schemeClr val="accent1">
              <a:lumMod val="75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ctr">
              <a:lnSpc>
                <a:spcPct val="98000"/>
              </a:lnSpc>
            </a:pPr>
            <a:r>
              <a:rPr lang="en-US" sz="2400" i="1" dirty="0">
                <a:solidFill>
                  <a:schemeClr val="accent3">
                    <a:lumMod val="20000"/>
                    <a:lumOff val="80000"/>
                  </a:schemeClr>
                </a:solidFill>
                <a:latin typeface="Arial Narrow" pitchFamily="34" charset="0"/>
                <a:cs typeface="Arial" pitchFamily="34" charset="0"/>
              </a:rPr>
              <a:t>Ephesians 1:4-6, 12-14; 2:21-22; 5:1-18; </a:t>
            </a:r>
          </a:p>
          <a:p>
            <a:pPr algn="ctr">
              <a:lnSpc>
                <a:spcPct val="98000"/>
              </a:lnSpc>
            </a:pPr>
            <a:r>
              <a:rPr lang="en-US" sz="2400" i="1" dirty="0">
                <a:solidFill>
                  <a:schemeClr val="accent3">
                    <a:lumMod val="20000"/>
                    <a:lumOff val="80000"/>
                  </a:schemeClr>
                </a:solidFill>
                <a:latin typeface="Arial Narrow" pitchFamily="34" charset="0"/>
                <a:cs typeface="Arial" pitchFamily="34" charset="0"/>
              </a:rPr>
              <a:t>2 Timothy 2:19-21; 1 Corinthians 6:19-20</a:t>
            </a:r>
          </a:p>
        </p:txBody>
      </p:sp>
      <p:sp>
        <p:nvSpPr>
          <p:cNvPr id="11" name="Title 1"/>
          <p:cNvSpPr txBox="1">
            <a:spLocks/>
          </p:cNvSpPr>
          <p:nvPr/>
        </p:nvSpPr>
        <p:spPr>
          <a:xfrm>
            <a:off x="609600" y="38100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The Holy Spirit set me apart in the body of Christ</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12" name="Title 1"/>
          <p:cNvSpPr txBox="1">
            <a:spLocks/>
          </p:cNvSpPr>
          <p:nvPr/>
        </p:nvSpPr>
        <p:spPr>
          <a:xfrm>
            <a:off x="609600" y="43434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My body is a temple, the “habitation (home) of God”</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13" name="Title 1"/>
          <p:cNvSpPr txBox="1">
            <a:spLocks/>
          </p:cNvSpPr>
          <p:nvPr/>
        </p:nvSpPr>
        <p:spPr>
          <a:xfrm>
            <a:off x="609600" y="48768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kumimoji="0" lang="en-US" sz="2300" b="0" i="0" u="none" strike="noStrike" kern="1200" cap="none" spc="0" normalizeH="0" noProof="0" dirty="0">
                <a:ln>
                  <a:noFill/>
                </a:ln>
                <a:solidFill>
                  <a:srgbClr val="1E2E1F"/>
                </a:solidFill>
                <a:effectLst/>
                <a:uLnTx/>
                <a:uFillTx/>
                <a:latin typeface="Arial Narrow" pitchFamily="34" charset="0"/>
                <a:ea typeface="+mj-ea"/>
                <a:cs typeface="+mj-cs"/>
              </a:rPr>
              <a:t>I am “sealed (marked)” by God, His “vessel of honor” </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14" name="Title 1"/>
          <p:cNvSpPr txBox="1">
            <a:spLocks/>
          </p:cNvSpPr>
          <p:nvPr/>
        </p:nvSpPr>
        <p:spPr>
          <a:xfrm>
            <a:off x="609600" y="54102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I “walk with Christ” and </a:t>
            </a:r>
            <a:r>
              <a:rPr lang="en-US" sz="2300" u="sng" dirty="0">
                <a:latin typeface="Arial Narrow" pitchFamily="34" charset="0"/>
              </a:rPr>
              <a:t>we</a:t>
            </a:r>
            <a:r>
              <a:rPr lang="en-US" sz="2300" dirty="0">
                <a:latin typeface="Arial Narrow" pitchFamily="34" charset="0"/>
              </a:rPr>
              <a:t> are the “light of the world”</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15" name="Title 1"/>
          <p:cNvSpPr txBox="1">
            <a:spLocks/>
          </p:cNvSpPr>
          <p:nvPr/>
        </p:nvSpPr>
        <p:spPr>
          <a:xfrm>
            <a:off x="609600" y="59436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I am a “son of glory,” accepted and favored by God</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pic>
        <p:nvPicPr>
          <p:cNvPr id="17" name="yui_3_5_1_5_1391815208867_722" descr="http://3.bp.blogspot.com/-lB4tumQI1hg/ULdCO0rj7YI/AAAAAAAAAkE/mxuHDIkGTeE/s1600/cartoon-man-looking-in-mirror.png"/>
          <p:cNvPicPr/>
          <p:nvPr/>
        </p:nvPicPr>
        <p:blipFill>
          <a:blip r:embed="rId2" cstate="print"/>
          <a:srcRect/>
          <a:stretch>
            <a:fillRect/>
          </a:stretch>
        </p:blipFill>
        <p:spPr bwMode="auto">
          <a:xfrm>
            <a:off x="6781800" y="4191000"/>
            <a:ext cx="1869196" cy="1371600"/>
          </a:xfrm>
          <a:prstGeom prst="rect">
            <a:avLst/>
          </a:prstGeom>
          <a:noFill/>
          <a:ln w="28575">
            <a:solidFill>
              <a:schemeClr val="accent1">
                <a:lumMod val="20000"/>
                <a:lumOff val="80000"/>
              </a:schemeClr>
            </a:solidFill>
            <a:miter lim="800000"/>
            <a:headEnd/>
            <a:tailEnd/>
          </a:ln>
        </p:spPr>
      </p:pic>
      <p:pic>
        <p:nvPicPr>
          <p:cNvPr id="20" name="Picture 19" descr="http://3.bp.blogspot.com/-lB4tumQI1hg/ULdCO0rj7YI/AAAAAAAAAkE/mxuHDIkGTeE/s1600/cartoon-man-looking-in-mirror.png"/>
          <p:cNvPicPr/>
          <p:nvPr/>
        </p:nvPicPr>
        <p:blipFill>
          <a:blip r:embed="rId3" cstate="print"/>
          <a:srcRect l="63693"/>
          <a:stretch>
            <a:fillRect/>
          </a:stretch>
        </p:blipFill>
        <p:spPr bwMode="auto">
          <a:xfrm rot="20388985" flipH="1">
            <a:off x="7118014" y="4232293"/>
            <a:ext cx="420624" cy="1140356"/>
          </a:xfrm>
          <a:prstGeom prst="rect">
            <a:avLst/>
          </a:prstGeom>
          <a:noFill/>
          <a:ln w="9525">
            <a:noFill/>
            <a:miter lim="800000"/>
            <a:headEnd/>
            <a:tailEnd/>
          </a:ln>
        </p:spPr>
      </p:pic>
      <p:sp>
        <p:nvSpPr>
          <p:cNvPr id="23" name="Cloud Callout 22"/>
          <p:cNvSpPr/>
          <p:nvPr/>
        </p:nvSpPr>
        <p:spPr>
          <a:xfrm flipH="1">
            <a:off x="6934200" y="3124200"/>
            <a:ext cx="1676400" cy="762000"/>
          </a:xfrm>
          <a:prstGeom prst="cloud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i="1" dirty="0">
              <a:latin typeface="Arial Narrow" pitchFamily="34" charset="0"/>
            </a:endParaRPr>
          </a:p>
        </p:txBody>
      </p:sp>
      <p:sp>
        <p:nvSpPr>
          <p:cNvPr id="24" name="TextBox 23"/>
          <p:cNvSpPr txBox="1"/>
          <p:nvPr/>
        </p:nvSpPr>
        <p:spPr>
          <a:xfrm rot="317705">
            <a:off x="7091943" y="3268786"/>
            <a:ext cx="1501979" cy="430887"/>
          </a:xfrm>
          <a:prstGeom prst="rect">
            <a:avLst/>
          </a:prstGeom>
          <a:noFill/>
        </p:spPr>
        <p:txBody>
          <a:bodyPr wrap="square" rtlCol="0">
            <a:spAutoFit/>
          </a:bodyPr>
          <a:lstStyle/>
          <a:p>
            <a:r>
              <a:rPr lang="en-US" sz="2200" i="1" dirty="0">
                <a:solidFill>
                  <a:schemeClr val="bg1"/>
                </a:solidFill>
                <a:latin typeface="Arial Narrow" pitchFamily="34" charset="0"/>
              </a:rPr>
              <a:t>I am a saint!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strVal val="#ppt_w+.3"/>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Effect transition="in" filter="fade">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strVal val="#ppt_w+.3"/>
                                          </p:val>
                                        </p:tav>
                                        <p:tav tm="100000">
                                          <p:val>
                                            <p:strVal val="#ppt_w"/>
                                          </p:val>
                                        </p:tav>
                                      </p:tavLst>
                                    </p:anim>
                                    <p:anim calcmode="lin" valueType="num">
                                      <p:cBhvr>
                                        <p:cTn id="41" dur="1000" fill="hold"/>
                                        <p:tgtEl>
                                          <p:spTgt spid="13"/>
                                        </p:tgtEl>
                                        <p:attrNameLst>
                                          <p:attrName>ppt_h</p:attrName>
                                        </p:attrNameLst>
                                      </p:cBhvr>
                                      <p:tavLst>
                                        <p:tav tm="0">
                                          <p:val>
                                            <p:strVal val="#ppt_h"/>
                                          </p:val>
                                        </p:tav>
                                        <p:tav tm="100000">
                                          <p:val>
                                            <p:strVal val="#ppt_h"/>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ppt_w</p:attrName>
                                        </p:attrNameLst>
                                      </p:cBhvr>
                                      <p:tavLst>
                                        <p:tav tm="0">
                                          <p:val>
                                            <p:strVal val="#ppt_w+.3"/>
                                          </p:val>
                                        </p:tav>
                                        <p:tav tm="100000">
                                          <p:val>
                                            <p:strVal val="#ppt_w"/>
                                          </p:val>
                                        </p:tav>
                                      </p:tavLst>
                                    </p:anim>
                                    <p:anim calcmode="lin" valueType="num">
                                      <p:cBhvr>
                                        <p:cTn id="55" dur="1000" fill="hold"/>
                                        <p:tgtEl>
                                          <p:spTgt spid="15"/>
                                        </p:tgtEl>
                                        <p:attrNameLst>
                                          <p:attrName>ppt_h</p:attrName>
                                        </p:attrNameLst>
                                      </p:cBhvr>
                                      <p:tavLst>
                                        <p:tav tm="0">
                                          <p:val>
                                            <p:strVal val="#ppt_h"/>
                                          </p:val>
                                        </p:tav>
                                        <p:tav tm="100000">
                                          <p:val>
                                            <p:strVal val="#ppt_h"/>
                                          </p:val>
                                        </p:tav>
                                      </p:tavLst>
                                    </p:anim>
                                    <p:animEffect transition="in" filter="fade">
                                      <p:cBhvr>
                                        <p:cTn id="56" dur="1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1000"/>
                                        <p:tgtEl>
                                          <p:spTgt spid="1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1000"/>
                                        <p:tgtEl>
                                          <p:spTgt spid="21"/>
                                        </p:tgtEl>
                                      </p:cBhvr>
                                    </p:animEffect>
                                  </p:childTnLst>
                                </p:cTn>
                              </p:par>
                              <p:par>
                                <p:cTn id="65" presetID="3" presetClass="entr" presetSubtype="1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1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5"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checkerboard(down)">
                                      <p:cBhvr>
                                        <p:cTn id="72" dur="500"/>
                                        <p:tgtEl>
                                          <p:spTgt spid="23"/>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checkerboard(across)">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8" grpId="0" animBg="1"/>
      <p:bldP spid="9" grpId="0" animBg="1"/>
      <p:bldP spid="11" grpId="0" animBg="1"/>
      <p:bldP spid="12" grpId="0" animBg="1"/>
      <p:bldP spid="13" grpId="0" animBg="1"/>
      <p:bldP spid="14" grpId="0" animBg="1"/>
      <p:bldP spid="15" grpId="0" animBg="1"/>
      <p:bldP spid="23" grpId="0" animBg="1"/>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24" name="TextBox 23"/>
          <p:cNvSpPr txBox="1"/>
          <p:nvPr/>
        </p:nvSpPr>
        <p:spPr>
          <a:xfrm>
            <a:off x="1766771" y="228600"/>
            <a:ext cx="5105400" cy="892552"/>
          </a:xfrm>
          <a:prstGeom prst="rect">
            <a:avLst/>
          </a:prstGeom>
          <a:solidFill>
            <a:srgbClr val="0B0B2B"/>
          </a:solidFill>
          <a:ln>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600" b="1" i="1" dirty="0">
                <a:solidFill>
                  <a:schemeClr val="bg1"/>
                </a:solidFill>
                <a:latin typeface="Times New Roman" pitchFamily="18" charset="0"/>
                <a:cs typeface="Times New Roman" pitchFamily="18" charset="0"/>
              </a:rPr>
              <a:t>One of the greatest strengths I have is acknowledging who (what) I am</a:t>
            </a:r>
          </a:p>
        </p:txBody>
      </p:sp>
      <p:sp>
        <p:nvSpPr>
          <p:cNvPr id="9" name="Rounded Rectangle 8"/>
          <p:cNvSpPr/>
          <p:nvPr/>
        </p:nvSpPr>
        <p:spPr>
          <a:xfrm>
            <a:off x="1970567" y="1531095"/>
            <a:ext cx="6553200" cy="1981200"/>
          </a:xfrm>
          <a:prstGeom prst="roundRect">
            <a:avLst/>
          </a:prstGeom>
          <a:solidFill>
            <a:srgbClr val="CBE98F"/>
          </a:solidFill>
          <a:ln w="57150">
            <a:solidFill>
              <a:srgbClr val="060C0E"/>
            </a:solidFill>
          </a:ln>
        </p:spPr>
        <p:style>
          <a:lnRef idx="1">
            <a:schemeClr val="dk1"/>
          </a:lnRef>
          <a:fillRef idx="2">
            <a:schemeClr val="dk1"/>
          </a:fillRef>
          <a:effectRef idx="1">
            <a:schemeClr val="dk1"/>
          </a:effectRef>
          <a:fontRef idx="minor">
            <a:schemeClr val="dk1"/>
          </a:fontRef>
        </p:style>
        <p:txBody>
          <a:bodyPr rtlCol="0" anchor="ctr"/>
          <a:lstStyle/>
          <a:p>
            <a:pPr algn="just">
              <a:lnSpc>
                <a:spcPct val="104000"/>
              </a:lnSpc>
            </a:pPr>
            <a:r>
              <a:rPr lang="en-US" sz="2400" b="1" i="1" dirty="0">
                <a:ln>
                  <a:solidFill>
                    <a:schemeClr val="accent6">
                      <a:lumMod val="90000"/>
                    </a:schemeClr>
                  </a:solidFill>
                </a:ln>
                <a:latin typeface="Arial Narrow" pitchFamily="34" charset="0"/>
              </a:rPr>
              <a:t>Operant Conditioning</a:t>
            </a:r>
            <a:r>
              <a:rPr lang="en-US" sz="2400" b="1" i="1" dirty="0">
                <a:latin typeface="Arial Narrow" pitchFamily="34" charset="0"/>
              </a:rPr>
              <a:t> involves the use of positive reinforcement – discriminative stimuli added to increase the likelihood that certain behavior or favorable action will occur in the future … One’s behavior may be enhanced, even controlled by it</a:t>
            </a:r>
          </a:p>
        </p:txBody>
      </p:sp>
      <p:sp>
        <p:nvSpPr>
          <p:cNvPr id="8" name="TextBox 7"/>
          <p:cNvSpPr txBox="1"/>
          <p:nvPr/>
        </p:nvSpPr>
        <p:spPr>
          <a:xfrm>
            <a:off x="4724400" y="6136213"/>
            <a:ext cx="4267200" cy="569387"/>
          </a:xfrm>
          <a:prstGeom prst="rect">
            <a:avLst/>
          </a:prstGeom>
          <a:solidFill>
            <a:srgbClr val="0B0B2B"/>
          </a:solidFill>
          <a:ln>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100" b="1" i="1" dirty="0">
                <a:solidFill>
                  <a:schemeClr val="bg1"/>
                </a:solidFill>
                <a:latin typeface="Times New Roman" pitchFamily="18" charset="0"/>
                <a:cs typeface="Times New Roman" pitchFamily="18" charset="0"/>
              </a:rPr>
              <a:t>Positive Reinforcement</a:t>
            </a:r>
          </a:p>
        </p:txBody>
      </p:sp>
      <p:sp>
        <p:nvSpPr>
          <p:cNvPr id="6" name="Rounded Rectangle 5"/>
          <p:cNvSpPr/>
          <p:nvPr/>
        </p:nvSpPr>
        <p:spPr>
          <a:xfrm>
            <a:off x="2438400" y="3677097"/>
            <a:ext cx="5638800" cy="914400"/>
          </a:xfrm>
          <a:prstGeom prst="roundRect">
            <a:avLst/>
          </a:prstGeom>
          <a:solidFill>
            <a:srgbClr val="CBE98F"/>
          </a:solidFill>
          <a:ln w="57150">
            <a:solidFill>
              <a:srgbClr val="060C0E"/>
            </a:solidFill>
          </a:ln>
        </p:spPr>
        <p:style>
          <a:lnRef idx="1">
            <a:schemeClr val="dk1"/>
          </a:lnRef>
          <a:fillRef idx="2">
            <a:schemeClr val="dk1"/>
          </a:fillRef>
          <a:effectRef idx="1">
            <a:schemeClr val="dk1"/>
          </a:effectRef>
          <a:fontRef idx="minor">
            <a:schemeClr val="dk1"/>
          </a:fontRef>
        </p:style>
        <p:txBody>
          <a:bodyPr rtlCol="0" anchor="ctr"/>
          <a:lstStyle/>
          <a:p>
            <a:pPr algn="just">
              <a:lnSpc>
                <a:spcPct val="99000"/>
              </a:lnSpc>
            </a:pPr>
            <a:r>
              <a:rPr lang="en-US" sz="2200" b="1" i="1" dirty="0">
                <a:latin typeface="Arial Narrow" pitchFamily="34" charset="0"/>
              </a:rPr>
              <a:t>Reminding myself – meditating on who/what I am steers me (and keeps me) in a positive direction   </a:t>
            </a:r>
          </a:p>
        </p:txBody>
      </p:sp>
      <p:sp>
        <p:nvSpPr>
          <p:cNvPr id="7" name="Rectangle 6"/>
          <p:cNvSpPr/>
          <p:nvPr/>
        </p:nvSpPr>
        <p:spPr>
          <a:xfrm>
            <a:off x="152400" y="76200"/>
            <a:ext cx="1828801" cy="1752467"/>
          </a:xfrm>
          <a:prstGeom prst="rect">
            <a:avLst/>
          </a:prstGeom>
        </p:spPr>
        <p:txBody>
          <a:bodyPr wrap="square">
            <a:spAutoFit/>
          </a:bodyPr>
          <a:lstStyle/>
          <a:p>
            <a:pPr lvl="0">
              <a:lnSpc>
                <a:spcPct val="120000"/>
              </a:lnSpc>
              <a:spcBef>
                <a:spcPct val="0"/>
              </a:spcBef>
              <a:defRPr/>
            </a:pPr>
            <a:r>
              <a:rPr lang="en-US" sz="3000" b="1" i="1" dirty="0">
                <a:ln w="19050">
                  <a:solidFill>
                    <a:srgbClr val="1D240E"/>
                  </a:solidFill>
                  <a:prstDash val="solid"/>
                </a:ln>
                <a:solidFill>
                  <a:srgbClr val="F4F1E3"/>
                </a:solidFill>
                <a:effectLst>
                  <a:outerShdw blurRad="41275" dist="20320" dir="1800000" algn="tl" rotWithShape="0">
                    <a:srgbClr val="000000">
                      <a:alpha val="40000"/>
                    </a:srgbClr>
                  </a:outerShdw>
                </a:effectLst>
              </a:rPr>
              <a:t>“I </a:t>
            </a:r>
          </a:p>
          <a:p>
            <a:pPr lvl="0">
              <a:lnSpc>
                <a:spcPct val="120000"/>
              </a:lnSpc>
              <a:spcBef>
                <a:spcPct val="0"/>
              </a:spcBef>
              <a:defRPr/>
            </a:pPr>
            <a:r>
              <a:rPr lang="en-US" sz="3000" b="1" i="1" dirty="0">
                <a:ln w="19050">
                  <a:solidFill>
                    <a:srgbClr val="1D240E"/>
                  </a:solidFill>
                  <a:prstDash val="solid"/>
                </a:ln>
                <a:solidFill>
                  <a:srgbClr val="F4F1E3"/>
                </a:solidFill>
                <a:effectLst>
                  <a:outerShdw blurRad="41275" dist="20320" dir="1800000" algn="tl" rotWithShape="0">
                    <a:srgbClr val="000000">
                      <a:alpha val="40000"/>
                    </a:srgbClr>
                  </a:outerShdw>
                </a:effectLst>
              </a:rPr>
              <a:t>Am a Saint…”</a:t>
            </a:r>
          </a:p>
        </p:txBody>
      </p:sp>
      <p:sp>
        <p:nvSpPr>
          <p:cNvPr id="10" name="Oval 9"/>
          <p:cNvSpPr/>
          <p:nvPr/>
        </p:nvSpPr>
        <p:spPr>
          <a:xfrm>
            <a:off x="228600" y="2057400"/>
            <a:ext cx="1143000" cy="1066800"/>
          </a:xfrm>
          <a:prstGeom prst="ellipse">
            <a:avLst/>
          </a:prstGeom>
          <a:solidFill>
            <a:srgbClr val="C00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Gal 2:20</a:t>
            </a:r>
            <a:endParaRPr lang="en-US" sz="2600" dirty="0">
              <a:effectLst>
                <a:outerShdw blurRad="38100" dist="38100" dir="2700000" algn="tl">
                  <a:srgbClr val="000000">
                    <a:alpha val="43137"/>
                  </a:srgbClr>
                </a:outerShdw>
              </a:effectLst>
            </a:endParaRPr>
          </a:p>
        </p:txBody>
      </p:sp>
      <p:sp>
        <p:nvSpPr>
          <p:cNvPr id="11" name="Oval 10"/>
          <p:cNvSpPr/>
          <p:nvPr/>
        </p:nvSpPr>
        <p:spPr>
          <a:xfrm>
            <a:off x="609600" y="3429000"/>
            <a:ext cx="1295400" cy="1295400"/>
          </a:xfrm>
          <a:prstGeom prst="ellipse">
            <a:avLst/>
          </a:prstGeom>
          <a:solidFill>
            <a:srgbClr val="74A477"/>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657600"/>
            <a:ext cx="990600" cy="892552"/>
          </a:xfrm>
          <a:prstGeom prst="rect">
            <a:avLst/>
          </a:prstGeom>
        </p:spPr>
        <p:txBody>
          <a:bodyPr wrap="square">
            <a:spAutoFit/>
          </a:bodyP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a:t>
            </a:r>
            <a:r>
              <a:rPr lang="en-US" sz="2600"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Cor</a:t>
            </a: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15:10</a:t>
            </a:r>
            <a:endParaRPr lang="en-US" sz="2600" dirty="0">
              <a:solidFill>
                <a:schemeClr val="bg1"/>
              </a:solidFill>
              <a:effectLst>
                <a:outerShdw blurRad="38100" dist="38100" dir="2700000" algn="tl">
                  <a:srgbClr val="000000">
                    <a:alpha val="43137"/>
                  </a:srgbClr>
                </a:outerShdw>
              </a:effectLst>
            </a:endParaRPr>
          </a:p>
        </p:txBody>
      </p:sp>
      <p:sp>
        <p:nvSpPr>
          <p:cNvPr id="13" name="Oval 12"/>
          <p:cNvSpPr/>
          <p:nvPr/>
        </p:nvSpPr>
        <p:spPr>
          <a:xfrm>
            <a:off x="76200" y="5105400"/>
            <a:ext cx="1219200" cy="1143000"/>
          </a:xfrm>
          <a:prstGeom prst="ellipse">
            <a:avLst/>
          </a:prstGeom>
          <a:solidFill>
            <a:srgbClr val="C00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Rom 1:16</a:t>
            </a:r>
            <a:endParaRPr lang="en-US" sz="2600" dirty="0">
              <a:effectLst>
                <a:outerShdw blurRad="38100" dist="38100" dir="2700000" algn="tl">
                  <a:srgbClr val="000000">
                    <a:alpha val="43137"/>
                  </a:srgbClr>
                </a:outerShdw>
              </a:effectLst>
            </a:endParaRPr>
          </a:p>
        </p:txBody>
      </p:sp>
      <p:sp>
        <p:nvSpPr>
          <p:cNvPr id="14" name="Oval 13"/>
          <p:cNvSpPr/>
          <p:nvPr/>
        </p:nvSpPr>
        <p:spPr>
          <a:xfrm>
            <a:off x="2133600" y="5410200"/>
            <a:ext cx="1371600" cy="1295400"/>
          </a:xfrm>
          <a:prstGeom prst="ellipse">
            <a:avLst/>
          </a:prstGeom>
          <a:solidFill>
            <a:srgbClr val="74A477"/>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Acts 27:23</a:t>
            </a:r>
            <a:endParaRPr lang="en-US" sz="2600" dirty="0">
              <a:effectLst>
                <a:outerShdw blurRad="38100" dist="38100" dir="2700000" algn="tl">
                  <a:srgbClr val="000000">
                    <a:alpha val="43137"/>
                  </a:srgbClr>
                </a:outerShdw>
              </a:effectLst>
            </a:endParaRPr>
          </a:p>
        </p:txBody>
      </p:sp>
      <p:sp>
        <p:nvSpPr>
          <p:cNvPr id="16" name="Oval 15"/>
          <p:cNvSpPr/>
          <p:nvPr/>
        </p:nvSpPr>
        <p:spPr>
          <a:xfrm>
            <a:off x="3810000" y="4800600"/>
            <a:ext cx="1219200" cy="1143000"/>
          </a:xfrm>
          <a:prstGeom prst="ellipse">
            <a:avLst/>
          </a:prstGeom>
          <a:solidFill>
            <a:srgbClr val="C00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Phil 1:17</a:t>
            </a:r>
            <a:endParaRPr lang="en-US" sz="2600" dirty="0">
              <a:effectLst>
                <a:outerShdw blurRad="38100" dist="38100" dir="2700000" algn="tl">
                  <a:srgbClr val="000000">
                    <a:alpha val="43137"/>
                  </a:srgbClr>
                </a:outerShdw>
              </a:effectLst>
            </a:endParaRPr>
          </a:p>
        </p:txBody>
      </p:sp>
      <p:sp>
        <p:nvSpPr>
          <p:cNvPr id="19" name="Oval 18"/>
          <p:cNvSpPr/>
          <p:nvPr/>
        </p:nvSpPr>
        <p:spPr>
          <a:xfrm>
            <a:off x="7165848" y="4800600"/>
            <a:ext cx="1216152" cy="1143000"/>
          </a:xfrm>
          <a:prstGeom prst="ellipse">
            <a:avLst/>
          </a:prstGeom>
          <a:solidFill>
            <a:srgbClr val="C000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4:13</a:t>
            </a:r>
            <a:endParaRPr lang="en-US" sz="2600" dirty="0">
              <a:effectLst>
                <a:outerShdw blurRad="38100" dist="38100" dir="2700000" algn="tl">
                  <a:srgbClr val="000000">
                    <a:alpha val="43137"/>
                  </a:srgbClr>
                </a:outerShdw>
              </a:effectLst>
            </a:endParaRPr>
          </a:p>
        </p:txBody>
      </p:sp>
      <p:sp>
        <p:nvSpPr>
          <p:cNvPr id="20" name="Oval 19"/>
          <p:cNvSpPr/>
          <p:nvPr/>
        </p:nvSpPr>
        <p:spPr>
          <a:xfrm>
            <a:off x="5489448" y="4800600"/>
            <a:ext cx="1216152" cy="1143000"/>
          </a:xfrm>
          <a:prstGeom prst="ellipse">
            <a:avLst/>
          </a:prstGeom>
          <a:solidFill>
            <a:srgbClr val="74A477"/>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3:12-14</a:t>
            </a:r>
            <a:endParaRPr lang="en-US" sz="2600" dirty="0">
              <a:solidFill>
                <a:schemeClr val="bg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6A435F38-4C40-4AFE-81F2-67E899B5DE11}"/>
              </a:ext>
            </a:extLst>
          </p:cNvPr>
          <p:cNvSpPr/>
          <p:nvPr/>
        </p:nvSpPr>
        <p:spPr>
          <a:xfrm>
            <a:off x="7166620" y="59028"/>
            <a:ext cx="1865376" cy="1371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yui_3_5_1_5_1391815208867_722" descr="http://3.bp.blogspot.com/-lB4tumQI1hg/ULdCO0rj7YI/AAAAAAAAAkE/mxuHDIkGTeE/s1600/cartoon-man-looking-in-mirror.png">
            <a:extLst>
              <a:ext uri="{FF2B5EF4-FFF2-40B4-BE49-F238E27FC236}">
                <a16:creationId xmlns:a16="http://schemas.microsoft.com/office/drawing/2014/main" id="{A11733BF-FA79-417B-A3C8-1B085A20236F}"/>
              </a:ext>
            </a:extLst>
          </p:cNvPr>
          <p:cNvPicPr/>
          <p:nvPr/>
        </p:nvPicPr>
        <p:blipFill>
          <a:blip r:embed="rId2" cstate="print"/>
          <a:srcRect/>
          <a:stretch>
            <a:fillRect/>
          </a:stretch>
        </p:blipFill>
        <p:spPr bwMode="auto">
          <a:xfrm>
            <a:off x="7162800" y="67340"/>
            <a:ext cx="1869196" cy="1371600"/>
          </a:xfrm>
          <a:prstGeom prst="rect">
            <a:avLst/>
          </a:prstGeom>
          <a:noFill/>
          <a:ln w="28575">
            <a:solidFill>
              <a:schemeClr val="accent1">
                <a:lumMod val="20000"/>
                <a:lumOff val="80000"/>
              </a:schemeClr>
            </a:solidFill>
            <a:miter lim="800000"/>
            <a:headEnd/>
            <a:tailEnd/>
          </a:ln>
        </p:spPr>
      </p:pic>
      <p:pic>
        <p:nvPicPr>
          <p:cNvPr id="17" name="Picture 16" descr="http://3.bp.blogspot.com/-lB4tumQI1hg/ULdCO0rj7YI/AAAAAAAAAkE/mxuHDIkGTeE/s1600/cartoon-man-looking-in-mirror.png">
            <a:extLst>
              <a:ext uri="{FF2B5EF4-FFF2-40B4-BE49-F238E27FC236}">
                <a16:creationId xmlns:a16="http://schemas.microsoft.com/office/drawing/2014/main" id="{3B1443AA-4822-4517-9BCE-6EE815111F79}"/>
              </a:ext>
            </a:extLst>
          </p:cNvPr>
          <p:cNvPicPr/>
          <p:nvPr/>
        </p:nvPicPr>
        <p:blipFill>
          <a:blip r:embed="rId3" cstate="print"/>
          <a:srcRect l="63693"/>
          <a:stretch>
            <a:fillRect/>
          </a:stretch>
        </p:blipFill>
        <p:spPr bwMode="auto">
          <a:xfrm rot="20388985" flipH="1">
            <a:off x="7492961" y="170558"/>
            <a:ext cx="420624" cy="11403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1000"/>
                                        <p:tgtEl>
                                          <p:spTgt spid="15"/>
                                        </p:tgtEl>
                                      </p:cBhvr>
                                    </p:animEffect>
                                  </p:childTnLst>
                                </p:cTn>
                              </p:par>
                              <p:par>
                                <p:cTn id="16" presetID="3" presetClass="entr" presetSubtype="10" fill="hold"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1000" fill="hold"/>
                                        <p:tgtEl>
                                          <p:spTgt spid="24"/>
                                        </p:tgtEl>
                                        <p:attrNameLst>
                                          <p:attrName>ppt_x</p:attrName>
                                        </p:attrNameLst>
                                      </p:cBhvr>
                                      <p:tavLst>
                                        <p:tav tm="0">
                                          <p:val>
                                            <p:strVal val="1+#ppt_w/2"/>
                                          </p:val>
                                        </p:tav>
                                        <p:tav tm="100000">
                                          <p:val>
                                            <p:strVal val="#ppt_x"/>
                                          </p:val>
                                        </p:tav>
                                      </p:tavLst>
                                    </p:anim>
                                    <p:anim calcmode="lin" valueType="num">
                                      <p:cBhvr additive="base">
                                        <p:cTn id="2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heel(8)">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8)">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heel(8)">
                                      <p:cBhvr>
                                        <p:cTn id="57" dur="500"/>
                                        <p:tgtEl>
                                          <p:spTgt spid="11"/>
                                        </p:tgtEl>
                                      </p:cBhvr>
                                    </p:animEffect>
                                  </p:childTnLst>
                                </p:cTn>
                              </p:par>
                              <p:par>
                                <p:cTn id="58" presetID="21" presetClass="entr" presetSubtype="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heel(8)">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8"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8)">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8"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heel(8)">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heel(8)">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heel(8)">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6" grpId="0" animBg="1"/>
      <p:bldP spid="7" grpId="0"/>
      <p:bldP spid="10" grpId="0" animBg="1"/>
      <p:bldP spid="11" grpId="0" animBg="1"/>
      <p:bldP spid="12" grpId="0"/>
      <p:bldP spid="13" grpId="0" animBg="1"/>
      <p:bldP spid="14" grpId="0" animBg="1"/>
      <p:bldP spid="16" grpId="0" animBg="1"/>
      <p:bldP spid="19" grpId="0" animBg="1"/>
      <p:bldP spid="20"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6" name="Rounded Rectangle 25"/>
          <p:cNvSpPr/>
          <p:nvPr/>
        </p:nvSpPr>
        <p:spPr>
          <a:xfrm>
            <a:off x="6402560" y="381000"/>
            <a:ext cx="2436640" cy="7620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pPr>
            <a:r>
              <a:rPr lang="en-US" sz="3100" b="1" dirty="0">
                <a:solidFill>
                  <a:sysClr val="windowText" lastClr="000000"/>
                </a:solidFill>
                <a:latin typeface="Arial Narrow" pitchFamily="34" charset="0"/>
                <a:cs typeface="Arial" pitchFamily="34" charset="0"/>
              </a:rPr>
              <a:t>Hebrews 12:1</a:t>
            </a:r>
          </a:p>
        </p:txBody>
      </p:sp>
      <p:sp>
        <p:nvSpPr>
          <p:cNvPr id="16" name="Up Arrow 15"/>
          <p:cNvSpPr/>
          <p:nvPr/>
        </p:nvSpPr>
        <p:spPr>
          <a:xfrm rot="1573662">
            <a:off x="1774286" y="1076729"/>
            <a:ext cx="1178553" cy="3121292"/>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819400" y="4105964"/>
            <a:ext cx="5257800" cy="12192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600" b="1" i="1" dirty="0">
                <a:latin typeface="Arial" pitchFamily="34" charset="0"/>
                <a:cs typeface="Arial" pitchFamily="34" charset="0"/>
              </a:rPr>
              <a:t>Yet it is an impossible task to climb it as some try to do!</a:t>
            </a:r>
          </a:p>
        </p:txBody>
      </p:sp>
      <p:sp>
        <p:nvSpPr>
          <p:cNvPr id="24" name="Rounded Rectangle 23"/>
          <p:cNvSpPr/>
          <p:nvPr/>
        </p:nvSpPr>
        <p:spPr>
          <a:xfrm>
            <a:off x="3429000" y="2787510"/>
            <a:ext cx="4038600" cy="10668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750" b="1" i="1" dirty="0">
                <a:solidFill>
                  <a:sysClr val="windowText" lastClr="000000"/>
                </a:solidFill>
                <a:latin typeface="Candara" pitchFamily="34" charset="0"/>
                <a:cs typeface="Microsoft Sans Serif" pitchFamily="34" charset="0"/>
              </a:rPr>
              <a:t>It is a daunting task to climb  a mountain…</a:t>
            </a:r>
          </a:p>
        </p:txBody>
      </p:sp>
      <p:pic>
        <p:nvPicPr>
          <p:cNvPr id="41" name="img" descr="http://images.clipartpanda.com/carrying-clipart-man-carrying-wooden-box-15586-large.png"/>
          <p:cNvPicPr/>
          <p:nvPr/>
        </p:nvPicPr>
        <p:blipFill>
          <a:blip r:embed="rId3" cstate="print"/>
          <a:srcRect/>
          <a:stretch>
            <a:fillRect/>
          </a:stretch>
        </p:blipFill>
        <p:spPr bwMode="auto">
          <a:xfrm rot="20560584" flipH="1">
            <a:off x="249335" y="4088552"/>
            <a:ext cx="2257200" cy="2535588"/>
          </a:xfrm>
          <a:prstGeom prst="rect">
            <a:avLst/>
          </a:prstGeom>
          <a:noFill/>
          <a:ln w="9525">
            <a:noFill/>
            <a:miter lim="800000"/>
            <a:headEnd/>
            <a:tailEnd/>
          </a:ln>
        </p:spPr>
      </p:pic>
      <p:pic>
        <p:nvPicPr>
          <p:cNvPr id="42" name="yui_3_5_1_5_1410901787075_575" descr="https://sp1.yimg.com/ib/th?id=HN.608015190114700937&amp;pid=15.1&amp;P=0"/>
          <p:cNvPicPr/>
          <p:nvPr/>
        </p:nvPicPr>
        <p:blipFill>
          <a:blip r:embed="rId4"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1" name="TextBox 10"/>
          <p:cNvSpPr txBox="1"/>
          <p:nvPr/>
        </p:nvSpPr>
        <p:spPr>
          <a:xfrm rot="19490355">
            <a:off x="235468" y="4482430"/>
            <a:ext cx="993234" cy="584775"/>
          </a:xfrm>
          <a:prstGeom prst="rect">
            <a:avLst/>
          </a:prstGeom>
          <a:solidFill>
            <a:srgbClr val="0B0B2B"/>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600" b="1" i="1" dirty="0">
                <a:solidFill>
                  <a:schemeClr val="bg1"/>
                </a:solidFill>
                <a:latin typeface="Times New Roman" pitchFamily="18" charset="0"/>
                <a:cs typeface="Times New Roman" pitchFamily="18" charset="0"/>
              </a:rPr>
              <a:t>My burden</a:t>
            </a:r>
          </a:p>
        </p:txBody>
      </p:sp>
      <p:sp>
        <p:nvSpPr>
          <p:cNvPr id="13" name="Title 1">
            <a:extLst>
              <a:ext uri="{FF2B5EF4-FFF2-40B4-BE49-F238E27FC236}">
                <a16:creationId xmlns:a16="http://schemas.microsoft.com/office/drawing/2014/main" id="{8B5ABE3E-BCCB-46AB-95D1-42675218EB79}"/>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Too Much Weight to Climb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000" fill="hold"/>
                                        <p:tgtEl>
                                          <p:spTgt spid="42"/>
                                        </p:tgtEl>
                                        <p:attrNameLst>
                                          <p:attrName>ppt_x</p:attrName>
                                        </p:attrNameLst>
                                      </p:cBhvr>
                                      <p:tavLst>
                                        <p:tav tm="0">
                                          <p:val>
                                            <p:strVal val="0-#ppt_w/2"/>
                                          </p:val>
                                        </p:tav>
                                        <p:tav tm="100000">
                                          <p:val>
                                            <p:strVal val="#ppt_x"/>
                                          </p:val>
                                        </p:tav>
                                      </p:tavLst>
                                    </p:anim>
                                    <p:anim calcmode="lin" valueType="num">
                                      <p:cBhvr additive="base">
                                        <p:cTn id="13"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1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linds(horizontal)">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1000" fill="hold"/>
                                        <p:tgtEl>
                                          <p:spTgt spid="41"/>
                                        </p:tgtEl>
                                        <p:attrNameLst>
                                          <p:attrName>ppt_x</p:attrName>
                                        </p:attrNameLst>
                                      </p:cBhvr>
                                      <p:tavLst>
                                        <p:tav tm="0">
                                          <p:val>
                                            <p:strVal val="0-#ppt_w/2"/>
                                          </p:val>
                                        </p:tav>
                                        <p:tav tm="100000">
                                          <p:val>
                                            <p:strVal val="#ppt_x"/>
                                          </p:val>
                                        </p:tav>
                                      </p:tavLst>
                                    </p:anim>
                                    <p:anim calcmode="lin" valueType="num">
                                      <p:cBhvr additive="base">
                                        <p:cTn id="29" dur="1000" fill="hold"/>
                                        <p:tgtEl>
                                          <p:spTgt spid="4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0-#ppt_w/2"/>
                                          </p:val>
                                        </p:tav>
                                        <p:tav tm="100000">
                                          <p:val>
                                            <p:strVal val="#ppt_x"/>
                                          </p:val>
                                        </p:tav>
                                      </p:tavLst>
                                    </p:anim>
                                    <p:anim calcmode="lin" valueType="num">
                                      <p:cBhvr additive="base">
                                        <p:cTn id="33" dur="1000" fill="hold"/>
                                        <p:tgtEl>
                                          <p:spTgt spid="11"/>
                                        </p:tgtEl>
                                        <p:attrNameLst>
                                          <p:attrName>ppt_y</p:attrName>
                                        </p:attrNameLst>
                                      </p:cBhvr>
                                      <p:tavLst>
                                        <p:tav tm="0">
                                          <p:val>
                                            <p:strVal val="#ppt_y"/>
                                          </p:val>
                                        </p:tav>
                                        <p:tav tm="100000">
                                          <p:val>
                                            <p:strVal val="#ppt_y"/>
                                          </p:val>
                                        </p:tav>
                                      </p:tavLst>
                                    </p:anim>
                                  </p:childTnLst>
                                </p:cTn>
                              </p:par>
                              <p:par>
                                <p:cTn id="34" presetID="2" presetClass="exit" presetSubtype="8" fill="hold" nodeType="withEffect">
                                  <p:stCondLst>
                                    <p:cond delay="0"/>
                                  </p:stCondLst>
                                  <p:childTnLst>
                                    <p:anim calcmode="lin" valueType="num">
                                      <p:cBhvr additive="base">
                                        <p:cTn id="35" dur="500"/>
                                        <p:tgtEl>
                                          <p:spTgt spid="42"/>
                                        </p:tgtEl>
                                        <p:attrNameLst>
                                          <p:attrName>ppt_x</p:attrName>
                                        </p:attrNameLst>
                                      </p:cBhvr>
                                      <p:tavLst>
                                        <p:tav tm="0">
                                          <p:val>
                                            <p:strVal val="ppt_x"/>
                                          </p:val>
                                        </p:tav>
                                        <p:tav tm="100000">
                                          <p:val>
                                            <p:strVal val="0-ppt_w/2"/>
                                          </p:val>
                                        </p:tav>
                                      </p:tavLst>
                                    </p:anim>
                                    <p:anim calcmode="lin" valueType="num">
                                      <p:cBhvr additive="base">
                                        <p:cTn id="36" dur="500"/>
                                        <p:tgtEl>
                                          <p:spTgt spid="42"/>
                                        </p:tgtEl>
                                        <p:attrNameLst>
                                          <p:attrName>ppt_y</p:attrName>
                                        </p:attrNameLst>
                                      </p:cBhvr>
                                      <p:tavLst>
                                        <p:tav tm="0">
                                          <p:val>
                                            <p:strVal val="ppt_y"/>
                                          </p:val>
                                        </p:tav>
                                        <p:tav tm="100000">
                                          <p:val>
                                            <p:strVal val="ppt_y"/>
                                          </p:val>
                                        </p:tav>
                                      </p:tavLst>
                                    </p:anim>
                                    <p:set>
                                      <p:cBhvr>
                                        <p:cTn id="37" dur="1" fill="hold">
                                          <p:stCondLst>
                                            <p:cond delay="499"/>
                                          </p:stCondLst>
                                        </p:cTn>
                                        <p:tgtEl>
                                          <p:spTgt spid="4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strips(upRigh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P spid="16" grpId="0" animBg="1"/>
      <p:bldP spid="31" grpId="0" animBg="1"/>
      <p:bldP spid="24" grpId="0" animBg="1"/>
      <p:bldP spid="11" grpId="0" animBg="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10" name="Rounded Rectangle 9"/>
          <p:cNvSpPr/>
          <p:nvPr/>
        </p:nvSpPr>
        <p:spPr>
          <a:xfrm>
            <a:off x="294166" y="1181990"/>
            <a:ext cx="8371367" cy="2133600"/>
          </a:xfrm>
          <a:prstGeom prst="roundRect">
            <a:avLst/>
          </a:prstGeom>
          <a:solidFill>
            <a:schemeClr val="accent1">
              <a:lumMod val="20000"/>
              <a:lumOff val="80000"/>
            </a:schemeClr>
          </a:solidFill>
          <a:ln w="38100">
            <a:solidFill>
              <a:srgbClr val="3F1E03"/>
            </a:solidFill>
          </a:ln>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06000"/>
              </a:lnSpc>
              <a:buNone/>
            </a:pPr>
            <a:r>
              <a:rPr lang="en-US" sz="2900" b="1" i="1" dirty="0">
                <a:latin typeface="Comic Sans MS" pitchFamily="66" charset="0"/>
              </a:rPr>
              <a:t>We must face the struggle to climb the mountain with endurance, “</a:t>
            </a:r>
            <a:r>
              <a:rPr lang="en-US" sz="2900" b="1" i="1" dirty="0">
                <a:ln w="18000">
                  <a:solidFill>
                    <a:schemeClr val="accent3">
                      <a:lumMod val="50000"/>
                    </a:schemeClr>
                  </a:solidFill>
                  <a:prstDash val="solid"/>
                  <a:miter lim="800000"/>
                </a:ln>
                <a:solidFill>
                  <a:srgbClr val="C00000"/>
                </a:solidFill>
                <a:effectLst>
                  <a:outerShdw blurRad="25500" dist="23000" dir="7020000" algn="tl">
                    <a:srgbClr val="000000">
                      <a:alpha val="50000"/>
                    </a:srgbClr>
                  </a:outerShdw>
                </a:effectLst>
                <a:latin typeface="Comic Sans MS" pitchFamily="66" charset="0"/>
              </a:rPr>
              <a:t>having laid aside</a:t>
            </a:r>
            <a:r>
              <a:rPr lang="en-US" sz="2900" b="1" i="1" dirty="0">
                <a:ln w="18000">
                  <a:solidFill>
                    <a:schemeClr val="accent3">
                      <a:lumMod val="5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Comic Sans MS" pitchFamily="66" charset="0"/>
              </a:rPr>
              <a:t> </a:t>
            </a:r>
            <a:r>
              <a:rPr lang="en-US" sz="2900" b="1" i="1" spc="-10" baseline="30000" dirty="0">
                <a:solidFill>
                  <a:srgbClr val="C00000"/>
                </a:solidFill>
                <a:latin typeface="Arial Narrow" pitchFamily="34" charset="0"/>
                <a:cs typeface="Microsoft Sans Serif" pitchFamily="34" charset="0"/>
              </a:rPr>
              <a:t>1</a:t>
            </a:r>
            <a:r>
              <a:rPr lang="en-US" sz="2900" b="1" i="1" dirty="0">
                <a:latin typeface="Comic Sans MS" pitchFamily="66" charset="0"/>
              </a:rPr>
              <a:t>every weight, and </a:t>
            </a:r>
            <a:r>
              <a:rPr lang="en-US" sz="2900" b="1" i="1" spc="-10" baseline="30000" dirty="0">
                <a:solidFill>
                  <a:srgbClr val="C00000"/>
                </a:solidFill>
                <a:latin typeface="Arial Narrow" pitchFamily="34" charset="0"/>
                <a:cs typeface="Microsoft Sans Serif" pitchFamily="34" charset="0"/>
              </a:rPr>
              <a:t>2</a:t>
            </a:r>
            <a:r>
              <a:rPr lang="en-US" sz="2900" b="1" i="1" dirty="0">
                <a:latin typeface="Comic Sans MS" pitchFamily="66" charset="0"/>
              </a:rPr>
              <a:t>the easily entangling sin…looking unto Jesus…” </a:t>
            </a:r>
            <a:r>
              <a:rPr lang="en-US" sz="2600" b="1" i="1" dirty="0">
                <a:latin typeface="Comic Sans MS" pitchFamily="66" charset="0"/>
              </a:rPr>
              <a:t>(Hebrews 12:1b-2a).</a:t>
            </a:r>
            <a:endParaRPr lang="en-US" sz="2600" b="1" i="1" dirty="0">
              <a:solidFill>
                <a:schemeClr val="accent2">
                  <a:lumMod val="75000"/>
                </a:schemeClr>
              </a:solidFill>
              <a:latin typeface="Comic Sans MS" pitchFamily="66" charset="0"/>
            </a:endParaRPr>
          </a:p>
        </p:txBody>
      </p:sp>
      <p:sp>
        <p:nvSpPr>
          <p:cNvPr id="12" name="Striped Right Arrow 11"/>
          <p:cNvSpPr/>
          <p:nvPr/>
        </p:nvSpPr>
        <p:spPr>
          <a:xfrm flipH="1">
            <a:off x="4572000" y="3781645"/>
            <a:ext cx="3849624" cy="2139696"/>
          </a:xfrm>
          <a:prstGeom prst="stripedRightArrow">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pc="30" dirty="0">
                <a:solidFill>
                  <a:schemeClr val="accent4">
                    <a:lumMod val="20000"/>
                    <a:lumOff val="80000"/>
                  </a:schemeClr>
                </a:solidFill>
                <a:latin typeface="Arial Narrow" pitchFamily="34" charset="0"/>
              </a:rPr>
              <a:t>Lay aside </a:t>
            </a:r>
          </a:p>
          <a:p>
            <a:pPr algn="ctr"/>
            <a:r>
              <a:rPr lang="en-US" sz="3200" b="1" i="1" spc="30" dirty="0">
                <a:solidFill>
                  <a:schemeClr val="accent4">
                    <a:lumMod val="20000"/>
                    <a:lumOff val="80000"/>
                  </a:schemeClr>
                </a:solidFill>
                <a:latin typeface="Arial Narrow" pitchFamily="34" charset="0"/>
              </a:rPr>
              <a:t>that sin</a:t>
            </a:r>
            <a:endParaRPr lang="en-US" sz="3200" spc="30" dirty="0">
              <a:solidFill>
                <a:schemeClr val="accent4">
                  <a:lumMod val="20000"/>
                  <a:lumOff val="80000"/>
                </a:schemeClr>
              </a:solidFill>
            </a:endParaRPr>
          </a:p>
        </p:txBody>
      </p:sp>
      <p:sp>
        <p:nvSpPr>
          <p:cNvPr id="13" name="Striped Right Arrow 12"/>
          <p:cNvSpPr/>
          <p:nvPr/>
        </p:nvSpPr>
        <p:spPr>
          <a:xfrm>
            <a:off x="533400" y="4104163"/>
            <a:ext cx="3846425" cy="2136071"/>
          </a:xfrm>
          <a:prstGeom prst="stripedRightArrow">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pc="-30" dirty="0">
                <a:solidFill>
                  <a:schemeClr val="accent4">
                    <a:lumMod val="20000"/>
                    <a:lumOff val="80000"/>
                  </a:schemeClr>
                </a:solidFill>
                <a:latin typeface="Arial Narrow" pitchFamily="34" charset="0"/>
              </a:rPr>
              <a:t>Lay aside </a:t>
            </a:r>
          </a:p>
          <a:p>
            <a:pPr algn="ctr"/>
            <a:r>
              <a:rPr lang="en-US" sz="3200" b="1" i="1" spc="-30" dirty="0">
                <a:solidFill>
                  <a:schemeClr val="accent4">
                    <a:lumMod val="20000"/>
                    <a:lumOff val="80000"/>
                  </a:schemeClr>
                </a:solidFill>
                <a:latin typeface="Arial Narrow" pitchFamily="34" charset="0"/>
              </a:rPr>
              <a:t>every weight</a:t>
            </a:r>
            <a:endParaRPr lang="en-US" sz="3200" dirty="0">
              <a:solidFill>
                <a:schemeClr val="accent4">
                  <a:lumMod val="20000"/>
                  <a:lumOff val="80000"/>
                </a:schemeClr>
              </a:solidFill>
            </a:endParaRPr>
          </a:p>
        </p:txBody>
      </p:sp>
      <p:sp>
        <p:nvSpPr>
          <p:cNvPr id="14" name="Title 1"/>
          <p:cNvSpPr txBox="1">
            <a:spLocks/>
          </p:cNvSpPr>
          <p:nvPr/>
        </p:nvSpPr>
        <p:spPr>
          <a:xfrm>
            <a:off x="92139" y="116957"/>
            <a:ext cx="7542037" cy="745185"/>
          </a:xfrm>
          <a:prstGeom prst="rect">
            <a:avLst/>
          </a:prstGeom>
        </p:spPr>
        <p:txBody>
          <a:bodyPr vert="horz" anchor="b">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300" b="1" i="1" spc="40" dirty="0">
                <a:ln w="19050">
                  <a:solidFill>
                    <a:srgbClr val="2E4630"/>
                  </a:solidFill>
                  <a:prstDash val="solid"/>
                </a:ln>
                <a:solidFill>
                  <a:srgbClr val="7EAA81"/>
                </a:solidFill>
                <a:effectLst>
                  <a:outerShdw blurRad="41275" dist="20320" dir="1800000" algn="tl" rotWithShape="0">
                    <a:srgbClr val="000000">
                      <a:alpha val="40000"/>
                    </a:srgbClr>
                  </a:outerShdw>
                </a:effectLst>
                <a:latin typeface="Arial Narrow" pitchFamily="34" charset="0"/>
                <a:ea typeface="+mj-ea"/>
                <a:cs typeface="+mj-cs"/>
              </a:rPr>
              <a:t>Repairing; Adjusting; Mending; Restoring…   </a:t>
            </a:r>
            <a:endParaRPr kumimoji="0" lang="en-US" sz="3300" b="1" i="1" u="none" strike="noStrike" kern="1200" cap="none" spc="40" normalizeH="0" noProof="0" dirty="0">
              <a:ln w="19050">
                <a:solidFill>
                  <a:srgbClr val="2E4630"/>
                </a:solidFill>
                <a:prstDash val="solid"/>
              </a:ln>
              <a:solidFill>
                <a:srgbClr val="7EAA81"/>
              </a:solidFill>
              <a:effectLst>
                <a:outerShdw blurRad="41275" dist="20320" dir="1800000" algn="tl" rotWithShape="0">
                  <a:srgbClr val="000000">
                    <a:alpha val="40000"/>
                  </a:srgbClr>
                </a:outerShdw>
              </a:effectLst>
              <a:uLnTx/>
              <a:uFillTx/>
              <a:latin typeface="Arial Narrow" pitchFamily="34" charset="0"/>
              <a:ea typeface="+mj-ea"/>
              <a:cs typeface="+mj-cs"/>
            </a:endParaRPr>
          </a:p>
        </p:txBody>
      </p:sp>
      <p:sp>
        <p:nvSpPr>
          <p:cNvPr id="6" name="Title 1">
            <a:extLst>
              <a:ext uri="{FF2B5EF4-FFF2-40B4-BE49-F238E27FC236}">
                <a16:creationId xmlns:a16="http://schemas.microsoft.com/office/drawing/2014/main" id="{ED76F48B-D6A5-46E2-B627-E1D70ABD4AD9}"/>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Too Much Weight to Climb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p:cTn id="22" dur="1000" fill="hold"/>
                                        <p:tgtEl>
                                          <p:spTgt spid="14">
                                            <p:txEl>
                                              <p:pRg st="0" end="0"/>
                                            </p:txEl>
                                          </p:spTgt>
                                        </p:tgtEl>
                                        <p:attrNameLst>
                                          <p:attrName>ppt_w</p:attrName>
                                        </p:attrNameLst>
                                      </p:cBhvr>
                                      <p:tavLst>
                                        <p:tav tm="0">
                                          <p:val>
                                            <p:strVal val="#ppt_w+.3"/>
                                          </p:val>
                                        </p:tav>
                                        <p:tav tm="100000">
                                          <p:val>
                                            <p:strVal val="#ppt_w"/>
                                          </p:val>
                                        </p:tav>
                                      </p:tavLst>
                                    </p:anim>
                                    <p:anim calcmode="lin" valueType="num">
                                      <p:cBhvr>
                                        <p:cTn id="23"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 descr="http://www.firefightingincanada.com/images/stories/FFIC2012/February-2012/Carrying%20the%20world%20America.jpg"/>
          <p:cNvPicPr/>
          <p:nvPr/>
        </p:nvPicPr>
        <p:blipFill>
          <a:blip r:embed="rId2"/>
          <a:srcRect b="1815"/>
          <a:stretch>
            <a:fillRect/>
          </a:stretch>
        </p:blipFill>
        <p:spPr bwMode="auto">
          <a:xfrm flipH="1">
            <a:off x="4447957" y="304800"/>
            <a:ext cx="4318000" cy="6306448"/>
          </a:xfrm>
          <a:prstGeom prst="rect">
            <a:avLst/>
          </a:prstGeom>
          <a:noFill/>
          <a:ln w="9525">
            <a:noFill/>
            <a:miter lim="800000"/>
            <a:headEnd/>
            <a:tailEnd/>
          </a:ln>
        </p:spPr>
      </p:pic>
      <p:sp>
        <p:nvSpPr>
          <p:cNvPr id="24" name="Rounded Rectangle 23"/>
          <p:cNvSpPr/>
          <p:nvPr/>
        </p:nvSpPr>
        <p:spPr>
          <a:xfrm rot="680377">
            <a:off x="5338155" y="1020207"/>
            <a:ext cx="2733805" cy="1081836"/>
          </a:xfrm>
          <a:prstGeom prst="roundRect">
            <a:avLst/>
          </a:prstGeom>
          <a:ln w="28575">
            <a:solidFill>
              <a:srgbClr val="303C18"/>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1000"/>
              </a:lnSpc>
              <a:spcBef>
                <a:spcPts val="600"/>
              </a:spcBef>
            </a:pPr>
            <a:r>
              <a:rPr lang="en-US" sz="3200" b="1" i="1" spc="-20" dirty="0">
                <a:ln>
                  <a:solidFill>
                    <a:sysClr val="windowText" lastClr="000000"/>
                  </a:solidFill>
                </a:ln>
                <a:solidFill>
                  <a:schemeClr val="accent4">
                    <a:lumMod val="50000"/>
                  </a:schemeClr>
                </a:solidFill>
                <a:latin typeface="Arial Narrow" pitchFamily="34" charset="0"/>
              </a:rPr>
              <a:t>We have to lay it aside…</a:t>
            </a:r>
            <a:endParaRPr lang="en-US" sz="3200" b="1" i="1" u="sng" spc="-20" dirty="0">
              <a:ln>
                <a:solidFill>
                  <a:sysClr val="windowText" lastClr="000000"/>
                </a:solidFill>
              </a:ln>
              <a:solidFill>
                <a:schemeClr val="accent4">
                  <a:lumMod val="50000"/>
                </a:schemeClr>
              </a:solidFill>
              <a:latin typeface="Arial Narrow" pitchFamily="34" charset="0"/>
            </a:endParaRPr>
          </a:p>
        </p:txBody>
      </p:sp>
      <p:sp>
        <p:nvSpPr>
          <p:cNvPr id="26" name="Rounded Rectangle 25"/>
          <p:cNvSpPr/>
          <p:nvPr/>
        </p:nvSpPr>
        <p:spPr>
          <a:xfrm rot="680377">
            <a:off x="5038735" y="2344859"/>
            <a:ext cx="2733805" cy="1360042"/>
          </a:xfrm>
          <a:prstGeom prst="roundRect">
            <a:avLst/>
          </a:prstGeom>
          <a:ln w="28575">
            <a:solidFill>
              <a:srgbClr val="303C18"/>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01000"/>
              </a:lnSpc>
              <a:spcBef>
                <a:spcPts val="600"/>
              </a:spcBef>
            </a:pPr>
            <a:r>
              <a:rPr lang="en-US" sz="2600" b="1" i="1" spc="10" dirty="0">
                <a:ln>
                  <a:solidFill>
                    <a:sysClr val="windowText" lastClr="000000"/>
                  </a:solidFill>
                </a:ln>
                <a:solidFill>
                  <a:schemeClr val="accent4">
                    <a:lumMod val="50000"/>
                  </a:schemeClr>
                </a:solidFill>
                <a:latin typeface="Arial Narrow" pitchFamily="34" charset="0"/>
              </a:rPr>
              <a:t>By removing it, correcting it, dealing with it</a:t>
            </a:r>
            <a:endParaRPr lang="en-US" sz="2600" b="1" i="1" u="sng" spc="10" dirty="0">
              <a:ln>
                <a:solidFill>
                  <a:sysClr val="windowText" lastClr="000000"/>
                </a:solidFill>
              </a:ln>
              <a:solidFill>
                <a:schemeClr val="accent4">
                  <a:lumMod val="50000"/>
                </a:schemeClr>
              </a:solidFill>
              <a:latin typeface="Arial Narrow" pitchFamily="34" charset="0"/>
            </a:endParaRPr>
          </a:p>
        </p:txBody>
      </p:sp>
      <p:sp>
        <p:nvSpPr>
          <p:cNvPr id="11" name="Content Placeholder 4"/>
          <p:cNvSpPr>
            <a:spLocks noGrp="1"/>
          </p:cNvSpPr>
          <p:nvPr>
            <p:ph idx="1"/>
          </p:nvPr>
        </p:nvSpPr>
        <p:spPr>
          <a:xfrm>
            <a:off x="457200" y="152400"/>
            <a:ext cx="3733800" cy="1295400"/>
          </a:xfrm>
          <a:ln w="28575">
            <a:noFill/>
          </a:ln>
        </p:spPr>
        <p:txBody>
          <a:bodyPr>
            <a:noAutofit/>
          </a:bodyPr>
          <a:lstStyle/>
          <a:p>
            <a:pPr marL="0" indent="0" algn="just">
              <a:lnSpc>
                <a:spcPct val="87000"/>
              </a:lnSpc>
              <a:spcBef>
                <a:spcPts val="0"/>
              </a:spcBef>
              <a:buNone/>
            </a:pPr>
            <a:r>
              <a:rPr lang="en-US" sz="3600" i="1" spc="30" dirty="0">
                <a:solidFill>
                  <a:srgbClr val="2E3917"/>
                </a:solidFill>
                <a:latin typeface="Brush Script MT" pitchFamily="66" charset="0"/>
                <a:cs typeface="Arial" pitchFamily="34" charset="0"/>
              </a:rPr>
              <a:t>Ever feel the weight of the world is on your shoulders?</a:t>
            </a:r>
          </a:p>
        </p:txBody>
      </p:sp>
      <p:sp>
        <p:nvSpPr>
          <p:cNvPr id="23" name="Content Placeholder 4"/>
          <p:cNvSpPr txBox="1">
            <a:spLocks/>
          </p:cNvSpPr>
          <p:nvPr/>
        </p:nvSpPr>
        <p:spPr>
          <a:xfrm>
            <a:off x="457200" y="2133600"/>
            <a:ext cx="3810000" cy="2438400"/>
          </a:xfrm>
          <a:prstGeom prst="rect">
            <a:avLst/>
          </a:prstGeom>
          <a:ln w="28575">
            <a:noFill/>
          </a:ln>
        </p:spPr>
        <p:txBody>
          <a:bodyPr vert="horz" lIns="91440" tIns="45720" rIns="91440" bIns="45720" rtlCol="0">
            <a:noAutofit/>
          </a:bodyPr>
          <a:lstStyle/>
          <a:p>
            <a:pPr marL="0" marR="0" lvl="0" indent="0" algn="l" defTabSz="914400" rtl="0" eaLnBrk="1" fontAlgn="auto" latinLnBrk="0" hangingPunct="1">
              <a:lnSpc>
                <a:spcPct val="94000"/>
              </a:lnSpc>
              <a:spcBef>
                <a:spcPts val="0"/>
              </a:spcBef>
              <a:spcAft>
                <a:spcPts val="0"/>
              </a:spcAft>
              <a:buClrTx/>
              <a:buSzTx/>
              <a:buFont typeface="Arial" pitchFamily="34" charset="0"/>
              <a:buNone/>
              <a:tabLst/>
              <a:defRPr/>
            </a:pPr>
            <a:r>
              <a:rPr lang="en-US" sz="2800" b="1" i="1" spc="30" dirty="0">
                <a:solidFill>
                  <a:srgbClr val="2E3917"/>
                </a:solidFill>
                <a:latin typeface="Arial Narrow" pitchFamily="34" charset="0"/>
                <a:cs typeface="Arial" pitchFamily="34" charset="0"/>
              </a:rPr>
              <a:t>Finances?</a:t>
            </a:r>
          </a:p>
          <a:p>
            <a:pPr marL="0" marR="0" lvl="0" indent="0" algn="l" defTabSz="914400" rtl="0" eaLnBrk="1" fontAlgn="auto" latinLnBrk="0" hangingPunct="1">
              <a:lnSpc>
                <a:spcPct val="94000"/>
              </a:lnSpc>
              <a:spcBef>
                <a:spcPts val="0"/>
              </a:spcBef>
              <a:spcAft>
                <a:spcPts val="0"/>
              </a:spcAft>
              <a:buClrTx/>
              <a:buSzTx/>
              <a:buFont typeface="Arial" pitchFamily="34" charset="0"/>
              <a:buNone/>
              <a:tabLst/>
              <a:defRPr/>
            </a:pPr>
            <a:r>
              <a:rPr kumimoji="0" lang="en-US" sz="2800" b="1" i="1" u="none" strike="noStrike" kern="1200" cap="none" spc="30" normalizeH="0" baseline="0" noProof="0" dirty="0">
                <a:ln>
                  <a:noFill/>
                </a:ln>
                <a:solidFill>
                  <a:srgbClr val="2E3917"/>
                </a:solidFill>
                <a:effectLst/>
                <a:uLnTx/>
                <a:uFillTx/>
                <a:latin typeface="Arial Narrow" pitchFamily="34" charset="0"/>
                <a:cs typeface="Arial" pitchFamily="34" charset="0"/>
              </a:rPr>
              <a:t>Relationships?</a:t>
            </a:r>
          </a:p>
          <a:p>
            <a:pPr defTabSz="914400">
              <a:lnSpc>
                <a:spcPct val="94000"/>
              </a:lnSpc>
              <a:defRPr/>
            </a:pPr>
            <a:r>
              <a:rPr lang="en-US" sz="2800" b="1" i="1" spc="30" dirty="0">
                <a:solidFill>
                  <a:srgbClr val="2E3917"/>
                </a:solidFill>
                <a:latin typeface="Arial Narrow" pitchFamily="34" charset="0"/>
                <a:cs typeface="Arial" pitchFamily="34" charset="0"/>
              </a:rPr>
              <a:t>Family Issues?</a:t>
            </a:r>
          </a:p>
          <a:p>
            <a:pPr marL="0" marR="0" lvl="0" indent="0" algn="l" defTabSz="914400" rtl="0" eaLnBrk="1" fontAlgn="auto" latinLnBrk="0" hangingPunct="1">
              <a:lnSpc>
                <a:spcPct val="94000"/>
              </a:lnSpc>
              <a:spcBef>
                <a:spcPts val="0"/>
              </a:spcBef>
              <a:spcAft>
                <a:spcPts val="0"/>
              </a:spcAft>
              <a:buClrTx/>
              <a:buSzTx/>
              <a:buFont typeface="Arial" pitchFamily="34" charset="0"/>
              <a:buNone/>
              <a:tabLst/>
              <a:defRPr/>
            </a:pPr>
            <a:r>
              <a:rPr lang="en-US" sz="2800" b="1" i="1" spc="30" dirty="0">
                <a:solidFill>
                  <a:srgbClr val="2E3917"/>
                </a:solidFill>
                <a:latin typeface="Arial Narrow" pitchFamily="34" charset="0"/>
                <a:cs typeface="Arial" pitchFamily="34" charset="0"/>
              </a:rPr>
              <a:t>Discouragement?</a:t>
            </a:r>
          </a:p>
          <a:p>
            <a:pPr marL="0" marR="0" lvl="0" indent="0" algn="l" defTabSz="914400" rtl="0" eaLnBrk="1" fontAlgn="auto" latinLnBrk="0" hangingPunct="1">
              <a:lnSpc>
                <a:spcPct val="94000"/>
              </a:lnSpc>
              <a:spcBef>
                <a:spcPts val="0"/>
              </a:spcBef>
              <a:spcAft>
                <a:spcPts val="0"/>
              </a:spcAft>
              <a:buClrTx/>
              <a:buSzTx/>
              <a:buFont typeface="Arial" pitchFamily="34" charset="0"/>
              <a:buNone/>
              <a:tabLst/>
              <a:defRPr/>
            </a:pPr>
            <a:r>
              <a:rPr kumimoji="0" lang="en-US" sz="2800" b="1" i="1" u="none" strike="noStrike" kern="1200" cap="none" spc="30" normalizeH="0" baseline="0" noProof="0" dirty="0">
                <a:ln>
                  <a:noFill/>
                </a:ln>
                <a:solidFill>
                  <a:srgbClr val="2E3917"/>
                </a:solidFill>
                <a:effectLst/>
                <a:uLnTx/>
                <a:uFillTx/>
                <a:latin typeface="Arial Narrow" pitchFamily="34" charset="0"/>
                <a:cs typeface="Arial" pitchFamily="34" charset="0"/>
              </a:rPr>
              <a:t>Personal Problems?</a:t>
            </a:r>
          </a:p>
          <a:p>
            <a:pPr marL="0" marR="0" lvl="0" indent="0" algn="l" defTabSz="914400" rtl="0" eaLnBrk="1" fontAlgn="auto" latinLnBrk="0" hangingPunct="1">
              <a:lnSpc>
                <a:spcPct val="94000"/>
              </a:lnSpc>
              <a:spcBef>
                <a:spcPts val="0"/>
              </a:spcBef>
              <a:spcAft>
                <a:spcPts val="0"/>
              </a:spcAft>
              <a:buClrTx/>
              <a:buSzTx/>
              <a:buFont typeface="Arial" pitchFamily="34" charset="0"/>
              <a:buNone/>
              <a:tabLst/>
              <a:defRPr/>
            </a:pPr>
            <a:r>
              <a:rPr lang="en-US" sz="2800" b="1" i="1" spc="30" dirty="0">
                <a:solidFill>
                  <a:srgbClr val="2E3917"/>
                </a:solidFill>
                <a:latin typeface="Arial Narrow" pitchFamily="34" charset="0"/>
                <a:cs typeface="Arial" pitchFamily="34" charset="0"/>
              </a:rPr>
              <a:t>Personal Weaknesses?</a:t>
            </a:r>
            <a:endParaRPr kumimoji="0" lang="en-US" sz="2800" b="1" i="1" u="none" strike="noStrike" kern="1200" cap="none" spc="30" normalizeH="0" baseline="0" noProof="0" dirty="0">
              <a:ln>
                <a:noFill/>
              </a:ln>
              <a:solidFill>
                <a:srgbClr val="2E3917"/>
              </a:solidFill>
              <a:effectLst/>
              <a:uLnTx/>
              <a:uFillTx/>
              <a:latin typeface="Arial Narrow" pitchFamily="34" charset="0"/>
              <a:cs typeface="Arial" pitchFamily="34" charset="0"/>
            </a:endParaRPr>
          </a:p>
          <a:p>
            <a:pPr marL="0" marR="0" lvl="0" indent="0" algn="l" defTabSz="914400" rtl="0" eaLnBrk="1" fontAlgn="auto" latinLnBrk="0" hangingPunct="1">
              <a:lnSpc>
                <a:spcPct val="94000"/>
              </a:lnSpc>
              <a:spcBef>
                <a:spcPts val="0"/>
              </a:spcBef>
              <a:spcAft>
                <a:spcPts val="0"/>
              </a:spcAft>
              <a:buClrTx/>
              <a:buSzTx/>
              <a:buFont typeface="Arial" pitchFamily="34" charset="0"/>
              <a:buNone/>
              <a:tabLst/>
              <a:defRPr/>
            </a:pPr>
            <a:r>
              <a:rPr lang="en-US" sz="2800" b="1" i="1" spc="30" dirty="0">
                <a:solidFill>
                  <a:srgbClr val="2E3917"/>
                </a:solidFill>
                <a:latin typeface="Arial Narrow" pitchFamily="34" charset="0"/>
                <a:cs typeface="Arial" pitchFamily="34" charset="0"/>
              </a:rPr>
              <a:t>Guilt? </a:t>
            </a:r>
            <a:endParaRPr kumimoji="0" lang="en-US" sz="2800" b="1" i="1" u="none" strike="noStrike" kern="1200" cap="none" spc="30" normalizeH="0" baseline="0" noProof="0" dirty="0">
              <a:ln>
                <a:noFill/>
              </a:ln>
              <a:solidFill>
                <a:srgbClr val="2E3917"/>
              </a:solidFill>
              <a:effectLst/>
              <a:uLnTx/>
              <a:uFillTx/>
              <a:latin typeface="Arial Narrow" pitchFamily="34" charset="0"/>
              <a:cs typeface="Arial" pitchFamily="34" charset="0"/>
            </a:endParaRPr>
          </a:p>
        </p:txBody>
      </p:sp>
      <p:sp>
        <p:nvSpPr>
          <p:cNvPr id="13" name="Title 1">
            <a:extLst>
              <a:ext uri="{FF2B5EF4-FFF2-40B4-BE49-F238E27FC236}">
                <a16:creationId xmlns:a16="http://schemas.microsoft.com/office/drawing/2014/main" id="{2BAD1C09-4615-445F-BBE4-56E2E4084AB0}"/>
              </a:ext>
            </a:extLst>
          </p:cNvPr>
          <p:cNvSpPr txBox="1">
            <a:spLocks/>
          </p:cNvSpPr>
          <p:nvPr/>
        </p:nvSpPr>
        <p:spPr>
          <a:xfrm>
            <a:off x="42532" y="6251946"/>
            <a:ext cx="5603358" cy="564867"/>
          </a:xfrm>
          <a:prstGeom prst="rect">
            <a:avLst/>
          </a:prstGeom>
        </p:spPr>
        <p:txBody>
          <a:bodyPr vert="horz" lIns="91440" tIns="45720" rIns="91440" bIns="45720" rtlCol="0" anchor="ctr">
            <a:noAutofit/>
          </a:bodyPr>
          <a:lstStyle/>
          <a:p>
            <a:pP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Too Much Weight to Climb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wipe(left)">
                                      <p:cBhvr>
                                        <p:cTn id="15" dur="1000"/>
                                        <p:tgtEl>
                                          <p:spTgt spid="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wipe(left)">
                                      <p:cBhvr>
                                        <p:cTn id="20" dur="10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Effect transition="in" filter="wipe(left)">
                                      <p:cBhvr>
                                        <p:cTn id="25" dur="1000"/>
                                        <p:tgtEl>
                                          <p:spTgt spid="2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wipe(left)">
                                      <p:cBhvr>
                                        <p:cTn id="30" dur="1000"/>
                                        <p:tgtEl>
                                          <p:spTgt spid="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wipe(left)">
                                      <p:cBhvr>
                                        <p:cTn id="35" dur="1000"/>
                                        <p:tgtEl>
                                          <p:spTgt spid="2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3">
                                            <p:txEl>
                                              <p:pRg st="5" end="5"/>
                                            </p:txEl>
                                          </p:spTgt>
                                        </p:tgtEl>
                                        <p:attrNameLst>
                                          <p:attrName>style.visibility</p:attrName>
                                        </p:attrNameLst>
                                      </p:cBhvr>
                                      <p:to>
                                        <p:strVal val="visible"/>
                                      </p:to>
                                    </p:set>
                                    <p:animEffect transition="in" filter="wipe(left)">
                                      <p:cBhvr>
                                        <p:cTn id="40" dur="1000"/>
                                        <p:tgtEl>
                                          <p:spTgt spid="2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xEl>
                                              <p:pRg st="6" end="6"/>
                                            </p:txEl>
                                          </p:spTgt>
                                        </p:tgtEl>
                                        <p:attrNameLst>
                                          <p:attrName>style.visibility</p:attrName>
                                        </p:attrNameLst>
                                      </p:cBhvr>
                                      <p:to>
                                        <p:strVal val="visible"/>
                                      </p:to>
                                    </p:set>
                                    <p:animEffect transition="in" filter="wipe(left)">
                                      <p:cBhvr>
                                        <p:cTn id="45" dur="1000"/>
                                        <p:tgtEl>
                                          <p:spTgt spid="2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ox(out)">
                                      <p:cBhvr>
                                        <p:cTn id="55" dur="1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ssolve">
                                      <p:cBhvr>
                                        <p:cTn id="6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g" descr="http://1.bp.blogspot.com/_IM9Blz0yVvc/TGclnOLb40I/AAAAAAAAAtE/yLVOmRiPnTQ/s1600/Moses+and+the+burning+bush.2.jpg"/>
          <p:cNvPicPr/>
          <p:nvPr/>
        </p:nvPicPr>
        <p:blipFill>
          <a:blip r:embed="rId2" cstate="print"/>
          <a:srcRect/>
          <a:stretch>
            <a:fillRect/>
          </a:stretch>
        </p:blipFill>
        <p:spPr bwMode="auto">
          <a:xfrm>
            <a:off x="0" y="-1773"/>
            <a:ext cx="9144000" cy="6858000"/>
          </a:xfrm>
          <a:prstGeom prst="rect">
            <a:avLst/>
          </a:prstGeom>
          <a:noFill/>
          <a:ln w="9525">
            <a:noFill/>
            <a:miter lim="800000"/>
            <a:headEnd/>
            <a:tailEnd/>
          </a:ln>
        </p:spPr>
      </p:pic>
      <p:sp>
        <p:nvSpPr>
          <p:cNvPr id="2" name="Title 1"/>
          <p:cNvSpPr>
            <a:spLocks noGrp="1"/>
          </p:cNvSpPr>
          <p:nvPr>
            <p:ph type="ctrTitle"/>
          </p:nvPr>
        </p:nvSpPr>
        <p:spPr>
          <a:xfrm>
            <a:off x="3356344" y="152400"/>
            <a:ext cx="5638800" cy="687573"/>
          </a:xfrm>
        </p:spPr>
        <p:txBody>
          <a:bodyPr>
            <a:noAutofit/>
          </a:bodyPr>
          <a:lstStyle/>
          <a:p>
            <a:pPr algn="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The God of the Mountain</a:t>
            </a:r>
          </a:p>
        </p:txBody>
      </p:sp>
      <p:sp>
        <p:nvSpPr>
          <p:cNvPr id="8" name="Rectangle 7"/>
          <p:cNvSpPr/>
          <p:nvPr/>
        </p:nvSpPr>
        <p:spPr>
          <a:xfrm>
            <a:off x="381000" y="4191000"/>
            <a:ext cx="5257800" cy="2438400"/>
          </a:xfrm>
          <a:prstGeom prst="rect">
            <a:avLst/>
          </a:prstGeom>
          <a:solidFill>
            <a:srgbClr val="64470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400" dirty="0">
                <a:latin typeface="Microsoft Sans Serif" pitchFamily="34" charset="0"/>
                <a:cs typeface="Microsoft Sans Serif" pitchFamily="34" charset="0"/>
              </a:rPr>
              <a:t>Moses approached God on the mountain and encountered His holiness.  Everything around him was holy, for God was there (:5).  Moses “hid his face, for he was afraid to look upon God” (:6, natural reaction, cp. Matt 17:5-6). </a:t>
            </a:r>
            <a:endParaRPr lang="en-US" sz="2400" dirty="0">
              <a:solidFill>
                <a:srgbClr val="C9FFE1"/>
              </a:solidFill>
              <a:latin typeface="Microsoft Sans Serif" pitchFamily="34" charset="0"/>
              <a:cs typeface="Microsoft Sans Serif" pitchFamily="34" charset="0"/>
            </a:endParaRPr>
          </a:p>
        </p:txBody>
      </p:sp>
      <p:sp>
        <p:nvSpPr>
          <p:cNvPr id="9" name="Rectangle 8"/>
          <p:cNvSpPr/>
          <p:nvPr/>
        </p:nvSpPr>
        <p:spPr>
          <a:xfrm>
            <a:off x="5105400" y="990600"/>
            <a:ext cx="3124200" cy="609600"/>
          </a:xfrm>
          <a:prstGeom prst="rect">
            <a:avLst/>
          </a:prstGeom>
          <a:solidFill>
            <a:srgbClr val="262F13"/>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9FFE1"/>
                </a:solidFill>
                <a:latin typeface="Arial" pitchFamily="34" charset="0"/>
                <a:cs typeface="Arial" pitchFamily="34" charset="0"/>
              </a:rPr>
              <a:t>Exodus 3:1-6, 14 </a:t>
            </a:r>
          </a:p>
        </p:txBody>
      </p:sp>
      <p:sp>
        <p:nvSpPr>
          <p:cNvPr id="11" name="Rounded Rectangle 10"/>
          <p:cNvSpPr/>
          <p:nvPr/>
        </p:nvSpPr>
        <p:spPr>
          <a:xfrm>
            <a:off x="152400" y="1295400"/>
            <a:ext cx="4038600" cy="1524000"/>
          </a:xfrm>
          <a:prstGeom prst="roundRect">
            <a:avLst/>
          </a:prstGeom>
          <a:solidFill>
            <a:schemeClr val="accent3">
              <a:lumMod val="20000"/>
              <a:lumOff val="80000"/>
            </a:schemeClr>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rgbClr val="262F13"/>
                </a:solidFill>
                <a:latin typeface="Arial Narrow" pitchFamily="34" charset="0"/>
              </a:rPr>
              <a:t> </a:t>
            </a:r>
          </a:p>
          <a:p>
            <a:pPr algn="just">
              <a:lnSpc>
                <a:spcPct val="96000"/>
              </a:lnSpc>
            </a:pPr>
            <a:r>
              <a:rPr lang="en-US" sz="2400" b="1" i="1" dirty="0">
                <a:solidFill>
                  <a:srgbClr val="262F13"/>
                </a:solidFill>
                <a:latin typeface="Arial Narrow" pitchFamily="34" charset="0"/>
                <a:cs typeface="Microsoft Sans Serif" pitchFamily="34" charset="0"/>
                <a:sym typeface="Wingdings" pitchFamily="2" charset="2"/>
              </a:rPr>
              <a:t>Moses saw himself as inadequate, not good enough, but God assured him He would be with him (3:12; 4:12)  </a:t>
            </a:r>
            <a:endParaRPr lang="en-US" sz="2400" b="1" i="1" dirty="0">
              <a:solidFill>
                <a:srgbClr val="262F13"/>
              </a:solidFill>
              <a:latin typeface="Arial Narrow"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Horizontal)">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6FBEB"/>
        </a:solidFill>
        <a:effectLst/>
      </p:bgPr>
    </p:bg>
    <p:spTree>
      <p:nvGrpSpPr>
        <p:cNvPr id="1" name=""/>
        <p:cNvGrpSpPr/>
        <p:nvPr/>
      </p:nvGrpSpPr>
      <p:grpSpPr>
        <a:xfrm>
          <a:off x="0" y="0"/>
          <a:ext cx="0" cy="0"/>
          <a:chOff x="0" y="0"/>
          <a:chExt cx="0" cy="0"/>
        </a:xfrm>
      </p:grpSpPr>
      <p:sp>
        <p:nvSpPr>
          <p:cNvPr id="16" name="Content Placeholder 11"/>
          <p:cNvSpPr txBox="1">
            <a:spLocks noGrp="1"/>
          </p:cNvSpPr>
          <p:nvPr>
            <p:ph idx="1"/>
          </p:nvPr>
        </p:nvSpPr>
        <p:spPr>
          <a:xfrm>
            <a:off x="76200" y="2514600"/>
            <a:ext cx="1371600" cy="1323439"/>
          </a:xfrm>
          <a:prstGeom prst="rect">
            <a:avLst/>
          </a:prstGeom>
          <a:noFill/>
        </p:spPr>
        <p:txBody>
          <a:bodyPr wrap="square" rtlCol="0">
            <a:spAutoFit/>
          </a:bodyPr>
          <a:lstStyle/>
          <a:p>
            <a:pPr>
              <a:buNone/>
            </a:pPr>
            <a:r>
              <a:rPr lang="en-US" sz="8000" b="1" i="1" dirty="0">
                <a:ln w="19050">
                  <a:solidFill>
                    <a:sysClr val="windowText" lastClr="000000"/>
                  </a:solidFill>
                  <a:prstDash val="solid"/>
                </a:ln>
                <a:solidFill>
                  <a:srgbClr val="C00000"/>
                </a:solidFill>
                <a:effectLst>
                  <a:outerShdw blurRad="41275" dist="20320" dir="1800000" algn="tl" rotWithShape="0">
                    <a:srgbClr val="000000">
                      <a:alpha val="40000"/>
                    </a:srgbClr>
                  </a:outerShdw>
                </a:effectLst>
                <a:latin typeface="Comic Sans MS" pitchFamily="66" charset="0"/>
                <a:sym typeface="Wingdings 3"/>
              </a:rPr>
              <a:t></a:t>
            </a:r>
            <a:endParaRPr lang="en-US" sz="8000" dirty="0">
              <a:ln w="19050">
                <a:solidFill>
                  <a:sysClr val="windowText" lastClr="000000"/>
                </a:solidFill>
                <a:prstDash val="solid"/>
              </a:ln>
              <a:solidFill>
                <a:srgbClr val="C00000"/>
              </a:solidFill>
            </a:endParaRPr>
          </a:p>
        </p:txBody>
      </p:sp>
      <p:sp>
        <p:nvSpPr>
          <p:cNvPr id="17" name="Snip Diagonal Corner Rectangle 16"/>
          <p:cNvSpPr/>
          <p:nvPr/>
        </p:nvSpPr>
        <p:spPr>
          <a:xfrm>
            <a:off x="1295400" y="2819400"/>
            <a:ext cx="6705600" cy="1066800"/>
          </a:xfrm>
          <a:prstGeom prst="snip2DiagRect">
            <a:avLst/>
          </a:prstGeom>
          <a:solidFill>
            <a:srgbClr val="1D240E"/>
          </a:solidFill>
          <a:ln w="38100">
            <a:solidFill>
              <a:schemeClr val="accent4">
                <a:lumMod val="20000"/>
                <a:lumOff val="8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2600" i="1" spc="-30" dirty="0">
                <a:ln w="12700">
                  <a:noFill/>
                  <a:prstDash val="solid"/>
                </a:ln>
                <a:solidFill>
                  <a:schemeClr val="accent3">
                    <a:lumMod val="20000"/>
                    <a:lumOff val="80000"/>
                  </a:schemeClr>
                </a:solidFill>
                <a:latin typeface="Comic Sans MS" pitchFamily="66" charset="0"/>
              </a:rPr>
              <a:t>Sin</a:t>
            </a:r>
            <a:r>
              <a:rPr lang="en-US" sz="2600" i="1" spc="-30" dirty="0">
                <a:ln w="12700">
                  <a:noFill/>
                  <a:prstDash val="solid"/>
                </a:ln>
                <a:solidFill>
                  <a:schemeClr val="accent4">
                    <a:lumMod val="20000"/>
                    <a:lumOff val="80000"/>
                  </a:schemeClr>
                </a:solidFill>
                <a:latin typeface="Comic Sans MS" pitchFamily="66" charset="0"/>
              </a:rPr>
              <a:t> is diametrically opposed to the Word </a:t>
            </a:r>
            <a:r>
              <a:rPr lang="en-US" sz="2600" i="1" spc="-30" dirty="0">
                <a:ln w="12700">
                  <a:noFill/>
                  <a:prstDash val="solid"/>
                </a:ln>
                <a:solidFill>
                  <a:schemeClr val="accent4">
                    <a:lumMod val="20000"/>
                    <a:lumOff val="80000"/>
                  </a:schemeClr>
                </a:solidFill>
                <a:latin typeface="Comic Sans MS" pitchFamily="66" charset="0"/>
                <a:sym typeface="Wingdings 2"/>
              </a:rPr>
              <a:t> they cannot co-exist (1 John 3:9)</a:t>
            </a:r>
            <a:endParaRPr lang="en-US" sz="2600" i="1" spc="-30" dirty="0">
              <a:ln w="12700">
                <a:noFill/>
                <a:prstDash val="solid"/>
              </a:ln>
              <a:solidFill>
                <a:schemeClr val="accent4">
                  <a:lumMod val="20000"/>
                  <a:lumOff val="80000"/>
                </a:schemeClr>
              </a:solidFill>
              <a:latin typeface="Comic Sans MS" pitchFamily="66" charset="0"/>
            </a:endParaRPr>
          </a:p>
        </p:txBody>
      </p:sp>
      <p:sp>
        <p:nvSpPr>
          <p:cNvPr id="13" name="Rounded Rectangle 12"/>
          <p:cNvSpPr/>
          <p:nvPr/>
        </p:nvSpPr>
        <p:spPr>
          <a:xfrm>
            <a:off x="1219200" y="4114800"/>
            <a:ext cx="6858000" cy="838200"/>
          </a:xfrm>
          <a:prstGeom prst="roundRect">
            <a:avLst/>
          </a:prstGeom>
          <a:solidFill>
            <a:schemeClr val="accent1">
              <a:lumMod val="60000"/>
              <a:lumOff val="40000"/>
            </a:schemeClr>
          </a:solidFill>
          <a:ln w="38100">
            <a:solidFill>
              <a:srgbClr val="2E3917"/>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96000"/>
              </a:lnSpc>
              <a:spcBef>
                <a:spcPts val="600"/>
              </a:spcBef>
            </a:pPr>
            <a:r>
              <a:rPr lang="en-US" sz="2600" b="1" i="1" spc="-20" dirty="0">
                <a:solidFill>
                  <a:srgbClr val="0C0E06"/>
                </a:solidFill>
                <a:latin typeface="Arial Narrow" pitchFamily="34" charset="0"/>
              </a:rPr>
              <a:t>I must be removing sin and “living” the Word; or, I’ve given up the climb, rejecting it to live in sin.</a:t>
            </a:r>
          </a:p>
        </p:txBody>
      </p:sp>
      <p:pic>
        <p:nvPicPr>
          <p:cNvPr id="12" name="yui_3_5_1_5_1396710527810_749" descr="http://www.anniemation.com/clip_art/images/scroll_parchment_paper.jpg"/>
          <p:cNvPicPr/>
          <p:nvPr/>
        </p:nvPicPr>
        <p:blipFill>
          <a:blip r:embed="rId3" cstate="print"/>
          <a:srcRect/>
          <a:stretch>
            <a:fillRect/>
          </a:stretch>
        </p:blipFill>
        <p:spPr bwMode="auto">
          <a:xfrm>
            <a:off x="381000" y="911352"/>
            <a:ext cx="8001000" cy="1755648"/>
          </a:xfrm>
          <a:prstGeom prst="rect">
            <a:avLst/>
          </a:prstGeom>
          <a:noFill/>
          <a:ln w="9525">
            <a:noFill/>
            <a:miter lim="800000"/>
            <a:headEnd/>
            <a:tailEnd/>
          </a:ln>
        </p:spPr>
      </p:pic>
      <p:cxnSp>
        <p:nvCxnSpPr>
          <p:cNvPr id="10" name="Straight Connector 9"/>
          <p:cNvCxnSpPr/>
          <p:nvPr/>
        </p:nvCxnSpPr>
        <p:spPr>
          <a:xfrm>
            <a:off x="762000" y="2514600"/>
            <a:ext cx="2895600" cy="1588"/>
          </a:xfrm>
          <a:prstGeom prst="line">
            <a:avLst/>
          </a:prstGeom>
          <a:ln w="57150">
            <a:solidFill>
              <a:srgbClr val="053D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1524000"/>
            <a:ext cx="3352800" cy="1588"/>
          </a:xfrm>
          <a:prstGeom prst="line">
            <a:avLst/>
          </a:prstGeom>
          <a:ln w="57150">
            <a:solidFill>
              <a:srgbClr val="053D2E"/>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3400" y="1006327"/>
            <a:ext cx="7696200" cy="1584473"/>
          </a:xfrm>
          <a:prstGeom prst="rect">
            <a:avLst/>
          </a:prstGeom>
        </p:spPr>
        <p:txBody>
          <a:bodyPr wrap="square">
            <a:spAutoFit/>
          </a:bodyPr>
          <a:lstStyle/>
          <a:p>
            <a:pPr algn="just">
              <a:lnSpc>
                <a:spcPct val="101000"/>
              </a:lnSpc>
              <a:spcBef>
                <a:spcPts val="600"/>
              </a:spcBef>
            </a:pPr>
            <a:r>
              <a:rPr lang="en-US" sz="3200" i="1" spc="-20" baseline="30000" dirty="0">
                <a:solidFill>
                  <a:srgbClr val="13343D"/>
                </a:solidFill>
                <a:latin typeface="Arial Narrow" pitchFamily="34" charset="0"/>
              </a:rPr>
              <a:t>9</a:t>
            </a:r>
            <a:r>
              <a:rPr lang="en-US" sz="3200" i="1" spc="-20" dirty="0">
                <a:solidFill>
                  <a:srgbClr val="13343D"/>
                </a:solidFill>
                <a:latin typeface="Arial Narrow" pitchFamily="34" charset="0"/>
              </a:rPr>
              <a:t>Whoever is born of God does not go on sinning, because His Seed (the Word) abides in him, and he cannot go on sinning, because he is born of God</a:t>
            </a:r>
          </a:p>
        </p:txBody>
      </p:sp>
      <p:sp>
        <p:nvSpPr>
          <p:cNvPr id="19" name="Rounded Rectangle 18"/>
          <p:cNvSpPr/>
          <p:nvPr/>
        </p:nvSpPr>
        <p:spPr>
          <a:xfrm>
            <a:off x="1219200" y="5181600"/>
            <a:ext cx="6858000" cy="838200"/>
          </a:xfrm>
          <a:prstGeom prst="roundRect">
            <a:avLst/>
          </a:prstGeom>
          <a:solidFill>
            <a:schemeClr val="accent1">
              <a:lumMod val="60000"/>
              <a:lumOff val="40000"/>
            </a:schemeClr>
          </a:solidFill>
          <a:ln w="38100">
            <a:solidFill>
              <a:srgbClr val="2E3917"/>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96000"/>
              </a:lnSpc>
              <a:spcBef>
                <a:spcPts val="600"/>
              </a:spcBef>
            </a:pPr>
            <a:r>
              <a:rPr lang="en-US" sz="2600" b="1" i="1" spc="-20" dirty="0">
                <a:solidFill>
                  <a:srgbClr val="0C0E06"/>
                </a:solidFill>
                <a:latin typeface="Arial Narrow" pitchFamily="34" charset="0"/>
              </a:rPr>
              <a:t>Just as I must lay aside the situations of life that weigh me down, so I must lay aside sin.</a:t>
            </a:r>
            <a:endParaRPr lang="en-US" sz="2600" b="1" i="1" u="sng" spc="-20" dirty="0">
              <a:solidFill>
                <a:srgbClr val="0C0E06"/>
              </a:solidFill>
              <a:latin typeface="Arial Narrow" pitchFamily="34" charset="0"/>
            </a:endParaRPr>
          </a:p>
        </p:txBody>
      </p:sp>
      <p:sp>
        <p:nvSpPr>
          <p:cNvPr id="15" name="Rounded Rectangle 14"/>
          <p:cNvSpPr/>
          <p:nvPr/>
        </p:nvSpPr>
        <p:spPr>
          <a:xfrm rot="333983">
            <a:off x="6107678" y="228600"/>
            <a:ext cx="2884225" cy="609600"/>
          </a:xfrm>
          <a:prstGeom prst="roundRect">
            <a:avLst/>
          </a:prstGeom>
          <a:solidFill>
            <a:srgbClr val="C00000"/>
          </a:solidFill>
          <a:ln w="38100">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01000"/>
              </a:lnSpc>
              <a:spcBef>
                <a:spcPts val="600"/>
              </a:spcBef>
            </a:pPr>
            <a:r>
              <a:rPr lang="en-US" sz="3600" b="1" i="1" spc="-20" dirty="0">
                <a:ln>
                  <a:solidFill>
                    <a:sysClr val="windowText" lastClr="000000"/>
                  </a:solidFill>
                </a:ln>
                <a:solidFill>
                  <a:schemeClr val="accent4">
                    <a:lumMod val="20000"/>
                    <a:lumOff val="80000"/>
                  </a:schemeClr>
                </a:solidFill>
                <a:latin typeface="Arial Narrow" pitchFamily="34" charset="0"/>
              </a:rPr>
              <a:t>And the sin…</a:t>
            </a:r>
          </a:p>
        </p:txBody>
      </p:sp>
      <p:sp>
        <p:nvSpPr>
          <p:cNvPr id="24" name="TextBox 23"/>
          <p:cNvSpPr txBox="1"/>
          <p:nvPr/>
        </p:nvSpPr>
        <p:spPr>
          <a:xfrm>
            <a:off x="381000" y="228600"/>
            <a:ext cx="2209800" cy="553998"/>
          </a:xfrm>
          <a:prstGeom prst="rect">
            <a:avLst/>
          </a:prstGeom>
          <a:solidFill>
            <a:srgbClr val="0B0B2B"/>
          </a:solidFill>
          <a:ln>
            <a:solidFill>
              <a:srgbClr val="C0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000" b="1" i="1" dirty="0">
                <a:solidFill>
                  <a:schemeClr val="bg1"/>
                </a:solidFill>
                <a:latin typeface="Times New Roman" pitchFamily="18" charset="0"/>
                <a:cs typeface="Times New Roman" pitchFamily="18" charset="0"/>
              </a:rPr>
              <a:t>1 John 3:9</a:t>
            </a:r>
          </a:p>
        </p:txBody>
      </p:sp>
      <p:sp>
        <p:nvSpPr>
          <p:cNvPr id="25" name="Rounded Rectangular Callout 24"/>
          <p:cNvSpPr/>
          <p:nvPr/>
        </p:nvSpPr>
        <p:spPr>
          <a:xfrm rot="327159" flipH="1">
            <a:off x="2209800" y="2214225"/>
            <a:ext cx="6400800" cy="2438400"/>
          </a:xfrm>
          <a:prstGeom prst="wedgeRoundRectCallout">
            <a:avLst/>
          </a:prstGeom>
          <a:solidFill>
            <a:schemeClr val="accent2">
              <a:lumMod val="5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65760"/>
            <a:r>
              <a:rPr lang="en-US" sz="2500" i="1" dirty="0">
                <a:latin typeface="Arial Narrow" pitchFamily="34" charset="0"/>
              </a:rPr>
              <a:t>Sin that wraps around me, hindering, entangling 	me, so I can’t climb</a:t>
            </a:r>
          </a:p>
          <a:p>
            <a:pPr algn="just" defTabSz="365760"/>
            <a:r>
              <a:rPr lang="en-US" sz="2500" i="1" dirty="0">
                <a:latin typeface="Arial Narrow" pitchFamily="34" charset="0"/>
              </a:rPr>
              <a:t>Sin I stay in or keep returning to, keep repeating</a:t>
            </a:r>
          </a:p>
          <a:p>
            <a:pPr algn="just" defTabSz="365760"/>
            <a:r>
              <a:rPr lang="en-US" sz="2500" i="1" dirty="0">
                <a:latin typeface="Arial Narrow" pitchFamily="34" charset="0"/>
              </a:rPr>
              <a:t>Sin that I am prone to (my weakness)</a:t>
            </a:r>
          </a:p>
          <a:p>
            <a:pPr algn="just" defTabSz="365760"/>
            <a:r>
              <a:rPr lang="en-US" sz="2500" i="1" dirty="0">
                <a:latin typeface="Arial Narrow" pitchFamily="34" charset="0"/>
              </a:rPr>
              <a:t>Sin that Satan continues to provide opportunities for 	me to engage in and fail </a:t>
            </a:r>
          </a:p>
        </p:txBody>
      </p:sp>
      <p:sp>
        <p:nvSpPr>
          <p:cNvPr id="18" name="Title 1">
            <a:extLst>
              <a:ext uri="{FF2B5EF4-FFF2-40B4-BE49-F238E27FC236}">
                <a16:creationId xmlns:a16="http://schemas.microsoft.com/office/drawing/2014/main" id="{893F293C-8F64-4F42-AEBE-FD58221BD3D9}"/>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algn="r" defTabSz="914400">
              <a:spcBef>
                <a:spcPct val="0"/>
              </a:spcBef>
              <a:defRPr/>
            </a:pPr>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Too Much Weight to Climb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outVertical)">
                                      <p:cBhvr>
                                        <p:cTn id="14" dur="500"/>
                                        <p:tgtEl>
                                          <p:spTgt spid="24"/>
                                        </p:tgtEl>
                                      </p:cBhvr>
                                    </p:animEffect>
                                  </p:childTnLst>
                                </p:cTn>
                              </p:par>
                              <p:par>
                                <p:cTn id="15" presetID="16" presetClass="entr" presetSubtype="37"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barn(outVertical)">
                                      <p:cBhvr>
                                        <p:cTn id="17" dur="1000"/>
                                        <p:tgtEl>
                                          <p:spTgt spid="12"/>
                                        </p:tgtEl>
                                      </p:cBhvr>
                                    </p:animEffect>
                                  </p:childTnLst>
                                </p:cTn>
                              </p:par>
                              <p:par>
                                <p:cTn id="18" presetID="16" presetClass="entr" presetSubtype="37" fill="hold" grpId="0" nodeType="with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1000"/>
                                        <p:tgtEl>
                                          <p:spTgt spid="16"/>
                                        </p:tgtEl>
                                      </p:cBhvr>
                                    </p:animEffect>
                                  </p:childTnLst>
                                </p:cTn>
                              </p:par>
                              <p:par>
                                <p:cTn id="36" presetID="22" presetClass="entr" presetSubtype="8"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2.5"/>
                                          </p:val>
                                        </p:tav>
                                        <p:tav tm="100000">
                                          <p:val>
                                            <p:strVal val="#ppt_w"/>
                                          </p:val>
                                        </p:tav>
                                      </p:tavLst>
                                    </p:anim>
                                    <p:anim calcmode="lin" valueType="num">
                                      <p:cBhvr>
                                        <p:cTn id="44" dur="1000" fill="hold"/>
                                        <p:tgtEl>
                                          <p:spTgt spid="13"/>
                                        </p:tgtEl>
                                        <p:attrNameLst>
                                          <p:attrName>ppt_h</p:attrName>
                                        </p:attrNameLst>
                                      </p:cBhvr>
                                      <p:tavLst>
                                        <p:tav tm="0">
                                          <p:val>
                                            <p:strVal val="#ppt_h*0.01"/>
                                          </p:val>
                                        </p:tav>
                                        <p:tav tm="100000">
                                          <p:val>
                                            <p:strVal val="#ppt_h"/>
                                          </p:val>
                                        </p:tav>
                                      </p:tavLst>
                                    </p:anim>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h+1"/>
                                          </p:val>
                                        </p:tav>
                                        <p:tav tm="100000">
                                          <p:val>
                                            <p:strVal val="#ppt_y"/>
                                          </p:val>
                                        </p:tav>
                                      </p:tavLst>
                                    </p:anim>
                                    <p:animEffect transition="in" filter="fade">
                                      <p:cBhvr>
                                        <p:cTn id="47" dur="1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strVal val="#ppt_w*2.5"/>
                                          </p:val>
                                        </p:tav>
                                        <p:tav tm="100000">
                                          <p:val>
                                            <p:strVal val="#ppt_w"/>
                                          </p:val>
                                        </p:tav>
                                      </p:tavLst>
                                    </p:anim>
                                    <p:anim calcmode="lin" valueType="num">
                                      <p:cBhvr>
                                        <p:cTn id="53" dur="1000" fill="hold"/>
                                        <p:tgtEl>
                                          <p:spTgt spid="19"/>
                                        </p:tgtEl>
                                        <p:attrNameLst>
                                          <p:attrName>ppt_h</p:attrName>
                                        </p:attrNameLst>
                                      </p:cBhvr>
                                      <p:tavLst>
                                        <p:tav tm="0">
                                          <p:val>
                                            <p:strVal val="#ppt_h*0.01"/>
                                          </p:val>
                                        </p:tav>
                                        <p:tav tm="100000">
                                          <p:val>
                                            <p:strVal val="#ppt_h"/>
                                          </p:val>
                                        </p:tav>
                                      </p:tavLst>
                                    </p:anim>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h+1"/>
                                          </p:val>
                                        </p:tav>
                                        <p:tav tm="100000">
                                          <p:val>
                                            <p:strVal val="#ppt_y"/>
                                          </p:val>
                                        </p:tav>
                                      </p:tavLst>
                                    </p:anim>
                                    <p:animEffect transition="in" filter="fade">
                                      <p:cBhvr>
                                        <p:cTn id="56" dur="1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5"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checkerboard(dow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3" grpId="0" animBg="1"/>
      <p:bldP spid="20" grpId="0"/>
      <p:bldP spid="19" grpId="0" animBg="1"/>
      <p:bldP spid="15" grpId="0" animBg="1"/>
      <p:bldP spid="24" grpId="0" animBg="1"/>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16" name="Up Arrow 15"/>
          <p:cNvSpPr/>
          <p:nvPr/>
        </p:nvSpPr>
        <p:spPr>
          <a:xfrm rot="1697447">
            <a:off x="1391043" y="1076729"/>
            <a:ext cx="1178553" cy="3121292"/>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200400" y="1447800"/>
            <a:ext cx="5562600" cy="914400"/>
          </a:xfrm>
          <a:prstGeom prst="roundRect">
            <a:avLst/>
          </a:prstGeom>
          <a:solidFill>
            <a:schemeClr val="accent3">
              <a:lumMod val="20000"/>
              <a:lumOff val="8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600" b="1" i="1" dirty="0">
                <a:solidFill>
                  <a:sysClr val="windowText" lastClr="000000"/>
                </a:solidFill>
                <a:latin typeface="Candara" pitchFamily="34" charset="0"/>
                <a:cs typeface="Microsoft Sans Serif" pitchFamily="34" charset="0"/>
              </a:rPr>
              <a:t>God gives us exactly what we need for “praise, honor and glory.”</a:t>
            </a:r>
          </a:p>
        </p:txBody>
      </p:sp>
      <p:pic>
        <p:nvPicPr>
          <p:cNvPr id="41" name="img" descr="http://images.clipartpanda.com/carrying-clipart-man-carrying-wooden-box-15586-large.png"/>
          <p:cNvPicPr/>
          <p:nvPr/>
        </p:nvPicPr>
        <p:blipFill>
          <a:blip r:embed="rId3" cstate="print"/>
          <a:srcRect/>
          <a:stretch>
            <a:fillRect/>
          </a:stretch>
        </p:blipFill>
        <p:spPr bwMode="auto">
          <a:xfrm rot="20560584" flipH="1">
            <a:off x="235886" y="4088552"/>
            <a:ext cx="2257200" cy="2535588"/>
          </a:xfrm>
          <a:prstGeom prst="rect">
            <a:avLst/>
          </a:prstGeom>
          <a:noFill/>
          <a:ln w="9525">
            <a:noFill/>
            <a:miter lim="800000"/>
            <a:headEnd/>
            <a:tailEnd/>
          </a:ln>
        </p:spPr>
      </p:pic>
      <p:sp>
        <p:nvSpPr>
          <p:cNvPr id="11" name="TextBox 10"/>
          <p:cNvSpPr txBox="1"/>
          <p:nvPr/>
        </p:nvSpPr>
        <p:spPr>
          <a:xfrm rot="19490355">
            <a:off x="235468" y="4482430"/>
            <a:ext cx="993234" cy="584775"/>
          </a:xfrm>
          <a:prstGeom prst="rect">
            <a:avLst/>
          </a:prstGeom>
          <a:solidFill>
            <a:srgbClr val="0B0B2B"/>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1600" b="1" i="1" dirty="0">
                <a:solidFill>
                  <a:schemeClr val="bg1"/>
                </a:solidFill>
                <a:latin typeface="Times New Roman" pitchFamily="18" charset="0"/>
                <a:cs typeface="Times New Roman" pitchFamily="18" charset="0"/>
              </a:rPr>
              <a:t>My burden</a:t>
            </a:r>
          </a:p>
        </p:txBody>
      </p:sp>
      <p:sp>
        <p:nvSpPr>
          <p:cNvPr id="12" name="TextBox 11"/>
          <p:cNvSpPr txBox="1"/>
          <p:nvPr/>
        </p:nvSpPr>
        <p:spPr>
          <a:xfrm>
            <a:off x="152400" y="152400"/>
            <a:ext cx="2286000" cy="553998"/>
          </a:xfrm>
          <a:prstGeom prst="rect">
            <a:avLst/>
          </a:prstGeom>
          <a:solidFill>
            <a:srgbClr val="0B0B2B"/>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000" b="1" i="1" dirty="0">
                <a:solidFill>
                  <a:schemeClr val="bg1"/>
                </a:solidFill>
                <a:latin typeface="Times New Roman" pitchFamily="18" charset="0"/>
                <a:cs typeface="Times New Roman" pitchFamily="18" charset="0"/>
              </a:rPr>
              <a:t>Isaiah 41:10</a:t>
            </a:r>
          </a:p>
        </p:txBody>
      </p:sp>
      <p:sp>
        <p:nvSpPr>
          <p:cNvPr id="14" name="Rounded Rectangle 13"/>
          <p:cNvSpPr/>
          <p:nvPr/>
        </p:nvSpPr>
        <p:spPr>
          <a:xfrm>
            <a:off x="5943600" y="152400"/>
            <a:ext cx="2971800" cy="5334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pPr>
            <a:r>
              <a:rPr lang="en-US" sz="2800" b="1" i="1" dirty="0">
                <a:solidFill>
                  <a:sysClr val="windowText" lastClr="000000"/>
                </a:solidFill>
                <a:latin typeface="Times New Roman" pitchFamily="18" charset="0"/>
                <a:cs typeface="Times New Roman" pitchFamily="18" charset="0"/>
              </a:rPr>
              <a:t>1 Peter 5:7; 1:3-7 </a:t>
            </a:r>
            <a:r>
              <a:rPr lang="en-US" sz="2800" b="1" i="1" dirty="0">
                <a:solidFill>
                  <a:sysClr val="windowText" lastClr="000000"/>
                </a:solidFill>
                <a:latin typeface="Times New Roman" pitchFamily="18" charset="0"/>
                <a:cs typeface="Times New Roman" pitchFamily="18" charset="0"/>
                <a:sym typeface="Wingdings 3"/>
              </a:rPr>
              <a:t> </a:t>
            </a:r>
            <a:endParaRPr lang="en-US" sz="2800" b="1" i="1" dirty="0">
              <a:solidFill>
                <a:sysClr val="windowText" lastClr="000000"/>
              </a:solidFill>
              <a:latin typeface="Times New Roman" pitchFamily="18" charset="0"/>
              <a:cs typeface="Times New Roman" pitchFamily="18" charset="0"/>
            </a:endParaRPr>
          </a:p>
        </p:txBody>
      </p:sp>
      <p:sp>
        <p:nvSpPr>
          <p:cNvPr id="17" name="Rounded Rectangle 16"/>
          <p:cNvSpPr/>
          <p:nvPr/>
        </p:nvSpPr>
        <p:spPr>
          <a:xfrm>
            <a:off x="6248400" y="762000"/>
            <a:ext cx="2362200" cy="533400"/>
          </a:xfrm>
          <a:prstGeom prst="roundRect">
            <a:avLst/>
          </a:prstGeom>
          <a:solidFill>
            <a:srgbClr val="C9FFE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3000"/>
              </a:lnSpc>
            </a:pPr>
            <a:r>
              <a:rPr lang="en-US" sz="2800" b="1" i="1" dirty="0">
                <a:solidFill>
                  <a:sysClr val="windowText" lastClr="000000"/>
                </a:solidFill>
                <a:latin typeface="Times New Roman" pitchFamily="18" charset="0"/>
                <a:cs typeface="Times New Roman" pitchFamily="18" charset="0"/>
              </a:rPr>
              <a:t>5:8 </a:t>
            </a:r>
            <a:r>
              <a:rPr lang="en-US" sz="2800" b="1" dirty="0">
                <a:solidFill>
                  <a:sysClr val="windowText" lastClr="000000"/>
                </a:solidFill>
                <a:latin typeface="Times New Roman" pitchFamily="18" charset="0"/>
                <a:cs typeface="Times New Roman" pitchFamily="18" charset="0"/>
                <a:sym typeface="Wingdings 2"/>
              </a:rPr>
              <a:t></a:t>
            </a:r>
            <a:r>
              <a:rPr lang="en-US" sz="2800" b="1" i="1" dirty="0">
                <a:solidFill>
                  <a:sysClr val="windowText" lastClr="000000"/>
                </a:solidFill>
                <a:latin typeface="Times New Roman" pitchFamily="18" charset="0"/>
                <a:cs typeface="Times New Roman" pitchFamily="18" charset="0"/>
                <a:sym typeface="Wingdings 3"/>
              </a:rPr>
              <a:t>5:9-10</a:t>
            </a:r>
            <a:endParaRPr lang="en-US" sz="2800" b="1" i="1" dirty="0">
              <a:solidFill>
                <a:sysClr val="windowText" lastClr="000000"/>
              </a:solidFill>
              <a:latin typeface="Times New Roman" pitchFamily="18" charset="0"/>
              <a:cs typeface="Times New Roman" pitchFamily="18" charset="0"/>
            </a:endParaRPr>
          </a:p>
        </p:txBody>
      </p:sp>
      <p:sp>
        <p:nvSpPr>
          <p:cNvPr id="18" name="Rounded Rectangle 17"/>
          <p:cNvSpPr/>
          <p:nvPr/>
        </p:nvSpPr>
        <p:spPr>
          <a:xfrm>
            <a:off x="3352800" y="2514600"/>
            <a:ext cx="5257800" cy="609600"/>
          </a:xfrm>
          <a:prstGeom prst="roundRect">
            <a:avLst/>
          </a:prstGeom>
          <a:solidFill>
            <a:schemeClr val="tx1"/>
          </a:solidFill>
          <a:ln w="28575">
            <a:solidFill>
              <a:schemeClr val="accent5">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600" b="1" i="1" dirty="0">
                <a:latin typeface="Arial Narrow" pitchFamily="34" charset="0"/>
                <a:cs typeface="Arial" pitchFamily="34" charset="0"/>
              </a:rPr>
              <a:t>Satan wants to take that away from us!</a:t>
            </a:r>
          </a:p>
        </p:txBody>
      </p:sp>
      <p:sp>
        <p:nvSpPr>
          <p:cNvPr id="31" name="Rounded Rectangle 30"/>
          <p:cNvSpPr/>
          <p:nvPr/>
        </p:nvSpPr>
        <p:spPr>
          <a:xfrm>
            <a:off x="3048000" y="3276600"/>
            <a:ext cx="5867400" cy="2443716"/>
          </a:xfrm>
          <a:prstGeom prst="roundRect">
            <a:avLst/>
          </a:prstGeom>
          <a:solidFill>
            <a:srgbClr val="C00000"/>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09000"/>
              </a:lnSpc>
            </a:pPr>
            <a:r>
              <a:rPr lang="en-US" sz="2600" b="1" i="1" dirty="0">
                <a:latin typeface="Arial Narrow" pitchFamily="34" charset="0"/>
                <a:cs typeface="Arial" pitchFamily="34" charset="0"/>
              </a:rPr>
              <a:t>Whom resist, steadfast in the Faith…</a:t>
            </a:r>
          </a:p>
          <a:p>
            <a:pPr algn="just" defTabSz="274320"/>
            <a:r>
              <a:rPr lang="en-US" sz="2400" i="1" dirty="0">
                <a:effectLst>
                  <a:outerShdw blurRad="38100" dist="38100" dir="2700000" algn="tl">
                    <a:srgbClr val="000000">
                      <a:alpha val="43137"/>
                    </a:srgbClr>
                  </a:outerShdw>
                </a:effectLst>
                <a:latin typeface="Arial Narrow" pitchFamily="34" charset="0"/>
              </a:rPr>
              <a:t>“perfect” </a:t>
            </a:r>
            <a:r>
              <a:rPr lang="en-US" sz="2400" dirty="0">
                <a:latin typeface="Arial Narrow" pitchFamily="34" charset="0"/>
                <a:sym typeface="Wingdings 3"/>
              </a:rPr>
              <a:t> God will help us to complete the journey, successfully finish the struggle; </a:t>
            </a:r>
            <a:r>
              <a:rPr lang="en-US" sz="2400" dirty="0">
                <a:latin typeface="Arial Narrow" pitchFamily="34" charset="0"/>
              </a:rPr>
              <a:t>repair; adjust; mend; restore; condition us; </a:t>
            </a:r>
            <a:r>
              <a:rPr lang="en-US" sz="2400" dirty="0">
                <a:latin typeface="Arial Narrow" pitchFamily="34" charset="0"/>
                <a:sym typeface="Wingdings 3"/>
              </a:rPr>
              <a:t>He will help us to keep our weakness from becoming something that destroys us</a:t>
            </a:r>
            <a:endParaRPr lang="en-US" sz="2400" b="1" dirty="0">
              <a:latin typeface="Arial Narrow" pitchFamily="34" charset="0"/>
              <a:cs typeface="Arial" pitchFamily="34" charset="0"/>
            </a:endParaRPr>
          </a:p>
        </p:txBody>
      </p:sp>
      <p:sp>
        <p:nvSpPr>
          <p:cNvPr id="20" name="Rounded Rectangle 18">
            <a:extLst>
              <a:ext uri="{FF2B5EF4-FFF2-40B4-BE49-F238E27FC236}">
                <a16:creationId xmlns:a16="http://schemas.microsoft.com/office/drawing/2014/main" id="{F067221B-50C5-4A52-A935-3410912CBA10}"/>
              </a:ext>
            </a:extLst>
          </p:cNvPr>
          <p:cNvSpPr/>
          <p:nvPr/>
        </p:nvSpPr>
        <p:spPr>
          <a:xfrm>
            <a:off x="3048000" y="4258337"/>
            <a:ext cx="5867400" cy="1456663"/>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defTabSz="274320"/>
            <a:r>
              <a:rPr lang="en-US" sz="2400" i="1" dirty="0">
                <a:effectLst>
                  <a:outerShdw blurRad="38100" dist="38100" dir="2700000" algn="tl">
                    <a:srgbClr val="000000">
                      <a:alpha val="43137"/>
                    </a:srgbClr>
                  </a:outerShdw>
                </a:effectLst>
                <a:latin typeface="Arial Narrow" pitchFamily="34" charset="0"/>
              </a:rPr>
              <a:t>“establish” </a:t>
            </a:r>
            <a:r>
              <a:rPr lang="en-US" sz="2400" dirty="0">
                <a:latin typeface="Arial Narrow" pitchFamily="34" charset="0"/>
                <a:sym typeface="Wingdings 3"/>
              </a:rPr>
              <a:t> </a:t>
            </a:r>
            <a:r>
              <a:rPr lang="en-US" sz="2400" dirty="0">
                <a:latin typeface="Arial Narrow" pitchFamily="34" charset="0"/>
              </a:rPr>
              <a:t>confirm; direct us toward; support; fix firmly; God firmly </a:t>
            </a:r>
            <a:r>
              <a:rPr lang="en-US" sz="2400" b="1" dirty="0">
                <a:latin typeface="Arial Narrow" pitchFamily="34" charset="0"/>
              </a:rPr>
              <a:t>grounds </a:t>
            </a:r>
            <a:r>
              <a:rPr lang="en-US" sz="2400" dirty="0">
                <a:latin typeface="Arial Narrow" pitchFamily="34" charset="0"/>
              </a:rPr>
              <a:t>us so that we may steadily move in the right direction</a:t>
            </a:r>
          </a:p>
          <a:p>
            <a:pPr algn="just" defTabSz="274320"/>
            <a:endParaRPr lang="en-US" sz="2400" dirty="0">
              <a:latin typeface="Arial Narrow" pitchFamily="34" charset="0"/>
            </a:endParaRPr>
          </a:p>
        </p:txBody>
      </p:sp>
      <p:sp>
        <p:nvSpPr>
          <p:cNvPr id="27" name="Rounded Rectangle 20">
            <a:extLst>
              <a:ext uri="{FF2B5EF4-FFF2-40B4-BE49-F238E27FC236}">
                <a16:creationId xmlns:a16="http://schemas.microsoft.com/office/drawing/2014/main" id="{C945C38A-9487-4C2F-A9B8-99445827F8D5}"/>
              </a:ext>
            </a:extLst>
          </p:cNvPr>
          <p:cNvSpPr/>
          <p:nvPr/>
        </p:nvSpPr>
        <p:spPr>
          <a:xfrm>
            <a:off x="3048000" y="4659491"/>
            <a:ext cx="5867400" cy="1241581"/>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defTabSz="274320"/>
            <a:r>
              <a:rPr lang="en-US" sz="2400" i="1" dirty="0">
                <a:effectLst>
                  <a:outerShdw blurRad="38100" dist="38100" dir="2700000" algn="tl">
                    <a:srgbClr val="000000">
                      <a:alpha val="43137"/>
                    </a:srgbClr>
                  </a:outerShdw>
                </a:effectLst>
                <a:latin typeface="Arial Narrow" pitchFamily="34" charset="0"/>
              </a:rPr>
              <a:t>“strengthen” </a:t>
            </a:r>
            <a:r>
              <a:rPr lang="en-US" sz="2400" dirty="0">
                <a:latin typeface="Arial Narrow" pitchFamily="34" charset="0"/>
                <a:sym typeface="Wingdings 3"/>
              </a:rPr>
              <a:t> </a:t>
            </a:r>
            <a:r>
              <a:rPr lang="en-US" sz="2400" dirty="0">
                <a:latin typeface="Arial Narrow" pitchFamily="34" charset="0"/>
              </a:rPr>
              <a:t>invigorate; </a:t>
            </a:r>
            <a:r>
              <a:rPr lang="en-US" sz="2400" dirty="0">
                <a:latin typeface="Arial Narrow" pitchFamily="34" charset="0"/>
                <a:sym typeface="Wingdings 3"/>
              </a:rPr>
              <a:t>empower; give or increase mobility so one may achieve the goal in the most effective way</a:t>
            </a:r>
          </a:p>
        </p:txBody>
      </p:sp>
      <p:sp>
        <p:nvSpPr>
          <p:cNvPr id="28" name="Rounded Rectangle 20">
            <a:extLst>
              <a:ext uri="{FF2B5EF4-FFF2-40B4-BE49-F238E27FC236}">
                <a16:creationId xmlns:a16="http://schemas.microsoft.com/office/drawing/2014/main" id="{E9A7DB45-869E-4437-8EB3-E4A9298EBF79}"/>
              </a:ext>
            </a:extLst>
          </p:cNvPr>
          <p:cNvSpPr/>
          <p:nvPr/>
        </p:nvSpPr>
        <p:spPr>
          <a:xfrm>
            <a:off x="3048000" y="5183366"/>
            <a:ext cx="5867400" cy="938104"/>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just" defTabSz="274320"/>
            <a:r>
              <a:rPr lang="en-US" sz="2400" i="1" dirty="0">
                <a:effectLst>
                  <a:outerShdw blurRad="38100" dist="38100" dir="2700000" algn="tl">
                    <a:srgbClr val="000000">
                      <a:alpha val="43137"/>
                    </a:srgbClr>
                  </a:outerShdw>
                </a:effectLst>
                <a:latin typeface="Arial Narrow" pitchFamily="34" charset="0"/>
              </a:rPr>
              <a:t>“settle” </a:t>
            </a:r>
            <a:r>
              <a:rPr lang="en-US" sz="2400" dirty="0">
                <a:latin typeface="Arial Narrow" pitchFamily="34" charset="0"/>
                <a:sym typeface="Wingdings 3"/>
              </a:rPr>
              <a:t> </a:t>
            </a:r>
            <a:r>
              <a:rPr lang="en-US" sz="2400" dirty="0">
                <a:latin typeface="Arial Narrow" pitchFamily="34" charset="0"/>
              </a:rPr>
              <a:t>lit. to lay a basis or foundation; stabilize;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1000" fill="hold"/>
                                        <p:tgtEl>
                                          <p:spTgt spid="41"/>
                                        </p:tgtEl>
                                        <p:attrNameLst>
                                          <p:attrName>ppt_x</p:attrName>
                                        </p:attrNameLst>
                                      </p:cBhvr>
                                      <p:tavLst>
                                        <p:tav tm="0">
                                          <p:val>
                                            <p:strVal val="0-#ppt_w/2"/>
                                          </p:val>
                                        </p:tav>
                                        <p:tav tm="100000">
                                          <p:val>
                                            <p:strVal val="#ppt_x"/>
                                          </p:val>
                                        </p:tav>
                                      </p:tavLst>
                                    </p:anim>
                                    <p:anim calcmode="lin" valueType="num">
                                      <p:cBhvr additive="base">
                                        <p:cTn id="13" dur="10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upRigh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linds(vertical)">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31">
                                            <p:bg/>
                                          </p:spTgt>
                                        </p:tgtEl>
                                        <p:attrNameLst>
                                          <p:attrName>style.visibility</p:attrName>
                                        </p:attrNameLst>
                                      </p:cBhvr>
                                      <p:to>
                                        <p:strVal val="visible"/>
                                      </p:to>
                                    </p:set>
                                    <p:animEffect transition="in" filter="wedge">
                                      <p:cBhvr>
                                        <p:cTn id="53" dur="1000"/>
                                        <p:tgtEl>
                                          <p:spTgt spid="31">
                                            <p:bg/>
                                          </p:spTgt>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wedge">
                                      <p:cBhvr>
                                        <p:cTn id="56" dur="1000"/>
                                        <p:tgtEl>
                                          <p:spTgt spid="3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grpId="0" nodeType="clickEffect">
                                  <p:stCondLst>
                                    <p:cond delay="0"/>
                                  </p:stCondLst>
                                  <p:childTnLst>
                                    <p:set>
                                      <p:cBhvr>
                                        <p:cTn id="60" dur="1" fill="hold">
                                          <p:stCondLst>
                                            <p:cond delay="0"/>
                                          </p:stCondLst>
                                        </p:cTn>
                                        <p:tgtEl>
                                          <p:spTgt spid="31">
                                            <p:txEl>
                                              <p:pRg st="1" end="1"/>
                                            </p:txEl>
                                          </p:spTgt>
                                        </p:tgtEl>
                                        <p:attrNameLst>
                                          <p:attrName>style.visibility</p:attrName>
                                        </p:attrNameLst>
                                      </p:cBhvr>
                                      <p:to>
                                        <p:strVal val="visible"/>
                                      </p:to>
                                    </p:set>
                                    <p:animEffect transition="in" filter="wedge">
                                      <p:cBhvr>
                                        <p:cTn id="61" dur="1000"/>
                                        <p:tgtEl>
                                          <p:spTgt spid="31">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edge">
                                      <p:cBhvr>
                                        <p:cTn id="66" dur="1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edge">
                                      <p:cBhvr>
                                        <p:cTn id="71" dur="10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edge">
                                      <p:cBhvr>
                                        <p:cTn id="7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animBg="1"/>
      <p:bldP spid="24" grpId="0" animBg="1"/>
      <p:bldP spid="11" grpId="0" animBg="1"/>
      <p:bldP spid="12" grpId="0" animBg="1"/>
      <p:bldP spid="14" grpId="0" animBg="1"/>
      <p:bldP spid="17" grpId="0" animBg="1"/>
      <p:bldP spid="18" grpId="0" animBg="1"/>
      <p:bldP spid="31" grpId="0" uiExpand="1" build="p" animBg="1"/>
      <p:bldP spid="20" grpId="0" animBg="1"/>
      <p:bldP spid="27"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80A0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231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sp>
        <p:nvSpPr>
          <p:cNvPr id="2" name="Title 1"/>
          <p:cNvSpPr>
            <a:spLocks noGrp="1"/>
          </p:cNvSpPr>
          <p:nvPr>
            <p:ph type="ctrTitle" idx="4294967295"/>
          </p:nvPr>
        </p:nvSpPr>
        <p:spPr>
          <a:xfrm>
            <a:off x="0" y="2819400"/>
            <a:ext cx="4343400" cy="609600"/>
          </a:xfrm>
          <a:solidFill>
            <a:schemeClr val="accent1">
              <a:lumMod val="20000"/>
              <a:lumOff val="80000"/>
            </a:schemeClr>
          </a:solidFill>
          <a:ln w="28575">
            <a:solidFill>
              <a:srgbClr val="070F11"/>
            </a:solidFill>
          </a:ln>
        </p:spPr>
        <p:txBody>
          <a:bodyPr>
            <a:normAutofit fontScale="90000"/>
          </a:bodyPr>
          <a:lstStyle/>
          <a:p>
            <a:pPr algn="ctr">
              <a:lnSpc>
                <a:spcPct val="93000"/>
              </a:lnSpc>
            </a:pPr>
            <a:r>
              <a:rPr lang="en-US" cap="none" dirty="0">
                <a:solidFill>
                  <a:schemeClr val="accent1">
                    <a:lumMod val="50000"/>
                  </a:schemeClr>
                </a:solidFill>
                <a:latin typeface="Arial Narrow" pitchFamily="34" charset="0"/>
              </a:rPr>
              <a:t>For, in my weakness, I can…</a:t>
            </a:r>
          </a:p>
        </p:txBody>
      </p:sp>
      <p:sp>
        <p:nvSpPr>
          <p:cNvPr id="5" name="Title 1"/>
          <p:cNvSpPr txBox="1">
            <a:spLocks/>
          </p:cNvSpPr>
          <p:nvPr/>
        </p:nvSpPr>
        <p:spPr>
          <a:xfrm>
            <a:off x="1143000" y="3657600"/>
            <a:ext cx="6858000" cy="1600200"/>
          </a:xfrm>
          <a:prstGeom prst="rect">
            <a:avLst/>
          </a:prstGeom>
          <a:solidFill>
            <a:schemeClr val="accent6">
              <a:lumMod val="50000"/>
            </a:schemeClr>
          </a:solidFill>
          <a:ln w="28575">
            <a:solidFill>
              <a:schemeClr val="accent2">
                <a:lumMod val="40000"/>
                <a:lumOff val="60000"/>
              </a:schemeClr>
            </a:solidFill>
          </a:ln>
        </p:spPr>
        <p:txBody>
          <a:bodyPr vert="horz" anchor="b">
            <a:noAutofit/>
          </a:bodyPr>
          <a:lstStyle/>
          <a:p>
            <a:pPr defTabSz="365760">
              <a:buFont typeface="Arial" pitchFamily="34" charset="0"/>
              <a:buChar char="•"/>
            </a:pPr>
            <a:r>
              <a:rPr lang="en-US" sz="2300" dirty="0">
                <a:solidFill>
                  <a:schemeClr val="accent4">
                    <a:lumMod val="20000"/>
                    <a:lumOff val="80000"/>
                  </a:schemeClr>
                </a:solidFill>
                <a:latin typeface="Arial Narrow" pitchFamily="34" charset="0"/>
                <a:cs typeface="Arial" pitchFamily="34" charset="0"/>
              </a:rPr>
              <a:t>Do less and settle for that;</a:t>
            </a:r>
          </a:p>
          <a:p>
            <a:pPr defTabSz="365760"/>
            <a:r>
              <a:rPr lang="en-US" sz="300" dirty="0">
                <a:solidFill>
                  <a:schemeClr val="accent4">
                    <a:lumMod val="20000"/>
                    <a:lumOff val="80000"/>
                  </a:schemeClr>
                </a:solidFill>
                <a:latin typeface="Arial Narrow" pitchFamily="34" charset="0"/>
                <a:cs typeface="Arial" pitchFamily="34" charset="0"/>
              </a:rPr>
              <a:t> </a:t>
            </a:r>
          </a:p>
          <a:p>
            <a:pPr defTabSz="365760">
              <a:buFont typeface="Arial" pitchFamily="34" charset="0"/>
              <a:buChar char="•"/>
            </a:pPr>
            <a:r>
              <a:rPr lang="en-US" sz="2300" dirty="0">
                <a:solidFill>
                  <a:schemeClr val="accent4">
                    <a:lumMod val="20000"/>
                    <a:lumOff val="80000"/>
                  </a:schemeClr>
                </a:solidFill>
                <a:latin typeface="Arial Narrow" pitchFamily="34" charset="0"/>
                <a:cs typeface="Arial" pitchFamily="34" charset="0"/>
              </a:rPr>
              <a:t>Live a life of futility, struggling but never becoming more holy;</a:t>
            </a:r>
          </a:p>
          <a:p>
            <a:pPr defTabSz="365760">
              <a:buFont typeface="Arial" pitchFamily="34" charset="0"/>
              <a:buChar char="•"/>
            </a:pPr>
            <a:endParaRPr lang="en-US" sz="300" dirty="0">
              <a:solidFill>
                <a:schemeClr val="accent4">
                  <a:lumMod val="20000"/>
                  <a:lumOff val="80000"/>
                </a:schemeClr>
              </a:solidFill>
              <a:latin typeface="Arial Narrow" pitchFamily="34" charset="0"/>
              <a:cs typeface="Arial" pitchFamily="34" charset="0"/>
            </a:endParaRPr>
          </a:p>
          <a:p>
            <a:pPr defTabSz="365760">
              <a:buFont typeface="Arial" pitchFamily="34" charset="0"/>
              <a:buChar char="•"/>
            </a:pPr>
            <a:endParaRPr lang="en-US" sz="300" dirty="0">
              <a:solidFill>
                <a:schemeClr val="accent4">
                  <a:lumMod val="20000"/>
                  <a:lumOff val="80000"/>
                </a:schemeClr>
              </a:solidFill>
              <a:latin typeface="Arial Narrow" pitchFamily="34" charset="0"/>
              <a:cs typeface="Arial" pitchFamily="34" charset="0"/>
            </a:endParaRPr>
          </a:p>
          <a:p>
            <a:pPr defTabSz="365760">
              <a:buFont typeface="Arial" pitchFamily="34" charset="0"/>
              <a:buChar char="•"/>
            </a:pPr>
            <a:r>
              <a:rPr lang="en-US" sz="2300" dirty="0">
                <a:solidFill>
                  <a:schemeClr val="accent4">
                    <a:lumMod val="20000"/>
                    <a:lumOff val="80000"/>
                  </a:schemeClr>
                </a:solidFill>
                <a:latin typeface="Arial Narrow" pitchFamily="34" charset="0"/>
                <a:cs typeface="Arial" pitchFamily="34" charset="0"/>
              </a:rPr>
              <a:t>Acknowledge my weakness - my inability to climb the holy	mountain - and quit trying because I’m not strong enough</a:t>
            </a:r>
          </a:p>
        </p:txBody>
      </p:sp>
      <p:sp>
        <p:nvSpPr>
          <p:cNvPr id="7" name="Title 1"/>
          <p:cNvSpPr txBox="1">
            <a:spLocks/>
          </p:cNvSpPr>
          <p:nvPr/>
        </p:nvSpPr>
        <p:spPr>
          <a:xfrm>
            <a:off x="1447800" y="5486400"/>
            <a:ext cx="6248400" cy="914400"/>
          </a:xfrm>
          <a:prstGeom prst="rect">
            <a:avLst/>
          </a:prstGeom>
          <a:solidFill>
            <a:schemeClr val="accent1">
              <a:lumMod val="20000"/>
              <a:lumOff val="80000"/>
            </a:schemeClr>
          </a:solidFill>
          <a:ln w="28575">
            <a:solidFill>
              <a:schemeClr val="accent6">
                <a:lumMod val="10000"/>
              </a:schemeClr>
            </a:solidFill>
          </a:ln>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rPr>
              <a:t>OR,</a:t>
            </a:r>
            <a:r>
              <a:rPr kumimoji="0" lang="en-US" sz="3000" b="0" i="0" u="none" strike="noStrike" kern="1200" cap="none" spc="0" normalizeH="0" noProof="0" dirty="0">
                <a:ln>
                  <a:noFill/>
                </a:ln>
                <a:solidFill>
                  <a:schemeClr val="accent1">
                    <a:lumMod val="50000"/>
                  </a:schemeClr>
                </a:solidFill>
                <a:effectLst/>
                <a:uLnTx/>
                <a:uFillTx/>
                <a:latin typeface="Arial Narrow" pitchFamily="34" charset="0"/>
                <a:ea typeface="+mj-ea"/>
                <a:cs typeface="+mj-cs"/>
              </a:rPr>
              <a:t> I can begin the process of becoming stronger, of </a:t>
            </a:r>
            <a:r>
              <a:rPr kumimoji="0" lang="en-US" sz="3000" b="0" i="1" u="none" strike="noStrike" kern="1200" cap="none" spc="0" normalizeH="0" noProof="0" dirty="0">
                <a:ln>
                  <a:noFill/>
                </a:ln>
                <a:solidFill>
                  <a:schemeClr val="accent1">
                    <a:lumMod val="50000"/>
                  </a:schemeClr>
                </a:solidFill>
                <a:effectLst/>
                <a:uLnTx/>
                <a:uFillTx/>
                <a:latin typeface="Arial Narrow" pitchFamily="34" charset="0"/>
                <a:ea typeface="+mj-ea"/>
                <a:cs typeface="+mj-cs"/>
              </a:rPr>
              <a:t>climbing the mountain. </a:t>
            </a:r>
            <a:endParaRPr kumimoji="0" lang="en-US" sz="3000" b="0" i="0" u="none" strike="noStrike" kern="1200" cap="none" spc="0" normalizeH="0" baseline="0" noProof="0" dirty="0">
              <a:ln>
                <a:noFill/>
              </a:ln>
              <a:solidFill>
                <a:schemeClr val="accent1">
                  <a:lumMod val="50000"/>
                </a:schemeClr>
              </a:solidFill>
              <a:effectLst/>
              <a:uLnTx/>
              <a:uFillTx/>
              <a:latin typeface="Arial Narrow" pitchFamily="34" charset="0"/>
              <a:ea typeface="+mj-ea"/>
              <a:cs typeface="+mj-cs"/>
            </a:endParaRPr>
          </a:p>
        </p:txBody>
      </p:sp>
      <p:sp>
        <p:nvSpPr>
          <p:cNvPr id="10" name="Rounded Rectangle 9"/>
          <p:cNvSpPr/>
          <p:nvPr/>
        </p:nvSpPr>
        <p:spPr>
          <a:xfrm>
            <a:off x="762000" y="1143000"/>
            <a:ext cx="7543800" cy="1447800"/>
          </a:xfrm>
          <a:prstGeom prst="roundRect">
            <a:avLst/>
          </a:prstGeom>
          <a:solidFill>
            <a:srgbClr val="C00000"/>
          </a:solidFill>
          <a:ln w="28575">
            <a:solidFill>
              <a:srgbClr val="070F1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09000"/>
              </a:lnSpc>
            </a:pPr>
            <a:r>
              <a:rPr lang="en-US" sz="2400" b="1" i="1" dirty="0">
                <a:latin typeface="Arial" pitchFamily="34" charset="0"/>
                <a:cs typeface="Arial" pitchFamily="34" charset="0"/>
              </a:rPr>
              <a:t>The most important thing necessary to reach the top of the mountain is to never stop climbing.</a:t>
            </a:r>
          </a:p>
          <a:p>
            <a:pPr algn="ctr">
              <a:lnSpc>
                <a:spcPct val="109000"/>
              </a:lnSpc>
            </a:pPr>
            <a:r>
              <a:rPr lang="en-US" sz="2400" b="1" i="1" dirty="0">
                <a:latin typeface="Arial" pitchFamily="34" charset="0"/>
                <a:cs typeface="Arial" pitchFamily="34" charset="0"/>
              </a:rPr>
              <a:t>(Walking the Highway of Holiness Daily) </a:t>
            </a:r>
          </a:p>
        </p:txBody>
      </p:sp>
      <p:sp>
        <p:nvSpPr>
          <p:cNvPr id="9" name="Rectangle 8"/>
          <p:cNvSpPr/>
          <p:nvPr/>
        </p:nvSpPr>
        <p:spPr>
          <a:xfrm>
            <a:off x="0" y="0"/>
            <a:ext cx="6553200" cy="600164"/>
          </a:xfrm>
          <a:prstGeom prst="rect">
            <a:avLst/>
          </a:prstGeom>
        </p:spPr>
        <p:txBody>
          <a:bodyPr wrap="square">
            <a:spAutoFit/>
          </a:bodyPr>
          <a:lstStyle/>
          <a:p>
            <a:pPr lvl="0">
              <a:spcBef>
                <a:spcPct val="0"/>
              </a:spcBef>
              <a:defRPr/>
            </a:pPr>
            <a:r>
              <a:rPr lang="en-US" sz="3300" b="1" i="1" dirty="0">
                <a:ln w="12700">
                  <a:solidFill>
                    <a:schemeClr val="accent6">
                      <a:lumMod val="10000"/>
                    </a:schemeClr>
                  </a:solidFill>
                  <a:prstDash val="solid"/>
                </a:ln>
                <a:solidFill>
                  <a:srgbClr val="F9F8F1"/>
                </a:solidFill>
                <a:effectLst>
                  <a:outerShdw blurRad="41275" dist="20320" dir="1800000" algn="tl" rotWithShape="0">
                    <a:srgbClr val="000000">
                      <a:alpha val="40000"/>
                    </a:srgbClr>
                  </a:outerShdw>
                </a:effectLst>
              </a:rPr>
              <a:t>Climbing a Mountain…</a:t>
            </a:r>
          </a:p>
        </p:txBody>
      </p:sp>
      <p:sp>
        <p:nvSpPr>
          <p:cNvPr id="12" name="TextBox 11">
            <a:extLst>
              <a:ext uri="{FF2B5EF4-FFF2-40B4-BE49-F238E27FC236}">
                <a16:creationId xmlns:a16="http://schemas.microsoft.com/office/drawing/2014/main" id="{E8C493F6-560D-4E58-843C-26274717B558}"/>
              </a:ext>
            </a:extLst>
          </p:cNvPr>
          <p:cNvSpPr txBox="1"/>
          <p:nvPr/>
        </p:nvSpPr>
        <p:spPr>
          <a:xfrm>
            <a:off x="4762500" y="2848942"/>
            <a:ext cx="3962400" cy="569387"/>
          </a:xfrm>
          <a:prstGeom prst="rect">
            <a:avLst/>
          </a:prstGeom>
          <a:solidFill>
            <a:srgbClr val="0B0B2B"/>
          </a:solidFill>
          <a:ln>
            <a:solidFill>
              <a:srgbClr val="FF0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100" b="1" i="1" dirty="0">
                <a:solidFill>
                  <a:schemeClr val="bg1"/>
                </a:solidFill>
                <a:latin typeface="Times New Roman" pitchFamily="18" charset="0"/>
                <a:cs typeface="Times New Roman" pitchFamily="18" charset="0"/>
              </a:rPr>
              <a:t>2 Corinthians 12:9-10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781800" y="4191000"/>
            <a:ext cx="1865376" cy="1371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09600" y="25146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Rule #1: Don’t Let Go!  </a:t>
            </a:r>
            <a:r>
              <a:rPr lang="en-US" sz="2300" dirty="0">
                <a:latin typeface="Arial Narrow" pitchFamily="34" charset="0"/>
                <a:sym typeface="Wingdings 2"/>
              </a:rPr>
              <a:t> </a:t>
            </a:r>
            <a:r>
              <a:rPr lang="en-US" sz="2300" dirty="0">
                <a:latin typeface="Arial Narrow" pitchFamily="34" charset="0"/>
              </a:rPr>
              <a:t>Take the next step</a:t>
            </a:r>
            <a:endParaRPr kumimoji="0" lang="en-US" sz="2300" b="0" i="0" u="none" strike="noStrike" kern="1200" cap="none" spc="0" normalizeH="0" baseline="0" noProof="0" dirty="0">
              <a:ln>
                <a:noFill/>
              </a:ln>
              <a:solidFill>
                <a:srgbClr val="1E2E1F"/>
              </a:solidFill>
              <a:effectLst/>
              <a:uLnTx/>
              <a:uFillTx/>
              <a:latin typeface="Arial Narrow" pitchFamily="34" charset="0"/>
              <a:ea typeface="+mj-ea"/>
              <a:cs typeface="+mj-cs"/>
            </a:endParaRPr>
          </a:p>
        </p:txBody>
      </p:sp>
      <p:sp>
        <p:nvSpPr>
          <p:cNvPr id="8" name="Rounded Rectangle 7"/>
          <p:cNvSpPr/>
          <p:nvPr/>
        </p:nvSpPr>
        <p:spPr>
          <a:xfrm>
            <a:off x="304800" y="228600"/>
            <a:ext cx="8229600" cy="914400"/>
          </a:xfrm>
          <a:prstGeom prst="roundRect">
            <a:avLst/>
          </a:prstGeom>
          <a:solidFill>
            <a:srgbClr val="C00000"/>
          </a:solidFill>
          <a:ln w="38100">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lvl="0" algn="just">
              <a:spcBef>
                <a:spcPct val="0"/>
              </a:spcBef>
              <a:defRPr/>
            </a:pPr>
            <a:r>
              <a:rPr lang="en-US" sz="2800" dirty="0">
                <a:solidFill>
                  <a:schemeClr val="accent4">
                    <a:lumMod val="20000"/>
                    <a:lumOff val="80000"/>
                  </a:schemeClr>
                </a:solidFill>
                <a:latin typeface="Arial Narrow" pitchFamily="34" charset="0"/>
              </a:rPr>
              <a:t>Matthew Childs, developed a list of </a:t>
            </a:r>
            <a:r>
              <a:rPr lang="en-US" sz="2800" i="1" dirty="0">
                <a:solidFill>
                  <a:schemeClr val="accent4">
                    <a:lumMod val="20000"/>
                    <a:lumOff val="80000"/>
                  </a:schemeClr>
                </a:solidFill>
                <a:latin typeface="Arial Narrow" pitchFamily="34" charset="0"/>
              </a:rPr>
              <a:t>Simple Rules for Mountain Climbing </a:t>
            </a:r>
            <a:r>
              <a:rPr lang="en-US" sz="2800" dirty="0">
                <a:solidFill>
                  <a:schemeClr val="accent4">
                    <a:lumMod val="20000"/>
                    <a:lumOff val="80000"/>
                  </a:schemeClr>
                </a:solidFill>
                <a:latin typeface="Arial Narrow" pitchFamily="34" charset="0"/>
              </a:rPr>
              <a:t>after 30 successful years of climbing.</a:t>
            </a:r>
          </a:p>
        </p:txBody>
      </p:sp>
      <p:sp>
        <p:nvSpPr>
          <p:cNvPr id="9" name="Rounded Rectangle 8"/>
          <p:cNvSpPr/>
          <p:nvPr/>
        </p:nvSpPr>
        <p:spPr>
          <a:xfrm>
            <a:off x="1066800" y="1371600"/>
            <a:ext cx="6400800" cy="914400"/>
          </a:xfrm>
          <a:prstGeom prst="roundRect">
            <a:avLst/>
          </a:prstGeom>
          <a:solidFill>
            <a:schemeClr val="accent1">
              <a:lumMod val="75000"/>
            </a:schemeClr>
          </a:solidFill>
          <a:ln w="381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400" i="1" dirty="0">
                <a:solidFill>
                  <a:schemeClr val="accent3">
                    <a:lumMod val="20000"/>
                    <a:lumOff val="80000"/>
                  </a:schemeClr>
                </a:solidFill>
                <a:latin typeface="Book Antiqua" pitchFamily="18" charset="0"/>
              </a:rPr>
              <a:t>Let us not grow weary while doing good, for in due season we shall reap if we do not lose heart.</a:t>
            </a:r>
          </a:p>
        </p:txBody>
      </p:sp>
      <p:sp>
        <p:nvSpPr>
          <p:cNvPr id="11" name="Title 1"/>
          <p:cNvSpPr txBox="1">
            <a:spLocks/>
          </p:cNvSpPr>
          <p:nvPr/>
        </p:nvSpPr>
        <p:spPr>
          <a:xfrm>
            <a:off x="609600" y="31242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Rule #2: Hesitation Is Bad! </a:t>
            </a:r>
            <a:r>
              <a:rPr lang="en-US" sz="2300" dirty="0">
                <a:latin typeface="Arial Narrow" pitchFamily="34" charset="0"/>
                <a:sym typeface="Wingdings 2"/>
              </a:rPr>
              <a:t></a:t>
            </a:r>
            <a:r>
              <a:rPr lang="en-US" sz="2300" dirty="0">
                <a:latin typeface="Arial Narrow" pitchFamily="34" charset="0"/>
              </a:rPr>
              <a:t> Keep up the momentum</a:t>
            </a:r>
            <a:endParaRPr lang="en-US" sz="2300" dirty="0">
              <a:solidFill>
                <a:srgbClr val="1E2E1F"/>
              </a:solidFill>
              <a:latin typeface="Arial Narrow" pitchFamily="34" charset="0"/>
            </a:endParaRPr>
          </a:p>
        </p:txBody>
      </p:sp>
      <p:sp>
        <p:nvSpPr>
          <p:cNvPr id="12" name="Title 1"/>
          <p:cNvSpPr txBox="1">
            <a:spLocks/>
          </p:cNvSpPr>
          <p:nvPr/>
        </p:nvSpPr>
        <p:spPr>
          <a:xfrm>
            <a:off x="609600" y="37338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Rule #3: Have a Plan </a:t>
            </a:r>
            <a:r>
              <a:rPr lang="en-US" sz="2300" dirty="0">
                <a:latin typeface="Arial Narrow" pitchFamily="34" charset="0"/>
                <a:sym typeface="Wingdings 2"/>
              </a:rPr>
              <a:t></a:t>
            </a:r>
            <a:r>
              <a:rPr lang="en-US" sz="2300" dirty="0">
                <a:latin typeface="Arial Narrow" pitchFamily="34" charset="0"/>
              </a:rPr>
              <a:t> Map out your entire climb</a:t>
            </a:r>
            <a:endParaRPr lang="en-US" sz="2300" dirty="0">
              <a:solidFill>
                <a:srgbClr val="1E2E1F"/>
              </a:solidFill>
              <a:latin typeface="Arial Narrow" pitchFamily="34" charset="0"/>
            </a:endParaRPr>
          </a:p>
        </p:txBody>
      </p:sp>
      <p:sp>
        <p:nvSpPr>
          <p:cNvPr id="13" name="Title 1"/>
          <p:cNvSpPr txBox="1">
            <a:spLocks/>
          </p:cNvSpPr>
          <p:nvPr/>
        </p:nvSpPr>
        <p:spPr>
          <a:xfrm>
            <a:off x="609600" y="43434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Rule #4: Execute Every Opportunity to Move Forward</a:t>
            </a:r>
            <a:endParaRPr lang="en-US" sz="2300" dirty="0">
              <a:solidFill>
                <a:srgbClr val="1E2E1F"/>
              </a:solidFill>
              <a:latin typeface="Arial Narrow" pitchFamily="34" charset="0"/>
            </a:endParaRPr>
          </a:p>
        </p:txBody>
      </p:sp>
      <p:sp>
        <p:nvSpPr>
          <p:cNvPr id="14" name="Title 1"/>
          <p:cNvSpPr txBox="1">
            <a:spLocks/>
          </p:cNvSpPr>
          <p:nvPr/>
        </p:nvSpPr>
        <p:spPr>
          <a:xfrm>
            <a:off x="609600" y="49530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Rule #5: Know How to Rest </a:t>
            </a:r>
            <a:r>
              <a:rPr lang="en-US" sz="2300" dirty="0">
                <a:latin typeface="Arial Narrow" pitchFamily="34" charset="0"/>
                <a:sym typeface="Wingdings 2"/>
              </a:rPr>
              <a:t></a:t>
            </a:r>
            <a:r>
              <a:rPr lang="en-US" sz="2300" dirty="0">
                <a:latin typeface="Arial Narrow" pitchFamily="34" charset="0"/>
              </a:rPr>
              <a:t> Relax and Refocus</a:t>
            </a:r>
            <a:endParaRPr lang="en-US" sz="2300" dirty="0">
              <a:solidFill>
                <a:srgbClr val="1E2E1F"/>
              </a:solidFill>
              <a:latin typeface="Arial Narrow" pitchFamily="34" charset="0"/>
            </a:endParaRPr>
          </a:p>
        </p:txBody>
      </p:sp>
      <p:sp>
        <p:nvSpPr>
          <p:cNvPr id="15" name="Title 1"/>
          <p:cNvSpPr txBox="1">
            <a:spLocks/>
          </p:cNvSpPr>
          <p:nvPr/>
        </p:nvSpPr>
        <p:spPr>
          <a:xfrm>
            <a:off x="609600" y="55626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spc="-10" dirty="0">
                <a:latin typeface="Arial Narrow" pitchFamily="34" charset="0"/>
              </a:rPr>
              <a:t>Rule #6: Fear Stinks! </a:t>
            </a:r>
            <a:r>
              <a:rPr lang="en-US" sz="2300" spc="-10" dirty="0">
                <a:latin typeface="Arial Narrow" pitchFamily="34" charset="0"/>
                <a:sym typeface="Wingdings 2"/>
              </a:rPr>
              <a:t></a:t>
            </a:r>
            <a:r>
              <a:rPr lang="en-US" sz="2300" spc="-10" dirty="0">
                <a:latin typeface="Arial Narrow" pitchFamily="34" charset="0"/>
              </a:rPr>
              <a:t> Acknowledge but stay focused</a:t>
            </a:r>
            <a:endParaRPr lang="en-US" sz="2300" spc="-10" dirty="0">
              <a:solidFill>
                <a:srgbClr val="1E2E1F"/>
              </a:solidFill>
              <a:latin typeface="Arial Narrow" pitchFamily="34" charset="0"/>
            </a:endParaRPr>
          </a:p>
        </p:txBody>
      </p:sp>
      <p:pic>
        <p:nvPicPr>
          <p:cNvPr id="17" name="yui_3_5_1_5_1391815208867_722" descr="http://3.bp.blogspot.com/-lB4tumQI1hg/ULdCO0rj7YI/AAAAAAAAAkE/mxuHDIkGTeE/s1600/cartoon-man-looking-in-mirror.png"/>
          <p:cNvPicPr/>
          <p:nvPr/>
        </p:nvPicPr>
        <p:blipFill>
          <a:blip r:embed="rId2" cstate="print"/>
          <a:srcRect/>
          <a:stretch>
            <a:fillRect/>
          </a:stretch>
        </p:blipFill>
        <p:spPr bwMode="auto">
          <a:xfrm>
            <a:off x="6781800" y="4191000"/>
            <a:ext cx="1869196" cy="1371600"/>
          </a:xfrm>
          <a:prstGeom prst="rect">
            <a:avLst/>
          </a:prstGeom>
          <a:noFill/>
          <a:ln w="28575">
            <a:solidFill>
              <a:schemeClr val="accent1">
                <a:lumMod val="20000"/>
                <a:lumOff val="80000"/>
              </a:schemeClr>
            </a:solidFill>
            <a:miter lim="800000"/>
            <a:headEnd/>
            <a:tailEnd/>
          </a:ln>
        </p:spPr>
      </p:pic>
      <p:pic>
        <p:nvPicPr>
          <p:cNvPr id="20" name="Picture 19" descr="http://3.bp.blogspot.com/-lB4tumQI1hg/ULdCO0rj7YI/AAAAAAAAAkE/mxuHDIkGTeE/s1600/cartoon-man-looking-in-mirror.png"/>
          <p:cNvPicPr/>
          <p:nvPr/>
        </p:nvPicPr>
        <p:blipFill>
          <a:blip r:embed="rId3" cstate="print"/>
          <a:srcRect l="63693"/>
          <a:stretch>
            <a:fillRect/>
          </a:stretch>
        </p:blipFill>
        <p:spPr bwMode="auto">
          <a:xfrm rot="20388985" flipH="1">
            <a:off x="7118014" y="4232293"/>
            <a:ext cx="420624" cy="1140356"/>
          </a:xfrm>
          <a:prstGeom prst="rect">
            <a:avLst/>
          </a:prstGeom>
          <a:noFill/>
          <a:ln w="9525">
            <a:noFill/>
            <a:miter lim="800000"/>
            <a:headEnd/>
            <a:tailEnd/>
          </a:ln>
        </p:spPr>
      </p:pic>
      <p:sp>
        <p:nvSpPr>
          <p:cNvPr id="23" name="Cloud Callout 22"/>
          <p:cNvSpPr/>
          <p:nvPr/>
        </p:nvSpPr>
        <p:spPr>
          <a:xfrm flipH="1">
            <a:off x="6934200" y="3124200"/>
            <a:ext cx="1676400" cy="762000"/>
          </a:xfrm>
          <a:prstGeom prst="cloud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i="1" dirty="0">
              <a:latin typeface="Arial Narrow" pitchFamily="34" charset="0"/>
            </a:endParaRPr>
          </a:p>
        </p:txBody>
      </p:sp>
      <p:sp>
        <p:nvSpPr>
          <p:cNvPr id="24" name="TextBox 23"/>
          <p:cNvSpPr txBox="1"/>
          <p:nvPr/>
        </p:nvSpPr>
        <p:spPr>
          <a:xfrm rot="317705">
            <a:off x="7002016" y="3264627"/>
            <a:ext cx="1592098" cy="430887"/>
          </a:xfrm>
          <a:prstGeom prst="rect">
            <a:avLst/>
          </a:prstGeom>
          <a:noFill/>
        </p:spPr>
        <p:txBody>
          <a:bodyPr wrap="square" rtlCol="0">
            <a:spAutoFit/>
          </a:bodyPr>
          <a:lstStyle/>
          <a:p>
            <a:r>
              <a:rPr lang="en-US" sz="2200" i="1" dirty="0">
                <a:solidFill>
                  <a:schemeClr val="bg1"/>
                </a:solidFill>
                <a:latin typeface="Arial Narrow" pitchFamily="34" charset="0"/>
              </a:rPr>
              <a:t>I need a plan!</a:t>
            </a:r>
          </a:p>
        </p:txBody>
      </p:sp>
      <p:sp>
        <p:nvSpPr>
          <p:cNvPr id="16" name="Title 1"/>
          <p:cNvSpPr txBox="1">
            <a:spLocks/>
          </p:cNvSpPr>
          <p:nvPr/>
        </p:nvSpPr>
        <p:spPr>
          <a:xfrm>
            <a:off x="609600" y="6172200"/>
            <a:ext cx="6019800" cy="457200"/>
          </a:xfrm>
          <a:prstGeom prst="rect">
            <a:avLst/>
          </a:prstGeom>
          <a:solidFill>
            <a:schemeClr val="accent1">
              <a:lumMod val="20000"/>
              <a:lumOff val="80000"/>
            </a:schemeClr>
          </a:solidFill>
          <a:ln w="38100">
            <a:solidFill>
              <a:srgbClr val="152116"/>
            </a:solidFill>
          </a:ln>
        </p:spPr>
        <p:txBody>
          <a:bodyPr vert="horz" anchor="b">
            <a:noAutofit/>
          </a:bodyPr>
          <a:lstStyle/>
          <a:p>
            <a:pPr lvl="0" algn="just">
              <a:lnSpc>
                <a:spcPct val="98000"/>
              </a:lnSpc>
              <a:spcBef>
                <a:spcPct val="0"/>
              </a:spcBef>
              <a:defRPr/>
            </a:pPr>
            <a:r>
              <a:rPr lang="en-US" sz="2300" dirty="0">
                <a:latin typeface="Arial Narrow" pitchFamily="34" charset="0"/>
              </a:rPr>
              <a:t>Rule #7: Learn How to Let Go </a:t>
            </a:r>
            <a:r>
              <a:rPr lang="en-US" sz="2300" dirty="0">
                <a:latin typeface="Arial Narrow" pitchFamily="34" charset="0"/>
                <a:sym typeface="Wingdings 2"/>
              </a:rPr>
              <a:t></a:t>
            </a:r>
            <a:r>
              <a:rPr lang="en-US" sz="2300" dirty="0">
                <a:latin typeface="Arial Narrow" pitchFamily="34" charset="0"/>
              </a:rPr>
              <a:t> Of all that obstructs</a:t>
            </a:r>
            <a:endParaRPr lang="en-US" sz="2300" dirty="0">
              <a:solidFill>
                <a:srgbClr val="1E2E1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1000"/>
                                        <p:tgtEl>
                                          <p:spTgt spid="1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10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5"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down)">
                                      <p:cBhvr>
                                        <p:cTn id="25" dur="500"/>
                                        <p:tgtEl>
                                          <p:spTgt spid="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heckerboard(across)">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outVertical)">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3"/>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strVal val="#ppt_w+.3"/>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strVal val="#ppt_w+.3"/>
                                          </p:val>
                                        </p:tav>
                                        <p:tav tm="100000">
                                          <p:val>
                                            <p:strVal val="#ppt_w"/>
                                          </p:val>
                                        </p:tav>
                                      </p:tavLst>
                                    </p:anim>
                                    <p:anim calcmode="lin" valueType="num">
                                      <p:cBhvr>
                                        <p:cTn id="67" dur="1000" fill="hold"/>
                                        <p:tgtEl>
                                          <p:spTgt spid="14"/>
                                        </p:tgtEl>
                                        <p:attrNameLst>
                                          <p:attrName>ppt_h</p:attrName>
                                        </p:attrNameLst>
                                      </p:cBhvr>
                                      <p:tavLst>
                                        <p:tav tm="0">
                                          <p:val>
                                            <p:strVal val="#ppt_h"/>
                                          </p:val>
                                        </p:tav>
                                        <p:tav tm="100000">
                                          <p:val>
                                            <p:strVal val="#ppt_h"/>
                                          </p:val>
                                        </p:tav>
                                      </p:tavLst>
                                    </p:anim>
                                    <p:animEffect transition="in" filter="fade">
                                      <p:cBhvr>
                                        <p:cTn id="68" dur="10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strVal val="#ppt_w+.3"/>
                                          </p:val>
                                        </p:tav>
                                        <p:tav tm="100000">
                                          <p:val>
                                            <p:strVal val="#ppt_w"/>
                                          </p:val>
                                        </p:tav>
                                      </p:tavLst>
                                    </p:anim>
                                    <p:anim calcmode="lin" valueType="num">
                                      <p:cBhvr>
                                        <p:cTn id="74" dur="1000" fill="hold"/>
                                        <p:tgtEl>
                                          <p:spTgt spid="15"/>
                                        </p:tgtEl>
                                        <p:attrNameLst>
                                          <p:attrName>ppt_h</p:attrName>
                                        </p:attrNameLst>
                                      </p:cBhvr>
                                      <p:tavLst>
                                        <p:tav tm="0">
                                          <p:val>
                                            <p:strVal val="#ppt_h"/>
                                          </p:val>
                                        </p:tav>
                                        <p:tav tm="100000">
                                          <p:val>
                                            <p:strVal val="#ppt_h"/>
                                          </p:val>
                                        </p:tav>
                                      </p:tavLst>
                                    </p:anim>
                                    <p:animEffect transition="in" filter="fade">
                                      <p:cBhvr>
                                        <p:cTn id="75" dur="10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strVal val="#ppt_w+.3"/>
                                          </p:val>
                                        </p:tav>
                                        <p:tav tm="100000">
                                          <p:val>
                                            <p:strVal val="#ppt_w"/>
                                          </p:val>
                                        </p:tav>
                                      </p:tavLst>
                                    </p:anim>
                                    <p:anim calcmode="lin" valueType="num">
                                      <p:cBhvr>
                                        <p:cTn id="81" dur="1000" fill="hold"/>
                                        <p:tgtEl>
                                          <p:spTgt spid="16"/>
                                        </p:tgtEl>
                                        <p:attrNameLst>
                                          <p:attrName>ppt_h</p:attrName>
                                        </p:attrNameLst>
                                      </p:cBhvr>
                                      <p:tavLst>
                                        <p:tav tm="0">
                                          <p:val>
                                            <p:strVal val="#ppt_h"/>
                                          </p:val>
                                        </p:tav>
                                        <p:tav tm="100000">
                                          <p:val>
                                            <p:strVal val="#ppt_h"/>
                                          </p:val>
                                        </p:tav>
                                      </p:tavLst>
                                    </p:anim>
                                    <p:animEffect transition="in" filter="fade">
                                      <p:cBhvr>
                                        <p:cTn id="8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8" grpId="0" animBg="1"/>
      <p:bldP spid="9" grpId="0" animBg="1"/>
      <p:bldP spid="11" grpId="0" animBg="1"/>
      <p:bldP spid="12" grpId="0" animBg="1"/>
      <p:bldP spid="13" grpId="0" animBg="1"/>
      <p:bldP spid="14" grpId="0" animBg="1"/>
      <p:bldP spid="15" grpId="0" animBg="1"/>
      <p:bldP spid="23" grpId="0" animBg="1"/>
      <p:bldP spid="2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 descr="http://www.alienresistance.org/VISION-OF-THE-THRONE-IN-THE-%20TEMPLE-COURT%20copy.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228600" y="3505200"/>
            <a:ext cx="8686800" cy="1524000"/>
          </a:xfrm>
          <a:prstGeom prst="rect">
            <a:avLst/>
          </a:prstGeom>
          <a:solidFill>
            <a:srgbClr val="64470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3000"/>
              </a:lnSpc>
            </a:pPr>
            <a:r>
              <a:rPr lang="en-US" sz="2400" dirty="0">
                <a:latin typeface="Microsoft Sans Serif" pitchFamily="34" charset="0"/>
                <a:cs typeface="Microsoft Sans Serif" pitchFamily="34" charset="0"/>
              </a:rPr>
              <a:t>Realization of the Holiness, the infinite </a:t>
            </a:r>
            <a:r>
              <a:rPr lang="en-US" sz="2400" dirty="0">
                <a:ln>
                  <a:solidFill>
                    <a:srgbClr val="FFC000"/>
                  </a:solidFill>
                </a:ln>
                <a:solidFill>
                  <a:schemeClr val="bg1"/>
                </a:solidFill>
                <a:latin typeface="Microsoft Sans Serif" pitchFamily="34" charset="0"/>
                <a:cs typeface="Microsoft Sans Serif" pitchFamily="34" charset="0"/>
              </a:rPr>
              <a:t>greatness</a:t>
            </a:r>
            <a:r>
              <a:rPr lang="en-US" sz="2400" dirty="0">
                <a:solidFill>
                  <a:schemeClr val="bg1"/>
                </a:solidFill>
                <a:latin typeface="Microsoft Sans Serif" pitchFamily="34" charset="0"/>
                <a:cs typeface="Microsoft Sans Serif" pitchFamily="34" charset="0"/>
              </a:rPr>
              <a:t>,</a:t>
            </a:r>
            <a:r>
              <a:rPr lang="en-US" sz="2400" dirty="0">
                <a:latin typeface="Microsoft Sans Serif" pitchFamily="34" charset="0"/>
                <a:cs typeface="Microsoft Sans Serif" pitchFamily="34" charset="0"/>
              </a:rPr>
              <a:t> of God makes one ashamed, feel completely unworthy </a:t>
            </a:r>
            <a:r>
              <a:rPr lang="en-US" sz="2400" dirty="0">
                <a:latin typeface="Microsoft Sans Serif" pitchFamily="34" charset="0"/>
                <a:cs typeface="Microsoft Sans Serif" pitchFamily="34" charset="0"/>
                <a:sym typeface="Wingdings 2"/>
              </a:rPr>
              <a:t></a:t>
            </a:r>
            <a:r>
              <a:rPr lang="en-US" sz="2400" dirty="0">
                <a:latin typeface="Microsoft Sans Serif" pitchFamily="34" charset="0"/>
                <a:cs typeface="Microsoft Sans Serif" pitchFamily="34" charset="0"/>
              </a:rPr>
              <a:t> “Woe is me! For I am undone…a man of unclean lips” (cp. Luke 5:8, “Depart from me, for I am a sinful man, O Lord.”)</a:t>
            </a:r>
            <a:endParaRPr lang="en-US" sz="2400" dirty="0">
              <a:solidFill>
                <a:srgbClr val="C9FFE1"/>
              </a:solidFill>
              <a:latin typeface="Microsoft Sans Serif" pitchFamily="34" charset="0"/>
              <a:cs typeface="Microsoft Sans Serif" pitchFamily="34" charset="0"/>
            </a:endParaRPr>
          </a:p>
        </p:txBody>
      </p:sp>
      <p:sp>
        <p:nvSpPr>
          <p:cNvPr id="9" name="Rectangle 8"/>
          <p:cNvSpPr/>
          <p:nvPr/>
        </p:nvSpPr>
        <p:spPr>
          <a:xfrm>
            <a:off x="990600" y="1066800"/>
            <a:ext cx="2362200" cy="609600"/>
          </a:xfrm>
          <a:prstGeom prst="rect">
            <a:avLst/>
          </a:prstGeom>
          <a:solidFill>
            <a:srgbClr val="262F13"/>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9FFE1"/>
                </a:solidFill>
                <a:latin typeface="Arial" pitchFamily="34" charset="0"/>
                <a:cs typeface="Arial" pitchFamily="34" charset="0"/>
              </a:rPr>
              <a:t>Isaiah 6:1-8</a:t>
            </a:r>
          </a:p>
        </p:txBody>
      </p:sp>
      <p:sp>
        <p:nvSpPr>
          <p:cNvPr id="12" name="Rounded Rectangle 11"/>
          <p:cNvSpPr/>
          <p:nvPr/>
        </p:nvSpPr>
        <p:spPr>
          <a:xfrm>
            <a:off x="381000" y="5257800"/>
            <a:ext cx="3429000" cy="1447800"/>
          </a:xfrm>
          <a:prstGeom prst="roundRect">
            <a:avLst/>
          </a:prstGeom>
          <a:solidFill>
            <a:schemeClr val="accent3">
              <a:lumMod val="20000"/>
              <a:lumOff val="80000"/>
            </a:schemeClr>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3000"/>
              </a:lnSpc>
            </a:pPr>
            <a:r>
              <a:rPr lang="en-US" sz="200" b="1" i="1" dirty="0">
                <a:solidFill>
                  <a:srgbClr val="262F13"/>
                </a:solidFill>
                <a:latin typeface="Arial Narrow" pitchFamily="34" charset="0"/>
              </a:rPr>
              <a:t> </a:t>
            </a:r>
          </a:p>
          <a:p>
            <a:pPr algn="just">
              <a:lnSpc>
                <a:spcPct val="90000"/>
              </a:lnSpc>
            </a:pPr>
            <a:r>
              <a:rPr lang="en-US" sz="2400" b="1" i="1" dirty="0">
                <a:solidFill>
                  <a:srgbClr val="262F13"/>
                </a:solidFill>
                <a:latin typeface="Arial Narrow" pitchFamily="34" charset="0"/>
                <a:cs typeface="Microsoft Sans Serif" pitchFamily="34" charset="0"/>
              </a:rPr>
              <a:t>That I may apprehend that for which also I am apprehended of Christ Jesus… (Phil 3:8-14)</a:t>
            </a:r>
          </a:p>
        </p:txBody>
      </p:sp>
      <p:pic>
        <p:nvPicPr>
          <p:cNvPr id="13" name="img" descr="http://1.bp.blogspot.com/-V4gcSxbKH2A/UK5x89GB_EI/AAAAAAAAAJg/Ms8PbEPgcRM/s1600/isaiah-seraphim-coal.jpg"/>
          <p:cNvPicPr/>
          <p:nvPr/>
        </p:nvPicPr>
        <p:blipFill>
          <a:blip r:embed="rId3" cstate="print"/>
          <a:srcRect l="38873" t="13333" r="3380" b="5333"/>
          <a:stretch>
            <a:fillRect/>
          </a:stretch>
        </p:blipFill>
        <p:spPr bwMode="auto">
          <a:xfrm>
            <a:off x="5591714" y="381000"/>
            <a:ext cx="3095086" cy="2773061"/>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Rounded Rectangle 14"/>
          <p:cNvSpPr/>
          <p:nvPr/>
        </p:nvSpPr>
        <p:spPr>
          <a:xfrm>
            <a:off x="5334000" y="5257800"/>
            <a:ext cx="3429000" cy="1447800"/>
          </a:xfrm>
          <a:prstGeom prst="roundRect">
            <a:avLst/>
          </a:prstGeom>
          <a:solidFill>
            <a:schemeClr val="accent3">
              <a:lumMod val="20000"/>
              <a:lumOff val="80000"/>
            </a:schemeClr>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93000"/>
              </a:lnSpc>
            </a:pPr>
            <a:r>
              <a:rPr lang="en-US" sz="200" b="1" i="1" dirty="0">
                <a:solidFill>
                  <a:srgbClr val="262F13"/>
                </a:solidFill>
                <a:latin typeface="Arial Narrow" pitchFamily="34" charset="0"/>
              </a:rPr>
              <a:t> </a:t>
            </a:r>
          </a:p>
          <a:p>
            <a:pPr algn="just">
              <a:lnSpc>
                <a:spcPct val="90000"/>
              </a:lnSpc>
            </a:pPr>
            <a:r>
              <a:rPr lang="en-US" sz="2400" b="1" i="1" dirty="0">
                <a:solidFill>
                  <a:srgbClr val="262F13"/>
                </a:solidFill>
                <a:latin typeface="Arial Narrow" pitchFamily="34" charset="0"/>
                <a:cs typeface="Microsoft Sans Serif" pitchFamily="34" charset="0"/>
              </a:rPr>
              <a:t>God reaches down for us and assures us of our worth. Whom shall I send? He says…</a:t>
            </a:r>
          </a:p>
        </p:txBody>
      </p:sp>
      <p:sp>
        <p:nvSpPr>
          <p:cNvPr id="11" name="Title 1">
            <a:extLst>
              <a:ext uri="{FF2B5EF4-FFF2-40B4-BE49-F238E27FC236}">
                <a16:creationId xmlns:a16="http://schemas.microsoft.com/office/drawing/2014/main" id="{FDCAECB1-4E5A-4C35-ACEB-F82425FE2A7B}"/>
              </a:ext>
            </a:extLst>
          </p:cNvPr>
          <p:cNvSpPr txBox="1">
            <a:spLocks/>
          </p:cNvSpPr>
          <p:nvPr/>
        </p:nvSpPr>
        <p:spPr>
          <a:xfrm>
            <a:off x="85060" y="88436"/>
            <a:ext cx="5826720" cy="687573"/>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3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The God of the Mountain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8)">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414793658651_603" descr="http://www.maestronews.com/wallpapers/landscape/mountain/mountain_2.jpg"/>
          <p:cNvPicPr/>
          <p:nvPr/>
        </p:nvPicPr>
        <p:blipFill>
          <a:blip r:embed="rId2" cstate="print"/>
          <a:srcRect/>
          <a:stretch>
            <a:fillRect/>
          </a:stretch>
        </p:blipFill>
        <p:spPr bwMode="auto">
          <a:xfrm>
            <a:off x="0" y="-9144"/>
            <a:ext cx="9144000" cy="6867144"/>
          </a:xfrm>
          <a:prstGeom prst="rect">
            <a:avLst/>
          </a:prstGeom>
          <a:noFill/>
          <a:ln w="9525">
            <a:noFill/>
            <a:miter lim="800000"/>
            <a:headEnd/>
            <a:tailEnd/>
          </a:ln>
        </p:spPr>
      </p:pic>
      <p:pic>
        <p:nvPicPr>
          <p:cNvPr id="14" name="yui_3_5_1_5_1410901787075_575" descr="https://sp1.yimg.com/ib/th?id=HN.608015190114700937&amp;pid=15.1&amp;P=0"/>
          <p:cNvPicPr/>
          <p:nvPr/>
        </p:nvPicPr>
        <p:blipFill>
          <a:blip r:embed="rId3" cstate="print">
            <a:duotone>
              <a:prstClr val="black"/>
              <a:schemeClr val="accent6">
                <a:tint val="45000"/>
                <a:satMod val="400000"/>
              </a:schemeClr>
            </a:duotone>
          </a:blip>
          <a:srcRect l="28800" t="6400" r="28800" b="28800"/>
          <a:stretch>
            <a:fillRect/>
          </a:stretch>
        </p:blipFill>
        <p:spPr bwMode="auto">
          <a:xfrm rot="20981960">
            <a:off x="262868" y="5320015"/>
            <a:ext cx="811759" cy="1240612"/>
          </a:xfrm>
          <a:prstGeom prst="rect">
            <a:avLst/>
          </a:prstGeom>
          <a:noFill/>
          <a:ln w="28575">
            <a:solidFill>
              <a:schemeClr val="accent3">
                <a:lumMod val="20000"/>
                <a:lumOff val="80000"/>
              </a:schemeClr>
            </a:solidFill>
            <a:miter lim="800000"/>
            <a:headEnd/>
            <a:tailEnd/>
          </a:ln>
        </p:spPr>
      </p:pic>
      <p:sp>
        <p:nvSpPr>
          <p:cNvPr id="19" name="Up Arrow 18"/>
          <p:cNvSpPr/>
          <p:nvPr/>
        </p:nvSpPr>
        <p:spPr>
          <a:xfrm rot="1828452">
            <a:off x="1199700" y="1914706"/>
            <a:ext cx="1178553" cy="3156006"/>
          </a:xfrm>
          <a:prstGeom prst="upArrow">
            <a:avLst/>
          </a:prstGeom>
          <a:solidFill>
            <a:srgbClr val="FF0000"/>
          </a:solidFill>
          <a:ln>
            <a:solidFill>
              <a:srgbClr val="262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133600" y="4953000"/>
            <a:ext cx="6324600" cy="1219200"/>
          </a:xfrm>
          <a:prstGeom prst="rect">
            <a:avLst/>
          </a:prstGeom>
          <a:solidFill>
            <a:srgbClr val="232C1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150" dirty="0">
                <a:solidFill>
                  <a:srgbClr val="C9FFE1"/>
                </a:solidFill>
                <a:latin typeface="Arial" pitchFamily="34" charset="0"/>
                <a:cs typeface="Arial" pitchFamily="34" charset="0"/>
              </a:rPr>
              <a:t>Because, I am not holy; I’m not “high and lifted up” where God is.</a:t>
            </a:r>
          </a:p>
        </p:txBody>
      </p:sp>
      <p:sp>
        <p:nvSpPr>
          <p:cNvPr id="28" name="Rounded Rectangle 27"/>
          <p:cNvSpPr/>
          <p:nvPr/>
        </p:nvSpPr>
        <p:spPr>
          <a:xfrm>
            <a:off x="6019800" y="381000"/>
            <a:ext cx="2819400" cy="1600200"/>
          </a:xfrm>
          <a:prstGeom prst="roundRect">
            <a:avLst/>
          </a:prstGeom>
          <a:solidFill>
            <a:schemeClr val="accent3">
              <a:lumMod val="20000"/>
              <a:lumOff val="80000"/>
            </a:schemeClr>
          </a:solidFill>
          <a:ln w="381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83000"/>
              </a:lnSpc>
            </a:pPr>
            <a:r>
              <a:rPr lang="en-US" sz="200" b="1" i="1" dirty="0">
                <a:solidFill>
                  <a:schemeClr val="tx2">
                    <a:lumMod val="50000"/>
                  </a:schemeClr>
                </a:solidFill>
                <a:latin typeface="Arial Narrow" pitchFamily="34" charset="0"/>
              </a:rPr>
              <a:t> </a:t>
            </a:r>
          </a:p>
          <a:p>
            <a:pPr algn="just">
              <a:lnSpc>
                <a:spcPct val="98000"/>
              </a:lnSpc>
            </a:pPr>
            <a:r>
              <a:rPr lang="en-US" sz="3200" i="1" dirty="0">
                <a:solidFill>
                  <a:schemeClr val="tx2">
                    <a:lumMod val="50000"/>
                  </a:schemeClr>
                </a:solidFill>
                <a:latin typeface="Microsoft Sans Serif" pitchFamily="34" charset="0"/>
                <a:cs typeface="Microsoft Sans Serif" pitchFamily="34" charset="0"/>
              </a:rPr>
              <a:t>So, how do even the best reach God</a:t>
            </a:r>
            <a:r>
              <a:rPr lang="en-US" sz="3200" i="1" dirty="0">
                <a:solidFill>
                  <a:srgbClr val="0B0B2B"/>
                </a:solidFill>
                <a:latin typeface="Microsoft Sans Serif" pitchFamily="34" charset="0"/>
                <a:cs typeface="Microsoft Sans Serif" pitchFamily="34" charset="0"/>
                <a:sym typeface="Wingdings" pitchFamily="2" charset="2"/>
              </a:rPr>
              <a:t>?</a:t>
            </a:r>
            <a:endParaRPr lang="en-US" sz="3200" i="1" dirty="0">
              <a:solidFill>
                <a:srgbClr val="0B0B2B"/>
              </a:solidFill>
              <a:cs typeface="Arial" pitchFamily="34" charset="0"/>
            </a:endParaRPr>
          </a:p>
        </p:txBody>
      </p:sp>
      <p:sp>
        <p:nvSpPr>
          <p:cNvPr id="23" name="Rectangle 22"/>
          <p:cNvSpPr/>
          <p:nvPr/>
        </p:nvSpPr>
        <p:spPr>
          <a:xfrm>
            <a:off x="1600200" y="0"/>
            <a:ext cx="4495800" cy="1066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0" dirty="0">
                <a:solidFill>
                  <a:srgbClr val="C5FFDF"/>
                </a:solidFill>
                <a:latin typeface="Franklin Gothic Demi" pitchFamily="34" charset="0"/>
              </a:rPr>
              <a:t>G</a:t>
            </a:r>
            <a:r>
              <a:rPr lang="en-US" sz="12000" dirty="0">
                <a:solidFill>
                  <a:srgbClr val="C9FFE1"/>
                </a:solidFill>
                <a:latin typeface="Franklin Gothic Demi" pitchFamily="34" charset="0"/>
              </a:rPr>
              <a:t>od</a:t>
            </a:r>
          </a:p>
        </p:txBody>
      </p:sp>
      <p:sp>
        <p:nvSpPr>
          <p:cNvPr id="26" name="Rounded Rectangle 25"/>
          <p:cNvSpPr/>
          <p:nvPr/>
        </p:nvSpPr>
        <p:spPr>
          <a:xfrm>
            <a:off x="2743200" y="1447800"/>
            <a:ext cx="2286000" cy="685800"/>
          </a:xfrm>
          <a:prstGeom prst="roundRect">
            <a:avLst/>
          </a:prstGeom>
          <a:solidFill>
            <a:schemeClr val="tx2">
              <a:lumMod val="7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6000"/>
              </a:lnSpc>
            </a:pPr>
            <a:r>
              <a:rPr lang="en-US" sz="2900" b="1" dirty="0">
                <a:solidFill>
                  <a:srgbClr val="C5FFDF"/>
                </a:solidFill>
                <a:latin typeface="Arial" pitchFamily="34" charset="0"/>
                <a:cs typeface="Arial" pitchFamily="34" charset="0"/>
              </a:rPr>
              <a:t>Isaiah 6:1-3</a:t>
            </a:r>
          </a:p>
        </p:txBody>
      </p:sp>
      <p:sp>
        <p:nvSpPr>
          <p:cNvPr id="15" name="Rounded Rectangle 14"/>
          <p:cNvSpPr/>
          <p:nvPr/>
        </p:nvSpPr>
        <p:spPr>
          <a:xfrm>
            <a:off x="4038600" y="5105400"/>
            <a:ext cx="2743200" cy="457200"/>
          </a:xfrm>
          <a:prstGeom prst="roundRect">
            <a:avLst/>
          </a:prstGeom>
          <a:noFill/>
          <a:ln w="57150">
            <a:solidFill>
              <a:srgbClr val="3FF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66A9460-987C-4E5F-AECF-083A53CD1F92}"/>
              </a:ext>
            </a:extLst>
          </p:cNvPr>
          <p:cNvSpPr txBox="1">
            <a:spLocks/>
          </p:cNvSpPr>
          <p:nvPr/>
        </p:nvSpPr>
        <p:spPr>
          <a:xfrm>
            <a:off x="2764465" y="6241188"/>
            <a:ext cx="6241311" cy="6096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500" b="1" i="1" dirty="0">
                <a:ln w="12700">
                  <a:solidFill>
                    <a:srgbClr val="032C5D"/>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Calisto MT" panose="02040603050505030304" pitchFamily="18" charset="0"/>
                <a:ea typeface="+mj-ea"/>
                <a:cs typeface="+mj-cs"/>
              </a:rPr>
              <a:t>“The God of the Mountain”</a:t>
            </a:r>
            <a:endParaRPr kumimoji="0" lang="en-US" sz="3500" b="1" i="1" u="none" strike="noStrike" kern="1200" cap="none" spc="0" normalizeH="0" baseline="0" noProof="0" dirty="0">
              <a:ln w="12700">
                <a:solidFill>
                  <a:srgbClr val="032C5D"/>
                </a:solidFill>
                <a:prstDash val="solid"/>
              </a:ln>
              <a:solidFill>
                <a:schemeClr val="accent1">
                  <a:lumMod val="20000"/>
                  <a:lumOff val="80000"/>
                </a:schemeClr>
              </a:solidFill>
              <a:effectLst>
                <a:outerShdw blurRad="41275" dist="20320" dir="1800000" algn="tl" rotWithShape="0">
                  <a:srgbClr val="000000">
                    <a:alpha val="40000"/>
                  </a:srgbClr>
                </a:outerShdw>
              </a:effectLst>
              <a:uLnTx/>
              <a:uFillTx/>
              <a:latin typeface="Calisto MT" panose="02040603050505030304"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5"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heckerboard(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strips(upRight)">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28" grpId="0" animBg="1"/>
      <p:bldP spid="23" grpId="0"/>
      <p:bldP spid="26"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yui_3_5_1_5_1412121289130_802" descr="http://img.docstoccdn.com/thumb/orig/451096.png"/>
          <p:cNvPicPr/>
          <p:nvPr/>
        </p:nvPicPr>
        <p:blipFill>
          <a:blip r:embed="rId2" cstate="print"/>
          <a:srcRect/>
          <a:stretch>
            <a:fillRect/>
          </a:stretch>
        </p:blipFill>
        <p:spPr bwMode="auto">
          <a:xfrm>
            <a:off x="0" y="-1"/>
            <a:ext cx="9144000" cy="6903720"/>
          </a:xfrm>
          <a:prstGeom prst="rect">
            <a:avLst/>
          </a:prstGeom>
          <a:noFill/>
          <a:ln w="9525">
            <a:noFill/>
            <a:miter lim="800000"/>
            <a:headEnd/>
            <a:tailEnd/>
          </a:ln>
        </p:spPr>
      </p:pic>
      <p:pic>
        <p:nvPicPr>
          <p:cNvPr id="8" name="yui_3_5_1_5_1416003131448_827" descr="http://pkbrau.files.wordpress.com/2010/09/carrying-the-cross.jpg"/>
          <p:cNvPicPr/>
          <p:nvPr/>
        </p:nvPicPr>
        <p:blipFill>
          <a:blip r:embed="rId3" cstate="print"/>
          <a:srcRect/>
          <a:stretch>
            <a:fillRect/>
          </a:stretch>
        </p:blipFill>
        <p:spPr bwMode="auto">
          <a:xfrm>
            <a:off x="0" y="0"/>
            <a:ext cx="9143390" cy="6857999"/>
          </a:xfrm>
          <a:prstGeom prst="rect">
            <a:avLst/>
          </a:prstGeom>
          <a:noFill/>
          <a:ln w="9525">
            <a:noFill/>
            <a:miter lim="800000"/>
            <a:headEnd/>
            <a:tailEnd/>
          </a:ln>
        </p:spPr>
      </p:pic>
      <p:sp>
        <p:nvSpPr>
          <p:cNvPr id="11" name="Rectangle 10"/>
          <p:cNvSpPr/>
          <p:nvPr/>
        </p:nvSpPr>
        <p:spPr>
          <a:xfrm>
            <a:off x="533400" y="1143000"/>
            <a:ext cx="8077200" cy="2062616"/>
          </a:xfrm>
          <a:prstGeom prst="rect">
            <a:avLst/>
          </a:prstGeom>
        </p:spPr>
        <p:txBody>
          <a:bodyPr wrap="square">
            <a:spAutoFit/>
          </a:bodyPr>
          <a:lstStyle/>
          <a:p>
            <a:pPr algn="just">
              <a:lnSpc>
                <a:spcPct val="97000"/>
              </a:lnSpc>
            </a:pPr>
            <a:r>
              <a:rPr lang="en-US" sz="3300" i="1" spc="30" dirty="0">
                <a:ln w="12700">
                  <a:solidFill>
                    <a:schemeClr val="accent1">
                      <a:lumMod val="20000"/>
                      <a:lumOff val="80000"/>
                    </a:schemeClr>
                  </a:solidFill>
                  <a:prstDash val="solid"/>
                </a:ln>
                <a:solidFill>
                  <a:srgbClr val="DFDFE1"/>
                </a:solidFill>
                <a:effectLst>
                  <a:outerShdw blurRad="38100" dist="38100" dir="2700000" algn="tl">
                    <a:srgbClr val="000000">
                      <a:alpha val="43137"/>
                    </a:srgbClr>
                  </a:outerShdw>
                </a:effectLst>
                <a:latin typeface="Arial" pitchFamily="34" charset="0"/>
                <a:cs typeface="Arial" pitchFamily="34" charset="0"/>
              </a:rPr>
              <a:t>The journey up the mountain to God begins with the first step.  We must be “washed…sanctified…justified in the Name of our Lord.” (1 Corinthians 6:9-11)</a:t>
            </a:r>
          </a:p>
        </p:txBody>
      </p:sp>
      <p:sp>
        <p:nvSpPr>
          <p:cNvPr id="9" name="Title 1"/>
          <p:cNvSpPr>
            <a:spLocks noGrp="1"/>
          </p:cNvSpPr>
          <p:nvPr>
            <p:ph type="ctrTitle"/>
          </p:nvPr>
        </p:nvSpPr>
        <p:spPr>
          <a:xfrm>
            <a:off x="0" y="1"/>
            <a:ext cx="8610600" cy="1143000"/>
          </a:xfrm>
        </p:spPr>
        <p:txBody>
          <a:bodyPr>
            <a:noAutofit/>
          </a:bodyPr>
          <a:lstStyle/>
          <a:p>
            <a:pPr algn="l"/>
            <a:r>
              <a:rPr lang="en-US" sz="72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Be Holy…</a:t>
            </a:r>
          </a:p>
        </p:txBody>
      </p:sp>
      <p:sp>
        <p:nvSpPr>
          <p:cNvPr id="13" name="Title 1"/>
          <p:cNvSpPr txBox="1">
            <a:spLocks/>
          </p:cNvSpPr>
          <p:nvPr/>
        </p:nvSpPr>
        <p:spPr>
          <a:xfrm>
            <a:off x="533400" y="5715000"/>
            <a:ext cx="8610600" cy="1143000"/>
          </a:xfrm>
          <a:prstGeom prst="rect">
            <a:avLst/>
          </a:prstGeom>
        </p:spPr>
        <p:txBody>
          <a:bodyPr vert="horz" lIns="91440" tIns="45720" rIns="91440" bIns="45720" rtlCol="0" anchor="ctr">
            <a:noAutofit/>
          </a:bodyPr>
          <a:lstStyle/>
          <a:p>
            <a:pPr lvl="0" algn="r">
              <a:spcBef>
                <a:spcPct val="0"/>
              </a:spcBef>
              <a:defRPr/>
            </a:pPr>
            <a:r>
              <a:rPr lang="en-US" sz="72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Brush Script MT" pitchFamily="66" charset="0"/>
              </a:rPr>
              <a:t>For I Am Holy</a:t>
            </a:r>
          </a:p>
        </p:txBody>
      </p:sp>
      <p:cxnSp>
        <p:nvCxnSpPr>
          <p:cNvPr id="7" name="Straight Connector 6"/>
          <p:cNvCxnSpPr/>
          <p:nvPr/>
        </p:nvCxnSpPr>
        <p:spPr>
          <a:xfrm>
            <a:off x="762000" y="2667000"/>
            <a:ext cx="1447800" cy="1588"/>
          </a:xfrm>
          <a:prstGeom prst="line">
            <a:avLst/>
          </a:prstGeom>
          <a:ln w="57150">
            <a:solidFill>
              <a:srgbClr val="3FFF9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2667000"/>
            <a:ext cx="1752600" cy="1588"/>
          </a:xfrm>
          <a:prstGeom prst="line">
            <a:avLst/>
          </a:prstGeom>
          <a:ln w="57150">
            <a:solidFill>
              <a:srgbClr val="3FFF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00600" y="2667000"/>
            <a:ext cx="1524000" cy="1588"/>
          </a:xfrm>
          <a:prstGeom prst="line">
            <a:avLst/>
          </a:prstGeom>
          <a:ln w="57150">
            <a:solidFill>
              <a:srgbClr val="3FFF9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C37803-2F25-4010-90CB-242B33095100}"/>
              </a:ext>
            </a:extLst>
          </p:cNvPr>
          <p:cNvSpPr/>
          <p:nvPr/>
        </p:nvSpPr>
        <p:spPr>
          <a:xfrm>
            <a:off x="210875" y="3429000"/>
            <a:ext cx="3611880" cy="2854841"/>
          </a:xfrm>
          <a:prstGeom prst="rect">
            <a:avLst/>
          </a:prstGeom>
          <a:solidFill>
            <a:srgbClr val="25FF88"/>
          </a:solidFill>
          <a:ln w="38100">
            <a:solidFill>
              <a:srgbClr val="009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3000"/>
              </a:lnSpc>
            </a:pPr>
            <a:r>
              <a:rPr lang="en-US" sz="2450" i="1" dirty="0">
                <a:solidFill>
                  <a:srgbClr val="232C12"/>
                </a:solidFill>
                <a:latin typeface="Arial Narrow" panose="020B0606020202030204" pitchFamily="34" charset="0"/>
              </a:rPr>
              <a:t>Put the Lord “before all things” (Col 1:17-18), put Him first, “count all things but loss” for Him (Phil 3:7-8); “He must increase, but I must decrease” (John 3:30); and, He will be “my life” (Col 3:1-4).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80A0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063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1587</TotalTime>
  <Words>4075</Words>
  <Application>Microsoft Office PowerPoint</Application>
  <PresentationFormat>On-screen Show (4:3)</PresentationFormat>
  <Paragraphs>379</Paragraphs>
  <Slides>54</Slides>
  <Notes>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54</vt:i4>
      </vt:variant>
    </vt:vector>
  </HeadingPairs>
  <TitlesOfParts>
    <vt:vector size="75" baseType="lpstr">
      <vt:lpstr>Arial</vt:lpstr>
      <vt:lpstr>Arial Narrow</vt:lpstr>
      <vt:lpstr>Arial Rounded MT Bold</vt:lpstr>
      <vt:lpstr>Book Antiqua</vt:lpstr>
      <vt:lpstr>Bradley Hand ITC</vt:lpstr>
      <vt:lpstr>Brush Script MT</vt:lpstr>
      <vt:lpstr>Calibri</vt:lpstr>
      <vt:lpstr>Calisto MT</vt:lpstr>
      <vt:lpstr>Cambria</vt:lpstr>
      <vt:lpstr>Candara</vt:lpstr>
      <vt:lpstr>Comic Sans MS</vt:lpstr>
      <vt:lpstr>Franklin Gothic Demi</vt:lpstr>
      <vt:lpstr>Microsoft Sans Serif</vt:lpstr>
      <vt:lpstr>Perpetua</vt:lpstr>
      <vt:lpstr>Segoe Print</vt:lpstr>
      <vt:lpstr>Times New Roman</vt:lpstr>
      <vt:lpstr>Trebuchet MS</vt:lpstr>
      <vt:lpstr>Wingdings</vt:lpstr>
      <vt:lpstr>Wingdings 2</vt:lpstr>
      <vt:lpstr>Wingdings 3</vt:lpstr>
      <vt:lpstr>Facet</vt:lpstr>
      <vt:lpstr> The God of the Mountain </vt:lpstr>
      <vt:lpstr>Be Holy…</vt:lpstr>
      <vt:lpstr>Be Holy…</vt:lpstr>
      <vt:lpstr>PowerPoint Presentation</vt:lpstr>
      <vt:lpstr>The God of the Mountain</vt:lpstr>
      <vt:lpstr>PowerPoint Presentation</vt:lpstr>
      <vt:lpstr>PowerPoint Presentation</vt:lpstr>
      <vt:lpstr>Be Holy…</vt:lpstr>
      <vt:lpstr>PowerPoint Presentation</vt:lpstr>
      <vt:lpstr> A Mountain Between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Climbing a Mountain</vt:lpstr>
      <vt:lpstr>PowerPoint Presentation</vt:lpstr>
      <vt:lpstr>God calls me to “come up,” “come near,” to Him and I need to know how to do that. For, in my weakness, I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Just Keep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Too Much Weight to Climb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in my weakness, I can…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Holy, For I am HOly</dc:title>
  <dc:creator>Michael White</dc:creator>
  <cp:lastModifiedBy>Michael White</cp:lastModifiedBy>
  <cp:revision>182</cp:revision>
  <dcterms:created xsi:type="dcterms:W3CDTF">2018-09-19T22:56:41Z</dcterms:created>
  <dcterms:modified xsi:type="dcterms:W3CDTF">2018-10-26T00:13:27Z</dcterms:modified>
</cp:coreProperties>
</file>