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9"/>
  </p:notesMasterIdLst>
  <p:sldIdLst>
    <p:sldId id="258" r:id="rId3"/>
    <p:sldId id="313" r:id="rId4"/>
    <p:sldId id="321" r:id="rId5"/>
    <p:sldId id="322" r:id="rId6"/>
    <p:sldId id="323" r:id="rId7"/>
    <p:sldId id="324" r:id="rId8"/>
    <p:sldId id="320" r:id="rId9"/>
    <p:sldId id="314" r:id="rId10"/>
    <p:sldId id="315" r:id="rId11"/>
    <p:sldId id="316" r:id="rId12"/>
    <p:sldId id="312" r:id="rId13"/>
    <p:sldId id="318" r:id="rId14"/>
    <p:sldId id="317" r:id="rId15"/>
    <p:sldId id="319" r:id="rId16"/>
    <p:sldId id="325" r:id="rId17"/>
    <p:sldId id="326"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43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DAB07005-A1F2-4F7F-9DE5-8E7DDB06D9FE}" type="datetimeFigureOut">
              <a:rPr lang="en-US" smtClean="0"/>
              <a:t>8/19/2018</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6766F73E-4EF1-4CFF-BD00-5A7C576EE5D9}" type="slidenum">
              <a:rPr lang="en-US" smtClean="0"/>
              <a:t>‹#›</a:t>
            </a:fld>
            <a:endParaRPr lang="en-US"/>
          </a:p>
        </p:txBody>
      </p:sp>
    </p:spTree>
    <p:extLst>
      <p:ext uri="{BB962C8B-B14F-4D97-AF65-F5344CB8AC3E}">
        <p14:creationId xmlns:p14="http://schemas.microsoft.com/office/powerpoint/2010/main" val="9191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15</a:t>
            </a:fld>
            <a:endParaRPr lang="en-US"/>
          </a:p>
        </p:txBody>
      </p:sp>
    </p:spTree>
    <p:extLst>
      <p:ext uri="{BB962C8B-B14F-4D97-AF65-F5344CB8AC3E}">
        <p14:creationId xmlns:p14="http://schemas.microsoft.com/office/powerpoint/2010/main" val="438598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19847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02674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56773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F511A8-C1EF-40E4-98A3-32C58D7C0CE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83056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548E03-22B9-4DD6-98CD-CCCFC91564A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4126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DAD00B0-6C7A-4EA5-8D5C-613B46CBB3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5988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4F25A86-A62B-430D-8057-B84670C203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2654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EBEB6C0-41BB-40E8-A775-E94718904E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59492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0545023-7744-4824-B39D-8AEDE9F9E69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80939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51D9FE9-15EF-4D8F-8A64-96A4C5B9A8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1984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8E554C-FFC3-449B-A950-B39AD10511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6434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809183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5C49D11-6914-432A-884A-4A53BE4E7E1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6786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1E9997-1873-4D47-884F-58F0B8CF38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74916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6F9A35-B7B0-43C5-948F-F0677DDEFF1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9460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3211F-21EA-4ED0-941C-F60DB209BFC1}"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92172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83211F-21EA-4ED0-941C-F60DB209BFC1}"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78950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83211F-21EA-4ED0-941C-F60DB209BFC1}"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92840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3211F-21EA-4ED0-941C-F60DB209BFC1}"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40515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3211F-21EA-4ED0-941C-F60DB209BFC1}"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145351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3211F-21EA-4ED0-941C-F60DB209BFC1}"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97299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3211F-21EA-4ED0-941C-F60DB209BFC1}"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96228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3211F-21EA-4ED0-941C-F60DB209BFC1}" type="datetimeFigureOut">
              <a:rPr lang="en-US" smtClean="0"/>
              <a:t>8/19/2018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6DE4D-3324-4C03-BEFF-C109E3DA1EB9}" type="slidenum">
              <a:rPr lang="en-US" smtClean="0"/>
              <a:t>‹#›</a:t>
            </a:fld>
            <a:endParaRPr lang="en-US"/>
          </a:p>
        </p:txBody>
      </p:sp>
    </p:spTree>
    <p:extLst>
      <p:ext uri="{BB962C8B-B14F-4D97-AF65-F5344CB8AC3E}">
        <p14:creationId xmlns:p14="http://schemas.microsoft.com/office/powerpoint/2010/main" val="361886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5000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FC0A9BED-23B7-4A6B-B4BA-48B608BA6C27}" type="slidenum">
              <a:rPr lang="en-US" altLang="en-US">
                <a:solidFill>
                  <a:srgbClr val="000000"/>
                </a:solidFill>
              </a:rPr>
              <a:pPr eaLnBrk="0" fontAlgn="base" hangingPunct="0">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9748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1600" y="1676400"/>
            <a:ext cx="6477000" cy="2308324"/>
          </a:xfrm>
          <a:prstGeom prst="rect">
            <a:avLst/>
          </a:prstGeom>
          <a:noFill/>
        </p:spPr>
        <p:txBody>
          <a:bodyPr wrap="square" rtlCol="0">
            <a:spAutoFit/>
          </a:bodyPr>
          <a:lstStyle/>
          <a:p>
            <a:pPr algn="ctr" fontAlgn="base"/>
            <a:r>
              <a:rPr lang="en-US" sz="2400" b="1" dirty="0"/>
              <a:t>Sunday</a:t>
            </a:r>
            <a:r>
              <a:rPr lang="en-US" sz="2400" dirty="0"/>
              <a:t>​</a:t>
            </a:r>
          </a:p>
          <a:p>
            <a:pPr algn="ctr" fontAlgn="base"/>
            <a:r>
              <a:rPr lang="en-US" sz="2400" b="1" dirty="0" smtClean="0"/>
              <a:t>August 19, 2018</a:t>
            </a:r>
            <a:r>
              <a:rPr lang="en-US" sz="2400" dirty="0" smtClean="0"/>
              <a:t>​</a:t>
            </a:r>
            <a:endParaRPr lang="en-US" sz="2400" dirty="0"/>
          </a:p>
          <a:p>
            <a:pPr algn="ctr" fontAlgn="base"/>
            <a:endParaRPr lang="en-US" sz="2400" b="1" dirty="0" smtClean="0"/>
          </a:p>
          <a:p>
            <a:pPr algn="ctr" fontAlgn="base"/>
            <a:r>
              <a:rPr lang="en-US" sz="2400" b="1" dirty="0" smtClean="0"/>
              <a:t>11:00 </a:t>
            </a:r>
            <a:r>
              <a:rPr lang="en-US" sz="2400" b="1" dirty="0"/>
              <a:t>am</a:t>
            </a:r>
            <a:r>
              <a:rPr lang="en-US" sz="2400" dirty="0"/>
              <a:t>​</a:t>
            </a:r>
          </a:p>
          <a:p>
            <a:pPr algn="ctr" fontAlgn="base"/>
            <a:r>
              <a:rPr lang="en-US" sz="2400" dirty="0"/>
              <a:t>​</a:t>
            </a:r>
          </a:p>
          <a:p>
            <a:pPr algn="ctr" fontAlgn="base"/>
            <a:r>
              <a:rPr lang="en-US" sz="2400" i="1" dirty="0"/>
              <a:t>Exton</a:t>
            </a:r>
            <a:r>
              <a:rPr lang="en-US" sz="2400" dirty="0" smtClean="0"/>
              <a:t>​</a:t>
            </a:r>
            <a:endParaRPr lang="en-US" sz="2400" dirty="0"/>
          </a:p>
        </p:txBody>
      </p:sp>
      <p:sp>
        <p:nvSpPr>
          <p:cNvPr id="4" name="Rectangle 3"/>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Tree>
    <p:extLst>
      <p:ext uri="{BB962C8B-B14F-4D97-AF65-F5344CB8AC3E}">
        <p14:creationId xmlns:p14="http://schemas.microsoft.com/office/powerpoint/2010/main" val="239956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892552"/>
          </a:xfrm>
          <a:prstGeom prst="rect">
            <a:avLst/>
          </a:prstGeom>
          <a:noFill/>
        </p:spPr>
        <p:txBody>
          <a:bodyPr wrap="square" rtlCol="0">
            <a:spAutoFit/>
          </a:bodyPr>
          <a:lstStyle/>
          <a:p>
            <a:r>
              <a:rPr lang="en-US" sz="2400" i="1" dirty="0">
                <a:latin typeface="Calibri" panose="020F0502020204030204" pitchFamily="34" charset="0"/>
              </a:rPr>
              <a:t>“The First [Day] from the Sabbath”</a:t>
            </a:r>
          </a:p>
          <a:p>
            <a:pPr marL="457200" indent="-457200">
              <a:buFont typeface="Arial" panose="020B0604020202020204" pitchFamily="34" charset="0"/>
              <a:buChar char="•"/>
            </a:pPr>
            <a:r>
              <a:rPr lang="en-US" sz="2800" dirty="0">
                <a:latin typeface="Calibri" panose="020F0502020204030204" pitchFamily="34" charset="0"/>
              </a:rPr>
              <a:t>Jesus was Raised</a:t>
            </a:r>
          </a:p>
        </p:txBody>
      </p:sp>
      <p:sp>
        <p:nvSpPr>
          <p:cNvPr id="3" name="Rectangle 2"/>
          <p:cNvSpPr/>
          <p:nvPr/>
        </p:nvSpPr>
        <p:spPr>
          <a:xfrm>
            <a:off x="2810395" y="1196876"/>
            <a:ext cx="6333605"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rIns="0">
            <a:spAutoFit/>
          </a:bodyPr>
          <a:lstStyle/>
          <a:p>
            <a:r>
              <a:rPr lang="en-US" sz="2400" b="1" dirty="0" smtClean="0"/>
              <a:t>John 20:1</a:t>
            </a:r>
          </a:p>
          <a:p>
            <a:r>
              <a:rPr lang="en-US" sz="2400" dirty="0"/>
              <a:t>Now on the first day of the week Mary </a:t>
            </a:r>
            <a:r>
              <a:rPr lang="en-US" sz="2400" dirty="0" smtClean="0"/>
              <a:t>Magdalene came </a:t>
            </a:r>
            <a:r>
              <a:rPr lang="en-US" sz="2400" dirty="0"/>
              <a:t>early to the tomb, while it </a:t>
            </a:r>
            <a:r>
              <a:rPr lang="en-US" sz="2400" dirty="0" smtClean="0"/>
              <a:t>was </a:t>
            </a:r>
            <a:r>
              <a:rPr lang="en-US" sz="2400" dirty="0"/>
              <a:t>still dark, and </a:t>
            </a:r>
            <a:r>
              <a:rPr lang="en-US" sz="2400" dirty="0" smtClean="0"/>
              <a:t>saw</a:t>
            </a:r>
            <a:r>
              <a:rPr lang="en-US" sz="2400" dirty="0"/>
              <a:t> the stone already taken away from the tomb</a:t>
            </a:r>
            <a:r>
              <a:rPr lang="en-US" sz="2400" dirty="0" smtClean="0"/>
              <a:t>.</a:t>
            </a:r>
            <a:endParaRPr lang="en-US" sz="2400" dirty="0"/>
          </a:p>
        </p:txBody>
      </p:sp>
      <p:sp>
        <p:nvSpPr>
          <p:cNvPr id="6" name="Rectangle 5"/>
          <p:cNvSpPr/>
          <p:nvPr/>
        </p:nvSpPr>
        <p:spPr>
          <a:xfrm>
            <a:off x="228600" y="4114800"/>
            <a:ext cx="4572000" cy="954107"/>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endParaRPr lang="en-US" sz="2800" dirty="0">
              <a:latin typeface="Calibri" panose="020F0502020204030204" pitchFamily="34" charset="0"/>
            </a:endParaRPr>
          </a:p>
        </p:txBody>
      </p:sp>
      <p:sp>
        <p:nvSpPr>
          <p:cNvPr id="7" name="Rectangle 6"/>
          <p:cNvSpPr/>
          <p:nvPr/>
        </p:nvSpPr>
        <p:spPr>
          <a:xfrm>
            <a:off x="2819400" y="4602540"/>
            <a:ext cx="6333605"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Juan 20:1</a:t>
            </a:r>
          </a:p>
          <a:p>
            <a:r>
              <a:rPr lang="es-ES" sz="2400" u="sng" dirty="0"/>
              <a:t>El primer día de la semana</a:t>
            </a:r>
            <a:r>
              <a:rPr lang="es-ES" sz="2400" dirty="0"/>
              <a:t>, María Magdalena fue de mañana, siendo aún oscuro, al sepulcro, y vio quitada la piedra del sepulcro</a:t>
            </a:r>
            <a:r>
              <a:rPr lang="es-ES" sz="2400" dirty="0" smtClean="0"/>
              <a:t>.</a:t>
            </a:r>
            <a:endParaRPr lang="en-US" sz="2400" dirty="0"/>
          </a:p>
        </p:txBody>
      </p:sp>
    </p:spTree>
    <p:extLst>
      <p:ext uri="{BB962C8B-B14F-4D97-AF65-F5344CB8AC3E}">
        <p14:creationId xmlns:p14="http://schemas.microsoft.com/office/powerpoint/2010/main" val="1931163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28600" y="762000"/>
            <a:ext cx="8382000" cy="1323439"/>
          </a:xfrm>
          <a:prstGeom prst="rect">
            <a:avLst/>
          </a:prstGeom>
          <a:noFill/>
        </p:spPr>
        <p:txBody>
          <a:bodyPr wrap="square" rtlCol="0">
            <a:spAutoFit/>
          </a:bodyPr>
          <a:lstStyle/>
          <a:p>
            <a:r>
              <a:rPr lang="en-US" sz="2400" i="1" dirty="0" smtClean="0">
                <a:latin typeface="Calibri" panose="020F0502020204030204" pitchFamily="34" charset="0"/>
              </a:rPr>
              <a:t>“The First [Day] from the Sabbath”</a:t>
            </a:r>
          </a:p>
          <a:p>
            <a:pPr marL="457200" indent="-457200">
              <a:buFont typeface="Arial" panose="020B0604020202020204" pitchFamily="34" charset="0"/>
              <a:buChar char="•"/>
            </a:pPr>
            <a:r>
              <a:rPr lang="en-US" sz="2800" dirty="0" smtClean="0">
                <a:latin typeface="Calibri" panose="020F0502020204030204" pitchFamily="34" charset="0"/>
              </a:rPr>
              <a:t>Jesus </a:t>
            </a:r>
            <a:r>
              <a:rPr lang="en-US" sz="2800" dirty="0" smtClean="0">
                <a:latin typeface="Calibri" panose="020F0502020204030204" pitchFamily="34" charset="0"/>
              </a:rPr>
              <a:t>was </a:t>
            </a:r>
            <a:r>
              <a:rPr lang="en-US" sz="2800" dirty="0" smtClean="0">
                <a:latin typeface="Calibri" panose="020F0502020204030204" pitchFamily="34" charset="0"/>
              </a:rPr>
              <a:t>Raised</a:t>
            </a:r>
          </a:p>
          <a:p>
            <a:pPr marL="457200" indent="-457200">
              <a:buFont typeface="Arial" panose="020B0604020202020204" pitchFamily="34" charset="0"/>
              <a:buChar char="•"/>
            </a:pPr>
            <a:r>
              <a:rPr lang="en-US" sz="2800" dirty="0" smtClean="0">
                <a:latin typeface="Calibri" panose="020F0502020204030204" pitchFamily="34" charset="0"/>
              </a:rPr>
              <a:t>Jesus Appeared</a:t>
            </a:r>
            <a:endParaRPr lang="en-US" sz="2400" dirty="0" smtClean="0">
              <a:latin typeface="Calibri" panose="020F0502020204030204" pitchFamily="34" charset="0"/>
            </a:endParaRPr>
          </a:p>
        </p:txBody>
      </p:sp>
      <p:sp>
        <p:nvSpPr>
          <p:cNvPr id="6" name="Rectangle 5"/>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 name="Rectangle 2"/>
          <p:cNvSpPr/>
          <p:nvPr/>
        </p:nvSpPr>
        <p:spPr>
          <a:xfrm>
            <a:off x="2959205" y="890587"/>
            <a:ext cx="6108595" cy="212365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Luke 24 </a:t>
            </a:r>
            <a:r>
              <a:rPr lang="en-US" sz="2200" b="1" baseline="30000" dirty="0" smtClean="0"/>
              <a:t>13</a:t>
            </a:r>
            <a:r>
              <a:rPr lang="en-US" sz="2200" dirty="0" smtClean="0"/>
              <a:t>And </a:t>
            </a:r>
            <a:r>
              <a:rPr lang="en-US" sz="2200" dirty="0"/>
              <a:t>behold, two of them were going </a:t>
            </a:r>
            <a:r>
              <a:rPr lang="en-US" sz="2200" u="sng" dirty="0"/>
              <a:t>that very day</a:t>
            </a:r>
            <a:r>
              <a:rPr lang="en-US" sz="2200" dirty="0"/>
              <a:t> to a village named Emmaus, which was </a:t>
            </a:r>
            <a:r>
              <a:rPr lang="en-US" sz="2200" dirty="0" smtClean="0"/>
              <a:t>about </a:t>
            </a:r>
            <a:r>
              <a:rPr lang="en-US" sz="2200" dirty="0"/>
              <a:t>seven miles from Jerusalem. </a:t>
            </a:r>
            <a:endParaRPr lang="en-US" sz="2200" dirty="0" smtClean="0"/>
          </a:p>
          <a:p>
            <a:r>
              <a:rPr lang="en-US" sz="2200" dirty="0" smtClean="0"/>
              <a:t>…</a:t>
            </a:r>
            <a:r>
              <a:rPr lang="en-US" sz="2200" dirty="0"/>
              <a:t> </a:t>
            </a:r>
            <a:r>
              <a:rPr lang="en-US" sz="2200" b="1" baseline="30000" dirty="0"/>
              <a:t>21 </a:t>
            </a:r>
            <a:r>
              <a:rPr lang="en-US" sz="2200" dirty="0"/>
              <a:t>But we were hoping that it was He who was going to redeem Israel. Indeed, besides all this, </a:t>
            </a:r>
            <a:r>
              <a:rPr lang="en-US" sz="2200" u="sng" dirty="0"/>
              <a:t>it is the third day</a:t>
            </a:r>
            <a:r>
              <a:rPr lang="en-US" sz="2200" dirty="0"/>
              <a:t> since these things happened.</a:t>
            </a:r>
            <a:endParaRPr lang="en-US" sz="2200" dirty="0"/>
          </a:p>
        </p:txBody>
      </p:sp>
      <p:sp>
        <p:nvSpPr>
          <p:cNvPr id="7" name="Rectangle 6"/>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8" name="Rectangle 7"/>
          <p:cNvSpPr/>
          <p:nvPr/>
        </p:nvSpPr>
        <p:spPr>
          <a:xfrm>
            <a:off x="228600" y="4114800"/>
            <a:ext cx="4572000" cy="1384995"/>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a:t>
            </a:r>
            <a:r>
              <a:rPr lang="es-ES" sz="2800" dirty="0" smtClean="0">
                <a:latin typeface="Calibri" panose="020F0502020204030204" pitchFamily="34" charset="0"/>
              </a:rPr>
              <a:t>resucitó</a:t>
            </a:r>
            <a:endParaRPr lang="es-ES" sz="2800" dirty="0">
              <a:latin typeface="Calibri" panose="020F0502020204030204" pitchFamily="34" charset="0"/>
            </a:endParaRPr>
          </a:p>
          <a:p>
            <a:pPr marL="457200" indent="-457200">
              <a:buFont typeface="Arial" panose="020B0604020202020204" pitchFamily="34" charset="0"/>
              <a:buChar char="•"/>
            </a:pPr>
            <a:r>
              <a:rPr lang="es-ES" sz="2800" dirty="0">
                <a:latin typeface="Calibri" panose="020F0502020204030204" pitchFamily="34" charset="0"/>
              </a:rPr>
              <a:t>Jesús </a:t>
            </a:r>
            <a:r>
              <a:rPr lang="es-ES" sz="2800" dirty="0" smtClean="0">
                <a:latin typeface="Calibri" panose="020F0502020204030204" pitchFamily="34" charset="0"/>
              </a:rPr>
              <a:t>apareció</a:t>
            </a:r>
            <a:endParaRPr lang="en-US" sz="2800" dirty="0">
              <a:latin typeface="Calibri" panose="020F0502020204030204" pitchFamily="34" charset="0"/>
            </a:endParaRPr>
          </a:p>
        </p:txBody>
      </p:sp>
      <p:sp>
        <p:nvSpPr>
          <p:cNvPr id="9" name="Rectangle 8"/>
          <p:cNvSpPr/>
          <p:nvPr/>
        </p:nvSpPr>
        <p:spPr>
          <a:xfrm>
            <a:off x="2819400" y="4602540"/>
            <a:ext cx="6333605" cy="215443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Lucas 24</a:t>
            </a:r>
            <a:r>
              <a:rPr lang="es-ES" sz="2400" b="1" baseline="30000" dirty="0"/>
              <a:t>13 </a:t>
            </a:r>
            <a:r>
              <a:rPr lang="es-ES" sz="2200" dirty="0"/>
              <a:t>Dos de ellos iban </a:t>
            </a:r>
            <a:r>
              <a:rPr lang="es-ES" sz="2200" u="sng" dirty="0"/>
              <a:t>el mismo día</a:t>
            </a:r>
            <a:r>
              <a:rPr lang="es-ES" sz="2200" dirty="0"/>
              <a:t> a una aldea llamada Emaús, que estaba a sesenta estadios de Jerusalén. </a:t>
            </a:r>
            <a:endParaRPr lang="es-ES" sz="2200" dirty="0" smtClean="0"/>
          </a:p>
          <a:p>
            <a:r>
              <a:rPr lang="es-ES" sz="2200" dirty="0" smtClean="0"/>
              <a:t>…</a:t>
            </a:r>
            <a:r>
              <a:rPr lang="es-ES" sz="2200" b="1" baseline="30000" dirty="0" smtClean="0"/>
              <a:t>21</a:t>
            </a:r>
            <a:r>
              <a:rPr lang="es-ES" sz="2200" b="1" baseline="30000" dirty="0"/>
              <a:t> </a:t>
            </a:r>
            <a:r>
              <a:rPr lang="es-ES" sz="2200" dirty="0"/>
              <a:t>Pero nosotros esperábamos que él fuera el que había de redimir a Israel. Sin embargo, además de todo, hoy </a:t>
            </a:r>
            <a:r>
              <a:rPr lang="es-ES" sz="2200" u="sng" dirty="0"/>
              <a:t>es ya el tercer día</a:t>
            </a:r>
            <a:r>
              <a:rPr lang="es-ES" sz="2200" dirty="0"/>
              <a:t> que esto ha acontecido.</a:t>
            </a:r>
            <a:endParaRPr lang="en-US" sz="2200" dirty="0"/>
          </a:p>
        </p:txBody>
      </p:sp>
    </p:spTree>
    <p:extLst>
      <p:ext uri="{BB962C8B-B14F-4D97-AF65-F5344CB8AC3E}">
        <p14:creationId xmlns:p14="http://schemas.microsoft.com/office/powerpoint/2010/main" val="59657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28600" y="762000"/>
            <a:ext cx="8382000" cy="1323439"/>
          </a:xfrm>
          <a:prstGeom prst="rect">
            <a:avLst/>
          </a:prstGeom>
          <a:noFill/>
        </p:spPr>
        <p:txBody>
          <a:bodyPr wrap="square" rtlCol="0">
            <a:spAutoFit/>
          </a:bodyPr>
          <a:lstStyle/>
          <a:p>
            <a:r>
              <a:rPr lang="en-US" sz="2400" i="1" dirty="0" smtClean="0">
                <a:latin typeface="Calibri" panose="020F0502020204030204" pitchFamily="34" charset="0"/>
              </a:rPr>
              <a:t>“The First [Day] from the Sabbath”</a:t>
            </a:r>
          </a:p>
          <a:p>
            <a:pPr marL="457200" indent="-457200">
              <a:buFont typeface="Arial" panose="020B0604020202020204" pitchFamily="34" charset="0"/>
              <a:buChar char="•"/>
            </a:pPr>
            <a:r>
              <a:rPr lang="en-US" sz="2800" dirty="0" smtClean="0">
                <a:latin typeface="Calibri" panose="020F0502020204030204" pitchFamily="34" charset="0"/>
              </a:rPr>
              <a:t>Jesus </a:t>
            </a:r>
            <a:r>
              <a:rPr lang="en-US" sz="2800" dirty="0" smtClean="0">
                <a:latin typeface="Calibri" panose="020F0502020204030204" pitchFamily="34" charset="0"/>
              </a:rPr>
              <a:t>was </a:t>
            </a:r>
            <a:r>
              <a:rPr lang="en-US" sz="2800" dirty="0" smtClean="0">
                <a:latin typeface="Calibri" panose="020F0502020204030204" pitchFamily="34" charset="0"/>
              </a:rPr>
              <a:t>Raised</a:t>
            </a:r>
          </a:p>
          <a:p>
            <a:pPr marL="457200" indent="-457200">
              <a:buFont typeface="Arial" panose="020B0604020202020204" pitchFamily="34" charset="0"/>
              <a:buChar char="•"/>
            </a:pPr>
            <a:r>
              <a:rPr lang="en-US" sz="2800" dirty="0" smtClean="0">
                <a:latin typeface="Calibri" panose="020F0502020204030204" pitchFamily="34" charset="0"/>
              </a:rPr>
              <a:t>Jesus Appeared</a:t>
            </a:r>
            <a:endParaRPr lang="en-US" sz="2400" dirty="0" smtClean="0">
              <a:latin typeface="Calibri" panose="020F0502020204030204" pitchFamily="34" charset="0"/>
            </a:endParaRPr>
          </a:p>
        </p:txBody>
      </p:sp>
      <p:sp>
        <p:nvSpPr>
          <p:cNvPr id="6" name="Rectangle 5"/>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 name="Rectangle 2"/>
          <p:cNvSpPr/>
          <p:nvPr/>
        </p:nvSpPr>
        <p:spPr>
          <a:xfrm>
            <a:off x="2959205" y="890587"/>
            <a:ext cx="6108595"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John 20</a:t>
            </a:r>
            <a:r>
              <a:rPr lang="en-US" sz="2400" b="1" baseline="30000" dirty="0"/>
              <a:t>19 </a:t>
            </a:r>
            <a:r>
              <a:rPr lang="en-US" sz="2400" dirty="0"/>
              <a:t>So when it was evening on that day, </a:t>
            </a:r>
            <a:r>
              <a:rPr lang="en-US" sz="2400" u="sng" dirty="0"/>
              <a:t>the first day of the week</a:t>
            </a:r>
            <a:r>
              <a:rPr lang="en-US" sz="2400" dirty="0"/>
              <a:t>, and when the doors were shut where the disciples were, for fear of the Jews, Jesus came and stood in their midst and </a:t>
            </a:r>
            <a:r>
              <a:rPr lang="en-US" sz="2400" dirty="0" smtClean="0"/>
              <a:t>said </a:t>
            </a:r>
            <a:r>
              <a:rPr lang="en-US" sz="2400" dirty="0"/>
              <a:t>to them, </a:t>
            </a:r>
            <a:r>
              <a:rPr lang="en-US" sz="2400" dirty="0" smtClean="0"/>
              <a:t>“Peace</a:t>
            </a:r>
            <a:r>
              <a:rPr lang="en-US" sz="2400" dirty="0"/>
              <a:t> be with you</a:t>
            </a:r>
            <a:r>
              <a:rPr lang="en-US" sz="2400" dirty="0" smtClean="0"/>
              <a:t>.”</a:t>
            </a:r>
            <a:endParaRPr lang="en-US" sz="2200" dirty="0"/>
          </a:p>
        </p:txBody>
      </p:sp>
      <p:sp>
        <p:nvSpPr>
          <p:cNvPr id="7" name="Rectangle 6"/>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8" name="Rectangle 7"/>
          <p:cNvSpPr/>
          <p:nvPr/>
        </p:nvSpPr>
        <p:spPr>
          <a:xfrm>
            <a:off x="228600" y="4114800"/>
            <a:ext cx="4572000" cy="1384995"/>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p>
          <a:p>
            <a:pPr marL="457200" indent="-457200">
              <a:buFont typeface="Arial" panose="020B0604020202020204" pitchFamily="34" charset="0"/>
              <a:buChar char="•"/>
            </a:pPr>
            <a:r>
              <a:rPr lang="es-ES" sz="2800" dirty="0">
                <a:latin typeface="Calibri" panose="020F0502020204030204" pitchFamily="34" charset="0"/>
              </a:rPr>
              <a:t>Jesús </a:t>
            </a:r>
            <a:r>
              <a:rPr lang="es-ES" sz="2800" dirty="0" smtClean="0">
                <a:latin typeface="Calibri" panose="020F0502020204030204" pitchFamily="34" charset="0"/>
              </a:rPr>
              <a:t>apareció</a:t>
            </a:r>
            <a:endParaRPr lang="en-US" sz="2800" dirty="0">
              <a:latin typeface="Calibri" panose="020F0502020204030204" pitchFamily="34" charset="0"/>
            </a:endParaRPr>
          </a:p>
        </p:txBody>
      </p:sp>
      <p:sp>
        <p:nvSpPr>
          <p:cNvPr id="9" name="Rectangle 8"/>
          <p:cNvSpPr/>
          <p:nvPr/>
        </p:nvSpPr>
        <p:spPr>
          <a:xfrm>
            <a:off x="2819400" y="4602540"/>
            <a:ext cx="6333605"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Juan 20</a:t>
            </a:r>
            <a:r>
              <a:rPr lang="es-ES" sz="2400" b="1" baseline="30000" dirty="0"/>
              <a:t>19 </a:t>
            </a:r>
            <a:r>
              <a:rPr lang="es-ES" sz="2400" dirty="0"/>
              <a:t>Cuando llegó la noche de aquel mismo día, el primero de la semana, estando las puertas cerradas en el lugar donde los discípulos estaban reunidos por miedo de los judíos, llegó Jesús y, puesto en medio, les dijo</a:t>
            </a:r>
            <a:r>
              <a:rPr lang="es-ES" sz="2400" dirty="0" smtClean="0"/>
              <a:t>:—¡</a:t>
            </a:r>
            <a:r>
              <a:rPr lang="es-ES" sz="2400" dirty="0"/>
              <a:t>Paz a vosotros</a:t>
            </a:r>
            <a:r>
              <a:rPr lang="es-ES" sz="2400" dirty="0" smtClean="0"/>
              <a:t>!</a:t>
            </a:r>
            <a:endParaRPr lang="es-ES" sz="2400" dirty="0"/>
          </a:p>
        </p:txBody>
      </p:sp>
    </p:spTree>
    <p:extLst>
      <p:ext uri="{BB962C8B-B14F-4D97-AF65-F5344CB8AC3E}">
        <p14:creationId xmlns:p14="http://schemas.microsoft.com/office/powerpoint/2010/main" val="651218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28600" y="762000"/>
            <a:ext cx="8382000" cy="1754326"/>
          </a:xfrm>
          <a:prstGeom prst="rect">
            <a:avLst/>
          </a:prstGeom>
          <a:noFill/>
        </p:spPr>
        <p:txBody>
          <a:bodyPr wrap="square" rtlCol="0">
            <a:spAutoFit/>
          </a:bodyPr>
          <a:lstStyle/>
          <a:p>
            <a:r>
              <a:rPr lang="en-US" sz="2400" i="1" dirty="0" smtClean="0">
                <a:latin typeface="Calibri" panose="020F0502020204030204" pitchFamily="34" charset="0"/>
              </a:rPr>
              <a:t>“The First [Day] from the Sabbath”</a:t>
            </a:r>
          </a:p>
          <a:p>
            <a:pPr marL="457200" indent="-457200">
              <a:buFont typeface="Arial" panose="020B0604020202020204" pitchFamily="34" charset="0"/>
              <a:buChar char="•"/>
            </a:pPr>
            <a:r>
              <a:rPr lang="en-US" sz="2800" dirty="0" smtClean="0">
                <a:latin typeface="Calibri" panose="020F0502020204030204" pitchFamily="34" charset="0"/>
              </a:rPr>
              <a:t>Jesus </a:t>
            </a:r>
            <a:r>
              <a:rPr lang="en-US" sz="2800" dirty="0" smtClean="0">
                <a:latin typeface="Calibri" panose="020F0502020204030204" pitchFamily="34" charset="0"/>
              </a:rPr>
              <a:t>was </a:t>
            </a:r>
            <a:r>
              <a:rPr lang="en-US" sz="2800" dirty="0" smtClean="0">
                <a:latin typeface="Calibri" panose="020F0502020204030204" pitchFamily="34" charset="0"/>
              </a:rPr>
              <a:t>Raised</a:t>
            </a:r>
          </a:p>
          <a:p>
            <a:pPr marL="457200" indent="-457200">
              <a:buFont typeface="Arial" panose="020B0604020202020204" pitchFamily="34" charset="0"/>
              <a:buChar char="•"/>
            </a:pPr>
            <a:r>
              <a:rPr lang="en-US" sz="2800" dirty="0" smtClean="0">
                <a:latin typeface="Calibri" panose="020F0502020204030204" pitchFamily="34" charset="0"/>
              </a:rPr>
              <a:t>Jesus </a:t>
            </a:r>
            <a:r>
              <a:rPr lang="en-US" sz="2800" dirty="0">
                <a:latin typeface="Calibri" panose="020F0502020204030204" pitchFamily="34" charset="0"/>
              </a:rPr>
              <a:t>Appeared</a:t>
            </a:r>
          </a:p>
          <a:p>
            <a:pPr marL="457200" indent="-457200">
              <a:buFont typeface="Arial" panose="020B0604020202020204" pitchFamily="34" charset="0"/>
              <a:buChar char="•"/>
            </a:pPr>
            <a:r>
              <a:rPr lang="en-US" sz="2800" dirty="0">
                <a:latin typeface="Calibri" panose="020F0502020204030204" pitchFamily="34" charset="0"/>
              </a:rPr>
              <a:t>Jesus Appeared Again</a:t>
            </a:r>
            <a:r>
              <a:rPr lang="en-US" sz="2800" dirty="0" smtClean="0">
                <a:latin typeface="Calibri" panose="020F0502020204030204" pitchFamily="34" charset="0"/>
              </a:rPr>
              <a:t>?</a:t>
            </a:r>
            <a:endParaRPr lang="en-US" sz="2800" dirty="0">
              <a:latin typeface="Calibri" panose="020F0502020204030204" pitchFamily="34" charset="0"/>
            </a:endParaRPr>
          </a:p>
        </p:txBody>
      </p:sp>
      <p:sp>
        <p:nvSpPr>
          <p:cNvPr id="6" name="Rectangle 5"/>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7" name="Rectangle 6"/>
          <p:cNvSpPr/>
          <p:nvPr/>
        </p:nvSpPr>
        <p:spPr>
          <a:xfrm>
            <a:off x="4419600" y="890587"/>
            <a:ext cx="4648200" cy="230832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John 20</a:t>
            </a:r>
            <a:r>
              <a:rPr lang="en-US" sz="2400" b="1" baseline="30000" dirty="0"/>
              <a:t>26 </a:t>
            </a:r>
            <a:r>
              <a:rPr lang="en-US" sz="2400" dirty="0" smtClean="0"/>
              <a:t>After </a:t>
            </a:r>
            <a:r>
              <a:rPr lang="en-US" sz="2400" dirty="0"/>
              <a:t>eight days His disciples were again inside, and Thomas with them. Jesus </a:t>
            </a:r>
            <a:r>
              <a:rPr lang="en-US" sz="2400" dirty="0" smtClean="0"/>
              <a:t>came</a:t>
            </a:r>
            <a:r>
              <a:rPr lang="en-US" sz="2400" dirty="0"/>
              <a:t>, the doors having been </a:t>
            </a:r>
            <a:r>
              <a:rPr lang="en-US" sz="2400" dirty="0" smtClean="0"/>
              <a:t>shut</a:t>
            </a:r>
            <a:r>
              <a:rPr lang="en-US" sz="2400" dirty="0"/>
              <a:t>, and stood in their midst and said, “Peace be with you</a:t>
            </a:r>
            <a:r>
              <a:rPr lang="en-US" sz="2400" dirty="0" smtClean="0"/>
              <a:t>.”</a:t>
            </a:r>
            <a:endParaRPr lang="en-US" sz="2200" dirty="0"/>
          </a:p>
        </p:txBody>
      </p:sp>
      <p:sp>
        <p:nvSpPr>
          <p:cNvPr id="8" name="Rectangle 7"/>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9" name="Rectangle 8"/>
          <p:cNvSpPr/>
          <p:nvPr/>
        </p:nvSpPr>
        <p:spPr>
          <a:xfrm>
            <a:off x="228600" y="4114800"/>
            <a:ext cx="4572000" cy="1815882"/>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p>
          <a:p>
            <a:pPr marL="457200" indent="-457200">
              <a:buFont typeface="Arial" panose="020B0604020202020204" pitchFamily="34" charset="0"/>
              <a:buChar char="•"/>
            </a:pPr>
            <a:r>
              <a:rPr lang="es-ES" sz="2800" dirty="0">
                <a:latin typeface="Calibri" panose="020F0502020204030204" pitchFamily="34" charset="0"/>
              </a:rPr>
              <a:t>Jesús apareció</a:t>
            </a:r>
          </a:p>
          <a:p>
            <a:pPr marL="457200" indent="-457200">
              <a:buFont typeface="Arial" panose="020B0604020202020204" pitchFamily="34" charset="0"/>
              <a:buChar char="•"/>
            </a:pPr>
            <a:r>
              <a:rPr lang="es-ES" sz="2800" dirty="0">
                <a:latin typeface="Calibri" panose="020F0502020204030204" pitchFamily="34" charset="0"/>
              </a:rPr>
              <a:t>Jesús apareció de nuevo</a:t>
            </a:r>
            <a:r>
              <a:rPr lang="es-ES" sz="2800" dirty="0" smtClean="0">
                <a:latin typeface="Calibri" panose="020F0502020204030204" pitchFamily="34" charset="0"/>
              </a:rPr>
              <a:t>?</a:t>
            </a:r>
            <a:endParaRPr lang="en-US" sz="2800" dirty="0">
              <a:latin typeface="Calibri" panose="020F0502020204030204" pitchFamily="34" charset="0"/>
            </a:endParaRPr>
          </a:p>
        </p:txBody>
      </p:sp>
      <p:sp>
        <p:nvSpPr>
          <p:cNvPr id="10" name="Rectangle 9"/>
          <p:cNvSpPr/>
          <p:nvPr/>
        </p:nvSpPr>
        <p:spPr>
          <a:xfrm>
            <a:off x="4419600" y="4244876"/>
            <a:ext cx="4648200" cy="230832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John 20</a:t>
            </a:r>
            <a:r>
              <a:rPr lang="en-US" sz="2400" b="1" baseline="30000" dirty="0"/>
              <a:t>26 </a:t>
            </a:r>
            <a:r>
              <a:rPr lang="es-ES" sz="2400" b="1" baseline="30000" dirty="0"/>
              <a:t> </a:t>
            </a:r>
            <a:r>
              <a:rPr lang="es-ES" sz="2400" dirty="0"/>
              <a:t>Ocho días después estaban otra vez sus discípulos dentro, y con ellos Tomás. Llegó Jesús, estando las puertas cerradas, se puso en medio y les dijo:</a:t>
            </a:r>
          </a:p>
          <a:p>
            <a:r>
              <a:rPr lang="es-ES" sz="2400" dirty="0"/>
              <a:t>—¡Paz a vosotros</a:t>
            </a:r>
            <a:r>
              <a:rPr lang="es-ES" sz="2400" dirty="0" smtClean="0"/>
              <a:t>!</a:t>
            </a:r>
            <a:endParaRPr lang="es-ES" sz="2400" dirty="0"/>
          </a:p>
        </p:txBody>
      </p:sp>
    </p:spTree>
    <p:extLst>
      <p:ext uri="{BB962C8B-B14F-4D97-AF65-F5344CB8AC3E}">
        <p14:creationId xmlns:p14="http://schemas.microsoft.com/office/powerpoint/2010/main" val="144103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28600" y="762000"/>
            <a:ext cx="8382000" cy="2185214"/>
          </a:xfrm>
          <a:prstGeom prst="rect">
            <a:avLst/>
          </a:prstGeom>
          <a:noFill/>
        </p:spPr>
        <p:txBody>
          <a:bodyPr wrap="square" rtlCol="0">
            <a:spAutoFit/>
          </a:bodyPr>
          <a:lstStyle/>
          <a:p>
            <a:r>
              <a:rPr lang="en-US" sz="2400" i="1" dirty="0" smtClean="0">
                <a:latin typeface="Calibri" panose="020F0502020204030204" pitchFamily="34" charset="0"/>
              </a:rPr>
              <a:t>“The First [Day] from the Sabbath”</a:t>
            </a:r>
          </a:p>
          <a:p>
            <a:pPr marL="457200" indent="-457200">
              <a:buFont typeface="Arial" panose="020B0604020202020204" pitchFamily="34" charset="0"/>
              <a:buChar char="•"/>
            </a:pPr>
            <a:r>
              <a:rPr lang="en-US" sz="2800" dirty="0" smtClean="0">
                <a:latin typeface="Calibri" panose="020F0502020204030204" pitchFamily="34" charset="0"/>
              </a:rPr>
              <a:t>Jesus </a:t>
            </a:r>
            <a:r>
              <a:rPr lang="en-US" sz="2800" dirty="0" smtClean="0">
                <a:latin typeface="Calibri" panose="020F0502020204030204" pitchFamily="34" charset="0"/>
              </a:rPr>
              <a:t>was </a:t>
            </a:r>
            <a:r>
              <a:rPr lang="en-US" sz="2800" dirty="0" smtClean="0">
                <a:latin typeface="Calibri" panose="020F0502020204030204" pitchFamily="34" charset="0"/>
              </a:rPr>
              <a:t>Raised</a:t>
            </a:r>
          </a:p>
          <a:p>
            <a:pPr marL="457200" indent="-457200">
              <a:buFont typeface="Arial" panose="020B0604020202020204" pitchFamily="34" charset="0"/>
              <a:buChar char="•"/>
            </a:pPr>
            <a:r>
              <a:rPr lang="en-US" sz="2800" dirty="0" smtClean="0">
                <a:latin typeface="Calibri" panose="020F0502020204030204" pitchFamily="34" charset="0"/>
              </a:rPr>
              <a:t>Jesus </a:t>
            </a:r>
            <a:r>
              <a:rPr lang="en-US" sz="2800" dirty="0">
                <a:latin typeface="Calibri" panose="020F0502020204030204" pitchFamily="34" charset="0"/>
              </a:rPr>
              <a:t>Appeared</a:t>
            </a:r>
          </a:p>
          <a:p>
            <a:pPr marL="457200" indent="-457200">
              <a:buFont typeface="Arial" panose="020B0604020202020204" pitchFamily="34" charset="0"/>
              <a:buChar char="•"/>
            </a:pPr>
            <a:r>
              <a:rPr lang="en-US" sz="2800" dirty="0">
                <a:latin typeface="Calibri" panose="020F0502020204030204" pitchFamily="34" charset="0"/>
              </a:rPr>
              <a:t>Jesus Appeared Again?</a:t>
            </a:r>
          </a:p>
          <a:p>
            <a:pPr marL="457200" indent="-457200">
              <a:buFont typeface="Arial" panose="020B0604020202020204" pitchFamily="34" charset="0"/>
              <a:buChar char="•"/>
            </a:pPr>
            <a:r>
              <a:rPr lang="en-US" sz="2800" dirty="0">
                <a:latin typeface="Calibri" panose="020F0502020204030204" pitchFamily="34" charset="0"/>
              </a:rPr>
              <a:t>“The Lord’s Day</a:t>
            </a:r>
            <a:r>
              <a:rPr lang="en-US" sz="2800" dirty="0" smtClean="0">
                <a:latin typeface="Calibri" panose="020F0502020204030204" pitchFamily="34" charset="0"/>
              </a:rPr>
              <a:t>”</a:t>
            </a:r>
            <a:endParaRPr lang="en-US" sz="2400" dirty="0" smtClean="0">
              <a:latin typeface="Calibri" panose="020F0502020204030204" pitchFamily="34" charset="0"/>
            </a:endParaRPr>
          </a:p>
        </p:txBody>
      </p:sp>
      <p:sp>
        <p:nvSpPr>
          <p:cNvPr id="6" name="Rectangle 5"/>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7" name="Rectangle 6"/>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8" name="Rectangle 7"/>
          <p:cNvSpPr/>
          <p:nvPr/>
        </p:nvSpPr>
        <p:spPr>
          <a:xfrm>
            <a:off x="4191000" y="890587"/>
            <a:ext cx="4876800" cy="255454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000" b="1" dirty="0" smtClean="0"/>
              <a:t>Revelation 1</a:t>
            </a:r>
            <a:r>
              <a:rPr lang="en-US" sz="2000" b="1" baseline="30000" dirty="0"/>
              <a:t>10 </a:t>
            </a:r>
            <a:r>
              <a:rPr lang="en-US" sz="2000" b="1" baseline="30000" dirty="0" smtClean="0"/>
              <a:t>	</a:t>
            </a:r>
            <a:r>
              <a:rPr lang="en-US" sz="2000" dirty="0" smtClean="0"/>
              <a:t>I </a:t>
            </a:r>
            <a:r>
              <a:rPr lang="en-US" sz="2000" dirty="0"/>
              <a:t>was </a:t>
            </a:r>
            <a:r>
              <a:rPr lang="en-US" sz="2000" dirty="0" smtClean="0"/>
              <a:t>in </a:t>
            </a:r>
            <a:r>
              <a:rPr lang="en-US" sz="2000" dirty="0"/>
              <a:t>the Spirit </a:t>
            </a:r>
            <a:r>
              <a:rPr lang="en-US" sz="2000" dirty="0" smtClean="0"/>
              <a:t>on</a:t>
            </a:r>
          </a:p>
          <a:p>
            <a:r>
              <a:rPr lang="en-US" sz="2000" u="sng" dirty="0" smtClean="0"/>
              <a:t>the </a:t>
            </a:r>
            <a:r>
              <a:rPr lang="en-US" sz="2000" u="sng" dirty="0"/>
              <a:t>Lord’s day</a:t>
            </a:r>
            <a:r>
              <a:rPr lang="en-US" sz="2000" dirty="0"/>
              <a:t>, and I heard behind me a loud voice like the sound of a </a:t>
            </a:r>
            <a:r>
              <a:rPr lang="en-US" sz="2000" dirty="0" smtClean="0"/>
              <a:t>trumpet…</a:t>
            </a:r>
          </a:p>
          <a:p>
            <a:endParaRPr lang="en-US" sz="2000" dirty="0" smtClean="0"/>
          </a:p>
          <a:p>
            <a:r>
              <a:rPr lang="en-US" sz="2000" b="1" baseline="30000" dirty="0" smtClean="0"/>
              <a:t>17</a:t>
            </a:r>
            <a:r>
              <a:rPr lang="en-US" sz="2000" b="1" baseline="30000" dirty="0"/>
              <a:t> </a:t>
            </a:r>
            <a:r>
              <a:rPr lang="en-US" sz="2000" dirty="0" smtClean="0"/>
              <a:t> …“</a:t>
            </a:r>
            <a:r>
              <a:rPr lang="en-US" sz="2000" dirty="0"/>
              <a:t>Do not be afraid; I am the first and the last,</a:t>
            </a:r>
            <a:r>
              <a:rPr lang="en-US" sz="2000" b="1" baseline="30000" dirty="0"/>
              <a:t>18 </a:t>
            </a:r>
            <a:r>
              <a:rPr lang="en-US" sz="2000" dirty="0"/>
              <a:t>and the living One; and I </a:t>
            </a:r>
            <a:r>
              <a:rPr lang="en-US" sz="2000" dirty="0" smtClean="0"/>
              <a:t>was </a:t>
            </a:r>
            <a:r>
              <a:rPr lang="en-US" sz="2000" dirty="0"/>
              <a:t>dead, and behold, I am alive forevermore, and I </a:t>
            </a:r>
            <a:r>
              <a:rPr lang="en-US" sz="2000" dirty="0" smtClean="0"/>
              <a:t>have the keys </a:t>
            </a:r>
            <a:r>
              <a:rPr lang="en-US" sz="2000" dirty="0"/>
              <a:t>of death and of Hades</a:t>
            </a:r>
            <a:r>
              <a:rPr lang="en-US" sz="2000" dirty="0" smtClean="0"/>
              <a:t>.”</a:t>
            </a:r>
            <a:r>
              <a:rPr lang="en-US" sz="2000" dirty="0"/>
              <a:t> </a:t>
            </a:r>
          </a:p>
        </p:txBody>
      </p:sp>
      <p:sp>
        <p:nvSpPr>
          <p:cNvPr id="10" name="Rectangle 9"/>
          <p:cNvSpPr/>
          <p:nvPr/>
        </p:nvSpPr>
        <p:spPr>
          <a:xfrm>
            <a:off x="228600" y="4114800"/>
            <a:ext cx="4572000" cy="2246769"/>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p>
          <a:p>
            <a:pPr marL="457200" indent="-457200">
              <a:buFont typeface="Arial" panose="020B0604020202020204" pitchFamily="34" charset="0"/>
              <a:buChar char="•"/>
            </a:pPr>
            <a:r>
              <a:rPr lang="es-ES" sz="2800" dirty="0">
                <a:latin typeface="Calibri" panose="020F0502020204030204" pitchFamily="34" charset="0"/>
              </a:rPr>
              <a:t>Jesús apareció</a:t>
            </a:r>
          </a:p>
          <a:p>
            <a:pPr marL="457200" indent="-457200">
              <a:buFont typeface="Arial" panose="020B0604020202020204" pitchFamily="34" charset="0"/>
              <a:buChar char="•"/>
            </a:pPr>
            <a:r>
              <a:rPr lang="es-ES" sz="2800" dirty="0">
                <a:latin typeface="Calibri" panose="020F0502020204030204" pitchFamily="34" charset="0"/>
              </a:rPr>
              <a:t>Jesús apareció de nuevo?</a:t>
            </a:r>
          </a:p>
          <a:p>
            <a:pPr marL="457200" indent="-457200">
              <a:buFont typeface="Arial" panose="020B0604020202020204" pitchFamily="34" charset="0"/>
              <a:buChar char="•"/>
            </a:pPr>
            <a:r>
              <a:rPr lang="es-ES" sz="2800" dirty="0">
                <a:latin typeface="Calibri" panose="020F0502020204030204" pitchFamily="34" charset="0"/>
              </a:rPr>
              <a:t>"El día del Señor"</a:t>
            </a:r>
            <a:endParaRPr lang="en-US" sz="2800" dirty="0">
              <a:latin typeface="Calibri" panose="020F0502020204030204" pitchFamily="34" charset="0"/>
            </a:endParaRPr>
          </a:p>
        </p:txBody>
      </p:sp>
      <p:sp>
        <p:nvSpPr>
          <p:cNvPr id="12" name="Rectangle 11"/>
          <p:cNvSpPr/>
          <p:nvPr/>
        </p:nvSpPr>
        <p:spPr>
          <a:xfrm>
            <a:off x="4191000" y="4303455"/>
            <a:ext cx="4876800" cy="255454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000" b="1" dirty="0" err="1"/>
              <a:t>Apocalipsis</a:t>
            </a:r>
            <a:r>
              <a:rPr lang="en-US" sz="2000" b="1" dirty="0" smtClean="0"/>
              <a:t> 1</a:t>
            </a:r>
            <a:r>
              <a:rPr lang="en-US" sz="2000" b="1" baseline="30000" dirty="0"/>
              <a:t>10 </a:t>
            </a:r>
            <a:r>
              <a:rPr lang="en-US" sz="2000" b="1" baseline="30000" dirty="0" smtClean="0"/>
              <a:t>	</a:t>
            </a:r>
            <a:r>
              <a:rPr lang="es-ES" sz="2000" b="1" baseline="30000" dirty="0"/>
              <a:t>10 </a:t>
            </a:r>
            <a:r>
              <a:rPr lang="es-ES" sz="2000" dirty="0"/>
              <a:t>Estando yo en el Espíritu en el día del Señor oí detrás de mí una gran voz, como de </a:t>
            </a:r>
            <a:r>
              <a:rPr lang="es-ES" sz="2000" dirty="0" smtClean="0"/>
              <a:t>trompeta…</a:t>
            </a:r>
          </a:p>
          <a:p>
            <a:endParaRPr lang="es-ES" sz="2000" dirty="0" smtClean="0"/>
          </a:p>
          <a:p>
            <a:r>
              <a:rPr lang="en-US" sz="2000" b="1" baseline="30000" dirty="0"/>
              <a:t>17 </a:t>
            </a:r>
            <a:r>
              <a:rPr lang="en-US" sz="2000" dirty="0"/>
              <a:t> </a:t>
            </a:r>
            <a:r>
              <a:rPr lang="en-US" sz="2000" dirty="0" smtClean="0"/>
              <a:t>…“</a:t>
            </a:r>
            <a:r>
              <a:rPr lang="es-ES" sz="2000" dirty="0" smtClean="0"/>
              <a:t>No </a:t>
            </a:r>
            <a:r>
              <a:rPr lang="es-ES" sz="2000" dirty="0"/>
              <a:t>temas. Yo soy el primero y el último, </a:t>
            </a:r>
            <a:r>
              <a:rPr lang="es-ES" sz="2000" b="1" baseline="30000" dirty="0"/>
              <a:t>18 </a:t>
            </a:r>
            <a:r>
              <a:rPr lang="es-ES" sz="2000" dirty="0"/>
              <a:t>el que vive. Estuve muerto, pero vivo por los siglos de los siglos, amén. Y tengo las llaves de la muerte y del Hades</a:t>
            </a:r>
            <a:r>
              <a:rPr lang="es-ES" sz="2000" dirty="0" smtClean="0"/>
              <a:t>.”</a:t>
            </a:r>
            <a:endParaRPr lang="en-US" sz="2000" dirty="0"/>
          </a:p>
        </p:txBody>
      </p:sp>
    </p:spTree>
    <p:extLst>
      <p:ext uri="{BB962C8B-B14F-4D97-AF65-F5344CB8AC3E}">
        <p14:creationId xmlns:p14="http://schemas.microsoft.com/office/powerpoint/2010/main" val="224193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12"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28600" y="762000"/>
            <a:ext cx="8382000" cy="2185214"/>
          </a:xfrm>
          <a:prstGeom prst="rect">
            <a:avLst/>
          </a:prstGeom>
          <a:noFill/>
        </p:spPr>
        <p:txBody>
          <a:bodyPr wrap="square" rtlCol="0">
            <a:spAutoFit/>
          </a:bodyPr>
          <a:lstStyle/>
          <a:p>
            <a:r>
              <a:rPr lang="en-US" sz="2400" i="1" dirty="0" smtClean="0">
                <a:latin typeface="Calibri" panose="020F0502020204030204" pitchFamily="34" charset="0"/>
              </a:rPr>
              <a:t>“The First [Day] from the Sabbath”</a:t>
            </a:r>
          </a:p>
          <a:p>
            <a:pPr marL="457200" indent="-457200">
              <a:buFont typeface="Arial" panose="020B0604020202020204" pitchFamily="34" charset="0"/>
              <a:buChar char="•"/>
            </a:pPr>
            <a:r>
              <a:rPr lang="en-US" sz="2800" dirty="0" smtClean="0">
                <a:latin typeface="Calibri" panose="020F0502020204030204" pitchFamily="34" charset="0"/>
              </a:rPr>
              <a:t>Jesus was </a:t>
            </a:r>
            <a:r>
              <a:rPr lang="en-US" sz="2800" dirty="0" smtClean="0">
                <a:latin typeface="Calibri" panose="020F0502020204030204" pitchFamily="34" charset="0"/>
              </a:rPr>
              <a:t>Raised</a:t>
            </a:r>
          </a:p>
          <a:p>
            <a:pPr marL="457200" indent="-457200">
              <a:buFont typeface="Arial" panose="020B0604020202020204" pitchFamily="34" charset="0"/>
              <a:buChar char="•"/>
            </a:pPr>
            <a:r>
              <a:rPr lang="en-US" sz="2800" dirty="0" smtClean="0">
                <a:latin typeface="Calibri" panose="020F0502020204030204" pitchFamily="34" charset="0"/>
              </a:rPr>
              <a:t>Jesus Appeared</a:t>
            </a:r>
          </a:p>
          <a:p>
            <a:pPr marL="457200" indent="-457200">
              <a:buFont typeface="Arial" panose="020B0604020202020204" pitchFamily="34" charset="0"/>
              <a:buChar char="•"/>
            </a:pPr>
            <a:r>
              <a:rPr lang="en-US" sz="2800" dirty="0" smtClean="0">
                <a:latin typeface="Calibri" panose="020F0502020204030204" pitchFamily="34" charset="0"/>
              </a:rPr>
              <a:t>Jesus Appeared Again?</a:t>
            </a:r>
          </a:p>
          <a:p>
            <a:pPr marL="457200" indent="-457200">
              <a:buFont typeface="Arial" panose="020B0604020202020204" pitchFamily="34" charset="0"/>
              <a:buChar char="•"/>
            </a:pPr>
            <a:r>
              <a:rPr lang="en-US" sz="2800" dirty="0" smtClean="0">
                <a:latin typeface="Calibri" panose="020F0502020204030204" pitchFamily="34" charset="0"/>
              </a:rPr>
              <a:t>“</a:t>
            </a:r>
            <a:r>
              <a:rPr lang="en-US" sz="2800" dirty="0">
                <a:latin typeface="Calibri" panose="020F0502020204030204" pitchFamily="34" charset="0"/>
              </a:rPr>
              <a:t>The Lord’s Day</a:t>
            </a:r>
            <a:r>
              <a:rPr lang="en-US" sz="2800" dirty="0" smtClean="0">
                <a:latin typeface="Calibri" panose="020F0502020204030204" pitchFamily="34" charset="0"/>
              </a:rPr>
              <a:t>”</a:t>
            </a:r>
            <a:endParaRPr lang="en-US" sz="2400" dirty="0" smtClean="0">
              <a:latin typeface="Calibri" panose="020F0502020204030204" pitchFamily="34" charset="0"/>
            </a:endParaRPr>
          </a:p>
        </p:txBody>
      </p:sp>
      <p:sp>
        <p:nvSpPr>
          <p:cNvPr id="6" name="Rectangle 5"/>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7" name="Rectangle 6"/>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Rectangle 1"/>
          <p:cNvSpPr/>
          <p:nvPr/>
        </p:nvSpPr>
        <p:spPr>
          <a:xfrm>
            <a:off x="4572000" y="609600"/>
            <a:ext cx="4572000" cy="2862322"/>
          </a:xfrm>
          <a:prstGeom prst="rect">
            <a:avLst/>
          </a:prstGeom>
          <a:solidFill>
            <a:schemeClr val="bg2">
              <a:lumMod val="20000"/>
              <a:lumOff val="80000"/>
            </a:schemeClr>
          </a:solidFill>
        </p:spPr>
        <p:txBody>
          <a:bodyPr>
            <a:spAutoFit/>
          </a:bodyPr>
          <a:lstStyle/>
          <a:p>
            <a:pPr algn="ctr" eaLnBrk="0" fontAlgn="base" hangingPunct="0">
              <a:spcBef>
                <a:spcPct val="0"/>
              </a:spcBef>
              <a:spcAft>
                <a:spcPct val="0"/>
              </a:spcAft>
            </a:pPr>
            <a:r>
              <a:rPr lang="en-US" sz="2000" b="1" dirty="0">
                <a:solidFill>
                  <a:srgbClr val="000000"/>
                </a:solidFill>
                <a:latin typeface="Calibri" panose="020F0502020204030204" pitchFamily="34" charset="0"/>
              </a:rPr>
              <a:t>MODERN GREEK </a:t>
            </a:r>
            <a:r>
              <a:rPr lang="en-US" sz="2000" b="1" dirty="0" smtClean="0">
                <a:solidFill>
                  <a:srgbClr val="000000"/>
                </a:solidFill>
                <a:latin typeface="Calibri" panose="020F0502020204030204" pitchFamily="34" charset="0"/>
              </a:rPr>
              <a:t>NAMES</a:t>
            </a:r>
          </a:p>
          <a:p>
            <a:pPr algn="ctr" eaLnBrk="0" fontAlgn="base" hangingPunct="0">
              <a:spcBef>
                <a:spcPct val="0"/>
              </a:spcBef>
              <a:spcAft>
                <a:spcPct val="0"/>
              </a:spcAft>
            </a:pPr>
            <a:r>
              <a:rPr lang="en-US" sz="2000" b="1" dirty="0" smtClean="0">
                <a:solidFill>
                  <a:srgbClr val="000000"/>
                </a:solidFill>
                <a:latin typeface="Calibri" panose="020F0502020204030204" pitchFamily="34" charset="0"/>
              </a:rPr>
              <a:t>FOR </a:t>
            </a:r>
            <a:r>
              <a:rPr lang="en-US" sz="2000" b="1" dirty="0">
                <a:solidFill>
                  <a:srgbClr val="000000"/>
                </a:solidFill>
                <a:latin typeface="Calibri" panose="020F0502020204030204" pitchFamily="34" charset="0"/>
              </a:rPr>
              <a:t>DAYS OF THE WEEK</a:t>
            </a:r>
          </a:p>
          <a:p>
            <a:pPr eaLnBrk="0" fontAlgn="base" hangingPunct="0">
              <a:spcBef>
                <a:spcPct val="0"/>
              </a:spcBef>
              <a:spcAft>
                <a:spcPct val="0"/>
              </a:spcAft>
            </a:pPr>
            <a:r>
              <a:rPr lang="en-US" sz="2000" dirty="0" smtClean="0">
                <a:solidFill>
                  <a:srgbClr val="000000"/>
                </a:solidFill>
                <a:latin typeface="Calibri" panose="020F0502020204030204" pitchFamily="34" charset="0"/>
              </a:rPr>
              <a:t>Sunday – </a:t>
            </a:r>
            <a:r>
              <a:rPr lang="en-US" sz="2000" dirty="0" err="1" smtClean="0">
                <a:solidFill>
                  <a:srgbClr val="000000"/>
                </a:solidFill>
                <a:latin typeface="Calibri" panose="020F0502020204030204" pitchFamily="34" charset="0"/>
              </a:rPr>
              <a:t>Κυρι</a:t>
            </a:r>
            <a:r>
              <a:rPr lang="en-US" sz="2000" dirty="0" smtClean="0">
                <a:solidFill>
                  <a:srgbClr val="000000"/>
                </a:solidFill>
                <a:latin typeface="Calibri" panose="020F0502020204030204" pitchFamily="34" charset="0"/>
              </a:rPr>
              <a:t>ακή	</a:t>
            </a:r>
            <a:r>
              <a:rPr lang="en-US" sz="2000" b="1" dirty="0" smtClean="0">
                <a:solidFill>
                  <a:srgbClr val="000000"/>
                </a:solidFill>
                <a:latin typeface="Calibri" panose="020F0502020204030204" pitchFamily="34" charset="0"/>
              </a:rPr>
              <a:t>Kuriake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a:solidFill>
                  <a:srgbClr val="000000"/>
                </a:solidFill>
                <a:latin typeface="Calibri" panose="020F0502020204030204" pitchFamily="34" charset="0"/>
              </a:rPr>
              <a:t>Monday </a:t>
            </a:r>
            <a:r>
              <a:rPr lang="en-US" sz="2000" dirty="0" smtClean="0">
                <a:solidFill>
                  <a:srgbClr val="000000"/>
                </a:solidFill>
                <a:latin typeface="Calibri" panose="020F0502020204030204" pitchFamily="34" charset="0"/>
              </a:rPr>
              <a:t>– </a:t>
            </a:r>
            <a:r>
              <a:rPr lang="en-US" sz="2000" dirty="0" err="1" smtClean="0">
                <a:solidFill>
                  <a:srgbClr val="000000"/>
                </a:solidFill>
                <a:latin typeface="Calibri" panose="020F0502020204030204" pitchFamily="34" charset="0"/>
              </a:rPr>
              <a:t>Δευτέρ</a:t>
            </a:r>
            <a:r>
              <a:rPr lang="en-US" sz="2000" dirty="0" smtClean="0">
                <a:solidFill>
                  <a:srgbClr val="000000"/>
                </a:solidFill>
                <a:latin typeface="Calibri" panose="020F0502020204030204" pitchFamily="34" charset="0"/>
              </a:rPr>
              <a:t>α	</a:t>
            </a:r>
            <a:r>
              <a:rPr lang="en-US" sz="2000" b="1" dirty="0" smtClean="0">
                <a:solidFill>
                  <a:srgbClr val="000000"/>
                </a:solidFill>
                <a:latin typeface="Calibri" panose="020F0502020204030204" pitchFamily="34" charset="0"/>
              </a:rPr>
              <a:t>Deutera</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a:solidFill>
                  <a:srgbClr val="000000"/>
                </a:solidFill>
                <a:latin typeface="Calibri" panose="020F0502020204030204" pitchFamily="34" charset="0"/>
              </a:rPr>
              <a:t>Tuesday - </a:t>
            </a:r>
            <a:r>
              <a:rPr lang="en-US" sz="2000" dirty="0" err="1">
                <a:solidFill>
                  <a:srgbClr val="000000"/>
                </a:solidFill>
                <a:latin typeface="Calibri" panose="020F0502020204030204" pitchFamily="34" charset="0"/>
              </a:rPr>
              <a:t>Τρίτη</a:t>
            </a:r>
            <a:r>
              <a:rPr lang="en-US" sz="2000" dirty="0">
                <a:solidFill>
                  <a:srgbClr val="000000"/>
                </a:solidFill>
                <a:latin typeface="Calibri" panose="020F0502020204030204" pitchFamily="34" charset="0"/>
              </a:rPr>
              <a:t> </a:t>
            </a:r>
            <a:r>
              <a:rPr lang="en-US" sz="2000" dirty="0" smtClean="0">
                <a:solidFill>
                  <a:srgbClr val="000000"/>
                </a:solidFill>
                <a:latin typeface="Calibri" panose="020F0502020204030204" pitchFamily="34" charset="0"/>
              </a:rPr>
              <a:t>		</a:t>
            </a:r>
            <a:r>
              <a:rPr lang="en-US" sz="2000" b="1" dirty="0" smtClean="0">
                <a:solidFill>
                  <a:srgbClr val="000000"/>
                </a:solidFill>
                <a:latin typeface="Calibri" panose="020F0502020204030204" pitchFamily="34" charset="0"/>
              </a:rPr>
              <a:t>Trite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a:solidFill>
                  <a:srgbClr val="000000"/>
                </a:solidFill>
                <a:latin typeface="Calibri" panose="020F0502020204030204" pitchFamily="34" charset="0"/>
              </a:rPr>
              <a:t>Wednesday </a:t>
            </a:r>
            <a:r>
              <a:rPr lang="en-US" sz="2000" dirty="0" smtClean="0">
                <a:solidFill>
                  <a:srgbClr val="000000"/>
                </a:solidFill>
                <a:latin typeface="Calibri" panose="020F0502020204030204" pitchFamily="34" charset="0"/>
              </a:rPr>
              <a:t>– </a:t>
            </a:r>
            <a:r>
              <a:rPr lang="en-US" sz="2000" dirty="0" err="1" smtClean="0">
                <a:solidFill>
                  <a:srgbClr val="000000"/>
                </a:solidFill>
                <a:latin typeface="Calibri" panose="020F0502020204030204" pitchFamily="34" charset="0"/>
              </a:rPr>
              <a:t>Τετάρτη</a:t>
            </a:r>
            <a:r>
              <a:rPr lang="en-US" sz="2000" dirty="0" smtClean="0">
                <a:solidFill>
                  <a:srgbClr val="000000"/>
                </a:solidFill>
                <a:latin typeface="Calibri" panose="020F0502020204030204" pitchFamily="34" charset="0"/>
              </a:rPr>
              <a:t>	</a:t>
            </a:r>
            <a:r>
              <a:rPr lang="en-US" sz="2000" b="1" dirty="0" err="1" smtClean="0">
                <a:solidFill>
                  <a:srgbClr val="000000"/>
                </a:solidFill>
                <a:latin typeface="Calibri" panose="020F0502020204030204" pitchFamily="34" charset="0"/>
              </a:rPr>
              <a:t>Tetarte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a:solidFill>
                  <a:srgbClr val="000000"/>
                </a:solidFill>
                <a:latin typeface="Calibri" panose="020F0502020204030204" pitchFamily="34" charset="0"/>
              </a:rPr>
              <a:t>Thursday </a:t>
            </a:r>
            <a:r>
              <a:rPr lang="en-US" sz="2000" dirty="0" smtClean="0">
                <a:solidFill>
                  <a:srgbClr val="000000"/>
                </a:solidFill>
                <a:latin typeface="Calibri" panose="020F0502020204030204" pitchFamily="34" charset="0"/>
              </a:rPr>
              <a:t>– </a:t>
            </a:r>
            <a:r>
              <a:rPr lang="en-US" sz="2000" dirty="0" err="1" smtClean="0">
                <a:solidFill>
                  <a:srgbClr val="000000"/>
                </a:solidFill>
                <a:latin typeface="Calibri" panose="020F0502020204030204" pitchFamily="34" charset="0"/>
              </a:rPr>
              <a:t>Πέμ</a:t>
            </a:r>
            <a:r>
              <a:rPr lang="en-US" sz="2000" dirty="0" smtClean="0">
                <a:solidFill>
                  <a:srgbClr val="000000"/>
                </a:solidFill>
                <a:latin typeface="Calibri" panose="020F0502020204030204" pitchFamily="34" charset="0"/>
              </a:rPr>
              <a:t>πτη	</a:t>
            </a:r>
            <a:r>
              <a:rPr lang="en-US" sz="2000" b="1" dirty="0" smtClean="0">
                <a:solidFill>
                  <a:srgbClr val="000000"/>
                </a:solidFill>
                <a:latin typeface="Calibri" panose="020F0502020204030204" pitchFamily="34" charset="0"/>
              </a:rPr>
              <a:t>Pempte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a:solidFill>
                  <a:srgbClr val="000000"/>
                </a:solidFill>
                <a:latin typeface="Calibri" panose="020F0502020204030204" pitchFamily="34" charset="0"/>
              </a:rPr>
              <a:t>Friday </a:t>
            </a:r>
            <a:r>
              <a:rPr lang="en-US" sz="2000" dirty="0" smtClean="0">
                <a:solidFill>
                  <a:srgbClr val="000000"/>
                </a:solidFill>
                <a:latin typeface="Calibri" panose="020F0502020204030204" pitchFamily="34" charset="0"/>
              </a:rPr>
              <a:t>– Παρα</a:t>
            </a:r>
            <a:r>
              <a:rPr lang="en-US" sz="2000" dirty="0" err="1" smtClean="0">
                <a:solidFill>
                  <a:srgbClr val="000000"/>
                </a:solidFill>
                <a:latin typeface="Calibri" panose="020F0502020204030204" pitchFamily="34" charset="0"/>
              </a:rPr>
              <a:t>σκευή</a:t>
            </a:r>
            <a:r>
              <a:rPr lang="en-US" sz="2000" dirty="0" smtClean="0">
                <a:solidFill>
                  <a:srgbClr val="000000"/>
                </a:solidFill>
                <a:latin typeface="Calibri" panose="020F0502020204030204" pitchFamily="34" charset="0"/>
              </a:rPr>
              <a:t>	</a:t>
            </a:r>
            <a:r>
              <a:rPr lang="en-US" sz="2000" b="1" dirty="0" err="1" smtClean="0">
                <a:solidFill>
                  <a:srgbClr val="000000"/>
                </a:solidFill>
                <a:latin typeface="Calibri" panose="020F0502020204030204" pitchFamily="34" charset="0"/>
              </a:rPr>
              <a:t>Paraskeue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a:solidFill>
                  <a:srgbClr val="000000"/>
                </a:solidFill>
                <a:latin typeface="Calibri" panose="020F0502020204030204" pitchFamily="34" charset="0"/>
              </a:rPr>
              <a:t>Saturday </a:t>
            </a:r>
            <a:r>
              <a:rPr lang="en-US" sz="2000" dirty="0" smtClean="0">
                <a:solidFill>
                  <a:srgbClr val="000000"/>
                </a:solidFill>
                <a:latin typeface="Calibri" panose="020F0502020204030204" pitchFamily="34" charset="0"/>
              </a:rPr>
              <a:t>– </a:t>
            </a:r>
            <a:r>
              <a:rPr lang="en-US" sz="2000" dirty="0" err="1" smtClean="0">
                <a:solidFill>
                  <a:srgbClr val="000000"/>
                </a:solidFill>
                <a:latin typeface="Calibri" panose="020F0502020204030204" pitchFamily="34" charset="0"/>
              </a:rPr>
              <a:t>Σά</a:t>
            </a:r>
            <a:r>
              <a:rPr lang="en-US" sz="2000" dirty="0" smtClean="0">
                <a:solidFill>
                  <a:srgbClr val="000000"/>
                </a:solidFill>
                <a:latin typeface="Calibri" panose="020F0502020204030204" pitchFamily="34" charset="0"/>
              </a:rPr>
              <a:t>ββατο	</a:t>
            </a:r>
            <a:r>
              <a:rPr lang="en-US" sz="2000" b="1" dirty="0" smtClean="0">
                <a:solidFill>
                  <a:srgbClr val="000000"/>
                </a:solidFill>
                <a:latin typeface="Calibri" panose="020F0502020204030204" pitchFamily="34" charset="0"/>
              </a:rPr>
              <a:t>Sabbato</a:t>
            </a:r>
            <a:endParaRPr lang="en-US" sz="2000" b="1" dirty="0">
              <a:solidFill>
                <a:srgbClr val="000000"/>
              </a:solidFill>
              <a:latin typeface="Calibri" panose="020F0502020204030204" pitchFamily="34" charset="0"/>
            </a:endParaRPr>
          </a:p>
        </p:txBody>
      </p:sp>
      <p:sp>
        <p:nvSpPr>
          <p:cNvPr id="3" name="Left-Right Arrow 2"/>
          <p:cNvSpPr/>
          <p:nvPr/>
        </p:nvSpPr>
        <p:spPr bwMode="auto">
          <a:xfrm rot="20672789">
            <a:off x="3210045" y="1633556"/>
            <a:ext cx="4209815" cy="736193"/>
          </a:xfrm>
          <a:prstGeom prst="leftRightArrow">
            <a:avLst/>
          </a:prstGeom>
          <a:solidFill>
            <a:schemeClr val="accent1"/>
          </a:solidFill>
          <a:ln w="9525" cap="flat" cmpd="sng" algn="ctr">
            <a:noFill/>
            <a:prstDash val="solid"/>
            <a:round/>
            <a:headEnd type="none" w="med" len="med"/>
            <a:tailEnd type="none" w="med" len="med"/>
          </a:ln>
          <a:effectLst/>
          <a:scene3d>
            <a:camera prst="orthographicFront"/>
            <a:lightRig rig="threePt" dir="t"/>
          </a:scene3d>
          <a:sp3d>
            <a:bevel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Rectangle 4"/>
          <p:cNvSpPr/>
          <p:nvPr/>
        </p:nvSpPr>
        <p:spPr>
          <a:xfrm>
            <a:off x="228600" y="4114800"/>
            <a:ext cx="4572000" cy="2246769"/>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p>
          <a:p>
            <a:pPr marL="457200" indent="-457200">
              <a:buFont typeface="Arial" panose="020B0604020202020204" pitchFamily="34" charset="0"/>
              <a:buChar char="•"/>
            </a:pPr>
            <a:r>
              <a:rPr lang="es-ES" sz="2800" dirty="0">
                <a:latin typeface="Calibri" panose="020F0502020204030204" pitchFamily="34" charset="0"/>
              </a:rPr>
              <a:t>Jesús apareció</a:t>
            </a:r>
          </a:p>
          <a:p>
            <a:pPr marL="457200" indent="-457200">
              <a:buFont typeface="Arial" panose="020B0604020202020204" pitchFamily="34" charset="0"/>
              <a:buChar char="•"/>
            </a:pPr>
            <a:r>
              <a:rPr lang="es-ES" sz="2800" dirty="0">
                <a:latin typeface="Calibri" panose="020F0502020204030204" pitchFamily="34" charset="0"/>
              </a:rPr>
              <a:t>Jesús apareció de nuevo?</a:t>
            </a:r>
          </a:p>
          <a:p>
            <a:pPr marL="457200" indent="-457200">
              <a:buFont typeface="Arial" panose="020B0604020202020204" pitchFamily="34" charset="0"/>
              <a:buChar char="•"/>
            </a:pPr>
            <a:r>
              <a:rPr lang="es-ES" sz="2800" dirty="0">
                <a:latin typeface="Calibri" panose="020F0502020204030204" pitchFamily="34" charset="0"/>
              </a:rPr>
              <a:t>"El día del Señor"</a:t>
            </a:r>
            <a:endParaRPr lang="en-US" sz="2800" dirty="0">
              <a:latin typeface="Calibri" panose="020F0502020204030204" pitchFamily="34" charset="0"/>
            </a:endParaRPr>
          </a:p>
        </p:txBody>
      </p:sp>
      <p:sp>
        <p:nvSpPr>
          <p:cNvPr id="9" name="Rectangle 8"/>
          <p:cNvSpPr/>
          <p:nvPr/>
        </p:nvSpPr>
        <p:spPr>
          <a:xfrm>
            <a:off x="4572000" y="3995678"/>
            <a:ext cx="4572000" cy="2862322"/>
          </a:xfrm>
          <a:prstGeom prst="rect">
            <a:avLst/>
          </a:prstGeom>
          <a:solidFill>
            <a:schemeClr val="bg2">
              <a:lumMod val="20000"/>
              <a:lumOff val="80000"/>
            </a:schemeClr>
          </a:solidFill>
        </p:spPr>
        <p:txBody>
          <a:bodyPr>
            <a:spAutoFit/>
          </a:bodyPr>
          <a:lstStyle/>
          <a:p>
            <a:pPr algn="ctr" eaLnBrk="0" fontAlgn="base" hangingPunct="0">
              <a:spcBef>
                <a:spcPct val="0"/>
              </a:spcBef>
              <a:spcAft>
                <a:spcPct val="0"/>
              </a:spcAft>
            </a:pPr>
            <a:r>
              <a:rPr lang="es-ES" sz="2000" b="1" dirty="0">
                <a:solidFill>
                  <a:srgbClr val="000000"/>
                </a:solidFill>
                <a:latin typeface="Calibri" panose="020F0502020204030204" pitchFamily="34" charset="0"/>
              </a:rPr>
              <a:t>NOMBRES GRIEGOS MODERNOS</a:t>
            </a:r>
          </a:p>
          <a:p>
            <a:pPr algn="ctr" eaLnBrk="0" fontAlgn="base" hangingPunct="0">
              <a:spcBef>
                <a:spcPct val="0"/>
              </a:spcBef>
              <a:spcAft>
                <a:spcPct val="0"/>
              </a:spcAft>
            </a:pPr>
            <a:r>
              <a:rPr lang="es-ES" sz="2000" b="1" dirty="0">
                <a:solidFill>
                  <a:srgbClr val="000000"/>
                </a:solidFill>
                <a:latin typeface="Calibri" panose="020F0502020204030204" pitchFamily="34" charset="0"/>
              </a:rPr>
              <a:t>PARA LOS DÍAS DE LA SEMANA</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smtClean="0">
                <a:solidFill>
                  <a:srgbClr val="000000"/>
                </a:solidFill>
                <a:latin typeface="Calibri" panose="020F0502020204030204" pitchFamily="34" charset="0"/>
              </a:rPr>
              <a:t>Domingo – </a:t>
            </a:r>
            <a:r>
              <a:rPr lang="en-US" sz="2000" dirty="0" err="1" smtClean="0">
                <a:solidFill>
                  <a:srgbClr val="000000"/>
                </a:solidFill>
                <a:latin typeface="Calibri" panose="020F0502020204030204" pitchFamily="34" charset="0"/>
              </a:rPr>
              <a:t>Κυρι</a:t>
            </a:r>
            <a:r>
              <a:rPr lang="en-US" sz="2000" dirty="0" smtClean="0">
                <a:solidFill>
                  <a:srgbClr val="000000"/>
                </a:solidFill>
                <a:latin typeface="Calibri" panose="020F0502020204030204" pitchFamily="34" charset="0"/>
              </a:rPr>
              <a:t>ακή	</a:t>
            </a:r>
            <a:r>
              <a:rPr lang="en-US" sz="2000" b="1" dirty="0" smtClean="0">
                <a:solidFill>
                  <a:srgbClr val="000000"/>
                </a:solidFill>
                <a:latin typeface="Calibri" panose="020F0502020204030204" pitchFamily="34" charset="0"/>
              </a:rPr>
              <a:t>Kuriake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smtClean="0">
                <a:solidFill>
                  <a:srgbClr val="000000"/>
                </a:solidFill>
                <a:latin typeface="Calibri" panose="020F0502020204030204" pitchFamily="34" charset="0"/>
              </a:rPr>
              <a:t>Lunes – </a:t>
            </a:r>
            <a:r>
              <a:rPr lang="en-US" sz="2000" dirty="0" err="1" smtClean="0">
                <a:solidFill>
                  <a:srgbClr val="000000"/>
                </a:solidFill>
                <a:latin typeface="Calibri" panose="020F0502020204030204" pitchFamily="34" charset="0"/>
              </a:rPr>
              <a:t>Δευτέρ</a:t>
            </a:r>
            <a:r>
              <a:rPr lang="en-US" sz="2000" dirty="0" smtClean="0">
                <a:solidFill>
                  <a:srgbClr val="000000"/>
                </a:solidFill>
                <a:latin typeface="Calibri" panose="020F0502020204030204" pitchFamily="34" charset="0"/>
              </a:rPr>
              <a:t>α		</a:t>
            </a:r>
            <a:r>
              <a:rPr lang="en-US" sz="2000" b="1" dirty="0" smtClean="0">
                <a:solidFill>
                  <a:srgbClr val="000000"/>
                </a:solidFill>
                <a:latin typeface="Calibri" panose="020F0502020204030204" pitchFamily="34" charset="0"/>
              </a:rPr>
              <a:t>Deutera</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err="1" smtClean="0">
                <a:solidFill>
                  <a:srgbClr val="000000"/>
                </a:solidFill>
                <a:latin typeface="Calibri" panose="020F0502020204030204" pitchFamily="34" charset="0"/>
              </a:rPr>
              <a:t>Martes</a:t>
            </a:r>
            <a:r>
              <a:rPr lang="en-US" sz="2000" dirty="0" smtClean="0">
                <a:solidFill>
                  <a:srgbClr val="000000"/>
                </a:solidFill>
                <a:latin typeface="Calibri" panose="020F0502020204030204" pitchFamily="34" charset="0"/>
              </a:rPr>
              <a:t> </a:t>
            </a:r>
            <a:r>
              <a:rPr lang="en-US" sz="2000" dirty="0">
                <a:solidFill>
                  <a:srgbClr val="000000"/>
                </a:solidFill>
                <a:latin typeface="Calibri" panose="020F0502020204030204" pitchFamily="34" charset="0"/>
              </a:rPr>
              <a:t>- </a:t>
            </a:r>
            <a:r>
              <a:rPr lang="en-US" sz="2000" dirty="0" err="1">
                <a:solidFill>
                  <a:srgbClr val="000000"/>
                </a:solidFill>
                <a:latin typeface="Calibri" panose="020F0502020204030204" pitchFamily="34" charset="0"/>
              </a:rPr>
              <a:t>Τρίτη</a:t>
            </a:r>
            <a:r>
              <a:rPr lang="en-US" sz="2000" dirty="0">
                <a:solidFill>
                  <a:srgbClr val="000000"/>
                </a:solidFill>
                <a:latin typeface="Calibri" panose="020F0502020204030204" pitchFamily="34" charset="0"/>
              </a:rPr>
              <a:t> </a:t>
            </a:r>
            <a:r>
              <a:rPr lang="en-US" sz="2000" dirty="0" smtClean="0">
                <a:solidFill>
                  <a:srgbClr val="000000"/>
                </a:solidFill>
                <a:latin typeface="Calibri" panose="020F0502020204030204" pitchFamily="34" charset="0"/>
              </a:rPr>
              <a:t>		</a:t>
            </a:r>
            <a:r>
              <a:rPr lang="en-US" sz="2000" b="1" dirty="0" smtClean="0">
                <a:solidFill>
                  <a:srgbClr val="000000"/>
                </a:solidFill>
                <a:latin typeface="Calibri" panose="020F0502020204030204" pitchFamily="34" charset="0"/>
              </a:rPr>
              <a:t>Trite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err="1" smtClean="0">
                <a:solidFill>
                  <a:srgbClr val="000000"/>
                </a:solidFill>
                <a:latin typeface="Calibri" panose="020F0502020204030204" pitchFamily="34" charset="0"/>
              </a:rPr>
              <a:t>Miércoles</a:t>
            </a:r>
            <a:r>
              <a:rPr lang="en-US" sz="2000" dirty="0" smtClean="0">
                <a:solidFill>
                  <a:srgbClr val="000000"/>
                </a:solidFill>
                <a:latin typeface="Calibri" panose="020F0502020204030204" pitchFamily="34" charset="0"/>
              </a:rPr>
              <a:t> – </a:t>
            </a:r>
            <a:r>
              <a:rPr lang="en-US" sz="2000" dirty="0" err="1" smtClean="0">
                <a:solidFill>
                  <a:srgbClr val="000000"/>
                </a:solidFill>
                <a:latin typeface="Calibri" panose="020F0502020204030204" pitchFamily="34" charset="0"/>
              </a:rPr>
              <a:t>Τετάρτη</a:t>
            </a:r>
            <a:r>
              <a:rPr lang="en-US" sz="2000" dirty="0" smtClean="0">
                <a:solidFill>
                  <a:srgbClr val="000000"/>
                </a:solidFill>
                <a:latin typeface="Calibri" panose="020F0502020204030204" pitchFamily="34" charset="0"/>
              </a:rPr>
              <a:t>	</a:t>
            </a:r>
            <a:r>
              <a:rPr lang="en-US" sz="2000" b="1" dirty="0" err="1" smtClean="0">
                <a:solidFill>
                  <a:srgbClr val="000000"/>
                </a:solidFill>
                <a:latin typeface="Calibri" panose="020F0502020204030204" pitchFamily="34" charset="0"/>
              </a:rPr>
              <a:t>Tetarte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err="1" smtClean="0">
                <a:solidFill>
                  <a:srgbClr val="000000"/>
                </a:solidFill>
                <a:latin typeface="Calibri" panose="020F0502020204030204" pitchFamily="34" charset="0"/>
              </a:rPr>
              <a:t>Jueves</a:t>
            </a:r>
            <a:r>
              <a:rPr lang="en-US" sz="2000" dirty="0" smtClean="0">
                <a:solidFill>
                  <a:srgbClr val="000000"/>
                </a:solidFill>
                <a:latin typeface="Calibri" panose="020F0502020204030204" pitchFamily="34" charset="0"/>
              </a:rPr>
              <a:t> – </a:t>
            </a:r>
            <a:r>
              <a:rPr lang="en-US" sz="2000" dirty="0" err="1" smtClean="0">
                <a:solidFill>
                  <a:srgbClr val="000000"/>
                </a:solidFill>
                <a:latin typeface="Calibri" panose="020F0502020204030204" pitchFamily="34" charset="0"/>
              </a:rPr>
              <a:t>Πέμ</a:t>
            </a:r>
            <a:r>
              <a:rPr lang="en-US" sz="2000" dirty="0" smtClean="0">
                <a:solidFill>
                  <a:srgbClr val="000000"/>
                </a:solidFill>
                <a:latin typeface="Calibri" panose="020F0502020204030204" pitchFamily="34" charset="0"/>
              </a:rPr>
              <a:t>πτη		</a:t>
            </a:r>
            <a:r>
              <a:rPr lang="en-US" sz="2000" b="1" dirty="0" smtClean="0">
                <a:solidFill>
                  <a:srgbClr val="000000"/>
                </a:solidFill>
                <a:latin typeface="Calibri" panose="020F0502020204030204" pitchFamily="34" charset="0"/>
              </a:rPr>
              <a:t>Pempte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smtClean="0">
                <a:solidFill>
                  <a:srgbClr val="000000"/>
                </a:solidFill>
                <a:latin typeface="Calibri" panose="020F0502020204030204" pitchFamily="34" charset="0"/>
              </a:rPr>
              <a:t>Viernes – Παρα</a:t>
            </a:r>
            <a:r>
              <a:rPr lang="en-US" sz="2000" dirty="0" err="1" smtClean="0">
                <a:solidFill>
                  <a:srgbClr val="000000"/>
                </a:solidFill>
                <a:latin typeface="Calibri" panose="020F0502020204030204" pitchFamily="34" charset="0"/>
              </a:rPr>
              <a:t>σκευή</a:t>
            </a:r>
            <a:r>
              <a:rPr lang="en-US" sz="2000" dirty="0" smtClean="0">
                <a:solidFill>
                  <a:srgbClr val="000000"/>
                </a:solidFill>
                <a:latin typeface="Calibri" panose="020F0502020204030204" pitchFamily="34" charset="0"/>
              </a:rPr>
              <a:t>	</a:t>
            </a:r>
            <a:r>
              <a:rPr lang="en-US" sz="2000" b="1" dirty="0" err="1" smtClean="0">
                <a:solidFill>
                  <a:srgbClr val="000000"/>
                </a:solidFill>
                <a:latin typeface="Calibri" panose="020F0502020204030204" pitchFamily="34" charset="0"/>
              </a:rPr>
              <a:t>Paraskeue</a:t>
            </a:r>
            <a:endParaRPr lang="en-US" sz="2000" b="1" dirty="0">
              <a:solidFill>
                <a:srgbClr val="000000"/>
              </a:solidFill>
              <a:latin typeface="Calibri" panose="020F0502020204030204" pitchFamily="34" charset="0"/>
            </a:endParaRPr>
          </a:p>
          <a:p>
            <a:pPr eaLnBrk="0" fontAlgn="base" hangingPunct="0">
              <a:spcBef>
                <a:spcPct val="0"/>
              </a:spcBef>
              <a:spcAft>
                <a:spcPct val="0"/>
              </a:spcAft>
            </a:pPr>
            <a:r>
              <a:rPr lang="en-US" sz="2000" dirty="0" err="1" smtClean="0">
                <a:solidFill>
                  <a:srgbClr val="000000"/>
                </a:solidFill>
                <a:latin typeface="Calibri" panose="020F0502020204030204" pitchFamily="34" charset="0"/>
              </a:rPr>
              <a:t>Sábado</a:t>
            </a:r>
            <a:r>
              <a:rPr lang="en-US" sz="2000" dirty="0" smtClean="0">
                <a:solidFill>
                  <a:srgbClr val="000000"/>
                </a:solidFill>
                <a:latin typeface="Calibri" panose="020F0502020204030204" pitchFamily="34" charset="0"/>
              </a:rPr>
              <a:t> – </a:t>
            </a:r>
            <a:r>
              <a:rPr lang="en-US" sz="2000" dirty="0" err="1" smtClean="0">
                <a:solidFill>
                  <a:srgbClr val="000000"/>
                </a:solidFill>
                <a:latin typeface="Calibri" panose="020F0502020204030204" pitchFamily="34" charset="0"/>
              </a:rPr>
              <a:t>Σά</a:t>
            </a:r>
            <a:r>
              <a:rPr lang="en-US" sz="2000" dirty="0" smtClean="0">
                <a:solidFill>
                  <a:srgbClr val="000000"/>
                </a:solidFill>
                <a:latin typeface="Calibri" panose="020F0502020204030204" pitchFamily="34" charset="0"/>
              </a:rPr>
              <a:t>ββατο	</a:t>
            </a:r>
            <a:r>
              <a:rPr lang="en-US" sz="2000" b="1" dirty="0" smtClean="0">
                <a:solidFill>
                  <a:srgbClr val="000000"/>
                </a:solidFill>
                <a:latin typeface="Calibri" panose="020F0502020204030204" pitchFamily="34" charset="0"/>
              </a:rPr>
              <a:t>Sabbato</a:t>
            </a:r>
            <a:endParaRPr lang="en-US" sz="2000" b="1" dirty="0">
              <a:solidFill>
                <a:srgbClr val="000000"/>
              </a:solidFill>
              <a:latin typeface="Calibri" panose="020F0502020204030204" pitchFamily="34" charset="0"/>
            </a:endParaRPr>
          </a:p>
        </p:txBody>
      </p:sp>
      <p:sp>
        <p:nvSpPr>
          <p:cNvPr id="10" name="Left-Right Arrow 9"/>
          <p:cNvSpPr/>
          <p:nvPr/>
        </p:nvSpPr>
        <p:spPr bwMode="auto">
          <a:xfrm rot="20672789">
            <a:off x="3222383" y="5119559"/>
            <a:ext cx="4209815" cy="736193"/>
          </a:xfrm>
          <a:prstGeom prst="leftRightArrow">
            <a:avLst/>
          </a:prstGeom>
          <a:solidFill>
            <a:schemeClr val="accent1"/>
          </a:solidFill>
          <a:ln w="9525" cap="flat" cmpd="sng" algn="ctr">
            <a:noFill/>
            <a:prstDash val="solid"/>
            <a:round/>
            <a:headEnd type="none" w="med" len="med"/>
            <a:tailEnd type="none" w="med" len="med"/>
          </a:ln>
          <a:effectLst/>
          <a:scene3d>
            <a:camera prst="orthographicFront"/>
            <a:lightRig rig="threePt" dir="t"/>
          </a:scene3d>
          <a:sp3d>
            <a:bevel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3939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wipe(down)">
                                      <p:cBhvr>
                                        <p:cTn id="63" dur="500"/>
                                        <p:tgtEl>
                                          <p:spTgt spid="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down)">
                                      <p:cBhvr>
                                        <p:cTn id="6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3" grpId="0" animBg="1"/>
      <p:bldP spid="9" grpId="0" uiExpand="1" build="p"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0992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29000"/>
            <a:ext cx="9144000" cy="692727"/>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461665"/>
          </a:xfrm>
          <a:prstGeom prst="rect">
            <a:avLst/>
          </a:prstGeom>
          <a:noFill/>
        </p:spPr>
        <p:txBody>
          <a:bodyPr wrap="square" rtlCol="0">
            <a:spAutoFit/>
          </a:bodyPr>
          <a:lstStyle/>
          <a:p>
            <a:r>
              <a:rPr lang="en-US" sz="2400" i="1" dirty="0" smtClean="0">
                <a:latin typeface="Calibri" panose="020F0502020204030204" pitchFamily="34" charset="0"/>
              </a:rPr>
              <a:t>Jesus’ Resurrection</a:t>
            </a:r>
            <a:endParaRPr lang="en-US" sz="2800" dirty="0">
              <a:latin typeface="Calibri" panose="020F0502020204030204" pitchFamily="34" charset="0"/>
            </a:endParaRPr>
          </a:p>
        </p:txBody>
      </p:sp>
      <p:sp>
        <p:nvSpPr>
          <p:cNvPr id="9" name="Rectangle 8"/>
          <p:cNvSpPr/>
          <p:nvPr/>
        </p:nvSpPr>
        <p:spPr>
          <a:xfrm>
            <a:off x="2810395" y="1196008"/>
            <a:ext cx="6333605" cy="212365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John 10</a:t>
            </a:r>
          </a:p>
          <a:p>
            <a:r>
              <a:rPr lang="en-US" sz="2200" b="1" baseline="30000" dirty="0"/>
              <a:t>17 </a:t>
            </a:r>
            <a:r>
              <a:rPr lang="en-US" sz="2200" dirty="0"/>
              <a:t>For this reason the Father loves Me, because I lay down My life so that I may take it again. </a:t>
            </a:r>
            <a:r>
              <a:rPr lang="en-US" sz="2200" b="1" baseline="30000" dirty="0"/>
              <a:t>18 </a:t>
            </a:r>
            <a:r>
              <a:rPr lang="en-US" sz="2200" dirty="0"/>
              <a:t>No one has taken it away from Me, but I lay it down on My own initiative. I have authority to lay it down, and I have authority to take it up again</a:t>
            </a:r>
            <a:r>
              <a:rPr lang="en-US" sz="2200" dirty="0" smtClean="0"/>
              <a:t>.</a:t>
            </a:r>
            <a:endParaRPr lang="en-US" sz="2200" dirty="0"/>
          </a:p>
        </p:txBody>
      </p:sp>
      <p:sp>
        <p:nvSpPr>
          <p:cNvPr id="4" name="Rectangle 3"/>
          <p:cNvSpPr/>
          <p:nvPr/>
        </p:nvSpPr>
        <p:spPr>
          <a:xfrm>
            <a:off x="294350" y="4191000"/>
            <a:ext cx="3254609" cy="461665"/>
          </a:xfrm>
          <a:prstGeom prst="rect">
            <a:avLst/>
          </a:prstGeom>
        </p:spPr>
        <p:txBody>
          <a:bodyPr wrap="none">
            <a:spAutoFit/>
          </a:bodyPr>
          <a:lstStyle/>
          <a:p>
            <a:r>
              <a:rPr lang="en-US" sz="2400" i="1" dirty="0">
                <a:latin typeface="Calibri" panose="020F0502020204030204" pitchFamily="34" charset="0"/>
              </a:rPr>
              <a:t>La </a:t>
            </a:r>
            <a:r>
              <a:rPr lang="en-US" sz="2400" i="1" dirty="0" err="1">
                <a:latin typeface="Calibri" panose="020F0502020204030204" pitchFamily="34" charset="0"/>
              </a:rPr>
              <a:t>Resurrección</a:t>
            </a:r>
            <a:r>
              <a:rPr lang="en-US" sz="2400" i="1" dirty="0">
                <a:latin typeface="Calibri" panose="020F0502020204030204" pitchFamily="34" charset="0"/>
              </a:rPr>
              <a:t> de </a:t>
            </a:r>
            <a:r>
              <a:rPr lang="en-US" sz="2400" i="1" dirty="0" err="1">
                <a:latin typeface="Calibri" panose="020F0502020204030204" pitchFamily="34" charset="0"/>
              </a:rPr>
              <a:t>Jesús</a:t>
            </a:r>
            <a:endParaRPr lang="en-US" sz="2400" i="1" dirty="0">
              <a:latin typeface="Calibri" panose="020F0502020204030204" pitchFamily="34" charset="0"/>
            </a:endParaRPr>
          </a:p>
        </p:txBody>
      </p:sp>
      <p:sp>
        <p:nvSpPr>
          <p:cNvPr id="10" name="Rectangle 9"/>
          <p:cNvSpPr/>
          <p:nvPr/>
        </p:nvSpPr>
        <p:spPr>
          <a:xfrm>
            <a:off x="2810395" y="4734342"/>
            <a:ext cx="6333605" cy="190821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Juan 10</a:t>
            </a:r>
          </a:p>
          <a:p>
            <a:r>
              <a:rPr lang="es-ES" sz="2400" b="1" baseline="30000" dirty="0"/>
              <a:t>17 </a:t>
            </a:r>
            <a:r>
              <a:rPr lang="es-ES" sz="2400" dirty="0"/>
              <a:t>Por eso me ama el Padre, porque yo pongo mi vida para volverla a tomar. </a:t>
            </a:r>
            <a:r>
              <a:rPr lang="es-ES" sz="2400" b="1" baseline="30000" dirty="0"/>
              <a:t>18 </a:t>
            </a:r>
            <a:r>
              <a:rPr lang="es-ES" sz="2400" dirty="0"/>
              <a:t>Nadie me la quita, sino que yo de mí mismo la pongo. Tengo poder para ponerla y tengo poder para volverla a tomar</a:t>
            </a:r>
            <a:r>
              <a:rPr lang="es-ES" sz="2400" dirty="0" smtClean="0"/>
              <a:t>.</a:t>
            </a:r>
            <a:endParaRPr lang="en-US" sz="2200" dirty="0"/>
          </a:p>
        </p:txBody>
      </p:sp>
    </p:spTree>
    <p:extLst>
      <p:ext uri="{BB962C8B-B14F-4D97-AF65-F5344CB8AC3E}">
        <p14:creationId xmlns:p14="http://schemas.microsoft.com/office/powerpoint/2010/main" val="115381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461665"/>
          </a:xfrm>
          <a:prstGeom prst="rect">
            <a:avLst/>
          </a:prstGeom>
          <a:noFill/>
        </p:spPr>
        <p:txBody>
          <a:bodyPr wrap="square" rtlCol="0">
            <a:spAutoFit/>
          </a:bodyPr>
          <a:lstStyle/>
          <a:p>
            <a:r>
              <a:rPr lang="en-US" sz="2400" i="1" dirty="0" smtClean="0">
                <a:latin typeface="Calibri" panose="020F0502020204030204" pitchFamily="34" charset="0"/>
              </a:rPr>
              <a:t>Jesus’ Resurrection</a:t>
            </a:r>
            <a:endParaRPr lang="en-US" sz="2800" dirty="0">
              <a:latin typeface="Calibri" panose="020F0502020204030204" pitchFamily="34" charset="0"/>
            </a:endParaRPr>
          </a:p>
        </p:txBody>
      </p:sp>
      <p:sp>
        <p:nvSpPr>
          <p:cNvPr id="9" name="Rectangle 8"/>
          <p:cNvSpPr/>
          <p:nvPr/>
        </p:nvSpPr>
        <p:spPr>
          <a:xfrm>
            <a:off x="2810395" y="1196008"/>
            <a:ext cx="6333605"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Matthew 16</a:t>
            </a:r>
            <a:r>
              <a:rPr lang="en-US" sz="2400" b="1" baseline="30000" dirty="0" smtClean="0"/>
              <a:t>21</a:t>
            </a:r>
            <a:r>
              <a:rPr lang="en-US" sz="2400" b="1" baseline="30000" dirty="0"/>
              <a:t> </a:t>
            </a:r>
            <a:r>
              <a:rPr lang="en-US" sz="2400" dirty="0"/>
              <a:t>From that time </a:t>
            </a:r>
            <a:r>
              <a:rPr lang="en-US" sz="2400" dirty="0" smtClean="0"/>
              <a:t>Jesus </a:t>
            </a:r>
            <a:r>
              <a:rPr lang="en-US" sz="2400" dirty="0"/>
              <a:t>began to show His disciples that He must go to Jerusalem, and suffer many things from the elders and chief priests and scribes, and be killed, and be raised up on the third day. </a:t>
            </a:r>
            <a:endParaRPr lang="en-US" sz="2200" dirty="0"/>
          </a:p>
        </p:txBody>
      </p:sp>
      <p:sp>
        <p:nvSpPr>
          <p:cNvPr id="6" name="Rectangle 5"/>
          <p:cNvSpPr/>
          <p:nvPr/>
        </p:nvSpPr>
        <p:spPr>
          <a:xfrm>
            <a:off x="294350" y="4191000"/>
            <a:ext cx="3254609" cy="461665"/>
          </a:xfrm>
          <a:prstGeom prst="rect">
            <a:avLst/>
          </a:prstGeom>
        </p:spPr>
        <p:txBody>
          <a:bodyPr wrap="none">
            <a:spAutoFit/>
          </a:bodyPr>
          <a:lstStyle/>
          <a:p>
            <a:r>
              <a:rPr lang="en-US" sz="2400" i="1" dirty="0">
                <a:latin typeface="Calibri" panose="020F0502020204030204" pitchFamily="34" charset="0"/>
              </a:rPr>
              <a:t>La </a:t>
            </a:r>
            <a:r>
              <a:rPr lang="en-US" sz="2400" i="1" dirty="0" err="1">
                <a:latin typeface="Calibri" panose="020F0502020204030204" pitchFamily="34" charset="0"/>
              </a:rPr>
              <a:t>Resurrección</a:t>
            </a:r>
            <a:r>
              <a:rPr lang="en-US" sz="2400" i="1" dirty="0">
                <a:latin typeface="Calibri" panose="020F0502020204030204" pitchFamily="34" charset="0"/>
              </a:rPr>
              <a:t> de </a:t>
            </a:r>
            <a:r>
              <a:rPr lang="en-US" sz="2400" i="1" dirty="0" err="1">
                <a:latin typeface="Calibri" panose="020F0502020204030204" pitchFamily="34" charset="0"/>
              </a:rPr>
              <a:t>Jesús</a:t>
            </a:r>
            <a:endParaRPr lang="en-US" sz="2400" i="1" dirty="0">
              <a:latin typeface="Calibri" panose="020F0502020204030204" pitchFamily="34" charset="0"/>
            </a:endParaRPr>
          </a:p>
        </p:txBody>
      </p:sp>
      <p:sp>
        <p:nvSpPr>
          <p:cNvPr id="7" name="Rectangle 6"/>
          <p:cNvSpPr/>
          <p:nvPr/>
        </p:nvSpPr>
        <p:spPr>
          <a:xfrm>
            <a:off x="2810395" y="4724400"/>
            <a:ext cx="6333605"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Mateo 16</a:t>
            </a:r>
            <a:r>
              <a:rPr lang="en-US" sz="2400" b="1" baseline="30000" dirty="0" smtClean="0"/>
              <a:t>21</a:t>
            </a:r>
            <a:r>
              <a:rPr lang="en-US" sz="2400" b="1" baseline="30000" dirty="0"/>
              <a:t> </a:t>
            </a:r>
            <a:r>
              <a:rPr lang="es-ES" sz="2400" dirty="0" smtClean="0"/>
              <a:t>Desde </a:t>
            </a:r>
            <a:r>
              <a:rPr lang="es-ES" sz="2400" dirty="0"/>
              <a:t>entonces comenzó Jesús a declarar a sus discípulos que le era necesario ir a Jerusalén y padecer mucho a manos de los ancianos, de los principales sacerdotes y de los escribas, y ser muerto, y resucitar al tercer día</a:t>
            </a:r>
            <a:r>
              <a:rPr lang="es-ES" sz="2400" dirty="0" smtClean="0"/>
              <a:t>.</a:t>
            </a:r>
            <a:endParaRPr lang="en-US" sz="2200" dirty="0"/>
          </a:p>
        </p:txBody>
      </p:sp>
    </p:spTree>
    <p:extLst>
      <p:ext uri="{BB962C8B-B14F-4D97-AF65-F5344CB8AC3E}">
        <p14:creationId xmlns:p14="http://schemas.microsoft.com/office/powerpoint/2010/main" val="97165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461665"/>
          </a:xfrm>
          <a:prstGeom prst="rect">
            <a:avLst/>
          </a:prstGeom>
          <a:noFill/>
        </p:spPr>
        <p:txBody>
          <a:bodyPr wrap="square" rtlCol="0">
            <a:spAutoFit/>
          </a:bodyPr>
          <a:lstStyle/>
          <a:p>
            <a:r>
              <a:rPr lang="en-US" sz="2400" i="1" dirty="0" smtClean="0">
                <a:latin typeface="Calibri" panose="020F0502020204030204" pitchFamily="34" charset="0"/>
              </a:rPr>
              <a:t>Jesus’ Resurrection</a:t>
            </a:r>
            <a:endParaRPr lang="en-US" sz="2800" dirty="0">
              <a:latin typeface="Calibri" panose="020F0502020204030204" pitchFamily="34" charset="0"/>
            </a:endParaRPr>
          </a:p>
        </p:txBody>
      </p:sp>
      <p:sp>
        <p:nvSpPr>
          <p:cNvPr id="9" name="Rectangle 8"/>
          <p:cNvSpPr/>
          <p:nvPr/>
        </p:nvSpPr>
        <p:spPr>
          <a:xfrm>
            <a:off x="2810395" y="1196008"/>
            <a:ext cx="6333605" cy="212365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smtClean="0"/>
              <a:t>Hebrews 2 </a:t>
            </a:r>
            <a:r>
              <a:rPr lang="en-US" sz="2200" b="1" baseline="30000" dirty="0"/>
              <a:t>14 </a:t>
            </a:r>
            <a:r>
              <a:rPr lang="en-US" sz="2200" dirty="0"/>
              <a:t>Therefore, since the children share </a:t>
            </a:r>
            <a:r>
              <a:rPr lang="en-US" sz="2200" dirty="0" smtClean="0"/>
              <a:t>in flesh </a:t>
            </a:r>
            <a:r>
              <a:rPr lang="en-US" sz="2200" dirty="0"/>
              <a:t>and blood, He Himself likewise also partook of the same, that through death He might render powerless him who had the power of death, that is, the devil, </a:t>
            </a:r>
            <a:r>
              <a:rPr lang="en-US" sz="2200" b="1" baseline="30000" dirty="0"/>
              <a:t>15 </a:t>
            </a:r>
            <a:r>
              <a:rPr lang="en-US" sz="2200" dirty="0"/>
              <a:t>and might free those who through fear of death were subject to slavery all their lives</a:t>
            </a:r>
            <a:r>
              <a:rPr lang="en-US" sz="2200" dirty="0" smtClean="0"/>
              <a:t>.</a:t>
            </a:r>
            <a:endParaRPr lang="en-US" sz="2200" dirty="0"/>
          </a:p>
        </p:txBody>
      </p:sp>
      <p:sp>
        <p:nvSpPr>
          <p:cNvPr id="6" name="Rectangle 5"/>
          <p:cNvSpPr/>
          <p:nvPr/>
        </p:nvSpPr>
        <p:spPr>
          <a:xfrm>
            <a:off x="294350" y="4191000"/>
            <a:ext cx="3254609" cy="461665"/>
          </a:xfrm>
          <a:prstGeom prst="rect">
            <a:avLst/>
          </a:prstGeom>
        </p:spPr>
        <p:txBody>
          <a:bodyPr wrap="none">
            <a:spAutoFit/>
          </a:bodyPr>
          <a:lstStyle/>
          <a:p>
            <a:r>
              <a:rPr lang="en-US" sz="2400" i="1" dirty="0">
                <a:latin typeface="Calibri" panose="020F0502020204030204" pitchFamily="34" charset="0"/>
              </a:rPr>
              <a:t>La </a:t>
            </a:r>
            <a:r>
              <a:rPr lang="en-US" sz="2400" i="1" dirty="0" err="1">
                <a:latin typeface="Calibri" panose="020F0502020204030204" pitchFamily="34" charset="0"/>
              </a:rPr>
              <a:t>Resurrección</a:t>
            </a:r>
            <a:r>
              <a:rPr lang="en-US" sz="2400" i="1" dirty="0">
                <a:latin typeface="Calibri" panose="020F0502020204030204" pitchFamily="34" charset="0"/>
              </a:rPr>
              <a:t> de </a:t>
            </a:r>
            <a:r>
              <a:rPr lang="en-US" sz="2400" i="1" dirty="0" err="1">
                <a:latin typeface="Calibri" panose="020F0502020204030204" pitchFamily="34" charset="0"/>
              </a:rPr>
              <a:t>Jesús</a:t>
            </a:r>
            <a:endParaRPr lang="en-US" sz="2400" i="1" dirty="0">
              <a:latin typeface="Calibri" panose="020F0502020204030204" pitchFamily="34" charset="0"/>
            </a:endParaRPr>
          </a:p>
        </p:txBody>
      </p:sp>
      <p:sp>
        <p:nvSpPr>
          <p:cNvPr id="7" name="Rectangle 6"/>
          <p:cNvSpPr/>
          <p:nvPr/>
        </p:nvSpPr>
        <p:spPr>
          <a:xfrm>
            <a:off x="2806148" y="4711150"/>
            <a:ext cx="6333605" cy="212365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200" b="1" dirty="0" err="1" smtClean="0"/>
              <a:t>Hebreos</a:t>
            </a:r>
            <a:r>
              <a:rPr lang="en-US" sz="2200" b="1" dirty="0" smtClean="0"/>
              <a:t> 2 </a:t>
            </a:r>
            <a:r>
              <a:rPr lang="es-ES" sz="2200" b="1" baseline="30000" dirty="0"/>
              <a:t>14 </a:t>
            </a:r>
            <a:r>
              <a:rPr lang="es-ES" sz="2200" dirty="0"/>
              <a:t>Así que, por cuanto los hijos participaron de carne y sangre, él también participó de lo mismo para destruir por medio de la muerte al que tenía el imperio de la muerte, esto es, al diablo, </a:t>
            </a:r>
            <a:r>
              <a:rPr lang="es-ES" sz="2200" b="1" baseline="30000" dirty="0"/>
              <a:t>15 </a:t>
            </a:r>
            <a:r>
              <a:rPr lang="es-ES" sz="2200" dirty="0"/>
              <a:t>y librar a todos los que por el temor de la muerte estaban durante toda la vida sujetos a servidumbre</a:t>
            </a:r>
            <a:r>
              <a:rPr lang="es-ES" sz="2200" dirty="0" smtClean="0"/>
              <a:t>.</a:t>
            </a:r>
            <a:endParaRPr lang="en-US" sz="2200" dirty="0"/>
          </a:p>
        </p:txBody>
      </p:sp>
    </p:spTree>
    <p:extLst>
      <p:ext uri="{BB962C8B-B14F-4D97-AF65-F5344CB8AC3E}">
        <p14:creationId xmlns:p14="http://schemas.microsoft.com/office/powerpoint/2010/main" val="580907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461665"/>
          </a:xfrm>
          <a:prstGeom prst="rect">
            <a:avLst/>
          </a:prstGeom>
          <a:noFill/>
        </p:spPr>
        <p:txBody>
          <a:bodyPr wrap="square" rtlCol="0">
            <a:spAutoFit/>
          </a:bodyPr>
          <a:lstStyle/>
          <a:p>
            <a:r>
              <a:rPr lang="en-US" sz="2400" i="1" dirty="0" smtClean="0">
                <a:latin typeface="Calibri" panose="020F0502020204030204" pitchFamily="34" charset="0"/>
              </a:rPr>
              <a:t>Jesus’ Resurrection</a:t>
            </a:r>
            <a:endParaRPr lang="en-US" sz="2800" dirty="0">
              <a:latin typeface="Calibri" panose="020F0502020204030204" pitchFamily="34" charset="0"/>
            </a:endParaRPr>
          </a:p>
        </p:txBody>
      </p:sp>
      <p:sp>
        <p:nvSpPr>
          <p:cNvPr id="9" name="Rectangle 8"/>
          <p:cNvSpPr/>
          <p:nvPr/>
        </p:nvSpPr>
        <p:spPr>
          <a:xfrm>
            <a:off x="2810395" y="1196008"/>
            <a:ext cx="6333605"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Colossians 2</a:t>
            </a:r>
            <a:r>
              <a:rPr lang="en-US" sz="2400" b="1" baseline="30000" dirty="0" smtClean="0"/>
              <a:t>15</a:t>
            </a:r>
            <a:r>
              <a:rPr lang="en-US" sz="2400" b="1" baseline="30000" dirty="0"/>
              <a:t> </a:t>
            </a:r>
            <a:r>
              <a:rPr lang="en-US" sz="2400" dirty="0"/>
              <a:t>When He had </a:t>
            </a:r>
            <a:r>
              <a:rPr lang="en-US" sz="2400" dirty="0" smtClean="0"/>
              <a:t>disarmed </a:t>
            </a:r>
            <a:r>
              <a:rPr lang="en-US" sz="2400" dirty="0"/>
              <a:t>the rulers and authorities, He made a public display of them, having triumphed over them through </a:t>
            </a:r>
            <a:r>
              <a:rPr lang="en-US" sz="2400" dirty="0" smtClean="0"/>
              <a:t>Him.</a:t>
            </a:r>
            <a:endParaRPr lang="en-US" sz="2400" dirty="0"/>
          </a:p>
        </p:txBody>
      </p:sp>
      <p:sp>
        <p:nvSpPr>
          <p:cNvPr id="6" name="Rectangle 5"/>
          <p:cNvSpPr/>
          <p:nvPr/>
        </p:nvSpPr>
        <p:spPr>
          <a:xfrm>
            <a:off x="294350" y="4191000"/>
            <a:ext cx="3254609" cy="461665"/>
          </a:xfrm>
          <a:prstGeom prst="rect">
            <a:avLst/>
          </a:prstGeom>
        </p:spPr>
        <p:txBody>
          <a:bodyPr wrap="none">
            <a:spAutoFit/>
          </a:bodyPr>
          <a:lstStyle/>
          <a:p>
            <a:r>
              <a:rPr lang="en-US" sz="2400" i="1" dirty="0">
                <a:latin typeface="Calibri" panose="020F0502020204030204" pitchFamily="34" charset="0"/>
              </a:rPr>
              <a:t>La </a:t>
            </a:r>
            <a:r>
              <a:rPr lang="en-US" sz="2400" i="1" dirty="0" err="1">
                <a:latin typeface="Calibri" panose="020F0502020204030204" pitchFamily="34" charset="0"/>
              </a:rPr>
              <a:t>Resurrección</a:t>
            </a:r>
            <a:r>
              <a:rPr lang="en-US" sz="2400" i="1" dirty="0">
                <a:latin typeface="Calibri" panose="020F0502020204030204" pitchFamily="34" charset="0"/>
              </a:rPr>
              <a:t> de </a:t>
            </a:r>
            <a:r>
              <a:rPr lang="en-US" sz="2400" i="1" dirty="0" err="1">
                <a:latin typeface="Calibri" panose="020F0502020204030204" pitchFamily="34" charset="0"/>
              </a:rPr>
              <a:t>Jesús</a:t>
            </a:r>
            <a:endParaRPr lang="en-US" sz="2400" i="1" dirty="0">
              <a:latin typeface="Calibri" panose="020F0502020204030204" pitchFamily="34" charset="0"/>
            </a:endParaRPr>
          </a:p>
        </p:txBody>
      </p:sp>
      <p:sp>
        <p:nvSpPr>
          <p:cNvPr id="7" name="Rectangle 6"/>
          <p:cNvSpPr/>
          <p:nvPr/>
        </p:nvSpPr>
        <p:spPr>
          <a:xfrm>
            <a:off x="2810395" y="4724400"/>
            <a:ext cx="6333605"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err="1" smtClean="0"/>
              <a:t>Col</a:t>
            </a:r>
            <a:r>
              <a:rPr lang="en-US" sz="2400" b="1" dirty="0" err="1"/>
              <a:t>osenses</a:t>
            </a:r>
            <a:r>
              <a:rPr lang="en-US" sz="2400" dirty="0"/>
              <a:t> </a:t>
            </a:r>
            <a:r>
              <a:rPr lang="en-US" sz="2400" b="1" dirty="0" smtClean="0"/>
              <a:t>2</a:t>
            </a:r>
            <a:r>
              <a:rPr lang="en-US" sz="2400" b="1" baseline="30000" dirty="0" smtClean="0"/>
              <a:t>15</a:t>
            </a:r>
            <a:r>
              <a:rPr lang="en-US" sz="2400" b="1" baseline="30000" dirty="0"/>
              <a:t> </a:t>
            </a:r>
            <a:r>
              <a:rPr lang="es-ES" sz="2400" b="1" baseline="30000" dirty="0"/>
              <a:t> </a:t>
            </a:r>
            <a:r>
              <a:rPr lang="es-ES" sz="2400" dirty="0"/>
              <a:t>Y despojó a los </a:t>
            </a:r>
            <a:r>
              <a:rPr lang="es-ES" sz="2400" dirty="0" smtClean="0"/>
              <a:t>principados</a:t>
            </a:r>
          </a:p>
          <a:p>
            <a:r>
              <a:rPr lang="es-ES" sz="2400" dirty="0" smtClean="0"/>
              <a:t>y </a:t>
            </a:r>
            <a:r>
              <a:rPr lang="es-ES" sz="2400" dirty="0"/>
              <a:t>a las autoridades y los exhibió públicamente, triunfando sobre ellos en la cruz</a:t>
            </a:r>
            <a:r>
              <a:rPr lang="es-ES" sz="2400" dirty="0" smtClean="0"/>
              <a:t>.</a:t>
            </a:r>
            <a:endParaRPr lang="en-US" sz="2400" dirty="0"/>
          </a:p>
        </p:txBody>
      </p:sp>
    </p:spTree>
    <p:extLst>
      <p:ext uri="{BB962C8B-B14F-4D97-AF65-F5344CB8AC3E}">
        <p14:creationId xmlns:p14="http://schemas.microsoft.com/office/powerpoint/2010/main" val="1906038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461665"/>
          </a:xfrm>
          <a:prstGeom prst="rect">
            <a:avLst/>
          </a:prstGeom>
          <a:noFill/>
        </p:spPr>
        <p:txBody>
          <a:bodyPr wrap="square" rtlCol="0">
            <a:spAutoFit/>
          </a:bodyPr>
          <a:lstStyle/>
          <a:p>
            <a:r>
              <a:rPr lang="en-US" sz="2400" i="1" dirty="0" smtClean="0">
                <a:latin typeface="Calibri" panose="020F0502020204030204" pitchFamily="34" charset="0"/>
              </a:rPr>
              <a:t>Jesus’ Resurrection</a:t>
            </a:r>
            <a:endParaRPr lang="en-US" sz="2800" dirty="0">
              <a:latin typeface="Calibri" panose="020F0502020204030204" pitchFamily="34" charset="0"/>
            </a:endParaRPr>
          </a:p>
        </p:txBody>
      </p:sp>
      <p:sp>
        <p:nvSpPr>
          <p:cNvPr id="9" name="Rectangle 8"/>
          <p:cNvSpPr/>
          <p:nvPr/>
        </p:nvSpPr>
        <p:spPr>
          <a:xfrm>
            <a:off x="2810395" y="1196008"/>
            <a:ext cx="6333605"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1 Corinthians 15</a:t>
            </a:r>
            <a:r>
              <a:rPr lang="en-US" sz="2400" b="1" baseline="30000" dirty="0" smtClean="0"/>
              <a:t>14</a:t>
            </a:r>
            <a:r>
              <a:rPr lang="en-US" sz="2400" b="1" baseline="30000" dirty="0"/>
              <a:t> </a:t>
            </a:r>
            <a:r>
              <a:rPr lang="en-US" sz="2400" dirty="0"/>
              <a:t>and if Christ has not been raised, then our preaching is vain, your faith also is </a:t>
            </a:r>
            <a:r>
              <a:rPr lang="en-US" sz="2400" dirty="0" smtClean="0"/>
              <a:t>vain….</a:t>
            </a:r>
          </a:p>
          <a:p>
            <a:r>
              <a:rPr lang="en-US" sz="2400" dirty="0"/>
              <a:t> </a:t>
            </a:r>
            <a:r>
              <a:rPr lang="en-US" sz="2400" b="1" baseline="30000" dirty="0"/>
              <a:t>17 </a:t>
            </a:r>
            <a:r>
              <a:rPr lang="en-US" sz="2400" dirty="0"/>
              <a:t>and if Christ has not been raised, your faith is worthless; you are still in your sins</a:t>
            </a:r>
            <a:r>
              <a:rPr lang="en-US" sz="2400" dirty="0" smtClean="0"/>
              <a:t>.</a:t>
            </a:r>
            <a:endParaRPr lang="en-US" sz="2400" dirty="0"/>
          </a:p>
        </p:txBody>
      </p:sp>
      <p:sp>
        <p:nvSpPr>
          <p:cNvPr id="6" name="Rectangle 5"/>
          <p:cNvSpPr/>
          <p:nvPr/>
        </p:nvSpPr>
        <p:spPr>
          <a:xfrm>
            <a:off x="294350" y="4191000"/>
            <a:ext cx="3254609" cy="461665"/>
          </a:xfrm>
          <a:prstGeom prst="rect">
            <a:avLst/>
          </a:prstGeom>
        </p:spPr>
        <p:txBody>
          <a:bodyPr wrap="none">
            <a:spAutoFit/>
          </a:bodyPr>
          <a:lstStyle/>
          <a:p>
            <a:r>
              <a:rPr lang="en-US" sz="2400" i="1" dirty="0">
                <a:latin typeface="Calibri" panose="020F0502020204030204" pitchFamily="34" charset="0"/>
              </a:rPr>
              <a:t>La </a:t>
            </a:r>
            <a:r>
              <a:rPr lang="en-US" sz="2400" i="1" dirty="0" err="1">
                <a:latin typeface="Calibri" panose="020F0502020204030204" pitchFamily="34" charset="0"/>
              </a:rPr>
              <a:t>Resurrección</a:t>
            </a:r>
            <a:r>
              <a:rPr lang="en-US" sz="2400" i="1" dirty="0">
                <a:latin typeface="Calibri" panose="020F0502020204030204" pitchFamily="34" charset="0"/>
              </a:rPr>
              <a:t> de </a:t>
            </a:r>
            <a:r>
              <a:rPr lang="en-US" sz="2400" i="1" dirty="0" err="1">
                <a:latin typeface="Calibri" panose="020F0502020204030204" pitchFamily="34" charset="0"/>
              </a:rPr>
              <a:t>Jesús</a:t>
            </a:r>
            <a:endParaRPr lang="en-US" sz="2400" i="1" dirty="0">
              <a:latin typeface="Calibri" panose="020F0502020204030204" pitchFamily="34" charset="0"/>
            </a:endParaRPr>
          </a:p>
        </p:txBody>
      </p:sp>
      <p:sp>
        <p:nvSpPr>
          <p:cNvPr id="7" name="Rectangle 6"/>
          <p:cNvSpPr/>
          <p:nvPr/>
        </p:nvSpPr>
        <p:spPr>
          <a:xfrm>
            <a:off x="2810395" y="4716912"/>
            <a:ext cx="6333605" cy="215443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1 Corinthians 15</a:t>
            </a:r>
            <a:r>
              <a:rPr lang="en-US" sz="2400" b="1" baseline="30000" dirty="0" smtClean="0"/>
              <a:t>14</a:t>
            </a:r>
            <a:r>
              <a:rPr lang="en-US" sz="2400" b="1" baseline="30000" dirty="0"/>
              <a:t> </a:t>
            </a:r>
            <a:r>
              <a:rPr lang="es-ES" sz="2200" dirty="0" smtClean="0"/>
              <a:t>Y </a:t>
            </a:r>
            <a:r>
              <a:rPr lang="es-ES" sz="2200" dirty="0"/>
              <a:t>si Cristo no resucitó, vana es entonces nuestra predicación y vana es también vuestra </a:t>
            </a:r>
            <a:r>
              <a:rPr lang="es-ES" sz="2200" dirty="0" smtClean="0"/>
              <a:t>fe…</a:t>
            </a:r>
            <a:r>
              <a:rPr lang="es-ES" sz="2200" dirty="0"/>
              <a:t> </a:t>
            </a:r>
            <a:endParaRPr lang="es-ES" sz="2200" dirty="0" smtClean="0"/>
          </a:p>
          <a:p>
            <a:r>
              <a:rPr lang="es-ES" sz="2200" b="1" baseline="30000" dirty="0" smtClean="0"/>
              <a:t>17</a:t>
            </a:r>
            <a:r>
              <a:rPr lang="es-ES" sz="2200" b="1" baseline="30000" dirty="0"/>
              <a:t> </a:t>
            </a:r>
            <a:r>
              <a:rPr lang="es-ES" sz="2200" dirty="0"/>
              <a:t>y si Cristo no resucitó, vuestra fe es vana: aún estáis en vuestros pecados. </a:t>
            </a:r>
            <a:r>
              <a:rPr lang="es-ES" sz="2200" b="1" baseline="30000" dirty="0"/>
              <a:t>18 </a:t>
            </a:r>
            <a:r>
              <a:rPr lang="es-ES" sz="2200" dirty="0"/>
              <a:t>Entonces también los que murieron en Cristo perecieron</a:t>
            </a:r>
            <a:r>
              <a:rPr lang="es-ES" sz="2200" dirty="0" smtClean="0"/>
              <a:t>.</a:t>
            </a:r>
            <a:endParaRPr lang="en-US" sz="2200" dirty="0"/>
          </a:p>
        </p:txBody>
      </p:sp>
    </p:spTree>
    <p:extLst>
      <p:ext uri="{BB962C8B-B14F-4D97-AF65-F5344CB8AC3E}">
        <p14:creationId xmlns:p14="http://schemas.microsoft.com/office/powerpoint/2010/main" val="2486605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892552"/>
          </a:xfrm>
          <a:prstGeom prst="rect">
            <a:avLst/>
          </a:prstGeom>
          <a:noFill/>
        </p:spPr>
        <p:txBody>
          <a:bodyPr wrap="square" rtlCol="0">
            <a:spAutoFit/>
          </a:bodyPr>
          <a:lstStyle/>
          <a:p>
            <a:r>
              <a:rPr lang="en-US" sz="2400" i="1" dirty="0">
                <a:latin typeface="Calibri" panose="020F0502020204030204" pitchFamily="34" charset="0"/>
              </a:rPr>
              <a:t>“The First [Day] from the Sabbath”</a:t>
            </a:r>
          </a:p>
          <a:p>
            <a:pPr marL="457200" indent="-457200">
              <a:buFont typeface="Arial" panose="020B0604020202020204" pitchFamily="34" charset="0"/>
              <a:buChar char="•"/>
            </a:pPr>
            <a:r>
              <a:rPr lang="en-US" sz="2800" dirty="0">
                <a:latin typeface="Calibri" panose="020F0502020204030204" pitchFamily="34" charset="0"/>
              </a:rPr>
              <a:t>Jesus was Raised</a:t>
            </a:r>
            <a:endParaRPr lang="en-US" sz="2800" dirty="0">
              <a:latin typeface="Calibri" panose="020F0502020204030204" pitchFamily="34" charset="0"/>
            </a:endParaRPr>
          </a:p>
        </p:txBody>
      </p:sp>
      <p:sp>
        <p:nvSpPr>
          <p:cNvPr id="9" name="Rectangle 8"/>
          <p:cNvSpPr/>
          <p:nvPr/>
        </p:nvSpPr>
        <p:spPr>
          <a:xfrm>
            <a:off x="2810395" y="1196008"/>
            <a:ext cx="6333605"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Matthew 28:1</a:t>
            </a:r>
          </a:p>
          <a:p>
            <a:r>
              <a:rPr lang="en-US" sz="2400" dirty="0" smtClean="0"/>
              <a:t>Now </a:t>
            </a:r>
            <a:r>
              <a:rPr lang="en-US" sz="2400" dirty="0"/>
              <a:t>after the Sabbath, as it began to dawn toward </a:t>
            </a:r>
            <a:r>
              <a:rPr lang="en-US" sz="2400" u="sng" dirty="0"/>
              <a:t>the first day of the week</a:t>
            </a:r>
            <a:r>
              <a:rPr lang="en-US" sz="2400" dirty="0"/>
              <a:t>, Mary Magdalene and the other Mary came to look at the grave.</a:t>
            </a:r>
            <a:endParaRPr lang="en-US" sz="2400" dirty="0"/>
          </a:p>
        </p:txBody>
      </p:sp>
      <p:sp>
        <p:nvSpPr>
          <p:cNvPr id="6" name="Rectangle 5"/>
          <p:cNvSpPr/>
          <p:nvPr/>
        </p:nvSpPr>
        <p:spPr>
          <a:xfrm>
            <a:off x="228600" y="4114800"/>
            <a:ext cx="4572000" cy="954107"/>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endParaRPr lang="en-US" sz="2800" dirty="0">
              <a:latin typeface="Calibri" panose="020F0502020204030204" pitchFamily="34" charset="0"/>
            </a:endParaRPr>
          </a:p>
        </p:txBody>
      </p:sp>
      <p:sp>
        <p:nvSpPr>
          <p:cNvPr id="7" name="Rectangle 6"/>
          <p:cNvSpPr/>
          <p:nvPr/>
        </p:nvSpPr>
        <p:spPr>
          <a:xfrm>
            <a:off x="2819400" y="4602540"/>
            <a:ext cx="6333605"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Mateo 28:1</a:t>
            </a:r>
          </a:p>
          <a:p>
            <a:r>
              <a:rPr lang="es-ES" sz="2400" dirty="0"/>
              <a:t>Pasado el sábado, al amanecer </a:t>
            </a:r>
            <a:r>
              <a:rPr lang="es-ES" sz="2400" u="sng" dirty="0"/>
              <a:t>del primer día de la semana</a:t>
            </a:r>
            <a:r>
              <a:rPr lang="es-ES" sz="2400" dirty="0"/>
              <a:t>, fueron María Magdalena y la otra María a ver el sepulcro. </a:t>
            </a:r>
            <a:endParaRPr lang="en-US" sz="2400" dirty="0"/>
          </a:p>
        </p:txBody>
      </p:sp>
    </p:spTree>
    <p:extLst>
      <p:ext uri="{BB962C8B-B14F-4D97-AF65-F5344CB8AC3E}">
        <p14:creationId xmlns:p14="http://schemas.microsoft.com/office/powerpoint/2010/main" val="259719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892552"/>
          </a:xfrm>
          <a:prstGeom prst="rect">
            <a:avLst/>
          </a:prstGeom>
          <a:noFill/>
        </p:spPr>
        <p:txBody>
          <a:bodyPr wrap="square" rtlCol="0">
            <a:spAutoFit/>
          </a:bodyPr>
          <a:lstStyle/>
          <a:p>
            <a:r>
              <a:rPr lang="en-US" sz="2400" i="1" dirty="0">
                <a:latin typeface="Calibri" panose="020F0502020204030204" pitchFamily="34" charset="0"/>
              </a:rPr>
              <a:t>“The First [Day] from the Sabbath”</a:t>
            </a:r>
          </a:p>
          <a:p>
            <a:pPr marL="457200" indent="-457200">
              <a:buFont typeface="Arial" panose="020B0604020202020204" pitchFamily="34" charset="0"/>
              <a:buChar char="•"/>
            </a:pPr>
            <a:r>
              <a:rPr lang="en-US" sz="2800" dirty="0">
                <a:latin typeface="Calibri" panose="020F0502020204030204" pitchFamily="34" charset="0"/>
              </a:rPr>
              <a:t>Jesus was Raised</a:t>
            </a:r>
            <a:endParaRPr lang="en-US" sz="2800" dirty="0">
              <a:latin typeface="Calibri" panose="020F0502020204030204" pitchFamily="34" charset="0"/>
            </a:endParaRPr>
          </a:p>
        </p:txBody>
      </p:sp>
      <p:sp>
        <p:nvSpPr>
          <p:cNvPr id="3" name="Rectangle 2"/>
          <p:cNvSpPr/>
          <p:nvPr/>
        </p:nvSpPr>
        <p:spPr>
          <a:xfrm>
            <a:off x="2810395" y="1196876"/>
            <a:ext cx="6333605" cy="230832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Mark 16:1-2</a:t>
            </a:r>
          </a:p>
          <a:p>
            <a:r>
              <a:rPr lang="en-US" sz="2400" dirty="0"/>
              <a:t>When the Sabbath was over, Mary Magdalene, </a:t>
            </a:r>
            <a:r>
              <a:rPr lang="en-US" sz="2400" dirty="0" smtClean="0"/>
              <a:t>and Mary </a:t>
            </a:r>
            <a:r>
              <a:rPr lang="en-US" sz="2400" dirty="0"/>
              <a:t>the </a:t>
            </a:r>
            <a:r>
              <a:rPr lang="en-US" sz="2400" dirty="0" smtClean="0"/>
              <a:t>mother of James</a:t>
            </a:r>
            <a:r>
              <a:rPr lang="en-US" sz="2400" dirty="0"/>
              <a:t>, and </a:t>
            </a:r>
            <a:r>
              <a:rPr lang="en-US" sz="2400" dirty="0" smtClean="0"/>
              <a:t>Salome, bought spices</a:t>
            </a:r>
            <a:r>
              <a:rPr lang="en-US" sz="2400" dirty="0"/>
              <a:t>, so that they might come and anoint </a:t>
            </a:r>
            <a:r>
              <a:rPr lang="en-US" sz="2400" dirty="0" smtClean="0"/>
              <a:t>Him. Very </a:t>
            </a:r>
            <a:r>
              <a:rPr lang="en-US" sz="2400" dirty="0"/>
              <a:t>early on </a:t>
            </a:r>
            <a:r>
              <a:rPr lang="en-US" sz="2400" u="sng" dirty="0"/>
              <a:t>the first day of the week</a:t>
            </a:r>
            <a:r>
              <a:rPr lang="en-US" sz="2400" dirty="0"/>
              <a:t>, they </a:t>
            </a:r>
            <a:r>
              <a:rPr lang="en-US" sz="2400" dirty="0" smtClean="0"/>
              <a:t>came </a:t>
            </a:r>
            <a:r>
              <a:rPr lang="en-US" sz="2400" dirty="0"/>
              <a:t>to the tomb when the sun had risen</a:t>
            </a:r>
            <a:r>
              <a:rPr lang="en-US" sz="2400" dirty="0" smtClean="0"/>
              <a:t>.</a:t>
            </a:r>
            <a:endParaRPr lang="en-US" sz="2400" dirty="0"/>
          </a:p>
        </p:txBody>
      </p:sp>
      <p:sp>
        <p:nvSpPr>
          <p:cNvPr id="6" name="Rectangle 5"/>
          <p:cNvSpPr/>
          <p:nvPr/>
        </p:nvSpPr>
        <p:spPr>
          <a:xfrm>
            <a:off x="228600" y="4114800"/>
            <a:ext cx="4572000" cy="954107"/>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endParaRPr lang="en-US" sz="2800" dirty="0">
              <a:latin typeface="Calibri" panose="020F0502020204030204" pitchFamily="34" charset="0"/>
            </a:endParaRPr>
          </a:p>
        </p:txBody>
      </p:sp>
      <p:sp>
        <p:nvSpPr>
          <p:cNvPr id="7" name="Rectangle 6"/>
          <p:cNvSpPr/>
          <p:nvPr/>
        </p:nvSpPr>
        <p:spPr>
          <a:xfrm>
            <a:off x="2819400" y="4602540"/>
            <a:ext cx="6333605" cy="230832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Marcos 16:1-2</a:t>
            </a:r>
          </a:p>
          <a:p>
            <a:r>
              <a:rPr lang="es-ES" sz="2400" dirty="0"/>
              <a:t>Cuando pasó el sábado, María Magdalena, María la madre de Jacobo, y Salomé, compraron especias aromáticas para ir a ungirlo. </a:t>
            </a:r>
            <a:r>
              <a:rPr lang="es-ES" sz="2400" b="1" baseline="30000" dirty="0"/>
              <a:t>2 </a:t>
            </a:r>
            <a:r>
              <a:rPr lang="es-ES" sz="2400" dirty="0"/>
              <a:t>Muy de mañana, </a:t>
            </a:r>
            <a:r>
              <a:rPr lang="es-ES" sz="2400" u="sng" dirty="0"/>
              <a:t>el primer día de la semana</a:t>
            </a:r>
            <a:r>
              <a:rPr lang="es-ES" sz="2400" dirty="0"/>
              <a:t>, vinieron al sepulcro, recién salido el sol</a:t>
            </a:r>
            <a:r>
              <a:rPr lang="es-ES" sz="2400" dirty="0" smtClean="0"/>
              <a:t>.</a:t>
            </a:r>
            <a:endParaRPr lang="en-US" sz="2400" dirty="0"/>
          </a:p>
        </p:txBody>
      </p:sp>
    </p:spTree>
    <p:extLst>
      <p:ext uri="{BB962C8B-B14F-4D97-AF65-F5344CB8AC3E}">
        <p14:creationId xmlns:p14="http://schemas.microsoft.com/office/powerpoint/2010/main" val="1266656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3460487"/>
            <a:ext cx="9144000" cy="629752"/>
          </a:xfrm>
          <a:prstGeom prst="rect">
            <a:avLst/>
          </a:prstGeom>
          <a:solidFill>
            <a:srgbClr val="4F81BD"/>
          </a:solidFill>
          <a:ln w="25400" cap="flat" cmpd="sng" algn="ctr">
            <a:noFill/>
            <a:prstDash val="solid"/>
          </a:ln>
          <a:effectLst/>
        </p:spPr>
        <p:txBody>
          <a:bodyPr rtlCol="0" anchor="ctr"/>
          <a:lstStyle/>
          <a:p>
            <a:pPr lvl="0" algn="ctr">
              <a:defRPr/>
            </a:pPr>
            <a:r>
              <a:rPr lang="en-US" sz="2800" b="1" kern="0" dirty="0" smtClean="0">
                <a:solidFill>
                  <a:prstClr val="white"/>
                </a:solidFill>
                <a:effectLst>
                  <a:outerShdw blurRad="38100" dist="38100" dir="2700000" algn="tl">
                    <a:srgbClr val="000000">
                      <a:alpha val="43137"/>
                    </a:srgbClr>
                  </a:outerShdw>
                </a:effectLst>
                <a:latin typeface="Calibri"/>
              </a:rPr>
              <a:t>¿</a:t>
            </a:r>
            <a:r>
              <a:rPr lang="en-US" sz="2800" b="1" kern="0" dirty="0" err="1" smtClean="0">
                <a:solidFill>
                  <a:prstClr val="white"/>
                </a:solidFill>
                <a:effectLst>
                  <a:outerShdw blurRad="38100" dist="38100" dir="2700000" algn="tl">
                    <a:srgbClr val="000000">
                      <a:alpha val="43137"/>
                    </a:srgbClr>
                  </a:outerShdw>
                </a:effectLst>
                <a:latin typeface="Calibri"/>
              </a:rPr>
              <a:t>Por</a:t>
            </a:r>
            <a:r>
              <a:rPr lang="en-US" sz="2800" b="1" kern="0" dirty="0" smtClean="0">
                <a:solidFill>
                  <a:prstClr val="white"/>
                </a:solidFill>
                <a:effectLst>
                  <a:outerShdw blurRad="38100" dist="38100" dir="2700000" algn="tl">
                    <a:srgbClr val="000000">
                      <a:alpha val="43137"/>
                    </a:srgbClr>
                  </a:outerShdw>
                </a:effectLst>
                <a:latin typeface="Calibri"/>
              </a:rPr>
              <a:t> </a:t>
            </a:r>
            <a:r>
              <a:rPr lang="en-US" sz="2800" b="1" kern="0" dirty="0" err="1">
                <a:solidFill>
                  <a:prstClr val="white"/>
                </a:solidFill>
                <a:effectLst>
                  <a:outerShdw blurRad="38100" dist="38100" dir="2700000" algn="tl">
                    <a:srgbClr val="000000">
                      <a:alpha val="43137"/>
                    </a:srgbClr>
                  </a:outerShdw>
                </a:effectLst>
                <a:latin typeface="Calibri"/>
              </a:rPr>
              <a:t>qué</a:t>
            </a:r>
            <a:r>
              <a:rPr lang="en-US" sz="2800" b="1" kern="0" dirty="0">
                <a:solidFill>
                  <a:prstClr val="white"/>
                </a:solidFill>
                <a:effectLst>
                  <a:outerShdw blurRad="38100" dist="38100" dir="2700000" algn="tl">
                    <a:srgbClr val="000000">
                      <a:alpha val="43137"/>
                    </a:srgbClr>
                  </a:outerShdw>
                </a:effectLst>
                <a:latin typeface="Calibri"/>
              </a:rPr>
              <a:t> el </a:t>
            </a:r>
            <a:r>
              <a:rPr lang="en-US" sz="2800" b="1" kern="0" dirty="0" smtClean="0">
                <a:solidFill>
                  <a:prstClr val="white"/>
                </a:solidFill>
                <a:effectLst>
                  <a:outerShdw blurRad="38100" dist="38100" dir="2700000" algn="tl">
                    <a:srgbClr val="000000">
                      <a:alpha val="43137"/>
                    </a:srgbClr>
                  </a:outerShdw>
                </a:effectLst>
                <a:latin typeface="Calibri"/>
              </a:rPr>
              <a:t>Domingo?</a:t>
            </a:r>
            <a:endPar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5" name="Rectangle 4"/>
          <p:cNvSpPr/>
          <p:nvPr/>
        </p:nvSpPr>
        <p:spPr>
          <a:xfrm>
            <a:off x="0" y="0"/>
            <a:ext cx="9144000" cy="692727"/>
          </a:xfrm>
          <a:prstGeom prst="rect">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Why Sunday?</a:t>
            </a:r>
          </a:p>
        </p:txBody>
      </p:sp>
      <p:sp>
        <p:nvSpPr>
          <p:cNvPr id="2" name="TextBox 1"/>
          <p:cNvSpPr txBox="1"/>
          <p:nvPr/>
        </p:nvSpPr>
        <p:spPr>
          <a:xfrm>
            <a:off x="228600" y="762000"/>
            <a:ext cx="8382000" cy="892552"/>
          </a:xfrm>
          <a:prstGeom prst="rect">
            <a:avLst/>
          </a:prstGeom>
          <a:noFill/>
        </p:spPr>
        <p:txBody>
          <a:bodyPr wrap="square" rtlCol="0">
            <a:spAutoFit/>
          </a:bodyPr>
          <a:lstStyle/>
          <a:p>
            <a:r>
              <a:rPr lang="en-US" sz="2400" i="1" dirty="0">
                <a:latin typeface="Calibri" panose="020F0502020204030204" pitchFamily="34" charset="0"/>
              </a:rPr>
              <a:t>“The First [Day] from the Sabbath”</a:t>
            </a:r>
          </a:p>
          <a:p>
            <a:pPr marL="457200" indent="-457200">
              <a:buFont typeface="Arial" panose="020B0604020202020204" pitchFamily="34" charset="0"/>
              <a:buChar char="•"/>
            </a:pPr>
            <a:r>
              <a:rPr lang="en-US" sz="2800" dirty="0">
                <a:latin typeface="Calibri" panose="020F0502020204030204" pitchFamily="34" charset="0"/>
              </a:rPr>
              <a:t>Jesus was Raised</a:t>
            </a:r>
            <a:endParaRPr lang="en-US" sz="2800" dirty="0">
              <a:latin typeface="Calibri" panose="020F0502020204030204" pitchFamily="34" charset="0"/>
            </a:endParaRPr>
          </a:p>
        </p:txBody>
      </p:sp>
      <p:sp>
        <p:nvSpPr>
          <p:cNvPr id="3" name="Rectangle 2"/>
          <p:cNvSpPr/>
          <p:nvPr/>
        </p:nvSpPr>
        <p:spPr>
          <a:xfrm>
            <a:off x="2810395" y="1196876"/>
            <a:ext cx="6333605"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Luke 24:1</a:t>
            </a:r>
          </a:p>
          <a:p>
            <a:r>
              <a:rPr lang="en-US" sz="2400" dirty="0"/>
              <a:t>But on </a:t>
            </a:r>
            <a:r>
              <a:rPr lang="en-US" sz="2400" u="sng" dirty="0"/>
              <a:t>the first day of the week</a:t>
            </a:r>
            <a:r>
              <a:rPr lang="en-US" sz="2400" dirty="0"/>
              <a:t>, at early dawn, they came to the tomb bringing the spices which they had prepared. </a:t>
            </a:r>
            <a:endParaRPr lang="en-US" sz="2400" dirty="0"/>
          </a:p>
        </p:txBody>
      </p:sp>
      <p:sp>
        <p:nvSpPr>
          <p:cNvPr id="6" name="Rectangle 5"/>
          <p:cNvSpPr/>
          <p:nvPr/>
        </p:nvSpPr>
        <p:spPr>
          <a:xfrm>
            <a:off x="228600" y="4114800"/>
            <a:ext cx="4572000" cy="954107"/>
          </a:xfrm>
          <a:prstGeom prst="rect">
            <a:avLst/>
          </a:prstGeom>
        </p:spPr>
        <p:txBody>
          <a:bodyPr>
            <a:spAutoFit/>
          </a:bodyPr>
          <a:lstStyle/>
          <a:p>
            <a:r>
              <a:rPr lang="es-ES" sz="2800" i="1" dirty="0">
                <a:latin typeface="Calibri" panose="020F0502020204030204" pitchFamily="34" charset="0"/>
              </a:rPr>
              <a:t>"El primer [día] del sábado"</a:t>
            </a:r>
          </a:p>
          <a:p>
            <a:pPr marL="457200" indent="-457200">
              <a:buFont typeface="Arial" panose="020B0604020202020204" pitchFamily="34" charset="0"/>
              <a:buChar char="•"/>
            </a:pPr>
            <a:r>
              <a:rPr lang="es-ES" sz="2800" dirty="0">
                <a:latin typeface="Calibri" panose="020F0502020204030204" pitchFamily="34" charset="0"/>
              </a:rPr>
              <a:t>Jesús fue resucitó</a:t>
            </a:r>
            <a:endParaRPr lang="en-US" sz="2800" dirty="0">
              <a:latin typeface="Calibri" panose="020F0502020204030204" pitchFamily="34" charset="0"/>
            </a:endParaRPr>
          </a:p>
        </p:txBody>
      </p:sp>
      <p:sp>
        <p:nvSpPr>
          <p:cNvPr id="9" name="Rectangle 8"/>
          <p:cNvSpPr/>
          <p:nvPr/>
        </p:nvSpPr>
        <p:spPr>
          <a:xfrm>
            <a:off x="2819400" y="4602540"/>
            <a:ext cx="6333605" cy="19389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88900" dir="13500000" algn="br" rotWithShape="0">
              <a:prstClr val="black">
                <a:alpha val="40000"/>
              </a:prstClr>
            </a:outerShdw>
          </a:effectLst>
        </p:spPr>
        <p:txBody>
          <a:bodyPr wrap="square">
            <a:spAutoFit/>
          </a:bodyPr>
          <a:lstStyle/>
          <a:p>
            <a:r>
              <a:rPr lang="en-US" sz="2400" b="1" dirty="0" smtClean="0"/>
              <a:t>Lucas 24:1</a:t>
            </a:r>
          </a:p>
          <a:p>
            <a:r>
              <a:rPr lang="es-ES" sz="2400" u="sng" dirty="0"/>
              <a:t>El primer día de la semana</a:t>
            </a:r>
            <a:r>
              <a:rPr lang="es-ES" sz="2400" dirty="0"/>
              <a:t>, muy de mañana, fueron al sepulcro llevando las especias aromáticas que habían preparado, y algunas otras mujeres con ellas</a:t>
            </a:r>
            <a:r>
              <a:rPr lang="es-ES" sz="2400" dirty="0" smtClean="0"/>
              <a:t>.</a:t>
            </a:r>
            <a:endParaRPr lang="en-US" sz="2400" dirty="0"/>
          </a:p>
        </p:txBody>
      </p:sp>
    </p:spTree>
    <p:extLst>
      <p:ext uri="{BB962C8B-B14F-4D97-AF65-F5344CB8AC3E}">
        <p14:creationId xmlns:p14="http://schemas.microsoft.com/office/powerpoint/2010/main" val="561329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4613</TotalTime>
  <Words>713</Words>
  <Application>Microsoft Office PowerPoint</Application>
  <PresentationFormat>On-screen Show (4:3)</PresentationFormat>
  <Paragraphs>167</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41</cp:revision>
  <dcterms:created xsi:type="dcterms:W3CDTF">2017-06-08T21:10:04Z</dcterms:created>
  <dcterms:modified xsi:type="dcterms:W3CDTF">2018-08-19T15:00:12Z</dcterms:modified>
</cp:coreProperties>
</file>