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 id="256" r:id="rId7"/>
    <p:sldId id="264" r:id="rId8"/>
    <p:sldId id="258" r:id="rId9"/>
    <p:sldId id="25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64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C49A53-DAFF-47A3-B9BA-0BDB75FACB5B}" type="datetimeFigureOut">
              <a:rPr lang="en-US" smtClean="0"/>
              <a:t>7/1/2018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352AA-CC6D-4B10-9FB0-AE61FFD67C01}" type="slidenum">
              <a:rPr lang="en-US" smtClean="0"/>
              <a:t>‹#›</a:t>
            </a:fld>
            <a:endParaRPr lang="en-US"/>
          </a:p>
        </p:txBody>
      </p:sp>
    </p:spTree>
    <p:extLst>
      <p:ext uri="{BB962C8B-B14F-4D97-AF65-F5344CB8AC3E}">
        <p14:creationId xmlns:p14="http://schemas.microsoft.com/office/powerpoint/2010/main" val="1885971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C49A53-DAFF-47A3-B9BA-0BDB75FACB5B}" type="datetimeFigureOut">
              <a:rPr lang="en-US" smtClean="0"/>
              <a:t>7/1/2018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352AA-CC6D-4B10-9FB0-AE61FFD67C01}" type="slidenum">
              <a:rPr lang="en-US" smtClean="0"/>
              <a:t>‹#›</a:t>
            </a:fld>
            <a:endParaRPr lang="en-US"/>
          </a:p>
        </p:txBody>
      </p:sp>
    </p:spTree>
    <p:extLst>
      <p:ext uri="{BB962C8B-B14F-4D97-AF65-F5344CB8AC3E}">
        <p14:creationId xmlns:p14="http://schemas.microsoft.com/office/powerpoint/2010/main" val="974694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C49A53-DAFF-47A3-B9BA-0BDB75FACB5B}" type="datetimeFigureOut">
              <a:rPr lang="en-US" smtClean="0"/>
              <a:t>7/1/2018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352AA-CC6D-4B10-9FB0-AE61FFD67C01}" type="slidenum">
              <a:rPr lang="en-US" smtClean="0"/>
              <a:t>‹#›</a:t>
            </a:fld>
            <a:endParaRPr lang="en-US"/>
          </a:p>
        </p:txBody>
      </p:sp>
    </p:spTree>
    <p:extLst>
      <p:ext uri="{BB962C8B-B14F-4D97-AF65-F5344CB8AC3E}">
        <p14:creationId xmlns:p14="http://schemas.microsoft.com/office/powerpoint/2010/main" val="219534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C49A53-DAFF-47A3-B9BA-0BDB75FACB5B}" type="datetimeFigureOut">
              <a:rPr lang="en-US" smtClean="0"/>
              <a:t>7/1/2018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352AA-CC6D-4B10-9FB0-AE61FFD67C01}" type="slidenum">
              <a:rPr lang="en-US" smtClean="0"/>
              <a:t>‹#›</a:t>
            </a:fld>
            <a:endParaRPr lang="en-US"/>
          </a:p>
        </p:txBody>
      </p:sp>
    </p:spTree>
    <p:extLst>
      <p:ext uri="{BB962C8B-B14F-4D97-AF65-F5344CB8AC3E}">
        <p14:creationId xmlns:p14="http://schemas.microsoft.com/office/powerpoint/2010/main" val="4143751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C49A53-DAFF-47A3-B9BA-0BDB75FACB5B}" type="datetimeFigureOut">
              <a:rPr lang="en-US" smtClean="0"/>
              <a:t>7/1/2018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352AA-CC6D-4B10-9FB0-AE61FFD67C01}" type="slidenum">
              <a:rPr lang="en-US" smtClean="0"/>
              <a:t>‹#›</a:t>
            </a:fld>
            <a:endParaRPr lang="en-US"/>
          </a:p>
        </p:txBody>
      </p:sp>
    </p:spTree>
    <p:extLst>
      <p:ext uri="{BB962C8B-B14F-4D97-AF65-F5344CB8AC3E}">
        <p14:creationId xmlns:p14="http://schemas.microsoft.com/office/powerpoint/2010/main" val="3969897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C49A53-DAFF-47A3-B9BA-0BDB75FACB5B}" type="datetimeFigureOut">
              <a:rPr lang="en-US" smtClean="0"/>
              <a:t>7/1/2018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1352AA-CC6D-4B10-9FB0-AE61FFD67C01}" type="slidenum">
              <a:rPr lang="en-US" smtClean="0"/>
              <a:t>‹#›</a:t>
            </a:fld>
            <a:endParaRPr lang="en-US"/>
          </a:p>
        </p:txBody>
      </p:sp>
    </p:spTree>
    <p:extLst>
      <p:ext uri="{BB962C8B-B14F-4D97-AF65-F5344CB8AC3E}">
        <p14:creationId xmlns:p14="http://schemas.microsoft.com/office/powerpoint/2010/main" val="336999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C49A53-DAFF-47A3-B9BA-0BDB75FACB5B}" type="datetimeFigureOut">
              <a:rPr lang="en-US" smtClean="0"/>
              <a:t>7/1/2018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1352AA-CC6D-4B10-9FB0-AE61FFD67C01}" type="slidenum">
              <a:rPr lang="en-US" smtClean="0"/>
              <a:t>‹#›</a:t>
            </a:fld>
            <a:endParaRPr lang="en-US"/>
          </a:p>
        </p:txBody>
      </p:sp>
    </p:spTree>
    <p:extLst>
      <p:ext uri="{BB962C8B-B14F-4D97-AF65-F5344CB8AC3E}">
        <p14:creationId xmlns:p14="http://schemas.microsoft.com/office/powerpoint/2010/main" val="285258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C49A53-DAFF-47A3-B9BA-0BDB75FACB5B}" type="datetimeFigureOut">
              <a:rPr lang="en-US" smtClean="0"/>
              <a:t>7/1/2018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1352AA-CC6D-4B10-9FB0-AE61FFD67C01}" type="slidenum">
              <a:rPr lang="en-US" smtClean="0"/>
              <a:t>‹#›</a:t>
            </a:fld>
            <a:endParaRPr lang="en-US"/>
          </a:p>
        </p:txBody>
      </p:sp>
    </p:spTree>
    <p:extLst>
      <p:ext uri="{BB962C8B-B14F-4D97-AF65-F5344CB8AC3E}">
        <p14:creationId xmlns:p14="http://schemas.microsoft.com/office/powerpoint/2010/main" val="3825187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C49A53-DAFF-47A3-B9BA-0BDB75FACB5B}" type="datetimeFigureOut">
              <a:rPr lang="en-US" smtClean="0"/>
              <a:t>7/1/2018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1352AA-CC6D-4B10-9FB0-AE61FFD67C01}" type="slidenum">
              <a:rPr lang="en-US" smtClean="0"/>
              <a:t>‹#›</a:t>
            </a:fld>
            <a:endParaRPr lang="en-US"/>
          </a:p>
        </p:txBody>
      </p:sp>
    </p:spTree>
    <p:extLst>
      <p:ext uri="{BB962C8B-B14F-4D97-AF65-F5344CB8AC3E}">
        <p14:creationId xmlns:p14="http://schemas.microsoft.com/office/powerpoint/2010/main" val="3378355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C49A53-DAFF-47A3-B9BA-0BDB75FACB5B}" type="datetimeFigureOut">
              <a:rPr lang="en-US" smtClean="0"/>
              <a:t>7/1/2018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1352AA-CC6D-4B10-9FB0-AE61FFD67C01}" type="slidenum">
              <a:rPr lang="en-US" smtClean="0"/>
              <a:t>‹#›</a:t>
            </a:fld>
            <a:endParaRPr lang="en-US"/>
          </a:p>
        </p:txBody>
      </p:sp>
    </p:spTree>
    <p:extLst>
      <p:ext uri="{BB962C8B-B14F-4D97-AF65-F5344CB8AC3E}">
        <p14:creationId xmlns:p14="http://schemas.microsoft.com/office/powerpoint/2010/main" val="3529794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C49A53-DAFF-47A3-B9BA-0BDB75FACB5B}" type="datetimeFigureOut">
              <a:rPr lang="en-US" smtClean="0"/>
              <a:t>7/1/2018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1352AA-CC6D-4B10-9FB0-AE61FFD67C01}" type="slidenum">
              <a:rPr lang="en-US" smtClean="0"/>
              <a:t>‹#›</a:t>
            </a:fld>
            <a:endParaRPr lang="en-US"/>
          </a:p>
        </p:txBody>
      </p:sp>
    </p:spTree>
    <p:extLst>
      <p:ext uri="{BB962C8B-B14F-4D97-AF65-F5344CB8AC3E}">
        <p14:creationId xmlns:p14="http://schemas.microsoft.com/office/powerpoint/2010/main" val="1870218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C49A53-DAFF-47A3-B9BA-0BDB75FACB5B}" type="datetimeFigureOut">
              <a:rPr lang="en-US" smtClean="0"/>
              <a:t>7/1/2018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352AA-CC6D-4B10-9FB0-AE61FFD67C01}" type="slidenum">
              <a:rPr lang="en-US" smtClean="0"/>
              <a:t>‹#›</a:t>
            </a:fld>
            <a:endParaRPr lang="en-US"/>
          </a:p>
        </p:txBody>
      </p:sp>
    </p:spTree>
    <p:extLst>
      <p:ext uri="{BB962C8B-B14F-4D97-AF65-F5344CB8AC3E}">
        <p14:creationId xmlns:p14="http://schemas.microsoft.com/office/powerpoint/2010/main" val="2000681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Space_Shuttle_Challenger_disaster" TargetMode="External"/><Relationship Id="rId2" Type="http://schemas.openxmlformats.org/officeDocument/2006/relationships/hyperlink" Target="https://en.wikipedia.org/wiki/Apollo_moon_landings" TargetMode="External"/><Relationship Id="rId1" Type="http://schemas.openxmlformats.org/officeDocument/2006/relationships/slideLayout" Target="../slideLayouts/slideLayout1.xml"/><Relationship Id="rId6" Type="http://schemas.openxmlformats.org/officeDocument/2006/relationships/hyperlink" Target="https://en.wikipedia.org/wiki/World_Trade_Center_(1973%E2%80%932001)" TargetMode="External"/><Relationship Id="rId5" Type="http://schemas.openxmlformats.org/officeDocument/2006/relationships/hyperlink" Target="https://en.wikipedia.org/wiki/September_11_attacks" TargetMode="External"/><Relationship Id="rId4" Type="http://schemas.openxmlformats.org/officeDocument/2006/relationships/hyperlink" Target="https://en.wikipedia.org/wiki/Diana,_Princess_of_Wales#Death"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Middle_French" TargetMode="External"/><Relationship Id="rId2" Type="http://schemas.openxmlformats.org/officeDocument/2006/relationships/hyperlink" Target="https://en.wikipedia.org/wiki/Nostradamus#cite_note-FOOTNOTELemesurier2003150-2-10"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en.wikipedia.org/wiki/Nostradamus#cite_note-64" TargetMode="External"/><Relationship Id="rId13" Type="http://schemas.openxmlformats.org/officeDocument/2006/relationships/hyperlink" Target="https://en.wikipedia.org/wiki/Nostradamus#cite_note-FOOTNOTEGruber2003-33" TargetMode="External"/><Relationship Id="rId18" Type="http://schemas.openxmlformats.org/officeDocument/2006/relationships/hyperlink" Target="https://en.wikipedia.org/wiki/World_Trade_Center_(1973%E2%80%932001)" TargetMode="External"/><Relationship Id="rId3" Type="http://schemas.openxmlformats.org/officeDocument/2006/relationships/hyperlink" Target="https://en.wikipedia.org/wiki/Great_Fire_of_London" TargetMode="External"/><Relationship Id="rId7" Type="http://schemas.openxmlformats.org/officeDocument/2006/relationships/hyperlink" Target="https://en.wikipedia.org/wiki/Nostradamus#cite_note-FOOTNOTELemesurier201036-63" TargetMode="External"/><Relationship Id="rId12" Type="http://schemas.openxmlformats.org/officeDocument/2006/relationships/hyperlink" Target="https://en.wikipedia.org/wiki/Nagasaki,_Nagasaki" TargetMode="External"/><Relationship Id="rId17" Type="http://schemas.openxmlformats.org/officeDocument/2006/relationships/hyperlink" Target="https://en.wikipedia.org/wiki/September_11_attacks" TargetMode="External"/><Relationship Id="rId2" Type="http://schemas.openxmlformats.org/officeDocument/2006/relationships/hyperlink" Target="https://en.wikipedia.org/wiki/Nostradamus#cite_note-FOOTNOTELemesurier2003144-8-62" TargetMode="External"/><Relationship Id="rId16" Type="http://schemas.openxmlformats.org/officeDocument/2006/relationships/hyperlink" Target="https://en.wikipedia.org/wiki/Diana,_Princess_of_Wales#Death" TargetMode="External"/><Relationship Id="rId1" Type="http://schemas.openxmlformats.org/officeDocument/2006/relationships/slideLayout" Target="../slideLayouts/slideLayout1.xml"/><Relationship Id="rId6" Type="http://schemas.openxmlformats.org/officeDocument/2006/relationships/hyperlink" Target="https://en.wikipedia.org/wiki/Adolf_Hitler" TargetMode="External"/><Relationship Id="rId11" Type="http://schemas.openxmlformats.org/officeDocument/2006/relationships/hyperlink" Target="https://en.wikipedia.org/wiki/Hiroshima" TargetMode="External"/><Relationship Id="rId5" Type="http://schemas.openxmlformats.org/officeDocument/2006/relationships/hyperlink" Target="https://en.wikipedia.org/wiki/Napoleon" TargetMode="External"/><Relationship Id="rId15" Type="http://schemas.openxmlformats.org/officeDocument/2006/relationships/hyperlink" Target="https://en.wikipedia.org/wiki/Space_Shuttle_Challenger_disaster" TargetMode="External"/><Relationship Id="rId10" Type="http://schemas.openxmlformats.org/officeDocument/2006/relationships/hyperlink" Target="https://en.wikipedia.org/wiki/Atomic_bombings_of_Hiroshima_and_Nagasaki" TargetMode="External"/><Relationship Id="rId19" Type="http://schemas.openxmlformats.org/officeDocument/2006/relationships/hyperlink" Target="https://en.wikipedia.org/wiki/Nostradamus#cite_note-chal-65" TargetMode="External"/><Relationship Id="rId4" Type="http://schemas.openxmlformats.org/officeDocument/2006/relationships/hyperlink" Target="https://en.wikipedia.org/wiki/French_Revolution" TargetMode="External"/><Relationship Id="rId9" Type="http://schemas.openxmlformats.org/officeDocument/2006/relationships/hyperlink" Target="https://en.wikipedia.org/wiki/World_war" TargetMode="External"/><Relationship Id="rId14" Type="http://schemas.openxmlformats.org/officeDocument/2006/relationships/hyperlink" Target="https://en.wikipedia.org/wiki/Apollo_moon_landing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Reasonable?</a:t>
            </a:r>
            <a:endParaRPr lang="en-US" dirty="0"/>
          </a:p>
        </p:txBody>
      </p:sp>
    </p:spTree>
    <p:extLst>
      <p:ext uri="{BB962C8B-B14F-4D97-AF65-F5344CB8AC3E}">
        <p14:creationId xmlns:p14="http://schemas.microsoft.com/office/powerpoint/2010/main" val="417992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Reasonable?</a:t>
            </a:r>
            <a:endParaRPr lang="en-US" dirty="0"/>
          </a:p>
        </p:txBody>
      </p:sp>
      <p:sp>
        <p:nvSpPr>
          <p:cNvPr id="4" name="TextBox 3"/>
          <p:cNvSpPr txBox="1"/>
          <p:nvPr/>
        </p:nvSpPr>
        <p:spPr>
          <a:xfrm>
            <a:off x="522212" y="1371600"/>
            <a:ext cx="8099577" cy="800219"/>
          </a:xfrm>
          <a:prstGeom prst="rect">
            <a:avLst/>
          </a:prstGeom>
          <a:noFill/>
        </p:spPr>
        <p:txBody>
          <a:bodyPr wrap="square" rtlCol="0">
            <a:spAutoFit/>
          </a:bodyPr>
          <a:lstStyle/>
          <a:p>
            <a:r>
              <a:rPr lang="en-US" dirty="0" smtClean="0"/>
              <a:t>80% believe in God </a:t>
            </a:r>
          </a:p>
          <a:p>
            <a:r>
              <a:rPr lang="en-US" sz="1400" dirty="0" smtClean="0"/>
              <a:t>https://www.christianitytoday.com/news/2018/april/we-believe-in-god-what-americans-mean-pew-survey.html</a:t>
            </a:r>
            <a:endParaRPr lang="en-US" sz="1400"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1391" t="28332" r="16018" b="29235"/>
          <a:stretch/>
        </p:blipFill>
        <p:spPr bwMode="auto">
          <a:xfrm>
            <a:off x="44244" y="2362200"/>
            <a:ext cx="9055623" cy="41078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2547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952101"/>
            <a:ext cx="8382000" cy="3908762"/>
          </a:xfrm>
          <a:prstGeom prst="rect">
            <a:avLst/>
          </a:prstGeom>
        </p:spPr>
        <p:txBody>
          <a:bodyPr wrap="square">
            <a:spAutoFit/>
          </a:bodyPr>
          <a:lstStyle/>
          <a:p>
            <a:r>
              <a:rPr lang="en-US" sz="2800" b="1" dirty="0" smtClean="0"/>
              <a:t>Is it reasonable to think there would </a:t>
            </a:r>
            <a:r>
              <a:rPr lang="en-US" sz="2800" b="1" dirty="0"/>
              <a:t>be an attempt to communicate with </a:t>
            </a:r>
            <a:r>
              <a:rPr lang="en-US" sz="2800" b="1" dirty="0" smtClean="0"/>
              <a:t>us?</a:t>
            </a:r>
            <a:endParaRPr lang="en-US" sz="2800" dirty="0"/>
          </a:p>
          <a:p>
            <a:endParaRPr lang="en-US" sz="2800" dirty="0" smtClean="0"/>
          </a:p>
          <a:p>
            <a:r>
              <a:rPr lang="en-US" sz="2800" dirty="0" smtClean="0"/>
              <a:t>Ask this question relative to…</a:t>
            </a:r>
          </a:p>
          <a:p>
            <a:pPr marL="342900" indent="-342900">
              <a:buFont typeface="Arial" panose="020B0604020202020204" pitchFamily="34" charset="0"/>
              <a:buChar char="•"/>
            </a:pPr>
            <a:r>
              <a:rPr lang="en-US" sz="3600" dirty="0" smtClean="0"/>
              <a:t>New puppy owners</a:t>
            </a:r>
          </a:p>
          <a:p>
            <a:pPr marL="342900" indent="-342900">
              <a:buFont typeface="Arial" panose="020B0604020202020204" pitchFamily="34" charset="0"/>
              <a:buChar char="•"/>
            </a:pPr>
            <a:r>
              <a:rPr lang="en-US" sz="3600" dirty="0" smtClean="0"/>
              <a:t>New parents</a:t>
            </a:r>
          </a:p>
          <a:p>
            <a:pPr marL="342900" indent="-342900">
              <a:buFont typeface="Arial" panose="020B0604020202020204" pitchFamily="34" charset="0"/>
              <a:buChar char="•"/>
            </a:pPr>
            <a:endParaRPr lang="en-US" sz="3600" dirty="0" smtClean="0"/>
          </a:p>
          <a:p>
            <a:r>
              <a:rPr lang="en-US" sz="2800" b="1" dirty="0" smtClean="0"/>
              <a:t>The </a:t>
            </a:r>
            <a:r>
              <a:rPr lang="en-US" sz="2800" b="1" dirty="0"/>
              <a:t>Bible claims to be communication from </a:t>
            </a:r>
            <a:r>
              <a:rPr lang="en-US" sz="2800" b="1" dirty="0" smtClean="0"/>
              <a:t>God</a:t>
            </a:r>
            <a:r>
              <a:rPr lang="en-US" b="1" dirty="0"/>
              <a:t> </a:t>
            </a:r>
            <a:endParaRPr lang="en-US" dirty="0"/>
          </a:p>
        </p:txBody>
      </p:sp>
      <p:sp>
        <p:nvSpPr>
          <p:cNvPr id="5" name="Title 1"/>
          <p:cNvSpPr>
            <a:spLocks noGrp="1"/>
          </p:cNvSpPr>
          <p:nvPr>
            <p:ph type="title"/>
          </p:nvPr>
        </p:nvSpPr>
        <p:spPr>
          <a:xfrm>
            <a:off x="457200" y="274638"/>
            <a:ext cx="8229600" cy="1143000"/>
          </a:xfrm>
        </p:spPr>
        <p:txBody>
          <a:bodyPr/>
          <a:lstStyle/>
          <a:p>
            <a:r>
              <a:rPr lang="en-US" dirty="0" smtClean="0"/>
              <a:t>Is it Reasonable?</a:t>
            </a:r>
            <a:endParaRPr lang="en-US" dirty="0"/>
          </a:p>
        </p:txBody>
      </p:sp>
    </p:spTree>
    <p:extLst>
      <p:ext uri="{BB962C8B-B14F-4D97-AF65-F5344CB8AC3E}">
        <p14:creationId xmlns:p14="http://schemas.microsoft.com/office/powerpoint/2010/main" val="2684984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952101"/>
            <a:ext cx="8382000" cy="1384995"/>
          </a:xfrm>
          <a:prstGeom prst="rect">
            <a:avLst/>
          </a:prstGeom>
        </p:spPr>
        <p:txBody>
          <a:bodyPr wrap="square">
            <a:spAutoFit/>
          </a:bodyPr>
          <a:lstStyle/>
          <a:p>
            <a:r>
              <a:rPr lang="en-US" sz="2800" b="1" dirty="0" smtClean="0"/>
              <a:t>The </a:t>
            </a:r>
            <a:r>
              <a:rPr lang="en-US" sz="2800" b="1" dirty="0"/>
              <a:t>Bible claims to be communication from </a:t>
            </a:r>
            <a:r>
              <a:rPr lang="en-US" sz="2800" b="1" dirty="0" smtClean="0"/>
              <a:t>God</a:t>
            </a:r>
          </a:p>
          <a:p>
            <a:endParaRPr lang="en-US" sz="2800" b="1" dirty="0" smtClean="0"/>
          </a:p>
          <a:p>
            <a:r>
              <a:rPr lang="en-US" sz="2800" b="1" dirty="0" smtClean="0"/>
              <a:t>What alternatives are there?</a:t>
            </a:r>
            <a:r>
              <a:rPr lang="en-US" b="1" dirty="0"/>
              <a:t>  </a:t>
            </a:r>
            <a:endParaRPr lang="en-US" dirty="0"/>
          </a:p>
        </p:txBody>
      </p:sp>
      <p:sp>
        <p:nvSpPr>
          <p:cNvPr id="5" name="Title 1"/>
          <p:cNvSpPr>
            <a:spLocks noGrp="1"/>
          </p:cNvSpPr>
          <p:nvPr>
            <p:ph type="title"/>
          </p:nvPr>
        </p:nvSpPr>
        <p:spPr>
          <a:xfrm>
            <a:off x="457200" y="274638"/>
            <a:ext cx="8229600" cy="1143000"/>
          </a:xfrm>
        </p:spPr>
        <p:txBody>
          <a:bodyPr/>
          <a:lstStyle/>
          <a:p>
            <a:r>
              <a:rPr lang="en-US" dirty="0" smtClean="0"/>
              <a:t>Is it Reasonable?</a:t>
            </a:r>
            <a:endParaRPr lang="en-US" dirty="0"/>
          </a:p>
        </p:txBody>
      </p:sp>
    </p:spTree>
    <p:extLst>
      <p:ext uri="{BB962C8B-B14F-4D97-AF65-F5344CB8AC3E}">
        <p14:creationId xmlns:p14="http://schemas.microsoft.com/office/powerpoint/2010/main" val="1222863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952101"/>
            <a:ext cx="8382000" cy="1938992"/>
          </a:xfrm>
          <a:prstGeom prst="rect">
            <a:avLst/>
          </a:prstGeom>
        </p:spPr>
        <p:txBody>
          <a:bodyPr wrap="square">
            <a:spAutoFit/>
          </a:bodyPr>
          <a:lstStyle/>
          <a:p>
            <a:r>
              <a:rPr lang="en-US" sz="2800" b="1" dirty="0" smtClean="0"/>
              <a:t>The </a:t>
            </a:r>
            <a:r>
              <a:rPr lang="en-US" sz="2800" b="1" dirty="0"/>
              <a:t>Bible claims to be communication from </a:t>
            </a:r>
            <a:r>
              <a:rPr lang="en-US" sz="2800" b="1" dirty="0" smtClean="0"/>
              <a:t>God</a:t>
            </a:r>
          </a:p>
          <a:p>
            <a:endParaRPr lang="en-US" sz="2800" b="1" dirty="0" smtClean="0"/>
          </a:p>
          <a:p>
            <a:r>
              <a:rPr lang="en-US" sz="2800" b="1" dirty="0" smtClean="0"/>
              <a:t>Is the Bible’s claim ridiculous?</a:t>
            </a:r>
            <a:endParaRPr lang="en-US" sz="2800" dirty="0"/>
          </a:p>
          <a:p>
            <a:r>
              <a:rPr lang="en-US" b="1" dirty="0"/>
              <a:t> </a:t>
            </a:r>
            <a:endParaRPr lang="en-US" dirty="0"/>
          </a:p>
          <a:p>
            <a:r>
              <a:rPr lang="en-US" b="1" dirty="0"/>
              <a:t> </a:t>
            </a:r>
            <a:endParaRPr lang="en-US" dirty="0"/>
          </a:p>
        </p:txBody>
      </p:sp>
      <p:sp>
        <p:nvSpPr>
          <p:cNvPr id="5" name="Title 1"/>
          <p:cNvSpPr>
            <a:spLocks noGrp="1"/>
          </p:cNvSpPr>
          <p:nvPr>
            <p:ph type="title"/>
          </p:nvPr>
        </p:nvSpPr>
        <p:spPr>
          <a:xfrm>
            <a:off x="457200" y="274638"/>
            <a:ext cx="8229600" cy="1143000"/>
          </a:xfrm>
        </p:spPr>
        <p:txBody>
          <a:bodyPr/>
          <a:lstStyle/>
          <a:p>
            <a:r>
              <a:rPr lang="en-US" dirty="0" smtClean="0"/>
              <a:t>Is it Reasonable?</a:t>
            </a:r>
            <a:endParaRPr lang="en-US" dirty="0"/>
          </a:p>
        </p:txBody>
      </p:sp>
    </p:spTree>
    <p:extLst>
      <p:ext uri="{BB962C8B-B14F-4D97-AF65-F5344CB8AC3E}">
        <p14:creationId xmlns:p14="http://schemas.microsoft.com/office/powerpoint/2010/main" val="3426167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762000"/>
            <a:ext cx="8251977" cy="461665"/>
          </a:xfrm>
          <a:prstGeom prst="rect">
            <a:avLst/>
          </a:prstGeom>
        </p:spPr>
        <p:txBody>
          <a:bodyPr wrap="square">
            <a:spAutoFit/>
          </a:bodyPr>
          <a:lstStyle/>
          <a:p>
            <a:r>
              <a:rPr lang="en-US" sz="2400" dirty="0" smtClean="0"/>
              <a:t>“misinterpretations </a:t>
            </a:r>
            <a:r>
              <a:rPr lang="en-US" sz="2400" dirty="0"/>
              <a:t>or mistranslations (sometimes deliberate</a:t>
            </a:r>
            <a:r>
              <a:rPr lang="en-US" sz="2400" dirty="0" smtClean="0"/>
              <a:t>).”</a:t>
            </a:r>
          </a:p>
        </p:txBody>
      </p:sp>
      <p:sp>
        <p:nvSpPr>
          <p:cNvPr id="5" name="Rectangle 4"/>
          <p:cNvSpPr/>
          <p:nvPr/>
        </p:nvSpPr>
        <p:spPr>
          <a:xfrm>
            <a:off x="457200" y="1630025"/>
            <a:ext cx="8251977" cy="3293209"/>
          </a:xfrm>
          <a:prstGeom prst="rect">
            <a:avLst/>
          </a:prstGeom>
        </p:spPr>
        <p:txBody>
          <a:bodyPr wrap="square">
            <a:spAutoFit/>
          </a:bodyPr>
          <a:lstStyle/>
          <a:p>
            <a:r>
              <a:rPr lang="en-US" sz="2400" dirty="0" smtClean="0"/>
              <a:t>“Popular </a:t>
            </a:r>
            <a:r>
              <a:rPr lang="en-US" sz="2400" dirty="0"/>
              <a:t>authors frequently claim that he predicted whatever major event had just happened at the time of each book's </a:t>
            </a:r>
            <a:r>
              <a:rPr lang="en-US" sz="2400" dirty="0" smtClean="0"/>
              <a:t>publication…”</a:t>
            </a:r>
          </a:p>
          <a:p>
            <a:pPr marL="342900" indent="-342900">
              <a:buFont typeface="Arial" panose="020B0604020202020204" pitchFamily="34" charset="0"/>
              <a:buChar char="•"/>
            </a:pPr>
            <a:r>
              <a:rPr lang="en-US" sz="2400" dirty="0" smtClean="0"/>
              <a:t>in 1969  </a:t>
            </a:r>
            <a:r>
              <a:rPr lang="en-US" sz="2400" dirty="0" smtClean="0">
                <a:hlinkClick r:id="rId2" tooltip="Apollo moon landings"/>
              </a:rPr>
              <a:t>Apollo </a:t>
            </a:r>
            <a:r>
              <a:rPr lang="en-US" sz="2400" dirty="0">
                <a:hlinkClick r:id="rId2" tooltip="Apollo moon landings"/>
              </a:rPr>
              <a:t>moon landings</a:t>
            </a:r>
            <a:r>
              <a:rPr lang="en-US" sz="2400" dirty="0"/>
              <a:t> </a:t>
            </a:r>
            <a:endParaRPr lang="en-US" sz="2400" dirty="0" smtClean="0"/>
          </a:p>
          <a:p>
            <a:pPr marL="342900" indent="-342900">
              <a:buFont typeface="Arial" panose="020B0604020202020204" pitchFamily="34" charset="0"/>
              <a:buChar char="•"/>
            </a:pPr>
            <a:r>
              <a:rPr lang="en-US" sz="2400" dirty="0" smtClean="0"/>
              <a:t>in 1986  </a:t>
            </a:r>
            <a:r>
              <a:rPr lang="en-US" sz="2400" dirty="0" smtClean="0">
                <a:hlinkClick r:id="rId3" tooltip="Space Shuttle Challenger disaster"/>
              </a:rPr>
              <a:t>Space </a:t>
            </a:r>
            <a:r>
              <a:rPr lang="en-US" sz="2400" dirty="0">
                <a:hlinkClick r:id="rId3" tooltip="Space Shuttle Challenger disaster"/>
              </a:rPr>
              <a:t>Shuttle </a:t>
            </a:r>
            <a:r>
              <a:rPr lang="en-US" sz="2400" i="1" dirty="0">
                <a:hlinkClick r:id="rId3" tooltip="Space Shuttle Challenger disaster"/>
              </a:rPr>
              <a:t>Challenger</a:t>
            </a:r>
            <a:r>
              <a:rPr lang="en-US" sz="2400" dirty="0">
                <a:hlinkClick r:id="rId3" tooltip="Space Shuttle Challenger disaster"/>
              </a:rPr>
              <a:t> disaster</a:t>
            </a:r>
            <a:r>
              <a:rPr lang="en-US" sz="2400" dirty="0"/>
              <a:t> </a:t>
            </a:r>
            <a:endParaRPr lang="en-US" sz="2400" dirty="0" smtClean="0"/>
          </a:p>
          <a:p>
            <a:pPr marL="342900" indent="-342900">
              <a:buFont typeface="Arial" panose="020B0604020202020204" pitchFamily="34" charset="0"/>
              <a:buChar char="•"/>
            </a:pPr>
            <a:r>
              <a:rPr lang="en-US" sz="2400" dirty="0" smtClean="0"/>
              <a:t>in 1997 </a:t>
            </a:r>
            <a:r>
              <a:rPr lang="en-US" sz="2400" dirty="0" smtClean="0">
                <a:hlinkClick r:id="rId4" tooltip="Diana, Princess of Wales"/>
              </a:rPr>
              <a:t>death </a:t>
            </a:r>
            <a:r>
              <a:rPr lang="en-US" sz="2400" dirty="0">
                <a:hlinkClick r:id="rId4" tooltip="Diana, Princess of Wales"/>
              </a:rPr>
              <a:t>of Diana, Princess of </a:t>
            </a:r>
            <a:r>
              <a:rPr lang="en-US" sz="2400" dirty="0" smtClean="0">
                <a:hlinkClick r:id="rId4" tooltip="Diana, Princess of Wales"/>
              </a:rPr>
              <a:t>Wales</a:t>
            </a:r>
            <a:endParaRPr lang="en-US" sz="2400" dirty="0" smtClean="0"/>
          </a:p>
          <a:p>
            <a:pPr marL="342900" indent="-342900">
              <a:buFont typeface="Arial" panose="020B0604020202020204" pitchFamily="34" charset="0"/>
              <a:buChar char="•"/>
            </a:pPr>
            <a:r>
              <a:rPr lang="en-US" sz="2400" dirty="0" smtClean="0"/>
              <a:t>in 2001 </a:t>
            </a:r>
            <a:r>
              <a:rPr lang="en-US" sz="2400" dirty="0" smtClean="0">
                <a:hlinkClick r:id="rId5" tooltip="September 11 attacks"/>
              </a:rPr>
              <a:t>September </a:t>
            </a:r>
            <a:r>
              <a:rPr lang="en-US" sz="2400" dirty="0">
                <a:hlinkClick r:id="rId5" tooltip="September 11 attacks"/>
              </a:rPr>
              <a:t>11 attacks</a:t>
            </a:r>
            <a:r>
              <a:rPr lang="en-US" sz="2400" dirty="0"/>
              <a:t> on the </a:t>
            </a:r>
            <a:r>
              <a:rPr lang="en-US" sz="2400" dirty="0">
                <a:hlinkClick r:id="rId6" tooltip="World Trade Center (1973–2001)"/>
              </a:rPr>
              <a:t>World Trade </a:t>
            </a:r>
            <a:r>
              <a:rPr lang="en-US" sz="2400" dirty="0" smtClean="0">
                <a:hlinkClick r:id="rId6" tooltip="World Trade Center (1973–2001)"/>
              </a:rPr>
              <a:t>Center</a:t>
            </a:r>
            <a:endParaRPr lang="en-US" sz="2400" dirty="0" smtClean="0"/>
          </a:p>
          <a:p>
            <a:endParaRPr lang="en-US" sz="2400" baseline="30000" dirty="0"/>
          </a:p>
          <a:p>
            <a:r>
              <a:rPr lang="en-US" sz="2400" dirty="0" smtClean="0"/>
              <a:t>https://en.wikipedia.org/wiki/Nostradamus</a:t>
            </a:r>
            <a:endParaRPr lang="en-US" sz="2400" dirty="0"/>
          </a:p>
        </p:txBody>
      </p:sp>
    </p:spTree>
    <p:extLst>
      <p:ext uri="{BB962C8B-B14F-4D97-AF65-F5344CB8AC3E}">
        <p14:creationId xmlns:p14="http://schemas.microsoft.com/office/powerpoint/2010/main" val="760512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4675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762000"/>
            <a:ext cx="8251977" cy="5632311"/>
          </a:xfrm>
          <a:prstGeom prst="rect">
            <a:avLst/>
          </a:prstGeom>
        </p:spPr>
        <p:txBody>
          <a:bodyPr wrap="square">
            <a:spAutoFit/>
          </a:bodyPr>
          <a:lstStyle/>
          <a:p>
            <a:r>
              <a:rPr lang="en-US" sz="2400" dirty="0"/>
              <a:t>Most academic sources reject the notion that Nostradamus had any genuine supernatural prophetic abilities and maintain that the associations made between world events and </a:t>
            </a:r>
            <a:r>
              <a:rPr lang="en-US" sz="2400" dirty="0" smtClean="0"/>
              <a:t>Nostradamus's quatrains </a:t>
            </a:r>
            <a:r>
              <a:rPr lang="en-US" sz="2400" dirty="0"/>
              <a:t>are the result of misinterpretations or mistranslations (sometimes deliberate).</a:t>
            </a:r>
            <a:r>
              <a:rPr lang="en-US" sz="2400" baseline="30000" dirty="0">
                <a:hlinkClick r:id="rId2"/>
              </a:rPr>
              <a:t>[8]</a:t>
            </a:r>
            <a:r>
              <a:rPr lang="en-US" sz="2400" dirty="0"/>
              <a:t> These academics argue that Nostradamus's predictions are characteristically vague, meaning they could be applied to virtually anything, and are useless for determining whether their author had any real prophetic powers. They also point out that English translations of his quatrains are almost always of extremely poor quality, based on later manuscripts, produced by authors with little knowledge of </a:t>
            </a:r>
            <a:r>
              <a:rPr lang="en-US" sz="2400" dirty="0">
                <a:hlinkClick r:id="rId3" tooltip="Middle French"/>
              </a:rPr>
              <a:t>sixteenth-century French</a:t>
            </a:r>
            <a:r>
              <a:rPr lang="en-US" sz="2400" dirty="0"/>
              <a:t>, and often deliberately mistranslated to make the prophecies fit whatever events the translator believed they were supposed to have predicted</a:t>
            </a:r>
            <a:r>
              <a:rPr lang="en-US" sz="2400" dirty="0" smtClean="0"/>
              <a:t>.</a:t>
            </a:r>
          </a:p>
          <a:p>
            <a:pPr algn="r"/>
            <a:r>
              <a:rPr lang="en-US" sz="2400" dirty="0" smtClean="0"/>
              <a:t>https://en.wikipedia.org/wiki/Nostradamus</a:t>
            </a:r>
            <a:endParaRPr lang="en-US" sz="2400" dirty="0"/>
          </a:p>
        </p:txBody>
      </p:sp>
    </p:spTree>
    <p:extLst>
      <p:ext uri="{BB962C8B-B14F-4D97-AF65-F5344CB8AC3E}">
        <p14:creationId xmlns:p14="http://schemas.microsoft.com/office/powerpoint/2010/main" val="4104243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81000"/>
            <a:ext cx="8251977" cy="6370975"/>
          </a:xfrm>
          <a:prstGeom prst="rect">
            <a:avLst/>
          </a:prstGeom>
        </p:spPr>
        <p:txBody>
          <a:bodyPr wrap="square">
            <a:spAutoFit/>
          </a:bodyPr>
          <a:lstStyle/>
          <a:p>
            <a:r>
              <a:rPr lang="en-US" sz="2400" dirty="0"/>
              <a:t>Many of Nostradamus's supporters believe that his prophecies are genuine.</a:t>
            </a:r>
            <a:r>
              <a:rPr lang="en-US" sz="2400" baseline="30000" dirty="0">
                <a:hlinkClick r:id="rId2"/>
              </a:rPr>
              <a:t>[58]</a:t>
            </a:r>
            <a:r>
              <a:rPr lang="en-US" sz="2400" dirty="0"/>
              <a:t> Due to the subjective nature of these interpretations, however, no two of them completely agree on exactly what Nostradamus predicted, whether for the past or for the future.</a:t>
            </a:r>
            <a:r>
              <a:rPr lang="en-US" sz="2400" baseline="30000" dirty="0">
                <a:hlinkClick r:id="rId2"/>
              </a:rPr>
              <a:t>[58]</a:t>
            </a:r>
            <a:r>
              <a:rPr lang="en-US" sz="2400" dirty="0"/>
              <a:t> Many supporters, however, do agree, for example, that he predicted the </a:t>
            </a:r>
            <a:r>
              <a:rPr lang="en-US" sz="2400" dirty="0">
                <a:hlinkClick r:id="rId3" tooltip="Great Fire of London"/>
              </a:rPr>
              <a:t>Great Fire of London</a:t>
            </a:r>
            <a:r>
              <a:rPr lang="en-US" sz="2400" dirty="0"/>
              <a:t>, the </a:t>
            </a:r>
            <a:r>
              <a:rPr lang="en-US" sz="2400" dirty="0">
                <a:hlinkClick r:id="rId4" tooltip="French Revolution"/>
              </a:rPr>
              <a:t>French Revolution</a:t>
            </a:r>
            <a:r>
              <a:rPr lang="en-US" sz="2400" dirty="0"/>
              <a:t>, the rises of </a:t>
            </a:r>
            <a:r>
              <a:rPr lang="en-US" sz="2400" dirty="0">
                <a:hlinkClick r:id="rId5" tooltip="Napoleon"/>
              </a:rPr>
              <a:t>Napoleon</a:t>
            </a:r>
            <a:r>
              <a:rPr lang="en-US" sz="2400" dirty="0"/>
              <a:t> and </a:t>
            </a:r>
            <a:r>
              <a:rPr lang="en-US" sz="2400" dirty="0">
                <a:hlinkClick r:id="rId6" tooltip="Adolf Hitler"/>
              </a:rPr>
              <a:t>Adolf Hitler</a:t>
            </a:r>
            <a:r>
              <a:rPr lang="en-US" sz="2400" dirty="0"/>
              <a:t>,</a:t>
            </a:r>
            <a:r>
              <a:rPr lang="en-US" sz="2400" baseline="30000" dirty="0">
                <a:hlinkClick r:id="rId7"/>
              </a:rPr>
              <a:t>[59]</a:t>
            </a:r>
            <a:r>
              <a:rPr lang="en-US" sz="2400" baseline="30000" dirty="0">
                <a:hlinkClick r:id="rId8"/>
              </a:rPr>
              <a:t>[e]</a:t>
            </a:r>
            <a:r>
              <a:rPr lang="en-US" sz="2400" dirty="0"/>
              <a:t> both </a:t>
            </a:r>
            <a:r>
              <a:rPr lang="en-US" sz="2400" dirty="0">
                <a:hlinkClick r:id="rId9" tooltip="World war"/>
              </a:rPr>
              <a:t>world wars</a:t>
            </a:r>
            <a:r>
              <a:rPr lang="en-US" sz="2400" dirty="0"/>
              <a:t>, and </a:t>
            </a:r>
            <a:r>
              <a:rPr lang="en-US" sz="2400" dirty="0">
                <a:hlinkClick r:id="rId10" tooltip="Atomic bombings of Hiroshima and Nagasaki"/>
              </a:rPr>
              <a:t>the nuclear destruction</a:t>
            </a:r>
            <a:r>
              <a:rPr lang="en-US" sz="2400" dirty="0"/>
              <a:t> of </a:t>
            </a:r>
            <a:r>
              <a:rPr lang="en-US" sz="2400" dirty="0">
                <a:hlinkClick r:id="rId11" tooltip="Hiroshima"/>
              </a:rPr>
              <a:t>Hiroshima</a:t>
            </a:r>
            <a:r>
              <a:rPr lang="en-US" sz="2400" dirty="0"/>
              <a:t> and </a:t>
            </a:r>
            <a:r>
              <a:rPr lang="en-US" sz="2400" dirty="0">
                <a:hlinkClick r:id="rId12" tooltip="Nagasaki, Nagasaki"/>
              </a:rPr>
              <a:t>Nagasaki</a:t>
            </a:r>
            <a:r>
              <a:rPr lang="en-US" sz="2400" dirty="0"/>
              <a:t>.</a:t>
            </a:r>
            <a:r>
              <a:rPr lang="en-US" sz="2400" baseline="30000" dirty="0">
                <a:hlinkClick r:id="rId2"/>
              </a:rPr>
              <a:t>[58]</a:t>
            </a:r>
            <a:r>
              <a:rPr lang="en-US" sz="2400" baseline="30000" dirty="0">
                <a:hlinkClick r:id="rId13"/>
              </a:rPr>
              <a:t>[30]</a:t>
            </a:r>
            <a:r>
              <a:rPr lang="en-US" sz="2400" dirty="0"/>
              <a:t> Popular authors frequently claim that he predicted whatever major event had just happened at the time of each book's publication, such as the </a:t>
            </a:r>
            <a:r>
              <a:rPr lang="en-US" sz="2400" dirty="0">
                <a:hlinkClick r:id="rId14" tooltip="Apollo moon landings"/>
              </a:rPr>
              <a:t>Apollo moon landings</a:t>
            </a:r>
            <a:r>
              <a:rPr lang="en-US" sz="2400" dirty="0"/>
              <a:t> in 1969, the </a:t>
            </a:r>
            <a:r>
              <a:rPr lang="en-US" sz="2400" dirty="0">
                <a:hlinkClick r:id="rId15" tooltip="Space Shuttle Challenger disaster"/>
              </a:rPr>
              <a:t>Space Shuttle </a:t>
            </a:r>
            <a:r>
              <a:rPr lang="en-US" sz="2400" i="1" dirty="0">
                <a:hlinkClick r:id="rId15" tooltip="Space Shuttle Challenger disaster"/>
              </a:rPr>
              <a:t>Challenger</a:t>
            </a:r>
            <a:r>
              <a:rPr lang="en-US" sz="2400" dirty="0">
                <a:hlinkClick r:id="rId15" tooltip="Space Shuttle Challenger disaster"/>
              </a:rPr>
              <a:t> disaster</a:t>
            </a:r>
            <a:r>
              <a:rPr lang="en-US" sz="2400" dirty="0"/>
              <a:t> in 1986, the </a:t>
            </a:r>
            <a:r>
              <a:rPr lang="en-US" sz="2400" dirty="0">
                <a:hlinkClick r:id="rId16" tooltip="Diana, Princess of Wales"/>
              </a:rPr>
              <a:t>death of Diana, Princess of Wales</a:t>
            </a:r>
            <a:r>
              <a:rPr lang="en-US" sz="2400" dirty="0"/>
              <a:t> in 1997, and the </a:t>
            </a:r>
            <a:r>
              <a:rPr lang="en-US" sz="2400" dirty="0">
                <a:hlinkClick r:id="rId17" tooltip="September 11 attacks"/>
              </a:rPr>
              <a:t>September 11 attacks</a:t>
            </a:r>
            <a:r>
              <a:rPr lang="en-US" sz="2400" dirty="0"/>
              <a:t> on the </a:t>
            </a:r>
            <a:r>
              <a:rPr lang="en-US" sz="2400" dirty="0">
                <a:hlinkClick r:id="rId18" tooltip="World Trade Center (1973–2001)"/>
              </a:rPr>
              <a:t>World Trade Center</a:t>
            </a:r>
            <a:r>
              <a:rPr lang="en-US" sz="2400" dirty="0"/>
              <a:t> in 2001.</a:t>
            </a:r>
            <a:r>
              <a:rPr lang="en-US" sz="2400" baseline="30000" dirty="0">
                <a:hlinkClick r:id="rId13"/>
              </a:rPr>
              <a:t>[30]</a:t>
            </a:r>
            <a:r>
              <a:rPr lang="en-US" sz="2400" baseline="30000" dirty="0">
                <a:hlinkClick r:id="rId19"/>
              </a:rPr>
              <a:t>[60]</a:t>
            </a:r>
            <a:r>
              <a:rPr lang="en-US" sz="2400" dirty="0"/>
              <a:t> This 'movable feast' aspect appears to be characteristic of the genre.</a:t>
            </a:r>
            <a:r>
              <a:rPr lang="en-US" sz="2400" baseline="30000" dirty="0">
                <a:hlinkClick r:id="rId2"/>
              </a:rPr>
              <a:t>[58</a:t>
            </a:r>
            <a:r>
              <a:rPr lang="en-US" sz="2400" baseline="30000" dirty="0" smtClean="0">
                <a:hlinkClick r:id="rId2"/>
              </a:rPr>
              <a:t>]</a:t>
            </a:r>
            <a:endParaRPr lang="en-US" sz="2400" dirty="0" smtClean="0"/>
          </a:p>
          <a:p>
            <a:pPr algn="r"/>
            <a:r>
              <a:rPr lang="en-US" sz="2400" dirty="0" smtClean="0"/>
              <a:t>https://en.wikipedia.org/wiki/Nostradamus</a:t>
            </a:r>
            <a:endParaRPr lang="en-US" sz="2400" dirty="0"/>
          </a:p>
        </p:txBody>
      </p:sp>
    </p:spTree>
    <p:extLst>
      <p:ext uri="{BB962C8B-B14F-4D97-AF65-F5344CB8AC3E}">
        <p14:creationId xmlns:p14="http://schemas.microsoft.com/office/powerpoint/2010/main" val="1571863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176</Words>
  <Application>Microsoft Office PowerPoint</Application>
  <PresentationFormat>On-screen Show (4:3)</PresentationFormat>
  <Paragraphs>34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Is it Reasonable?</vt:lpstr>
      <vt:lpstr>Is it Reasonable?</vt:lpstr>
      <vt:lpstr>Is it Reasonable?</vt:lpstr>
      <vt:lpstr>Is it Reasonable?</vt:lpstr>
      <vt:lpstr>Is it Reasonable?</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it Reasonable?</dc:title>
  <dc:creator>Jeff Smelser</dc:creator>
  <cp:lastModifiedBy>Jeff Smelser</cp:lastModifiedBy>
  <cp:revision>4</cp:revision>
  <dcterms:created xsi:type="dcterms:W3CDTF">2018-07-01T21:36:06Z</dcterms:created>
  <dcterms:modified xsi:type="dcterms:W3CDTF">2018-07-01T21:57:16Z</dcterms:modified>
</cp:coreProperties>
</file>