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5" r:id="rId10"/>
    <p:sldId id="264" r:id="rId11"/>
    <p:sldId id="263"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0F1B76-2718-45A0-B121-D0134D637F4F}" type="datetimeFigureOut">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1569349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0F1B76-2718-45A0-B121-D0134D637F4F}" type="datetimeFigureOut">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211512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0F1B76-2718-45A0-B121-D0134D637F4F}" type="datetimeFigureOut">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23223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0F1B76-2718-45A0-B121-D0134D637F4F}" type="datetimeFigureOut">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1809711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F1B76-2718-45A0-B121-D0134D637F4F}" type="datetimeFigureOut">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1564474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0F1B76-2718-45A0-B121-D0134D637F4F}" type="datetimeFigureOut">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333492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0F1B76-2718-45A0-B121-D0134D637F4F}" type="datetimeFigureOut">
              <a:rPr lang="en-US" smtClean="0"/>
              <a:t>6/24/2018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108291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0F1B76-2718-45A0-B121-D0134D637F4F}" type="datetimeFigureOut">
              <a:rPr lang="en-US" smtClean="0"/>
              <a:t>6/24/2018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236341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F1B76-2718-45A0-B121-D0134D637F4F}" type="datetimeFigureOut">
              <a:rPr lang="en-US" smtClean="0"/>
              <a:t>6/24/2018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19308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0F1B76-2718-45A0-B121-D0134D637F4F}" type="datetimeFigureOut">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343352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0F1B76-2718-45A0-B121-D0134D637F4F}" type="datetimeFigureOut">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A73EED-637E-4BCE-AAC6-A9B5F175D2E2}" type="slidenum">
              <a:rPr lang="en-US" smtClean="0"/>
              <a:t>‹#›</a:t>
            </a:fld>
            <a:endParaRPr lang="en-US"/>
          </a:p>
        </p:txBody>
      </p:sp>
    </p:spTree>
    <p:extLst>
      <p:ext uri="{BB962C8B-B14F-4D97-AF65-F5344CB8AC3E}">
        <p14:creationId xmlns:p14="http://schemas.microsoft.com/office/powerpoint/2010/main" val="169643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F1B76-2718-45A0-B121-D0134D637F4F}" type="datetimeFigureOut">
              <a:rPr lang="en-US" smtClean="0"/>
              <a:t>6/24/2018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73EED-637E-4BCE-AAC6-A9B5F175D2E2}" type="slidenum">
              <a:rPr lang="en-US" smtClean="0"/>
              <a:t>‹#›</a:t>
            </a:fld>
            <a:endParaRPr lang="en-US"/>
          </a:p>
        </p:txBody>
      </p:sp>
    </p:spTree>
    <p:extLst>
      <p:ext uri="{BB962C8B-B14F-4D97-AF65-F5344CB8AC3E}">
        <p14:creationId xmlns:p14="http://schemas.microsoft.com/office/powerpoint/2010/main" val="2129352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SHOULD WE KEEP THE SABBATH?</a:t>
            </a: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¿DEBERÍAMOS GUARDAR EL SÁBADO?</a:t>
            </a:r>
          </a:p>
        </p:txBody>
      </p:sp>
      <p:sp>
        <p:nvSpPr>
          <p:cNvPr id="10" name="TextBox 9"/>
          <p:cNvSpPr txBox="1"/>
          <p:nvPr/>
        </p:nvSpPr>
        <p:spPr>
          <a:xfrm>
            <a:off x="2514600" y="1314271"/>
            <a:ext cx="4038600" cy="1200329"/>
          </a:xfrm>
          <a:prstGeom prst="rect">
            <a:avLst/>
          </a:prstGeom>
          <a:noFill/>
        </p:spPr>
        <p:txBody>
          <a:bodyPr wrap="square" rtlCol="0">
            <a:spAutoFit/>
          </a:bodyPr>
          <a:lstStyle/>
          <a:p>
            <a:pPr algn="ctr"/>
            <a:r>
              <a:rPr lang="en-US" sz="2400" dirty="0"/>
              <a:t>EXTON</a:t>
            </a:r>
          </a:p>
          <a:p>
            <a:pPr algn="ctr"/>
            <a:r>
              <a:rPr lang="en-US" sz="2400" dirty="0"/>
              <a:t>June 24, 2018</a:t>
            </a:r>
          </a:p>
          <a:p>
            <a:pPr algn="ctr"/>
            <a:r>
              <a:rPr lang="en-US" sz="2400" dirty="0"/>
              <a:t>Sunday, 11 am</a:t>
            </a:r>
          </a:p>
        </p:txBody>
      </p:sp>
    </p:spTree>
    <p:extLst>
      <p:ext uri="{BB962C8B-B14F-4D97-AF65-F5344CB8AC3E}">
        <p14:creationId xmlns:p14="http://schemas.microsoft.com/office/powerpoint/2010/main" val="15973021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Our Rest</a:t>
            </a: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effectLst>
                  <a:outerShdw blurRad="38100" dist="38100" dir="2700000" algn="tl">
                    <a:srgbClr val="000000">
                      <a:alpha val="43137"/>
                    </a:srgbClr>
                  </a:outerShdw>
                </a:effectLst>
              </a:rPr>
              <a:t>¿CUÁL FUE EL PUNTO DEL DÍA DE SÁBADO?</a:t>
            </a:r>
            <a:endParaRPr lang="en-US" sz="2400" b="1" dirty="0">
              <a:effectLst>
                <a:outerShdw blurRad="38100" dist="38100" dir="2700000" algn="tl">
                  <a:srgbClr val="000000">
                    <a:alpha val="43137"/>
                  </a:srgbClr>
                </a:outerShdw>
              </a:effectLst>
            </a:endParaRPr>
          </a:p>
        </p:txBody>
      </p:sp>
      <p:sp>
        <p:nvSpPr>
          <p:cNvPr id="2" name="TextBox 1"/>
          <p:cNvSpPr txBox="1"/>
          <p:nvPr/>
        </p:nvSpPr>
        <p:spPr>
          <a:xfrm>
            <a:off x="6616016" y="968514"/>
            <a:ext cx="1797940" cy="707886"/>
          </a:xfrm>
          <a:prstGeom prst="rect">
            <a:avLst/>
          </a:prstGeom>
          <a:noFill/>
        </p:spPr>
        <p:txBody>
          <a:bodyPr wrap="square" rtlCol="0">
            <a:spAutoFit/>
          </a:bodyPr>
          <a:lstStyle/>
          <a:p>
            <a:pPr algn="ctr"/>
            <a:r>
              <a:rPr lang="en-US" sz="4000" b="1" i="1" dirty="0"/>
              <a:t>“REST”</a:t>
            </a:r>
          </a:p>
        </p:txBody>
      </p:sp>
      <p:sp>
        <p:nvSpPr>
          <p:cNvPr id="10" name="TextBox 9"/>
          <p:cNvSpPr txBox="1"/>
          <p:nvPr/>
        </p:nvSpPr>
        <p:spPr>
          <a:xfrm>
            <a:off x="6965060" y="4495800"/>
            <a:ext cx="2026540" cy="523220"/>
          </a:xfrm>
          <a:prstGeom prst="rect">
            <a:avLst/>
          </a:prstGeom>
          <a:noFill/>
        </p:spPr>
        <p:txBody>
          <a:bodyPr wrap="square" lIns="0" rIns="0" rtlCol="0">
            <a:spAutoFit/>
          </a:bodyPr>
          <a:lstStyle/>
          <a:p>
            <a:pPr algn="ctr"/>
            <a:r>
              <a:rPr lang="en-US" sz="2800" b="1" i="1" dirty="0"/>
              <a:t>“REPOSO”</a:t>
            </a:r>
          </a:p>
        </p:txBody>
      </p:sp>
      <p:sp>
        <p:nvSpPr>
          <p:cNvPr id="15" name="Curved Down Arrow 14"/>
          <p:cNvSpPr/>
          <p:nvPr/>
        </p:nvSpPr>
        <p:spPr>
          <a:xfrm rot="20863671">
            <a:off x="5380936" y="1567010"/>
            <a:ext cx="3162204"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363474" y="685800"/>
            <a:ext cx="5808726" cy="1938992"/>
          </a:xfrm>
          <a:prstGeom prst="rect">
            <a:avLst/>
          </a:prstGeom>
          <a:noFill/>
        </p:spPr>
        <p:txBody>
          <a:bodyPr wrap="square" rtlCol="0">
            <a:spAutoFit/>
          </a:bodyPr>
          <a:lstStyle/>
          <a:p>
            <a:r>
              <a:rPr lang="en-US" sz="2400" b="1" dirty="0"/>
              <a:t>Exodus 20</a:t>
            </a:r>
          </a:p>
          <a:p>
            <a:r>
              <a:rPr lang="en-US" sz="2400" dirty="0"/>
              <a:t>a reflection of God’s rest</a:t>
            </a:r>
          </a:p>
          <a:p>
            <a:endParaRPr lang="en-US" sz="2400" dirty="0"/>
          </a:p>
          <a:p>
            <a:r>
              <a:rPr lang="en-US" sz="2400" b="1" dirty="0" err="1"/>
              <a:t>Deuternomy</a:t>
            </a:r>
            <a:r>
              <a:rPr lang="en-US" sz="2400" b="1" dirty="0"/>
              <a:t> 5</a:t>
            </a:r>
          </a:p>
          <a:p>
            <a:r>
              <a:rPr lang="en-US" sz="2400" dirty="0"/>
              <a:t>a reflection of God’s deliverance</a:t>
            </a:r>
            <a:endParaRPr lang="en-US" sz="2400" b="1" dirty="0"/>
          </a:p>
        </p:txBody>
      </p:sp>
      <p:sp>
        <p:nvSpPr>
          <p:cNvPr id="3" name="Rectangle 2"/>
          <p:cNvSpPr/>
          <p:nvPr/>
        </p:nvSpPr>
        <p:spPr>
          <a:xfrm>
            <a:off x="304800" y="1457742"/>
            <a:ext cx="5867400" cy="1785104"/>
          </a:xfrm>
          <a:prstGeom prst="rect">
            <a:avLst/>
          </a:prstGeom>
          <a:gradFill>
            <a:gsLst>
              <a:gs pos="0">
                <a:srgbClr val="FFEFD1"/>
              </a:gs>
              <a:gs pos="64999">
                <a:srgbClr val="F0EBD5"/>
              </a:gs>
              <a:gs pos="100000">
                <a:srgbClr val="D1C39F"/>
              </a:gs>
            </a:gsLst>
            <a:lin ang="5400000" scaled="0"/>
          </a:gradFill>
          <a:ln>
            <a:noFill/>
          </a:ln>
          <a:effectLst>
            <a:outerShdw blurRad="50800" dist="101600" dir="13500000" algn="br" rotWithShape="0">
              <a:prstClr val="black">
                <a:alpha val="40000"/>
              </a:prstClr>
            </a:outerShdw>
          </a:effectLst>
        </p:spPr>
        <p:txBody>
          <a:bodyPr wrap="square">
            <a:spAutoFit/>
          </a:bodyPr>
          <a:lstStyle/>
          <a:p>
            <a:r>
              <a:rPr lang="en-US" sz="2200" b="1" dirty="0">
                <a:latin typeface="Palatino Linotype" panose="02040502050505030304" pitchFamily="18" charset="0"/>
              </a:rPr>
              <a:t>Hebrews 4</a:t>
            </a:r>
            <a:r>
              <a:rPr lang="en-US" sz="2200" b="1" baseline="30000" dirty="0">
                <a:latin typeface="Palatino Linotype" panose="02040502050505030304" pitchFamily="18" charset="0"/>
              </a:rPr>
              <a:t>9-11 </a:t>
            </a:r>
            <a:r>
              <a:rPr lang="en-US" sz="2200" dirty="0">
                <a:latin typeface="Palatino Linotype" panose="02040502050505030304" pitchFamily="18" charset="0"/>
              </a:rPr>
              <a:t>So there remains a Sabbath rest for the people of God. For the one who has entered His rest has himself also rested from his works, as God did from His. Therefore let us be diligent to enter that rest…</a:t>
            </a:r>
          </a:p>
        </p:txBody>
      </p:sp>
      <p:sp>
        <p:nvSpPr>
          <p:cNvPr id="9" name="Curved Down Arrow 8"/>
          <p:cNvSpPr/>
          <p:nvPr/>
        </p:nvSpPr>
        <p:spPr>
          <a:xfrm rot="20863671">
            <a:off x="5192356" y="4513840"/>
            <a:ext cx="3162204"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366252" y="4114800"/>
            <a:ext cx="5808726" cy="1938992"/>
          </a:xfrm>
          <a:prstGeom prst="rect">
            <a:avLst/>
          </a:prstGeom>
          <a:noFill/>
        </p:spPr>
        <p:txBody>
          <a:bodyPr wrap="square" rtlCol="0">
            <a:spAutoFit/>
          </a:bodyPr>
          <a:lstStyle/>
          <a:p>
            <a:r>
              <a:rPr lang="en-US" sz="2400" b="1" dirty="0" err="1"/>
              <a:t>Éxodo</a:t>
            </a:r>
            <a:r>
              <a:rPr lang="en-US" sz="2400" b="1" dirty="0"/>
              <a:t> 20</a:t>
            </a:r>
          </a:p>
          <a:p>
            <a:r>
              <a:rPr lang="es-ES" sz="2400" dirty="0"/>
              <a:t>un reflejo del reposo de Dios</a:t>
            </a:r>
            <a:endParaRPr lang="en-US" sz="2400" dirty="0"/>
          </a:p>
          <a:p>
            <a:endParaRPr lang="en-US" sz="2400" dirty="0"/>
          </a:p>
          <a:p>
            <a:r>
              <a:rPr lang="en-US" sz="2400" b="1" dirty="0" err="1"/>
              <a:t>Deuteronomio</a:t>
            </a:r>
            <a:r>
              <a:rPr lang="en-US" sz="2400" b="1" dirty="0"/>
              <a:t> 5</a:t>
            </a:r>
          </a:p>
          <a:p>
            <a:r>
              <a:rPr lang="es-ES" sz="2400" dirty="0"/>
              <a:t>un reflejo de la liberación de Dios</a:t>
            </a:r>
          </a:p>
        </p:txBody>
      </p:sp>
      <p:sp>
        <p:nvSpPr>
          <p:cNvPr id="12" name="Rectangle 11"/>
          <p:cNvSpPr/>
          <p:nvPr/>
        </p:nvSpPr>
        <p:spPr>
          <a:xfrm>
            <a:off x="304800" y="4876800"/>
            <a:ext cx="5867400" cy="1785104"/>
          </a:xfrm>
          <a:prstGeom prst="rect">
            <a:avLst/>
          </a:prstGeom>
          <a:gradFill>
            <a:gsLst>
              <a:gs pos="0">
                <a:srgbClr val="FFEFD1"/>
              </a:gs>
              <a:gs pos="64999">
                <a:srgbClr val="F0EBD5"/>
              </a:gs>
              <a:gs pos="100000">
                <a:srgbClr val="D1C39F"/>
              </a:gs>
            </a:gsLst>
            <a:lin ang="5400000" scaled="0"/>
          </a:gradFill>
          <a:ln>
            <a:noFill/>
          </a:ln>
          <a:effectLst>
            <a:outerShdw blurRad="50800" dist="101600" dir="13500000" algn="br" rotWithShape="0">
              <a:prstClr val="black">
                <a:alpha val="40000"/>
              </a:prstClr>
            </a:outerShdw>
          </a:effectLst>
        </p:spPr>
        <p:txBody>
          <a:bodyPr wrap="square">
            <a:spAutoFit/>
          </a:bodyPr>
          <a:lstStyle/>
          <a:p>
            <a:r>
              <a:rPr lang="en-US" sz="2200" b="1" dirty="0">
                <a:latin typeface="Palatino Linotype" panose="02040502050505030304" pitchFamily="18" charset="0"/>
              </a:rPr>
              <a:t>Hebrews 4</a:t>
            </a:r>
            <a:r>
              <a:rPr lang="en-US" sz="2200" b="1" baseline="30000" dirty="0">
                <a:latin typeface="Palatino Linotype" panose="02040502050505030304" pitchFamily="18" charset="0"/>
              </a:rPr>
              <a:t>9-11 </a:t>
            </a:r>
            <a:r>
              <a:rPr lang="es-ES" sz="2200" dirty="0">
                <a:latin typeface="Palatino Linotype" panose="02040502050505030304" pitchFamily="18" charset="0"/>
              </a:rPr>
              <a:t>Por tanto, queda un reposo para el pueblo de Dios, </a:t>
            </a:r>
            <a:r>
              <a:rPr lang="es-ES" sz="2200" b="1" baseline="30000" dirty="0">
                <a:latin typeface="Palatino Linotype" panose="02040502050505030304" pitchFamily="18" charset="0"/>
              </a:rPr>
              <a:t>10 </a:t>
            </a:r>
            <a:r>
              <a:rPr lang="es-ES" sz="2200" dirty="0">
                <a:latin typeface="Palatino Linotype" panose="02040502050505030304" pitchFamily="18" charset="0"/>
              </a:rPr>
              <a:t>porque el que ha entrado en su reposo, también ha reposado de sus obras, como Dios de las suyas. Procuremos, pues, entrar en aquel reposo… </a:t>
            </a:r>
            <a:endParaRPr lang="en-US" sz="2200" dirty="0">
              <a:latin typeface="Palatino Linotype" panose="02040502050505030304" pitchFamily="18" charset="0"/>
            </a:endParaRPr>
          </a:p>
        </p:txBody>
      </p:sp>
    </p:spTree>
    <p:extLst>
      <p:ext uri="{BB962C8B-B14F-4D97-AF65-F5344CB8AC3E}">
        <p14:creationId xmlns:p14="http://schemas.microsoft.com/office/powerpoint/2010/main" val="214064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Our Rest</a:t>
            </a: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effectLst>
                  <a:outerShdw blurRad="38100" dist="38100" dir="2700000" algn="tl">
                    <a:srgbClr val="000000">
                      <a:alpha val="43137"/>
                    </a:srgbClr>
                  </a:outerShdw>
                </a:effectLst>
              </a:rPr>
              <a:t>¿CUÁL FUE EL PUNTO DEL DÍA DE SÁBADO?</a:t>
            </a:r>
            <a:endParaRPr lang="en-US" sz="2400" b="1" dirty="0">
              <a:effectLst>
                <a:outerShdw blurRad="38100" dist="38100" dir="2700000" algn="tl">
                  <a:srgbClr val="000000">
                    <a:alpha val="43137"/>
                  </a:srgbClr>
                </a:outerShdw>
              </a:effectLst>
            </a:endParaRPr>
          </a:p>
        </p:txBody>
      </p:sp>
      <p:sp>
        <p:nvSpPr>
          <p:cNvPr id="2" name="TextBox 1"/>
          <p:cNvSpPr txBox="1"/>
          <p:nvPr/>
        </p:nvSpPr>
        <p:spPr>
          <a:xfrm>
            <a:off x="6616016" y="968514"/>
            <a:ext cx="1797940" cy="707886"/>
          </a:xfrm>
          <a:prstGeom prst="rect">
            <a:avLst/>
          </a:prstGeom>
          <a:noFill/>
        </p:spPr>
        <p:txBody>
          <a:bodyPr wrap="square" rtlCol="0">
            <a:spAutoFit/>
          </a:bodyPr>
          <a:lstStyle/>
          <a:p>
            <a:pPr algn="ctr"/>
            <a:r>
              <a:rPr lang="en-US" sz="4000" b="1" i="1" dirty="0"/>
              <a:t>“REST”</a:t>
            </a:r>
          </a:p>
        </p:txBody>
      </p:sp>
      <p:sp>
        <p:nvSpPr>
          <p:cNvPr id="10" name="TextBox 9"/>
          <p:cNvSpPr txBox="1"/>
          <p:nvPr/>
        </p:nvSpPr>
        <p:spPr>
          <a:xfrm>
            <a:off x="6965060" y="4495800"/>
            <a:ext cx="2026540" cy="523220"/>
          </a:xfrm>
          <a:prstGeom prst="rect">
            <a:avLst/>
          </a:prstGeom>
          <a:noFill/>
        </p:spPr>
        <p:txBody>
          <a:bodyPr wrap="square" lIns="0" rIns="0" rtlCol="0">
            <a:spAutoFit/>
          </a:bodyPr>
          <a:lstStyle/>
          <a:p>
            <a:pPr algn="ctr"/>
            <a:r>
              <a:rPr lang="en-US" sz="2800" b="1" i="1" dirty="0"/>
              <a:t>“REPOSO”</a:t>
            </a:r>
          </a:p>
        </p:txBody>
      </p:sp>
      <p:sp>
        <p:nvSpPr>
          <p:cNvPr id="15" name="Curved Down Arrow 14"/>
          <p:cNvSpPr/>
          <p:nvPr/>
        </p:nvSpPr>
        <p:spPr>
          <a:xfrm rot="20863671">
            <a:off x="5380936" y="1567010"/>
            <a:ext cx="3162204"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p:cNvSpPr txBox="1"/>
          <p:nvPr/>
        </p:nvSpPr>
        <p:spPr>
          <a:xfrm>
            <a:off x="363474" y="685800"/>
            <a:ext cx="5808726" cy="1938992"/>
          </a:xfrm>
          <a:prstGeom prst="rect">
            <a:avLst/>
          </a:prstGeom>
          <a:noFill/>
        </p:spPr>
        <p:txBody>
          <a:bodyPr wrap="square" rtlCol="0">
            <a:spAutoFit/>
          </a:bodyPr>
          <a:lstStyle/>
          <a:p>
            <a:r>
              <a:rPr lang="en-US" sz="2400" b="1" dirty="0"/>
              <a:t>Exodus 20</a:t>
            </a:r>
          </a:p>
          <a:p>
            <a:r>
              <a:rPr lang="en-US" sz="2400" dirty="0"/>
              <a:t>a reflection of God’s rest</a:t>
            </a:r>
          </a:p>
          <a:p>
            <a:endParaRPr lang="en-US" sz="2400" dirty="0"/>
          </a:p>
          <a:p>
            <a:r>
              <a:rPr lang="en-US" sz="2400" b="1" dirty="0" err="1"/>
              <a:t>Deuternomy</a:t>
            </a:r>
            <a:r>
              <a:rPr lang="en-US" sz="2400" b="1" dirty="0"/>
              <a:t> 5</a:t>
            </a:r>
          </a:p>
          <a:p>
            <a:r>
              <a:rPr lang="en-US" sz="2400" dirty="0"/>
              <a:t>a reflection of God’s deliverance</a:t>
            </a:r>
            <a:endParaRPr lang="en-US" sz="2400" b="1" dirty="0"/>
          </a:p>
        </p:txBody>
      </p:sp>
      <p:sp>
        <p:nvSpPr>
          <p:cNvPr id="3" name="Rectangle 2"/>
          <p:cNvSpPr/>
          <p:nvPr/>
        </p:nvSpPr>
        <p:spPr>
          <a:xfrm>
            <a:off x="2451784" y="381000"/>
            <a:ext cx="4330016" cy="1785104"/>
          </a:xfrm>
          <a:prstGeom prst="rect">
            <a:avLst/>
          </a:prstGeom>
          <a:gradFill>
            <a:gsLst>
              <a:gs pos="0">
                <a:srgbClr val="FFEFD1"/>
              </a:gs>
              <a:gs pos="64999">
                <a:srgbClr val="F0EBD5"/>
              </a:gs>
              <a:gs pos="100000">
                <a:srgbClr val="D1C39F"/>
              </a:gs>
            </a:gsLst>
            <a:lin ang="5400000" scaled="0"/>
          </a:gradFill>
          <a:effectLst>
            <a:outerShdw blurRad="50800" dist="76200" dir="13500000" algn="br" rotWithShape="0">
              <a:prstClr val="black">
                <a:alpha val="40000"/>
              </a:prstClr>
            </a:outerShdw>
          </a:effectLst>
        </p:spPr>
        <p:txBody>
          <a:bodyPr wrap="square">
            <a:spAutoFit/>
          </a:bodyPr>
          <a:lstStyle/>
          <a:p>
            <a:r>
              <a:rPr lang="en-US" sz="2200" b="1" dirty="0">
                <a:latin typeface="Palatino Linotype" panose="02040502050505030304" pitchFamily="18" charset="0"/>
              </a:rPr>
              <a:t>Galatians 1</a:t>
            </a:r>
            <a:r>
              <a:rPr lang="en-US" sz="2200" b="1" baseline="30000" dirty="0">
                <a:latin typeface="Palatino Linotype" panose="02040502050505030304" pitchFamily="18" charset="0"/>
              </a:rPr>
              <a:t>3 </a:t>
            </a:r>
            <a:r>
              <a:rPr lang="en-US" sz="2200" dirty="0">
                <a:latin typeface="Palatino Linotype" panose="02040502050505030304" pitchFamily="18" charset="0"/>
              </a:rPr>
              <a:t>Grace to you and peace from God our Father and the Lord Jesus Christ,</a:t>
            </a:r>
            <a:r>
              <a:rPr lang="en-US" sz="2200" b="1" baseline="30000" dirty="0">
                <a:latin typeface="Palatino Linotype" panose="02040502050505030304" pitchFamily="18" charset="0"/>
              </a:rPr>
              <a:t>4 </a:t>
            </a:r>
            <a:r>
              <a:rPr lang="en-US" sz="2200" dirty="0">
                <a:latin typeface="Palatino Linotype" panose="02040502050505030304" pitchFamily="18" charset="0"/>
              </a:rPr>
              <a:t>who gave himself for our sins </a:t>
            </a:r>
            <a:r>
              <a:rPr lang="en-US" sz="2200" b="1" u="sng" dirty="0">
                <a:latin typeface="Palatino Linotype" panose="02040502050505030304" pitchFamily="18" charset="0"/>
              </a:rPr>
              <a:t>to deliver us from the present evil age</a:t>
            </a:r>
            <a:r>
              <a:rPr lang="en-US" sz="2200" dirty="0">
                <a:latin typeface="Palatino Linotype" panose="02040502050505030304" pitchFamily="18" charset="0"/>
              </a:rPr>
              <a:t>  [ESV]</a:t>
            </a:r>
          </a:p>
        </p:txBody>
      </p:sp>
      <p:sp>
        <p:nvSpPr>
          <p:cNvPr id="17" name="TextBox 16"/>
          <p:cNvSpPr txBox="1"/>
          <p:nvPr/>
        </p:nvSpPr>
        <p:spPr>
          <a:xfrm>
            <a:off x="366252" y="4114800"/>
            <a:ext cx="5808726" cy="1938992"/>
          </a:xfrm>
          <a:prstGeom prst="rect">
            <a:avLst/>
          </a:prstGeom>
          <a:noFill/>
        </p:spPr>
        <p:txBody>
          <a:bodyPr wrap="square" rtlCol="0">
            <a:spAutoFit/>
          </a:bodyPr>
          <a:lstStyle/>
          <a:p>
            <a:r>
              <a:rPr lang="en-US" sz="2400" b="1" dirty="0" err="1"/>
              <a:t>Éxodo</a:t>
            </a:r>
            <a:r>
              <a:rPr lang="en-US" sz="2400" b="1" dirty="0"/>
              <a:t> 20</a:t>
            </a:r>
          </a:p>
          <a:p>
            <a:r>
              <a:rPr lang="es-ES" sz="2400" dirty="0"/>
              <a:t>un reflejo del reposo de Dios</a:t>
            </a:r>
            <a:endParaRPr lang="en-US" sz="2400" dirty="0"/>
          </a:p>
          <a:p>
            <a:endParaRPr lang="en-US" sz="2400" dirty="0"/>
          </a:p>
          <a:p>
            <a:r>
              <a:rPr lang="en-US" sz="2400" b="1" dirty="0" err="1"/>
              <a:t>Deuteronomio</a:t>
            </a:r>
            <a:r>
              <a:rPr lang="en-US" sz="2400" b="1" dirty="0"/>
              <a:t> 5</a:t>
            </a:r>
          </a:p>
          <a:p>
            <a:r>
              <a:rPr lang="es-ES" sz="2400" dirty="0"/>
              <a:t>un reflejo de la liberación de Dios</a:t>
            </a:r>
          </a:p>
        </p:txBody>
      </p:sp>
      <p:sp>
        <p:nvSpPr>
          <p:cNvPr id="20" name="Curved Down Arrow 19"/>
          <p:cNvSpPr/>
          <p:nvPr/>
        </p:nvSpPr>
        <p:spPr>
          <a:xfrm rot="20863671">
            <a:off x="5192356" y="4513840"/>
            <a:ext cx="3162204"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Rectangle 17"/>
          <p:cNvSpPr/>
          <p:nvPr/>
        </p:nvSpPr>
        <p:spPr>
          <a:xfrm>
            <a:off x="2438400" y="4006096"/>
            <a:ext cx="4330016" cy="2123658"/>
          </a:xfrm>
          <a:prstGeom prst="rect">
            <a:avLst/>
          </a:prstGeom>
          <a:gradFill>
            <a:gsLst>
              <a:gs pos="0">
                <a:srgbClr val="FFEFD1"/>
              </a:gs>
              <a:gs pos="64999">
                <a:srgbClr val="F0EBD5"/>
              </a:gs>
              <a:gs pos="100000">
                <a:srgbClr val="D1C39F"/>
              </a:gs>
            </a:gsLst>
            <a:lin ang="5400000" scaled="0"/>
          </a:gradFill>
          <a:effectLst>
            <a:outerShdw blurRad="50800" dist="76200" dir="13500000" algn="br" rotWithShape="0">
              <a:prstClr val="black">
                <a:alpha val="40000"/>
              </a:prstClr>
            </a:outerShdw>
          </a:effectLst>
        </p:spPr>
        <p:txBody>
          <a:bodyPr wrap="square">
            <a:spAutoFit/>
          </a:bodyPr>
          <a:lstStyle/>
          <a:p>
            <a:r>
              <a:rPr lang="en-US" sz="2200" b="1" dirty="0">
                <a:latin typeface="Palatino Linotype" panose="02040502050505030304" pitchFamily="18" charset="0"/>
              </a:rPr>
              <a:t>Galatians 1</a:t>
            </a:r>
            <a:r>
              <a:rPr lang="en-US" sz="2200" b="1" baseline="30000" dirty="0">
                <a:latin typeface="Palatino Linotype" panose="02040502050505030304" pitchFamily="18" charset="0"/>
              </a:rPr>
              <a:t>3 </a:t>
            </a:r>
            <a:r>
              <a:rPr lang="es-ES" sz="2200" dirty="0">
                <a:latin typeface="Palatino Linotype" panose="02040502050505030304" pitchFamily="18" charset="0"/>
              </a:rPr>
              <a:t>Gracia y paz sean a vosotros, de Dios Padre y de nuestro Señor Jesucristo, </a:t>
            </a:r>
            <a:r>
              <a:rPr lang="es-ES" sz="2200" b="1" baseline="30000" dirty="0">
                <a:latin typeface="Palatino Linotype" panose="02040502050505030304" pitchFamily="18" charset="0"/>
              </a:rPr>
              <a:t>4 </a:t>
            </a:r>
            <a:r>
              <a:rPr lang="es-ES" sz="2200" dirty="0">
                <a:latin typeface="Palatino Linotype" panose="02040502050505030304" pitchFamily="18" charset="0"/>
              </a:rPr>
              <a:t>el cual se dio a sí mismo por nuestros pecados </a:t>
            </a:r>
            <a:r>
              <a:rPr lang="es-ES" sz="2200" b="1" u="sng" dirty="0">
                <a:latin typeface="Palatino Linotype" panose="02040502050505030304" pitchFamily="18" charset="0"/>
              </a:rPr>
              <a:t>para librarnos del presente siglo malo</a:t>
            </a:r>
            <a:endParaRPr lang="en-US" sz="2200" b="1" u="sng" dirty="0">
              <a:latin typeface="Palatino Linotype" panose="02040502050505030304" pitchFamily="18" charset="0"/>
            </a:endParaRPr>
          </a:p>
        </p:txBody>
      </p:sp>
    </p:spTree>
    <p:extLst>
      <p:ext uri="{BB962C8B-B14F-4D97-AF65-F5344CB8AC3E}">
        <p14:creationId xmlns:p14="http://schemas.microsoft.com/office/powerpoint/2010/main" val="360370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effectLst>
                  <a:outerShdw blurRad="38100" dist="38100" dir="2700000" algn="tl">
                    <a:srgbClr val="000000">
                      <a:alpha val="43137"/>
                    </a:srgbClr>
                  </a:outerShdw>
                </a:effectLst>
              </a:rPr>
              <a:t>WHAT WAS THE SABBATH ABOUT?</a:t>
            </a:r>
          </a:p>
        </p:txBody>
      </p:sp>
      <p:sp>
        <p:nvSpPr>
          <p:cNvPr id="5" name="TextBox 4"/>
          <p:cNvSpPr txBox="1"/>
          <p:nvPr/>
        </p:nvSpPr>
        <p:spPr>
          <a:xfrm>
            <a:off x="592074" y="728008"/>
            <a:ext cx="7942326"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prstClr val="black"/>
                </a:solidFill>
              </a:rPr>
              <a:t>God’s Resting on the 7</a:t>
            </a:r>
            <a:r>
              <a:rPr lang="en-US" sz="2400" baseline="30000" dirty="0">
                <a:solidFill>
                  <a:prstClr val="black"/>
                </a:solidFill>
              </a:rPr>
              <a:t>th</a:t>
            </a:r>
            <a:endParaRPr lang="en-US" sz="2400" dirty="0">
              <a:solidFill>
                <a:prstClr val="black"/>
              </a:solidFill>
            </a:endParaRPr>
          </a:p>
          <a:p>
            <a:pPr marL="342900" indent="-342900">
              <a:buFont typeface="Arial" panose="020B0604020202020204" pitchFamily="34" charset="0"/>
              <a:buChar char="•"/>
            </a:pPr>
            <a:r>
              <a:rPr lang="en-US" sz="2400" dirty="0">
                <a:solidFill>
                  <a:prstClr val="black"/>
                </a:solidFill>
              </a:rPr>
              <a:t>The Israelites’ Sabbath Day</a:t>
            </a:r>
          </a:p>
          <a:p>
            <a:pPr marL="342900" indent="-342900">
              <a:buFont typeface="Arial" panose="020B0604020202020204" pitchFamily="34" charset="0"/>
              <a:buChar char="•"/>
            </a:pPr>
            <a:r>
              <a:rPr lang="en-US" sz="2400" dirty="0">
                <a:solidFill>
                  <a:prstClr val="black"/>
                </a:solidFill>
              </a:rPr>
              <a:t>The Israelites’ Arrival in the Promised Land</a:t>
            </a:r>
          </a:p>
          <a:p>
            <a:r>
              <a:rPr lang="en-US" sz="2400" dirty="0">
                <a:solidFill>
                  <a:prstClr val="black"/>
                </a:solidFill>
              </a:rPr>
              <a:t>…</a:t>
            </a:r>
            <a:r>
              <a:rPr lang="en-US" sz="2400" b="1" dirty="0">
                <a:solidFill>
                  <a:prstClr val="black"/>
                </a:solidFill>
              </a:rPr>
              <a:t>Are all tied together, pointing to the idea of a culmination</a:t>
            </a: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prstClr val="white"/>
                </a:solidFill>
                <a:effectLst>
                  <a:outerShdw blurRad="38100" dist="38100" dir="2700000" algn="tl">
                    <a:srgbClr val="000000">
                      <a:alpha val="43137"/>
                    </a:srgbClr>
                  </a:outerShdw>
                </a:effectLst>
              </a:rPr>
              <a:t>¿CUÁL FUE EL PUNTO DEL DÍA DE SÁBADO?</a:t>
            </a:r>
            <a:endParaRPr lang="en-US" sz="2400" b="1" dirty="0">
              <a:solidFill>
                <a:prstClr val="white"/>
              </a:solidFill>
              <a:effectLst>
                <a:outerShdw blurRad="38100" dist="38100" dir="2700000" algn="tl">
                  <a:srgbClr val="000000">
                    <a:alpha val="43137"/>
                  </a:srgbClr>
                </a:outerShdw>
              </a:effectLst>
            </a:endParaRPr>
          </a:p>
        </p:txBody>
      </p:sp>
      <p:sp>
        <p:nvSpPr>
          <p:cNvPr id="2" name="TextBox 1"/>
          <p:cNvSpPr txBox="1"/>
          <p:nvPr/>
        </p:nvSpPr>
        <p:spPr>
          <a:xfrm>
            <a:off x="6616016" y="968514"/>
            <a:ext cx="1797940" cy="707886"/>
          </a:xfrm>
          <a:prstGeom prst="rect">
            <a:avLst/>
          </a:prstGeom>
          <a:noFill/>
        </p:spPr>
        <p:txBody>
          <a:bodyPr wrap="square" rtlCol="0">
            <a:spAutoFit/>
          </a:bodyPr>
          <a:lstStyle/>
          <a:p>
            <a:pPr algn="ctr"/>
            <a:r>
              <a:rPr lang="en-US" sz="4000" b="1" i="1" dirty="0">
                <a:solidFill>
                  <a:prstClr val="black"/>
                </a:solidFill>
              </a:rPr>
              <a:t>“REST”</a:t>
            </a:r>
          </a:p>
        </p:txBody>
      </p:sp>
      <p:sp>
        <p:nvSpPr>
          <p:cNvPr id="3" name="Right Brace 2"/>
          <p:cNvSpPr/>
          <p:nvPr/>
        </p:nvSpPr>
        <p:spPr>
          <a:xfrm>
            <a:off x="6088526" y="762000"/>
            <a:ext cx="624548" cy="11430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7" name="Rectangle 6"/>
          <p:cNvSpPr/>
          <p:nvPr/>
        </p:nvSpPr>
        <p:spPr>
          <a:xfrm>
            <a:off x="434823" y="4144296"/>
            <a:ext cx="8099577" cy="1569660"/>
          </a:xfrm>
          <a:prstGeom prst="rect">
            <a:avLst/>
          </a:prstGeom>
        </p:spPr>
        <p:txBody>
          <a:bodyPr>
            <a:spAutoFit/>
          </a:bodyPr>
          <a:lstStyle/>
          <a:p>
            <a:pPr marL="342900" indent="-342900">
              <a:buFont typeface="Arial" panose="020B0604020202020204" pitchFamily="34" charset="0"/>
              <a:buChar char="•"/>
            </a:pPr>
            <a:r>
              <a:rPr lang="es-ES" sz="2400" dirty="0">
                <a:solidFill>
                  <a:prstClr val="black"/>
                </a:solidFill>
              </a:rPr>
              <a:t>Dios está descansando el día 7</a:t>
            </a:r>
          </a:p>
          <a:p>
            <a:pPr marL="342900" indent="-342900">
              <a:buFont typeface="Arial" panose="020B0604020202020204" pitchFamily="34" charset="0"/>
              <a:buChar char="•"/>
            </a:pPr>
            <a:r>
              <a:rPr lang="es-ES" sz="2400" dirty="0">
                <a:solidFill>
                  <a:prstClr val="black"/>
                </a:solidFill>
              </a:rPr>
              <a:t>El día de reposo de los israelitas</a:t>
            </a:r>
          </a:p>
          <a:p>
            <a:pPr marL="342900" indent="-342900">
              <a:buFont typeface="Arial" panose="020B0604020202020204" pitchFamily="34" charset="0"/>
              <a:buChar char="•"/>
            </a:pPr>
            <a:r>
              <a:rPr lang="es-ES" sz="2400" dirty="0">
                <a:solidFill>
                  <a:prstClr val="black"/>
                </a:solidFill>
              </a:rPr>
              <a:t>La llegada de los israelitas a la tierra prometida</a:t>
            </a:r>
          </a:p>
          <a:p>
            <a:r>
              <a:rPr lang="es-ES" sz="2400" b="1" dirty="0">
                <a:solidFill>
                  <a:prstClr val="black"/>
                </a:solidFill>
              </a:rPr>
              <a:t>... Están todos unidos, apuntando a la idea de una culminación</a:t>
            </a:r>
          </a:p>
        </p:txBody>
      </p:sp>
      <p:sp>
        <p:nvSpPr>
          <p:cNvPr id="8" name="Right Brace 7"/>
          <p:cNvSpPr/>
          <p:nvPr/>
        </p:nvSpPr>
        <p:spPr>
          <a:xfrm>
            <a:off x="6539710" y="4191000"/>
            <a:ext cx="469232" cy="11430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0" name="TextBox 9"/>
          <p:cNvSpPr txBox="1"/>
          <p:nvPr/>
        </p:nvSpPr>
        <p:spPr>
          <a:xfrm>
            <a:off x="6965060" y="4495800"/>
            <a:ext cx="2026540" cy="523220"/>
          </a:xfrm>
          <a:prstGeom prst="rect">
            <a:avLst/>
          </a:prstGeom>
          <a:noFill/>
        </p:spPr>
        <p:txBody>
          <a:bodyPr wrap="square" lIns="0" rIns="0" rtlCol="0">
            <a:spAutoFit/>
          </a:bodyPr>
          <a:lstStyle/>
          <a:p>
            <a:pPr algn="ctr"/>
            <a:r>
              <a:rPr lang="en-US" sz="2800" b="1" i="1" dirty="0">
                <a:solidFill>
                  <a:prstClr val="black"/>
                </a:solidFill>
              </a:rPr>
              <a:t>“REPOSO”</a:t>
            </a:r>
          </a:p>
        </p:txBody>
      </p:sp>
    </p:spTree>
    <p:extLst>
      <p:ext uri="{BB962C8B-B14F-4D97-AF65-F5344CB8AC3E}">
        <p14:creationId xmlns:p14="http://schemas.microsoft.com/office/powerpoint/2010/main" val="98398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effectLst>
                  <a:outerShdw blurRad="38100" dist="38100" dir="2700000" algn="tl">
                    <a:srgbClr val="000000">
                      <a:alpha val="43137"/>
                    </a:srgbClr>
                  </a:outerShdw>
                </a:effectLst>
              </a:rPr>
              <a:t>SHOULD WE KEEP THE SABBATH?</a:t>
            </a:r>
          </a:p>
        </p:txBody>
      </p:sp>
      <p:sp>
        <p:nvSpPr>
          <p:cNvPr id="5" name="TextBox 4"/>
          <p:cNvSpPr txBox="1"/>
          <p:nvPr/>
        </p:nvSpPr>
        <p:spPr>
          <a:xfrm>
            <a:off x="363474" y="685800"/>
            <a:ext cx="5808726" cy="2677656"/>
          </a:xfrm>
          <a:prstGeom prst="rect">
            <a:avLst/>
          </a:prstGeom>
          <a:noFill/>
        </p:spPr>
        <p:txBody>
          <a:bodyPr wrap="square" rtlCol="0">
            <a:spAutoFit/>
          </a:bodyPr>
          <a:lstStyle/>
          <a:p>
            <a:r>
              <a:rPr lang="en-US" sz="2400" b="1" dirty="0">
                <a:solidFill>
                  <a:prstClr val="black"/>
                </a:solidFill>
              </a:rPr>
              <a:t>Some say:</a:t>
            </a:r>
          </a:p>
          <a:p>
            <a:r>
              <a:rPr lang="en-US" sz="2400" i="1" dirty="0">
                <a:solidFill>
                  <a:prstClr val="black"/>
                </a:solidFill>
              </a:rPr>
              <a:t>Yes, because</a:t>
            </a:r>
          </a:p>
          <a:p>
            <a:pPr marL="285750" indent="-285750">
              <a:buFont typeface="Arial" panose="020B0604020202020204" pitchFamily="34" charset="0"/>
              <a:buChar char="•"/>
            </a:pPr>
            <a:r>
              <a:rPr lang="en-US" sz="2400" i="1" dirty="0">
                <a:solidFill>
                  <a:prstClr val="black"/>
                </a:solidFill>
              </a:rPr>
              <a:t>Sabbath law is eternal</a:t>
            </a:r>
          </a:p>
          <a:p>
            <a:pPr marL="285750" indent="-285750">
              <a:buFont typeface="Arial" panose="020B0604020202020204" pitchFamily="34" charset="0"/>
              <a:buChar char="•"/>
            </a:pPr>
            <a:r>
              <a:rPr lang="en-US" sz="2400" i="1" dirty="0">
                <a:solidFill>
                  <a:prstClr val="black"/>
                </a:solidFill>
              </a:rPr>
              <a:t>Jesus Kept the Sabbath</a:t>
            </a:r>
          </a:p>
          <a:p>
            <a:pPr marL="285750" indent="-285750">
              <a:buFont typeface="Arial" panose="020B0604020202020204" pitchFamily="34" charset="0"/>
              <a:buChar char="•"/>
            </a:pPr>
            <a:r>
              <a:rPr lang="en-US" sz="2400" i="1" dirty="0">
                <a:solidFill>
                  <a:prstClr val="black"/>
                </a:solidFill>
              </a:rPr>
              <a:t>Paul Kept the Sabbath</a:t>
            </a:r>
          </a:p>
          <a:p>
            <a:r>
              <a:rPr lang="en-US" sz="2400" b="1" dirty="0">
                <a:solidFill>
                  <a:prstClr val="black"/>
                </a:solidFill>
              </a:rPr>
              <a:t>Some say:</a:t>
            </a:r>
          </a:p>
          <a:p>
            <a:r>
              <a:rPr lang="en-US" sz="2400" i="1" dirty="0">
                <a:solidFill>
                  <a:prstClr val="black"/>
                </a:solidFill>
              </a:rPr>
              <a:t>Yes, but the day was changed to Sunday</a:t>
            </a:r>
            <a:endParaRPr lang="en-US" dirty="0">
              <a:solidFill>
                <a:prstClr val="black"/>
              </a:solidFill>
            </a:endParaRP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white"/>
                </a:solidFill>
                <a:effectLst>
                  <a:outerShdw blurRad="38100" dist="38100" dir="2700000" algn="tl">
                    <a:srgbClr val="000000">
                      <a:alpha val="43137"/>
                    </a:srgbClr>
                  </a:outerShdw>
                </a:effectLst>
              </a:rPr>
              <a:t>¿DEBERÍAMOS GUARDAR EL SÁBADO?</a:t>
            </a:r>
          </a:p>
        </p:txBody>
      </p:sp>
      <p:sp>
        <p:nvSpPr>
          <p:cNvPr id="7" name="TextBox 6"/>
          <p:cNvSpPr txBox="1"/>
          <p:nvPr/>
        </p:nvSpPr>
        <p:spPr>
          <a:xfrm>
            <a:off x="363474" y="4118892"/>
            <a:ext cx="5808726" cy="2677656"/>
          </a:xfrm>
          <a:prstGeom prst="rect">
            <a:avLst/>
          </a:prstGeom>
          <a:noFill/>
        </p:spPr>
        <p:txBody>
          <a:bodyPr wrap="square" rtlCol="0">
            <a:spAutoFit/>
          </a:bodyPr>
          <a:lstStyle/>
          <a:p>
            <a:r>
              <a:rPr lang="es-ES" sz="2400" b="1" dirty="0">
                <a:solidFill>
                  <a:prstClr val="black"/>
                </a:solidFill>
              </a:rPr>
              <a:t>Algunos dicen:</a:t>
            </a:r>
          </a:p>
          <a:p>
            <a:r>
              <a:rPr lang="es-ES" sz="2400" i="1" dirty="0">
                <a:solidFill>
                  <a:prstClr val="black"/>
                </a:solidFill>
              </a:rPr>
              <a:t>Sí porque</a:t>
            </a:r>
          </a:p>
          <a:p>
            <a:pPr marL="342900" indent="-342900">
              <a:buFont typeface="Arial" panose="020B0604020202020204" pitchFamily="34" charset="0"/>
              <a:buChar char="•"/>
            </a:pPr>
            <a:r>
              <a:rPr lang="es-ES" sz="2400" i="1" dirty="0">
                <a:solidFill>
                  <a:prstClr val="black"/>
                </a:solidFill>
              </a:rPr>
              <a:t>La ley del sábado es eterna</a:t>
            </a:r>
          </a:p>
          <a:p>
            <a:pPr marL="342900" indent="-342900">
              <a:buFont typeface="Arial" panose="020B0604020202020204" pitchFamily="34" charset="0"/>
              <a:buChar char="•"/>
            </a:pPr>
            <a:r>
              <a:rPr lang="es-ES" sz="2400" i="1" dirty="0">
                <a:solidFill>
                  <a:prstClr val="black"/>
                </a:solidFill>
              </a:rPr>
              <a:t>Jesús guardó el sábado</a:t>
            </a:r>
          </a:p>
          <a:p>
            <a:pPr marL="342900" indent="-342900">
              <a:buFont typeface="Arial" panose="020B0604020202020204" pitchFamily="34" charset="0"/>
              <a:buChar char="•"/>
            </a:pPr>
            <a:r>
              <a:rPr lang="es-ES" sz="2400" i="1" dirty="0">
                <a:solidFill>
                  <a:prstClr val="black"/>
                </a:solidFill>
              </a:rPr>
              <a:t>Pablo guardó el sábado</a:t>
            </a:r>
          </a:p>
          <a:p>
            <a:r>
              <a:rPr lang="es-ES" sz="2400" b="1" dirty="0">
                <a:solidFill>
                  <a:prstClr val="black"/>
                </a:solidFill>
              </a:rPr>
              <a:t>Algunos dicen:</a:t>
            </a:r>
          </a:p>
          <a:p>
            <a:r>
              <a:rPr lang="es-ES" sz="2400" i="1" dirty="0">
                <a:solidFill>
                  <a:prstClr val="black"/>
                </a:solidFill>
              </a:rPr>
              <a:t>Sí, pero el día se cambió al domingo</a:t>
            </a:r>
            <a:endParaRPr lang="en-US" sz="2400" i="1" dirty="0">
              <a:solidFill>
                <a:prstClr val="black"/>
              </a:solidFill>
            </a:endParaRPr>
          </a:p>
        </p:txBody>
      </p:sp>
      <p:sp>
        <p:nvSpPr>
          <p:cNvPr id="2" name="TextBox 1"/>
          <p:cNvSpPr txBox="1"/>
          <p:nvPr/>
        </p:nvSpPr>
        <p:spPr>
          <a:xfrm>
            <a:off x="3886200" y="1430592"/>
            <a:ext cx="4419600" cy="1200329"/>
          </a:xfrm>
          <a:prstGeom prst="rect">
            <a:avLst/>
          </a:prstGeom>
          <a:noFill/>
        </p:spPr>
        <p:txBody>
          <a:bodyPr wrap="square" rtlCol="0">
            <a:spAutoFit/>
          </a:bodyPr>
          <a:lstStyle/>
          <a:p>
            <a:r>
              <a:rPr lang="en-US" sz="2400" dirty="0">
                <a:solidFill>
                  <a:srgbClr val="FF0000"/>
                </a:solidFill>
              </a:rPr>
              <a:t>In the same way as Circumcision</a:t>
            </a:r>
          </a:p>
          <a:p>
            <a:r>
              <a:rPr lang="en-US" sz="2400" dirty="0">
                <a:solidFill>
                  <a:srgbClr val="FF0000"/>
                </a:solidFill>
              </a:rPr>
              <a:t>He was under the Law</a:t>
            </a:r>
          </a:p>
          <a:p>
            <a:r>
              <a:rPr lang="en-US" sz="2400" dirty="0">
                <a:solidFill>
                  <a:srgbClr val="FF0000"/>
                </a:solidFill>
              </a:rPr>
              <a:t>Just as he went to the Synagogue</a:t>
            </a:r>
          </a:p>
        </p:txBody>
      </p:sp>
      <p:sp>
        <p:nvSpPr>
          <p:cNvPr id="3" name="Rectangle 2"/>
          <p:cNvSpPr/>
          <p:nvPr/>
        </p:nvSpPr>
        <p:spPr>
          <a:xfrm>
            <a:off x="5376366" y="2895600"/>
            <a:ext cx="3767634" cy="461665"/>
          </a:xfrm>
          <a:prstGeom prst="rect">
            <a:avLst/>
          </a:prstGeom>
        </p:spPr>
        <p:txBody>
          <a:bodyPr wrap="none">
            <a:spAutoFit/>
          </a:bodyPr>
          <a:lstStyle/>
          <a:p>
            <a:r>
              <a:rPr lang="en-US" sz="2400" dirty="0">
                <a:solidFill>
                  <a:srgbClr val="FF0000"/>
                </a:solidFill>
              </a:rPr>
              <a:t>A Shadow, but not of Sunday</a:t>
            </a:r>
          </a:p>
        </p:txBody>
      </p:sp>
      <p:sp>
        <p:nvSpPr>
          <p:cNvPr id="8" name="Rectangle 7"/>
          <p:cNvSpPr/>
          <p:nvPr/>
        </p:nvSpPr>
        <p:spPr>
          <a:xfrm>
            <a:off x="4114800" y="4846380"/>
            <a:ext cx="5105400" cy="1200329"/>
          </a:xfrm>
          <a:prstGeom prst="rect">
            <a:avLst/>
          </a:prstGeom>
        </p:spPr>
        <p:txBody>
          <a:bodyPr wrap="square">
            <a:spAutoFit/>
          </a:bodyPr>
          <a:lstStyle/>
          <a:p>
            <a:r>
              <a:rPr lang="es-ES" sz="2400" dirty="0">
                <a:solidFill>
                  <a:srgbClr val="FF0000"/>
                </a:solidFill>
              </a:rPr>
              <a:t>De la misma manera que la circuncisión</a:t>
            </a:r>
          </a:p>
          <a:p>
            <a:r>
              <a:rPr lang="es-ES" sz="2400" dirty="0">
                <a:solidFill>
                  <a:srgbClr val="FF0000"/>
                </a:solidFill>
              </a:rPr>
              <a:t>Él estaba bajo la Ley</a:t>
            </a:r>
          </a:p>
          <a:p>
            <a:r>
              <a:rPr lang="es-ES" sz="2400" dirty="0">
                <a:solidFill>
                  <a:srgbClr val="FF0000"/>
                </a:solidFill>
              </a:rPr>
              <a:t>Justo cuando iba a la sinagoga</a:t>
            </a:r>
            <a:endParaRPr lang="en-US" sz="2400" dirty="0">
              <a:solidFill>
                <a:srgbClr val="FF0000"/>
              </a:solidFill>
            </a:endParaRPr>
          </a:p>
        </p:txBody>
      </p:sp>
      <p:sp>
        <p:nvSpPr>
          <p:cNvPr id="9" name="Rectangle 8"/>
          <p:cNvSpPr/>
          <p:nvPr/>
        </p:nvSpPr>
        <p:spPr>
          <a:xfrm>
            <a:off x="4800600" y="6304895"/>
            <a:ext cx="4446538" cy="461665"/>
          </a:xfrm>
          <a:prstGeom prst="rect">
            <a:avLst/>
          </a:prstGeom>
        </p:spPr>
        <p:txBody>
          <a:bodyPr wrap="none">
            <a:spAutoFit/>
          </a:bodyPr>
          <a:lstStyle/>
          <a:p>
            <a:r>
              <a:rPr lang="es-ES" sz="2400" dirty="0">
                <a:solidFill>
                  <a:srgbClr val="FF0000"/>
                </a:solidFill>
              </a:rPr>
              <a:t>Una sombra, pero no del domingo</a:t>
            </a:r>
            <a:endParaRPr lang="en-US" sz="2400" dirty="0">
              <a:solidFill>
                <a:srgbClr val="FF0000"/>
              </a:solidFill>
            </a:endParaRPr>
          </a:p>
        </p:txBody>
      </p:sp>
      <p:sp>
        <p:nvSpPr>
          <p:cNvPr id="10" name="Rectangle 9"/>
          <p:cNvSpPr/>
          <p:nvPr/>
        </p:nvSpPr>
        <p:spPr>
          <a:xfrm>
            <a:off x="5406107" y="533400"/>
            <a:ext cx="3737893" cy="2554545"/>
          </a:xfrm>
          <a:prstGeom prst="rect">
            <a:avLst/>
          </a:prstGeom>
          <a:gradFill>
            <a:gsLst>
              <a:gs pos="0">
                <a:srgbClr val="FFEFD1"/>
              </a:gs>
              <a:gs pos="64999">
                <a:srgbClr val="F0EBD5"/>
              </a:gs>
              <a:gs pos="100000">
                <a:srgbClr val="D1C39F"/>
              </a:gs>
            </a:gsLst>
            <a:lin ang="5400000" scaled="0"/>
          </a:gradFill>
          <a:ln>
            <a:solidFill>
              <a:schemeClr val="tx1"/>
            </a:solidFill>
          </a:ln>
        </p:spPr>
        <p:txBody>
          <a:bodyPr wrap="square">
            <a:spAutoFit/>
          </a:bodyPr>
          <a:lstStyle/>
          <a:p>
            <a:r>
              <a:rPr lang="en-US" sz="2000" b="1" dirty="0">
                <a:latin typeface="Palatino Linotype" panose="02040502050505030304" pitchFamily="18" charset="0"/>
              </a:rPr>
              <a:t>Colossians 2</a:t>
            </a:r>
            <a:r>
              <a:rPr lang="en-US" sz="2000" b="1" baseline="30000" dirty="0">
                <a:latin typeface="Palatino Linotype" panose="02040502050505030304" pitchFamily="18" charset="0"/>
              </a:rPr>
              <a:t>16</a:t>
            </a:r>
            <a:r>
              <a:rPr lang="en-US" sz="2000" b="1" i="1" baseline="30000" dirty="0">
                <a:latin typeface="Palatino Linotype" panose="02040502050505030304" pitchFamily="18" charset="0"/>
              </a:rPr>
              <a:t>f</a:t>
            </a:r>
            <a:r>
              <a:rPr lang="en-US" sz="2000" b="1" baseline="30000" dirty="0">
                <a:latin typeface="Palatino Linotype" panose="02040502050505030304" pitchFamily="18" charset="0"/>
              </a:rPr>
              <a:t> </a:t>
            </a:r>
            <a:r>
              <a:rPr lang="en-US" sz="2000" b="1" dirty="0">
                <a:latin typeface="Palatino Linotype" panose="02040502050505030304" pitchFamily="18" charset="0"/>
              </a:rPr>
              <a:t> </a:t>
            </a:r>
            <a:r>
              <a:rPr lang="en-US" sz="2000" dirty="0">
                <a:latin typeface="Palatino Linotype" panose="02040502050505030304" pitchFamily="18" charset="0"/>
              </a:rPr>
              <a:t>Therefore no one is to act as your judge in regard to food or drink or in respect to a festival or a new moon or a Sabbath day—things which are a mere shadow of what is to come; but the substance belongs to Christ. </a:t>
            </a:r>
          </a:p>
        </p:txBody>
      </p:sp>
      <p:sp>
        <p:nvSpPr>
          <p:cNvPr id="11" name="Rectangle 10"/>
          <p:cNvSpPr/>
          <p:nvPr/>
        </p:nvSpPr>
        <p:spPr>
          <a:xfrm>
            <a:off x="5406107" y="3969159"/>
            <a:ext cx="3737893" cy="2246769"/>
          </a:xfrm>
          <a:prstGeom prst="rect">
            <a:avLst/>
          </a:prstGeom>
          <a:gradFill>
            <a:gsLst>
              <a:gs pos="0">
                <a:srgbClr val="FFEFD1"/>
              </a:gs>
              <a:gs pos="64999">
                <a:srgbClr val="F0EBD5"/>
              </a:gs>
              <a:gs pos="100000">
                <a:srgbClr val="D1C39F"/>
              </a:gs>
            </a:gsLst>
            <a:lin ang="5400000" scaled="0"/>
          </a:gradFill>
          <a:ln>
            <a:solidFill>
              <a:schemeClr val="tx1"/>
            </a:solidFill>
          </a:ln>
        </p:spPr>
        <p:txBody>
          <a:bodyPr wrap="square">
            <a:spAutoFit/>
          </a:bodyPr>
          <a:lstStyle/>
          <a:p>
            <a:r>
              <a:rPr lang="en-US" sz="2000" b="1" dirty="0" err="1">
                <a:latin typeface="Palatino Linotype" panose="02040502050505030304" pitchFamily="18" charset="0"/>
              </a:rPr>
              <a:t>Colosenses</a:t>
            </a:r>
            <a:r>
              <a:rPr lang="en-US" sz="2000" b="1" dirty="0">
                <a:latin typeface="Palatino Linotype" panose="02040502050505030304" pitchFamily="18" charset="0"/>
              </a:rPr>
              <a:t> 2</a:t>
            </a:r>
            <a:r>
              <a:rPr lang="en-US" sz="2000" b="1" baseline="30000" dirty="0">
                <a:latin typeface="Palatino Linotype" panose="02040502050505030304" pitchFamily="18" charset="0"/>
              </a:rPr>
              <a:t>16</a:t>
            </a:r>
            <a:r>
              <a:rPr lang="en-US" sz="2000" b="1" i="1" baseline="30000" dirty="0">
                <a:latin typeface="Palatino Linotype" panose="02040502050505030304" pitchFamily="18" charset="0"/>
              </a:rPr>
              <a:t>f</a:t>
            </a:r>
            <a:r>
              <a:rPr lang="en-US" sz="2000" b="1" baseline="30000" dirty="0">
                <a:latin typeface="Palatino Linotype" panose="02040502050505030304" pitchFamily="18" charset="0"/>
              </a:rPr>
              <a:t> </a:t>
            </a:r>
            <a:r>
              <a:rPr lang="en-US" sz="2000" b="1" dirty="0">
                <a:latin typeface="Palatino Linotype" panose="02040502050505030304" pitchFamily="18" charset="0"/>
              </a:rPr>
              <a:t> </a:t>
            </a:r>
            <a:r>
              <a:rPr lang="es-ES" sz="2000" dirty="0">
                <a:latin typeface="Palatino Linotype" panose="02040502050505030304" pitchFamily="18" charset="0"/>
              </a:rPr>
              <a:t>Por tanto, nadie os critique en asuntos de comida o de bebida, o en cuanto a días de fiesta, luna nueva o sábados. Todo esto es sombra de lo que ha de venir; pero el cuerpo es de Cristo. </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348403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2" end="2"/>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5" end="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
                                            <p:txEl>
                                              <p:pRg st="5" end="5"/>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
                                            <p:txEl>
                                              <p:pRg st="6" end="6"/>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0" end="0"/>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SHOULD WE KEEP THE SABBATH?</a:t>
            </a:r>
          </a:p>
        </p:txBody>
      </p:sp>
      <p:sp>
        <p:nvSpPr>
          <p:cNvPr id="5" name="TextBox 4"/>
          <p:cNvSpPr txBox="1"/>
          <p:nvPr/>
        </p:nvSpPr>
        <p:spPr>
          <a:xfrm>
            <a:off x="363474" y="685800"/>
            <a:ext cx="5808726" cy="2677656"/>
          </a:xfrm>
          <a:prstGeom prst="rect">
            <a:avLst/>
          </a:prstGeom>
          <a:noFill/>
        </p:spPr>
        <p:txBody>
          <a:bodyPr wrap="square" rtlCol="0">
            <a:spAutoFit/>
          </a:bodyPr>
          <a:lstStyle/>
          <a:p>
            <a:r>
              <a:rPr lang="en-US" sz="2400" b="1" dirty="0"/>
              <a:t>Some say:</a:t>
            </a:r>
          </a:p>
          <a:p>
            <a:r>
              <a:rPr lang="en-US" sz="2400" i="1" dirty="0"/>
              <a:t>Yes, because</a:t>
            </a:r>
          </a:p>
          <a:p>
            <a:pPr marL="285750" indent="-285750">
              <a:buFont typeface="Arial" panose="020B0604020202020204" pitchFamily="34" charset="0"/>
              <a:buChar char="•"/>
            </a:pPr>
            <a:r>
              <a:rPr lang="en-US" sz="2400" i="1" dirty="0"/>
              <a:t>Sabbath law is eternal</a:t>
            </a:r>
          </a:p>
          <a:p>
            <a:pPr marL="285750" indent="-285750">
              <a:buFont typeface="Arial" panose="020B0604020202020204" pitchFamily="34" charset="0"/>
              <a:buChar char="•"/>
            </a:pPr>
            <a:r>
              <a:rPr lang="en-US" sz="2400" i="1" dirty="0"/>
              <a:t>Jesus Kept the Sabbath</a:t>
            </a:r>
          </a:p>
          <a:p>
            <a:pPr marL="285750" indent="-285750">
              <a:buFont typeface="Arial" panose="020B0604020202020204" pitchFamily="34" charset="0"/>
              <a:buChar char="•"/>
            </a:pPr>
            <a:r>
              <a:rPr lang="en-US" sz="2400" i="1" dirty="0"/>
              <a:t>Paul Kept the Sabbath</a:t>
            </a:r>
          </a:p>
          <a:p>
            <a:r>
              <a:rPr lang="en-US" sz="2400" b="1" dirty="0"/>
              <a:t>Some say:</a:t>
            </a:r>
          </a:p>
          <a:p>
            <a:r>
              <a:rPr lang="en-US" sz="2400" i="1" dirty="0"/>
              <a:t>Yes, but the day was changed to Sunday</a:t>
            </a:r>
            <a:endParaRPr lang="en-US" dirty="0"/>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¿DEBERÍAMOS GUARDAR EL SÁBADO?</a:t>
            </a:r>
          </a:p>
        </p:txBody>
      </p:sp>
      <p:sp>
        <p:nvSpPr>
          <p:cNvPr id="7" name="TextBox 6"/>
          <p:cNvSpPr txBox="1"/>
          <p:nvPr/>
        </p:nvSpPr>
        <p:spPr>
          <a:xfrm>
            <a:off x="363474" y="4118892"/>
            <a:ext cx="5808726" cy="2677656"/>
          </a:xfrm>
          <a:prstGeom prst="rect">
            <a:avLst/>
          </a:prstGeom>
          <a:noFill/>
        </p:spPr>
        <p:txBody>
          <a:bodyPr wrap="square" rtlCol="0">
            <a:spAutoFit/>
          </a:bodyPr>
          <a:lstStyle/>
          <a:p>
            <a:r>
              <a:rPr lang="es-ES" sz="2400" b="1" dirty="0"/>
              <a:t>Algunos dicen:</a:t>
            </a:r>
          </a:p>
          <a:p>
            <a:r>
              <a:rPr lang="es-ES" sz="2400" i="1" dirty="0"/>
              <a:t>Sí porque</a:t>
            </a:r>
          </a:p>
          <a:p>
            <a:pPr marL="342900" indent="-342900">
              <a:buFont typeface="Arial" panose="020B0604020202020204" pitchFamily="34" charset="0"/>
              <a:buChar char="•"/>
            </a:pPr>
            <a:r>
              <a:rPr lang="es-ES" sz="2400" i="1" dirty="0"/>
              <a:t>La ley del sábado es eterna</a:t>
            </a:r>
          </a:p>
          <a:p>
            <a:pPr marL="342900" indent="-342900">
              <a:buFont typeface="Arial" panose="020B0604020202020204" pitchFamily="34" charset="0"/>
              <a:buChar char="•"/>
            </a:pPr>
            <a:r>
              <a:rPr lang="es-ES" sz="2400" i="1" dirty="0"/>
              <a:t>Jesús guardó el sábado</a:t>
            </a:r>
          </a:p>
          <a:p>
            <a:pPr marL="342900" indent="-342900">
              <a:buFont typeface="Arial" panose="020B0604020202020204" pitchFamily="34" charset="0"/>
              <a:buChar char="•"/>
            </a:pPr>
            <a:r>
              <a:rPr lang="es-ES" sz="2400" i="1" dirty="0"/>
              <a:t>Pablo guardó el sábado</a:t>
            </a:r>
          </a:p>
          <a:p>
            <a:r>
              <a:rPr lang="es-ES" sz="2400" b="1" dirty="0"/>
              <a:t>Algunos dicen:</a:t>
            </a:r>
          </a:p>
          <a:p>
            <a:r>
              <a:rPr lang="es-ES" sz="2400" i="1" dirty="0"/>
              <a:t>Sí, pero el día se cambió al domingo</a:t>
            </a:r>
            <a:endParaRPr lang="en-US" sz="2400" i="1" dirty="0"/>
          </a:p>
        </p:txBody>
      </p:sp>
    </p:spTree>
    <p:extLst>
      <p:ext uri="{BB962C8B-B14F-4D97-AF65-F5344CB8AC3E}">
        <p14:creationId xmlns:p14="http://schemas.microsoft.com/office/powerpoint/2010/main" val="352245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WHAT WAS THE SABBATH ABOUT?</a:t>
            </a:r>
          </a:p>
        </p:txBody>
      </p:sp>
      <p:sp>
        <p:nvSpPr>
          <p:cNvPr id="5" name="TextBox 4"/>
          <p:cNvSpPr txBox="1"/>
          <p:nvPr/>
        </p:nvSpPr>
        <p:spPr>
          <a:xfrm>
            <a:off x="363474" y="685800"/>
            <a:ext cx="5808726" cy="1938992"/>
          </a:xfrm>
          <a:prstGeom prst="rect">
            <a:avLst/>
          </a:prstGeom>
          <a:noFill/>
        </p:spPr>
        <p:txBody>
          <a:bodyPr wrap="square" rtlCol="0">
            <a:spAutoFit/>
          </a:bodyPr>
          <a:lstStyle/>
          <a:p>
            <a:r>
              <a:rPr lang="en-US" sz="2400" b="1" dirty="0"/>
              <a:t>Exodus 20</a:t>
            </a:r>
          </a:p>
          <a:p>
            <a:r>
              <a:rPr lang="en-US" sz="2400" dirty="0"/>
              <a:t>a reflection of God’s rest</a:t>
            </a:r>
          </a:p>
          <a:p>
            <a:endParaRPr lang="en-US" sz="2400" dirty="0"/>
          </a:p>
          <a:p>
            <a:r>
              <a:rPr lang="en-US" sz="2400" b="1" dirty="0" err="1"/>
              <a:t>Deuternomy</a:t>
            </a:r>
            <a:r>
              <a:rPr lang="en-US" sz="2400" b="1" dirty="0"/>
              <a:t> 5</a:t>
            </a:r>
          </a:p>
          <a:p>
            <a:r>
              <a:rPr lang="en-US" sz="2400" dirty="0"/>
              <a:t>a reflection of God’s deliverance</a:t>
            </a:r>
            <a:endParaRPr lang="en-US" sz="2400" b="1" dirty="0"/>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effectLst>
                  <a:outerShdw blurRad="38100" dist="38100" dir="2700000" algn="tl">
                    <a:srgbClr val="000000">
                      <a:alpha val="43137"/>
                    </a:srgbClr>
                  </a:outerShdw>
                </a:effectLst>
              </a:rPr>
              <a:t>¿CUÁL FUE EL PUNTO DEL DÍA DE SÁBADO?</a:t>
            </a:r>
            <a:endParaRPr lang="en-US" sz="2400" b="1" dirty="0">
              <a:effectLst>
                <a:outerShdw blurRad="38100" dist="38100" dir="2700000" algn="tl">
                  <a:srgbClr val="000000">
                    <a:alpha val="43137"/>
                  </a:srgbClr>
                </a:outerShdw>
              </a:effectLst>
            </a:endParaRPr>
          </a:p>
        </p:txBody>
      </p:sp>
      <p:sp>
        <p:nvSpPr>
          <p:cNvPr id="2" name="Rectangle 1"/>
          <p:cNvSpPr/>
          <p:nvPr/>
        </p:nvSpPr>
        <p:spPr>
          <a:xfrm>
            <a:off x="3134868" y="864275"/>
            <a:ext cx="5856732" cy="2031325"/>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r>
              <a:rPr lang="en-US" sz="2100" b="1" baseline="30000" dirty="0">
                <a:latin typeface="Palatino Linotype" panose="02040502050505030304" pitchFamily="18" charset="0"/>
              </a:rPr>
              <a:t>8 </a:t>
            </a:r>
            <a:r>
              <a:rPr lang="en-US" sz="2100" dirty="0">
                <a:latin typeface="Palatino Linotype" panose="02040502050505030304" pitchFamily="18" charset="0"/>
              </a:rPr>
              <a:t>“Remember the </a:t>
            </a:r>
            <a:r>
              <a:rPr lang="en-US" sz="2100" dirty="0" err="1">
                <a:latin typeface="Palatino Linotype" panose="02040502050505030304" pitchFamily="18" charset="0"/>
              </a:rPr>
              <a:t>sabbath</a:t>
            </a:r>
            <a:r>
              <a:rPr lang="en-US" sz="2100" dirty="0">
                <a:latin typeface="Palatino Linotype" panose="02040502050505030304" pitchFamily="18" charset="0"/>
              </a:rPr>
              <a:t> day, to keep it holy….</a:t>
            </a:r>
          </a:p>
          <a:p>
            <a:endParaRPr lang="en-US" sz="2100" dirty="0">
              <a:latin typeface="Palatino Linotype" panose="02040502050505030304" pitchFamily="18" charset="0"/>
            </a:endParaRPr>
          </a:p>
          <a:p>
            <a:r>
              <a:rPr lang="en-US" sz="2100" b="1" baseline="30000" dirty="0">
                <a:latin typeface="Palatino Linotype" panose="02040502050505030304" pitchFamily="18" charset="0"/>
              </a:rPr>
              <a:t>11 </a:t>
            </a:r>
            <a:r>
              <a:rPr lang="en-US" sz="2100" dirty="0">
                <a:latin typeface="Palatino Linotype" panose="02040502050505030304" pitchFamily="18" charset="0"/>
              </a:rPr>
              <a:t>For in six days the </a:t>
            </a:r>
            <a:r>
              <a:rPr lang="en-US" sz="2100" cap="small" dirty="0">
                <a:latin typeface="Palatino Linotype" panose="02040502050505030304" pitchFamily="18" charset="0"/>
              </a:rPr>
              <a:t>Lord</a:t>
            </a:r>
            <a:r>
              <a:rPr lang="en-US" sz="2100" dirty="0">
                <a:latin typeface="Palatino Linotype" panose="02040502050505030304" pitchFamily="18" charset="0"/>
              </a:rPr>
              <a:t> made the heavens and the earth, the sea and all that is in them, and rested on the seventh day; therefore the </a:t>
            </a:r>
            <a:r>
              <a:rPr lang="en-US" sz="2100" cap="small" dirty="0">
                <a:latin typeface="Palatino Linotype" panose="02040502050505030304" pitchFamily="18" charset="0"/>
              </a:rPr>
              <a:t>Lord </a:t>
            </a:r>
            <a:r>
              <a:rPr lang="en-US" sz="2100" dirty="0">
                <a:latin typeface="Palatino Linotype" panose="02040502050505030304" pitchFamily="18" charset="0"/>
              </a:rPr>
              <a:t>blessed the </a:t>
            </a:r>
            <a:r>
              <a:rPr lang="en-US" sz="2100" dirty="0" err="1">
                <a:latin typeface="Palatino Linotype" panose="02040502050505030304" pitchFamily="18" charset="0"/>
              </a:rPr>
              <a:t>sabbath</a:t>
            </a:r>
            <a:r>
              <a:rPr lang="en-US" sz="2100" dirty="0">
                <a:latin typeface="Palatino Linotype" panose="02040502050505030304" pitchFamily="18" charset="0"/>
              </a:rPr>
              <a:t> day and made it holy.</a:t>
            </a:r>
          </a:p>
        </p:txBody>
      </p:sp>
      <p:sp>
        <p:nvSpPr>
          <p:cNvPr id="10" name="TextBox 9"/>
          <p:cNvSpPr txBox="1"/>
          <p:nvPr/>
        </p:nvSpPr>
        <p:spPr>
          <a:xfrm>
            <a:off x="366252" y="4114800"/>
            <a:ext cx="5808726" cy="1938992"/>
          </a:xfrm>
          <a:prstGeom prst="rect">
            <a:avLst/>
          </a:prstGeom>
          <a:noFill/>
        </p:spPr>
        <p:txBody>
          <a:bodyPr wrap="square" rtlCol="0">
            <a:spAutoFit/>
          </a:bodyPr>
          <a:lstStyle/>
          <a:p>
            <a:r>
              <a:rPr lang="en-US" sz="2400" b="1" dirty="0" err="1"/>
              <a:t>Éxodo</a:t>
            </a:r>
            <a:r>
              <a:rPr lang="en-US" sz="2400" b="1" dirty="0"/>
              <a:t> 20</a:t>
            </a:r>
          </a:p>
          <a:p>
            <a:r>
              <a:rPr lang="es-ES" sz="2400" dirty="0"/>
              <a:t>un reflejo del reposo de Dios</a:t>
            </a:r>
            <a:endParaRPr lang="en-US" sz="2400" dirty="0"/>
          </a:p>
          <a:p>
            <a:endParaRPr lang="en-US" sz="2400" dirty="0"/>
          </a:p>
          <a:p>
            <a:r>
              <a:rPr lang="en-US" sz="2400" b="1" dirty="0" err="1"/>
              <a:t>Deuteronomio</a:t>
            </a:r>
            <a:r>
              <a:rPr lang="en-US" sz="2400" b="1" dirty="0"/>
              <a:t> 5</a:t>
            </a:r>
          </a:p>
          <a:p>
            <a:r>
              <a:rPr lang="es-ES" sz="2400" dirty="0"/>
              <a:t>un reflejo de la liberación de Dios</a:t>
            </a:r>
          </a:p>
        </p:txBody>
      </p:sp>
      <p:sp>
        <p:nvSpPr>
          <p:cNvPr id="3" name="Rectangle 2"/>
          <p:cNvSpPr/>
          <p:nvPr/>
        </p:nvSpPr>
        <p:spPr>
          <a:xfrm>
            <a:off x="3134868" y="4071878"/>
            <a:ext cx="5856732" cy="1923604"/>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r>
              <a:rPr lang="es-ES" sz="2100" b="1" baseline="30000" dirty="0">
                <a:latin typeface="Palatino Linotype" panose="02040502050505030304" pitchFamily="18" charset="0"/>
              </a:rPr>
              <a:t>8 </a:t>
            </a:r>
            <a:r>
              <a:rPr lang="es-ES" sz="2100" dirty="0">
                <a:latin typeface="Palatino Linotype" panose="02040502050505030304" pitchFamily="18" charset="0"/>
              </a:rPr>
              <a:t>Acuérdate del sábado para santificarlo...</a:t>
            </a:r>
          </a:p>
          <a:p>
            <a:endParaRPr lang="es-ES" sz="2100" b="1" baseline="30000" dirty="0">
              <a:latin typeface="Palatino Linotype" panose="02040502050505030304" pitchFamily="18" charset="0"/>
            </a:endParaRPr>
          </a:p>
          <a:p>
            <a:r>
              <a:rPr lang="es-ES" sz="2100" b="1" baseline="30000" dirty="0">
                <a:latin typeface="Palatino Linotype" panose="02040502050505030304" pitchFamily="18" charset="0"/>
              </a:rPr>
              <a:t>11 </a:t>
            </a:r>
            <a:r>
              <a:rPr lang="es-ES" sz="2100" dirty="0">
                <a:latin typeface="Palatino Linotype" panose="02040502050505030304" pitchFamily="18" charset="0"/>
              </a:rPr>
              <a:t>porque en seis días hizo Jehová los cielos y la tierra, el mar, y todas las cosas que en ellos hay, y reposó en el séptimo día; por tanto, Jehová bendijo el sábado y lo santificó.</a:t>
            </a:r>
            <a:endParaRPr lang="en-US" sz="2100" dirty="0">
              <a:latin typeface="Palatino Linotype" panose="02040502050505030304" pitchFamily="18" charset="0"/>
            </a:endParaRPr>
          </a:p>
        </p:txBody>
      </p:sp>
      <p:sp>
        <p:nvSpPr>
          <p:cNvPr id="11" name="Rectangle 10"/>
          <p:cNvSpPr/>
          <p:nvPr/>
        </p:nvSpPr>
        <p:spPr>
          <a:xfrm>
            <a:off x="2244396" y="3581400"/>
            <a:ext cx="6899604" cy="3323987"/>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r>
              <a:rPr lang="es-ES" sz="2100" b="1" baseline="30000" dirty="0">
                <a:latin typeface="Palatino Linotype" panose="02040502050505030304" pitchFamily="18" charset="0"/>
              </a:rPr>
              <a:t>12 </a:t>
            </a:r>
            <a:r>
              <a:rPr lang="es-ES" sz="2100" dirty="0">
                <a:latin typeface="Palatino Linotype" panose="02040502050505030304" pitchFamily="18" charset="0"/>
              </a:rPr>
              <a:t>”Guardarás el sábado para santificarlo…</a:t>
            </a:r>
          </a:p>
          <a:p>
            <a:r>
              <a:rPr lang="es-ES" sz="2100" b="1" baseline="30000" dirty="0">
                <a:latin typeface="Palatino Linotype" panose="02040502050505030304" pitchFamily="18" charset="0"/>
              </a:rPr>
              <a:t>14 </a:t>
            </a:r>
            <a:r>
              <a:rPr lang="es-ES" sz="2100" dirty="0">
                <a:latin typeface="Palatino Linotype" panose="02040502050505030304" pitchFamily="18" charset="0"/>
              </a:rPr>
              <a:t>pero el séptimo día es de reposo para Jehová, tu Dios. Ninguna obra harás tú, ni tu hijo, ni tu hija, ni tu siervo, ni tu sierva, ni tu buey, ni tu asno, ni ningún animal tuyo, ni el extranjero que está dentro de tus puertas, para que tu siervo y tu sierva puedan descansar como tú. </a:t>
            </a:r>
            <a:r>
              <a:rPr lang="es-ES" sz="2100" b="1" baseline="30000" dirty="0">
                <a:latin typeface="Palatino Linotype" panose="02040502050505030304" pitchFamily="18" charset="0"/>
              </a:rPr>
              <a:t>15 </a:t>
            </a:r>
            <a:r>
              <a:rPr lang="es-ES" sz="2100" dirty="0">
                <a:latin typeface="Palatino Linotype" panose="02040502050505030304" pitchFamily="18" charset="0"/>
              </a:rPr>
              <a:t>Acuérdate de que fuiste siervo en tierra de Egipto, y que Jehová, tu Dios, te sacó de allá con mano fuerte y brazo extendido, por lo cual Jehová, tu Dios, te ha mandado que guardes el sábado.</a:t>
            </a:r>
            <a:endParaRPr lang="en-US" sz="2100" dirty="0">
              <a:latin typeface="Palatino Linotype" panose="02040502050505030304" pitchFamily="18" charset="0"/>
            </a:endParaRPr>
          </a:p>
        </p:txBody>
      </p:sp>
      <p:sp>
        <p:nvSpPr>
          <p:cNvPr id="8" name="Rectangle 7"/>
          <p:cNvSpPr/>
          <p:nvPr/>
        </p:nvSpPr>
        <p:spPr>
          <a:xfrm>
            <a:off x="2244395" y="0"/>
            <a:ext cx="6899605" cy="3647152"/>
          </a:xfrm>
          <a:prstGeom prst="rect">
            <a:avLst/>
          </a:prstGeom>
          <a:gradFill>
            <a:gsLst>
              <a:gs pos="0">
                <a:srgbClr val="FFEFD1"/>
              </a:gs>
              <a:gs pos="64999">
                <a:srgbClr val="F0EBD5"/>
              </a:gs>
              <a:gs pos="100000">
                <a:srgbClr val="D1C39F"/>
              </a:gs>
            </a:gsLst>
            <a:lin ang="5400000" scaled="0"/>
          </a:gradFill>
          <a:effectLst>
            <a:outerShdw blurRad="50800" dist="88900" dir="13500000" algn="br" rotWithShape="0">
              <a:prstClr val="black">
                <a:alpha val="40000"/>
              </a:prstClr>
            </a:outerShdw>
          </a:effectLst>
        </p:spPr>
        <p:txBody>
          <a:bodyPr wrap="square">
            <a:spAutoFit/>
          </a:bodyPr>
          <a:lstStyle/>
          <a:p>
            <a:r>
              <a:rPr lang="en-US" sz="2100" b="1" baseline="30000" dirty="0">
                <a:latin typeface="Palatino Linotype" panose="02040502050505030304" pitchFamily="18" charset="0"/>
              </a:rPr>
              <a:t>12 </a:t>
            </a:r>
            <a:r>
              <a:rPr lang="en-US" sz="2100" dirty="0">
                <a:latin typeface="Palatino Linotype" panose="02040502050505030304" pitchFamily="18" charset="0"/>
              </a:rPr>
              <a:t>‘Observe the </a:t>
            </a:r>
            <a:r>
              <a:rPr lang="en-US" sz="2100" dirty="0" err="1">
                <a:latin typeface="Palatino Linotype" panose="02040502050505030304" pitchFamily="18" charset="0"/>
              </a:rPr>
              <a:t>sabbath</a:t>
            </a:r>
            <a:r>
              <a:rPr lang="en-US" sz="2100" dirty="0">
                <a:latin typeface="Palatino Linotype" panose="02040502050505030304" pitchFamily="18" charset="0"/>
              </a:rPr>
              <a:t> day to keep it holy…</a:t>
            </a:r>
          </a:p>
          <a:p>
            <a:r>
              <a:rPr lang="en-US" sz="2100" b="1" baseline="30000" dirty="0">
                <a:latin typeface="Palatino Linotype" panose="02040502050505030304" pitchFamily="18" charset="0"/>
              </a:rPr>
              <a:t>14 </a:t>
            </a:r>
            <a:r>
              <a:rPr lang="en-US" sz="2100" dirty="0">
                <a:latin typeface="Palatino Linotype" panose="02040502050505030304" pitchFamily="18" charset="0"/>
              </a:rPr>
              <a:t>…in it you shall not do any work, you or your son or your daughter or your male servant or your female servant or your ox or your donkey or any of your cattle or your sojourner who stays with you, so that your male servant and your female servant may rest as well as you. </a:t>
            </a:r>
            <a:r>
              <a:rPr lang="en-US" sz="2100" b="1" baseline="30000" dirty="0">
                <a:latin typeface="Palatino Linotype" panose="02040502050505030304" pitchFamily="18" charset="0"/>
              </a:rPr>
              <a:t>15 </a:t>
            </a:r>
            <a:r>
              <a:rPr lang="en-US" sz="2100" dirty="0">
                <a:latin typeface="Palatino Linotype" panose="02040502050505030304" pitchFamily="18" charset="0"/>
              </a:rPr>
              <a:t>You shall remember that you were a slave in the land of Egypt, and the </a:t>
            </a:r>
            <a:r>
              <a:rPr lang="en-US" sz="2100" cap="small" dirty="0">
                <a:latin typeface="Palatino Linotype" panose="02040502050505030304" pitchFamily="18" charset="0"/>
              </a:rPr>
              <a:t>Lord</a:t>
            </a:r>
            <a:r>
              <a:rPr lang="en-US" sz="2100" dirty="0">
                <a:latin typeface="Palatino Linotype" panose="02040502050505030304" pitchFamily="18" charset="0"/>
              </a:rPr>
              <a:t> your God brought you out of there by a mighty hand and by an outstretched arm; therefore the </a:t>
            </a:r>
            <a:r>
              <a:rPr lang="en-US" sz="2100" cap="small" dirty="0">
                <a:latin typeface="Palatino Linotype" panose="02040502050505030304" pitchFamily="18" charset="0"/>
              </a:rPr>
              <a:t>Lord </a:t>
            </a:r>
            <a:r>
              <a:rPr lang="en-US" sz="2100" dirty="0">
                <a:latin typeface="Palatino Linotype" panose="02040502050505030304" pitchFamily="18" charset="0"/>
              </a:rPr>
              <a:t>your God commanded you to observe the </a:t>
            </a:r>
            <a:r>
              <a:rPr lang="en-US" sz="2100" dirty="0" err="1">
                <a:latin typeface="Palatino Linotype" panose="02040502050505030304" pitchFamily="18" charset="0"/>
              </a:rPr>
              <a:t>sabbath</a:t>
            </a:r>
            <a:r>
              <a:rPr lang="en-US" sz="2100" dirty="0">
                <a:latin typeface="Palatino Linotype" panose="02040502050505030304" pitchFamily="18" charset="0"/>
              </a:rPr>
              <a:t> day.</a:t>
            </a:r>
          </a:p>
        </p:txBody>
      </p:sp>
    </p:spTree>
    <p:extLst>
      <p:ext uri="{BB962C8B-B14F-4D97-AF65-F5344CB8AC3E}">
        <p14:creationId xmlns:p14="http://schemas.microsoft.com/office/powerpoint/2010/main" val="146971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1"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WHAT WAS THE SABBATH ABOUT?</a:t>
            </a:r>
          </a:p>
        </p:txBody>
      </p:sp>
      <p:sp>
        <p:nvSpPr>
          <p:cNvPr id="5" name="TextBox 4"/>
          <p:cNvSpPr txBox="1"/>
          <p:nvPr/>
        </p:nvSpPr>
        <p:spPr>
          <a:xfrm>
            <a:off x="592074" y="728008"/>
            <a:ext cx="7942326" cy="1938992"/>
          </a:xfrm>
          <a:prstGeom prst="rect">
            <a:avLst/>
          </a:prstGeom>
          <a:noFill/>
        </p:spPr>
        <p:txBody>
          <a:bodyPr wrap="square" rtlCol="0">
            <a:spAutoFit/>
          </a:bodyPr>
          <a:lstStyle/>
          <a:p>
            <a:pPr algn="ctr"/>
            <a:r>
              <a:rPr lang="en-US" sz="2400" b="1" dirty="0"/>
              <a:t>But, as with most of the laws of the OT,</a:t>
            </a:r>
          </a:p>
          <a:p>
            <a:pPr algn="ctr"/>
            <a:r>
              <a:rPr lang="en-US" sz="2400" b="1" dirty="0"/>
              <a:t>we don’t see the whole purpose of the law</a:t>
            </a:r>
          </a:p>
          <a:p>
            <a:pPr algn="ctr"/>
            <a:r>
              <a:rPr lang="en-US" sz="2400" b="1" dirty="0"/>
              <a:t>until we see</a:t>
            </a:r>
          </a:p>
          <a:p>
            <a:pPr algn="ctr"/>
            <a:r>
              <a:rPr lang="en-US" sz="2400" b="1" dirty="0"/>
              <a:t>how it points to what will be accomplished</a:t>
            </a:r>
          </a:p>
          <a:p>
            <a:pPr algn="ctr"/>
            <a:r>
              <a:rPr lang="en-US" sz="2400" b="1" dirty="0"/>
              <a:t>in Christ</a:t>
            </a: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effectLst>
                  <a:outerShdw blurRad="38100" dist="38100" dir="2700000" algn="tl">
                    <a:srgbClr val="000000">
                      <a:alpha val="43137"/>
                    </a:srgbClr>
                  </a:outerShdw>
                </a:effectLst>
              </a:rPr>
              <a:t>¿CUÁL FUE EL PUNTO DEL DÍA DE SÁBADO?</a:t>
            </a:r>
            <a:endParaRPr lang="en-US" sz="2400" b="1" dirty="0">
              <a:effectLst>
                <a:outerShdw blurRad="38100" dist="38100" dir="2700000" algn="tl">
                  <a:srgbClr val="000000">
                    <a:alpha val="43137"/>
                  </a:srgbClr>
                </a:outerShdw>
              </a:effectLst>
            </a:endParaRPr>
          </a:p>
        </p:txBody>
      </p:sp>
      <p:sp>
        <p:nvSpPr>
          <p:cNvPr id="3" name="Rectangle 2"/>
          <p:cNvSpPr/>
          <p:nvPr/>
        </p:nvSpPr>
        <p:spPr>
          <a:xfrm>
            <a:off x="0" y="533400"/>
            <a:ext cx="3463636" cy="1323439"/>
          </a:xfrm>
          <a:prstGeom prst="rect">
            <a:avLst/>
          </a:prstGeom>
          <a:gradFill>
            <a:gsLst>
              <a:gs pos="0">
                <a:srgbClr val="FFEFD1"/>
              </a:gs>
              <a:gs pos="64999">
                <a:srgbClr val="F0EBD5"/>
              </a:gs>
              <a:gs pos="100000">
                <a:srgbClr val="D1C39F"/>
              </a:gs>
            </a:gsLst>
            <a:lin ang="5400000" scaled="0"/>
          </a:gradFill>
          <a:ln>
            <a:solidFill>
              <a:schemeClr val="tx1"/>
            </a:solidFill>
          </a:ln>
        </p:spPr>
        <p:txBody>
          <a:bodyPr wrap="square">
            <a:spAutoFit/>
          </a:bodyPr>
          <a:lstStyle/>
          <a:p>
            <a:r>
              <a:rPr lang="en-US" sz="2000" b="1" dirty="0">
                <a:latin typeface="Palatino Linotype" panose="02040502050505030304" pitchFamily="18" charset="0"/>
              </a:rPr>
              <a:t>Hebrews 10</a:t>
            </a:r>
            <a:r>
              <a:rPr lang="en-US" sz="2000" b="1" baseline="30000" dirty="0">
                <a:latin typeface="Palatino Linotype" panose="02040502050505030304" pitchFamily="18" charset="0"/>
              </a:rPr>
              <a:t>1 </a:t>
            </a:r>
            <a:r>
              <a:rPr lang="en-US" sz="2000" b="1" dirty="0">
                <a:latin typeface="Palatino Linotype" panose="02040502050505030304" pitchFamily="18" charset="0"/>
              </a:rPr>
              <a:t> </a:t>
            </a:r>
            <a:r>
              <a:rPr lang="en-US" sz="2000" dirty="0">
                <a:latin typeface="Palatino Linotype" panose="02040502050505030304" pitchFamily="18" charset="0"/>
              </a:rPr>
              <a:t>For the Law, since it has only a shadow of the good things to come and not the very form of things…</a:t>
            </a:r>
          </a:p>
        </p:txBody>
      </p:sp>
      <p:sp>
        <p:nvSpPr>
          <p:cNvPr id="9" name="Rectangle 8"/>
          <p:cNvSpPr/>
          <p:nvPr/>
        </p:nvSpPr>
        <p:spPr>
          <a:xfrm>
            <a:off x="5406107" y="533400"/>
            <a:ext cx="3737893" cy="2862322"/>
          </a:xfrm>
          <a:prstGeom prst="rect">
            <a:avLst/>
          </a:prstGeom>
          <a:gradFill>
            <a:gsLst>
              <a:gs pos="0">
                <a:srgbClr val="FFEFD1"/>
              </a:gs>
              <a:gs pos="64999">
                <a:srgbClr val="F0EBD5"/>
              </a:gs>
              <a:gs pos="100000">
                <a:srgbClr val="D1C39F"/>
              </a:gs>
            </a:gsLst>
            <a:lin ang="5400000" scaled="0"/>
          </a:gradFill>
          <a:ln>
            <a:solidFill>
              <a:schemeClr val="tx1"/>
            </a:solidFill>
          </a:ln>
        </p:spPr>
        <p:txBody>
          <a:bodyPr wrap="square">
            <a:spAutoFit/>
          </a:bodyPr>
          <a:lstStyle/>
          <a:p>
            <a:r>
              <a:rPr lang="en-US" sz="2000" b="1" dirty="0">
                <a:latin typeface="Palatino Linotype" panose="02040502050505030304" pitchFamily="18" charset="0"/>
              </a:rPr>
              <a:t>Colossians 2</a:t>
            </a:r>
            <a:r>
              <a:rPr lang="en-US" sz="2000" b="1" baseline="30000" dirty="0">
                <a:latin typeface="Palatino Linotype" panose="02040502050505030304" pitchFamily="18" charset="0"/>
              </a:rPr>
              <a:t>16</a:t>
            </a:r>
            <a:r>
              <a:rPr lang="en-US" sz="2000" b="1" i="1" baseline="30000" dirty="0">
                <a:latin typeface="Palatino Linotype" panose="02040502050505030304" pitchFamily="18" charset="0"/>
              </a:rPr>
              <a:t>f</a:t>
            </a:r>
            <a:r>
              <a:rPr lang="en-US" sz="2000" b="1" baseline="30000" dirty="0">
                <a:latin typeface="Palatino Linotype" panose="02040502050505030304" pitchFamily="18" charset="0"/>
              </a:rPr>
              <a:t> </a:t>
            </a:r>
            <a:r>
              <a:rPr lang="en-US" sz="2000" b="1" dirty="0">
                <a:latin typeface="Palatino Linotype" panose="02040502050505030304" pitchFamily="18" charset="0"/>
              </a:rPr>
              <a:t> </a:t>
            </a:r>
            <a:r>
              <a:rPr lang="en-US" sz="2000" dirty="0">
                <a:latin typeface="Palatino Linotype" panose="02040502050505030304" pitchFamily="18" charset="0"/>
              </a:rPr>
              <a:t>Therefore no one is to act as your judge in regard to food or drink or in respect to a festival or a new moon </a:t>
            </a:r>
            <a:r>
              <a:rPr lang="en-US" sz="2000" b="1" dirty="0">
                <a:latin typeface="Palatino Linotype" panose="02040502050505030304" pitchFamily="18" charset="0"/>
              </a:rPr>
              <a:t>or a Sabbath day—things which are a mere shadow of what is to come; but the substance belongs to Christ</a:t>
            </a:r>
            <a:r>
              <a:rPr lang="en-US" sz="2000" dirty="0">
                <a:latin typeface="Palatino Linotype" panose="02040502050505030304" pitchFamily="18" charset="0"/>
              </a:rPr>
              <a:t>. </a:t>
            </a:r>
          </a:p>
        </p:txBody>
      </p:sp>
      <p:sp>
        <p:nvSpPr>
          <p:cNvPr id="10" name="TextBox 9"/>
          <p:cNvSpPr txBox="1"/>
          <p:nvPr/>
        </p:nvSpPr>
        <p:spPr>
          <a:xfrm>
            <a:off x="592074" y="4114800"/>
            <a:ext cx="7942326" cy="1938992"/>
          </a:xfrm>
          <a:prstGeom prst="rect">
            <a:avLst/>
          </a:prstGeom>
          <a:noFill/>
        </p:spPr>
        <p:txBody>
          <a:bodyPr wrap="square" rtlCol="0">
            <a:spAutoFit/>
          </a:bodyPr>
          <a:lstStyle/>
          <a:p>
            <a:pPr algn="ctr"/>
            <a:r>
              <a:rPr lang="es-ES" sz="2400" b="1" dirty="0"/>
              <a:t>Pero, como con la mayoría de las leyes del OT,</a:t>
            </a:r>
          </a:p>
          <a:p>
            <a:pPr algn="ctr"/>
            <a:r>
              <a:rPr lang="es-ES" sz="2400" b="1" dirty="0"/>
              <a:t>no vemos todo el propósito de la ley</a:t>
            </a:r>
          </a:p>
          <a:p>
            <a:pPr algn="ctr"/>
            <a:r>
              <a:rPr lang="es-ES" sz="2400" b="1" dirty="0"/>
              <a:t>hasta que veamos</a:t>
            </a:r>
          </a:p>
          <a:p>
            <a:pPr algn="ctr"/>
            <a:r>
              <a:rPr lang="es-ES" sz="2400" b="1" dirty="0"/>
              <a:t>cómo apunta a lo que se logrará</a:t>
            </a:r>
          </a:p>
          <a:p>
            <a:pPr algn="ctr"/>
            <a:r>
              <a:rPr lang="es-ES" sz="2400" b="1" dirty="0"/>
              <a:t>en Cristo</a:t>
            </a:r>
            <a:endParaRPr lang="en-US" sz="2400" b="1" dirty="0"/>
          </a:p>
        </p:txBody>
      </p:sp>
      <p:sp>
        <p:nvSpPr>
          <p:cNvPr id="11" name="Rectangle 10"/>
          <p:cNvSpPr/>
          <p:nvPr/>
        </p:nvSpPr>
        <p:spPr>
          <a:xfrm>
            <a:off x="0" y="3969159"/>
            <a:ext cx="3463636" cy="1631216"/>
          </a:xfrm>
          <a:prstGeom prst="rect">
            <a:avLst/>
          </a:prstGeom>
          <a:gradFill>
            <a:gsLst>
              <a:gs pos="0">
                <a:srgbClr val="FFEFD1"/>
              </a:gs>
              <a:gs pos="64999">
                <a:srgbClr val="F0EBD5"/>
              </a:gs>
              <a:gs pos="100000">
                <a:srgbClr val="D1C39F"/>
              </a:gs>
            </a:gsLst>
            <a:lin ang="5400000" scaled="0"/>
          </a:gradFill>
          <a:ln>
            <a:solidFill>
              <a:schemeClr val="tx1"/>
            </a:solidFill>
          </a:ln>
        </p:spPr>
        <p:txBody>
          <a:bodyPr wrap="square">
            <a:spAutoFit/>
          </a:bodyPr>
          <a:lstStyle/>
          <a:p>
            <a:r>
              <a:rPr lang="en-US" sz="2000" b="1" dirty="0" err="1">
                <a:latin typeface="Palatino Linotype" panose="02040502050505030304" pitchFamily="18" charset="0"/>
              </a:rPr>
              <a:t>Hebreos</a:t>
            </a:r>
            <a:r>
              <a:rPr lang="en-US" sz="2000" b="1" dirty="0">
                <a:latin typeface="Palatino Linotype" panose="02040502050505030304" pitchFamily="18" charset="0"/>
              </a:rPr>
              <a:t> 10</a:t>
            </a:r>
            <a:r>
              <a:rPr lang="en-US" sz="2000" b="1" baseline="30000" dirty="0">
                <a:latin typeface="Palatino Linotype" panose="02040502050505030304" pitchFamily="18" charset="0"/>
              </a:rPr>
              <a:t>2 </a:t>
            </a:r>
            <a:r>
              <a:rPr lang="en-US" sz="2000" b="1" dirty="0">
                <a:latin typeface="Palatino Linotype" panose="02040502050505030304" pitchFamily="18" charset="0"/>
              </a:rPr>
              <a:t> </a:t>
            </a:r>
            <a:r>
              <a:rPr lang="es-ES" sz="2000" dirty="0">
                <a:latin typeface="Palatino Linotype" panose="02040502050505030304" pitchFamily="18" charset="0"/>
              </a:rPr>
              <a:t>La Ley, teniendo la sombra de los bienes venideros, no la imagen misma de las cosas…</a:t>
            </a:r>
            <a:endParaRPr lang="en-US" sz="2000" dirty="0">
              <a:latin typeface="Palatino Linotype" panose="02040502050505030304" pitchFamily="18" charset="0"/>
            </a:endParaRPr>
          </a:p>
        </p:txBody>
      </p:sp>
      <p:sp>
        <p:nvSpPr>
          <p:cNvPr id="12" name="Rectangle 11"/>
          <p:cNvSpPr/>
          <p:nvPr/>
        </p:nvSpPr>
        <p:spPr>
          <a:xfrm>
            <a:off x="5406107" y="3969159"/>
            <a:ext cx="3737893" cy="2246769"/>
          </a:xfrm>
          <a:prstGeom prst="rect">
            <a:avLst/>
          </a:prstGeom>
          <a:gradFill>
            <a:gsLst>
              <a:gs pos="0">
                <a:srgbClr val="FFEFD1"/>
              </a:gs>
              <a:gs pos="64999">
                <a:srgbClr val="F0EBD5"/>
              </a:gs>
              <a:gs pos="100000">
                <a:srgbClr val="D1C39F"/>
              </a:gs>
            </a:gsLst>
            <a:lin ang="5400000" scaled="0"/>
          </a:gradFill>
          <a:ln>
            <a:solidFill>
              <a:schemeClr val="tx1"/>
            </a:solidFill>
          </a:ln>
        </p:spPr>
        <p:txBody>
          <a:bodyPr wrap="square">
            <a:spAutoFit/>
          </a:bodyPr>
          <a:lstStyle/>
          <a:p>
            <a:r>
              <a:rPr lang="en-US" sz="2000" b="1" dirty="0" err="1">
                <a:latin typeface="Palatino Linotype" panose="02040502050505030304" pitchFamily="18" charset="0"/>
              </a:rPr>
              <a:t>Colosenses</a:t>
            </a:r>
            <a:r>
              <a:rPr lang="en-US" sz="2000" b="1" dirty="0">
                <a:latin typeface="Palatino Linotype" panose="02040502050505030304" pitchFamily="18" charset="0"/>
              </a:rPr>
              <a:t> 2</a:t>
            </a:r>
            <a:r>
              <a:rPr lang="en-US" sz="2000" b="1" baseline="30000" dirty="0">
                <a:latin typeface="Palatino Linotype" panose="02040502050505030304" pitchFamily="18" charset="0"/>
              </a:rPr>
              <a:t>16</a:t>
            </a:r>
            <a:r>
              <a:rPr lang="en-US" sz="2000" b="1" i="1" baseline="30000" dirty="0">
                <a:latin typeface="Palatino Linotype" panose="02040502050505030304" pitchFamily="18" charset="0"/>
              </a:rPr>
              <a:t>f</a:t>
            </a:r>
            <a:r>
              <a:rPr lang="en-US" sz="2000" b="1" baseline="30000" dirty="0">
                <a:latin typeface="Palatino Linotype" panose="02040502050505030304" pitchFamily="18" charset="0"/>
              </a:rPr>
              <a:t> </a:t>
            </a:r>
            <a:r>
              <a:rPr lang="en-US" sz="2000" b="1" dirty="0">
                <a:latin typeface="Palatino Linotype" panose="02040502050505030304" pitchFamily="18" charset="0"/>
              </a:rPr>
              <a:t> </a:t>
            </a:r>
            <a:r>
              <a:rPr lang="es-ES" sz="2000" dirty="0">
                <a:latin typeface="Palatino Linotype" panose="02040502050505030304" pitchFamily="18" charset="0"/>
              </a:rPr>
              <a:t>Por tanto, nadie os critique en asuntos de comida o de bebida, o en cuanto a días de fiesta, luna nueva </a:t>
            </a:r>
            <a:r>
              <a:rPr lang="es-ES" sz="2000" b="1" dirty="0">
                <a:latin typeface="Palatino Linotype" panose="02040502050505030304" pitchFamily="18" charset="0"/>
              </a:rPr>
              <a:t>o sábados. Todo esto es sombra de lo que ha de venir; pero el cuerpo es de Cristo</a:t>
            </a:r>
            <a:r>
              <a:rPr lang="es-ES" sz="2000" dirty="0">
                <a:latin typeface="Palatino Linotype" panose="02040502050505030304" pitchFamily="18" charset="0"/>
              </a:rPr>
              <a:t>. </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154399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WHAT WAS THE SABBATH ABOUT?</a:t>
            </a:r>
          </a:p>
        </p:txBody>
      </p:sp>
      <p:sp>
        <p:nvSpPr>
          <p:cNvPr id="5" name="TextBox 4"/>
          <p:cNvSpPr txBox="1"/>
          <p:nvPr/>
        </p:nvSpPr>
        <p:spPr>
          <a:xfrm>
            <a:off x="592074" y="728008"/>
            <a:ext cx="7942326"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t>God’s Resting on the 7</a:t>
            </a:r>
            <a:r>
              <a:rPr lang="en-US" sz="2400" baseline="30000" dirty="0"/>
              <a:t>th</a:t>
            </a:r>
            <a:endParaRPr lang="en-US" sz="2400" dirty="0"/>
          </a:p>
          <a:p>
            <a:pPr marL="342900" indent="-342900">
              <a:buFont typeface="Arial" panose="020B0604020202020204" pitchFamily="34" charset="0"/>
              <a:buChar char="•"/>
            </a:pPr>
            <a:r>
              <a:rPr lang="en-US" sz="2400" dirty="0"/>
              <a:t>The Israelites’ Sabbath Day</a:t>
            </a:r>
          </a:p>
          <a:p>
            <a:pPr marL="342900" indent="-342900">
              <a:buFont typeface="Arial" panose="020B0604020202020204" pitchFamily="34" charset="0"/>
              <a:buChar char="•"/>
            </a:pPr>
            <a:r>
              <a:rPr lang="en-US" sz="2400" dirty="0"/>
              <a:t>The Israelites’ Arrival in the Promised Land</a:t>
            </a:r>
          </a:p>
          <a:p>
            <a:r>
              <a:rPr lang="en-US" sz="2400" dirty="0"/>
              <a:t>…</a:t>
            </a:r>
            <a:r>
              <a:rPr lang="en-US" sz="2400" b="1" dirty="0"/>
              <a:t>Are all tied together, pointing to the idea of a culmination</a:t>
            </a: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effectLst>
                  <a:outerShdw blurRad="38100" dist="38100" dir="2700000" algn="tl">
                    <a:srgbClr val="000000">
                      <a:alpha val="43137"/>
                    </a:srgbClr>
                  </a:outerShdw>
                </a:effectLst>
              </a:rPr>
              <a:t>¿CUÁL FUE EL PUNTO DEL DÍA DE SÁBADO?</a:t>
            </a:r>
            <a:endParaRPr lang="en-US" sz="2400" b="1" dirty="0">
              <a:effectLst>
                <a:outerShdw blurRad="38100" dist="38100" dir="2700000" algn="tl">
                  <a:srgbClr val="000000">
                    <a:alpha val="43137"/>
                  </a:srgbClr>
                </a:outerShdw>
              </a:effectLst>
            </a:endParaRPr>
          </a:p>
        </p:txBody>
      </p:sp>
      <p:sp>
        <p:nvSpPr>
          <p:cNvPr id="2" name="TextBox 1"/>
          <p:cNvSpPr txBox="1"/>
          <p:nvPr/>
        </p:nvSpPr>
        <p:spPr>
          <a:xfrm>
            <a:off x="6616016" y="968514"/>
            <a:ext cx="1797940" cy="707886"/>
          </a:xfrm>
          <a:prstGeom prst="rect">
            <a:avLst/>
          </a:prstGeom>
          <a:noFill/>
        </p:spPr>
        <p:txBody>
          <a:bodyPr wrap="square" rtlCol="0">
            <a:spAutoFit/>
          </a:bodyPr>
          <a:lstStyle/>
          <a:p>
            <a:pPr algn="ctr"/>
            <a:r>
              <a:rPr lang="en-US" sz="4000" b="1" i="1" dirty="0"/>
              <a:t>“REST”</a:t>
            </a:r>
          </a:p>
        </p:txBody>
      </p:sp>
      <p:sp>
        <p:nvSpPr>
          <p:cNvPr id="3" name="Right Brace 2"/>
          <p:cNvSpPr/>
          <p:nvPr/>
        </p:nvSpPr>
        <p:spPr>
          <a:xfrm>
            <a:off x="6088526" y="762000"/>
            <a:ext cx="624548" cy="11430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434823" y="4144296"/>
            <a:ext cx="8099577" cy="1569660"/>
          </a:xfrm>
          <a:prstGeom prst="rect">
            <a:avLst/>
          </a:prstGeom>
        </p:spPr>
        <p:txBody>
          <a:bodyPr>
            <a:spAutoFit/>
          </a:bodyPr>
          <a:lstStyle/>
          <a:p>
            <a:pPr marL="342900" indent="-342900">
              <a:buFont typeface="Arial" panose="020B0604020202020204" pitchFamily="34" charset="0"/>
              <a:buChar char="•"/>
            </a:pPr>
            <a:r>
              <a:rPr lang="es-ES" sz="2400" dirty="0"/>
              <a:t>Dios está descansando el día 7</a:t>
            </a:r>
          </a:p>
          <a:p>
            <a:pPr marL="342900" indent="-342900">
              <a:buFont typeface="Arial" panose="020B0604020202020204" pitchFamily="34" charset="0"/>
              <a:buChar char="•"/>
            </a:pPr>
            <a:r>
              <a:rPr lang="es-ES" sz="2400" dirty="0"/>
              <a:t>El día de reposo de los israelitas</a:t>
            </a:r>
          </a:p>
          <a:p>
            <a:pPr marL="342900" indent="-342900">
              <a:buFont typeface="Arial" panose="020B0604020202020204" pitchFamily="34" charset="0"/>
              <a:buChar char="•"/>
            </a:pPr>
            <a:r>
              <a:rPr lang="es-ES" sz="2400" dirty="0"/>
              <a:t>La llegada de los israelitas a la tierra prometida</a:t>
            </a:r>
          </a:p>
          <a:p>
            <a:r>
              <a:rPr lang="es-ES" sz="2400" b="1" dirty="0"/>
              <a:t>... Están todos unidos, apuntando a la idea de una culminación</a:t>
            </a:r>
          </a:p>
        </p:txBody>
      </p:sp>
      <p:sp>
        <p:nvSpPr>
          <p:cNvPr id="8" name="Right Brace 7"/>
          <p:cNvSpPr/>
          <p:nvPr/>
        </p:nvSpPr>
        <p:spPr>
          <a:xfrm>
            <a:off x="6539710" y="4191000"/>
            <a:ext cx="469232" cy="11430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965060" y="4495800"/>
            <a:ext cx="2026540" cy="523220"/>
          </a:xfrm>
          <a:prstGeom prst="rect">
            <a:avLst/>
          </a:prstGeom>
          <a:noFill/>
        </p:spPr>
        <p:txBody>
          <a:bodyPr wrap="square" lIns="0" rIns="0" rtlCol="0">
            <a:spAutoFit/>
          </a:bodyPr>
          <a:lstStyle/>
          <a:p>
            <a:pPr algn="ctr"/>
            <a:r>
              <a:rPr lang="en-US" sz="2800" b="1" i="1" dirty="0"/>
              <a:t>“REPOSO”</a:t>
            </a:r>
          </a:p>
        </p:txBody>
      </p:sp>
    </p:spTree>
    <p:extLst>
      <p:ext uri="{BB962C8B-B14F-4D97-AF65-F5344CB8AC3E}">
        <p14:creationId xmlns:p14="http://schemas.microsoft.com/office/powerpoint/2010/main" val="156760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left)">
                                      <p:cBhvr>
                                        <p:cTn id="31" dur="500"/>
                                        <p:tgtEl>
                                          <p:spTgt spid="3"/>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left)">
                                      <p:cBhvr>
                                        <p:cTn id="38" dur="500"/>
                                        <p:tgtEl>
                                          <p:spTgt spid="2"/>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8"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66" t="12500" r="36749" b="13105"/>
          <a:stretch/>
        </p:blipFill>
        <p:spPr bwMode="auto">
          <a:xfrm>
            <a:off x="0" y="1219200"/>
            <a:ext cx="1644843" cy="180174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PSALM 95</a:t>
            </a: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effectLst>
                  <a:outerShdw blurRad="38100" dist="38100" dir="2700000" algn="tl">
                    <a:srgbClr val="000000">
                      <a:alpha val="43137"/>
                    </a:srgbClr>
                  </a:outerShdw>
                </a:effectLst>
              </a:rPr>
              <a:t>SALMOS 95</a:t>
            </a:r>
            <a:endParaRPr lang="en-US" sz="2400" b="1" dirty="0">
              <a:effectLst>
                <a:outerShdw blurRad="38100" dist="38100" dir="2700000" algn="tl">
                  <a:srgbClr val="000000">
                    <a:alpha val="43137"/>
                  </a:srgbClr>
                </a:outerShdw>
              </a:effectLst>
            </a:endParaRPr>
          </a:p>
        </p:txBody>
      </p:sp>
      <p:sp>
        <p:nvSpPr>
          <p:cNvPr id="2" name="TextBox 1"/>
          <p:cNvSpPr txBox="1"/>
          <p:nvPr/>
        </p:nvSpPr>
        <p:spPr>
          <a:xfrm>
            <a:off x="6616016" y="968514"/>
            <a:ext cx="1797940" cy="707886"/>
          </a:xfrm>
          <a:prstGeom prst="rect">
            <a:avLst/>
          </a:prstGeom>
          <a:noFill/>
        </p:spPr>
        <p:txBody>
          <a:bodyPr wrap="square" rtlCol="0">
            <a:spAutoFit/>
          </a:bodyPr>
          <a:lstStyle/>
          <a:p>
            <a:pPr algn="ctr"/>
            <a:r>
              <a:rPr lang="en-US" sz="4000" b="1" i="1" dirty="0"/>
              <a:t>“REST”</a:t>
            </a:r>
          </a:p>
        </p:txBody>
      </p:sp>
      <p:sp>
        <p:nvSpPr>
          <p:cNvPr id="10" name="TextBox 9"/>
          <p:cNvSpPr txBox="1"/>
          <p:nvPr/>
        </p:nvSpPr>
        <p:spPr>
          <a:xfrm>
            <a:off x="6965060" y="4495800"/>
            <a:ext cx="2026540" cy="523220"/>
          </a:xfrm>
          <a:prstGeom prst="rect">
            <a:avLst/>
          </a:prstGeom>
          <a:noFill/>
        </p:spPr>
        <p:txBody>
          <a:bodyPr wrap="square" lIns="0" rIns="0" rtlCol="0">
            <a:spAutoFit/>
          </a:bodyPr>
          <a:lstStyle/>
          <a:p>
            <a:pPr algn="ctr"/>
            <a:r>
              <a:rPr lang="en-US" sz="2800" b="1" i="1" dirty="0"/>
              <a:t>“REPOSO”</a:t>
            </a:r>
          </a:p>
        </p:txBody>
      </p:sp>
      <p:sp>
        <p:nvSpPr>
          <p:cNvPr id="9" name="Rectangle 8"/>
          <p:cNvSpPr/>
          <p:nvPr/>
        </p:nvSpPr>
        <p:spPr>
          <a:xfrm>
            <a:off x="1524000" y="457200"/>
            <a:ext cx="5257800" cy="3170099"/>
          </a:xfrm>
          <a:prstGeom prst="rect">
            <a:avLst/>
          </a:prstGeom>
          <a:gradFill>
            <a:gsLst>
              <a:gs pos="0">
                <a:srgbClr val="FFEFD1"/>
              </a:gs>
              <a:gs pos="64999">
                <a:srgbClr val="F0EBD5"/>
              </a:gs>
              <a:gs pos="100000">
                <a:srgbClr val="D1C39F"/>
              </a:gs>
            </a:gsLst>
            <a:lin ang="5400000" scaled="0"/>
          </a:gradFill>
        </p:spPr>
        <p:txBody>
          <a:bodyPr wrap="square">
            <a:spAutoFit/>
          </a:bodyPr>
          <a:lstStyle/>
          <a:p>
            <a:r>
              <a:rPr lang="en-US" sz="2000" i="1" dirty="0">
                <a:latin typeface="Palatino Linotype" panose="02040502050505030304" pitchFamily="18" charset="0"/>
              </a:rPr>
              <a:t>Today, if you would hear His voice,</a:t>
            </a:r>
            <a:br>
              <a:rPr lang="en-US" sz="2000" i="1" dirty="0">
                <a:latin typeface="Palatino Linotype" panose="02040502050505030304" pitchFamily="18" charset="0"/>
              </a:rPr>
            </a:br>
            <a:r>
              <a:rPr lang="en-US" sz="2000" b="1" i="1" baseline="30000" dirty="0">
                <a:latin typeface="Palatino Linotype" panose="02040502050505030304" pitchFamily="18" charset="0"/>
              </a:rPr>
              <a:t>8 </a:t>
            </a:r>
            <a:r>
              <a:rPr lang="en-US" sz="2000" i="1" dirty="0">
                <a:latin typeface="Palatino Linotype" panose="02040502050505030304" pitchFamily="18" charset="0"/>
              </a:rPr>
              <a:t>Do not harden your hearts, as at </a:t>
            </a:r>
            <a:r>
              <a:rPr lang="en-US" sz="2000" i="1" dirty="0" err="1">
                <a:latin typeface="Palatino Linotype" panose="02040502050505030304" pitchFamily="18" charset="0"/>
              </a:rPr>
              <a:t>Meribah</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dirty="0">
                <a:latin typeface="Palatino Linotype" panose="02040502050505030304" pitchFamily="18" charset="0"/>
              </a:rPr>
              <a:t>As in the day of </a:t>
            </a:r>
            <a:r>
              <a:rPr lang="en-US" sz="2000" i="1" dirty="0" err="1">
                <a:latin typeface="Palatino Linotype" panose="02040502050505030304" pitchFamily="18" charset="0"/>
              </a:rPr>
              <a:t>Massah</a:t>
            </a:r>
            <a:r>
              <a:rPr lang="en-US" sz="2000" i="1" dirty="0">
                <a:latin typeface="Palatino Linotype" panose="02040502050505030304" pitchFamily="18" charset="0"/>
              </a:rPr>
              <a:t> in the wilderness,</a:t>
            </a:r>
            <a:br>
              <a:rPr lang="en-US" sz="2000" i="1" dirty="0">
                <a:latin typeface="Palatino Linotype" panose="02040502050505030304" pitchFamily="18" charset="0"/>
              </a:rPr>
            </a:br>
            <a:r>
              <a:rPr lang="en-US" sz="2000" b="1" i="1" baseline="30000" dirty="0">
                <a:latin typeface="Palatino Linotype" panose="02040502050505030304" pitchFamily="18" charset="0"/>
              </a:rPr>
              <a:t>9 </a:t>
            </a:r>
            <a:r>
              <a:rPr lang="en-US" sz="2000" i="1" dirty="0">
                <a:latin typeface="Palatino Linotype" panose="02040502050505030304" pitchFamily="18" charset="0"/>
              </a:rPr>
              <a:t>“When your fathers tested Me,</a:t>
            </a:r>
            <a:br>
              <a:rPr lang="en-US" sz="2000" i="1" dirty="0">
                <a:latin typeface="Palatino Linotype" panose="02040502050505030304" pitchFamily="18" charset="0"/>
              </a:rPr>
            </a:br>
            <a:r>
              <a:rPr lang="en-US" sz="2000" i="1" dirty="0">
                <a:latin typeface="Palatino Linotype" panose="02040502050505030304" pitchFamily="18" charset="0"/>
              </a:rPr>
              <a:t>They tried Me, though they had seen My work.</a:t>
            </a:r>
            <a:br>
              <a:rPr lang="en-US" sz="2000" i="1" dirty="0">
                <a:latin typeface="Palatino Linotype" panose="02040502050505030304" pitchFamily="18" charset="0"/>
              </a:rPr>
            </a:br>
            <a:r>
              <a:rPr lang="en-US" sz="2000" b="1" i="1" baseline="30000" dirty="0">
                <a:latin typeface="Palatino Linotype" panose="02040502050505030304" pitchFamily="18" charset="0"/>
              </a:rPr>
              <a:t>10 </a:t>
            </a:r>
            <a:r>
              <a:rPr lang="en-US" sz="2000" i="1" dirty="0">
                <a:latin typeface="Palatino Linotype" panose="02040502050505030304" pitchFamily="18" charset="0"/>
              </a:rPr>
              <a:t>“For forty years I loathed that generation,</a:t>
            </a:r>
            <a:br>
              <a:rPr lang="en-US" sz="2000" i="1" dirty="0">
                <a:latin typeface="Palatino Linotype" panose="02040502050505030304" pitchFamily="18" charset="0"/>
              </a:rPr>
            </a:br>
            <a:r>
              <a:rPr lang="en-US" sz="2000" i="1" dirty="0">
                <a:latin typeface="Palatino Linotype" panose="02040502050505030304" pitchFamily="18" charset="0"/>
              </a:rPr>
              <a:t>And said they are a people who err in their heart,</a:t>
            </a:r>
            <a:br>
              <a:rPr lang="en-US" sz="2000" i="1" dirty="0">
                <a:latin typeface="Palatino Linotype" panose="02040502050505030304" pitchFamily="18" charset="0"/>
              </a:rPr>
            </a:br>
            <a:r>
              <a:rPr lang="en-US" sz="2000" i="1" dirty="0">
                <a:latin typeface="Palatino Linotype" panose="02040502050505030304" pitchFamily="18" charset="0"/>
              </a:rPr>
              <a:t>And they do not know My ways.</a:t>
            </a:r>
            <a:br>
              <a:rPr lang="en-US" sz="2000" i="1" dirty="0">
                <a:latin typeface="Palatino Linotype" panose="02040502050505030304" pitchFamily="18" charset="0"/>
              </a:rPr>
            </a:br>
            <a:r>
              <a:rPr lang="en-US" sz="2000" b="1" i="1" baseline="30000" dirty="0">
                <a:latin typeface="Palatino Linotype" panose="02040502050505030304" pitchFamily="18" charset="0"/>
              </a:rPr>
              <a:t>11 </a:t>
            </a:r>
            <a:r>
              <a:rPr lang="en-US" sz="2000" i="1" dirty="0">
                <a:latin typeface="Palatino Linotype" panose="02040502050505030304" pitchFamily="18" charset="0"/>
              </a:rPr>
              <a:t>“Therefore I swore in My anger,</a:t>
            </a:r>
            <a:br>
              <a:rPr lang="en-US" sz="2000" i="1" dirty="0">
                <a:latin typeface="Palatino Linotype" panose="02040502050505030304" pitchFamily="18" charset="0"/>
              </a:rPr>
            </a:br>
            <a:r>
              <a:rPr lang="en-US" sz="2000" i="1" dirty="0">
                <a:latin typeface="Palatino Linotype" panose="02040502050505030304" pitchFamily="18" charset="0"/>
              </a:rPr>
              <a:t>Truly they shall not enter into My </a:t>
            </a:r>
            <a:r>
              <a:rPr lang="en-US" sz="2000" b="1" i="1" dirty="0">
                <a:latin typeface="Palatino Linotype" panose="02040502050505030304" pitchFamily="18" charset="0"/>
              </a:rPr>
              <a:t>rest</a:t>
            </a:r>
            <a:r>
              <a:rPr lang="en-US" sz="2000" i="1" dirty="0">
                <a:latin typeface="Palatino Linotype" panose="02040502050505030304" pitchFamily="18" charset="0"/>
              </a:rPr>
              <a:t>.”</a:t>
            </a:r>
          </a:p>
        </p:txBody>
      </p:sp>
      <p:sp>
        <p:nvSpPr>
          <p:cNvPr id="15" name="Curved Down Arrow 14"/>
          <p:cNvSpPr/>
          <p:nvPr/>
        </p:nvSpPr>
        <p:spPr>
          <a:xfrm rot="19942473" flipH="1">
            <a:off x="323478" y="716232"/>
            <a:ext cx="3046144"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Down Arrow 16"/>
          <p:cNvSpPr/>
          <p:nvPr/>
        </p:nvSpPr>
        <p:spPr>
          <a:xfrm rot="20401463" flipH="1">
            <a:off x="325840" y="520917"/>
            <a:ext cx="5038085"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urved Down Arrow 17"/>
          <p:cNvSpPr/>
          <p:nvPr/>
        </p:nvSpPr>
        <p:spPr>
          <a:xfrm rot="20692685" flipH="1">
            <a:off x="274874" y="637101"/>
            <a:ext cx="5038085"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p:cNvCxnSpPr/>
          <p:nvPr/>
        </p:nvCxnSpPr>
        <p:spPr>
          <a:xfrm>
            <a:off x="5176597" y="1098756"/>
            <a:ext cx="80150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276600" y="1371600"/>
            <a:ext cx="80150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149308" y="1371600"/>
            <a:ext cx="17180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336919" y="2286000"/>
            <a:ext cx="368288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87631" y="3505200"/>
            <a:ext cx="4051169"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2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066" t="12500" r="36749" b="13105"/>
          <a:stretch/>
        </p:blipFill>
        <p:spPr bwMode="auto">
          <a:xfrm>
            <a:off x="0" y="4449901"/>
            <a:ext cx="1644843" cy="180174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6" name="Rectangle 25"/>
          <p:cNvSpPr/>
          <p:nvPr/>
        </p:nvSpPr>
        <p:spPr>
          <a:xfrm>
            <a:off x="1524000" y="3687901"/>
            <a:ext cx="5562600" cy="3170099"/>
          </a:xfrm>
          <a:prstGeom prst="rect">
            <a:avLst/>
          </a:prstGeom>
          <a:gradFill>
            <a:gsLst>
              <a:gs pos="0">
                <a:srgbClr val="FFEFD1"/>
              </a:gs>
              <a:gs pos="64999">
                <a:srgbClr val="F0EBD5"/>
              </a:gs>
              <a:gs pos="100000">
                <a:srgbClr val="D1C39F"/>
              </a:gs>
            </a:gsLst>
            <a:lin ang="5400000" scaled="0"/>
          </a:gradFill>
        </p:spPr>
        <p:txBody>
          <a:bodyPr wrap="square">
            <a:spAutoFit/>
          </a:bodyPr>
          <a:lstStyle/>
          <a:p>
            <a:r>
              <a:rPr lang="es-ES" sz="2000" i="1" dirty="0">
                <a:latin typeface="Palatino Linotype" panose="02040502050505030304" pitchFamily="18" charset="0"/>
              </a:rPr>
              <a:t>Si oís hoy su voz,</a:t>
            </a:r>
            <a:br>
              <a:rPr lang="es-ES" sz="2000" i="1" dirty="0">
                <a:latin typeface="Palatino Linotype" panose="02040502050505030304" pitchFamily="18" charset="0"/>
              </a:rPr>
            </a:br>
            <a:r>
              <a:rPr lang="es-ES" sz="2000" b="1" i="1" baseline="30000" dirty="0">
                <a:latin typeface="Palatino Linotype" panose="02040502050505030304" pitchFamily="18" charset="0"/>
              </a:rPr>
              <a:t>8 </a:t>
            </a:r>
            <a:r>
              <a:rPr lang="es-ES" sz="2000" i="1" dirty="0">
                <a:latin typeface="Palatino Linotype" panose="02040502050505030304" pitchFamily="18" charset="0"/>
              </a:rPr>
              <a:t>«No endurezcáis vuestro corazón, como en </a:t>
            </a:r>
            <a:r>
              <a:rPr lang="es-ES" sz="2000" i="1" dirty="0" err="1">
                <a:latin typeface="Palatino Linotype" panose="02040502050505030304" pitchFamily="18" charset="0"/>
              </a:rPr>
              <a:t>Meriba</a:t>
            </a:r>
            <a:r>
              <a:rPr lang="es-ES" sz="2000" i="1" dirty="0">
                <a:latin typeface="Palatino Linotype" panose="02040502050505030304" pitchFamily="18" charset="0"/>
              </a:rPr>
              <a:t>,</a:t>
            </a:r>
            <a:br>
              <a:rPr lang="es-ES" sz="2000" i="1" dirty="0">
                <a:latin typeface="Palatino Linotype" panose="02040502050505030304" pitchFamily="18" charset="0"/>
              </a:rPr>
            </a:br>
            <a:r>
              <a:rPr lang="es-ES" sz="2000" i="1" dirty="0">
                <a:latin typeface="Palatino Linotype" panose="02040502050505030304" pitchFamily="18" charset="0"/>
              </a:rPr>
              <a:t>como en el día de </a:t>
            </a:r>
            <a:r>
              <a:rPr lang="es-ES" sz="2000" i="1" dirty="0" err="1">
                <a:latin typeface="Palatino Linotype" panose="02040502050505030304" pitchFamily="18" charset="0"/>
              </a:rPr>
              <a:t>Masah</a:t>
            </a:r>
            <a:r>
              <a:rPr lang="es-ES" sz="2000" i="1" dirty="0">
                <a:latin typeface="Palatino Linotype" panose="02040502050505030304" pitchFamily="18" charset="0"/>
              </a:rPr>
              <a:t> en el desierto,</a:t>
            </a:r>
            <a:br>
              <a:rPr lang="es-ES" sz="2000" i="1" dirty="0">
                <a:latin typeface="Palatino Linotype" panose="02040502050505030304" pitchFamily="18" charset="0"/>
              </a:rPr>
            </a:br>
            <a:r>
              <a:rPr lang="es-ES" sz="2000" b="1" i="1" baseline="30000" dirty="0">
                <a:latin typeface="Palatino Linotype" panose="02040502050505030304" pitchFamily="18" charset="0"/>
              </a:rPr>
              <a:t>9 </a:t>
            </a:r>
            <a:r>
              <a:rPr lang="es-ES" sz="2000" i="1" dirty="0">
                <a:latin typeface="Palatino Linotype" panose="02040502050505030304" pitchFamily="18" charset="0"/>
              </a:rPr>
              <a:t>donde me tentaron vuestros padres,</a:t>
            </a:r>
            <a:br>
              <a:rPr lang="es-ES" sz="2000" i="1" dirty="0">
                <a:latin typeface="Palatino Linotype" panose="02040502050505030304" pitchFamily="18" charset="0"/>
              </a:rPr>
            </a:br>
            <a:r>
              <a:rPr lang="es-ES" sz="2000" i="1" dirty="0">
                <a:latin typeface="Palatino Linotype" panose="02040502050505030304" pitchFamily="18" charset="0"/>
              </a:rPr>
              <a:t>me probaron y vieron mis obras.</a:t>
            </a:r>
            <a:br>
              <a:rPr lang="es-ES" sz="2000" i="1" dirty="0">
                <a:latin typeface="Palatino Linotype" panose="02040502050505030304" pitchFamily="18" charset="0"/>
              </a:rPr>
            </a:br>
            <a:r>
              <a:rPr lang="es-ES" sz="2000" b="1" i="1" baseline="30000" dirty="0">
                <a:latin typeface="Palatino Linotype" panose="02040502050505030304" pitchFamily="18" charset="0"/>
              </a:rPr>
              <a:t>10 </a:t>
            </a:r>
            <a:r>
              <a:rPr lang="es-ES" sz="2000" i="1" dirty="0">
                <a:latin typeface="Palatino Linotype" panose="02040502050505030304" pitchFamily="18" charset="0"/>
              </a:rPr>
              <a:t>Cuarenta años estuve disgustado con la nación,</a:t>
            </a:r>
            <a:br>
              <a:rPr lang="es-ES" sz="2000" i="1" dirty="0">
                <a:latin typeface="Palatino Linotype" panose="02040502050505030304" pitchFamily="18" charset="0"/>
              </a:rPr>
            </a:br>
            <a:r>
              <a:rPr lang="es-ES" sz="2000" i="1" dirty="0">
                <a:latin typeface="Palatino Linotype" panose="02040502050505030304" pitchFamily="18" charset="0"/>
              </a:rPr>
              <a:t>y dije: “Es pueblo que divaga de corazón</a:t>
            </a:r>
            <a:br>
              <a:rPr lang="es-ES" sz="2000" i="1" dirty="0">
                <a:latin typeface="Palatino Linotype" panose="02040502050505030304" pitchFamily="18" charset="0"/>
              </a:rPr>
            </a:br>
            <a:r>
              <a:rPr lang="es-ES" sz="2000" i="1" dirty="0">
                <a:latin typeface="Palatino Linotype" panose="02040502050505030304" pitchFamily="18" charset="0"/>
              </a:rPr>
              <a:t>y no han conocido mis caminos.”</a:t>
            </a:r>
            <a:br>
              <a:rPr lang="es-ES" sz="2000" i="1" dirty="0">
                <a:latin typeface="Palatino Linotype" panose="02040502050505030304" pitchFamily="18" charset="0"/>
              </a:rPr>
            </a:br>
            <a:r>
              <a:rPr lang="es-ES" sz="2000" b="1" i="1" baseline="30000" dirty="0">
                <a:latin typeface="Palatino Linotype" panose="02040502050505030304" pitchFamily="18" charset="0"/>
              </a:rPr>
              <a:t>11 </a:t>
            </a:r>
            <a:r>
              <a:rPr lang="es-ES" sz="2000" i="1" dirty="0">
                <a:latin typeface="Palatino Linotype" panose="02040502050505030304" pitchFamily="18" charset="0"/>
              </a:rPr>
              <a:t>Por tanto, juré en mi furor</a:t>
            </a:r>
            <a:br>
              <a:rPr lang="es-ES" sz="2000" i="1" dirty="0">
                <a:latin typeface="Palatino Linotype" panose="02040502050505030304" pitchFamily="18" charset="0"/>
              </a:rPr>
            </a:br>
            <a:r>
              <a:rPr lang="es-ES" sz="2000" i="1" dirty="0">
                <a:latin typeface="Palatino Linotype" panose="02040502050505030304" pitchFamily="18" charset="0"/>
              </a:rPr>
              <a:t>que no entrarían en mi </a:t>
            </a:r>
            <a:r>
              <a:rPr lang="es-ES" sz="2000" b="1" i="1" dirty="0">
                <a:latin typeface="Palatino Linotype" panose="02040502050505030304" pitchFamily="18" charset="0"/>
              </a:rPr>
              <a:t>reposo</a:t>
            </a:r>
            <a:r>
              <a:rPr lang="es-ES" sz="2000" i="1" dirty="0">
                <a:latin typeface="Palatino Linotype" panose="02040502050505030304" pitchFamily="18" charset="0"/>
              </a:rPr>
              <a:t>.»</a:t>
            </a:r>
            <a:endParaRPr lang="en-US" sz="2000" i="1" dirty="0">
              <a:latin typeface="Palatino Linotype" panose="02040502050505030304" pitchFamily="18" charset="0"/>
            </a:endParaRPr>
          </a:p>
        </p:txBody>
      </p:sp>
      <p:sp>
        <p:nvSpPr>
          <p:cNvPr id="27" name="Curved Down Arrow 26"/>
          <p:cNvSpPr/>
          <p:nvPr/>
        </p:nvSpPr>
        <p:spPr>
          <a:xfrm rot="20213729" flipH="1">
            <a:off x="580559" y="4302973"/>
            <a:ext cx="3177694" cy="7532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Curved Down Arrow 27"/>
          <p:cNvSpPr/>
          <p:nvPr/>
        </p:nvSpPr>
        <p:spPr>
          <a:xfrm rot="20581417" flipH="1">
            <a:off x="476607" y="3878881"/>
            <a:ext cx="5986870"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urved Down Arrow 28"/>
          <p:cNvSpPr/>
          <p:nvPr/>
        </p:nvSpPr>
        <p:spPr>
          <a:xfrm rot="20692685" flipH="1">
            <a:off x="304787" y="4093169"/>
            <a:ext cx="5038085" cy="9288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0" name="Straight Connector 29"/>
          <p:cNvCxnSpPr/>
          <p:nvPr/>
        </p:nvCxnSpPr>
        <p:spPr>
          <a:xfrm>
            <a:off x="6096000" y="4329457"/>
            <a:ext cx="80150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208526" y="4602301"/>
            <a:ext cx="129082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905000" y="5516701"/>
            <a:ext cx="4711016"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32742" y="6735901"/>
            <a:ext cx="251545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422352" y="4618704"/>
            <a:ext cx="66239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14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par>
                          <p:cTn id="19" fill="hold">
                            <p:stCondLst>
                              <p:cond delay="0"/>
                            </p:stCondLst>
                            <p:childTnLst>
                              <p:par>
                                <p:cTn id="20" presetID="22" presetClass="entr" presetSubtype="2"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right)">
                                      <p:cBhvr>
                                        <p:cTn id="22" dur="500"/>
                                        <p:tgtEl>
                                          <p:spTgt spid="17"/>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right)">
                                      <p:cBhvr>
                                        <p:cTn id="25" dur="5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nodeType="clickEffect">
                                  <p:stCondLst>
                                    <p:cond delay="0"/>
                                  </p:stCondLst>
                                  <p:childTnLst>
                                    <p:set>
                                      <p:cBhvr>
                                        <p:cTn id="29" dur="1" fill="hold">
                                          <p:stCondLst>
                                            <p:cond delay="0"/>
                                          </p:stCondLst>
                                        </p:cTn>
                                        <p:tgtEl>
                                          <p:spTgt spid="19"/>
                                        </p:tgtEl>
                                        <p:attrNameLst>
                                          <p:attrName>style.visibility</p:attrName>
                                        </p:attrNameLst>
                                      </p:cBhvr>
                                      <p:to>
                                        <p:strVal val="hidden"/>
                                      </p:to>
                                    </p:set>
                                  </p:childTnLst>
                                </p:cTn>
                              </p:par>
                              <p:par>
                                <p:cTn id="30" presetID="1" presetClass="entr" presetSubtype="0"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par>
                                <p:cTn id="32" presetID="1" presetClass="exit" presetSubtype="0" fill="hold" nodeType="withEffect">
                                  <p:stCondLst>
                                    <p:cond delay="0"/>
                                  </p:stCondLst>
                                  <p:childTnLst>
                                    <p:set>
                                      <p:cBhvr>
                                        <p:cTn id="33" dur="1" fill="hold">
                                          <p:stCondLst>
                                            <p:cond delay="0"/>
                                          </p:stCondLst>
                                        </p:cTn>
                                        <p:tgtEl>
                                          <p:spTgt spid="30"/>
                                        </p:tgtEl>
                                        <p:attrNameLst>
                                          <p:attrName>style.visibility</p:attrName>
                                        </p:attrNameLst>
                                      </p:cBhvr>
                                      <p:to>
                                        <p:strVal val="hidden"/>
                                      </p:to>
                                    </p:set>
                                  </p:childTnLst>
                                </p:cTn>
                              </p:par>
                              <p:par>
                                <p:cTn id="34" presetID="1" presetClass="entr" presetSubtype="0" fill="hold" nodeType="withEffect">
                                  <p:stCondLst>
                                    <p:cond delay="0"/>
                                  </p:stCondLst>
                                  <p:childTnLst>
                                    <p:set>
                                      <p:cBhvr>
                                        <p:cTn id="35" dur="1" fill="hold">
                                          <p:stCondLst>
                                            <p:cond delay="0"/>
                                          </p:stCondLst>
                                        </p:cTn>
                                        <p:tgtEl>
                                          <p:spTgt spid="35"/>
                                        </p:tgtEl>
                                        <p:attrNameLst>
                                          <p:attrName>style.visibility</p:attrName>
                                        </p:attrNameLst>
                                      </p:cBhvr>
                                      <p:to>
                                        <p:strVal val="visible"/>
                                      </p:to>
                                    </p:set>
                                  </p:childTnLst>
                                </p:cTn>
                              </p:par>
                              <p:par>
                                <p:cTn id="36" presetID="1" presetClass="exit" presetSubtype="0" fill="hold" grpId="1" nodeType="withEffect">
                                  <p:stCondLst>
                                    <p:cond delay="0"/>
                                  </p:stCondLst>
                                  <p:childTnLst>
                                    <p:set>
                                      <p:cBhvr>
                                        <p:cTn id="37" dur="1" fill="hold">
                                          <p:stCondLst>
                                            <p:cond delay="0"/>
                                          </p:stCondLst>
                                        </p:cTn>
                                        <p:tgtEl>
                                          <p:spTgt spid="17"/>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28"/>
                                        </p:tgtEl>
                                        <p:attrNameLst>
                                          <p:attrName>style.visibility</p:attrName>
                                        </p:attrNameLst>
                                      </p:cBhvr>
                                      <p:to>
                                        <p:strVal val="hidden"/>
                                      </p:to>
                                    </p:set>
                                  </p:childTnLst>
                                </p:cTn>
                              </p:par>
                            </p:childTnLst>
                          </p:cTn>
                        </p:par>
                        <p:par>
                          <p:cTn id="40" fill="hold">
                            <p:stCondLst>
                              <p:cond delay="0"/>
                            </p:stCondLst>
                            <p:childTnLst>
                              <p:par>
                                <p:cTn id="41" presetID="22" presetClass="entr" presetSubtype="2"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right)">
                                      <p:cBhvr>
                                        <p:cTn id="43" dur="500"/>
                                        <p:tgtEl>
                                          <p:spTgt spid="15"/>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right)">
                                      <p:cBhvr>
                                        <p:cTn id="46" dur="50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35"/>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7"/>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5"/>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21"/>
                                        </p:tgtEl>
                                        <p:attrNameLst>
                                          <p:attrName>style.visibility</p:attrName>
                                        </p:attrNameLst>
                                      </p:cBhvr>
                                      <p:to>
                                        <p:strVal val="hidden"/>
                                      </p:to>
                                    </p:set>
                                  </p:childTnLst>
                                </p:cTn>
                              </p:par>
                            </p:childTnLst>
                          </p:cTn>
                        </p:par>
                        <p:par>
                          <p:cTn id="57" fill="hold">
                            <p:stCondLst>
                              <p:cond delay="0"/>
                            </p:stCondLst>
                            <p:childTnLst>
                              <p:par>
                                <p:cTn id="58" presetID="1" presetClass="entr" presetSubtype="0" fill="hold" nodeType="after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31"/>
                                        </p:tgtEl>
                                        <p:attrNameLst>
                                          <p:attrName>style.visibility</p:attrName>
                                        </p:attrNameLst>
                                      </p:cBhvr>
                                      <p:to>
                                        <p:strVal val="visible"/>
                                      </p:to>
                                    </p:set>
                                  </p:childTnLst>
                                </p:cTn>
                              </p:par>
                            </p:childTnLst>
                          </p:cTn>
                        </p:par>
                        <p:par>
                          <p:cTn id="62" fill="hold">
                            <p:stCondLst>
                              <p:cond delay="0"/>
                            </p:stCondLst>
                            <p:childTnLst>
                              <p:par>
                                <p:cTn id="63" presetID="22" presetClass="entr" presetSubtype="2" fill="hold" grpId="0" nodeType="afterEffect">
                                  <p:stCondLst>
                                    <p:cond delay="0"/>
                                  </p:stCondLst>
                                  <p:childTnLst>
                                    <p:set>
                                      <p:cBhvr>
                                        <p:cTn id="64" dur="1" fill="hold">
                                          <p:stCondLst>
                                            <p:cond delay="0"/>
                                          </p:stCondLst>
                                        </p:cTn>
                                        <p:tgtEl>
                                          <p:spTgt spid="18"/>
                                        </p:tgtEl>
                                        <p:attrNameLst>
                                          <p:attrName>style.visibility</p:attrName>
                                        </p:attrNameLst>
                                      </p:cBhvr>
                                      <p:to>
                                        <p:strVal val="visible"/>
                                      </p:to>
                                    </p:set>
                                    <p:animEffect transition="in" filter="wipe(right)">
                                      <p:cBhvr>
                                        <p:cTn id="65" dur="500"/>
                                        <p:tgtEl>
                                          <p:spTgt spid="18"/>
                                        </p:tgtEl>
                                      </p:cBhvr>
                                    </p:animEffect>
                                  </p:childTnLst>
                                </p:cTn>
                              </p:par>
                              <p:par>
                                <p:cTn id="66" presetID="22" presetClass="entr" presetSubtype="2"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wipe(right)">
                                      <p:cBhvr>
                                        <p:cTn id="68" dur="500"/>
                                        <p:tgtEl>
                                          <p:spTgt spid="29"/>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3"/>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P spid="15" grpId="1" animBg="1"/>
      <p:bldP spid="17" grpId="0" animBg="1"/>
      <p:bldP spid="17" grpId="1" animBg="1"/>
      <p:bldP spid="18" grpId="0" animBg="1"/>
      <p:bldP spid="26" grpId="0" animBg="1"/>
      <p:bldP spid="27" grpId="0" animBg="1"/>
      <p:bldP spid="27" grpId="1" animBg="1"/>
      <p:bldP spid="28" grpId="0" animBg="1"/>
      <p:bldP spid="28" grpId="1"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96" r="17329"/>
          <a:stretch/>
        </p:blipFill>
        <p:spPr bwMode="auto">
          <a:xfrm>
            <a:off x="0" y="914400"/>
            <a:ext cx="1520057" cy="23962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PSALM 95</a:t>
            </a: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effectLst>
                  <a:outerShdw blurRad="38100" dist="38100" dir="2700000" algn="tl">
                    <a:srgbClr val="000000">
                      <a:alpha val="43137"/>
                    </a:srgbClr>
                  </a:outerShdw>
                </a:effectLst>
              </a:rPr>
              <a:t>SALMOS 95</a:t>
            </a:r>
            <a:endParaRPr lang="en-US" sz="2400" b="1" dirty="0">
              <a:effectLst>
                <a:outerShdw blurRad="38100" dist="38100" dir="2700000" algn="tl">
                  <a:srgbClr val="000000">
                    <a:alpha val="43137"/>
                  </a:srgbClr>
                </a:outerShdw>
              </a:effectLst>
            </a:endParaRPr>
          </a:p>
        </p:txBody>
      </p:sp>
      <p:sp>
        <p:nvSpPr>
          <p:cNvPr id="2" name="TextBox 1"/>
          <p:cNvSpPr txBox="1"/>
          <p:nvPr/>
        </p:nvSpPr>
        <p:spPr>
          <a:xfrm>
            <a:off x="6616016" y="968514"/>
            <a:ext cx="1797940" cy="707886"/>
          </a:xfrm>
          <a:prstGeom prst="rect">
            <a:avLst/>
          </a:prstGeom>
          <a:noFill/>
        </p:spPr>
        <p:txBody>
          <a:bodyPr wrap="square" rtlCol="0">
            <a:spAutoFit/>
          </a:bodyPr>
          <a:lstStyle/>
          <a:p>
            <a:pPr algn="ctr"/>
            <a:r>
              <a:rPr lang="en-US" sz="4000" b="1" i="1" dirty="0"/>
              <a:t>“REST”</a:t>
            </a:r>
          </a:p>
        </p:txBody>
      </p:sp>
      <p:sp>
        <p:nvSpPr>
          <p:cNvPr id="10" name="TextBox 9"/>
          <p:cNvSpPr txBox="1"/>
          <p:nvPr/>
        </p:nvSpPr>
        <p:spPr>
          <a:xfrm>
            <a:off x="6965060" y="4495800"/>
            <a:ext cx="2026540" cy="523220"/>
          </a:xfrm>
          <a:prstGeom prst="rect">
            <a:avLst/>
          </a:prstGeom>
          <a:noFill/>
        </p:spPr>
        <p:txBody>
          <a:bodyPr wrap="square" lIns="0" rIns="0" rtlCol="0">
            <a:spAutoFit/>
          </a:bodyPr>
          <a:lstStyle/>
          <a:p>
            <a:pPr algn="ctr"/>
            <a:r>
              <a:rPr lang="en-US" sz="2800" b="1" i="1" dirty="0"/>
              <a:t>“REPOSO”</a:t>
            </a:r>
          </a:p>
        </p:txBody>
      </p:sp>
      <p:sp>
        <p:nvSpPr>
          <p:cNvPr id="12" name="Left-Right-Up Arrow 11"/>
          <p:cNvSpPr/>
          <p:nvPr/>
        </p:nvSpPr>
        <p:spPr>
          <a:xfrm rot="17118086">
            <a:off x="298441" y="1712464"/>
            <a:ext cx="827688" cy="572502"/>
          </a:xfrm>
          <a:prstGeom prst="leftRigh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rot="925511">
            <a:off x="422600" y="1945529"/>
            <a:ext cx="1226055" cy="26377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24000" y="457200"/>
            <a:ext cx="5257800" cy="3170099"/>
          </a:xfrm>
          <a:prstGeom prst="rect">
            <a:avLst/>
          </a:prstGeom>
          <a:gradFill>
            <a:gsLst>
              <a:gs pos="0">
                <a:srgbClr val="FFEFD1"/>
              </a:gs>
              <a:gs pos="64999">
                <a:srgbClr val="F0EBD5"/>
              </a:gs>
              <a:gs pos="100000">
                <a:srgbClr val="D1C39F"/>
              </a:gs>
            </a:gsLst>
            <a:lin ang="5400000" scaled="0"/>
          </a:gradFill>
        </p:spPr>
        <p:txBody>
          <a:bodyPr wrap="square">
            <a:spAutoFit/>
          </a:bodyPr>
          <a:lstStyle/>
          <a:p>
            <a:r>
              <a:rPr lang="en-US" sz="2000" i="1" dirty="0">
                <a:latin typeface="Palatino Linotype" panose="02040502050505030304" pitchFamily="18" charset="0"/>
              </a:rPr>
              <a:t>Today, if you would hear His voice,</a:t>
            </a:r>
            <a:br>
              <a:rPr lang="en-US" sz="2000" i="1" dirty="0">
                <a:latin typeface="Palatino Linotype" panose="02040502050505030304" pitchFamily="18" charset="0"/>
              </a:rPr>
            </a:br>
            <a:r>
              <a:rPr lang="en-US" sz="2000" b="1" i="1" baseline="30000" dirty="0">
                <a:latin typeface="Palatino Linotype" panose="02040502050505030304" pitchFamily="18" charset="0"/>
              </a:rPr>
              <a:t>8 </a:t>
            </a:r>
            <a:r>
              <a:rPr lang="en-US" sz="2000" i="1" dirty="0">
                <a:latin typeface="Palatino Linotype" panose="02040502050505030304" pitchFamily="18" charset="0"/>
              </a:rPr>
              <a:t>Do not harden your hearts, as at </a:t>
            </a:r>
            <a:r>
              <a:rPr lang="en-US" sz="2000" i="1" dirty="0" err="1">
                <a:latin typeface="Palatino Linotype" panose="02040502050505030304" pitchFamily="18" charset="0"/>
              </a:rPr>
              <a:t>Meribah</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dirty="0">
                <a:latin typeface="Palatino Linotype" panose="02040502050505030304" pitchFamily="18" charset="0"/>
              </a:rPr>
              <a:t>As in the day of </a:t>
            </a:r>
            <a:r>
              <a:rPr lang="en-US" sz="2000" i="1" dirty="0" err="1">
                <a:latin typeface="Palatino Linotype" panose="02040502050505030304" pitchFamily="18" charset="0"/>
              </a:rPr>
              <a:t>Massah</a:t>
            </a:r>
            <a:r>
              <a:rPr lang="en-US" sz="2000" i="1" dirty="0">
                <a:latin typeface="Palatino Linotype" panose="02040502050505030304" pitchFamily="18" charset="0"/>
              </a:rPr>
              <a:t> in the wilderness,</a:t>
            </a:r>
            <a:br>
              <a:rPr lang="en-US" sz="2000" i="1" dirty="0">
                <a:latin typeface="Palatino Linotype" panose="02040502050505030304" pitchFamily="18" charset="0"/>
              </a:rPr>
            </a:br>
            <a:r>
              <a:rPr lang="en-US" sz="2000" b="1" i="1" baseline="30000" dirty="0">
                <a:latin typeface="Palatino Linotype" panose="02040502050505030304" pitchFamily="18" charset="0"/>
              </a:rPr>
              <a:t>9 </a:t>
            </a:r>
            <a:r>
              <a:rPr lang="en-US" sz="2000" i="1" dirty="0">
                <a:latin typeface="Palatino Linotype" panose="02040502050505030304" pitchFamily="18" charset="0"/>
              </a:rPr>
              <a:t>“When your fathers tested Me,</a:t>
            </a:r>
            <a:br>
              <a:rPr lang="en-US" sz="2000" i="1" dirty="0">
                <a:latin typeface="Palatino Linotype" panose="02040502050505030304" pitchFamily="18" charset="0"/>
              </a:rPr>
            </a:br>
            <a:r>
              <a:rPr lang="en-US" sz="2000" i="1" dirty="0">
                <a:latin typeface="Palatino Linotype" panose="02040502050505030304" pitchFamily="18" charset="0"/>
              </a:rPr>
              <a:t>They tried Me, though they had seen My work.</a:t>
            </a:r>
            <a:br>
              <a:rPr lang="en-US" sz="2000" i="1" dirty="0">
                <a:latin typeface="Palatino Linotype" panose="02040502050505030304" pitchFamily="18" charset="0"/>
              </a:rPr>
            </a:br>
            <a:r>
              <a:rPr lang="en-US" sz="2000" b="1" i="1" baseline="30000" dirty="0">
                <a:latin typeface="Palatino Linotype" panose="02040502050505030304" pitchFamily="18" charset="0"/>
              </a:rPr>
              <a:t>10 </a:t>
            </a:r>
            <a:r>
              <a:rPr lang="en-US" sz="2000" i="1" dirty="0">
                <a:latin typeface="Palatino Linotype" panose="02040502050505030304" pitchFamily="18" charset="0"/>
              </a:rPr>
              <a:t>“For forty years I loathed that generation,</a:t>
            </a:r>
            <a:br>
              <a:rPr lang="en-US" sz="2000" i="1" dirty="0">
                <a:latin typeface="Palatino Linotype" panose="02040502050505030304" pitchFamily="18" charset="0"/>
              </a:rPr>
            </a:br>
            <a:r>
              <a:rPr lang="en-US" sz="2000" i="1" dirty="0">
                <a:latin typeface="Palatino Linotype" panose="02040502050505030304" pitchFamily="18" charset="0"/>
              </a:rPr>
              <a:t>And said they are a people who err in their heart,</a:t>
            </a:r>
            <a:br>
              <a:rPr lang="en-US" sz="2000" i="1" dirty="0">
                <a:latin typeface="Palatino Linotype" panose="02040502050505030304" pitchFamily="18" charset="0"/>
              </a:rPr>
            </a:br>
            <a:r>
              <a:rPr lang="en-US" sz="2000" i="1" dirty="0">
                <a:latin typeface="Palatino Linotype" panose="02040502050505030304" pitchFamily="18" charset="0"/>
              </a:rPr>
              <a:t>And they do not know My ways.</a:t>
            </a:r>
            <a:br>
              <a:rPr lang="en-US" sz="2000" i="1" dirty="0">
                <a:latin typeface="Palatino Linotype" panose="02040502050505030304" pitchFamily="18" charset="0"/>
              </a:rPr>
            </a:br>
            <a:r>
              <a:rPr lang="en-US" sz="2000" b="1" i="1" baseline="30000" dirty="0">
                <a:latin typeface="Palatino Linotype" panose="02040502050505030304" pitchFamily="18" charset="0"/>
              </a:rPr>
              <a:t>11 </a:t>
            </a:r>
            <a:r>
              <a:rPr lang="en-US" sz="2000" i="1" dirty="0">
                <a:latin typeface="Palatino Linotype" panose="02040502050505030304" pitchFamily="18" charset="0"/>
              </a:rPr>
              <a:t>“Therefore I swore in My anger,</a:t>
            </a:r>
            <a:br>
              <a:rPr lang="en-US" sz="2000" i="1" dirty="0">
                <a:latin typeface="Palatino Linotype" panose="02040502050505030304" pitchFamily="18" charset="0"/>
              </a:rPr>
            </a:br>
            <a:r>
              <a:rPr lang="en-US" sz="2000" i="1" dirty="0">
                <a:latin typeface="Palatino Linotype" panose="02040502050505030304" pitchFamily="18" charset="0"/>
              </a:rPr>
              <a:t>Truly they shall not enter into My </a:t>
            </a:r>
            <a:r>
              <a:rPr lang="en-US" sz="2000" b="1" i="1" dirty="0">
                <a:latin typeface="Palatino Linotype" panose="02040502050505030304" pitchFamily="18" charset="0"/>
              </a:rPr>
              <a:t>rest</a:t>
            </a:r>
            <a:r>
              <a:rPr lang="en-US" sz="2000" i="1" dirty="0">
                <a:latin typeface="Palatino Linotype" panose="02040502050505030304" pitchFamily="18" charset="0"/>
              </a:rPr>
              <a:t>.”</a:t>
            </a:r>
          </a:p>
        </p:txBody>
      </p:sp>
      <p:cxnSp>
        <p:nvCxnSpPr>
          <p:cNvPr id="14" name="Straight Connector 13"/>
          <p:cNvCxnSpPr/>
          <p:nvPr/>
        </p:nvCxnSpPr>
        <p:spPr>
          <a:xfrm>
            <a:off x="1587631" y="3505200"/>
            <a:ext cx="4051169"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96" r="17329"/>
          <a:stretch/>
        </p:blipFill>
        <p:spPr bwMode="auto">
          <a:xfrm>
            <a:off x="0" y="4267200"/>
            <a:ext cx="1520057" cy="23962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Left-Right-Up Arrow 15"/>
          <p:cNvSpPr/>
          <p:nvPr/>
        </p:nvSpPr>
        <p:spPr>
          <a:xfrm rot="17118086">
            <a:off x="298441" y="5065264"/>
            <a:ext cx="827688" cy="572502"/>
          </a:xfrm>
          <a:prstGeom prst="leftRigh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Arrow 16"/>
          <p:cNvSpPr/>
          <p:nvPr/>
        </p:nvSpPr>
        <p:spPr>
          <a:xfrm rot="925511">
            <a:off x="422600" y="5298329"/>
            <a:ext cx="1226055" cy="26377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524000" y="3687901"/>
            <a:ext cx="5562600" cy="3170099"/>
          </a:xfrm>
          <a:prstGeom prst="rect">
            <a:avLst/>
          </a:prstGeom>
          <a:gradFill>
            <a:gsLst>
              <a:gs pos="0">
                <a:srgbClr val="FFEFD1"/>
              </a:gs>
              <a:gs pos="64999">
                <a:srgbClr val="F0EBD5"/>
              </a:gs>
              <a:gs pos="100000">
                <a:srgbClr val="D1C39F"/>
              </a:gs>
            </a:gsLst>
            <a:lin ang="5400000" scaled="0"/>
          </a:gradFill>
        </p:spPr>
        <p:txBody>
          <a:bodyPr wrap="square">
            <a:spAutoFit/>
          </a:bodyPr>
          <a:lstStyle/>
          <a:p>
            <a:r>
              <a:rPr lang="es-ES" sz="2000" i="1" dirty="0">
                <a:latin typeface="Palatino Linotype" panose="02040502050505030304" pitchFamily="18" charset="0"/>
              </a:rPr>
              <a:t>Si oís hoy su voz,</a:t>
            </a:r>
            <a:br>
              <a:rPr lang="es-ES" sz="2000" i="1" dirty="0">
                <a:latin typeface="Palatino Linotype" panose="02040502050505030304" pitchFamily="18" charset="0"/>
              </a:rPr>
            </a:br>
            <a:r>
              <a:rPr lang="es-ES" sz="2000" b="1" i="1" baseline="30000" dirty="0">
                <a:latin typeface="Palatino Linotype" panose="02040502050505030304" pitchFamily="18" charset="0"/>
              </a:rPr>
              <a:t>8 </a:t>
            </a:r>
            <a:r>
              <a:rPr lang="es-ES" sz="2000" i="1" dirty="0">
                <a:latin typeface="Palatino Linotype" panose="02040502050505030304" pitchFamily="18" charset="0"/>
              </a:rPr>
              <a:t>«No endurezcáis vuestro corazón, como en </a:t>
            </a:r>
            <a:r>
              <a:rPr lang="es-ES" sz="2000" i="1" dirty="0" err="1">
                <a:latin typeface="Palatino Linotype" panose="02040502050505030304" pitchFamily="18" charset="0"/>
              </a:rPr>
              <a:t>Meriba</a:t>
            </a:r>
            <a:r>
              <a:rPr lang="es-ES" sz="2000" i="1" dirty="0">
                <a:latin typeface="Palatino Linotype" panose="02040502050505030304" pitchFamily="18" charset="0"/>
              </a:rPr>
              <a:t>,</a:t>
            </a:r>
            <a:br>
              <a:rPr lang="es-ES" sz="2000" i="1" dirty="0">
                <a:latin typeface="Palatino Linotype" panose="02040502050505030304" pitchFamily="18" charset="0"/>
              </a:rPr>
            </a:br>
            <a:r>
              <a:rPr lang="es-ES" sz="2000" i="1" dirty="0">
                <a:latin typeface="Palatino Linotype" panose="02040502050505030304" pitchFamily="18" charset="0"/>
              </a:rPr>
              <a:t>como en el día de </a:t>
            </a:r>
            <a:r>
              <a:rPr lang="es-ES" sz="2000" i="1" dirty="0" err="1">
                <a:latin typeface="Palatino Linotype" panose="02040502050505030304" pitchFamily="18" charset="0"/>
              </a:rPr>
              <a:t>Masah</a:t>
            </a:r>
            <a:r>
              <a:rPr lang="es-ES" sz="2000" i="1" dirty="0">
                <a:latin typeface="Palatino Linotype" panose="02040502050505030304" pitchFamily="18" charset="0"/>
              </a:rPr>
              <a:t> en el desierto,</a:t>
            </a:r>
            <a:br>
              <a:rPr lang="es-ES" sz="2000" i="1" dirty="0">
                <a:latin typeface="Palatino Linotype" panose="02040502050505030304" pitchFamily="18" charset="0"/>
              </a:rPr>
            </a:br>
            <a:r>
              <a:rPr lang="es-ES" sz="2000" b="1" i="1" baseline="30000" dirty="0">
                <a:latin typeface="Palatino Linotype" panose="02040502050505030304" pitchFamily="18" charset="0"/>
              </a:rPr>
              <a:t>9 </a:t>
            </a:r>
            <a:r>
              <a:rPr lang="es-ES" sz="2000" i="1" dirty="0">
                <a:latin typeface="Palatino Linotype" panose="02040502050505030304" pitchFamily="18" charset="0"/>
              </a:rPr>
              <a:t>donde me tentaron vuestros padres,</a:t>
            </a:r>
            <a:br>
              <a:rPr lang="es-ES" sz="2000" i="1" dirty="0">
                <a:latin typeface="Palatino Linotype" panose="02040502050505030304" pitchFamily="18" charset="0"/>
              </a:rPr>
            </a:br>
            <a:r>
              <a:rPr lang="es-ES" sz="2000" i="1" dirty="0">
                <a:latin typeface="Palatino Linotype" panose="02040502050505030304" pitchFamily="18" charset="0"/>
              </a:rPr>
              <a:t>me probaron y vieron mis obras.</a:t>
            </a:r>
            <a:br>
              <a:rPr lang="es-ES" sz="2000" i="1" dirty="0">
                <a:latin typeface="Palatino Linotype" panose="02040502050505030304" pitchFamily="18" charset="0"/>
              </a:rPr>
            </a:br>
            <a:r>
              <a:rPr lang="es-ES" sz="2000" b="1" i="1" baseline="30000" dirty="0">
                <a:latin typeface="Palatino Linotype" panose="02040502050505030304" pitchFamily="18" charset="0"/>
              </a:rPr>
              <a:t>10 </a:t>
            </a:r>
            <a:r>
              <a:rPr lang="es-ES" sz="2000" i="1" dirty="0">
                <a:latin typeface="Palatino Linotype" panose="02040502050505030304" pitchFamily="18" charset="0"/>
              </a:rPr>
              <a:t>Cuarenta años estuve disgustado con la nación,</a:t>
            </a:r>
            <a:br>
              <a:rPr lang="es-ES" sz="2000" i="1" dirty="0">
                <a:latin typeface="Palatino Linotype" panose="02040502050505030304" pitchFamily="18" charset="0"/>
              </a:rPr>
            </a:br>
            <a:r>
              <a:rPr lang="es-ES" sz="2000" i="1" dirty="0">
                <a:latin typeface="Palatino Linotype" panose="02040502050505030304" pitchFamily="18" charset="0"/>
              </a:rPr>
              <a:t>y dije: “Es pueblo que divaga de corazón</a:t>
            </a:r>
            <a:br>
              <a:rPr lang="es-ES" sz="2000" i="1" dirty="0">
                <a:latin typeface="Palatino Linotype" panose="02040502050505030304" pitchFamily="18" charset="0"/>
              </a:rPr>
            </a:br>
            <a:r>
              <a:rPr lang="es-ES" sz="2000" i="1" dirty="0">
                <a:latin typeface="Palatino Linotype" panose="02040502050505030304" pitchFamily="18" charset="0"/>
              </a:rPr>
              <a:t>y no han conocido mis caminos.”</a:t>
            </a:r>
            <a:br>
              <a:rPr lang="es-ES" sz="2000" i="1" dirty="0">
                <a:latin typeface="Palatino Linotype" panose="02040502050505030304" pitchFamily="18" charset="0"/>
              </a:rPr>
            </a:br>
            <a:r>
              <a:rPr lang="es-ES" sz="2000" b="1" i="1" baseline="30000" dirty="0">
                <a:latin typeface="Palatino Linotype" panose="02040502050505030304" pitchFamily="18" charset="0"/>
              </a:rPr>
              <a:t>11 </a:t>
            </a:r>
            <a:r>
              <a:rPr lang="es-ES" sz="2000" i="1" dirty="0">
                <a:latin typeface="Palatino Linotype" panose="02040502050505030304" pitchFamily="18" charset="0"/>
              </a:rPr>
              <a:t>Por tanto, juré en mi furor</a:t>
            </a:r>
            <a:br>
              <a:rPr lang="es-ES" sz="2000" i="1" dirty="0">
                <a:latin typeface="Palatino Linotype" panose="02040502050505030304" pitchFamily="18" charset="0"/>
              </a:rPr>
            </a:br>
            <a:r>
              <a:rPr lang="es-ES" sz="2000" i="1" dirty="0">
                <a:latin typeface="Palatino Linotype" panose="02040502050505030304" pitchFamily="18" charset="0"/>
              </a:rPr>
              <a:t>que no entrarían en mi </a:t>
            </a:r>
            <a:r>
              <a:rPr lang="es-ES" sz="2000" b="1" i="1" dirty="0">
                <a:latin typeface="Palatino Linotype" panose="02040502050505030304" pitchFamily="18" charset="0"/>
              </a:rPr>
              <a:t>reposo</a:t>
            </a:r>
            <a:r>
              <a:rPr lang="es-ES" sz="2000" i="1" dirty="0">
                <a:latin typeface="Palatino Linotype" panose="02040502050505030304" pitchFamily="18" charset="0"/>
              </a:rPr>
              <a:t>.»</a:t>
            </a:r>
            <a:endParaRPr lang="en-US" sz="2000" i="1" dirty="0">
              <a:latin typeface="Palatino Linotype" panose="02040502050505030304" pitchFamily="18" charset="0"/>
            </a:endParaRPr>
          </a:p>
        </p:txBody>
      </p:sp>
      <p:cxnSp>
        <p:nvCxnSpPr>
          <p:cNvPr id="20" name="Straight Connector 19"/>
          <p:cNvCxnSpPr/>
          <p:nvPr/>
        </p:nvCxnSpPr>
        <p:spPr>
          <a:xfrm>
            <a:off x="2132742" y="6735901"/>
            <a:ext cx="2515458"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84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right)">
                                      <p:cBhvr>
                                        <p:cTn id="10" dur="500"/>
                                        <p:tgtEl>
                                          <p:spTgt spid="17"/>
                                        </p:tgtEl>
                                      </p:cBhvr>
                                    </p:animEffect>
                                  </p:childTnLst>
                                </p:cTn>
                              </p:par>
                              <p:par>
                                <p:cTn id="11" presetID="53" presetClass="entr" presetSubtype="16"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96" r="17329"/>
          <a:stretch/>
        </p:blipFill>
        <p:spPr bwMode="auto">
          <a:xfrm>
            <a:off x="0" y="914400"/>
            <a:ext cx="1520057" cy="23962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PSALM 95</a:t>
            </a: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effectLst>
                  <a:outerShdw blurRad="38100" dist="38100" dir="2700000" algn="tl">
                    <a:srgbClr val="000000">
                      <a:alpha val="43137"/>
                    </a:srgbClr>
                  </a:outerShdw>
                </a:effectLst>
              </a:rPr>
              <a:t>SALMOS 95</a:t>
            </a:r>
            <a:endParaRPr lang="en-US" sz="2400" b="1" dirty="0">
              <a:effectLst>
                <a:outerShdw blurRad="38100" dist="38100" dir="2700000" algn="tl">
                  <a:srgbClr val="000000">
                    <a:alpha val="43137"/>
                  </a:srgbClr>
                </a:outerShdw>
              </a:effectLst>
            </a:endParaRPr>
          </a:p>
        </p:txBody>
      </p:sp>
      <p:sp>
        <p:nvSpPr>
          <p:cNvPr id="2" name="TextBox 1"/>
          <p:cNvSpPr txBox="1"/>
          <p:nvPr/>
        </p:nvSpPr>
        <p:spPr>
          <a:xfrm>
            <a:off x="6616016" y="968514"/>
            <a:ext cx="1797940" cy="707886"/>
          </a:xfrm>
          <a:prstGeom prst="rect">
            <a:avLst/>
          </a:prstGeom>
          <a:noFill/>
        </p:spPr>
        <p:txBody>
          <a:bodyPr wrap="square" rtlCol="0">
            <a:spAutoFit/>
          </a:bodyPr>
          <a:lstStyle/>
          <a:p>
            <a:pPr algn="ctr"/>
            <a:r>
              <a:rPr lang="en-US" sz="4000" b="1" i="1" dirty="0"/>
              <a:t>“REST”</a:t>
            </a:r>
          </a:p>
        </p:txBody>
      </p:sp>
      <p:sp>
        <p:nvSpPr>
          <p:cNvPr id="10" name="TextBox 9"/>
          <p:cNvSpPr txBox="1"/>
          <p:nvPr/>
        </p:nvSpPr>
        <p:spPr>
          <a:xfrm>
            <a:off x="6965060" y="4495800"/>
            <a:ext cx="2026540" cy="523220"/>
          </a:xfrm>
          <a:prstGeom prst="rect">
            <a:avLst/>
          </a:prstGeom>
          <a:noFill/>
        </p:spPr>
        <p:txBody>
          <a:bodyPr wrap="square" lIns="0" rIns="0" rtlCol="0">
            <a:spAutoFit/>
          </a:bodyPr>
          <a:lstStyle/>
          <a:p>
            <a:pPr algn="ctr"/>
            <a:r>
              <a:rPr lang="en-US" sz="2800" b="1" i="1" dirty="0"/>
              <a:t>“REPOSO”</a:t>
            </a:r>
          </a:p>
        </p:txBody>
      </p:sp>
      <p:sp>
        <p:nvSpPr>
          <p:cNvPr id="12" name="Left-Right-Up Arrow 11"/>
          <p:cNvSpPr/>
          <p:nvPr/>
        </p:nvSpPr>
        <p:spPr>
          <a:xfrm rot="17118086">
            <a:off x="298441" y="1712464"/>
            <a:ext cx="827688" cy="572502"/>
          </a:xfrm>
          <a:prstGeom prst="leftRigh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rot="925511">
            <a:off x="422600" y="1945529"/>
            <a:ext cx="1226055" cy="26377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24000" y="457200"/>
            <a:ext cx="5257800" cy="3170099"/>
          </a:xfrm>
          <a:prstGeom prst="rect">
            <a:avLst/>
          </a:prstGeom>
          <a:gradFill>
            <a:gsLst>
              <a:gs pos="0">
                <a:srgbClr val="FFEFD1"/>
              </a:gs>
              <a:gs pos="64999">
                <a:srgbClr val="F0EBD5"/>
              </a:gs>
              <a:gs pos="100000">
                <a:srgbClr val="D1C39F"/>
              </a:gs>
            </a:gsLst>
            <a:lin ang="5400000" scaled="0"/>
          </a:gradFill>
        </p:spPr>
        <p:txBody>
          <a:bodyPr wrap="square">
            <a:spAutoFit/>
          </a:bodyPr>
          <a:lstStyle/>
          <a:p>
            <a:r>
              <a:rPr lang="en-US" sz="2000" b="1" i="1" dirty="0">
                <a:latin typeface="Palatino Linotype" panose="02040502050505030304" pitchFamily="18" charset="0"/>
              </a:rPr>
              <a:t>Today</a:t>
            </a:r>
            <a:r>
              <a:rPr lang="en-US" sz="2000" i="1" dirty="0">
                <a:latin typeface="Palatino Linotype" panose="02040502050505030304" pitchFamily="18" charset="0"/>
              </a:rPr>
              <a:t>, if you would hear His voice,</a:t>
            </a:r>
            <a:br>
              <a:rPr lang="en-US" sz="2000" i="1" dirty="0">
                <a:latin typeface="Palatino Linotype" panose="02040502050505030304" pitchFamily="18" charset="0"/>
              </a:rPr>
            </a:br>
            <a:r>
              <a:rPr lang="en-US" sz="2000" b="1" i="1" baseline="30000" dirty="0">
                <a:latin typeface="Palatino Linotype" panose="02040502050505030304" pitchFamily="18" charset="0"/>
              </a:rPr>
              <a:t>8 </a:t>
            </a:r>
            <a:r>
              <a:rPr lang="en-US" sz="2000" i="1" dirty="0">
                <a:latin typeface="Palatino Linotype" panose="02040502050505030304" pitchFamily="18" charset="0"/>
              </a:rPr>
              <a:t>Do not harden your hearts, as at </a:t>
            </a:r>
            <a:r>
              <a:rPr lang="en-US" sz="2000" i="1" dirty="0" err="1">
                <a:latin typeface="Palatino Linotype" panose="02040502050505030304" pitchFamily="18" charset="0"/>
              </a:rPr>
              <a:t>Meribah</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dirty="0">
                <a:latin typeface="Palatino Linotype" panose="02040502050505030304" pitchFamily="18" charset="0"/>
              </a:rPr>
              <a:t>As in the day of </a:t>
            </a:r>
            <a:r>
              <a:rPr lang="en-US" sz="2000" i="1" dirty="0" err="1">
                <a:latin typeface="Palatino Linotype" panose="02040502050505030304" pitchFamily="18" charset="0"/>
              </a:rPr>
              <a:t>Massah</a:t>
            </a:r>
            <a:r>
              <a:rPr lang="en-US" sz="2000" i="1" dirty="0">
                <a:latin typeface="Palatino Linotype" panose="02040502050505030304" pitchFamily="18" charset="0"/>
              </a:rPr>
              <a:t> in the wilderness,</a:t>
            </a:r>
            <a:br>
              <a:rPr lang="en-US" sz="2000" i="1" dirty="0">
                <a:latin typeface="Palatino Linotype" panose="02040502050505030304" pitchFamily="18" charset="0"/>
              </a:rPr>
            </a:br>
            <a:r>
              <a:rPr lang="en-US" sz="2000" b="1" i="1" baseline="30000" dirty="0">
                <a:latin typeface="Palatino Linotype" panose="02040502050505030304" pitchFamily="18" charset="0"/>
              </a:rPr>
              <a:t>9 </a:t>
            </a:r>
            <a:r>
              <a:rPr lang="en-US" sz="2000" i="1" dirty="0">
                <a:latin typeface="Palatino Linotype" panose="02040502050505030304" pitchFamily="18" charset="0"/>
              </a:rPr>
              <a:t>“When your fathers tested Me,</a:t>
            </a:r>
            <a:br>
              <a:rPr lang="en-US" sz="2000" i="1" dirty="0">
                <a:latin typeface="Palatino Linotype" panose="02040502050505030304" pitchFamily="18" charset="0"/>
              </a:rPr>
            </a:br>
            <a:r>
              <a:rPr lang="en-US" sz="2000" i="1" dirty="0">
                <a:latin typeface="Palatino Linotype" panose="02040502050505030304" pitchFamily="18" charset="0"/>
              </a:rPr>
              <a:t>They tried Me, though they had seen My work.</a:t>
            </a:r>
            <a:br>
              <a:rPr lang="en-US" sz="2000" i="1" dirty="0">
                <a:latin typeface="Palatino Linotype" panose="02040502050505030304" pitchFamily="18" charset="0"/>
              </a:rPr>
            </a:br>
            <a:r>
              <a:rPr lang="en-US" sz="2000" b="1" i="1" baseline="30000" dirty="0">
                <a:latin typeface="Palatino Linotype" panose="02040502050505030304" pitchFamily="18" charset="0"/>
              </a:rPr>
              <a:t>10 </a:t>
            </a:r>
            <a:r>
              <a:rPr lang="en-US" sz="2000" i="1" dirty="0">
                <a:latin typeface="Palatino Linotype" panose="02040502050505030304" pitchFamily="18" charset="0"/>
              </a:rPr>
              <a:t>“For forty years I loathed that generation,</a:t>
            </a:r>
            <a:br>
              <a:rPr lang="en-US" sz="2000" i="1" dirty="0">
                <a:latin typeface="Palatino Linotype" panose="02040502050505030304" pitchFamily="18" charset="0"/>
              </a:rPr>
            </a:br>
            <a:r>
              <a:rPr lang="en-US" sz="2000" i="1" dirty="0">
                <a:latin typeface="Palatino Linotype" panose="02040502050505030304" pitchFamily="18" charset="0"/>
              </a:rPr>
              <a:t>And said they are a people who err in their heart,</a:t>
            </a:r>
            <a:br>
              <a:rPr lang="en-US" sz="2000" i="1" dirty="0">
                <a:latin typeface="Palatino Linotype" panose="02040502050505030304" pitchFamily="18" charset="0"/>
              </a:rPr>
            </a:br>
            <a:r>
              <a:rPr lang="en-US" sz="2000" i="1" dirty="0">
                <a:latin typeface="Palatino Linotype" panose="02040502050505030304" pitchFamily="18" charset="0"/>
              </a:rPr>
              <a:t>And they do not know My ways.</a:t>
            </a:r>
            <a:br>
              <a:rPr lang="en-US" sz="2000" i="1" dirty="0">
                <a:latin typeface="Palatino Linotype" panose="02040502050505030304" pitchFamily="18" charset="0"/>
              </a:rPr>
            </a:br>
            <a:r>
              <a:rPr lang="en-US" sz="2000" b="1" i="1" baseline="30000" dirty="0">
                <a:latin typeface="Palatino Linotype" panose="02040502050505030304" pitchFamily="18" charset="0"/>
              </a:rPr>
              <a:t>11 </a:t>
            </a:r>
            <a:r>
              <a:rPr lang="en-US" sz="2000" i="1" dirty="0">
                <a:latin typeface="Palatino Linotype" panose="02040502050505030304" pitchFamily="18" charset="0"/>
              </a:rPr>
              <a:t>“Therefore I swore in My anger,</a:t>
            </a:r>
            <a:br>
              <a:rPr lang="en-US" sz="2000" i="1" dirty="0">
                <a:latin typeface="Palatino Linotype" panose="02040502050505030304" pitchFamily="18" charset="0"/>
              </a:rPr>
            </a:br>
            <a:r>
              <a:rPr lang="en-US" sz="2000" i="1" dirty="0">
                <a:latin typeface="Palatino Linotype" panose="02040502050505030304" pitchFamily="18" charset="0"/>
              </a:rPr>
              <a:t>Truly they shall not enter into My rest.”</a:t>
            </a:r>
          </a:p>
        </p:txBody>
      </p:sp>
      <p:sp>
        <p:nvSpPr>
          <p:cNvPr id="5" name="Rectangle 4"/>
          <p:cNvSpPr/>
          <p:nvPr/>
        </p:nvSpPr>
        <p:spPr>
          <a:xfrm>
            <a:off x="2209800" y="1087666"/>
            <a:ext cx="4572000" cy="2569934"/>
          </a:xfrm>
          <a:prstGeom prst="rect">
            <a:avLst/>
          </a:prstGeom>
          <a:gradFill>
            <a:gsLst>
              <a:gs pos="0">
                <a:srgbClr val="FFEFD1"/>
              </a:gs>
              <a:gs pos="64999">
                <a:srgbClr val="F0EBD5"/>
              </a:gs>
              <a:gs pos="100000">
                <a:srgbClr val="D1C39F"/>
              </a:gs>
            </a:gsLst>
            <a:lin ang="5400000" scaled="0"/>
          </a:gradFill>
          <a:effectLst>
            <a:outerShdw blurRad="50800" dist="101600" dir="13500000" algn="br" rotWithShape="0">
              <a:prstClr val="black">
                <a:alpha val="40000"/>
              </a:prstClr>
            </a:outerShdw>
          </a:effectLst>
        </p:spPr>
        <p:txBody>
          <a:bodyPr>
            <a:spAutoFit/>
          </a:bodyPr>
          <a:lstStyle/>
          <a:p>
            <a:r>
              <a:rPr lang="en-US" sz="2000" b="1" dirty="0"/>
              <a:t>Hebrews 4</a:t>
            </a:r>
            <a:r>
              <a:rPr lang="en-US" sz="2000" b="1" baseline="30000" dirty="0">
                <a:latin typeface="Palatino Linotype" panose="02040502050505030304" pitchFamily="18" charset="0"/>
              </a:rPr>
              <a:t>7</a:t>
            </a:r>
          </a:p>
          <a:p>
            <a:r>
              <a:rPr lang="en-US" sz="2000" u="sng" dirty="0">
                <a:latin typeface="Palatino Linotype" panose="02040502050505030304" pitchFamily="18" charset="0"/>
              </a:rPr>
              <a:t>He again fixes a certain day</a:t>
            </a:r>
            <a:r>
              <a:rPr lang="en-US" sz="2000" dirty="0">
                <a:latin typeface="Palatino Linotype" panose="02040502050505030304" pitchFamily="18" charset="0"/>
              </a:rPr>
              <a:t>, “</a:t>
            </a:r>
            <a:r>
              <a:rPr lang="en-US" sz="2000" b="1" dirty="0">
                <a:latin typeface="Palatino Linotype" panose="02040502050505030304" pitchFamily="18" charset="0"/>
              </a:rPr>
              <a:t>Today</a:t>
            </a:r>
            <a:r>
              <a:rPr lang="en-US" sz="2000" dirty="0">
                <a:latin typeface="Palatino Linotype" panose="02040502050505030304" pitchFamily="18" charset="0"/>
              </a:rPr>
              <a:t>,” saying through David after so long a time …</a:t>
            </a:r>
          </a:p>
          <a:p>
            <a:r>
              <a:rPr lang="en-US" sz="2000" b="1" baseline="30000" dirty="0">
                <a:latin typeface="Palatino Linotype" panose="02040502050505030304" pitchFamily="18" charset="0"/>
              </a:rPr>
              <a:t>8 </a:t>
            </a:r>
            <a:r>
              <a:rPr lang="en-US" sz="2000" dirty="0">
                <a:latin typeface="Palatino Linotype" panose="02040502050505030304" pitchFamily="18" charset="0"/>
              </a:rPr>
              <a:t>For if Joshua had given them rest, He would not have spoken of another day after that. </a:t>
            </a:r>
            <a:r>
              <a:rPr lang="en-US" sz="2000" b="1" baseline="30000" dirty="0">
                <a:latin typeface="Palatino Linotype" panose="02040502050505030304" pitchFamily="18" charset="0"/>
              </a:rPr>
              <a:t>9 </a:t>
            </a:r>
            <a:r>
              <a:rPr lang="en-US" sz="2000" dirty="0">
                <a:latin typeface="Palatino Linotype" panose="02040502050505030304" pitchFamily="18" charset="0"/>
              </a:rPr>
              <a:t>So there remains a Sabbath rest for the people of God.</a:t>
            </a:r>
          </a:p>
        </p:txBody>
      </p:sp>
      <p:pic>
        <p:nvPicPr>
          <p:cNvPr id="21"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96" r="17329"/>
          <a:stretch/>
        </p:blipFill>
        <p:spPr bwMode="auto">
          <a:xfrm>
            <a:off x="0" y="4267200"/>
            <a:ext cx="1520057" cy="23962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Left-Right-Up Arrow 21"/>
          <p:cNvSpPr/>
          <p:nvPr/>
        </p:nvSpPr>
        <p:spPr>
          <a:xfrm rot="17118086">
            <a:off x="298441" y="5065264"/>
            <a:ext cx="827688" cy="572502"/>
          </a:xfrm>
          <a:prstGeom prst="leftRigh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ft Arrow 22"/>
          <p:cNvSpPr/>
          <p:nvPr/>
        </p:nvSpPr>
        <p:spPr>
          <a:xfrm rot="925511">
            <a:off x="422600" y="5298329"/>
            <a:ext cx="1226055" cy="26377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524000" y="3687901"/>
            <a:ext cx="5562600" cy="3170099"/>
          </a:xfrm>
          <a:prstGeom prst="rect">
            <a:avLst/>
          </a:prstGeom>
          <a:gradFill>
            <a:gsLst>
              <a:gs pos="0">
                <a:srgbClr val="FFEFD1"/>
              </a:gs>
              <a:gs pos="64999">
                <a:srgbClr val="F0EBD5"/>
              </a:gs>
              <a:gs pos="100000">
                <a:srgbClr val="D1C39F"/>
              </a:gs>
            </a:gsLst>
            <a:lin ang="5400000" scaled="0"/>
          </a:gradFill>
        </p:spPr>
        <p:txBody>
          <a:bodyPr wrap="square">
            <a:spAutoFit/>
          </a:bodyPr>
          <a:lstStyle/>
          <a:p>
            <a:r>
              <a:rPr lang="es-ES" sz="2000" i="1" dirty="0">
                <a:latin typeface="Palatino Linotype" panose="02040502050505030304" pitchFamily="18" charset="0"/>
              </a:rPr>
              <a:t>Si oís </a:t>
            </a:r>
            <a:r>
              <a:rPr lang="es-ES" sz="2000" b="1" i="1" dirty="0">
                <a:latin typeface="Palatino Linotype" panose="02040502050505030304" pitchFamily="18" charset="0"/>
              </a:rPr>
              <a:t>hoy</a:t>
            </a:r>
            <a:r>
              <a:rPr lang="es-ES" sz="2000" i="1" dirty="0">
                <a:latin typeface="Palatino Linotype" panose="02040502050505030304" pitchFamily="18" charset="0"/>
              </a:rPr>
              <a:t> su voz,</a:t>
            </a:r>
            <a:br>
              <a:rPr lang="es-ES" sz="2000" i="1" dirty="0">
                <a:latin typeface="Palatino Linotype" panose="02040502050505030304" pitchFamily="18" charset="0"/>
              </a:rPr>
            </a:br>
            <a:r>
              <a:rPr lang="es-ES" sz="2000" b="1" i="1" baseline="30000" dirty="0">
                <a:latin typeface="Palatino Linotype" panose="02040502050505030304" pitchFamily="18" charset="0"/>
              </a:rPr>
              <a:t>8 </a:t>
            </a:r>
            <a:r>
              <a:rPr lang="es-ES" sz="2000" i="1" dirty="0">
                <a:latin typeface="Palatino Linotype" panose="02040502050505030304" pitchFamily="18" charset="0"/>
              </a:rPr>
              <a:t>«No endurezcáis vuestro corazón, como en </a:t>
            </a:r>
            <a:r>
              <a:rPr lang="es-ES" sz="2000" i="1" dirty="0" err="1">
                <a:latin typeface="Palatino Linotype" panose="02040502050505030304" pitchFamily="18" charset="0"/>
              </a:rPr>
              <a:t>Meriba</a:t>
            </a:r>
            <a:r>
              <a:rPr lang="es-ES" sz="2000" i="1" dirty="0">
                <a:latin typeface="Palatino Linotype" panose="02040502050505030304" pitchFamily="18" charset="0"/>
              </a:rPr>
              <a:t>,</a:t>
            </a:r>
            <a:br>
              <a:rPr lang="es-ES" sz="2000" i="1" dirty="0">
                <a:latin typeface="Palatino Linotype" panose="02040502050505030304" pitchFamily="18" charset="0"/>
              </a:rPr>
            </a:br>
            <a:r>
              <a:rPr lang="es-ES" sz="2000" i="1" dirty="0">
                <a:latin typeface="Palatino Linotype" panose="02040502050505030304" pitchFamily="18" charset="0"/>
              </a:rPr>
              <a:t>como en el día de </a:t>
            </a:r>
            <a:r>
              <a:rPr lang="es-ES" sz="2000" i="1" dirty="0" err="1">
                <a:latin typeface="Palatino Linotype" panose="02040502050505030304" pitchFamily="18" charset="0"/>
              </a:rPr>
              <a:t>Masah</a:t>
            </a:r>
            <a:r>
              <a:rPr lang="es-ES" sz="2000" i="1" dirty="0">
                <a:latin typeface="Palatino Linotype" panose="02040502050505030304" pitchFamily="18" charset="0"/>
              </a:rPr>
              <a:t> en el desierto,</a:t>
            </a:r>
            <a:br>
              <a:rPr lang="es-ES" sz="2000" i="1" dirty="0">
                <a:latin typeface="Palatino Linotype" panose="02040502050505030304" pitchFamily="18" charset="0"/>
              </a:rPr>
            </a:br>
            <a:r>
              <a:rPr lang="es-ES" sz="2000" b="1" i="1" baseline="30000" dirty="0">
                <a:latin typeface="Palatino Linotype" panose="02040502050505030304" pitchFamily="18" charset="0"/>
              </a:rPr>
              <a:t>9 </a:t>
            </a:r>
            <a:r>
              <a:rPr lang="es-ES" sz="2000" i="1" dirty="0">
                <a:latin typeface="Palatino Linotype" panose="02040502050505030304" pitchFamily="18" charset="0"/>
              </a:rPr>
              <a:t>donde me tentaron vuestros padres,</a:t>
            </a:r>
            <a:br>
              <a:rPr lang="es-ES" sz="2000" i="1" dirty="0">
                <a:latin typeface="Palatino Linotype" panose="02040502050505030304" pitchFamily="18" charset="0"/>
              </a:rPr>
            </a:br>
            <a:r>
              <a:rPr lang="es-ES" sz="2000" i="1" dirty="0">
                <a:latin typeface="Palatino Linotype" panose="02040502050505030304" pitchFamily="18" charset="0"/>
              </a:rPr>
              <a:t>me probaron y vieron mis obras.</a:t>
            </a:r>
            <a:br>
              <a:rPr lang="es-ES" sz="2000" i="1" dirty="0">
                <a:latin typeface="Palatino Linotype" panose="02040502050505030304" pitchFamily="18" charset="0"/>
              </a:rPr>
            </a:br>
            <a:r>
              <a:rPr lang="es-ES" sz="2000" b="1" i="1" baseline="30000" dirty="0">
                <a:latin typeface="Palatino Linotype" panose="02040502050505030304" pitchFamily="18" charset="0"/>
              </a:rPr>
              <a:t>10 </a:t>
            </a:r>
            <a:r>
              <a:rPr lang="es-ES" sz="2000" i="1" dirty="0">
                <a:latin typeface="Palatino Linotype" panose="02040502050505030304" pitchFamily="18" charset="0"/>
              </a:rPr>
              <a:t>Cuarenta años estuve disgustado con la nación,</a:t>
            </a:r>
            <a:br>
              <a:rPr lang="es-ES" sz="2000" i="1" dirty="0">
                <a:latin typeface="Palatino Linotype" panose="02040502050505030304" pitchFamily="18" charset="0"/>
              </a:rPr>
            </a:br>
            <a:r>
              <a:rPr lang="es-ES" sz="2000" i="1" dirty="0">
                <a:latin typeface="Palatino Linotype" panose="02040502050505030304" pitchFamily="18" charset="0"/>
              </a:rPr>
              <a:t>y dije: “Es pueblo que divaga de corazón</a:t>
            </a:r>
            <a:br>
              <a:rPr lang="es-ES" sz="2000" i="1" dirty="0">
                <a:latin typeface="Palatino Linotype" panose="02040502050505030304" pitchFamily="18" charset="0"/>
              </a:rPr>
            </a:br>
            <a:r>
              <a:rPr lang="es-ES" sz="2000" i="1" dirty="0">
                <a:latin typeface="Palatino Linotype" panose="02040502050505030304" pitchFamily="18" charset="0"/>
              </a:rPr>
              <a:t>y no han conocido mis caminos.”</a:t>
            </a:r>
            <a:br>
              <a:rPr lang="es-ES" sz="2000" i="1" dirty="0">
                <a:latin typeface="Palatino Linotype" panose="02040502050505030304" pitchFamily="18" charset="0"/>
              </a:rPr>
            </a:br>
            <a:r>
              <a:rPr lang="es-ES" sz="2000" b="1" i="1" baseline="30000" dirty="0">
                <a:latin typeface="Palatino Linotype" panose="02040502050505030304" pitchFamily="18" charset="0"/>
              </a:rPr>
              <a:t>11 </a:t>
            </a:r>
            <a:r>
              <a:rPr lang="es-ES" sz="2000" i="1" dirty="0">
                <a:latin typeface="Palatino Linotype" panose="02040502050505030304" pitchFamily="18" charset="0"/>
              </a:rPr>
              <a:t>Por tanto, juré en mi furor</a:t>
            </a:r>
            <a:br>
              <a:rPr lang="es-ES" sz="2000" i="1" dirty="0">
                <a:latin typeface="Palatino Linotype" panose="02040502050505030304" pitchFamily="18" charset="0"/>
              </a:rPr>
            </a:br>
            <a:r>
              <a:rPr lang="es-ES" sz="2000" i="1" dirty="0">
                <a:latin typeface="Palatino Linotype" panose="02040502050505030304" pitchFamily="18" charset="0"/>
              </a:rPr>
              <a:t>que no entrarían en mi reposo.»</a:t>
            </a:r>
            <a:endParaRPr lang="en-US" sz="2000" i="1" dirty="0">
              <a:latin typeface="Palatino Linotype" panose="02040502050505030304" pitchFamily="18" charset="0"/>
            </a:endParaRPr>
          </a:p>
        </p:txBody>
      </p:sp>
      <p:sp>
        <p:nvSpPr>
          <p:cNvPr id="17" name="Rectangle 16"/>
          <p:cNvSpPr/>
          <p:nvPr/>
        </p:nvSpPr>
        <p:spPr>
          <a:xfrm>
            <a:off x="2209800" y="4288066"/>
            <a:ext cx="4572000" cy="2554545"/>
          </a:xfrm>
          <a:prstGeom prst="rect">
            <a:avLst/>
          </a:prstGeom>
          <a:gradFill>
            <a:gsLst>
              <a:gs pos="0">
                <a:srgbClr val="FFEFD1"/>
              </a:gs>
              <a:gs pos="64999">
                <a:srgbClr val="F0EBD5"/>
              </a:gs>
              <a:gs pos="100000">
                <a:srgbClr val="D1C39F"/>
              </a:gs>
            </a:gsLst>
            <a:lin ang="5400000" scaled="0"/>
          </a:gradFill>
          <a:effectLst>
            <a:outerShdw blurRad="50800" dist="101600" dir="13500000" algn="br" rotWithShape="0">
              <a:prstClr val="black">
                <a:alpha val="40000"/>
              </a:prstClr>
            </a:outerShdw>
          </a:effectLst>
        </p:spPr>
        <p:txBody>
          <a:bodyPr>
            <a:spAutoFit/>
          </a:bodyPr>
          <a:lstStyle/>
          <a:p>
            <a:r>
              <a:rPr lang="en-US" sz="2000" b="1" dirty="0"/>
              <a:t>Hebrews 4</a:t>
            </a:r>
            <a:r>
              <a:rPr lang="en-US" sz="2000" b="1" baseline="30000" dirty="0">
                <a:latin typeface="Palatino Linotype" panose="02040502050505030304" pitchFamily="18" charset="0"/>
              </a:rPr>
              <a:t>7</a:t>
            </a:r>
          </a:p>
          <a:p>
            <a:r>
              <a:rPr lang="es-ES" sz="2000" b="1" baseline="30000" dirty="0">
                <a:latin typeface="Palatino Linotype" panose="02040502050505030304" pitchFamily="18" charset="0"/>
              </a:rPr>
              <a:t>7 </a:t>
            </a:r>
            <a:r>
              <a:rPr lang="es-ES" sz="2000" u="sng" dirty="0">
                <a:latin typeface="Palatino Linotype" panose="02040502050505030304" pitchFamily="18" charset="0"/>
              </a:rPr>
              <a:t>otra vez determina un día</a:t>
            </a:r>
            <a:r>
              <a:rPr lang="es-ES" sz="2000" dirty="0">
                <a:latin typeface="Palatino Linotype" panose="02040502050505030304" pitchFamily="18" charset="0"/>
              </a:rPr>
              <a:t>: «</a:t>
            </a:r>
            <a:r>
              <a:rPr lang="es-ES" sz="2000" b="1" dirty="0">
                <a:latin typeface="Palatino Linotype" panose="02040502050505030304" pitchFamily="18" charset="0"/>
              </a:rPr>
              <a:t>Hoy</a:t>
            </a:r>
            <a:r>
              <a:rPr lang="es-ES" sz="2000" dirty="0">
                <a:latin typeface="Palatino Linotype" panose="02040502050505030304" pitchFamily="18" charset="0"/>
              </a:rPr>
              <a:t>», del cual habló David mucho tiempo después…</a:t>
            </a:r>
          </a:p>
          <a:p>
            <a:r>
              <a:rPr lang="es-ES" sz="2000" b="1" baseline="30000" dirty="0">
                <a:latin typeface="Palatino Linotype" panose="02040502050505030304" pitchFamily="18" charset="0"/>
              </a:rPr>
              <a:t>8 </a:t>
            </a:r>
            <a:r>
              <a:rPr lang="es-ES" sz="2000" dirty="0">
                <a:latin typeface="Palatino Linotype" panose="02040502050505030304" pitchFamily="18" charset="0"/>
              </a:rPr>
              <a:t>Si Josué les hubiera dado el reposo, no hablaría después de otro día. </a:t>
            </a:r>
            <a:r>
              <a:rPr lang="es-ES" sz="2000" b="1" baseline="30000" dirty="0">
                <a:latin typeface="Palatino Linotype" panose="02040502050505030304" pitchFamily="18" charset="0"/>
              </a:rPr>
              <a:t>9 </a:t>
            </a:r>
            <a:r>
              <a:rPr lang="es-ES" sz="2000" dirty="0">
                <a:latin typeface="Palatino Linotype" panose="02040502050505030304" pitchFamily="18" charset="0"/>
              </a:rPr>
              <a:t>Por tanto, queda un reposo para el pueblo de Dios</a:t>
            </a:r>
          </a:p>
        </p:txBody>
      </p:sp>
    </p:spTree>
    <p:extLst>
      <p:ext uri="{BB962C8B-B14F-4D97-AF65-F5344CB8AC3E}">
        <p14:creationId xmlns:p14="http://schemas.microsoft.com/office/powerpoint/2010/main" val="385084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96" r="17329"/>
          <a:stretch/>
        </p:blipFill>
        <p:spPr bwMode="auto">
          <a:xfrm>
            <a:off x="0" y="914400"/>
            <a:ext cx="1520057" cy="23962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0"/>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PSALM 95</a:t>
            </a:r>
          </a:p>
        </p:txBody>
      </p:sp>
      <p:sp>
        <p:nvSpPr>
          <p:cNvPr id="6" name="Rectangle 5"/>
          <p:cNvSpPr/>
          <p:nvPr/>
        </p:nvSpPr>
        <p:spPr>
          <a:xfrm>
            <a:off x="0" y="3433092"/>
            <a:ext cx="9144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effectLst>
                  <a:outerShdw blurRad="38100" dist="38100" dir="2700000" algn="tl">
                    <a:srgbClr val="000000">
                      <a:alpha val="43137"/>
                    </a:srgbClr>
                  </a:outerShdw>
                </a:effectLst>
              </a:rPr>
              <a:t>¿CUÁL FUE EL PUNTO DEL DÍA DE SÁBADO?</a:t>
            </a:r>
            <a:endParaRPr lang="en-US" sz="2400" b="1" dirty="0">
              <a:effectLst>
                <a:outerShdw blurRad="38100" dist="38100" dir="2700000" algn="tl">
                  <a:srgbClr val="000000">
                    <a:alpha val="43137"/>
                  </a:srgbClr>
                </a:outerShdw>
              </a:effectLst>
            </a:endParaRPr>
          </a:p>
        </p:txBody>
      </p:sp>
      <p:sp>
        <p:nvSpPr>
          <p:cNvPr id="2" name="TextBox 1"/>
          <p:cNvSpPr txBox="1"/>
          <p:nvPr/>
        </p:nvSpPr>
        <p:spPr>
          <a:xfrm>
            <a:off x="6616016" y="968514"/>
            <a:ext cx="1797940" cy="707886"/>
          </a:xfrm>
          <a:prstGeom prst="rect">
            <a:avLst/>
          </a:prstGeom>
          <a:noFill/>
        </p:spPr>
        <p:txBody>
          <a:bodyPr wrap="square" rtlCol="0">
            <a:spAutoFit/>
          </a:bodyPr>
          <a:lstStyle/>
          <a:p>
            <a:pPr algn="ctr"/>
            <a:r>
              <a:rPr lang="en-US" sz="4000" b="1" i="1" dirty="0"/>
              <a:t>“REST”</a:t>
            </a:r>
          </a:p>
        </p:txBody>
      </p:sp>
      <p:sp>
        <p:nvSpPr>
          <p:cNvPr id="10" name="TextBox 9"/>
          <p:cNvSpPr txBox="1"/>
          <p:nvPr/>
        </p:nvSpPr>
        <p:spPr>
          <a:xfrm>
            <a:off x="6965060" y="4495800"/>
            <a:ext cx="2026540" cy="523220"/>
          </a:xfrm>
          <a:prstGeom prst="rect">
            <a:avLst/>
          </a:prstGeom>
          <a:noFill/>
        </p:spPr>
        <p:txBody>
          <a:bodyPr wrap="square" lIns="0" rIns="0" rtlCol="0">
            <a:spAutoFit/>
          </a:bodyPr>
          <a:lstStyle/>
          <a:p>
            <a:pPr algn="ctr"/>
            <a:r>
              <a:rPr lang="en-US" sz="2800" b="1" i="1" dirty="0"/>
              <a:t>“REPOSO”</a:t>
            </a:r>
          </a:p>
        </p:txBody>
      </p:sp>
      <p:sp>
        <p:nvSpPr>
          <p:cNvPr id="12" name="Left-Right-Up Arrow 11"/>
          <p:cNvSpPr/>
          <p:nvPr/>
        </p:nvSpPr>
        <p:spPr>
          <a:xfrm rot="17118086">
            <a:off x="298441" y="1712464"/>
            <a:ext cx="827688" cy="572502"/>
          </a:xfrm>
          <a:prstGeom prst="leftRigh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rot="925511">
            <a:off x="422600" y="1945529"/>
            <a:ext cx="1226055" cy="26377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24000" y="457200"/>
            <a:ext cx="5257800" cy="3170099"/>
          </a:xfrm>
          <a:prstGeom prst="rect">
            <a:avLst/>
          </a:prstGeom>
          <a:gradFill>
            <a:gsLst>
              <a:gs pos="0">
                <a:srgbClr val="FFEFD1"/>
              </a:gs>
              <a:gs pos="64999">
                <a:srgbClr val="F0EBD5"/>
              </a:gs>
              <a:gs pos="100000">
                <a:srgbClr val="D1C39F"/>
              </a:gs>
            </a:gsLst>
            <a:lin ang="5400000" scaled="0"/>
          </a:gradFill>
        </p:spPr>
        <p:txBody>
          <a:bodyPr wrap="square">
            <a:spAutoFit/>
          </a:bodyPr>
          <a:lstStyle/>
          <a:p>
            <a:r>
              <a:rPr lang="en-US" sz="2000" b="1" i="1" dirty="0">
                <a:latin typeface="Palatino Linotype" panose="02040502050505030304" pitchFamily="18" charset="0"/>
              </a:rPr>
              <a:t>Today</a:t>
            </a:r>
            <a:r>
              <a:rPr lang="en-US" sz="2000" i="1" dirty="0">
                <a:latin typeface="Palatino Linotype" panose="02040502050505030304" pitchFamily="18" charset="0"/>
              </a:rPr>
              <a:t>, if you would hear His voice,</a:t>
            </a:r>
            <a:br>
              <a:rPr lang="en-US" sz="2000" i="1" dirty="0">
                <a:latin typeface="Palatino Linotype" panose="02040502050505030304" pitchFamily="18" charset="0"/>
              </a:rPr>
            </a:br>
            <a:r>
              <a:rPr lang="en-US" sz="2000" b="1" i="1" baseline="30000" dirty="0">
                <a:latin typeface="Palatino Linotype" panose="02040502050505030304" pitchFamily="18" charset="0"/>
              </a:rPr>
              <a:t>8 </a:t>
            </a:r>
            <a:r>
              <a:rPr lang="en-US" sz="2000" i="1" dirty="0">
                <a:latin typeface="Palatino Linotype" panose="02040502050505030304" pitchFamily="18" charset="0"/>
              </a:rPr>
              <a:t>Do not harden your hearts, as at </a:t>
            </a:r>
            <a:r>
              <a:rPr lang="en-US" sz="2000" i="1" dirty="0" err="1">
                <a:latin typeface="Palatino Linotype" panose="02040502050505030304" pitchFamily="18" charset="0"/>
              </a:rPr>
              <a:t>Meribah</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dirty="0">
                <a:latin typeface="Palatino Linotype" panose="02040502050505030304" pitchFamily="18" charset="0"/>
              </a:rPr>
              <a:t>As in the day of </a:t>
            </a:r>
            <a:r>
              <a:rPr lang="en-US" sz="2000" i="1" dirty="0" err="1">
                <a:latin typeface="Palatino Linotype" panose="02040502050505030304" pitchFamily="18" charset="0"/>
              </a:rPr>
              <a:t>Massah</a:t>
            </a:r>
            <a:r>
              <a:rPr lang="en-US" sz="2000" i="1" dirty="0">
                <a:latin typeface="Palatino Linotype" panose="02040502050505030304" pitchFamily="18" charset="0"/>
              </a:rPr>
              <a:t> in the wilderness,</a:t>
            </a:r>
            <a:br>
              <a:rPr lang="en-US" sz="2000" i="1" dirty="0">
                <a:latin typeface="Palatino Linotype" panose="02040502050505030304" pitchFamily="18" charset="0"/>
              </a:rPr>
            </a:br>
            <a:r>
              <a:rPr lang="en-US" sz="2000" b="1" i="1" baseline="30000" dirty="0">
                <a:latin typeface="Palatino Linotype" panose="02040502050505030304" pitchFamily="18" charset="0"/>
              </a:rPr>
              <a:t>9 </a:t>
            </a:r>
            <a:r>
              <a:rPr lang="en-US" sz="2000" i="1" dirty="0">
                <a:latin typeface="Palatino Linotype" panose="02040502050505030304" pitchFamily="18" charset="0"/>
              </a:rPr>
              <a:t>“When your fathers tested Me,</a:t>
            </a:r>
            <a:br>
              <a:rPr lang="en-US" sz="2000" i="1" dirty="0">
                <a:latin typeface="Palatino Linotype" panose="02040502050505030304" pitchFamily="18" charset="0"/>
              </a:rPr>
            </a:br>
            <a:r>
              <a:rPr lang="en-US" sz="2000" i="1" dirty="0">
                <a:latin typeface="Palatino Linotype" panose="02040502050505030304" pitchFamily="18" charset="0"/>
              </a:rPr>
              <a:t>They tried Me, though they had seen My work.</a:t>
            </a:r>
            <a:br>
              <a:rPr lang="en-US" sz="2000" i="1" dirty="0">
                <a:latin typeface="Palatino Linotype" panose="02040502050505030304" pitchFamily="18" charset="0"/>
              </a:rPr>
            </a:br>
            <a:r>
              <a:rPr lang="en-US" sz="2000" b="1" i="1" baseline="30000" dirty="0">
                <a:latin typeface="Palatino Linotype" panose="02040502050505030304" pitchFamily="18" charset="0"/>
              </a:rPr>
              <a:t>10 </a:t>
            </a:r>
            <a:r>
              <a:rPr lang="en-US" sz="2000" i="1" dirty="0">
                <a:latin typeface="Palatino Linotype" panose="02040502050505030304" pitchFamily="18" charset="0"/>
              </a:rPr>
              <a:t>“For forty years I loathed that generation,</a:t>
            </a:r>
            <a:br>
              <a:rPr lang="en-US" sz="2000" i="1" dirty="0">
                <a:latin typeface="Palatino Linotype" panose="02040502050505030304" pitchFamily="18" charset="0"/>
              </a:rPr>
            </a:br>
            <a:r>
              <a:rPr lang="en-US" sz="2000" i="1" dirty="0">
                <a:latin typeface="Palatino Linotype" panose="02040502050505030304" pitchFamily="18" charset="0"/>
              </a:rPr>
              <a:t>And said they are a people who err in their heart,</a:t>
            </a:r>
            <a:br>
              <a:rPr lang="en-US" sz="2000" i="1" dirty="0">
                <a:latin typeface="Palatino Linotype" panose="02040502050505030304" pitchFamily="18" charset="0"/>
              </a:rPr>
            </a:br>
            <a:r>
              <a:rPr lang="en-US" sz="2000" i="1" dirty="0">
                <a:latin typeface="Palatino Linotype" panose="02040502050505030304" pitchFamily="18" charset="0"/>
              </a:rPr>
              <a:t>And they do not know My ways.</a:t>
            </a:r>
            <a:br>
              <a:rPr lang="en-US" sz="2000" i="1" dirty="0">
                <a:latin typeface="Palatino Linotype" panose="02040502050505030304" pitchFamily="18" charset="0"/>
              </a:rPr>
            </a:br>
            <a:r>
              <a:rPr lang="en-US" sz="2000" b="1" i="1" baseline="30000" dirty="0">
                <a:latin typeface="Palatino Linotype" panose="02040502050505030304" pitchFamily="18" charset="0"/>
              </a:rPr>
              <a:t>11 </a:t>
            </a:r>
            <a:r>
              <a:rPr lang="en-US" sz="2000" i="1" dirty="0">
                <a:latin typeface="Palatino Linotype" panose="02040502050505030304" pitchFamily="18" charset="0"/>
              </a:rPr>
              <a:t>“Therefore I swore in My anger,</a:t>
            </a:r>
            <a:br>
              <a:rPr lang="en-US" sz="2000" i="1" dirty="0">
                <a:latin typeface="Palatino Linotype" panose="02040502050505030304" pitchFamily="18" charset="0"/>
              </a:rPr>
            </a:br>
            <a:r>
              <a:rPr lang="en-US" sz="2000" i="1" dirty="0">
                <a:latin typeface="Palatino Linotype" panose="02040502050505030304" pitchFamily="18" charset="0"/>
              </a:rPr>
              <a:t>Truly they shall not enter into My rest.”</a:t>
            </a:r>
          </a:p>
        </p:txBody>
      </p:sp>
      <p:sp>
        <p:nvSpPr>
          <p:cNvPr id="5" name="Rectangle 4"/>
          <p:cNvSpPr/>
          <p:nvPr/>
        </p:nvSpPr>
        <p:spPr>
          <a:xfrm>
            <a:off x="2209800" y="1087666"/>
            <a:ext cx="4572000" cy="2569934"/>
          </a:xfrm>
          <a:prstGeom prst="rect">
            <a:avLst/>
          </a:prstGeom>
          <a:gradFill>
            <a:gsLst>
              <a:gs pos="0">
                <a:srgbClr val="FFEFD1"/>
              </a:gs>
              <a:gs pos="64999">
                <a:srgbClr val="F0EBD5"/>
              </a:gs>
              <a:gs pos="100000">
                <a:srgbClr val="D1C39F"/>
              </a:gs>
            </a:gsLst>
            <a:lin ang="5400000" scaled="0"/>
          </a:gradFill>
          <a:effectLst>
            <a:outerShdw blurRad="50800" dist="101600" dir="13500000" algn="br" rotWithShape="0">
              <a:prstClr val="black">
                <a:alpha val="40000"/>
              </a:prstClr>
            </a:outerShdw>
          </a:effectLst>
        </p:spPr>
        <p:txBody>
          <a:bodyPr>
            <a:spAutoFit/>
          </a:bodyPr>
          <a:lstStyle/>
          <a:p>
            <a:r>
              <a:rPr lang="en-US" sz="2000" b="1" dirty="0"/>
              <a:t>Hebrews 4</a:t>
            </a:r>
            <a:r>
              <a:rPr lang="en-US" sz="2000" b="1" baseline="30000" dirty="0">
                <a:latin typeface="Palatino Linotype" panose="02040502050505030304" pitchFamily="18" charset="0"/>
              </a:rPr>
              <a:t>7</a:t>
            </a:r>
          </a:p>
          <a:p>
            <a:r>
              <a:rPr lang="en-US" sz="2000" dirty="0">
                <a:latin typeface="Palatino Linotype" panose="02040502050505030304" pitchFamily="18" charset="0"/>
              </a:rPr>
              <a:t>He again fixes a certain day, “</a:t>
            </a:r>
            <a:r>
              <a:rPr lang="en-US" sz="2000" b="1" dirty="0">
                <a:latin typeface="Palatino Linotype" panose="02040502050505030304" pitchFamily="18" charset="0"/>
              </a:rPr>
              <a:t>Today</a:t>
            </a:r>
            <a:r>
              <a:rPr lang="en-US" sz="2000" dirty="0">
                <a:latin typeface="Palatino Linotype" panose="02040502050505030304" pitchFamily="18" charset="0"/>
              </a:rPr>
              <a:t>,” saying through David </a:t>
            </a:r>
            <a:r>
              <a:rPr lang="en-US" sz="2000" u="sng" dirty="0">
                <a:latin typeface="Palatino Linotype" panose="02040502050505030304" pitchFamily="18" charset="0"/>
              </a:rPr>
              <a:t>after so long a time</a:t>
            </a:r>
            <a:r>
              <a:rPr lang="en-US" sz="2000" dirty="0">
                <a:latin typeface="Palatino Linotype" panose="02040502050505030304" pitchFamily="18" charset="0"/>
              </a:rPr>
              <a:t> …</a:t>
            </a:r>
          </a:p>
          <a:p>
            <a:r>
              <a:rPr lang="en-US" sz="2000" b="1" baseline="30000" dirty="0">
                <a:latin typeface="Palatino Linotype" panose="02040502050505030304" pitchFamily="18" charset="0"/>
              </a:rPr>
              <a:t>8 </a:t>
            </a:r>
            <a:r>
              <a:rPr lang="en-US" sz="2000" dirty="0">
                <a:latin typeface="Palatino Linotype" panose="02040502050505030304" pitchFamily="18" charset="0"/>
              </a:rPr>
              <a:t>For if Joshua had given them rest, He would not have spoken of another day after that. </a:t>
            </a:r>
            <a:r>
              <a:rPr lang="en-US" sz="2000" b="1" baseline="30000" dirty="0">
                <a:latin typeface="Palatino Linotype" panose="02040502050505030304" pitchFamily="18" charset="0"/>
              </a:rPr>
              <a:t>9 </a:t>
            </a:r>
            <a:r>
              <a:rPr lang="en-US" sz="2000" dirty="0">
                <a:latin typeface="Palatino Linotype" panose="02040502050505030304" pitchFamily="18" charset="0"/>
              </a:rPr>
              <a:t>So there remains a Sabbath rest for the people of God.</a:t>
            </a:r>
          </a:p>
        </p:txBody>
      </p:sp>
      <p:sp>
        <p:nvSpPr>
          <p:cNvPr id="14" name="Curved Down Arrow 13"/>
          <p:cNvSpPr/>
          <p:nvPr/>
        </p:nvSpPr>
        <p:spPr>
          <a:xfrm rot="328894" flipH="1">
            <a:off x="652578" y="1017101"/>
            <a:ext cx="5396430"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6" name="Straight Connector 15"/>
          <p:cNvCxnSpPr/>
          <p:nvPr/>
        </p:nvCxnSpPr>
        <p:spPr>
          <a:xfrm>
            <a:off x="5274030" y="2957052"/>
            <a:ext cx="129082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0" y="3261852"/>
            <a:ext cx="1066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Curved Down Arrow 14"/>
          <p:cNvSpPr/>
          <p:nvPr/>
        </p:nvSpPr>
        <p:spPr>
          <a:xfrm rot="20863671">
            <a:off x="5380936" y="1567010"/>
            <a:ext cx="3162204"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96" r="17329"/>
          <a:stretch/>
        </p:blipFill>
        <p:spPr bwMode="auto">
          <a:xfrm>
            <a:off x="0" y="4267200"/>
            <a:ext cx="1520057" cy="239620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Left-Right-Up Arrow 18"/>
          <p:cNvSpPr/>
          <p:nvPr/>
        </p:nvSpPr>
        <p:spPr>
          <a:xfrm rot="17118086">
            <a:off x="298441" y="5065264"/>
            <a:ext cx="827688" cy="572502"/>
          </a:xfrm>
          <a:prstGeom prst="leftRigh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p:cNvSpPr/>
          <p:nvPr/>
        </p:nvSpPr>
        <p:spPr>
          <a:xfrm rot="925511">
            <a:off x="422600" y="5298329"/>
            <a:ext cx="1226055" cy="26377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524000" y="3687901"/>
            <a:ext cx="5562600" cy="3170099"/>
          </a:xfrm>
          <a:prstGeom prst="rect">
            <a:avLst/>
          </a:prstGeom>
          <a:gradFill>
            <a:gsLst>
              <a:gs pos="0">
                <a:srgbClr val="FFEFD1"/>
              </a:gs>
              <a:gs pos="64999">
                <a:srgbClr val="F0EBD5"/>
              </a:gs>
              <a:gs pos="100000">
                <a:srgbClr val="D1C39F"/>
              </a:gs>
            </a:gsLst>
            <a:lin ang="5400000" scaled="0"/>
          </a:gradFill>
        </p:spPr>
        <p:txBody>
          <a:bodyPr wrap="square">
            <a:spAutoFit/>
          </a:bodyPr>
          <a:lstStyle/>
          <a:p>
            <a:r>
              <a:rPr lang="es-ES" sz="2000" i="1" dirty="0">
                <a:latin typeface="Palatino Linotype" panose="02040502050505030304" pitchFamily="18" charset="0"/>
              </a:rPr>
              <a:t>Si oís </a:t>
            </a:r>
            <a:r>
              <a:rPr lang="es-ES" sz="2000" b="1" i="1" dirty="0">
                <a:latin typeface="Palatino Linotype" panose="02040502050505030304" pitchFamily="18" charset="0"/>
              </a:rPr>
              <a:t>hoy</a:t>
            </a:r>
            <a:r>
              <a:rPr lang="es-ES" sz="2000" i="1" dirty="0">
                <a:latin typeface="Palatino Linotype" panose="02040502050505030304" pitchFamily="18" charset="0"/>
              </a:rPr>
              <a:t> su voz,</a:t>
            </a:r>
            <a:br>
              <a:rPr lang="es-ES" sz="2000" i="1" dirty="0">
                <a:latin typeface="Palatino Linotype" panose="02040502050505030304" pitchFamily="18" charset="0"/>
              </a:rPr>
            </a:br>
            <a:r>
              <a:rPr lang="es-ES" sz="2000" b="1" i="1" baseline="30000" dirty="0">
                <a:latin typeface="Palatino Linotype" panose="02040502050505030304" pitchFamily="18" charset="0"/>
              </a:rPr>
              <a:t>8 </a:t>
            </a:r>
            <a:r>
              <a:rPr lang="es-ES" sz="2000" i="1" dirty="0">
                <a:latin typeface="Palatino Linotype" panose="02040502050505030304" pitchFamily="18" charset="0"/>
              </a:rPr>
              <a:t>«No endurezcáis vuestro corazón, como en </a:t>
            </a:r>
            <a:r>
              <a:rPr lang="es-ES" sz="2000" i="1" dirty="0" err="1">
                <a:latin typeface="Palatino Linotype" panose="02040502050505030304" pitchFamily="18" charset="0"/>
              </a:rPr>
              <a:t>Meriba</a:t>
            </a:r>
            <a:r>
              <a:rPr lang="es-ES" sz="2000" i="1" dirty="0">
                <a:latin typeface="Palatino Linotype" panose="02040502050505030304" pitchFamily="18" charset="0"/>
              </a:rPr>
              <a:t>,</a:t>
            </a:r>
            <a:br>
              <a:rPr lang="es-ES" sz="2000" i="1" dirty="0">
                <a:latin typeface="Palatino Linotype" panose="02040502050505030304" pitchFamily="18" charset="0"/>
              </a:rPr>
            </a:br>
            <a:r>
              <a:rPr lang="es-ES" sz="2000" i="1" dirty="0">
                <a:latin typeface="Palatino Linotype" panose="02040502050505030304" pitchFamily="18" charset="0"/>
              </a:rPr>
              <a:t>como en el día de </a:t>
            </a:r>
            <a:r>
              <a:rPr lang="es-ES" sz="2000" i="1" dirty="0" err="1">
                <a:latin typeface="Palatino Linotype" panose="02040502050505030304" pitchFamily="18" charset="0"/>
              </a:rPr>
              <a:t>Masah</a:t>
            </a:r>
            <a:r>
              <a:rPr lang="es-ES" sz="2000" i="1" dirty="0">
                <a:latin typeface="Palatino Linotype" panose="02040502050505030304" pitchFamily="18" charset="0"/>
              </a:rPr>
              <a:t> en el desierto,</a:t>
            </a:r>
            <a:br>
              <a:rPr lang="es-ES" sz="2000" i="1" dirty="0">
                <a:latin typeface="Palatino Linotype" panose="02040502050505030304" pitchFamily="18" charset="0"/>
              </a:rPr>
            </a:br>
            <a:r>
              <a:rPr lang="es-ES" sz="2000" b="1" i="1" baseline="30000" dirty="0">
                <a:latin typeface="Palatino Linotype" panose="02040502050505030304" pitchFamily="18" charset="0"/>
              </a:rPr>
              <a:t>9 </a:t>
            </a:r>
            <a:r>
              <a:rPr lang="es-ES" sz="2000" i="1" dirty="0">
                <a:latin typeface="Palatino Linotype" panose="02040502050505030304" pitchFamily="18" charset="0"/>
              </a:rPr>
              <a:t>donde me tentaron vuestros padres,</a:t>
            </a:r>
            <a:br>
              <a:rPr lang="es-ES" sz="2000" i="1" dirty="0">
                <a:latin typeface="Palatino Linotype" panose="02040502050505030304" pitchFamily="18" charset="0"/>
              </a:rPr>
            </a:br>
            <a:r>
              <a:rPr lang="es-ES" sz="2000" i="1" dirty="0">
                <a:latin typeface="Palatino Linotype" panose="02040502050505030304" pitchFamily="18" charset="0"/>
              </a:rPr>
              <a:t>me probaron y vieron mis obras.</a:t>
            </a:r>
            <a:br>
              <a:rPr lang="es-ES" sz="2000" i="1" dirty="0">
                <a:latin typeface="Palatino Linotype" panose="02040502050505030304" pitchFamily="18" charset="0"/>
              </a:rPr>
            </a:br>
            <a:r>
              <a:rPr lang="es-ES" sz="2000" b="1" i="1" baseline="30000" dirty="0">
                <a:latin typeface="Palatino Linotype" panose="02040502050505030304" pitchFamily="18" charset="0"/>
              </a:rPr>
              <a:t>10 </a:t>
            </a:r>
            <a:r>
              <a:rPr lang="es-ES" sz="2000" i="1" dirty="0">
                <a:latin typeface="Palatino Linotype" panose="02040502050505030304" pitchFamily="18" charset="0"/>
              </a:rPr>
              <a:t>Cuarenta años estuve disgustado con la nación,</a:t>
            </a:r>
            <a:br>
              <a:rPr lang="es-ES" sz="2000" i="1" dirty="0">
                <a:latin typeface="Palatino Linotype" panose="02040502050505030304" pitchFamily="18" charset="0"/>
              </a:rPr>
            </a:br>
            <a:r>
              <a:rPr lang="es-ES" sz="2000" i="1" dirty="0">
                <a:latin typeface="Palatino Linotype" panose="02040502050505030304" pitchFamily="18" charset="0"/>
              </a:rPr>
              <a:t>y dije: “Es pueblo que divaga de corazón</a:t>
            </a:r>
            <a:br>
              <a:rPr lang="es-ES" sz="2000" i="1" dirty="0">
                <a:latin typeface="Palatino Linotype" panose="02040502050505030304" pitchFamily="18" charset="0"/>
              </a:rPr>
            </a:br>
            <a:r>
              <a:rPr lang="es-ES" sz="2000" i="1" dirty="0">
                <a:latin typeface="Palatino Linotype" panose="02040502050505030304" pitchFamily="18" charset="0"/>
              </a:rPr>
              <a:t>y no han conocido mis caminos.”</a:t>
            </a:r>
            <a:br>
              <a:rPr lang="es-ES" sz="2000" i="1" dirty="0">
                <a:latin typeface="Palatino Linotype" panose="02040502050505030304" pitchFamily="18" charset="0"/>
              </a:rPr>
            </a:br>
            <a:r>
              <a:rPr lang="es-ES" sz="2000" b="1" i="1" baseline="30000" dirty="0">
                <a:latin typeface="Palatino Linotype" panose="02040502050505030304" pitchFamily="18" charset="0"/>
              </a:rPr>
              <a:t>11 </a:t>
            </a:r>
            <a:r>
              <a:rPr lang="es-ES" sz="2000" i="1" dirty="0">
                <a:latin typeface="Palatino Linotype" panose="02040502050505030304" pitchFamily="18" charset="0"/>
              </a:rPr>
              <a:t>Por tanto, juré en mi furor</a:t>
            </a:r>
            <a:br>
              <a:rPr lang="es-ES" sz="2000" i="1" dirty="0">
                <a:latin typeface="Palatino Linotype" panose="02040502050505030304" pitchFamily="18" charset="0"/>
              </a:rPr>
            </a:br>
            <a:r>
              <a:rPr lang="es-ES" sz="2000" i="1" dirty="0">
                <a:latin typeface="Palatino Linotype" panose="02040502050505030304" pitchFamily="18" charset="0"/>
              </a:rPr>
              <a:t>que no entrarían en mi reposo.»</a:t>
            </a:r>
            <a:endParaRPr lang="en-US" sz="2000" i="1" dirty="0">
              <a:latin typeface="Palatino Linotype" panose="02040502050505030304" pitchFamily="18" charset="0"/>
            </a:endParaRPr>
          </a:p>
        </p:txBody>
      </p:sp>
      <p:sp>
        <p:nvSpPr>
          <p:cNvPr id="22" name="Rectangle 21"/>
          <p:cNvSpPr/>
          <p:nvPr/>
        </p:nvSpPr>
        <p:spPr>
          <a:xfrm>
            <a:off x="2209800" y="4288066"/>
            <a:ext cx="4572000" cy="2554545"/>
          </a:xfrm>
          <a:prstGeom prst="rect">
            <a:avLst/>
          </a:prstGeom>
          <a:gradFill>
            <a:gsLst>
              <a:gs pos="0">
                <a:srgbClr val="FFEFD1"/>
              </a:gs>
              <a:gs pos="64999">
                <a:srgbClr val="F0EBD5"/>
              </a:gs>
              <a:gs pos="100000">
                <a:srgbClr val="D1C39F"/>
              </a:gs>
            </a:gsLst>
            <a:lin ang="5400000" scaled="0"/>
          </a:gradFill>
          <a:effectLst>
            <a:outerShdw blurRad="50800" dist="101600" dir="13500000" algn="br" rotWithShape="0">
              <a:prstClr val="black">
                <a:alpha val="40000"/>
              </a:prstClr>
            </a:outerShdw>
          </a:effectLst>
        </p:spPr>
        <p:txBody>
          <a:bodyPr>
            <a:spAutoFit/>
          </a:bodyPr>
          <a:lstStyle/>
          <a:p>
            <a:r>
              <a:rPr lang="en-US" sz="2000" b="1" dirty="0"/>
              <a:t>Hebrews 4</a:t>
            </a:r>
            <a:r>
              <a:rPr lang="en-US" sz="2000" b="1" baseline="30000" dirty="0">
                <a:latin typeface="Palatino Linotype" panose="02040502050505030304" pitchFamily="18" charset="0"/>
              </a:rPr>
              <a:t>7</a:t>
            </a:r>
          </a:p>
          <a:p>
            <a:r>
              <a:rPr lang="es-ES" sz="2000" b="1" baseline="30000" dirty="0">
                <a:latin typeface="Palatino Linotype" panose="02040502050505030304" pitchFamily="18" charset="0"/>
              </a:rPr>
              <a:t>7 </a:t>
            </a:r>
            <a:r>
              <a:rPr lang="es-ES" sz="2000" dirty="0">
                <a:latin typeface="Palatino Linotype" panose="02040502050505030304" pitchFamily="18" charset="0"/>
              </a:rPr>
              <a:t>otra vez determina un día: «</a:t>
            </a:r>
            <a:r>
              <a:rPr lang="es-ES" sz="2000" b="1" dirty="0">
                <a:latin typeface="Palatino Linotype" panose="02040502050505030304" pitchFamily="18" charset="0"/>
              </a:rPr>
              <a:t>Hoy</a:t>
            </a:r>
            <a:r>
              <a:rPr lang="es-ES" sz="2000" dirty="0">
                <a:latin typeface="Palatino Linotype" panose="02040502050505030304" pitchFamily="18" charset="0"/>
              </a:rPr>
              <a:t>», del cual habló David </a:t>
            </a:r>
            <a:r>
              <a:rPr lang="es-ES" sz="2000" u="sng" dirty="0">
                <a:latin typeface="Palatino Linotype" panose="02040502050505030304" pitchFamily="18" charset="0"/>
              </a:rPr>
              <a:t>mucho tiempo después</a:t>
            </a:r>
            <a:r>
              <a:rPr lang="es-ES" sz="2000" dirty="0">
                <a:latin typeface="Palatino Linotype" panose="02040502050505030304" pitchFamily="18" charset="0"/>
              </a:rPr>
              <a:t>…</a:t>
            </a:r>
          </a:p>
          <a:p>
            <a:r>
              <a:rPr lang="es-ES" sz="2000" b="1" baseline="30000" dirty="0">
                <a:latin typeface="Palatino Linotype" panose="02040502050505030304" pitchFamily="18" charset="0"/>
              </a:rPr>
              <a:t>8 </a:t>
            </a:r>
            <a:r>
              <a:rPr lang="es-ES" sz="2000" dirty="0">
                <a:latin typeface="Palatino Linotype" panose="02040502050505030304" pitchFamily="18" charset="0"/>
              </a:rPr>
              <a:t>Si Josué les hubiera dado el reposo, no hablaría después de otro día. </a:t>
            </a:r>
            <a:r>
              <a:rPr lang="es-ES" sz="2000" b="1" baseline="30000" dirty="0">
                <a:latin typeface="Palatino Linotype" panose="02040502050505030304" pitchFamily="18" charset="0"/>
              </a:rPr>
              <a:t>9 </a:t>
            </a:r>
            <a:r>
              <a:rPr lang="es-ES" sz="2000" dirty="0">
                <a:latin typeface="Palatino Linotype" panose="02040502050505030304" pitchFamily="18" charset="0"/>
              </a:rPr>
              <a:t>Por tanto, queda un reposo para el pueblo de Dios</a:t>
            </a:r>
          </a:p>
        </p:txBody>
      </p:sp>
      <p:sp>
        <p:nvSpPr>
          <p:cNvPr id="23" name="Curved Down Arrow 22"/>
          <p:cNvSpPr/>
          <p:nvPr/>
        </p:nvSpPr>
        <p:spPr>
          <a:xfrm rot="328894" flipH="1">
            <a:off x="709282" y="4217500"/>
            <a:ext cx="5396430"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Curved Down Arrow 23"/>
          <p:cNvSpPr/>
          <p:nvPr/>
        </p:nvSpPr>
        <p:spPr>
          <a:xfrm rot="20863671">
            <a:off x="5192356" y="4513840"/>
            <a:ext cx="3162204" cy="11581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5" name="Straight Connector 24"/>
          <p:cNvCxnSpPr/>
          <p:nvPr/>
        </p:nvCxnSpPr>
        <p:spPr>
          <a:xfrm>
            <a:off x="3656820" y="6142704"/>
            <a:ext cx="228678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54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wipe(right)">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23"/>
                                        </p:tgtEl>
                                        <p:attrNameLst>
                                          <p:attrName>style.visibility</p:attrName>
                                        </p:attrNameLst>
                                      </p:cBhvr>
                                      <p:to>
                                        <p:strVal val="hidden"/>
                                      </p:to>
                                    </p:set>
                                  </p:childTnLst>
                                </p:cTn>
                              </p:par>
                              <p:par>
                                <p:cTn id="25" presetID="22" presetClass="entr" presetSubtype="8"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left)">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animBg="1"/>
      <p:bldP spid="23" grpId="0" animBg="1"/>
      <p:bldP spid="23" grpId="1" animBg="1"/>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TotalTime>
  <Words>770</Words>
  <Application>Microsoft Office PowerPoint</Application>
  <PresentationFormat>On-screen Show (4:3)</PresentationFormat>
  <Paragraphs>177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32</cp:revision>
  <dcterms:created xsi:type="dcterms:W3CDTF">2018-06-24T01:42:20Z</dcterms:created>
  <dcterms:modified xsi:type="dcterms:W3CDTF">2018-06-24T14:52:42Z</dcterms:modified>
</cp:coreProperties>
</file>