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0" r:id="rId12"/>
    <p:sldId id="271" r:id="rId13"/>
    <p:sldId id="272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4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00F3-F626-4E29-B4A8-837DC872F8B5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A43C-E191-40B5-9A7A-95B50D475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5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00F3-F626-4E29-B4A8-837DC872F8B5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A43C-E191-40B5-9A7A-95B50D475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5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00F3-F626-4E29-B4A8-837DC872F8B5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A43C-E191-40B5-9A7A-95B50D475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2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00F3-F626-4E29-B4A8-837DC872F8B5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A43C-E191-40B5-9A7A-95B50D475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2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00F3-F626-4E29-B4A8-837DC872F8B5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A43C-E191-40B5-9A7A-95B50D475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4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00F3-F626-4E29-B4A8-837DC872F8B5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A43C-E191-40B5-9A7A-95B50D475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1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00F3-F626-4E29-B4A8-837DC872F8B5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A43C-E191-40B5-9A7A-95B50D475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6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00F3-F626-4E29-B4A8-837DC872F8B5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A43C-E191-40B5-9A7A-95B50D475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4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00F3-F626-4E29-B4A8-837DC872F8B5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A43C-E191-40B5-9A7A-95B50D475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1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00F3-F626-4E29-B4A8-837DC872F8B5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A43C-E191-40B5-9A7A-95B50D475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00F3-F626-4E29-B4A8-837DC872F8B5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A43C-E191-40B5-9A7A-95B50D475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8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00F3-F626-4E29-B4A8-837DC872F8B5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A43C-E191-40B5-9A7A-95B50D475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9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20574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Exton</a:t>
            </a:r>
          </a:p>
          <a:p>
            <a:pPr algn="ctr"/>
            <a:r>
              <a:rPr lang="en-US" sz="3200" dirty="0"/>
              <a:t>Sunday, 6 pm</a:t>
            </a:r>
          </a:p>
          <a:p>
            <a:pPr algn="ctr"/>
            <a:r>
              <a:rPr lang="en-US" sz="3200"/>
              <a:t>June 17, </a:t>
            </a:r>
            <a:r>
              <a:rPr lang="en-US" sz="32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851410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  <p:pic>
        <p:nvPicPr>
          <p:cNvPr id="1026" name="Picture 2" descr="http://www.diktuon.com/smelser_j/revese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31" y="838200"/>
            <a:ext cx="8641369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876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Sealing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 ideas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u="sng" dirty="0"/>
              <a:t>identification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  <p:pic>
        <p:nvPicPr>
          <p:cNvPr id="5122" name="Picture 2" descr="Image result for seal of king ah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09800"/>
            <a:ext cx="5019675" cy="3943350"/>
          </a:xfrm>
          <a:prstGeom prst="rect">
            <a:avLst/>
          </a:prstGeom>
          <a:noFill/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0" y="35814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“Belonging to Ahaz</a:t>
            </a:r>
          </a:p>
          <a:p>
            <a:r>
              <a:rPr lang="en-US" sz="2400" dirty="0"/>
              <a:t>son of </a:t>
            </a:r>
            <a:r>
              <a:rPr lang="en-US" sz="2400" dirty="0" err="1"/>
              <a:t>Yehotam</a:t>
            </a:r>
            <a:endParaRPr lang="en-US" sz="2400" dirty="0"/>
          </a:p>
          <a:p>
            <a:r>
              <a:rPr lang="en-US" sz="2400" dirty="0"/>
              <a:t>king of Judah”</a:t>
            </a:r>
          </a:p>
        </p:txBody>
      </p:sp>
    </p:spTree>
    <p:extLst>
      <p:ext uri="{BB962C8B-B14F-4D97-AF65-F5344CB8AC3E}">
        <p14:creationId xmlns:p14="http://schemas.microsoft.com/office/powerpoint/2010/main" val="89842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Sealing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 ideas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u="sng" dirty="0"/>
              <a:t>identification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  <p:pic>
        <p:nvPicPr>
          <p:cNvPr id="19458" name="Picture 2" descr="https://2.bp.blogspot.com/-X0veEby4ni4/VzuIKg3XpJI/AAAAAAAAAKY/OQ6f7SiY0TUZqJXCqQkNDqJkuIN_938MACLcB/s320/12076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96490"/>
            <a:ext cx="3962400" cy="3318510"/>
          </a:xfrm>
          <a:prstGeom prst="rect">
            <a:avLst/>
          </a:prstGeom>
          <a:noFill/>
          <a:effectLst>
            <a:outerShdw blurRad="50800" dist="1143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3600" y="30480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Shaphan</a:t>
            </a:r>
            <a:r>
              <a:rPr lang="en-US" sz="2400" dirty="0"/>
              <a:t> the son of </a:t>
            </a:r>
            <a:r>
              <a:rPr lang="en-US" sz="2400" dirty="0" err="1"/>
              <a:t>Gemariah</a:t>
            </a:r>
            <a:endParaRPr lang="en-US" sz="2400" dirty="0"/>
          </a:p>
          <a:p>
            <a:r>
              <a:rPr lang="en-US" sz="2400" dirty="0"/>
              <a:t> (Jer. 36:10)</a:t>
            </a:r>
          </a:p>
        </p:txBody>
      </p:sp>
    </p:spTree>
    <p:extLst>
      <p:ext uri="{BB962C8B-B14F-4D97-AF65-F5344CB8AC3E}">
        <p14:creationId xmlns:p14="http://schemas.microsoft.com/office/powerpoint/2010/main" val="3206490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Sealing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 ideas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u="sng" dirty="0"/>
              <a:t>identification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2600" y="361194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“Belonging to Hezekiah, of Ahaz, king of Judah.”</a:t>
            </a:r>
          </a:p>
        </p:txBody>
      </p:sp>
      <p:pic>
        <p:nvPicPr>
          <p:cNvPr id="20482" name="Picture 2" descr="hezekiah-bu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2352674"/>
            <a:ext cx="4416425" cy="450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237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8229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Sealing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 ideas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u="sng" dirty="0"/>
              <a:t>identification</a:t>
            </a:r>
          </a:p>
          <a:p>
            <a:pPr lvl="3"/>
            <a:r>
              <a:rPr lang="en-US" sz="2800" dirty="0"/>
              <a:t>	</a:t>
            </a:r>
            <a:r>
              <a:rPr lang="en-US" sz="2400" dirty="0"/>
              <a:t>1 Ki 21:8, Est 3:10-12, 8:8, 8:10 </a:t>
            </a:r>
            <a:r>
              <a:rPr lang="en-US" sz="2400" i="1" dirty="0"/>
              <a:t>et al.</a:t>
            </a:r>
            <a:endParaRPr lang="en-US" sz="2400" dirty="0"/>
          </a:p>
          <a:p>
            <a:pPr lvl="3"/>
            <a:r>
              <a:rPr lang="en-US" sz="2400" dirty="0"/>
              <a:t>	Rev. 14:1</a:t>
            </a:r>
          </a:p>
          <a:p>
            <a:pPr lvl="3"/>
            <a:r>
              <a:rPr lang="en-US" sz="2400" dirty="0"/>
              <a:t>	contrast Rev. 14:1 with 13:15-18</a:t>
            </a:r>
          </a:p>
          <a:p>
            <a:pPr lvl="3"/>
            <a:r>
              <a:rPr lang="en-US" sz="2400" dirty="0"/>
              <a:t>	The question:</a:t>
            </a:r>
            <a:r>
              <a:rPr lang="en-US" sz="2400" i="1" dirty="0"/>
              <a:t>	To whom do you belong?</a:t>
            </a:r>
            <a:endParaRPr lang="en-US" sz="2800" i="1" dirty="0"/>
          </a:p>
          <a:p>
            <a:pPr marL="1428750" lvl="2" indent="-514350">
              <a:buFont typeface="+mj-lt"/>
              <a:buAutoNum type="arabicPeriod"/>
            </a:pPr>
            <a:r>
              <a:rPr lang="en-US" sz="2800" u="sng" dirty="0"/>
              <a:t>closed, secured</a:t>
            </a:r>
          </a:p>
          <a:p>
            <a:pPr lvl="3"/>
            <a:r>
              <a:rPr lang="en-US" sz="2400" dirty="0"/>
              <a:t>	Mt 27:66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u="sng" dirty="0"/>
              <a:t>protection</a:t>
            </a:r>
          </a:p>
          <a:p>
            <a:pPr lvl="2"/>
            <a:r>
              <a:rPr lang="en-US" sz="2400" dirty="0"/>
              <a:t>	Rev 7:3f</a:t>
            </a:r>
            <a:r>
              <a:rPr lang="en-US" sz="2800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</p:spTree>
    <p:extLst>
      <p:ext uri="{BB962C8B-B14F-4D97-AF65-F5344CB8AC3E}">
        <p14:creationId xmlns:p14="http://schemas.microsoft.com/office/powerpoint/2010/main" val="78180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8229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God’s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identification &amp; protection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his people 	in time of judgment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u="sng" dirty="0"/>
              <a:t>10 Plagues</a:t>
            </a:r>
          </a:p>
          <a:p>
            <a:pPr lvl="3"/>
            <a:r>
              <a:rPr lang="en-US" sz="2800" dirty="0"/>
              <a:t>	</a:t>
            </a:r>
            <a:r>
              <a:rPr lang="en-US" sz="2400" dirty="0"/>
              <a:t>Genesis 15:14</a:t>
            </a:r>
          </a:p>
          <a:p>
            <a:pPr lvl="3"/>
            <a:r>
              <a:rPr lang="en-US" sz="2800" dirty="0"/>
              <a:t>	</a:t>
            </a:r>
            <a:r>
              <a:rPr lang="en-US" sz="2400" dirty="0"/>
              <a:t>Exodus 11-12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u="sng" dirty="0"/>
              <a:t>Destruction of Jerusalem</a:t>
            </a:r>
          </a:p>
          <a:p>
            <a:pPr lvl="3"/>
            <a:r>
              <a:rPr lang="en-US" sz="2400" dirty="0"/>
              <a:t>	Ezekiel 9:1-6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u="sng" dirty="0"/>
              <a:t>Revelation 7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  <p:pic>
        <p:nvPicPr>
          <p:cNvPr id="5" name="Picture 2" descr="http://www.diktuon.com/smelser_j/revese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62" y="2057400"/>
            <a:ext cx="7764708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96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7620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Not Literal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/>
              <a:t>Imagery of Rev. 4:6-7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/>
              <a:t>Imagery of Rev. 5:5-6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/>
              <a:t>Imagery of Rev. 5:8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/>
              <a:t>Numbers are symbolic</a:t>
            </a:r>
          </a:p>
          <a:p>
            <a:pPr lvl="3"/>
            <a:r>
              <a:rPr lang="en-US" sz="2300" dirty="0"/>
              <a:t>	Rev 12:1 “12 stars”</a:t>
            </a:r>
          </a:p>
          <a:p>
            <a:pPr lvl="3"/>
            <a:r>
              <a:rPr lang="en-US" sz="2300" dirty="0"/>
              <a:t>	Rev 12:6 “1,260 days”</a:t>
            </a:r>
            <a:endParaRPr lang="en-US" sz="2100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100" dirty="0"/>
              <a:t>	Rev. 12:14 “time, times, ½ time”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100" dirty="0"/>
              <a:t>	Rev 12:5 “42 months”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100" dirty="0"/>
              <a:t>	Luke 4:25, James 5:17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100" dirty="0"/>
              <a:t>	Daniel 7:25</a:t>
            </a:r>
          </a:p>
          <a:p>
            <a:pPr lvl="3"/>
            <a:r>
              <a:rPr lang="en-US" sz="2400" dirty="0"/>
              <a:t>	12,000 for each tribe?!</a:t>
            </a:r>
          </a:p>
          <a:p>
            <a:pPr lvl="3"/>
            <a:r>
              <a:rPr lang="en-US" sz="2400" dirty="0"/>
              <a:t>	No Dan, Ephraim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/>
              <a:t>Revelation 14:1</a:t>
            </a:r>
          </a:p>
          <a:p>
            <a:pPr lvl="3"/>
            <a:r>
              <a:rPr lang="en-US" sz="2400" b="1" i="1" dirty="0"/>
              <a:t>So Why 144,000?</a:t>
            </a:r>
            <a:endParaRPr lang="en-US" sz="2800" b="1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66605"/>
              </p:ext>
            </p:extLst>
          </p:nvPr>
        </p:nvGraphicFramePr>
        <p:xfrm>
          <a:off x="3657600" y="621112"/>
          <a:ext cx="4773477" cy="6008288"/>
        </p:xfrm>
        <a:graphic>
          <a:graphicData uri="http://schemas.openxmlformats.org/drawingml/2006/table">
            <a:tbl>
              <a:tblPr>
                <a:effectLst>
                  <a:outerShdw blurRad="50800" dist="1016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91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1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873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Numbers 2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Numbers 26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Reuben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46,500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43,730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Simeon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59,300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22,200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Gad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45,650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40,500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Judah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74,600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76,500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Issachar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54,400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64,300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Zebulun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57,400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60,500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Manasseh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32,200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52,700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Ephraim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40,500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32,500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Benjamin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35,400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45,600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Dan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62,700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64,400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Asher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41,500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53,400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Naphtali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53,400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45,400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TOTAL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603,550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601,730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/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/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Levi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22,000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23,000</a:t>
                      </a:r>
                    </a:p>
                  </a:txBody>
                  <a:tcPr marL="70718" marR="70718" marT="35359" marB="353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God’s People on Earth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/>
              <a:t>Contrasted with the innumerable host in heaven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/>
              <a:t>Given a number because they are defined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/>
              <a:t>Why this particular number?</a:t>
            </a:r>
          </a:p>
          <a:p>
            <a:pPr lvl="2"/>
            <a:r>
              <a:rPr lang="en-US" sz="2400" b="1" i="1" dirty="0"/>
              <a:t>	Rev. 4:4</a:t>
            </a:r>
          </a:p>
          <a:p>
            <a:pPr lvl="2"/>
            <a:r>
              <a:rPr lang="en-US" sz="2400" b="1" i="1" dirty="0"/>
              <a:t>		 24 elders on 24 thrones</a:t>
            </a:r>
            <a:endParaRPr lang="en-US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</p:spTree>
    <p:extLst>
      <p:ext uri="{BB962C8B-B14F-4D97-AF65-F5344CB8AC3E}">
        <p14:creationId xmlns:p14="http://schemas.microsoft.com/office/powerpoint/2010/main" val="258334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ktuon.com/smelser_j/revese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31" y="838200"/>
            <a:ext cx="8641369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1371600"/>
            <a:ext cx="9144000" cy="510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</p:spTree>
    <p:extLst>
      <p:ext uri="{BB962C8B-B14F-4D97-AF65-F5344CB8AC3E}">
        <p14:creationId xmlns:p14="http://schemas.microsoft.com/office/powerpoint/2010/main" val="383870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ktuon.com/smelser_j/revese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31" y="838200"/>
            <a:ext cx="8641369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1708356"/>
            <a:ext cx="9144000" cy="510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</p:spTree>
    <p:extLst>
      <p:ext uri="{BB962C8B-B14F-4D97-AF65-F5344CB8AC3E}">
        <p14:creationId xmlns:p14="http://schemas.microsoft.com/office/powerpoint/2010/main" val="40694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ktuon.com/smelser_j/revese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31" y="838200"/>
            <a:ext cx="8641369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1981200"/>
            <a:ext cx="9144000" cy="510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</p:spTree>
    <p:extLst>
      <p:ext uri="{BB962C8B-B14F-4D97-AF65-F5344CB8AC3E}">
        <p14:creationId xmlns:p14="http://schemas.microsoft.com/office/powerpoint/2010/main" val="2135565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ktuon.com/smelser_j/revese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31" y="838200"/>
            <a:ext cx="8641369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286000"/>
            <a:ext cx="9144000" cy="510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</p:spTree>
    <p:extLst>
      <p:ext uri="{BB962C8B-B14F-4D97-AF65-F5344CB8AC3E}">
        <p14:creationId xmlns:p14="http://schemas.microsoft.com/office/powerpoint/2010/main" val="146737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ktuon.com/smelser_j/revese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31" y="838200"/>
            <a:ext cx="8641369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590800"/>
            <a:ext cx="9144000" cy="510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</p:spTree>
    <p:extLst>
      <p:ext uri="{BB962C8B-B14F-4D97-AF65-F5344CB8AC3E}">
        <p14:creationId xmlns:p14="http://schemas.microsoft.com/office/powerpoint/2010/main" val="141253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ktuon.com/smelser_j/revese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31" y="838200"/>
            <a:ext cx="8641369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895600"/>
            <a:ext cx="9144000" cy="510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</p:spTree>
    <p:extLst>
      <p:ext uri="{BB962C8B-B14F-4D97-AF65-F5344CB8AC3E}">
        <p14:creationId xmlns:p14="http://schemas.microsoft.com/office/powerpoint/2010/main" val="2101864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ktuon.com/smelser_j/revese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31" y="838200"/>
            <a:ext cx="8641369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3185652"/>
            <a:ext cx="9144000" cy="510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</p:spTree>
    <p:extLst>
      <p:ext uri="{BB962C8B-B14F-4D97-AF65-F5344CB8AC3E}">
        <p14:creationId xmlns:p14="http://schemas.microsoft.com/office/powerpoint/2010/main" val="2788331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ktuon.com/smelser_j/revese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31" y="838200"/>
            <a:ext cx="8641369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3581400"/>
            <a:ext cx="9144000" cy="510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144,000 Sealed</a:t>
            </a:r>
          </a:p>
        </p:txBody>
      </p:sp>
    </p:spTree>
    <p:extLst>
      <p:ext uri="{BB962C8B-B14F-4D97-AF65-F5344CB8AC3E}">
        <p14:creationId xmlns:p14="http://schemas.microsoft.com/office/powerpoint/2010/main" val="3679996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133</Words>
  <Application>Microsoft Office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20</cp:revision>
  <dcterms:created xsi:type="dcterms:W3CDTF">2018-06-10T19:44:08Z</dcterms:created>
  <dcterms:modified xsi:type="dcterms:W3CDTF">2018-06-17T21:48:11Z</dcterms:modified>
</cp:coreProperties>
</file>