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56" r:id="rId3"/>
    <p:sldId id="270" r:id="rId4"/>
    <p:sldId id="271" r:id="rId5"/>
    <p:sldId id="267" r:id="rId6"/>
    <p:sldId id="269" r:id="rId7"/>
    <p:sldId id="276" r:id="rId8"/>
    <p:sldId id="277" r:id="rId9"/>
    <p:sldId id="263" r:id="rId10"/>
    <p:sldId id="278" r:id="rId11"/>
    <p:sldId id="279" r:id="rId12"/>
    <p:sldId id="280" r:id="rId13"/>
    <p:sldId id="281" r:id="rId14"/>
    <p:sldId id="282" r:id="rId15"/>
    <p:sldId id="258" r:id="rId16"/>
    <p:sldId id="283" r:id="rId17"/>
    <p:sldId id="259" r:id="rId18"/>
    <p:sldId id="274" r:id="rId19"/>
    <p:sldId id="285" r:id="rId20"/>
    <p:sldId id="284" r:id="rId21"/>
    <p:sldId id="28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85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4529CB-AA10-4ACD-A84F-7C6314F9D3F6}" type="datetimeFigureOut">
              <a:rPr lang="en-US" smtClean="0"/>
              <a:t>5/27/2018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D424E-4CCE-414A-9283-AF62AED432B3}" type="slidenum">
              <a:rPr lang="en-US" smtClean="0"/>
              <a:t>‹#›</a:t>
            </a:fld>
            <a:endParaRPr lang="en-US"/>
          </a:p>
        </p:txBody>
      </p:sp>
    </p:spTree>
    <p:extLst>
      <p:ext uri="{BB962C8B-B14F-4D97-AF65-F5344CB8AC3E}">
        <p14:creationId xmlns:p14="http://schemas.microsoft.com/office/powerpoint/2010/main" val="771745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4529CB-AA10-4ACD-A84F-7C6314F9D3F6}" type="datetimeFigureOut">
              <a:rPr lang="en-US" smtClean="0"/>
              <a:t>5/27/2018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D424E-4CCE-414A-9283-AF62AED432B3}" type="slidenum">
              <a:rPr lang="en-US" smtClean="0"/>
              <a:t>‹#›</a:t>
            </a:fld>
            <a:endParaRPr lang="en-US"/>
          </a:p>
        </p:txBody>
      </p:sp>
    </p:spTree>
    <p:extLst>
      <p:ext uri="{BB962C8B-B14F-4D97-AF65-F5344CB8AC3E}">
        <p14:creationId xmlns:p14="http://schemas.microsoft.com/office/powerpoint/2010/main" val="297528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4529CB-AA10-4ACD-A84F-7C6314F9D3F6}" type="datetimeFigureOut">
              <a:rPr lang="en-US" smtClean="0"/>
              <a:t>5/27/2018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D424E-4CCE-414A-9283-AF62AED432B3}" type="slidenum">
              <a:rPr lang="en-US" smtClean="0"/>
              <a:t>‹#›</a:t>
            </a:fld>
            <a:endParaRPr lang="en-US"/>
          </a:p>
        </p:txBody>
      </p:sp>
    </p:spTree>
    <p:extLst>
      <p:ext uri="{BB962C8B-B14F-4D97-AF65-F5344CB8AC3E}">
        <p14:creationId xmlns:p14="http://schemas.microsoft.com/office/powerpoint/2010/main" val="2310089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4529CB-AA10-4ACD-A84F-7C6314F9D3F6}" type="datetimeFigureOut">
              <a:rPr lang="en-US" smtClean="0"/>
              <a:t>5/27/2018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D424E-4CCE-414A-9283-AF62AED432B3}" type="slidenum">
              <a:rPr lang="en-US" smtClean="0"/>
              <a:t>‹#›</a:t>
            </a:fld>
            <a:endParaRPr lang="en-US"/>
          </a:p>
        </p:txBody>
      </p:sp>
    </p:spTree>
    <p:extLst>
      <p:ext uri="{BB962C8B-B14F-4D97-AF65-F5344CB8AC3E}">
        <p14:creationId xmlns:p14="http://schemas.microsoft.com/office/powerpoint/2010/main" val="3040407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4529CB-AA10-4ACD-A84F-7C6314F9D3F6}" type="datetimeFigureOut">
              <a:rPr lang="en-US" smtClean="0"/>
              <a:t>5/27/2018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D424E-4CCE-414A-9283-AF62AED432B3}" type="slidenum">
              <a:rPr lang="en-US" smtClean="0"/>
              <a:t>‹#›</a:t>
            </a:fld>
            <a:endParaRPr lang="en-US"/>
          </a:p>
        </p:txBody>
      </p:sp>
    </p:spTree>
    <p:extLst>
      <p:ext uri="{BB962C8B-B14F-4D97-AF65-F5344CB8AC3E}">
        <p14:creationId xmlns:p14="http://schemas.microsoft.com/office/powerpoint/2010/main" val="1145163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4529CB-AA10-4ACD-A84F-7C6314F9D3F6}" type="datetimeFigureOut">
              <a:rPr lang="en-US" smtClean="0"/>
              <a:t>5/27/2018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D424E-4CCE-414A-9283-AF62AED432B3}" type="slidenum">
              <a:rPr lang="en-US" smtClean="0"/>
              <a:t>‹#›</a:t>
            </a:fld>
            <a:endParaRPr lang="en-US"/>
          </a:p>
        </p:txBody>
      </p:sp>
    </p:spTree>
    <p:extLst>
      <p:ext uri="{BB962C8B-B14F-4D97-AF65-F5344CB8AC3E}">
        <p14:creationId xmlns:p14="http://schemas.microsoft.com/office/powerpoint/2010/main" val="251830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4529CB-AA10-4ACD-A84F-7C6314F9D3F6}" type="datetimeFigureOut">
              <a:rPr lang="en-US" smtClean="0"/>
              <a:t>5/27/2018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0D424E-4CCE-414A-9283-AF62AED432B3}" type="slidenum">
              <a:rPr lang="en-US" smtClean="0"/>
              <a:t>‹#›</a:t>
            </a:fld>
            <a:endParaRPr lang="en-US"/>
          </a:p>
        </p:txBody>
      </p:sp>
    </p:spTree>
    <p:extLst>
      <p:ext uri="{BB962C8B-B14F-4D97-AF65-F5344CB8AC3E}">
        <p14:creationId xmlns:p14="http://schemas.microsoft.com/office/powerpoint/2010/main" val="2336736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4529CB-AA10-4ACD-A84F-7C6314F9D3F6}" type="datetimeFigureOut">
              <a:rPr lang="en-US" smtClean="0"/>
              <a:t>5/27/2018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0D424E-4CCE-414A-9283-AF62AED432B3}" type="slidenum">
              <a:rPr lang="en-US" smtClean="0"/>
              <a:t>‹#›</a:t>
            </a:fld>
            <a:endParaRPr lang="en-US"/>
          </a:p>
        </p:txBody>
      </p:sp>
    </p:spTree>
    <p:extLst>
      <p:ext uri="{BB962C8B-B14F-4D97-AF65-F5344CB8AC3E}">
        <p14:creationId xmlns:p14="http://schemas.microsoft.com/office/powerpoint/2010/main" val="543634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4529CB-AA10-4ACD-A84F-7C6314F9D3F6}" type="datetimeFigureOut">
              <a:rPr lang="en-US" smtClean="0"/>
              <a:t>5/27/2018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0D424E-4CCE-414A-9283-AF62AED432B3}" type="slidenum">
              <a:rPr lang="en-US" smtClean="0"/>
              <a:t>‹#›</a:t>
            </a:fld>
            <a:endParaRPr lang="en-US"/>
          </a:p>
        </p:txBody>
      </p:sp>
    </p:spTree>
    <p:extLst>
      <p:ext uri="{BB962C8B-B14F-4D97-AF65-F5344CB8AC3E}">
        <p14:creationId xmlns:p14="http://schemas.microsoft.com/office/powerpoint/2010/main" val="382624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4529CB-AA10-4ACD-A84F-7C6314F9D3F6}" type="datetimeFigureOut">
              <a:rPr lang="en-US" smtClean="0"/>
              <a:t>5/27/2018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D424E-4CCE-414A-9283-AF62AED432B3}" type="slidenum">
              <a:rPr lang="en-US" smtClean="0"/>
              <a:t>‹#›</a:t>
            </a:fld>
            <a:endParaRPr lang="en-US"/>
          </a:p>
        </p:txBody>
      </p:sp>
    </p:spTree>
    <p:extLst>
      <p:ext uri="{BB962C8B-B14F-4D97-AF65-F5344CB8AC3E}">
        <p14:creationId xmlns:p14="http://schemas.microsoft.com/office/powerpoint/2010/main" val="1194043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4529CB-AA10-4ACD-A84F-7C6314F9D3F6}" type="datetimeFigureOut">
              <a:rPr lang="en-US" smtClean="0"/>
              <a:t>5/27/2018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D424E-4CCE-414A-9283-AF62AED432B3}" type="slidenum">
              <a:rPr lang="en-US" smtClean="0"/>
              <a:t>‹#›</a:t>
            </a:fld>
            <a:endParaRPr lang="en-US"/>
          </a:p>
        </p:txBody>
      </p:sp>
    </p:spTree>
    <p:extLst>
      <p:ext uri="{BB962C8B-B14F-4D97-AF65-F5344CB8AC3E}">
        <p14:creationId xmlns:p14="http://schemas.microsoft.com/office/powerpoint/2010/main" val="1967278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4529CB-AA10-4ACD-A84F-7C6314F9D3F6}" type="datetimeFigureOut">
              <a:rPr lang="en-US" smtClean="0"/>
              <a:t>5/27/2018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0D424E-4CCE-414A-9283-AF62AED432B3}" type="slidenum">
              <a:rPr lang="en-US" smtClean="0"/>
              <a:t>‹#›</a:t>
            </a:fld>
            <a:endParaRPr lang="en-US"/>
          </a:p>
        </p:txBody>
      </p:sp>
    </p:spTree>
    <p:extLst>
      <p:ext uri="{BB962C8B-B14F-4D97-AF65-F5344CB8AC3E}">
        <p14:creationId xmlns:p14="http://schemas.microsoft.com/office/powerpoint/2010/main" val="112446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Exton</a:t>
            </a:r>
            <a:br>
              <a:rPr lang="en-US" dirty="0" smtClean="0"/>
            </a:br>
            <a:r>
              <a:rPr lang="en-US" dirty="0" smtClean="0"/>
              <a:t>Sunday, May 27</a:t>
            </a:r>
            <a:br>
              <a:rPr lang="en-US" dirty="0" smtClean="0"/>
            </a:br>
            <a:r>
              <a:rPr lang="en-US" dirty="0" smtClean="0"/>
              <a:t>11 a.m.</a:t>
            </a:r>
            <a:endParaRPr lang="en-US" dirty="0"/>
          </a:p>
        </p:txBody>
      </p:sp>
    </p:spTree>
    <p:extLst>
      <p:ext uri="{BB962C8B-B14F-4D97-AF65-F5344CB8AC3E}">
        <p14:creationId xmlns:p14="http://schemas.microsoft.com/office/powerpoint/2010/main" val="10460758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3886200" y="4267200"/>
            <a:ext cx="5029200" cy="1446550"/>
          </a:xfrm>
          <a:prstGeom prst="rect">
            <a:avLst/>
          </a:prstGeom>
          <a:gradFill>
            <a:gsLst>
              <a:gs pos="0">
                <a:srgbClr val="FFEFD1"/>
              </a:gs>
              <a:gs pos="64999">
                <a:srgbClr val="F0EBD5"/>
              </a:gs>
              <a:gs pos="100000">
                <a:srgbClr val="D1C39F"/>
              </a:gs>
            </a:gsLst>
            <a:lin ang="2700000" scaled="1"/>
          </a:gradFill>
          <a:effectLst>
            <a:outerShdw blurRad="50800" dist="889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2 Corinthians 5</a:t>
            </a:r>
            <a:r>
              <a:rPr lang="en-US" sz="2200" dirty="0" smtClean="0">
                <a:latin typeface="Palatino Linotype" panose="02040502050505030304" pitchFamily="18" charset="0"/>
              </a:rPr>
              <a:t> </a:t>
            </a:r>
            <a:r>
              <a:rPr lang="en-US" sz="2200" b="1" baseline="30000" dirty="0" smtClean="0">
                <a:latin typeface="Palatino Linotype" panose="02040502050505030304" pitchFamily="18" charset="0"/>
              </a:rPr>
              <a:t>17</a:t>
            </a:r>
            <a:r>
              <a:rPr lang="es-ES" sz="2200" b="1" baseline="30000" dirty="0">
                <a:latin typeface="Palatino Linotype" panose="02040502050505030304" pitchFamily="18" charset="0"/>
              </a:rPr>
              <a:t> </a:t>
            </a:r>
            <a:r>
              <a:rPr lang="es-ES" sz="2200" dirty="0">
                <a:latin typeface="Palatino Linotype" panose="02040502050505030304" pitchFamily="18" charset="0"/>
              </a:rPr>
              <a:t>De modo que si alguno está en Cristo, nueva criatura es: las cosas viejas pasaron; todas son hechas nuevas</a:t>
            </a:r>
            <a:r>
              <a:rPr lang="es-ES" sz="2200" dirty="0" smtClean="0">
                <a:latin typeface="Palatino Linotype" panose="02040502050505030304" pitchFamily="18" charset="0"/>
              </a:rPr>
              <a:t>.</a:t>
            </a:r>
            <a:endParaRPr lang="en-US" sz="2200" dirty="0">
              <a:latin typeface="Palatino Linotype" panose="02040502050505030304" pitchFamily="18" charset="0"/>
            </a:endParaRPr>
          </a:p>
        </p:txBody>
      </p:sp>
      <p:sp>
        <p:nvSpPr>
          <p:cNvPr id="2" name="TextBox 1"/>
          <p:cNvSpPr txBox="1"/>
          <p:nvPr/>
        </p:nvSpPr>
        <p:spPr>
          <a:xfrm>
            <a:off x="76200" y="1249740"/>
            <a:ext cx="3581400" cy="830997"/>
          </a:xfrm>
          <a:prstGeom prst="rect">
            <a:avLst/>
          </a:prstGeom>
          <a:noFill/>
        </p:spPr>
        <p:txBody>
          <a:bodyPr wrap="square" rtlCol="0">
            <a:spAutoFit/>
          </a:bodyPr>
          <a:lstStyle/>
          <a:p>
            <a:pPr marL="342900" indent="-342900">
              <a:buFont typeface="Arial" panose="020B0604020202020204" pitchFamily="34" charset="0"/>
              <a:buChar char="•"/>
            </a:pPr>
            <a:r>
              <a:rPr lang="en-US" sz="2400" b="1" dirty="0" smtClean="0"/>
              <a:t>Escape</a:t>
            </a:r>
          </a:p>
          <a:p>
            <a:pPr marL="342900" indent="-342900">
              <a:buFont typeface="Arial" panose="020B0604020202020204" pitchFamily="34" charset="0"/>
              <a:buChar char="•"/>
            </a:pPr>
            <a:r>
              <a:rPr lang="en-US" sz="2400" b="1" dirty="0" smtClean="0"/>
              <a:t>Old things passed away</a:t>
            </a:r>
            <a:endParaRPr lang="en-US" sz="2400" dirty="0" smtClean="0"/>
          </a:p>
        </p:txBody>
      </p:sp>
      <p:sp>
        <p:nvSpPr>
          <p:cNvPr id="9" name="Rectangle 8"/>
          <p:cNvSpPr/>
          <p:nvPr/>
        </p:nvSpPr>
        <p:spPr>
          <a:xfrm>
            <a:off x="3053125" y="76200"/>
            <a:ext cx="3037755" cy="646331"/>
          </a:xfrm>
          <a:prstGeom prst="rect">
            <a:avLst/>
          </a:prstGeom>
        </p:spPr>
        <p:txBody>
          <a:bodyPr wrap="none">
            <a:spAutoFit/>
          </a:bodyPr>
          <a:lstStyle/>
          <a:p>
            <a:pPr algn="ctr">
              <a:spcBef>
                <a:spcPct val="0"/>
              </a:spcBef>
            </a:pPr>
            <a:r>
              <a:rPr lang="en-US" sz="3600" dirty="0" smtClean="0">
                <a:latin typeface="+mj-lt"/>
                <a:ea typeface="+mj-ea"/>
                <a:cs typeface="+mj-cs"/>
              </a:rPr>
              <a:t>Transformation</a:t>
            </a:r>
            <a:endParaRPr lang="en-US" sz="3600" dirty="0">
              <a:latin typeface="+mj-lt"/>
              <a:ea typeface="+mj-ea"/>
              <a:cs typeface="+mj-cs"/>
            </a:endParaRPr>
          </a:p>
        </p:txBody>
      </p:sp>
      <p:sp>
        <p:nvSpPr>
          <p:cNvPr id="10" name="Rectangle 9"/>
          <p:cNvSpPr/>
          <p:nvPr/>
        </p:nvSpPr>
        <p:spPr>
          <a:xfrm>
            <a:off x="0" y="3415237"/>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886200" y="838200"/>
            <a:ext cx="5029200" cy="1446550"/>
          </a:xfrm>
          <a:prstGeom prst="rect">
            <a:avLst/>
          </a:prstGeom>
          <a:gradFill>
            <a:gsLst>
              <a:gs pos="0">
                <a:srgbClr val="FFEFD1"/>
              </a:gs>
              <a:gs pos="64999">
                <a:srgbClr val="F0EBD5"/>
              </a:gs>
              <a:gs pos="100000">
                <a:srgbClr val="D1C39F"/>
              </a:gs>
            </a:gsLst>
            <a:lin ang="2700000" scaled="1"/>
          </a:gradFill>
          <a:effectLst>
            <a:outerShdw blurRad="50800" dist="889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2 Corinthians 5</a:t>
            </a:r>
            <a:r>
              <a:rPr lang="en-US" sz="2200" dirty="0" smtClean="0">
                <a:latin typeface="Palatino Linotype" panose="02040502050505030304" pitchFamily="18" charset="0"/>
              </a:rPr>
              <a:t> </a:t>
            </a:r>
            <a:r>
              <a:rPr lang="en-US" sz="2200" b="1" baseline="30000" dirty="0" smtClean="0">
                <a:latin typeface="Palatino Linotype" panose="02040502050505030304" pitchFamily="18" charset="0"/>
              </a:rPr>
              <a:t>17</a:t>
            </a:r>
            <a:r>
              <a:rPr lang="en-US" sz="2200" b="1" baseline="30000" dirty="0">
                <a:latin typeface="Palatino Linotype" panose="02040502050505030304" pitchFamily="18" charset="0"/>
              </a:rPr>
              <a:t> </a:t>
            </a:r>
            <a:r>
              <a:rPr lang="en-US" sz="2200" dirty="0" smtClean="0">
                <a:latin typeface="Palatino Linotype" panose="02040502050505030304" pitchFamily="18" charset="0"/>
              </a:rPr>
              <a:t>Therefore </a:t>
            </a:r>
            <a:r>
              <a:rPr lang="en-US" sz="2200" dirty="0">
                <a:latin typeface="Palatino Linotype" panose="02040502050505030304" pitchFamily="18" charset="0"/>
              </a:rPr>
              <a:t>if anyone is in Christ, </a:t>
            </a:r>
            <a:r>
              <a:rPr lang="en-US" sz="2200" dirty="0" smtClean="0">
                <a:latin typeface="Palatino Linotype" panose="02040502050505030304" pitchFamily="18" charset="0"/>
              </a:rPr>
              <a:t>he </a:t>
            </a:r>
            <a:r>
              <a:rPr lang="en-US" sz="2200" dirty="0">
                <a:latin typeface="Palatino Linotype" panose="02040502050505030304" pitchFamily="18" charset="0"/>
              </a:rPr>
              <a:t>is a new creature; the old things passed away; behold, new things have come</a:t>
            </a:r>
            <a:r>
              <a:rPr lang="en-US" sz="2200" dirty="0" smtClean="0">
                <a:latin typeface="Palatino Linotype" panose="02040502050505030304" pitchFamily="18" charset="0"/>
              </a:rPr>
              <a:t>.</a:t>
            </a:r>
            <a:endParaRPr lang="en-US" sz="2200" dirty="0">
              <a:latin typeface="Palatino Linotype" panose="02040502050505030304" pitchFamily="18" charset="0"/>
            </a:endParaRPr>
          </a:p>
        </p:txBody>
      </p:sp>
      <p:sp>
        <p:nvSpPr>
          <p:cNvPr id="6" name="Rectangle 5"/>
          <p:cNvSpPr/>
          <p:nvPr/>
        </p:nvSpPr>
        <p:spPr>
          <a:xfrm>
            <a:off x="3886200" y="838200"/>
            <a:ext cx="5029200" cy="1446550"/>
          </a:xfrm>
          <a:prstGeom prst="rect">
            <a:avLst/>
          </a:prstGeom>
          <a:gradFill>
            <a:gsLst>
              <a:gs pos="0">
                <a:srgbClr val="FFEFD1"/>
              </a:gs>
              <a:gs pos="64999">
                <a:srgbClr val="F0EBD5"/>
              </a:gs>
              <a:gs pos="100000">
                <a:srgbClr val="D1C39F"/>
              </a:gs>
            </a:gsLst>
            <a:lin ang="2700000" scaled="1"/>
          </a:gradFill>
          <a:effectLst>
            <a:outerShdw blurRad="50800" dist="889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2 Corinthians 5 </a:t>
            </a:r>
            <a:r>
              <a:rPr lang="en-US" sz="2200" b="1" baseline="30000" dirty="0" smtClean="0">
                <a:latin typeface="Palatino Linotype" panose="02040502050505030304" pitchFamily="18" charset="0"/>
              </a:rPr>
              <a:t>15</a:t>
            </a:r>
            <a:r>
              <a:rPr lang="en-US" sz="2200" b="1" baseline="30000" dirty="0">
                <a:latin typeface="Palatino Linotype" panose="02040502050505030304" pitchFamily="18" charset="0"/>
              </a:rPr>
              <a:t> </a:t>
            </a:r>
            <a:r>
              <a:rPr lang="en-US" sz="2200" dirty="0">
                <a:latin typeface="Palatino Linotype" panose="02040502050505030304" pitchFamily="18" charset="0"/>
              </a:rPr>
              <a:t>and He died for </a:t>
            </a:r>
            <a:r>
              <a:rPr lang="en-US" sz="2200" dirty="0" smtClean="0">
                <a:latin typeface="Palatino Linotype" panose="02040502050505030304" pitchFamily="18" charset="0"/>
              </a:rPr>
              <a:t>all, so that </a:t>
            </a:r>
            <a:r>
              <a:rPr lang="en-US" sz="2200" dirty="0">
                <a:latin typeface="Palatino Linotype" panose="02040502050505030304" pitchFamily="18" charset="0"/>
              </a:rPr>
              <a:t>they who live might </a:t>
            </a:r>
            <a:r>
              <a:rPr lang="en-US" sz="2200" b="1" dirty="0">
                <a:latin typeface="Palatino Linotype" panose="02040502050505030304" pitchFamily="18" charset="0"/>
              </a:rPr>
              <a:t>no </a:t>
            </a:r>
            <a:r>
              <a:rPr lang="en-US" sz="2200" b="1" dirty="0" smtClean="0">
                <a:latin typeface="Palatino Linotype" panose="02040502050505030304" pitchFamily="18" charset="0"/>
              </a:rPr>
              <a:t>longer live </a:t>
            </a:r>
            <a:r>
              <a:rPr lang="en-US" sz="2200" b="1" dirty="0">
                <a:latin typeface="Palatino Linotype" panose="02040502050505030304" pitchFamily="18" charset="0"/>
              </a:rPr>
              <a:t>for themselves</a:t>
            </a:r>
            <a:r>
              <a:rPr lang="en-US" sz="2200" dirty="0">
                <a:latin typeface="Palatino Linotype" panose="02040502050505030304" pitchFamily="18" charset="0"/>
              </a:rPr>
              <a:t>, but for Him who died and rose again on their behalf</a:t>
            </a:r>
            <a:r>
              <a:rPr lang="en-US" sz="2200" dirty="0" smtClean="0">
                <a:latin typeface="Palatino Linotype" panose="02040502050505030304" pitchFamily="18" charset="0"/>
              </a:rPr>
              <a:t>.</a:t>
            </a:r>
            <a:endParaRPr lang="en-US" sz="2200" dirty="0">
              <a:latin typeface="Palatino Linotype" panose="02040502050505030304" pitchFamily="18" charset="0"/>
            </a:endParaRPr>
          </a:p>
        </p:txBody>
      </p:sp>
      <p:sp>
        <p:nvSpPr>
          <p:cNvPr id="7" name="Rectangle 6"/>
          <p:cNvSpPr/>
          <p:nvPr/>
        </p:nvSpPr>
        <p:spPr>
          <a:xfrm>
            <a:off x="76200" y="4450140"/>
            <a:ext cx="4572000" cy="830997"/>
          </a:xfrm>
          <a:prstGeom prst="rect">
            <a:avLst/>
          </a:prstGeom>
        </p:spPr>
        <p:txBody>
          <a:bodyPr>
            <a:spAutoFit/>
          </a:bodyPr>
          <a:lstStyle/>
          <a:p>
            <a:pPr marL="342900" indent="-342900">
              <a:buFont typeface="Arial" panose="020B0604020202020204" pitchFamily="34" charset="0"/>
              <a:buChar char="•"/>
            </a:pPr>
            <a:r>
              <a:rPr lang="es-ES" sz="2400" b="1" dirty="0"/>
              <a:t>Escapar</a:t>
            </a:r>
          </a:p>
          <a:p>
            <a:pPr marL="342900" indent="-342900">
              <a:buFont typeface="Arial" panose="020B0604020202020204" pitchFamily="34" charset="0"/>
              <a:buChar char="•"/>
            </a:pPr>
            <a:r>
              <a:rPr lang="es-ES" sz="2400" b="1" dirty="0"/>
              <a:t>Las cosas viejas </a:t>
            </a:r>
            <a:r>
              <a:rPr lang="es-ES" sz="2400" b="1" dirty="0" smtClean="0"/>
              <a:t>pasaron</a:t>
            </a:r>
            <a:endParaRPr lang="en-US" sz="2400" b="1" dirty="0"/>
          </a:p>
        </p:txBody>
      </p:sp>
      <p:sp>
        <p:nvSpPr>
          <p:cNvPr id="8" name="Rectangle 7"/>
          <p:cNvSpPr/>
          <p:nvPr/>
        </p:nvSpPr>
        <p:spPr>
          <a:xfrm>
            <a:off x="3886200" y="4268450"/>
            <a:ext cx="5029200" cy="1446550"/>
          </a:xfrm>
          <a:prstGeom prst="rect">
            <a:avLst/>
          </a:prstGeom>
          <a:gradFill>
            <a:gsLst>
              <a:gs pos="0">
                <a:srgbClr val="FFEFD1"/>
              </a:gs>
              <a:gs pos="64999">
                <a:srgbClr val="F0EBD5"/>
              </a:gs>
              <a:gs pos="100000">
                <a:srgbClr val="D1C39F"/>
              </a:gs>
            </a:gsLst>
            <a:lin ang="2700000" scaled="1"/>
          </a:gradFill>
          <a:effectLst>
            <a:outerShdw blurRad="50800" dist="889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2 </a:t>
            </a:r>
            <a:r>
              <a:rPr lang="en-US" sz="2200" b="1" dirty="0" err="1" smtClean="0">
                <a:latin typeface="Palatino Linotype" panose="02040502050505030304" pitchFamily="18" charset="0"/>
              </a:rPr>
              <a:t>Corintios</a:t>
            </a:r>
            <a:r>
              <a:rPr lang="en-US" sz="2200" b="1" dirty="0" smtClean="0">
                <a:latin typeface="Palatino Linotype" panose="02040502050505030304" pitchFamily="18" charset="0"/>
              </a:rPr>
              <a:t> </a:t>
            </a:r>
            <a:r>
              <a:rPr lang="en-US" sz="2200" b="1" dirty="0" smtClean="0">
                <a:latin typeface="Palatino Linotype" panose="02040502050505030304" pitchFamily="18" charset="0"/>
              </a:rPr>
              <a:t>5 </a:t>
            </a:r>
            <a:r>
              <a:rPr lang="en-US" sz="2200" b="1" baseline="30000" dirty="0" smtClean="0">
                <a:latin typeface="Palatino Linotype" panose="02040502050505030304" pitchFamily="18" charset="0"/>
              </a:rPr>
              <a:t>15</a:t>
            </a:r>
            <a:r>
              <a:rPr lang="en-US" sz="2200" b="1" baseline="30000" dirty="0">
                <a:latin typeface="Palatino Linotype" panose="02040502050505030304" pitchFamily="18" charset="0"/>
              </a:rPr>
              <a:t> </a:t>
            </a:r>
            <a:r>
              <a:rPr lang="es-ES" sz="2200" dirty="0" smtClean="0">
                <a:latin typeface="Palatino Linotype" panose="02040502050505030304" pitchFamily="18" charset="0"/>
              </a:rPr>
              <a:t>y </a:t>
            </a:r>
            <a:r>
              <a:rPr lang="es-ES" sz="2200" dirty="0">
                <a:latin typeface="Palatino Linotype" panose="02040502050505030304" pitchFamily="18" charset="0"/>
              </a:rPr>
              <a:t>él por todos murió, para que los que viven</a:t>
            </a:r>
            <a:r>
              <a:rPr lang="es-ES" sz="2200" b="1" dirty="0">
                <a:latin typeface="Palatino Linotype" panose="02040502050505030304" pitchFamily="18" charset="0"/>
              </a:rPr>
              <a:t> ya no vivan para sí</a:t>
            </a:r>
            <a:r>
              <a:rPr lang="es-ES" sz="2200" dirty="0">
                <a:latin typeface="Palatino Linotype" panose="02040502050505030304" pitchFamily="18" charset="0"/>
              </a:rPr>
              <a:t>, sino para aquel que murió y resucitó por ellos.</a:t>
            </a:r>
            <a:endParaRPr lang="en-US" sz="2200" dirty="0">
              <a:latin typeface="Palatino Linotype" panose="02040502050505030304" pitchFamily="18" charset="0"/>
            </a:endParaRPr>
          </a:p>
        </p:txBody>
      </p:sp>
      <p:sp>
        <p:nvSpPr>
          <p:cNvPr id="11" name="Rectangle 10"/>
          <p:cNvSpPr/>
          <p:nvPr/>
        </p:nvSpPr>
        <p:spPr>
          <a:xfrm>
            <a:off x="3136675" y="3392269"/>
            <a:ext cx="3187925" cy="646331"/>
          </a:xfrm>
          <a:prstGeom prst="rect">
            <a:avLst/>
          </a:prstGeom>
        </p:spPr>
        <p:txBody>
          <a:bodyPr wrap="none">
            <a:spAutoFit/>
          </a:bodyPr>
          <a:lstStyle/>
          <a:p>
            <a:pPr algn="ctr">
              <a:spcBef>
                <a:spcPct val="0"/>
              </a:spcBef>
            </a:pPr>
            <a:r>
              <a:rPr lang="en-US" sz="3600" dirty="0" err="1">
                <a:latin typeface="+mj-lt"/>
                <a:ea typeface="+mj-ea"/>
                <a:cs typeface="+mj-cs"/>
              </a:rPr>
              <a:t>Transformación</a:t>
            </a:r>
            <a:r>
              <a:rPr lang="en-US" sz="3600" dirty="0">
                <a:latin typeface="+mj-lt"/>
                <a:ea typeface="+mj-ea"/>
                <a:cs typeface="+mj-cs"/>
              </a:rPr>
              <a:t> </a:t>
            </a:r>
          </a:p>
        </p:txBody>
      </p:sp>
    </p:spTree>
    <p:extLst>
      <p:ext uri="{BB962C8B-B14F-4D97-AF65-F5344CB8AC3E}">
        <p14:creationId xmlns:p14="http://schemas.microsoft.com/office/powerpoint/2010/main" val="244582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2" grpId="0" animBg="1"/>
      <p:bldP spid="6"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249740"/>
            <a:ext cx="3581400" cy="1200329"/>
          </a:xfrm>
          <a:prstGeom prst="rect">
            <a:avLst/>
          </a:prstGeom>
          <a:noFill/>
        </p:spPr>
        <p:txBody>
          <a:bodyPr wrap="square" rtlCol="0">
            <a:spAutoFit/>
          </a:bodyPr>
          <a:lstStyle/>
          <a:p>
            <a:pPr marL="342900" indent="-342900">
              <a:buFont typeface="Arial" panose="020B0604020202020204" pitchFamily="34" charset="0"/>
              <a:buChar char="•"/>
            </a:pPr>
            <a:r>
              <a:rPr lang="en-US" sz="2400" b="1" dirty="0" smtClean="0"/>
              <a:t>Escape</a:t>
            </a:r>
          </a:p>
          <a:p>
            <a:pPr marL="342900" indent="-342900">
              <a:buFont typeface="Arial" panose="020B0604020202020204" pitchFamily="34" charset="0"/>
              <a:buChar char="•"/>
            </a:pPr>
            <a:r>
              <a:rPr lang="en-US" sz="2400" b="1" dirty="0" smtClean="0"/>
              <a:t>Old things passed away</a:t>
            </a:r>
          </a:p>
          <a:p>
            <a:pPr marL="342900" indent="-342900">
              <a:buFont typeface="Arial" panose="020B0604020202020204" pitchFamily="34" charset="0"/>
              <a:buChar char="•"/>
            </a:pPr>
            <a:r>
              <a:rPr lang="en-US" sz="2400" b="1" dirty="0" smtClean="0"/>
              <a:t>Seated in the Heavens</a:t>
            </a:r>
            <a:endParaRPr lang="en-US" sz="2400" dirty="0" smtClean="0"/>
          </a:p>
        </p:txBody>
      </p:sp>
      <p:sp>
        <p:nvSpPr>
          <p:cNvPr id="9" name="Rectangle 8"/>
          <p:cNvSpPr/>
          <p:nvPr/>
        </p:nvSpPr>
        <p:spPr>
          <a:xfrm>
            <a:off x="3053125" y="76200"/>
            <a:ext cx="3037755" cy="646331"/>
          </a:xfrm>
          <a:prstGeom prst="rect">
            <a:avLst/>
          </a:prstGeom>
        </p:spPr>
        <p:txBody>
          <a:bodyPr wrap="none">
            <a:spAutoFit/>
          </a:bodyPr>
          <a:lstStyle/>
          <a:p>
            <a:pPr algn="ctr">
              <a:spcBef>
                <a:spcPct val="0"/>
              </a:spcBef>
            </a:pPr>
            <a:r>
              <a:rPr lang="en-US" sz="3600" dirty="0" smtClean="0">
                <a:latin typeface="+mj-lt"/>
                <a:ea typeface="+mj-ea"/>
                <a:cs typeface="+mj-cs"/>
              </a:rPr>
              <a:t>Transformation</a:t>
            </a:r>
            <a:endParaRPr lang="en-US" sz="3600" dirty="0">
              <a:latin typeface="+mj-lt"/>
              <a:ea typeface="+mj-ea"/>
              <a:cs typeface="+mj-cs"/>
            </a:endParaRPr>
          </a:p>
        </p:txBody>
      </p:sp>
      <p:sp>
        <p:nvSpPr>
          <p:cNvPr id="10" name="Rectangle 9"/>
          <p:cNvSpPr/>
          <p:nvPr/>
        </p:nvSpPr>
        <p:spPr>
          <a:xfrm>
            <a:off x="0" y="3415237"/>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886200" y="838200"/>
            <a:ext cx="5029200" cy="1107996"/>
          </a:xfrm>
          <a:prstGeom prst="rect">
            <a:avLst/>
          </a:prstGeom>
          <a:gradFill>
            <a:gsLst>
              <a:gs pos="0">
                <a:srgbClr val="FFEFD1"/>
              </a:gs>
              <a:gs pos="64999">
                <a:srgbClr val="F0EBD5"/>
              </a:gs>
              <a:gs pos="100000">
                <a:srgbClr val="D1C39F"/>
              </a:gs>
            </a:gsLst>
            <a:lin ang="2700000" scaled="1"/>
          </a:gradFill>
          <a:effectLst>
            <a:outerShdw blurRad="50800" dist="889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Ephesians 2</a:t>
            </a:r>
            <a:r>
              <a:rPr lang="en-US" sz="2200" b="1" baseline="30000" dirty="0">
                <a:latin typeface="Palatino Linotype" panose="02040502050505030304" pitchFamily="18" charset="0"/>
              </a:rPr>
              <a:t> </a:t>
            </a:r>
            <a:r>
              <a:rPr lang="en-US" sz="2200" b="1" baseline="30000" dirty="0" smtClean="0">
                <a:latin typeface="Palatino Linotype" panose="02040502050505030304" pitchFamily="18" charset="0"/>
              </a:rPr>
              <a:t>4-6</a:t>
            </a:r>
            <a:r>
              <a:rPr lang="en-US" sz="2200" b="1" baseline="30000" dirty="0">
                <a:latin typeface="Palatino Linotype" panose="02040502050505030304" pitchFamily="18" charset="0"/>
              </a:rPr>
              <a:t> </a:t>
            </a:r>
            <a:r>
              <a:rPr lang="en-US" sz="2200" dirty="0">
                <a:latin typeface="Palatino Linotype" panose="02040502050505030304" pitchFamily="18" charset="0"/>
              </a:rPr>
              <a:t>But </a:t>
            </a:r>
            <a:r>
              <a:rPr lang="en-US" sz="2200" dirty="0" smtClean="0">
                <a:latin typeface="Palatino Linotype" panose="02040502050505030304" pitchFamily="18" charset="0"/>
              </a:rPr>
              <a:t>God…and</a:t>
            </a:r>
            <a:r>
              <a:rPr lang="en-US" sz="2200" dirty="0">
                <a:latin typeface="Palatino Linotype" panose="02040502050505030304" pitchFamily="18" charset="0"/>
              </a:rPr>
              <a:t> raised us up with Him, and seated us with Him in the heavenly </a:t>
            </a:r>
            <a:r>
              <a:rPr lang="en-US" sz="2200" i="1" dirty="0">
                <a:latin typeface="Palatino Linotype" panose="02040502050505030304" pitchFamily="18" charset="0"/>
              </a:rPr>
              <a:t>places</a:t>
            </a:r>
            <a:r>
              <a:rPr lang="en-US" sz="2200" dirty="0">
                <a:latin typeface="Palatino Linotype" panose="02040502050505030304" pitchFamily="18" charset="0"/>
              </a:rPr>
              <a:t> in Christ </a:t>
            </a:r>
            <a:r>
              <a:rPr lang="en-US" sz="2200" dirty="0" smtClean="0">
                <a:latin typeface="Palatino Linotype" panose="02040502050505030304" pitchFamily="18" charset="0"/>
              </a:rPr>
              <a:t>Jesus</a:t>
            </a:r>
            <a:endParaRPr lang="en-US" sz="2200" dirty="0">
              <a:latin typeface="Palatino Linotype" panose="02040502050505030304" pitchFamily="18" charset="0"/>
            </a:endParaRPr>
          </a:p>
        </p:txBody>
      </p:sp>
      <p:sp>
        <p:nvSpPr>
          <p:cNvPr id="6" name="Rectangle 5"/>
          <p:cNvSpPr/>
          <p:nvPr/>
        </p:nvSpPr>
        <p:spPr>
          <a:xfrm>
            <a:off x="3886200" y="1905000"/>
            <a:ext cx="5029200" cy="1477328"/>
          </a:xfrm>
          <a:prstGeom prst="rect">
            <a:avLst/>
          </a:prstGeom>
          <a:gradFill>
            <a:gsLst>
              <a:gs pos="0">
                <a:srgbClr val="FFEFD1"/>
              </a:gs>
              <a:gs pos="64999">
                <a:srgbClr val="F0EBD5"/>
              </a:gs>
              <a:gs pos="100000">
                <a:srgbClr val="D1C39F"/>
              </a:gs>
            </a:gsLst>
            <a:lin ang="2700000" scaled="1"/>
          </a:gradFill>
          <a:effectLst>
            <a:outerShdw blurRad="50800" dist="889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Col. 3</a:t>
            </a:r>
            <a:r>
              <a:rPr lang="en-US" sz="2200" b="1" baseline="30000" dirty="0" smtClean="0">
                <a:latin typeface="Palatino Linotype" panose="02040502050505030304" pitchFamily="18" charset="0"/>
              </a:rPr>
              <a:t>5</a:t>
            </a:r>
            <a:r>
              <a:rPr lang="en-US" sz="2200" b="1" baseline="30000" dirty="0">
                <a:latin typeface="Palatino Linotype" panose="02040502050505030304" pitchFamily="18" charset="0"/>
              </a:rPr>
              <a:t> </a:t>
            </a:r>
            <a:r>
              <a:rPr lang="en-US" sz="2200" dirty="0" smtClean="0">
                <a:latin typeface="Palatino Linotype" panose="02040502050505030304" pitchFamily="18" charset="0"/>
              </a:rPr>
              <a:t>Put </a:t>
            </a:r>
            <a:r>
              <a:rPr lang="en-US" sz="2200" dirty="0">
                <a:latin typeface="Palatino Linotype" panose="02040502050505030304" pitchFamily="18" charset="0"/>
              </a:rPr>
              <a:t>to </a:t>
            </a:r>
            <a:r>
              <a:rPr lang="en-US" sz="2200" dirty="0" smtClean="0">
                <a:latin typeface="Palatino Linotype" panose="02040502050505030304" pitchFamily="18" charset="0"/>
              </a:rPr>
              <a:t>death therefore what </a:t>
            </a:r>
            <a:r>
              <a:rPr lang="en-US" sz="2200" dirty="0">
                <a:latin typeface="Palatino Linotype" panose="02040502050505030304" pitchFamily="18" charset="0"/>
              </a:rPr>
              <a:t>is earthly in </a:t>
            </a:r>
            <a:r>
              <a:rPr lang="en-US" sz="2200" dirty="0" smtClean="0">
                <a:latin typeface="Palatino Linotype" panose="02040502050505030304" pitchFamily="18" charset="0"/>
              </a:rPr>
              <a:t>you:</a:t>
            </a:r>
            <a:r>
              <a:rPr lang="en-US" sz="2200" dirty="0">
                <a:latin typeface="Palatino Linotype" panose="02040502050505030304" pitchFamily="18" charset="0"/>
              </a:rPr>
              <a:t> sexual </a:t>
            </a:r>
            <a:r>
              <a:rPr lang="en-US" sz="2200" dirty="0" smtClean="0">
                <a:latin typeface="Palatino Linotype" panose="02040502050505030304" pitchFamily="18" charset="0"/>
              </a:rPr>
              <a:t>immorality, impurity</a:t>
            </a:r>
            <a:r>
              <a:rPr lang="en-US" sz="2200" dirty="0">
                <a:latin typeface="Palatino Linotype" panose="02040502050505030304" pitchFamily="18" charset="0"/>
              </a:rPr>
              <a:t>, passion, evil desire, and covetousness, which is idolatry. [ESV]</a:t>
            </a:r>
          </a:p>
        </p:txBody>
      </p:sp>
      <p:sp>
        <p:nvSpPr>
          <p:cNvPr id="8" name="Rectangle 7"/>
          <p:cNvSpPr/>
          <p:nvPr/>
        </p:nvSpPr>
        <p:spPr>
          <a:xfrm>
            <a:off x="76200" y="4450140"/>
            <a:ext cx="4572000" cy="1200329"/>
          </a:xfrm>
          <a:prstGeom prst="rect">
            <a:avLst/>
          </a:prstGeom>
        </p:spPr>
        <p:txBody>
          <a:bodyPr>
            <a:spAutoFit/>
          </a:bodyPr>
          <a:lstStyle/>
          <a:p>
            <a:pPr marL="342900" indent="-342900">
              <a:buFont typeface="Arial" panose="020B0604020202020204" pitchFamily="34" charset="0"/>
              <a:buChar char="•"/>
            </a:pPr>
            <a:r>
              <a:rPr lang="es-ES" sz="2400" b="1" dirty="0"/>
              <a:t>Escapar</a:t>
            </a:r>
          </a:p>
          <a:p>
            <a:pPr marL="342900" indent="-342900">
              <a:buFont typeface="Arial" panose="020B0604020202020204" pitchFamily="34" charset="0"/>
              <a:buChar char="•"/>
            </a:pPr>
            <a:r>
              <a:rPr lang="es-ES" sz="2400" b="1" dirty="0"/>
              <a:t>Las cosas viejas pasaron</a:t>
            </a:r>
          </a:p>
          <a:p>
            <a:pPr marL="342900" indent="-342900">
              <a:buFont typeface="Arial" panose="020B0604020202020204" pitchFamily="34" charset="0"/>
              <a:buChar char="•"/>
            </a:pPr>
            <a:r>
              <a:rPr lang="es-ES" sz="2400" b="1" dirty="0"/>
              <a:t>Sentados en los </a:t>
            </a:r>
            <a:r>
              <a:rPr lang="es-ES" sz="2400" b="1" dirty="0" smtClean="0"/>
              <a:t>cielos</a:t>
            </a:r>
            <a:endParaRPr lang="en-US" sz="2400" b="1" dirty="0"/>
          </a:p>
        </p:txBody>
      </p:sp>
      <p:sp>
        <p:nvSpPr>
          <p:cNvPr id="11" name="Rectangle 10"/>
          <p:cNvSpPr/>
          <p:nvPr/>
        </p:nvSpPr>
        <p:spPr>
          <a:xfrm>
            <a:off x="3136675" y="3392269"/>
            <a:ext cx="3187925" cy="646331"/>
          </a:xfrm>
          <a:prstGeom prst="rect">
            <a:avLst/>
          </a:prstGeom>
        </p:spPr>
        <p:txBody>
          <a:bodyPr wrap="none">
            <a:spAutoFit/>
          </a:bodyPr>
          <a:lstStyle/>
          <a:p>
            <a:pPr algn="ctr">
              <a:spcBef>
                <a:spcPct val="0"/>
              </a:spcBef>
            </a:pPr>
            <a:r>
              <a:rPr lang="en-US" sz="3600" dirty="0" err="1">
                <a:latin typeface="+mj-lt"/>
                <a:ea typeface="+mj-ea"/>
                <a:cs typeface="+mj-cs"/>
              </a:rPr>
              <a:t>Transformación</a:t>
            </a:r>
            <a:r>
              <a:rPr lang="en-US" sz="3600" dirty="0">
                <a:latin typeface="+mj-lt"/>
                <a:ea typeface="+mj-ea"/>
                <a:cs typeface="+mj-cs"/>
              </a:rPr>
              <a:t> </a:t>
            </a:r>
          </a:p>
        </p:txBody>
      </p:sp>
      <p:sp>
        <p:nvSpPr>
          <p:cNvPr id="13" name="Rectangle 12"/>
          <p:cNvSpPr/>
          <p:nvPr/>
        </p:nvSpPr>
        <p:spPr>
          <a:xfrm>
            <a:off x="3886200" y="4038600"/>
            <a:ext cx="5029200" cy="1446550"/>
          </a:xfrm>
          <a:prstGeom prst="rect">
            <a:avLst/>
          </a:prstGeom>
          <a:gradFill>
            <a:gsLst>
              <a:gs pos="0">
                <a:srgbClr val="FFEFD1"/>
              </a:gs>
              <a:gs pos="64999">
                <a:srgbClr val="F0EBD5"/>
              </a:gs>
              <a:gs pos="100000">
                <a:srgbClr val="D1C39F"/>
              </a:gs>
            </a:gsLst>
            <a:lin ang="2700000" scaled="1"/>
          </a:gradFill>
          <a:effectLst>
            <a:outerShdw blurRad="50800" dist="88900" dir="13500000" algn="br" rotWithShape="0">
              <a:prstClr val="black">
                <a:alpha val="40000"/>
              </a:prstClr>
            </a:outerShdw>
          </a:effectLst>
        </p:spPr>
        <p:txBody>
          <a:bodyPr wrap="square">
            <a:spAutoFit/>
          </a:bodyPr>
          <a:lstStyle/>
          <a:p>
            <a:r>
              <a:rPr lang="en-US" sz="2200" b="1" dirty="0" err="1" smtClean="0">
                <a:latin typeface="Palatino Linotype" panose="02040502050505030304" pitchFamily="18" charset="0"/>
              </a:rPr>
              <a:t>Efesios</a:t>
            </a:r>
            <a:r>
              <a:rPr lang="en-US" sz="2200" b="1" dirty="0" smtClean="0">
                <a:latin typeface="Palatino Linotype" panose="02040502050505030304" pitchFamily="18" charset="0"/>
              </a:rPr>
              <a:t> </a:t>
            </a:r>
            <a:r>
              <a:rPr lang="en-US" sz="2200" b="1" dirty="0" smtClean="0">
                <a:latin typeface="Palatino Linotype" panose="02040502050505030304" pitchFamily="18" charset="0"/>
              </a:rPr>
              <a:t>2</a:t>
            </a:r>
            <a:r>
              <a:rPr lang="en-US" sz="2200" b="1" baseline="30000" dirty="0">
                <a:latin typeface="Palatino Linotype" panose="02040502050505030304" pitchFamily="18" charset="0"/>
              </a:rPr>
              <a:t> </a:t>
            </a:r>
            <a:r>
              <a:rPr lang="en-US" sz="2200" b="1" baseline="30000" dirty="0" smtClean="0">
                <a:latin typeface="Palatino Linotype" panose="02040502050505030304" pitchFamily="18" charset="0"/>
              </a:rPr>
              <a:t>4-6</a:t>
            </a:r>
            <a:r>
              <a:rPr lang="en-US" sz="2200" b="1" baseline="30000" dirty="0">
                <a:latin typeface="Palatino Linotype" panose="02040502050505030304" pitchFamily="18" charset="0"/>
              </a:rPr>
              <a:t> </a:t>
            </a:r>
            <a:r>
              <a:rPr lang="es-ES" sz="2200" b="1" baseline="30000" dirty="0">
                <a:latin typeface="Palatino Linotype" panose="02040502050505030304" pitchFamily="18" charset="0"/>
              </a:rPr>
              <a:t> </a:t>
            </a:r>
            <a:r>
              <a:rPr lang="es-ES" sz="2200" dirty="0">
                <a:latin typeface="Palatino Linotype" panose="02040502050505030304" pitchFamily="18" charset="0"/>
              </a:rPr>
              <a:t>Pero </a:t>
            </a:r>
            <a:r>
              <a:rPr lang="es-ES" sz="2200" dirty="0" smtClean="0">
                <a:latin typeface="Palatino Linotype" panose="02040502050505030304" pitchFamily="18" charset="0"/>
              </a:rPr>
              <a:t>Dios…juntamente </a:t>
            </a:r>
            <a:r>
              <a:rPr lang="es-ES" sz="2200" dirty="0">
                <a:latin typeface="Palatino Linotype" panose="02040502050505030304" pitchFamily="18" charset="0"/>
              </a:rPr>
              <a:t>con él nos resucitó, y asimismo nos hizo sentar en los lugares celestiales con Cristo Jesús, </a:t>
            </a:r>
            <a:endParaRPr lang="en-US" sz="2200" dirty="0">
              <a:latin typeface="Palatino Linotype" panose="02040502050505030304" pitchFamily="18" charset="0"/>
            </a:endParaRPr>
          </a:p>
        </p:txBody>
      </p:sp>
      <p:sp>
        <p:nvSpPr>
          <p:cNvPr id="14" name="Rectangle 13"/>
          <p:cNvSpPr/>
          <p:nvPr/>
        </p:nvSpPr>
        <p:spPr>
          <a:xfrm>
            <a:off x="3886200" y="5410200"/>
            <a:ext cx="5029200" cy="1446550"/>
          </a:xfrm>
          <a:prstGeom prst="rect">
            <a:avLst/>
          </a:prstGeom>
          <a:gradFill>
            <a:gsLst>
              <a:gs pos="0">
                <a:srgbClr val="FFEFD1"/>
              </a:gs>
              <a:gs pos="64999">
                <a:srgbClr val="F0EBD5"/>
              </a:gs>
              <a:gs pos="100000">
                <a:srgbClr val="D1C39F"/>
              </a:gs>
            </a:gsLst>
            <a:lin ang="2700000" scaled="1"/>
          </a:gradFill>
          <a:effectLst>
            <a:outerShdw blurRad="50800" dist="889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Col. </a:t>
            </a:r>
            <a:r>
              <a:rPr lang="en-US" sz="2200" b="1" dirty="0" smtClean="0">
                <a:latin typeface="Palatino Linotype" panose="02040502050505030304" pitchFamily="18" charset="0"/>
              </a:rPr>
              <a:t>3</a:t>
            </a:r>
            <a:r>
              <a:rPr lang="en-US" sz="2200" b="1" baseline="30000" dirty="0" smtClean="0">
                <a:latin typeface="Palatino Linotype" panose="02040502050505030304" pitchFamily="18" charset="0"/>
              </a:rPr>
              <a:t>5</a:t>
            </a:r>
            <a:r>
              <a:rPr lang="es-ES" sz="2200" b="1" baseline="30000" dirty="0">
                <a:latin typeface="Palatino Linotype" panose="02040502050505030304" pitchFamily="18" charset="0"/>
              </a:rPr>
              <a:t> </a:t>
            </a:r>
            <a:r>
              <a:rPr lang="es-ES" sz="2200" dirty="0">
                <a:latin typeface="Palatino Linotype" panose="02040502050505030304" pitchFamily="18" charset="0"/>
              </a:rPr>
              <a:t>Haced morir, pues, lo terrenal en vosotros: fornicación, impureza, pasiones desordenadas, malos deseos y avaricia, que es idolatría</a:t>
            </a:r>
            <a:r>
              <a:rPr lang="es-ES" sz="2200" dirty="0" smtClean="0">
                <a:latin typeface="Palatino Linotype" panose="02040502050505030304" pitchFamily="18" charset="0"/>
              </a:rPr>
              <a:t>.</a:t>
            </a:r>
            <a:endParaRPr lang="en-US" sz="2200" dirty="0">
              <a:latin typeface="Palatino Linotype" panose="02040502050505030304" pitchFamily="18" charset="0"/>
            </a:endParaRPr>
          </a:p>
        </p:txBody>
      </p:sp>
    </p:spTree>
    <p:extLst>
      <p:ext uri="{BB962C8B-B14F-4D97-AF65-F5344CB8AC3E}">
        <p14:creationId xmlns:p14="http://schemas.microsoft.com/office/powerpoint/2010/main" val="1927470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6"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249740"/>
            <a:ext cx="3581400" cy="1569660"/>
          </a:xfrm>
          <a:prstGeom prst="rect">
            <a:avLst/>
          </a:prstGeom>
          <a:noFill/>
        </p:spPr>
        <p:txBody>
          <a:bodyPr wrap="square" rtlCol="0">
            <a:spAutoFit/>
          </a:bodyPr>
          <a:lstStyle/>
          <a:p>
            <a:pPr marL="342900" indent="-342900">
              <a:buFont typeface="Arial" panose="020B0604020202020204" pitchFamily="34" charset="0"/>
              <a:buChar char="•"/>
            </a:pPr>
            <a:r>
              <a:rPr lang="en-US" sz="2400" b="1" dirty="0" smtClean="0"/>
              <a:t>Escape</a:t>
            </a:r>
          </a:p>
          <a:p>
            <a:pPr marL="342900" indent="-342900">
              <a:buFont typeface="Arial" panose="020B0604020202020204" pitchFamily="34" charset="0"/>
              <a:buChar char="•"/>
            </a:pPr>
            <a:r>
              <a:rPr lang="en-US" sz="2400" b="1" dirty="0" smtClean="0"/>
              <a:t>Old things passed away</a:t>
            </a:r>
          </a:p>
          <a:p>
            <a:pPr marL="342900" indent="-342900">
              <a:buFont typeface="Arial" panose="020B0604020202020204" pitchFamily="34" charset="0"/>
              <a:buChar char="•"/>
            </a:pPr>
            <a:r>
              <a:rPr lang="en-US" sz="2400" b="1" dirty="0" smtClean="0"/>
              <a:t>Seated in the Heavens</a:t>
            </a:r>
          </a:p>
          <a:p>
            <a:pPr marL="342900" indent="-342900">
              <a:buFont typeface="Arial" panose="020B0604020202020204" pitchFamily="34" charset="0"/>
              <a:buChar char="•"/>
            </a:pPr>
            <a:r>
              <a:rPr lang="en-US" sz="2400" b="1" dirty="0" smtClean="0"/>
              <a:t>Transformed</a:t>
            </a:r>
            <a:endParaRPr lang="en-US" sz="2400" dirty="0" smtClean="0"/>
          </a:p>
        </p:txBody>
      </p:sp>
      <p:sp>
        <p:nvSpPr>
          <p:cNvPr id="9" name="Rectangle 8"/>
          <p:cNvSpPr/>
          <p:nvPr/>
        </p:nvSpPr>
        <p:spPr>
          <a:xfrm>
            <a:off x="3053125" y="76200"/>
            <a:ext cx="3037755" cy="646331"/>
          </a:xfrm>
          <a:prstGeom prst="rect">
            <a:avLst/>
          </a:prstGeom>
        </p:spPr>
        <p:txBody>
          <a:bodyPr wrap="none">
            <a:spAutoFit/>
          </a:bodyPr>
          <a:lstStyle/>
          <a:p>
            <a:pPr algn="ctr">
              <a:spcBef>
                <a:spcPct val="0"/>
              </a:spcBef>
            </a:pPr>
            <a:r>
              <a:rPr lang="en-US" sz="3600" dirty="0" smtClean="0">
                <a:latin typeface="+mj-lt"/>
                <a:ea typeface="+mj-ea"/>
                <a:cs typeface="+mj-cs"/>
              </a:rPr>
              <a:t>Transformation</a:t>
            </a:r>
            <a:endParaRPr lang="en-US" sz="3600" dirty="0">
              <a:latin typeface="+mj-lt"/>
              <a:ea typeface="+mj-ea"/>
              <a:cs typeface="+mj-cs"/>
            </a:endParaRPr>
          </a:p>
        </p:txBody>
      </p:sp>
      <p:sp>
        <p:nvSpPr>
          <p:cNvPr id="10" name="Rectangle 9"/>
          <p:cNvSpPr/>
          <p:nvPr/>
        </p:nvSpPr>
        <p:spPr>
          <a:xfrm>
            <a:off x="0" y="3415237"/>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886200" y="838200"/>
            <a:ext cx="5029200" cy="2123658"/>
          </a:xfrm>
          <a:prstGeom prst="rect">
            <a:avLst/>
          </a:prstGeom>
          <a:gradFill>
            <a:gsLst>
              <a:gs pos="0">
                <a:srgbClr val="FFEFD1"/>
              </a:gs>
              <a:gs pos="64999">
                <a:srgbClr val="F0EBD5"/>
              </a:gs>
              <a:gs pos="100000">
                <a:srgbClr val="D1C39F"/>
              </a:gs>
            </a:gsLst>
            <a:lin ang="2700000" scaled="1"/>
          </a:gradFill>
          <a:effectLst>
            <a:outerShdw blurRad="50800" dist="889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Romans 12 </a:t>
            </a:r>
            <a:r>
              <a:rPr lang="en-US" sz="2200" b="1" baseline="30000" dirty="0" smtClean="0">
                <a:latin typeface="Palatino Linotype" panose="02040502050505030304" pitchFamily="18" charset="0"/>
              </a:rPr>
              <a:t>2</a:t>
            </a:r>
            <a:r>
              <a:rPr lang="en-US" sz="2200" b="1" baseline="30000" dirty="0">
                <a:latin typeface="Palatino Linotype" panose="02040502050505030304" pitchFamily="18" charset="0"/>
              </a:rPr>
              <a:t> </a:t>
            </a:r>
            <a:r>
              <a:rPr lang="en-US" sz="2200" dirty="0">
                <a:latin typeface="Palatino Linotype" panose="02040502050505030304" pitchFamily="18" charset="0"/>
              </a:rPr>
              <a:t>Do not be conformed to this world</a:t>
            </a:r>
            <a:r>
              <a:rPr lang="en-US" sz="2200" dirty="0" smtClean="0">
                <a:latin typeface="Palatino Linotype" panose="02040502050505030304" pitchFamily="18" charset="0"/>
              </a:rPr>
              <a:t>,</a:t>
            </a:r>
            <a:r>
              <a:rPr lang="en-US" sz="2200" baseline="30000" dirty="0" smtClean="0">
                <a:latin typeface="Palatino Linotype" panose="02040502050505030304" pitchFamily="18" charset="0"/>
              </a:rPr>
              <a:t> </a:t>
            </a:r>
            <a:r>
              <a:rPr lang="en-US" sz="2200" dirty="0" smtClean="0">
                <a:latin typeface="Palatino Linotype" panose="02040502050505030304" pitchFamily="18" charset="0"/>
              </a:rPr>
              <a:t>but </a:t>
            </a:r>
            <a:r>
              <a:rPr lang="en-US" sz="2200" b="1" u="sng" dirty="0">
                <a:latin typeface="Palatino Linotype" panose="02040502050505030304" pitchFamily="18" charset="0"/>
              </a:rPr>
              <a:t>be transformed</a:t>
            </a:r>
            <a:r>
              <a:rPr lang="en-US" sz="2200" dirty="0">
                <a:latin typeface="Palatino Linotype" panose="02040502050505030304" pitchFamily="18" charset="0"/>
              </a:rPr>
              <a:t> by the renewal of your mind, that by testing you may discern what is the will of God, what is good and acceptable and perfect</a:t>
            </a:r>
            <a:r>
              <a:rPr lang="en-US" sz="2200" dirty="0" smtClean="0">
                <a:latin typeface="Palatino Linotype" panose="02040502050505030304" pitchFamily="18" charset="0"/>
              </a:rPr>
              <a:t>.</a:t>
            </a:r>
            <a:endParaRPr lang="en-US" sz="2200" dirty="0">
              <a:latin typeface="Palatino Linotype" panose="02040502050505030304" pitchFamily="18" charset="0"/>
            </a:endParaRPr>
          </a:p>
        </p:txBody>
      </p:sp>
      <p:sp>
        <p:nvSpPr>
          <p:cNvPr id="7" name="Rectangle 6"/>
          <p:cNvSpPr/>
          <p:nvPr/>
        </p:nvSpPr>
        <p:spPr>
          <a:xfrm>
            <a:off x="3886200" y="838200"/>
            <a:ext cx="5029200" cy="2123658"/>
          </a:xfrm>
          <a:prstGeom prst="rect">
            <a:avLst/>
          </a:prstGeom>
          <a:gradFill>
            <a:gsLst>
              <a:gs pos="0">
                <a:srgbClr val="FFEFD1"/>
              </a:gs>
              <a:gs pos="64999">
                <a:srgbClr val="F0EBD5"/>
              </a:gs>
              <a:gs pos="100000">
                <a:srgbClr val="D1C39F"/>
              </a:gs>
            </a:gsLst>
            <a:lin ang="2700000" scaled="1"/>
          </a:gradFill>
          <a:effectLst>
            <a:outerShdw blurRad="50800" dist="889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Romans 12 </a:t>
            </a:r>
            <a:r>
              <a:rPr lang="en-US" sz="2200" b="1" baseline="30000" dirty="0" smtClean="0">
                <a:latin typeface="Palatino Linotype" panose="02040502050505030304" pitchFamily="18" charset="0"/>
              </a:rPr>
              <a:t>2</a:t>
            </a:r>
            <a:r>
              <a:rPr lang="en-US" sz="2200" b="1" baseline="30000" dirty="0">
                <a:latin typeface="Palatino Linotype" panose="02040502050505030304" pitchFamily="18" charset="0"/>
              </a:rPr>
              <a:t> </a:t>
            </a:r>
            <a:r>
              <a:rPr lang="en-US" sz="2200" b="1" u="sng" dirty="0">
                <a:latin typeface="Palatino Linotype" panose="02040502050505030304" pitchFamily="18" charset="0"/>
              </a:rPr>
              <a:t>Do not be conformed to this world</a:t>
            </a:r>
            <a:r>
              <a:rPr lang="en-US" sz="2200" dirty="0" smtClean="0">
                <a:latin typeface="Palatino Linotype" panose="02040502050505030304" pitchFamily="18" charset="0"/>
              </a:rPr>
              <a:t>,</a:t>
            </a:r>
            <a:r>
              <a:rPr lang="en-US" sz="2200" baseline="30000" dirty="0" smtClean="0">
                <a:latin typeface="Palatino Linotype" panose="02040502050505030304" pitchFamily="18" charset="0"/>
              </a:rPr>
              <a:t> </a:t>
            </a:r>
            <a:r>
              <a:rPr lang="en-US" sz="2200" dirty="0" smtClean="0">
                <a:latin typeface="Palatino Linotype" panose="02040502050505030304" pitchFamily="18" charset="0"/>
              </a:rPr>
              <a:t>but </a:t>
            </a:r>
            <a:r>
              <a:rPr lang="en-US" sz="2200" b="1" u="sng" dirty="0">
                <a:latin typeface="Palatino Linotype" panose="02040502050505030304" pitchFamily="18" charset="0"/>
              </a:rPr>
              <a:t>be transformed</a:t>
            </a:r>
            <a:r>
              <a:rPr lang="en-US" sz="2200" dirty="0">
                <a:latin typeface="Palatino Linotype" panose="02040502050505030304" pitchFamily="18" charset="0"/>
              </a:rPr>
              <a:t> by the renewal of your mind, that by testing you may discern what is the will of God, what is good and acceptable and perfect</a:t>
            </a:r>
            <a:r>
              <a:rPr lang="en-US" sz="2200" dirty="0" smtClean="0">
                <a:latin typeface="Palatino Linotype" panose="02040502050505030304" pitchFamily="18" charset="0"/>
              </a:rPr>
              <a:t>.</a:t>
            </a:r>
            <a:endParaRPr lang="en-US" sz="2200" dirty="0">
              <a:latin typeface="Palatino Linotype" panose="02040502050505030304" pitchFamily="18" charset="0"/>
            </a:endParaRPr>
          </a:p>
        </p:txBody>
      </p:sp>
      <p:sp>
        <p:nvSpPr>
          <p:cNvPr id="3" name="Rectangle 2"/>
          <p:cNvSpPr/>
          <p:nvPr/>
        </p:nvSpPr>
        <p:spPr>
          <a:xfrm>
            <a:off x="76200" y="4450140"/>
            <a:ext cx="4572000" cy="1569660"/>
          </a:xfrm>
          <a:prstGeom prst="rect">
            <a:avLst/>
          </a:prstGeom>
        </p:spPr>
        <p:txBody>
          <a:bodyPr>
            <a:spAutoFit/>
          </a:bodyPr>
          <a:lstStyle/>
          <a:p>
            <a:pPr marL="342900" indent="-342900">
              <a:buFont typeface="Arial" panose="020B0604020202020204" pitchFamily="34" charset="0"/>
              <a:buChar char="•"/>
            </a:pPr>
            <a:r>
              <a:rPr lang="es-ES" sz="2400" b="1" dirty="0"/>
              <a:t>Escapar</a:t>
            </a:r>
          </a:p>
          <a:p>
            <a:pPr marL="342900" indent="-342900">
              <a:buFont typeface="Arial" panose="020B0604020202020204" pitchFamily="34" charset="0"/>
              <a:buChar char="•"/>
            </a:pPr>
            <a:r>
              <a:rPr lang="es-ES" sz="2400" b="1" dirty="0"/>
              <a:t>Las cosas viejas pasaron</a:t>
            </a:r>
          </a:p>
          <a:p>
            <a:pPr marL="342900" indent="-342900">
              <a:buFont typeface="Arial" panose="020B0604020202020204" pitchFamily="34" charset="0"/>
              <a:buChar char="•"/>
            </a:pPr>
            <a:r>
              <a:rPr lang="es-ES" sz="2400" b="1" dirty="0"/>
              <a:t>Sentados en los cielos</a:t>
            </a:r>
          </a:p>
          <a:p>
            <a:pPr marL="342900" indent="-342900">
              <a:buFont typeface="Arial" panose="020B0604020202020204" pitchFamily="34" charset="0"/>
              <a:buChar char="•"/>
            </a:pPr>
            <a:r>
              <a:rPr lang="es-ES" sz="2400" b="1" dirty="0"/>
              <a:t>Transformado</a:t>
            </a:r>
            <a:endParaRPr lang="en-US" sz="2400" b="1" dirty="0"/>
          </a:p>
        </p:txBody>
      </p:sp>
      <p:sp>
        <p:nvSpPr>
          <p:cNvPr id="8" name="Rectangle 7"/>
          <p:cNvSpPr/>
          <p:nvPr/>
        </p:nvSpPr>
        <p:spPr>
          <a:xfrm>
            <a:off x="3136675" y="3392269"/>
            <a:ext cx="3187925" cy="646331"/>
          </a:xfrm>
          <a:prstGeom prst="rect">
            <a:avLst/>
          </a:prstGeom>
        </p:spPr>
        <p:txBody>
          <a:bodyPr wrap="none">
            <a:spAutoFit/>
          </a:bodyPr>
          <a:lstStyle/>
          <a:p>
            <a:pPr algn="ctr">
              <a:spcBef>
                <a:spcPct val="0"/>
              </a:spcBef>
            </a:pPr>
            <a:r>
              <a:rPr lang="en-US" sz="3600" dirty="0" err="1">
                <a:latin typeface="+mj-lt"/>
                <a:ea typeface="+mj-ea"/>
                <a:cs typeface="+mj-cs"/>
              </a:rPr>
              <a:t>Transformación</a:t>
            </a:r>
            <a:r>
              <a:rPr lang="en-US" sz="3600" dirty="0">
                <a:latin typeface="+mj-lt"/>
                <a:ea typeface="+mj-ea"/>
                <a:cs typeface="+mj-cs"/>
              </a:rPr>
              <a:t> </a:t>
            </a:r>
          </a:p>
        </p:txBody>
      </p:sp>
      <p:sp>
        <p:nvSpPr>
          <p:cNvPr id="11" name="Rectangle 10"/>
          <p:cNvSpPr/>
          <p:nvPr/>
        </p:nvSpPr>
        <p:spPr>
          <a:xfrm>
            <a:off x="3886200" y="4048542"/>
            <a:ext cx="5029200" cy="2123658"/>
          </a:xfrm>
          <a:prstGeom prst="rect">
            <a:avLst/>
          </a:prstGeom>
          <a:gradFill>
            <a:gsLst>
              <a:gs pos="0">
                <a:srgbClr val="FFEFD1"/>
              </a:gs>
              <a:gs pos="64999">
                <a:srgbClr val="F0EBD5"/>
              </a:gs>
              <a:gs pos="100000">
                <a:srgbClr val="D1C39F"/>
              </a:gs>
            </a:gsLst>
            <a:lin ang="2700000" scaled="1"/>
          </a:gradFill>
          <a:effectLst>
            <a:outerShdw blurRad="50800" dist="889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Romans 12 </a:t>
            </a:r>
            <a:r>
              <a:rPr lang="en-US" sz="2200" b="1" baseline="30000" dirty="0" smtClean="0">
                <a:latin typeface="Palatino Linotype" panose="02040502050505030304" pitchFamily="18" charset="0"/>
              </a:rPr>
              <a:t>2</a:t>
            </a:r>
            <a:r>
              <a:rPr lang="en-US" sz="2200" b="1" baseline="30000" dirty="0">
                <a:latin typeface="Palatino Linotype" panose="02040502050505030304" pitchFamily="18" charset="0"/>
              </a:rPr>
              <a:t> </a:t>
            </a:r>
            <a:r>
              <a:rPr lang="es-ES" sz="2200" dirty="0">
                <a:latin typeface="Palatino Linotype" panose="02040502050505030304" pitchFamily="18" charset="0"/>
              </a:rPr>
              <a:t>No os conforméis a este mundo, sino </a:t>
            </a:r>
            <a:r>
              <a:rPr lang="es-ES" sz="2200" b="1" u="sng" dirty="0">
                <a:latin typeface="Palatino Linotype" panose="02040502050505030304" pitchFamily="18" charset="0"/>
              </a:rPr>
              <a:t>transformaos</a:t>
            </a:r>
            <a:r>
              <a:rPr lang="es-ES" sz="2200" dirty="0">
                <a:latin typeface="Palatino Linotype" panose="02040502050505030304" pitchFamily="18" charset="0"/>
              </a:rPr>
              <a:t> por medio de la renovación de vuestro entendimiento, para que comprobéis cuál es la buena voluntad de Dios, agradable y perfecta</a:t>
            </a:r>
            <a:r>
              <a:rPr lang="es-ES" sz="2200" dirty="0" smtClean="0">
                <a:latin typeface="Palatino Linotype" panose="02040502050505030304" pitchFamily="18" charset="0"/>
              </a:rPr>
              <a:t>.</a:t>
            </a:r>
            <a:endParaRPr lang="en-US" sz="2200" dirty="0">
              <a:latin typeface="Palatino Linotype" panose="02040502050505030304" pitchFamily="18" charset="0"/>
            </a:endParaRPr>
          </a:p>
        </p:txBody>
      </p:sp>
      <p:sp>
        <p:nvSpPr>
          <p:cNvPr id="13" name="Rectangle 12"/>
          <p:cNvSpPr/>
          <p:nvPr/>
        </p:nvSpPr>
        <p:spPr>
          <a:xfrm>
            <a:off x="3886200" y="4038600"/>
            <a:ext cx="5029200" cy="2123658"/>
          </a:xfrm>
          <a:prstGeom prst="rect">
            <a:avLst/>
          </a:prstGeom>
          <a:gradFill>
            <a:gsLst>
              <a:gs pos="0">
                <a:srgbClr val="FFEFD1"/>
              </a:gs>
              <a:gs pos="64999">
                <a:srgbClr val="F0EBD5"/>
              </a:gs>
              <a:gs pos="100000">
                <a:srgbClr val="D1C39F"/>
              </a:gs>
            </a:gsLst>
            <a:lin ang="2700000" scaled="1"/>
          </a:gradFill>
          <a:effectLst>
            <a:outerShdw blurRad="50800" dist="889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Romans 12 </a:t>
            </a:r>
            <a:r>
              <a:rPr lang="en-US" sz="2200" b="1" baseline="30000" dirty="0" smtClean="0">
                <a:latin typeface="Palatino Linotype" panose="02040502050505030304" pitchFamily="18" charset="0"/>
              </a:rPr>
              <a:t>2</a:t>
            </a:r>
            <a:r>
              <a:rPr lang="en-US" sz="2200" b="1" baseline="30000" dirty="0">
                <a:latin typeface="Palatino Linotype" panose="02040502050505030304" pitchFamily="18" charset="0"/>
              </a:rPr>
              <a:t> </a:t>
            </a:r>
            <a:r>
              <a:rPr lang="es-ES" sz="2200" b="1" u="sng" dirty="0">
                <a:latin typeface="Palatino Linotype" panose="02040502050505030304" pitchFamily="18" charset="0"/>
              </a:rPr>
              <a:t>No os conforméis a este mundo</a:t>
            </a:r>
            <a:r>
              <a:rPr lang="es-ES" sz="2200" dirty="0">
                <a:latin typeface="Palatino Linotype" panose="02040502050505030304" pitchFamily="18" charset="0"/>
              </a:rPr>
              <a:t>, sino </a:t>
            </a:r>
            <a:r>
              <a:rPr lang="es-ES" sz="2200" b="1" u="sng" dirty="0">
                <a:latin typeface="Palatino Linotype" panose="02040502050505030304" pitchFamily="18" charset="0"/>
              </a:rPr>
              <a:t>transformaos</a:t>
            </a:r>
            <a:r>
              <a:rPr lang="es-ES" sz="2200" dirty="0">
                <a:latin typeface="Palatino Linotype" panose="02040502050505030304" pitchFamily="18" charset="0"/>
              </a:rPr>
              <a:t> por medio de la renovación de vuestro entendimiento, para que comprobéis cuál es la buena voluntad de Dios, agradable y perfecta</a:t>
            </a:r>
            <a:r>
              <a:rPr lang="es-ES" sz="2200" dirty="0" smtClean="0">
                <a:latin typeface="Palatino Linotype" panose="02040502050505030304" pitchFamily="18" charset="0"/>
              </a:rPr>
              <a:t>.</a:t>
            </a:r>
            <a:endParaRPr lang="en-US" sz="2200" dirty="0">
              <a:latin typeface="Palatino Linotype" panose="02040502050505030304" pitchFamily="18" charset="0"/>
            </a:endParaRPr>
          </a:p>
        </p:txBody>
      </p:sp>
    </p:spTree>
    <p:extLst>
      <p:ext uri="{BB962C8B-B14F-4D97-AF65-F5344CB8AC3E}">
        <p14:creationId xmlns:p14="http://schemas.microsoft.com/office/powerpoint/2010/main" val="3770492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7" grpId="0" animBg="1"/>
      <p:bldP spid="11"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249740"/>
            <a:ext cx="3581400" cy="1569660"/>
          </a:xfrm>
          <a:prstGeom prst="rect">
            <a:avLst/>
          </a:prstGeom>
          <a:noFill/>
        </p:spPr>
        <p:txBody>
          <a:bodyPr wrap="square" rtlCol="0">
            <a:spAutoFit/>
          </a:bodyPr>
          <a:lstStyle/>
          <a:p>
            <a:pPr marL="342900" indent="-342900">
              <a:buFont typeface="Arial" panose="020B0604020202020204" pitchFamily="34" charset="0"/>
              <a:buChar char="•"/>
            </a:pPr>
            <a:r>
              <a:rPr lang="en-US" sz="2400" b="1" dirty="0" smtClean="0"/>
              <a:t>Escape</a:t>
            </a:r>
          </a:p>
          <a:p>
            <a:pPr marL="342900" indent="-342900">
              <a:buFont typeface="Arial" panose="020B0604020202020204" pitchFamily="34" charset="0"/>
              <a:buChar char="•"/>
            </a:pPr>
            <a:r>
              <a:rPr lang="en-US" sz="2400" b="1" dirty="0" smtClean="0"/>
              <a:t>Old things passed away</a:t>
            </a:r>
          </a:p>
          <a:p>
            <a:pPr marL="342900" indent="-342900">
              <a:buFont typeface="Arial" panose="020B0604020202020204" pitchFamily="34" charset="0"/>
              <a:buChar char="•"/>
            </a:pPr>
            <a:r>
              <a:rPr lang="en-US" sz="2400" b="1" dirty="0" smtClean="0"/>
              <a:t>Seated in the Heavens</a:t>
            </a:r>
          </a:p>
          <a:p>
            <a:pPr marL="342900" indent="-342900">
              <a:buFont typeface="Arial" panose="020B0604020202020204" pitchFamily="34" charset="0"/>
              <a:buChar char="•"/>
            </a:pPr>
            <a:r>
              <a:rPr lang="en-US" sz="2400" b="1" dirty="0" smtClean="0"/>
              <a:t>Transformed</a:t>
            </a:r>
            <a:endParaRPr lang="en-US" sz="2400" dirty="0" smtClean="0"/>
          </a:p>
        </p:txBody>
      </p:sp>
      <p:sp>
        <p:nvSpPr>
          <p:cNvPr id="9" name="Rectangle 8"/>
          <p:cNvSpPr/>
          <p:nvPr/>
        </p:nvSpPr>
        <p:spPr>
          <a:xfrm>
            <a:off x="3053124" y="76200"/>
            <a:ext cx="3037756" cy="646331"/>
          </a:xfrm>
          <a:prstGeom prst="rect">
            <a:avLst/>
          </a:prstGeom>
        </p:spPr>
        <p:txBody>
          <a:bodyPr wrap="none">
            <a:spAutoFit/>
          </a:bodyPr>
          <a:lstStyle/>
          <a:p>
            <a:pPr algn="ctr">
              <a:spcBef>
                <a:spcPct val="0"/>
              </a:spcBef>
            </a:pPr>
            <a:r>
              <a:rPr lang="en-US" sz="3600" dirty="0" smtClean="0">
                <a:latin typeface="+mj-lt"/>
                <a:ea typeface="+mj-ea"/>
                <a:cs typeface="+mj-cs"/>
              </a:rPr>
              <a:t>Transformation</a:t>
            </a:r>
            <a:endParaRPr lang="en-US" sz="3600" dirty="0">
              <a:latin typeface="+mj-lt"/>
              <a:ea typeface="+mj-ea"/>
              <a:cs typeface="+mj-cs"/>
            </a:endParaRPr>
          </a:p>
        </p:txBody>
      </p:sp>
      <p:sp>
        <p:nvSpPr>
          <p:cNvPr id="10" name="Rectangle 9"/>
          <p:cNvSpPr/>
          <p:nvPr/>
        </p:nvSpPr>
        <p:spPr>
          <a:xfrm>
            <a:off x="0" y="3415237"/>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7600" y="838200"/>
            <a:ext cx="5410200" cy="2462213"/>
          </a:xfrm>
          <a:prstGeom prst="rect">
            <a:avLst/>
          </a:prstGeom>
          <a:gradFill>
            <a:gsLst>
              <a:gs pos="0">
                <a:srgbClr val="FFEFD1"/>
              </a:gs>
              <a:gs pos="64999">
                <a:srgbClr val="F0EBD5"/>
              </a:gs>
              <a:gs pos="100000">
                <a:srgbClr val="D1C39F"/>
              </a:gs>
            </a:gsLst>
            <a:lin ang="2700000" scaled="1"/>
          </a:gradFill>
          <a:effectLst>
            <a:outerShdw blurRad="50800" dist="889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Ephesians 4 </a:t>
            </a:r>
            <a:r>
              <a:rPr lang="en-US" sz="2200" b="1" baseline="30000" dirty="0" smtClean="0">
                <a:latin typeface="Palatino Linotype" panose="02040502050505030304" pitchFamily="18" charset="0"/>
              </a:rPr>
              <a:t>22</a:t>
            </a:r>
            <a:r>
              <a:rPr lang="en-US" sz="2200" b="1" baseline="30000" dirty="0">
                <a:latin typeface="Palatino Linotype" panose="02040502050505030304" pitchFamily="18" charset="0"/>
              </a:rPr>
              <a:t> </a:t>
            </a:r>
            <a:r>
              <a:rPr lang="en-US" sz="2200" dirty="0" smtClean="0">
                <a:latin typeface="Palatino Linotype" panose="02040502050505030304" pitchFamily="18" charset="0"/>
              </a:rPr>
              <a:t>to</a:t>
            </a:r>
            <a:r>
              <a:rPr lang="en-US" sz="2200" dirty="0">
                <a:latin typeface="Palatino Linotype" panose="02040502050505030304" pitchFamily="18" charset="0"/>
              </a:rPr>
              <a:t> put </a:t>
            </a:r>
            <a:r>
              <a:rPr lang="en-US" sz="2200" dirty="0" smtClean="0">
                <a:latin typeface="Palatino Linotype" panose="02040502050505030304" pitchFamily="18" charset="0"/>
              </a:rPr>
              <a:t>off your </a:t>
            </a:r>
            <a:r>
              <a:rPr lang="en-US" sz="2200" dirty="0">
                <a:latin typeface="Palatino Linotype" panose="02040502050505030304" pitchFamily="18" charset="0"/>
              </a:rPr>
              <a:t>old self</a:t>
            </a:r>
            <a:r>
              <a:rPr lang="en-US" sz="2200" dirty="0" smtClean="0">
                <a:latin typeface="Palatino Linotype" panose="02040502050505030304" pitchFamily="18" charset="0"/>
              </a:rPr>
              <a:t>, which belongs to </a:t>
            </a:r>
            <a:r>
              <a:rPr lang="en-US" sz="2200" dirty="0">
                <a:latin typeface="Palatino Linotype" panose="02040502050505030304" pitchFamily="18" charset="0"/>
              </a:rPr>
              <a:t>your former manner of life and is corrupt through deceitful </a:t>
            </a:r>
            <a:r>
              <a:rPr lang="en-US" sz="2200" dirty="0" smtClean="0">
                <a:latin typeface="Palatino Linotype" panose="02040502050505030304" pitchFamily="18" charset="0"/>
              </a:rPr>
              <a:t>desires, </a:t>
            </a:r>
            <a:r>
              <a:rPr lang="en-US" sz="2200" b="1" baseline="30000" dirty="0" smtClean="0">
                <a:latin typeface="Palatino Linotype" panose="02040502050505030304" pitchFamily="18" charset="0"/>
              </a:rPr>
              <a:t>23</a:t>
            </a:r>
            <a:r>
              <a:rPr lang="en-US" sz="2200" b="1" baseline="30000" dirty="0">
                <a:latin typeface="Palatino Linotype" panose="02040502050505030304" pitchFamily="18" charset="0"/>
              </a:rPr>
              <a:t> </a:t>
            </a:r>
            <a:r>
              <a:rPr lang="en-US" sz="2200" dirty="0" smtClean="0">
                <a:latin typeface="Palatino Linotype" panose="02040502050505030304" pitchFamily="18" charset="0"/>
              </a:rPr>
              <a:t>and to </a:t>
            </a:r>
            <a:r>
              <a:rPr lang="en-US" sz="2200" dirty="0">
                <a:latin typeface="Palatino Linotype" panose="02040502050505030304" pitchFamily="18" charset="0"/>
              </a:rPr>
              <a:t>be renewed in the spirit of </a:t>
            </a:r>
            <a:r>
              <a:rPr lang="en-US" sz="2200" dirty="0" smtClean="0">
                <a:latin typeface="Palatino Linotype" panose="02040502050505030304" pitchFamily="18" charset="0"/>
              </a:rPr>
              <a:t>your minds, </a:t>
            </a:r>
            <a:r>
              <a:rPr lang="en-US" sz="2200" b="1" baseline="30000" dirty="0" smtClean="0">
                <a:latin typeface="Palatino Linotype" panose="02040502050505030304" pitchFamily="18" charset="0"/>
              </a:rPr>
              <a:t>24</a:t>
            </a:r>
            <a:r>
              <a:rPr lang="en-US" sz="2200" b="1" baseline="30000" dirty="0">
                <a:latin typeface="Palatino Linotype" panose="02040502050505030304" pitchFamily="18" charset="0"/>
              </a:rPr>
              <a:t> </a:t>
            </a:r>
            <a:r>
              <a:rPr lang="en-US" sz="2200" dirty="0">
                <a:latin typeface="Palatino Linotype" panose="02040502050505030304" pitchFamily="18" charset="0"/>
              </a:rPr>
              <a:t>and to put on the new </a:t>
            </a:r>
            <a:r>
              <a:rPr lang="en-US" sz="2200" dirty="0" smtClean="0">
                <a:latin typeface="Palatino Linotype" panose="02040502050505030304" pitchFamily="18" charset="0"/>
              </a:rPr>
              <a:t>self, created </a:t>
            </a:r>
            <a:r>
              <a:rPr lang="en-US" sz="2200" dirty="0">
                <a:latin typeface="Palatino Linotype" panose="02040502050505030304" pitchFamily="18" charset="0"/>
              </a:rPr>
              <a:t>after the likeness of God in true righteousness and holiness</a:t>
            </a:r>
            <a:r>
              <a:rPr lang="en-US" sz="2200" dirty="0" smtClean="0">
                <a:latin typeface="Palatino Linotype" panose="02040502050505030304" pitchFamily="18" charset="0"/>
              </a:rPr>
              <a:t>.</a:t>
            </a:r>
            <a:endParaRPr lang="en-US" sz="2200" dirty="0">
              <a:latin typeface="Palatino Linotype" panose="02040502050505030304" pitchFamily="18" charset="0"/>
            </a:endParaRPr>
          </a:p>
        </p:txBody>
      </p:sp>
      <p:sp>
        <p:nvSpPr>
          <p:cNvPr id="6" name="Rectangle 5"/>
          <p:cNvSpPr/>
          <p:nvPr/>
        </p:nvSpPr>
        <p:spPr>
          <a:xfrm>
            <a:off x="3136675" y="3392269"/>
            <a:ext cx="3187925" cy="646331"/>
          </a:xfrm>
          <a:prstGeom prst="rect">
            <a:avLst/>
          </a:prstGeom>
        </p:spPr>
        <p:txBody>
          <a:bodyPr wrap="none">
            <a:spAutoFit/>
          </a:bodyPr>
          <a:lstStyle/>
          <a:p>
            <a:pPr algn="ctr">
              <a:spcBef>
                <a:spcPct val="0"/>
              </a:spcBef>
            </a:pPr>
            <a:r>
              <a:rPr lang="en-US" sz="3600" dirty="0" err="1">
                <a:latin typeface="+mj-lt"/>
                <a:ea typeface="+mj-ea"/>
                <a:cs typeface="+mj-cs"/>
              </a:rPr>
              <a:t>Transformación</a:t>
            </a:r>
            <a:r>
              <a:rPr lang="en-US" sz="3600" dirty="0">
                <a:latin typeface="+mj-lt"/>
                <a:ea typeface="+mj-ea"/>
                <a:cs typeface="+mj-cs"/>
              </a:rPr>
              <a:t> </a:t>
            </a:r>
          </a:p>
        </p:txBody>
      </p:sp>
      <p:sp>
        <p:nvSpPr>
          <p:cNvPr id="8" name="Rectangle 7"/>
          <p:cNvSpPr/>
          <p:nvPr/>
        </p:nvSpPr>
        <p:spPr>
          <a:xfrm>
            <a:off x="76200" y="4450140"/>
            <a:ext cx="4572000" cy="1569660"/>
          </a:xfrm>
          <a:prstGeom prst="rect">
            <a:avLst/>
          </a:prstGeom>
        </p:spPr>
        <p:txBody>
          <a:bodyPr>
            <a:spAutoFit/>
          </a:bodyPr>
          <a:lstStyle/>
          <a:p>
            <a:pPr marL="342900" indent="-342900">
              <a:buFont typeface="Arial" panose="020B0604020202020204" pitchFamily="34" charset="0"/>
              <a:buChar char="•"/>
            </a:pPr>
            <a:r>
              <a:rPr lang="es-ES" sz="2400" b="1" dirty="0"/>
              <a:t>Escapar</a:t>
            </a:r>
          </a:p>
          <a:p>
            <a:pPr marL="342900" indent="-342900">
              <a:buFont typeface="Arial" panose="020B0604020202020204" pitchFamily="34" charset="0"/>
              <a:buChar char="•"/>
            </a:pPr>
            <a:r>
              <a:rPr lang="es-ES" sz="2400" b="1" dirty="0"/>
              <a:t>Las cosas viejas pasaron</a:t>
            </a:r>
          </a:p>
          <a:p>
            <a:pPr marL="342900" indent="-342900">
              <a:buFont typeface="Arial" panose="020B0604020202020204" pitchFamily="34" charset="0"/>
              <a:buChar char="•"/>
            </a:pPr>
            <a:r>
              <a:rPr lang="es-ES" sz="2400" b="1" dirty="0"/>
              <a:t>Sentados en los cielos</a:t>
            </a:r>
          </a:p>
          <a:p>
            <a:pPr marL="342900" indent="-342900">
              <a:buFont typeface="Arial" panose="020B0604020202020204" pitchFamily="34" charset="0"/>
              <a:buChar char="•"/>
            </a:pPr>
            <a:r>
              <a:rPr lang="es-ES" sz="2400" b="1" dirty="0"/>
              <a:t>Transformado</a:t>
            </a:r>
            <a:endParaRPr lang="en-US" sz="2400" b="1" dirty="0"/>
          </a:p>
        </p:txBody>
      </p:sp>
      <p:sp>
        <p:nvSpPr>
          <p:cNvPr id="11" name="Rectangle 10"/>
          <p:cNvSpPr/>
          <p:nvPr/>
        </p:nvSpPr>
        <p:spPr>
          <a:xfrm>
            <a:off x="3657600" y="4038600"/>
            <a:ext cx="5410200" cy="2462213"/>
          </a:xfrm>
          <a:prstGeom prst="rect">
            <a:avLst/>
          </a:prstGeom>
          <a:gradFill>
            <a:gsLst>
              <a:gs pos="0">
                <a:srgbClr val="FFEFD1"/>
              </a:gs>
              <a:gs pos="64999">
                <a:srgbClr val="F0EBD5"/>
              </a:gs>
              <a:gs pos="100000">
                <a:srgbClr val="D1C39F"/>
              </a:gs>
            </a:gsLst>
            <a:lin ang="2700000" scaled="1"/>
          </a:gradFill>
          <a:effectLst>
            <a:outerShdw blurRad="50800" dist="889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Ephesians 4 </a:t>
            </a:r>
            <a:r>
              <a:rPr lang="es-ES" sz="2200" b="1" baseline="30000" dirty="0">
                <a:latin typeface="Palatino Linotype" panose="02040502050505030304" pitchFamily="18" charset="0"/>
              </a:rPr>
              <a:t>22 </a:t>
            </a:r>
            <a:r>
              <a:rPr lang="es-ES" sz="2200" dirty="0">
                <a:latin typeface="Palatino Linotype" panose="02040502050505030304" pitchFamily="18" charset="0"/>
              </a:rPr>
              <a:t>En cuanto a la pasada manera de vivir, despojaos del viejo hombre, que está corrompido por los deseos engañosos, </a:t>
            </a:r>
            <a:r>
              <a:rPr lang="es-ES" sz="2200" b="1" baseline="30000" dirty="0">
                <a:latin typeface="Palatino Linotype" panose="02040502050505030304" pitchFamily="18" charset="0"/>
              </a:rPr>
              <a:t>23 </a:t>
            </a:r>
            <a:r>
              <a:rPr lang="es-ES" sz="2200" dirty="0">
                <a:latin typeface="Palatino Linotype" panose="02040502050505030304" pitchFamily="18" charset="0"/>
              </a:rPr>
              <a:t>renovaos en el espíritu de vuestra mente, </a:t>
            </a:r>
            <a:r>
              <a:rPr lang="es-ES" sz="2200" b="1" baseline="30000" dirty="0">
                <a:latin typeface="Palatino Linotype" panose="02040502050505030304" pitchFamily="18" charset="0"/>
              </a:rPr>
              <a:t>24 </a:t>
            </a:r>
            <a:r>
              <a:rPr lang="es-ES" sz="2200" dirty="0">
                <a:latin typeface="Palatino Linotype" panose="02040502050505030304" pitchFamily="18" charset="0"/>
              </a:rPr>
              <a:t>y vestíos del nuevo hombre, creado según Dios en la justicia y santidad de la verdad</a:t>
            </a:r>
            <a:r>
              <a:rPr lang="es-ES" sz="2200" dirty="0" smtClean="0">
                <a:latin typeface="Palatino Linotype" panose="02040502050505030304" pitchFamily="18" charset="0"/>
              </a:rPr>
              <a:t>.</a:t>
            </a:r>
            <a:endParaRPr lang="en-US" sz="2200" dirty="0">
              <a:latin typeface="Palatino Linotype" panose="02040502050505030304" pitchFamily="18" charset="0"/>
            </a:endParaRPr>
          </a:p>
        </p:txBody>
      </p:sp>
    </p:spTree>
    <p:extLst>
      <p:ext uri="{BB962C8B-B14F-4D97-AF65-F5344CB8AC3E}">
        <p14:creationId xmlns:p14="http://schemas.microsoft.com/office/powerpoint/2010/main" val="61016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249740"/>
            <a:ext cx="3581400" cy="1569660"/>
          </a:xfrm>
          <a:prstGeom prst="rect">
            <a:avLst/>
          </a:prstGeom>
          <a:noFill/>
        </p:spPr>
        <p:txBody>
          <a:bodyPr wrap="square" rtlCol="0">
            <a:spAutoFit/>
          </a:bodyPr>
          <a:lstStyle/>
          <a:p>
            <a:pPr marL="342900" indent="-342900">
              <a:buFont typeface="Arial" panose="020B0604020202020204" pitchFamily="34" charset="0"/>
              <a:buChar char="•"/>
            </a:pPr>
            <a:r>
              <a:rPr lang="en-US" sz="2400" b="1" dirty="0" smtClean="0"/>
              <a:t>Escape</a:t>
            </a:r>
          </a:p>
          <a:p>
            <a:pPr marL="342900" indent="-342900">
              <a:buFont typeface="Arial" panose="020B0604020202020204" pitchFamily="34" charset="0"/>
              <a:buChar char="•"/>
            </a:pPr>
            <a:r>
              <a:rPr lang="en-US" sz="2400" b="1" dirty="0" smtClean="0"/>
              <a:t>Old things passed away</a:t>
            </a:r>
          </a:p>
          <a:p>
            <a:pPr marL="342900" indent="-342900">
              <a:buFont typeface="Arial" panose="020B0604020202020204" pitchFamily="34" charset="0"/>
              <a:buChar char="•"/>
            </a:pPr>
            <a:r>
              <a:rPr lang="en-US" sz="2400" b="1" dirty="0" smtClean="0"/>
              <a:t>Seated in the Heavens</a:t>
            </a:r>
          </a:p>
          <a:p>
            <a:pPr marL="342900" indent="-342900">
              <a:buFont typeface="Arial" panose="020B0604020202020204" pitchFamily="34" charset="0"/>
              <a:buChar char="•"/>
            </a:pPr>
            <a:r>
              <a:rPr lang="en-US" sz="2400" b="1" dirty="0" smtClean="0"/>
              <a:t>Transformed</a:t>
            </a:r>
            <a:endParaRPr lang="en-US" sz="2400" dirty="0" smtClean="0"/>
          </a:p>
        </p:txBody>
      </p:sp>
      <p:sp>
        <p:nvSpPr>
          <p:cNvPr id="9" name="Rectangle 8"/>
          <p:cNvSpPr/>
          <p:nvPr/>
        </p:nvSpPr>
        <p:spPr>
          <a:xfrm>
            <a:off x="3053125" y="76200"/>
            <a:ext cx="3037755" cy="646331"/>
          </a:xfrm>
          <a:prstGeom prst="rect">
            <a:avLst/>
          </a:prstGeom>
        </p:spPr>
        <p:txBody>
          <a:bodyPr wrap="none">
            <a:spAutoFit/>
          </a:bodyPr>
          <a:lstStyle/>
          <a:p>
            <a:pPr algn="ctr">
              <a:spcBef>
                <a:spcPct val="0"/>
              </a:spcBef>
            </a:pPr>
            <a:r>
              <a:rPr lang="en-US" sz="3600" dirty="0" smtClean="0">
                <a:latin typeface="+mj-lt"/>
                <a:ea typeface="+mj-ea"/>
                <a:cs typeface="+mj-cs"/>
              </a:rPr>
              <a:t>Transformation</a:t>
            </a:r>
            <a:endParaRPr lang="en-US" sz="3600" dirty="0">
              <a:latin typeface="+mj-lt"/>
              <a:ea typeface="+mj-ea"/>
              <a:cs typeface="+mj-cs"/>
            </a:endParaRPr>
          </a:p>
        </p:txBody>
      </p:sp>
      <p:sp>
        <p:nvSpPr>
          <p:cNvPr id="10" name="Rectangle 9"/>
          <p:cNvSpPr/>
          <p:nvPr/>
        </p:nvSpPr>
        <p:spPr>
          <a:xfrm>
            <a:off x="0" y="3415237"/>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7600" y="838200"/>
            <a:ext cx="5410200" cy="2462213"/>
          </a:xfrm>
          <a:prstGeom prst="rect">
            <a:avLst/>
          </a:prstGeom>
          <a:gradFill>
            <a:gsLst>
              <a:gs pos="0">
                <a:srgbClr val="FFEFD1"/>
              </a:gs>
              <a:gs pos="64999">
                <a:srgbClr val="F0EBD5"/>
              </a:gs>
              <a:gs pos="100000">
                <a:srgbClr val="D1C39F"/>
              </a:gs>
            </a:gsLst>
            <a:lin ang="2700000" scaled="1"/>
          </a:gradFill>
          <a:effectLst>
            <a:outerShdw blurRad="50800" dist="889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Ephesians 4 </a:t>
            </a:r>
            <a:r>
              <a:rPr lang="en-US" sz="2200" b="1" baseline="30000" dirty="0" smtClean="0">
                <a:latin typeface="Palatino Linotype" panose="02040502050505030304" pitchFamily="18" charset="0"/>
              </a:rPr>
              <a:t>22</a:t>
            </a:r>
            <a:r>
              <a:rPr lang="en-US" sz="2200" b="1" baseline="30000" dirty="0">
                <a:latin typeface="Palatino Linotype" panose="02040502050505030304" pitchFamily="18" charset="0"/>
              </a:rPr>
              <a:t> </a:t>
            </a:r>
            <a:r>
              <a:rPr lang="en-US" sz="2200" dirty="0" smtClean="0">
                <a:latin typeface="Palatino Linotype" panose="02040502050505030304" pitchFamily="18" charset="0"/>
              </a:rPr>
              <a:t>to</a:t>
            </a:r>
            <a:r>
              <a:rPr lang="en-US" sz="2200" dirty="0">
                <a:latin typeface="Palatino Linotype" panose="02040502050505030304" pitchFamily="18" charset="0"/>
              </a:rPr>
              <a:t> put </a:t>
            </a:r>
            <a:r>
              <a:rPr lang="en-US" sz="2200" dirty="0" smtClean="0">
                <a:latin typeface="Palatino Linotype" panose="02040502050505030304" pitchFamily="18" charset="0"/>
              </a:rPr>
              <a:t>off your </a:t>
            </a:r>
            <a:r>
              <a:rPr lang="en-US" sz="2200" dirty="0">
                <a:latin typeface="Palatino Linotype" panose="02040502050505030304" pitchFamily="18" charset="0"/>
              </a:rPr>
              <a:t>old self</a:t>
            </a:r>
            <a:r>
              <a:rPr lang="en-US" sz="2200" dirty="0" smtClean="0">
                <a:latin typeface="Palatino Linotype" panose="02040502050505030304" pitchFamily="18" charset="0"/>
              </a:rPr>
              <a:t>, which belongs to </a:t>
            </a:r>
            <a:r>
              <a:rPr lang="en-US" sz="2200" dirty="0">
                <a:latin typeface="Palatino Linotype" panose="02040502050505030304" pitchFamily="18" charset="0"/>
              </a:rPr>
              <a:t>your former manner of life and is corrupt through deceitful </a:t>
            </a:r>
            <a:r>
              <a:rPr lang="en-US" sz="2200" dirty="0" smtClean="0">
                <a:latin typeface="Palatino Linotype" panose="02040502050505030304" pitchFamily="18" charset="0"/>
              </a:rPr>
              <a:t>desires, </a:t>
            </a:r>
            <a:r>
              <a:rPr lang="en-US" sz="2200" b="1" baseline="30000" dirty="0" smtClean="0">
                <a:latin typeface="Palatino Linotype" panose="02040502050505030304" pitchFamily="18" charset="0"/>
              </a:rPr>
              <a:t>23</a:t>
            </a:r>
            <a:r>
              <a:rPr lang="en-US" sz="2200" b="1" baseline="30000" dirty="0">
                <a:latin typeface="Palatino Linotype" panose="02040502050505030304" pitchFamily="18" charset="0"/>
              </a:rPr>
              <a:t> </a:t>
            </a:r>
            <a:r>
              <a:rPr lang="en-US" sz="2200" dirty="0" smtClean="0">
                <a:latin typeface="Palatino Linotype" panose="02040502050505030304" pitchFamily="18" charset="0"/>
              </a:rPr>
              <a:t>and to </a:t>
            </a:r>
            <a:r>
              <a:rPr lang="en-US" sz="2200" dirty="0">
                <a:latin typeface="Palatino Linotype" panose="02040502050505030304" pitchFamily="18" charset="0"/>
              </a:rPr>
              <a:t>be renewed in the spirit of </a:t>
            </a:r>
            <a:r>
              <a:rPr lang="en-US" sz="2200" dirty="0" smtClean="0">
                <a:latin typeface="Palatino Linotype" panose="02040502050505030304" pitchFamily="18" charset="0"/>
              </a:rPr>
              <a:t>your minds, </a:t>
            </a:r>
            <a:r>
              <a:rPr lang="en-US" sz="2200" b="1" baseline="30000" dirty="0" smtClean="0">
                <a:latin typeface="Palatino Linotype" panose="02040502050505030304" pitchFamily="18" charset="0"/>
              </a:rPr>
              <a:t>24</a:t>
            </a:r>
            <a:r>
              <a:rPr lang="en-US" sz="2200" b="1" baseline="30000" dirty="0">
                <a:latin typeface="Palatino Linotype" panose="02040502050505030304" pitchFamily="18" charset="0"/>
              </a:rPr>
              <a:t> </a:t>
            </a:r>
            <a:r>
              <a:rPr lang="en-US" sz="2200" dirty="0">
                <a:latin typeface="Palatino Linotype" panose="02040502050505030304" pitchFamily="18" charset="0"/>
              </a:rPr>
              <a:t>and to put on the new </a:t>
            </a:r>
            <a:r>
              <a:rPr lang="en-US" sz="2200" dirty="0" smtClean="0">
                <a:latin typeface="Palatino Linotype" panose="02040502050505030304" pitchFamily="18" charset="0"/>
              </a:rPr>
              <a:t>self, </a:t>
            </a:r>
            <a:r>
              <a:rPr lang="en-US" sz="2200" b="1" dirty="0" smtClean="0">
                <a:latin typeface="Palatino Linotype" panose="02040502050505030304" pitchFamily="18" charset="0"/>
              </a:rPr>
              <a:t>created </a:t>
            </a:r>
            <a:r>
              <a:rPr lang="en-US" sz="2200" b="1" dirty="0">
                <a:latin typeface="Palatino Linotype" panose="02040502050505030304" pitchFamily="18" charset="0"/>
              </a:rPr>
              <a:t>after the likeness of God</a:t>
            </a:r>
            <a:r>
              <a:rPr lang="en-US" sz="2200" dirty="0">
                <a:latin typeface="Palatino Linotype" panose="02040502050505030304" pitchFamily="18" charset="0"/>
              </a:rPr>
              <a:t> in true righteousness and holiness</a:t>
            </a:r>
            <a:r>
              <a:rPr lang="en-US" sz="2200" dirty="0" smtClean="0">
                <a:latin typeface="Palatino Linotype" panose="02040502050505030304" pitchFamily="18" charset="0"/>
              </a:rPr>
              <a:t>.</a:t>
            </a:r>
            <a:endParaRPr lang="en-US" sz="2200" dirty="0">
              <a:latin typeface="Palatino Linotype" panose="02040502050505030304" pitchFamily="18" charset="0"/>
            </a:endParaRPr>
          </a:p>
        </p:txBody>
      </p:sp>
      <p:sp>
        <p:nvSpPr>
          <p:cNvPr id="6" name="Rectangle 5"/>
          <p:cNvSpPr/>
          <p:nvPr/>
        </p:nvSpPr>
        <p:spPr>
          <a:xfrm>
            <a:off x="3136675" y="3392269"/>
            <a:ext cx="3187925" cy="646331"/>
          </a:xfrm>
          <a:prstGeom prst="rect">
            <a:avLst/>
          </a:prstGeom>
        </p:spPr>
        <p:txBody>
          <a:bodyPr wrap="none">
            <a:spAutoFit/>
          </a:bodyPr>
          <a:lstStyle/>
          <a:p>
            <a:pPr algn="ctr">
              <a:spcBef>
                <a:spcPct val="0"/>
              </a:spcBef>
            </a:pPr>
            <a:r>
              <a:rPr lang="en-US" sz="3600" dirty="0" err="1">
                <a:latin typeface="+mj-lt"/>
                <a:ea typeface="+mj-ea"/>
                <a:cs typeface="+mj-cs"/>
              </a:rPr>
              <a:t>Transformación</a:t>
            </a:r>
            <a:r>
              <a:rPr lang="en-US" sz="3600" dirty="0">
                <a:latin typeface="+mj-lt"/>
                <a:ea typeface="+mj-ea"/>
                <a:cs typeface="+mj-cs"/>
              </a:rPr>
              <a:t> </a:t>
            </a:r>
          </a:p>
        </p:txBody>
      </p:sp>
      <p:sp>
        <p:nvSpPr>
          <p:cNvPr id="8" name="Rectangle 7"/>
          <p:cNvSpPr/>
          <p:nvPr/>
        </p:nvSpPr>
        <p:spPr>
          <a:xfrm>
            <a:off x="3657600" y="4038600"/>
            <a:ext cx="5410200" cy="2462213"/>
          </a:xfrm>
          <a:prstGeom prst="rect">
            <a:avLst/>
          </a:prstGeom>
          <a:gradFill>
            <a:gsLst>
              <a:gs pos="0">
                <a:srgbClr val="FFEFD1"/>
              </a:gs>
              <a:gs pos="64999">
                <a:srgbClr val="F0EBD5"/>
              </a:gs>
              <a:gs pos="100000">
                <a:srgbClr val="D1C39F"/>
              </a:gs>
            </a:gsLst>
            <a:lin ang="2700000" scaled="1"/>
          </a:gradFill>
          <a:effectLst>
            <a:outerShdw blurRad="50800" dist="889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Ephesians 4 </a:t>
            </a:r>
            <a:r>
              <a:rPr lang="es-ES" sz="2200" b="1" baseline="30000" dirty="0">
                <a:latin typeface="Palatino Linotype" panose="02040502050505030304" pitchFamily="18" charset="0"/>
              </a:rPr>
              <a:t>22 </a:t>
            </a:r>
            <a:r>
              <a:rPr lang="es-ES" sz="2200" dirty="0">
                <a:latin typeface="Palatino Linotype" panose="02040502050505030304" pitchFamily="18" charset="0"/>
              </a:rPr>
              <a:t>En cuanto a la pasada manera de vivir, despojaos del viejo hombre, que está corrompido por los deseos engañosos, </a:t>
            </a:r>
            <a:r>
              <a:rPr lang="es-ES" sz="2200" b="1" baseline="30000" dirty="0">
                <a:latin typeface="Palatino Linotype" panose="02040502050505030304" pitchFamily="18" charset="0"/>
              </a:rPr>
              <a:t>23 </a:t>
            </a:r>
            <a:r>
              <a:rPr lang="es-ES" sz="2200" dirty="0">
                <a:latin typeface="Palatino Linotype" panose="02040502050505030304" pitchFamily="18" charset="0"/>
              </a:rPr>
              <a:t>renovaos en el espíritu de vuestra mente, </a:t>
            </a:r>
            <a:r>
              <a:rPr lang="es-ES" sz="2200" b="1" baseline="30000" dirty="0">
                <a:latin typeface="Palatino Linotype" panose="02040502050505030304" pitchFamily="18" charset="0"/>
              </a:rPr>
              <a:t>24 </a:t>
            </a:r>
            <a:r>
              <a:rPr lang="es-ES" sz="2200" dirty="0">
                <a:latin typeface="Palatino Linotype" panose="02040502050505030304" pitchFamily="18" charset="0"/>
              </a:rPr>
              <a:t>y vestíos del nuevo hombre, </a:t>
            </a:r>
            <a:r>
              <a:rPr lang="es-ES" sz="2200" b="1" dirty="0">
                <a:latin typeface="Palatino Linotype" panose="02040502050505030304" pitchFamily="18" charset="0"/>
              </a:rPr>
              <a:t>creado según Dios</a:t>
            </a:r>
            <a:r>
              <a:rPr lang="es-ES" sz="2200" dirty="0">
                <a:latin typeface="Palatino Linotype" panose="02040502050505030304" pitchFamily="18" charset="0"/>
              </a:rPr>
              <a:t> en la justicia y santidad de la verdad</a:t>
            </a:r>
            <a:r>
              <a:rPr lang="es-ES" sz="2200" dirty="0" smtClean="0">
                <a:latin typeface="Palatino Linotype" panose="02040502050505030304" pitchFamily="18" charset="0"/>
              </a:rPr>
              <a:t>.</a:t>
            </a:r>
            <a:endParaRPr lang="en-US" sz="2200" dirty="0">
              <a:latin typeface="Palatino Linotype" panose="02040502050505030304" pitchFamily="18" charset="0"/>
            </a:endParaRPr>
          </a:p>
        </p:txBody>
      </p:sp>
      <p:sp>
        <p:nvSpPr>
          <p:cNvPr id="11" name="Rectangle 10"/>
          <p:cNvSpPr/>
          <p:nvPr/>
        </p:nvSpPr>
        <p:spPr>
          <a:xfrm>
            <a:off x="76200" y="4450140"/>
            <a:ext cx="4572000" cy="1569660"/>
          </a:xfrm>
          <a:prstGeom prst="rect">
            <a:avLst/>
          </a:prstGeom>
        </p:spPr>
        <p:txBody>
          <a:bodyPr>
            <a:spAutoFit/>
          </a:bodyPr>
          <a:lstStyle/>
          <a:p>
            <a:pPr marL="342900" indent="-342900">
              <a:buFont typeface="Arial" panose="020B0604020202020204" pitchFamily="34" charset="0"/>
              <a:buChar char="•"/>
            </a:pPr>
            <a:r>
              <a:rPr lang="es-ES" sz="2400" b="1" dirty="0"/>
              <a:t>Escapar</a:t>
            </a:r>
          </a:p>
          <a:p>
            <a:pPr marL="342900" indent="-342900">
              <a:buFont typeface="Arial" panose="020B0604020202020204" pitchFamily="34" charset="0"/>
              <a:buChar char="•"/>
            </a:pPr>
            <a:r>
              <a:rPr lang="es-ES" sz="2400" b="1" dirty="0"/>
              <a:t>Las cosas viejas pasaron</a:t>
            </a:r>
          </a:p>
          <a:p>
            <a:pPr marL="342900" indent="-342900">
              <a:buFont typeface="Arial" panose="020B0604020202020204" pitchFamily="34" charset="0"/>
              <a:buChar char="•"/>
            </a:pPr>
            <a:r>
              <a:rPr lang="es-ES" sz="2400" b="1" dirty="0"/>
              <a:t>Sentados en los cielos</a:t>
            </a:r>
          </a:p>
          <a:p>
            <a:pPr marL="342900" indent="-342900">
              <a:buFont typeface="Arial" panose="020B0604020202020204" pitchFamily="34" charset="0"/>
              <a:buChar char="•"/>
            </a:pPr>
            <a:r>
              <a:rPr lang="es-ES" sz="2400" b="1" dirty="0"/>
              <a:t>Transformado</a:t>
            </a:r>
            <a:endParaRPr lang="en-US" sz="2400" b="1" dirty="0"/>
          </a:p>
        </p:txBody>
      </p:sp>
    </p:spTree>
    <p:extLst>
      <p:ext uri="{BB962C8B-B14F-4D97-AF65-F5344CB8AC3E}">
        <p14:creationId xmlns:p14="http://schemas.microsoft.com/office/powerpoint/2010/main" val="24232238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800" y="152400"/>
            <a:ext cx="8534400" cy="3139321"/>
          </a:xfrm>
          <a:prstGeom prst="rect">
            <a:avLst/>
          </a:prstGeom>
          <a:noFill/>
        </p:spPr>
        <p:txBody>
          <a:bodyPr wrap="square" rtlCol="0">
            <a:spAutoFit/>
          </a:bodyPr>
          <a:lstStyle/>
          <a:p>
            <a:r>
              <a:rPr lang="en-US" sz="2200" dirty="0" smtClean="0"/>
              <a:t>Some things can’t be changed &amp; will affect us</a:t>
            </a:r>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dirty="0" smtClean="0"/>
              <a:t>Are they my </a:t>
            </a:r>
            <a:r>
              <a:rPr lang="en-US" sz="2200" dirty="0"/>
              <a:t>identity?</a:t>
            </a:r>
          </a:p>
          <a:p>
            <a:pPr marL="342900" indent="-342900">
              <a:buFont typeface="Arial" panose="020B0604020202020204" pitchFamily="34" charset="0"/>
              <a:buChar char="•"/>
            </a:pPr>
            <a:r>
              <a:rPr lang="en-US" sz="2200" dirty="0"/>
              <a:t>Do </a:t>
            </a:r>
            <a:r>
              <a:rPr lang="en-US" sz="2200" dirty="0" smtClean="0"/>
              <a:t>they hinder my becoming a new creature, in the likeness of God?</a:t>
            </a:r>
            <a:endParaRPr lang="en-US" sz="2200" dirty="0"/>
          </a:p>
          <a:p>
            <a:endParaRPr lang="en-US" sz="2200" dirty="0"/>
          </a:p>
          <a:p>
            <a:r>
              <a:rPr lang="en-US" sz="2200" dirty="0" smtClean="0"/>
              <a:t>Paul was Jew, stoned nearly to death for it</a:t>
            </a:r>
          </a:p>
          <a:p>
            <a:r>
              <a:rPr lang="en-US" sz="2200" dirty="0" smtClean="0"/>
              <a:t>But that wasn’t his identity…</a:t>
            </a:r>
          </a:p>
          <a:p>
            <a:endParaRPr lang="en-US" sz="2200" dirty="0" smtClean="0"/>
          </a:p>
          <a:p>
            <a:r>
              <a:rPr lang="en-US" sz="2200" dirty="0" smtClean="0"/>
              <a:t>He didn’t use his Jewish heritage as an excuse for spiritual shortcomings</a:t>
            </a:r>
          </a:p>
        </p:txBody>
      </p:sp>
      <p:sp>
        <p:nvSpPr>
          <p:cNvPr id="3" name="Rectangle 2"/>
          <p:cNvSpPr/>
          <p:nvPr/>
        </p:nvSpPr>
        <p:spPr>
          <a:xfrm>
            <a:off x="0" y="3415237"/>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886200" y="1525250"/>
            <a:ext cx="5105400" cy="1446550"/>
          </a:xfrm>
          <a:prstGeom prst="rect">
            <a:avLst/>
          </a:prstGeom>
          <a:gradFill flip="none" rotWithShape="1">
            <a:gsLst>
              <a:gs pos="0">
                <a:srgbClr val="FFEFD1"/>
              </a:gs>
              <a:gs pos="64999">
                <a:srgbClr val="F0EBD5"/>
              </a:gs>
              <a:gs pos="100000">
                <a:srgbClr val="D1C39F"/>
              </a:gs>
            </a:gsLst>
            <a:lin ang="2700000" scaled="1"/>
            <a:tileRect/>
          </a:gradFill>
          <a:ln>
            <a:noFill/>
          </a:ln>
          <a:effectLst>
            <a:outerShdw blurRad="50800" dist="1016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Galatians 3</a:t>
            </a:r>
            <a:r>
              <a:rPr lang="en-US" sz="2200" b="1" baseline="30000" dirty="0" smtClean="0">
                <a:latin typeface="Palatino Linotype" panose="02040502050505030304" pitchFamily="18" charset="0"/>
              </a:rPr>
              <a:t>28</a:t>
            </a:r>
            <a:r>
              <a:rPr lang="en-US" sz="2200" b="1" baseline="30000" dirty="0">
                <a:latin typeface="Palatino Linotype" panose="02040502050505030304" pitchFamily="18" charset="0"/>
              </a:rPr>
              <a:t> </a:t>
            </a:r>
            <a:r>
              <a:rPr lang="en-US" sz="2200" dirty="0">
                <a:latin typeface="Palatino Linotype" panose="02040502050505030304" pitchFamily="18" charset="0"/>
              </a:rPr>
              <a:t>There is neither Jew nor Greek, there is neither slave nor free man, there is </a:t>
            </a:r>
            <a:r>
              <a:rPr lang="en-US" sz="2200" dirty="0" smtClean="0">
                <a:latin typeface="Palatino Linotype" panose="02040502050505030304" pitchFamily="18" charset="0"/>
              </a:rPr>
              <a:t>neither </a:t>
            </a:r>
            <a:r>
              <a:rPr lang="en-US" sz="2200" dirty="0">
                <a:latin typeface="Palatino Linotype" panose="02040502050505030304" pitchFamily="18" charset="0"/>
              </a:rPr>
              <a:t>male nor female; for you are all one in Christ Jesus.</a:t>
            </a:r>
          </a:p>
        </p:txBody>
      </p:sp>
      <p:sp>
        <p:nvSpPr>
          <p:cNvPr id="5" name="Rectangle 4"/>
          <p:cNvSpPr/>
          <p:nvPr/>
        </p:nvSpPr>
        <p:spPr>
          <a:xfrm>
            <a:off x="1905000" y="137279"/>
            <a:ext cx="7162800" cy="3139321"/>
          </a:xfrm>
          <a:prstGeom prst="rect">
            <a:avLst/>
          </a:prstGeom>
          <a:gradFill flip="none" rotWithShape="1">
            <a:gsLst>
              <a:gs pos="0">
                <a:srgbClr val="FFEFD1"/>
              </a:gs>
              <a:gs pos="64999">
                <a:srgbClr val="F0EBD5"/>
              </a:gs>
              <a:gs pos="100000">
                <a:srgbClr val="D1C39F"/>
              </a:gs>
            </a:gsLst>
            <a:lin ang="2700000" scaled="1"/>
            <a:tileRect/>
          </a:gradFill>
          <a:ln>
            <a:noFill/>
          </a:ln>
          <a:effectLst>
            <a:outerShdw blurRad="50800" dist="1016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Philippians 3</a:t>
            </a:r>
            <a:r>
              <a:rPr lang="en-US" sz="2200" dirty="0">
                <a:latin typeface="Palatino Linotype" panose="02040502050505030304" pitchFamily="18" charset="0"/>
              </a:rPr>
              <a:t> </a:t>
            </a:r>
            <a:r>
              <a:rPr lang="en-US" sz="2200" b="1" baseline="30000" dirty="0" smtClean="0">
                <a:latin typeface="Palatino Linotype" panose="02040502050505030304" pitchFamily="18" charset="0"/>
              </a:rPr>
              <a:t>7</a:t>
            </a:r>
            <a:r>
              <a:rPr lang="en-US" sz="2200" b="1" baseline="30000" dirty="0">
                <a:latin typeface="Palatino Linotype" panose="02040502050505030304" pitchFamily="18" charset="0"/>
              </a:rPr>
              <a:t> </a:t>
            </a:r>
            <a:r>
              <a:rPr lang="en-US" sz="2200" dirty="0">
                <a:latin typeface="Palatino Linotype" panose="02040502050505030304" pitchFamily="18" charset="0"/>
              </a:rPr>
              <a:t>But whatever gain I had, I counted as loss for the sake of </a:t>
            </a:r>
            <a:r>
              <a:rPr lang="en-US" sz="2200" dirty="0" smtClean="0">
                <a:latin typeface="Palatino Linotype" panose="02040502050505030304" pitchFamily="18" charset="0"/>
              </a:rPr>
              <a:t>Christ. </a:t>
            </a:r>
            <a:r>
              <a:rPr lang="en-US" sz="2200" b="1" baseline="30000" dirty="0" smtClean="0">
                <a:latin typeface="Palatino Linotype" panose="02040502050505030304" pitchFamily="18" charset="0"/>
              </a:rPr>
              <a:t>8</a:t>
            </a:r>
            <a:r>
              <a:rPr lang="en-US" sz="2200" b="1" baseline="30000" dirty="0">
                <a:latin typeface="Palatino Linotype" panose="02040502050505030304" pitchFamily="18" charset="0"/>
              </a:rPr>
              <a:t> </a:t>
            </a:r>
            <a:r>
              <a:rPr lang="en-US" sz="2200" dirty="0">
                <a:latin typeface="Palatino Linotype" panose="02040502050505030304" pitchFamily="18" charset="0"/>
              </a:rPr>
              <a:t>Indeed, I count everything as loss because of the surpassing worth of knowing Christ Jesus my Lord. For his sake I have suffered the loss of all things and count them as rubbish, in order that I may gain </a:t>
            </a:r>
            <a:r>
              <a:rPr lang="en-US" sz="2200" dirty="0" smtClean="0">
                <a:latin typeface="Palatino Linotype" panose="02040502050505030304" pitchFamily="18" charset="0"/>
              </a:rPr>
              <a:t>Christ </a:t>
            </a:r>
            <a:r>
              <a:rPr lang="en-US" sz="2200" b="1" baseline="30000" dirty="0" smtClean="0">
                <a:latin typeface="Palatino Linotype" panose="02040502050505030304" pitchFamily="18" charset="0"/>
              </a:rPr>
              <a:t>9</a:t>
            </a:r>
            <a:r>
              <a:rPr lang="en-US" sz="2200" b="1" baseline="30000" dirty="0">
                <a:latin typeface="Palatino Linotype" panose="02040502050505030304" pitchFamily="18" charset="0"/>
              </a:rPr>
              <a:t> </a:t>
            </a:r>
            <a:r>
              <a:rPr lang="en-US" sz="2200" dirty="0">
                <a:latin typeface="Palatino Linotype" panose="02040502050505030304" pitchFamily="18" charset="0"/>
              </a:rPr>
              <a:t>and be found in him, not having a righteousness of my own that comes from the law, but that which comes through faith in Christ, the righteousness from God that depends on </a:t>
            </a:r>
            <a:r>
              <a:rPr lang="en-US" sz="2200" dirty="0" smtClean="0">
                <a:latin typeface="Palatino Linotype" panose="02040502050505030304" pitchFamily="18" charset="0"/>
              </a:rPr>
              <a:t>faith</a:t>
            </a:r>
            <a:endParaRPr lang="en-US" sz="2200" dirty="0">
              <a:latin typeface="Palatino Linotype" panose="02040502050505030304" pitchFamily="18" charset="0"/>
            </a:endParaRPr>
          </a:p>
        </p:txBody>
      </p:sp>
      <p:sp>
        <p:nvSpPr>
          <p:cNvPr id="2" name="Rectangle 1"/>
          <p:cNvSpPr/>
          <p:nvPr/>
        </p:nvSpPr>
        <p:spPr>
          <a:xfrm>
            <a:off x="158265" y="3597057"/>
            <a:ext cx="8909535" cy="3108543"/>
          </a:xfrm>
          <a:prstGeom prst="rect">
            <a:avLst/>
          </a:prstGeom>
        </p:spPr>
        <p:txBody>
          <a:bodyPr>
            <a:spAutoFit/>
          </a:bodyPr>
          <a:lstStyle/>
          <a:p>
            <a:r>
              <a:rPr lang="es-ES" sz="2200" dirty="0"/>
              <a:t>Algunas cosas no se pueden cambiar y nos afectarán</a:t>
            </a:r>
          </a:p>
          <a:p>
            <a:endParaRPr lang="es-ES" sz="2200" dirty="0"/>
          </a:p>
          <a:p>
            <a:pPr marL="342900" indent="-342900">
              <a:buFont typeface="Arial" panose="020B0604020202020204" pitchFamily="34" charset="0"/>
              <a:buChar char="•"/>
            </a:pPr>
            <a:r>
              <a:rPr lang="es-ES" sz="2100" dirty="0"/>
              <a:t>¿Son ellos mi identidad?</a:t>
            </a:r>
          </a:p>
          <a:p>
            <a:pPr marL="342900" indent="-342900">
              <a:buFont typeface="Arial" panose="020B0604020202020204" pitchFamily="34" charset="0"/>
              <a:buChar char="•"/>
            </a:pPr>
            <a:r>
              <a:rPr lang="es-ES" sz="2100" dirty="0"/>
              <a:t>¿Impiden que me convierta en una nueva criatura, a la semejanza de Dios?</a:t>
            </a:r>
          </a:p>
          <a:p>
            <a:endParaRPr lang="es-ES" sz="2200" dirty="0"/>
          </a:p>
          <a:p>
            <a:r>
              <a:rPr lang="es-ES" sz="2200" dirty="0"/>
              <a:t>Paul era judío, apedreado casi hasta la muerte por ello</a:t>
            </a:r>
          </a:p>
          <a:p>
            <a:r>
              <a:rPr lang="es-ES" sz="2200" dirty="0"/>
              <a:t>Pero esa no era su identidad ...</a:t>
            </a:r>
          </a:p>
          <a:p>
            <a:endParaRPr lang="es-ES" sz="2200" dirty="0"/>
          </a:p>
          <a:p>
            <a:r>
              <a:rPr lang="es-ES" sz="2200" dirty="0"/>
              <a:t>Él no utilizó su herencia judía como una excusa para deficiencias </a:t>
            </a:r>
            <a:r>
              <a:rPr lang="es-ES" sz="2200" dirty="0" smtClean="0"/>
              <a:t>espirituales</a:t>
            </a:r>
          </a:p>
        </p:txBody>
      </p:sp>
      <p:sp>
        <p:nvSpPr>
          <p:cNvPr id="9" name="Rectangle 8"/>
          <p:cNvSpPr/>
          <p:nvPr/>
        </p:nvSpPr>
        <p:spPr>
          <a:xfrm>
            <a:off x="3886200" y="4999672"/>
            <a:ext cx="5105400" cy="1477328"/>
          </a:xfrm>
          <a:prstGeom prst="rect">
            <a:avLst/>
          </a:prstGeom>
          <a:gradFill flip="none" rotWithShape="1">
            <a:gsLst>
              <a:gs pos="0">
                <a:srgbClr val="FFEFD1"/>
              </a:gs>
              <a:gs pos="64999">
                <a:srgbClr val="F0EBD5"/>
              </a:gs>
              <a:gs pos="100000">
                <a:srgbClr val="D1C39F"/>
              </a:gs>
            </a:gsLst>
            <a:lin ang="2700000" scaled="1"/>
            <a:tileRect/>
          </a:gradFill>
          <a:ln>
            <a:noFill/>
          </a:ln>
          <a:effectLst>
            <a:outerShdw blurRad="50800" dist="101600" dir="13500000" algn="br" rotWithShape="0">
              <a:prstClr val="black">
                <a:alpha val="40000"/>
              </a:prstClr>
            </a:outerShdw>
          </a:effectLst>
        </p:spPr>
        <p:txBody>
          <a:bodyPr wrap="square">
            <a:spAutoFit/>
          </a:bodyPr>
          <a:lstStyle/>
          <a:p>
            <a:r>
              <a:rPr lang="en-US" sz="2200" b="1" dirty="0" err="1" smtClean="0">
                <a:latin typeface="Palatino Linotype" panose="02040502050505030304" pitchFamily="18" charset="0"/>
              </a:rPr>
              <a:t>Gálatas</a:t>
            </a:r>
            <a:r>
              <a:rPr lang="en-US" sz="2200" b="1" dirty="0" smtClean="0">
                <a:latin typeface="Palatino Linotype" panose="02040502050505030304" pitchFamily="18" charset="0"/>
              </a:rPr>
              <a:t> </a:t>
            </a:r>
            <a:r>
              <a:rPr lang="en-US" sz="2200" b="1" dirty="0" smtClean="0">
                <a:latin typeface="Palatino Linotype" panose="02040502050505030304" pitchFamily="18" charset="0"/>
              </a:rPr>
              <a:t>3</a:t>
            </a:r>
            <a:r>
              <a:rPr lang="en-US" sz="2200" b="1" baseline="30000" dirty="0" smtClean="0">
                <a:latin typeface="Palatino Linotype" panose="02040502050505030304" pitchFamily="18" charset="0"/>
              </a:rPr>
              <a:t>28</a:t>
            </a:r>
            <a:r>
              <a:rPr lang="en-US" sz="2200" b="1" baseline="30000" dirty="0">
                <a:latin typeface="Palatino Linotype" panose="02040502050505030304" pitchFamily="18" charset="0"/>
              </a:rPr>
              <a:t> </a:t>
            </a:r>
            <a:r>
              <a:rPr lang="en-US" sz="2200" b="1" baseline="30000" dirty="0" smtClean="0">
                <a:latin typeface="Palatino Linotype" panose="02040502050505030304" pitchFamily="18" charset="0"/>
              </a:rPr>
              <a:t> </a:t>
            </a:r>
            <a:r>
              <a:rPr lang="es-ES" sz="2200" dirty="0" smtClean="0">
                <a:latin typeface="Palatino Linotype" panose="02040502050505030304" pitchFamily="18" charset="0"/>
              </a:rPr>
              <a:t>Ya </a:t>
            </a:r>
            <a:r>
              <a:rPr lang="es-ES" sz="2200" dirty="0">
                <a:latin typeface="Palatino Linotype" panose="02040502050505030304" pitchFamily="18" charset="0"/>
              </a:rPr>
              <a:t>no hay judío ni griego; no hay esclavo ni libre; no hay hombre ni mujer, porque todos vosotros sois uno en Cristo Jesús</a:t>
            </a:r>
            <a:r>
              <a:rPr lang="es-ES" sz="2200" dirty="0" smtClean="0">
                <a:latin typeface="Palatino Linotype" panose="02040502050505030304" pitchFamily="18" charset="0"/>
              </a:rPr>
              <a:t>.</a:t>
            </a:r>
            <a:endParaRPr lang="en-US" sz="2200" dirty="0">
              <a:latin typeface="Palatino Linotype" panose="02040502050505030304" pitchFamily="18" charset="0"/>
            </a:endParaRPr>
          </a:p>
        </p:txBody>
      </p:sp>
      <p:sp>
        <p:nvSpPr>
          <p:cNvPr id="8" name="Rectangle 7"/>
          <p:cNvSpPr/>
          <p:nvPr/>
        </p:nvSpPr>
        <p:spPr>
          <a:xfrm>
            <a:off x="1905000" y="3581400"/>
            <a:ext cx="7162800" cy="3139321"/>
          </a:xfrm>
          <a:prstGeom prst="rect">
            <a:avLst/>
          </a:prstGeom>
          <a:gradFill flip="none" rotWithShape="1">
            <a:gsLst>
              <a:gs pos="0">
                <a:srgbClr val="FFEFD1"/>
              </a:gs>
              <a:gs pos="64999">
                <a:srgbClr val="F0EBD5"/>
              </a:gs>
              <a:gs pos="100000">
                <a:srgbClr val="D1C39F"/>
              </a:gs>
            </a:gsLst>
            <a:lin ang="2700000" scaled="1"/>
            <a:tileRect/>
          </a:gradFill>
          <a:ln>
            <a:noFill/>
          </a:ln>
          <a:effectLst>
            <a:outerShdw blurRad="50800" dist="101600" dir="13500000" algn="br" rotWithShape="0">
              <a:prstClr val="black">
                <a:alpha val="40000"/>
              </a:prstClr>
            </a:outerShdw>
          </a:effectLst>
        </p:spPr>
        <p:txBody>
          <a:bodyPr wrap="square">
            <a:spAutoFit/>
          </a:bodyPr>
          <a:lstStyle/>
          <a:p>
            <a:r>
              <a:rPr lang="en-US" sz="2200" b="1" dirty="0" err="1" smtClean="0">
                <a:latin typeface="Palatino Linotype" panose="02040502050505030304" pitchFamily="18" charset="0"/>
              </a:rPr>
              <a:t>Filipenses</a:t>
            </a:r>
            <a:r>
              <a:rPr lang="en-US" sz="2200" b="1" dirty="0" smtClean="0">
                <a:latin typeface="Palatino Linotype" panose="02040502050505030304" pitchFamily="18" charset="0"/>
              </a:rPr>
              <a:t> </a:t>
            </a:r>
            <a:r>
              <a:rPr lang="en-US" sz="2200" b="1" dirty="0" smtClean="0">
                <a:latin typeface="Palatino Linotype" panose="02040502050505030304" pitchFamily="18" charset="0"/>
              </a:rPr>
              <a:t>3</a:t>
            </a:r>
            <a:r>
              <a:rPr lang="en-US" sz="2200" dirty="0">
                <a:latin typeface="Palatino Linotype" panose="02040502050505030304" pitchFamily="18" charset="0"/>
              </a:rPr>
              <a:t> </a:t>
            </a:r>
            <a:r>
              <a:rPr lang="es-ES" sz="2200" b="1" baseline="30000" dirty="0">
                <a:latin typeface="Palatino Linotype" panose="02040502050505030304" pitchFamily="18" charset="0"/>
              </a:rPr>
              <a:t>7 </a:t>
            </a:r>
            <a:r>
              <a:rPr lang="es-ES" sz="2200" dirty="0">
                <a:latin typeface="Palatino Linotype" panose="02040502050505030304" pitchFamily="18" charset="0"/>
              </a:rPr>
              <a:t>Pero cuantas cosas eran para mí ganancia, las he estimado como pérdida por amor de Cristo. </a:t>
            </a:r>
            <a:r>
              <a:rPr lang="es-ES" sz="2200" b="1" baseline="30000" dirty="0">
                <a:latin typeface="Palatino Linotype" panose="02040502050505030304" pitchFamily="18" charset="0"/>
              </a:rPr>
              <a:t>8 </a:t>
            </a:r>
            <a:r>
              <a:rPr lang="es-ES" sz="2200" dirty="0">
                <a:latin typeface="Palatino Linotype" panose="02040502050505030304" pitchFamily="18" charset="0"/>
              </a:rPr>
              <a:t>Y ciertamente, aun estimo todas las cosas como pérdida por la excelencia del conocimiento de Cristo Jesús, mi Señor. Por amor a él lo he perdido todo y lo tengo por basura, para ganar a Cristo </a:t>
            </a:r>
            <a:r>
              <a:rPr lang="es-ES" sz="2200" b="1" baseline="30000" dirty="0">
                <a:latin typeface="Palatino Linotype" panose="02040502050505030304" pitchFamily="18" charset="0"/>
              </a:rPr>
              <a:t>9 </a:t>
            </a:r>
            <a:r>
              <a:rPr lang="es-ES" sz="2200" dirty="0">
                <a:latin typeface="Palatino Linotype" panose="02040502050505030304" pitchFamily="18" charset="0"/>
              </a:rPr>
              <a:t>y ser hallado en él, no teniendo mi propia justicia, que se basa en la Ley, sino la que se adquiere por la fe en Cristo, la justicia que procede de Dios y se basa en la fe</a:t>
            </a:r>
            <a:r>
              <a:rPr lang="es-ES" sz="2200" dirty="0" smtClean="0">
                <a:latin typeface="Palatino Linotype" panose="02040502050505030304" pitchFamily="18" charset="0"/>
              </a:rPr>
              <a:t>.</a:t>
            </a:r>
            <a:endParaRPr lang="en-US" sz="2200" dirty="0">
              <a:latin typeface="Palatino Linotype" panose="02040502050505030304" pitchFamily="18" charset="0"/>
            </a:endParaRPr>
          </a:p>
        </p:txBody>
      </p:sp>
    </p:spTree>
    <p:extLst>
      <p:ext uri="{BB962C8B-B14F-4D97-AF65-F5344CB8AC3E}">
        <p14:creationId xmlns:p14="http://schemas.microsoft.com/office/powerpoint/2010/main" val="339146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par>
                                <p:cTn id="37" presetID="1"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par>
                                <p:cTn id="43" presetID="1" presetClass="entr" presetSubtype="0"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
                                            <p:txEl>
                                              <p:pRg st="8" end="8"/>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800" y="152400"/>
            <a:ext cx="8534400" cy="1446550"/>
          </a:xfrm>
          <a:prstGeom prst="rect">
            <a:avLst/>
          </a:prstGeom>
          <a:noFill/>
        </p:spPr>
        <p:txBody>
          <a:bodyPr wrap="square" rtlCol="0">
            <a:spAutoFit/>
          </a:bodyPr>
          <a:lstStyle/>
          <a:p>
            <a:r>
              <a:rPr lang="en-US" sz="2200" dirty="0" smtClean="0"/>
              <a:t>Some things can’t be changed &amp; will affect us</a:t>
            </a:r>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dirty="0" smtClean="0"/>
              <a:t>Are they my </a:t>
            </a:r>
            <a:r>
              <a:rPr lang="en-US" sz="2200" dirty="0"/>
              <a:t>identity?</a:t>
            </a:r>
          </a:p>
          <a:p>
            <a:pPr marL="342900" indent="-342900">
              <a:buFont typeface="Arial" panose="020B0604020202020204" pitchFamily="34" charset="0"/>
              <a:buChar char="•"/>
            </a:pPr>
            <a:r>
              <a:rPr lang="en-US" sz="2200" dirty="0"/>
              <a:t>Do </a:t>
            </a:r>
            <a:r>
              <a:rPr lang="en-US" sz="2200" dirty="0" smtClean="0"/>
              <a:t>they hinder my becoming a new creature, in the likeness of God?</a:t>
            </a:r>
            <a:endParaRPr lang="en-US" sz="2200" dirty="0"/>
          </a:p>
        </p:txBody>
      </p:sp>
      <p:sp>
        <p:nvSpPr>
          <p:cNvPr id="3" name="Rectangle 2"/>
          <p:cNvSpPr/>
          <p:nvPr/>
        </p:nvSpPr>
        <p:spPr>
          <a:xfrm>
            <a:off x="0" y="3415237"/>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43000" y="1447800"/>
            <a:ext cx="1600200" cy="1938992"/>
          </a:xfrm>
          <a:prstGeom prst="rect">
            <a:avLst/>
          </a:prstGeom>
          <a:noFill/>
        </p:spPr>
        <p:txBody>
          <a:bodyPr wrap="square" rtlCol="0">
            <a:spAutoFit/>
          </a:bodyPr>
          <a:lstStyle/>
          <a:p>
            <a:pPr marL="342900" indent="-342900">
              <a:buFont typeface="Wingdings" panose="05000000000000000000" pitchFamily="2" charset="2"/>
              <a:buChar char="§"/>
            </a:pPr>
            <a:r>
              <a:rPr lang="en-US" sz="2400" dirty="0" smtClean="0"/>
              <a:t>ADD</a:t>
            </a:r>
          </a:p>
          <a:p>
            <a:pPr marL="342900" indent="-342900">
              <a:buFont typeface="Wingdings" panose="05000000000000000000" pitchFamily="2" charset="2"/>
              <a:buChar char="§"/>
            </a:pPr>
            <a:r>
              <a:rPr lang="en-US" sz="2400" dirty="0" smtClean="0"/>
              <a:t>ADLAS</a:t>
            </a:r>
          </a:p>
          <a:p>
            <a:pPr marL="342900" indent="-342900">
              <a:buFont typeface="Wingdings" panose="05000000000000000000" pitchFamily="2" charset="2"/>
              <a:buChar char="§"/>
            </a:pPr>
            <a:r>
              <a:rPr lang="en-US" sz="2400" dirty="0" smtClean="0"/>
              <a:t>PTSD</a:t>
            </a:r>
          </a:p>
          <a:p>
            <a:pPr marL="342900" indent="-342900">
              <a:buFont typeface="Wingdings" panose="05000000000000000000" pitchFamily="2" charset="2"/>
              <a:buChar char="§"/>
            </a:pPr>
            <a:r>
              <a:rPr lang="en-US" sz="2400" dirty="0" smtClean="0"/>
              <a:t>Abused</a:t>
            </a:r>
            <a:endParaRPr lang="en-US" sz="2400" dirty="0"/>
          </a:p>
          <a:p>
            <a:pPr marL="342900" indent="-342900">
              <a:buFont typeface="Wingdings" panose="05000000000000000000" pitchFamily="2" charset="2"/>
              <a:buChar char="§"/>
            </a:pPr>
            <a:r>
              <a:rPr lang="en-US" sz="2400" dirty="0" smtClean="0"/>
              <a:t>OCD</a:t>
            </a:r>
          </a:p>
        </p:txBody>
      </p:sp>
      <p:sp>
        <p:nvSpPr>
          <p:cNvPr id="2" name="Rectangle 1"/>
          <p:cNvSpPr/>
          <p:nvPr/>
        </p:nvSpPr>
        <p:spPr>
          <a:xfrm>
            <a:off x="117233" y="3557587"/>
            <a:ext cx="8909535" cy="1415772"/>
          </a:xfrm>
          <a:prstGeom prst="rect">
            <a:avLst/>
          </a:prstGeom>
        </p:spPr>
        <p:txBody>
          <a:bodyPr>
            <a:spAutoFit/>
          </a:bodyPr>
          <a:lstStyle/>
          <a:p>
            <a:r>
              <a:rPr lang="es-ES" sz="2200" dirty="0"/>
              <a:t>Algunas cosas no se pueden cambiar y nos afectarán</a:t>
            </a:r>
          </a:p>
          <a:p>
            <a:endParaRPr lang="es-ES" sz="2200" dirty="0"/>
          </a:p>
          <a:p>
            <a:pPr marL="342900" indent="-342900">
              <a:buFont typeface="Arial" panose="020B0604020202020204" pitchFamily="34" charset="0"/>
              <a:buChar char="•"/>
            </a:pPr>
            <a:r>
              <a:rPr lang="es-ES" sz="2100" dirty="0"/>
              <a:t>¿Son ellos mi identidad?</a:t>
            </a:r>
          </a:p>
          <a:p>
            <a:pPr marL="342900" indent="-342900">
              <a:buFont typeface="Arial" panose="020B0604020202020204" pitchFamily="34" charset="0"/>
              <a:buChar char="•"/>
            </a:pPr>
            <a:r>
              <a:rPr lang="es-ES" sz="2100" dirty="0"/>
              <a:t>¿Impiden que me convierta en una nueva criatura, a la semejanza de Dios?</a:t>
            </a:r>
            <a:endParaRPr lang="en-US" sz="2100" dirty="0"/>
          </a:p>
        </p:txBody>
      </p:sp>
      <p:sp>
        <p:nvSpPr>
          <p:cNvPr id="8" name="TextBox 7"/>
          <p:cNvSpPr txBox="1"/>
          <p:nvPr/>
        </p:nvSpPr>
        <p:spPr>
          <a:xfrm>
            <a:off x="1143000" y="4876800"/>
            <a:ext cx="1600200" cy="1938992"/>
          </a:xfrm>
          <a:prstGeom prst="rect">
            <a:avLst/>
          </a:prstGeom>
          <a:noFill/>
        </p:spPr>
        <p:txBody>
          <a:bodyPr wrap="square" rtlCol="0">
            <a:spAutoFit/>
          </a:bodyPr>
          <a:lstStyle/>
          <a:p>
            <a:pPr marL="342900" indent="-342900">
              <a:buFont typeface="Wingdings" panose="05000000000000000000" pitchFamily="2" charset="2"/>
              <a:buChar char="§"/>
            </a:pPr>
            <a:r>
              <a:rPr lang="en-US" sz="2400" dirty="0" smtClean="0"/>
              <a:t>ADD</a:t>
            </a:r>
          </a:p>
          <a:p>
            <a:pPr marL="342900" indent="-342900">
              <a:buFont typeface="Wingdings" panose="05000000000000000000" pitchFamily="2" charset="2"/>
              <a:buChar char="§"/>
            </a:pPr>
            <a:r>
              <a:rPr lang="en-US" sz="2400" dirty="0" smtClean="0"/>
              <a:t>ADLAS</a:t>
            </a:r>
          </a:p>
          <a:p>
            <a:pPr marL="342900" indent="-342900">
              <a:buFont typeface="Wingdings" panose="05000000000000000000" pitchFamily="2" charset="2"/>
              <a:buChar char="§"/>
            </a:pPr>
            <a:r>
              <a:rPr lang="en-US" sz="2400" dirty="0" smtClean="0"/>
              <a:t>PTSD</a:t>
            </a:r>
          </a:p>
          <a:p>
            <a:pPr marL="342900" indent="-342900">
              <a:buFont typeface="Wingdings" panose="05000000000000000000" pitchFamily="2" charset="2"/>
              <a:buChar char="§"/>
            </a:pPr>
            <a:r>
              <a:rPr lang="en-US" sz="2400" dirty="0" smtClean="0"/>
              <a:t>Abused</a:t>
            </a:r>
            <a:endParaRPr lang="en-US" sz="2400" dirty="0"/>
          </a:p>
          <a:p>
            <a:pPr marL="342900" indent="-342900">
              <a:buFont typeface="Wingdings" panose="05000000000000000000" pitchFamily="2" charset="2"/>
              <a:buChar char="§"/>
            </a:pPr>
            <a:r>
              <a:rPr lang="en-US" sz="2400" dirty="0" smtClean="0"/>
              <a:t>OCD</a:t>
            </a:r>
          </a:p>
        </p:txBody>
      </p:sp>
    </p:spTree>
    <p:extLst>
      <p:ext uri="{BB962C8B-B14F-4D97-AF65-F5344CB8AC3E}">
        <p14:creationId xmlns:p14="http://schemas.microsoft.com/office/powerpoint/2010/main" val="642553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 y="152400"/>
            <a:ext cx="8824452" cy="2492990"/>
          </a:xfrm>
          <a:prstGeom prst="rect">
            <a:avLst/>
          </a:prstGeom>
          <a:noFill/>
        </p:spPr>
        <p:txBody>
          <a:bodyPr wrap="square" rtlCol="0">
            <a:spAutoFit/>
          </a:bodyPr>
          <a:lstStyle/>
          <a:p>
            <a:r>
              <a:rPr lang="en-US" sz="2400" b="1" dirty="0" smtClean="0"/>
              <a:t>Proverbs 23:1-7</a:t>
            </a:r>
          </a:p>
          <a:p>
            <a:r>
              <a:rPr lang="en-US" sz="2400" i="1" dirty="0" smtClean="0"/>
              <a:t>He’s trying to appear different outwardly than he is inwardly</a:t>
            </a:r>
          </a:p>
          <a:p>
            <a:r>
              <a:rPr lang="en-US" sz="2400" i="1" dirty="0" smtClean="0"/>
              <a:t>We must change inwardly, then there will be real outward change</a:t>
            </a:r>
          </a:p>
          <a:p>
            <a:endParaRPr lang="en-US" i="1" dirty="0"/>
          </a:p>
          <a:p>
            <a:endParaRPr lang="en-US" dirty="0" smtClean="0"/>
          </a:p>
          <a:p>
            <a:r>
              <a:rPr lang="en-US" sz="2400" dirty="0" smtClean="0"/>
              <a:t>assume inward </a:t>
            </a:r>
            <a:r>
              <a:rPr lang="en-US" sz="2400" dirty="0"/>
              <a:t>is </a:t>
            </a:r>
            <a:r>
              <a:rPr lang="en-US" sz="2400" dirty="0" smtClean="0"/>
              <a:t>unchangeable,</a:t>
            </a:r>
          </a:p>
          <a:p>
            <a:r>
              <a:rPr lang="en-US" sz="2400" dirty="0" smtClean="0"/>
              <a:t>won’t </a:t>
            </a:r>
            <a:r>
              <a:rPr lang="en-US" sz="2400" dirty="0"/>
              <a:t>be transformed </a:t>
            </a:r>
            <a:r>
              <a:rPr lang="en-US" sz="2400" dirty="0" smtClean="0"/>
              <a:t>inwardly </a:t>
            </a:r>
            <a:r>
              <a:rPr lang="en-US" sz="2400" dirty="0"/>
              <a:t>or </a:t>
            </a:r>
            <a:r>
              <a:rPr lang="en-US" sz="2400" dirty="0" smtClean="0"/>
              <a:t>outwardly</a:t>
            </a:r>
            <a:endParaRPr lang="en-US" sz="2400" dirty="0"/>
          </a:p>
        </p:txBody>
      </p:sp>
      <p:sp>
        <p:nvSpPr>
          <p:cNvPr id="3" name="Rectangle 2"/>
          <p:cNvSpPr/>
          <p:nvPr/>
        </p:nvSpPr>
        <p:spPr>
          <a:xfrm>
            <a:off x="0" y="3415237"/>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419600" y="1178004"/>
            <a:ext cx="4572000" cy="1107996"/>
          </a:xfrm>
          <a:prstGeom prst="rect">
            <a:avLst/>
          </a:prstGeom>
          <a:gradFill>
            <a:gsLst>
              <a:gs pos="0">
                <a:srgbClr val="FFEFD1"/>
              </a:gs>
              <a:gs pos="64999">
                <a:srgbClr val="F0EBD5"/>
              </a:gs>
              <a:gs pos="100000">
                <a:srgbClr val="D1C39F"/>
              </a:gs>
            </a:gsLst>
            <a:lin ang="2700000" scaled="1"/>
          </a:gradFill>
          <a:effectLst>
            <a:outerShdw blurRad="50800" dist="889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Romans 12 </a:t>
            </a:r>
            <a:r>
              <a:rPr lang="en-US" sz="2200" b="1" baseline="30000" dirty="0" smtClean="0">
                <a:latin typeface="Palatino Linotype" panose="02040502050505030304" pitchFamily="18" charset="0"/>
              </a:rPr>
              <a:t>2</a:t>
            </a:r>
            <a:r>
              <a:rPr lang="en-US" sz="2200" b="1" baseline="30000" dirty="0">
                <a:latin typeface="Palatino Linotype" panose="02040502050505030304" pitchFamily="18" charset="0"/>
              </a:rPr>
              <a:t> </a:t>
            </a:r>
            <a:r>
              <a:rPr lang="en-US" sz="2200" dirty="0">
                <a:latin typeface="Palatino Linotype" panose="02040502050505030304" pitchFamily="18" charset="0"/>
              </a:rPr>
              <a:t>Do not be conformed to this world</a:t>
            </a:r>
            <a:r>
              <a:rPr lang="en-US" sz="2200" dirty="0" smtClean="0">
                <a:latin typeface="Palatino Linotype" panose="02040502050505030304" pitchFamily="18" charset="0"/>
              </a:rPr>
              <a:t>,</a:t>
            </a:r>
            <a:r>
              <a:rPr lang="en-US" sz="2200" baseline="30000" dirty="0" smtClean="0">
                <a:latin typeface="Palatino Linotype" panose="02040502050505030304" pitchFamily="18" charset="0"/>
              </a:rPr>
              <a:t> </a:t>
            </a:r>
            <a:r>
              <a:rPr lang="en-US" sz="2200" dirty="0" smtClean="0">
                <a:latin typeface="Palatino Linotype" panose="02040502050505030304" pitchFamily="18" charset="0"/>
              </a:rPr>
              <a:t>but </a:t>
            </a:r>
            <a:r>
              <a:rPr lang="en-US" sz="2200" b="1" dirty="0">
                <a:latin typeface="Palatino Linotype" panose="02040502050505030304" pitchFamily="18" charset="0"/>
              </a:rPr>
              <a:t>be transformed by the renewal </a:t>
            </a:r>
            <a:r>
              <a:rPr lang="en-US" sz="2200" b="1" u="sng" dirty="0">
                <a:latin typeface="Palatino Linotype" panose="02040502050505030304" pitchFamily="18" charset="0"/>
              </a:rPr>
              <a:t>of your </a:t>
            </a:r>
            <a:r>
              <a:rPr lang="en-US" sz="2200" b="1" u="sng" dirty="0" smtClean="0">
                <a:latin typeface="Palatino Linotype" panose="02040502050505030304" pitchFamily="18" charset="0"/>
              </a:rPr>
              <a:t>mind</a:t>
            </a:r>
            <a:endParaRPr lang="en-US" sz="2200" dirty="0">
              <a:latin typeface="Palatino Linotype" panose="02040502050505030304" pitchFamily="18" charset="0"/>
            </a:endParaRPr>
          </a:p>
        </p:txBody>
      </p:sp>
      <p:sp>
        <p:nvSpPr>
          <p:cNvPr id="2" name="Rectangle 1"/>
          <p:cNvSpPr/>
          <p:nvPr/>
        </p:nvSpPr>
        <p:spPr>
          <a:xfrm>
            <a:off x="228600" y="2551837"/>
            <a:ext cx="8148336" cy="830997"/>
          </a:xfrm>
          <a:prstGeom prst="rect">
            <a:avLst/>
          </a:prstGeom>
        </p:spPr>
        <p:txBody>
          <a:bodyPr wrap="square">
            <a:spAutoFit/>
          </a:bodyPr>
          <a:lstStyle/>
          <a:p>
            <a:pPr marL="342900" indent="-342900">
              <a:buFont typeface="Arial" panose="020B0604020202020204" pitchFamily="34" charset="0"/>
              <a:buChar char="•"/>
            </a:pPr>
            <a:r>
              <a:rPr lang="en-US" sz="2400" dirty="0" smtClean="0"/>
              <a:t>not </a:t>
            </a:r>
            <a:r>
              <a:rPr lang="en-US" sz="2400" dirty="0"/>
              <a:t>merely the product of </a:t>
            </a:r>
            <a:r>
              <a:rPr lang="en-US" sz="2400" dirty="0" smtClean="0"/>
              <a:t>environment, bad experiences</a:t>
            </a:r>
          </a:p>
          <a:p>
            <a:pPr marL="342900" indent="-342900">
              <a:buFont typeface="Arial" panose="020B0604020202020204" pitchFamily="34" charset="0"/>
              <a:buChar char="•"/>
            </a:pPr>
            <a:r>
              <a:rPr lang="en-US" sz="2400" dirty="0" smtClean="0"/>
              <a:t>Can become a product of the word of God</a:t>
            </a:r>
            <a:endParaRPr lang="en-US" sz="2400" dirty="0"/>
          </a:p>
        </p:txBody>
      </p:sp>
      <p:sp>
        <p:nvSpPr>
          <p:cNvPr id="6" name="TextBox 5"/>
          <p:cNvSpPr txBox="1"/>
          <p:nvPr/>
        </p:nvSpPr>
        <p:spPr>
          <a:xfrm>
            <a:off x="0" y="3526810"/>
            <a:ext cx="9144000" cy="2708434"/>
          </a:xfrm>
          <a:prstGeom prst="rect">
            <a:avLst/>
          </a:prstGeom>
          <a:noFill/>
        </p:spPr>
        <p:txBody>
          <a:bodyPr wrap="square" rtlCol="0">
            <a:spAutoFit/>
          </a:bodyPr>
          <a:lstStyle/>
          <a:p>
            <a:r>
              <a:rPr lang="en-US" sz="2200" b="1" dirty="0" smtClean="0"/>
              <a:t>Proverbs 23:1-7</a:t>
            </a:r>
          </a:p>
          <a:p>
            <a:r>
              <a:rPr lang="es-ES" sz="2200" i="1" dirty="0"/>
              <a:t>Está tratando de parecer diferente de lo que es internamente</a:t>
            </a:r>
          </a:p>
          <a:p>
            <a:r>
              <a:rPr lang="es-ES" sz="2200" i="1" dirty="0"/>
              <a:t>Debemos cambiar interiormente, entonces habrá un verdadero cambio externo</a:t>
            </a:r>
            <a:endParaRPr lang="en-US" sz="2200" i="1" dirty="0"/>
          </a:p>
          <a:p>
            <a:endParaRPr lang="en-US" dirty="0" smtClean="0"/>
          </a:p>
          <a:p>
            <a:endParaRPr lang="en-US" dirty="0"/>
          </a:p>
          <a:p>
            <a:endParaRPr lang="en-US" dirty="0" smtClean="0"/>
          </a:p>
          <a:p>
            <a:r>
              <a:rPr lang="es-ES" sz="2400" dirty="0"/>
              <a:t>asumir hacia adentro es inmutable,</a:t>
            </a:r>
          </a:p>
          <a:p>
            <a:r>
              <a:rPr lang="es-ES" sz="2400" dirty="0"/>
              <a:t>no se transformará hacia dentro o hacia </a:t>
            </a:r>
            <a:r>
              <a:rPr lang="es-ES" sz="2400" dirty="0" smtClean="0"/>
              <a:t>fuera</a:t>
            </a:r>
            <a:endParaRPr lang="en-US" sz="2400" dirty="0"/>
          </a:p>
        </p:txBody>
      </p:sp>
      <p:sp>
        <p:nvSpPr>
          <p:cNvPr id="8" name="Rectangle 7"/>
          <p:cNvSpPr/>
          <p:nvPr/>
        </p:nvSpPr>
        <p:spPr>
          <a:xfrm>
            <a:off x="3657600" y="4530804"/>
            <a:ext cx="5257800" cy="1015663"/>
          </a:xfrm>
          <a:prstGeom prst="rect">
            <a:avLst/>
          </a:prstGeom>
          <a:gradFill>
            <a:gsLst>
              <a:gs pos="0">
                <a:srgbClr val="FFEFD1"/>
              </a:gs>
              <a:gs pos="64999">
                <a:srgbClr val="F0EBD5"/>
              </a:gs>
              <a:gs pos="100000">
                <a:srgbClr val="D1C39F"/>
              </a:gs>
            </a:gsLst>
            <a:lin ang="2700000" scaled="1"/>
          </a:gradFill>
          <a:effectLst>
            <a:outerShdw blurRad="50800" dist="88900" dir="13500000" algn="br" rotWithShape="0">
              <a:prstClr val="black">
                <a:alpha val="40000"/>
              </a:prstClr>
            </a:outerShdw>
          </a:effectLst>
        </p:spPr>
        <p:txBody>
          <a:bodyPr wrap="square">
            <a:spAutoFit/>
          </a:bodyPr>
          <a:lstStyle/>
          <a:p>
            <a:r>
              <a:rPr lang="en-US" sz="2000" b="1" dirty="0" smtClean="0">
                <a:latin typeface="Palatino Linotype" panose="02040502050505030304" pitchFamily="18" charset="0"/>
              </a:rPr>
              <a:t>Romans 12 </a:t>
            </a:r>
            <a:r>
              <a:rPr lang="en-US" sz="2000" b="1" baseline="30000" dirty="0" smtClean="0">
                <a:latin typeface="Palatino Linotype" panose="02040502050505030304" pitchFamily="18" charset="0"/>
              </a:rPr>
              <a:t>2</a:t>
            </a:r>
            <a:r>
              <a:rPr lang="en-US" sz="2000" b="1" baseline="30000" dirty="0">
                <a:latin typeface="Palatino Linotype" panose="02040502050505030304" pitchFamily="18" charset="0"/>
              </a:rPr>
              <a:t> </a:t>
            </a:r>
            <a:r>
              <a:rPr lang="es-ES" sz="2000" dirty="0">
                <a:latin typeface="Palatino Linotype" panose="02040502050505030304" pitchFamily="18" charset="0"/>
              </a:rPr>
              <a:t>No os conforméis a este mundo, sino </a:t>
            </a:r>
            <a:r>
              <a:rPr lang="es-ES" sz="2000" b="1" dirty="0">
                <a:latin typeface="Palatino Linotype" panose="02040502050505030304" pitchFamily="18" charset="0"/>
              </a:rPr>
              <a:t>transformaos por medio de la renovación </a:t>
            </a:r>
            <a:r>
              <a:rPr lang="es-ES" sz="2000" b="1" u="sng" dirty="0">
                <a:latin typeface="Palatino Linotype" panose="02040502050505030304" pitchFamily="18" charset="0"/>
              </a:rPr>
              <a:t>de vuestro </a:t>
            </a:r>
            <a:r>
              <a:rPr lang="es-ES" sz="2000" b="1" u="sng" dirty="0" smtClean="0">
                <a:latin typeface="Palatino Linotype" panose="02040502050505030304" pitchFamily="18" charset="0"/>
              </a:rPr>
              <a:t>entendimiento</a:t>
            </a:r>
            <a:endParaRPr lang="en-US" sz="2000" b="1" u="sng" dirty="0">
              <a:latin typeface="Palatino Linotype" panose="02040502050505030304" pitchFamily="18" charset="0"/>
            </a:endParaRPr>
          </a:p>
        </p:txBody>
      </p:sp>
      <p:sp>
        <p:nvSpPr>
          <p:cNvPr id="5" name="Rectangle 4"/>
          <p:cNvSpPr/>
          <p:nvPr/>
        </p:nvSpPr>
        <p:spPr>
          <a:xfrm>
            <a:off x="152400" y="6066504"/>
            <a:ext cx="8099577" cy="769441"/>
          </a:xfrm>
          <a:prstGeom prst="rect">
            <a:avLst/>
          </a:prstGeom>
        </p:spPr>
        <p:txBody>
          <a:bodyPr>
            <a:spAutoFit/>
          </a:bodyPr>
          <a:lstStyle/>
          <a:p>
            <a:pPr marL="285750" indent="-285750">
              <a:buFont typeface="Arial" panose="020B0604020202020204" pitchFamily="34" charset="0"/>
              <a:buChar char="•"/>
            </a:pPr>
            <a:r>
              <a:rPr lang="es-ES" sz="2200" dirty="0"/>
              <a:t>no meramente el producto del ambiente, malas experiencias</a:t>
            </a:r>
          </a:p>
          <a:p>
            <a:pPr marL="285750" indent="-285750">
              <a:buFont typeface="Arial" panose="020B0604020202020204" pitchFamily="34" charset="0"/>
              <a:buChar char="•"/>
            </a:pPr>
            <a:r>
              <a:rPr lang="es-ES" sz="2200" dirty="0"/>
              <a:t>Puede convertirse en un producto de la palabra de Dios</a:t>
            </a:r>
            <a:endParaRPr lang="en-US" sz="2200" dirty="0"/>
          </a:p>
        </p:txBody>
      </p:sp>
    </p:spTree>
    <p:extLst>
      <p:ext uri="{BB962C8B-B14F-4D97-AF65-F5344CB8AC3E}">
        <p14:creationId xmlns:p14="http://schemas.microsoft.com/office/powerpoint/2010/main" val="3333357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9864" y="152400"/>
            <a:ext cx="8666988" cy="2677656"/>
          </a:xfrm>
          <a:prstGeom prst="rect">
            <a:avLst/>
          </a:prstGeom>
          <a:noFill/>
        </p:spPr>
        <p:txBody>
          <a:bodyPr wrap="square" rtlCol="0">
            <a:spAutoFit/>
          </a:bodyPr>
          <a:lstStyle/>
          <a:p>
            <a:r>
              <a:rPr lang="en-US" sz="2400" dirty="0" smtClean="0"/>
              <a:t>But I </a:t>
            </a:r>
            <a:r>
              <a:rPr lang="en-US" sz="2400" b="1" i="1" u="sng" dirty="0" smtClean="0"/>
              <a:t>am</a:t>
            </a:r>
            <a:r>
              <a:rPr lang="en-US" sz="2400" dirty="0" smtClean="0"/>
              <a:t> OCD</a:t>
            </a:r>
          </a:p>
          <a:p>
            <a:r>
              <a:rPr lang="en-US" sz="2400" dirty="0" smtClean="0"/>
              <a:t>I </a:t>
            </a:r>
            <a:r>
              <a:rPr lang="en-US" sz="2400" b="1" i="1" u="sng" dirty="0" smtClean="0"/>
              <a:t>am</a:t>
            </a:r>
            <a:r>
              <a:rPr lang="en-US" sz="2400" dirty="0" smtClean="0"/>
              <a:t> ADD</a:t>
            </a:r>
          </a:p>
          <a:p>
            <a:r>
              <a:rPr lang="en-US" sz="2400" dirty="0" smtClean="0"/>
              <a:t>I </a:t>
            </a:r>
            <a:r>
              <a:rPr lang="en-US" sz="2400" b="1" i="1" u="sng" dirty="0" smtClean="0"/>
              <a:t>was</a:t>
            </a:r>
            <a:r>
              <a:rPr lang="en-US" sz="2400" dirty="0" smtClean="0"/>
              <a:t> abused</a:t>
            </a:r>
          </a:p>
          <a:p>
            <a:r>
              <a:rPr lang="en-US" sz="2400" dirty="0" smtClean="0"/>
              <a:t>I </a:t>
            </a:r>
            <a:r>
              <a:rPr lang="en-US" sz="2400" b="1" i="1" u="sng" dirty="0" smtClean="0"/>
              <a:t>do have</a:t>
            </a:r>
            <a:r>
              <a:rPr lang="en-US" sz="2400" dirty="0" smtClean="0"/>
              <a:t> mental health issues</a:t>
            </a:r>
          </a:p>
          <a:p>
            <a:r>
              <a:rPr lang="en-US" sz="2400" dirty="0" smtClean="0"/>
              <a:t>I </a:t>
            </a:r>
            <a:r>
              <a:rPr lang="en-US" sz="2400" b="1" i="1" u="sng" dirty="0" smtClean="0"/>
              <a:t>am</a:t>
            </a:r>
            <a:r>
              <a:rPr lang="en-US" sz="2400" dirty="0" smtClean="0"/>
              <a:t> blind</a:t>
            </a:r>
          </a:p>
          <a:p>
            <a:r>
              <a:rPr lang="en-US" sz="2400" dirty="0" smtClean="0"/>
              <a:t>I </a:t>
            </a:r>
            <a:r>
              <a:rPr lang="en-US" sz="2400" b="1" i="1" u="sng" dirty="0" smtClean="0"/>
              <a:t>am</a:t>
            </a:r>
            <a:r>
              <a:rPr lang="en-US" sz="2400" dirty="0" smtClean="0"/>
              <a:t> deaf</a:t>
            </a:r>
          </a:p>
          <a:p>
            <a:r>
              <a:rPr lang="en-US" sz="2400" dirty="0" smtClean="0"/>
              <a:t>I can’t change those things</a:t>
            </a:r>
          </a:p>
        </p:txBody>
      </p:sp>
      <p:sp>
        <p:nvSpPr>
          <p:cNvPr id="3" name="Rectangle 2"/>
          <p:cNvSpPr/>
          <p:nvPr/>
        </p:nvSpPr>
        <p:spPr>
          <a:xfrm>
            <a:off x="0" y="3415237"/>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ctrTitle"/>
          </p:nvPr>
        </p:nvSpPr>
        <p:spPr>
          <a:xfrm>
            <a:off x="685800" y="-76200"/>
            <a:ext cx="7772400" cy="1470025"/>
          </a:xfrm>
        </p:spPr>
        <p:txBody>
          <a:bodyPr>
            <a:normAutofit/>
          </a:bodyPr>
          <a:lstStyle/>
          <a:p>
            <a:r>
              <a:rPr lang="en-US" sz="3600" dirty="0" smtClean="0"/>
              <a:t>Who Am I?</a:t>
            </a:r>
            <a:endParaRPr lang="en-US" sz="3600" dirty="0"/>
          </a:p>
        </p:txBody>
      </p:sp>
      <p:sp>
        <p:nvSpPr>
          <p:cNvPr id="5" name="Title 1"/>
          <p:cNvSpPr txBox="1">
            <a:spLocks/>
          </p:cNvSpPr>
          <p:nvPr/>
        </p:nvSpPr>
        <p:spPr>
          <a:xfrm>
            <a:off x="685800" y="3048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a:t>
            </a:r>
            <a:r>
              <a:rPr lang="en-US" sz="3600" dirty="0" err="1"/>
              <a:t>Quién</a:t>
            </a:r>
            <a:r>
              <a:rPr lang="en-US" sz="3600" dirty="0"/>
              <a:t> soy</a:t>
            </a:r>
            <a:r>
              <a:rPr lang="en-US" sz="3600" dirty="0" smtClean="0"/>
              <a:t>?</a:t>
            </a:r>
            <a:endParaRPr lang="en-US" sz="3600" dirty="0"/>
          </a:p>
        </p:txBody>
      </p:sp>
      <p:sp>
        <p:nvSpPr>
          <p:cNvPr id="2" name="Rectangle 1"/>
          <p:cNvSpPr/>
          <p:nvPr/>
        </p:nvSpPr>
        <p:spPr>
          <a:xfrm>
            <a:off x="304800" y="3494544"/>
            <a:ext cx="4572000" cy="2677656"/>
          </a:xfrm>
          <a:prstGeom prst="rect">
            <a:avLst/>
          </a:prstGeom>
        </p:spPr>
        <p:txBody>
          <a:bodyPr>
            <a:spAutoFit/>
          </a:bodyPr>
          <a:lstStyle/>
          <a:p>
            <a:r>
              <a:rPr lang="es-ES" sz="2400" dirty="0"/>
              <a:t>Pero yo </a:t>
            </a:r>
            <a:r>
              <a:rPr lang="es-ES" sz="2400" b="1" i="1" u="sng" dirty="0"/>
              <a:t>soy</a:t>
            </a:r>
            <a:r>
              <a:rPr lang="es-ES" sz="2400" dirty="0"/>
              <a:t> </a:t>
            </a:r>
            <a:r>
              <a:rPr lang="es-ES" sz="2400" dirty="0" smtClean="0"/>
              <a:t>OCD</a:t>
            </a:r>
            <a:endParaRPr lang="es-ES" sz="2400" dirty="0"/>
          </a:p>
          <a:p>
            <a:r>
              <a:rPr lang="es-ES" sz="2400" b="1" i="1" u="sng" dirty="0" smtClean="0"/>
              <a:t>Soy</a:t>
            </a:r>
            <a:r>
              <a:rPr lang="es-ES" sz="2400" dirty="0" smtClean="0"/>
              <a:t> ADD</a:t>
            </a:r>
            <a:endParaRPr lang="es-ES" sz="2400" dirty="0"/>
          </a:p>
          <a:p>
            <a:r>
              <a:rPr lang="es-ES" sz="2400" b="1" i="1" u="sng" dirty="0"/>
              <a:t>Fui</a:t>
            </a:r>
            <a:r>
              <a:rPr lang="es-ES" sz="2400" dirty="0"/>
              <a:t> abusado</a:t>
            </a:r>
          </a:p>
          <a:p>
            <a:r>
              <a:rPr lang="es-ES" sz="2400" b="1" i="1" u="sng" dirty="0"/>
              <a:t>Tengo</a:t>
            </a:r>
            <a:r>
              <a:rPr lang="es-ES" sz="2400" dirty="0"/>
              <a:t> problemas de salud mental</a:t>
            </a:r>
          </a:p>
          <a:p>
            <a:r>
              <a:rPr lang="es-ES" sz="2400" b="1" i="1" u="sng" dirty="0" smtClean="0"/>
              <a:t>Soy</a:t>
            </a:r>
            <a:r>
              <a:rPr lang="es-ES" sz="2400" dirty="0" smtClean="0"/>
              <a:t> </a:t>
            </a:r>
            <a:r>
              <a:rPr lang="es-ES" sz="2400" dirty="0"/>
              <a:t>ciego</a:t>
            </a:r>
          </a:p>
          <a:p>
            <a:r>
              <a:rPr lang="es-ES" sz="2400" b="1" i="1" u="sng" dirty="0"/>
              <a:t>soy</a:t>
            </a:r>
            <a:r>
              <a:rPr lang="es-ES" sz="2400" dirty="0"/>
              <a:t> sordo</a:t>
            </a:r>
          </a:p>
          <a:p>
            <a:r>
              <a:rPr lang="es-ES" sz="2400" dirty="0"/>
              <a:t>No puedo cambiar esas cosas</a:t>
            </a:r>
            <a:endParaRPr lang="en-US" sz="2400" dirty="0"/>
          </a:p>
        </p:txBody>
      </p:sp>
    </p:spTree>
    <p:extLst>
      <p:ext uri="{BB962C8B-B14F-4D97-AF65-F5344CB8AC3E}">
        <p14:creationId xmlns:p14="http://schemas.microsoft.com/office/powerpoint/2010/main" val="114122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9864" y="152400"/>
            <a:ext cx="8666988" cy="2677656"/>
          </a:xfrm>
          <a:prstGeom prst="rect">
            <a:avLst/>
          </a:prstGeom>
          <a:noFill/>
        </p:spPr>
        <p:txBody>
          <a:bodyPr wrap="square" rtlCol="0">
            <a:spAutoFit/>
          </a:bodyPr>
          <a:lstStyle/>
          <a:p>
            <a:r>
              <a:rPr lang="en-US" sz="2400" dirty="0" smtClean="0"/>
              <a:t>But I </a:t>
            </a:r>
            <a:r>
              <a:rPr lang="en-US" sz="2400" b="1" i="1" u="sng" dirty="0" smtClean="0"/>
              <a:t>am</a:t>
            </a:r>
            <a:r>
              <a:rPr lang="en-US" sz="2400" dirty="0" smtClean="0"/>
              <a:t> OCD</a:t>
            </a:r>
          </a:p>
          <a:p>
            <a:r>
              <a:rPr lang="en-US" sz="2400" dirty="0" smtClean="0"/>
              <a:t>I </a:t>
            </a:r>
            <a:r>
              <a:rPr lang="en-US" sz="2400" b="1" i="1" u="sng" dirty="0" smtClean="0"/>
              <a:t>am</a:t>
            </a:r>
            <a:r>
              <a:rPr lang="en-US" sz="2400" dirty="0" smtClean="0"/>
              <a:t> ADD</a:t>
            </a:r>
          </a:p>
          <a:p>
            <a:r>
              <a:rPr lang="en-US" sz="2400" dirty="0" smtClean="0"/>
              <a:t>I </a:t>
            </a:r>
            <a:r>
              <a:rPr lang="en-US" sz="2400" b="1" i="1" u="sng" dirty="0" smtClean="0"/>
              <a:t>was</a:t>
            </a:r>
            <a:r>
              <a:rPr lang="en-US" sz="2400" dirty="0" smtClean="0"/>
              <a:t> abused</a:t>
            </a:r>
          </a:p>
          <a:p>
            <a:r>
              <a:rPr lang="en-US" sz="2400" dirty="0" smtClean="0"/>
              <a:t>I </a:t>
            </a:r>
            <a:r>
              <a:rPr lang="en-US" sz="2400" b="1" i="1" u="sng" dirty="0" smtClean="0"/>
              <a:t>do have</a:t>
            </a:r>
            <a:r>
              <a:rPr lang="en-US" sz="2400" dirty="0" smtClean="0"/>
              <a:t> mental health issues</a:t>
            </a:r>
          </a:p>
          <a:p>
            <a:r>
              <a:rPr lang="en-US" sz="2400" dirty="0" smtClean="0"/>
              <a:t>I </a:t>
            </a:r>
            <a:r>
              <a:rPr lang="en-US" sz="2400" b="1" i="1" u="sng" dirty="0" smtClean="0"/>
              <a:t>am</a:t>
            </a:r>
            <a:r>
              <a:rPr lang="en-US" sz="2400" dirty="0" smtClean="0"/>
              <a:t> blind</a:t>
            </a:r>
          </a:p>
          <a:p>
            <a:r>
              <a:rPr lang="en-US" sz="2400" dirty="0" smtClean="0"/>
              <a:t>I </a:t>
            </a:r>
            <a:r>
              <a:rPr lang="en-US" sz="2400" b="1" i="1" u="sng" dirty="0" smtClean="0"/>
              <a:t>am</a:t>
            </a:r>
            <a:r>
              <a:rPr lang="en-US" sz="2400" dirty="0" smtClean="0"/>
              <a:t> deaf</a:t>
            </a:r>
          </a:p>
          <a:p>
            <a:r>
              <a:rPr lang="en-US" sz="2400" dirty="0" smtClean="0"/>
              <a:t>I can’t change those things</a:t>
            </a:r>
          </a:p>
        </p:txBody>
      </p:sp>
      <p:sp>
        <p:nvSpPr>
          <p:cNvPr id="3" name="Rectangle 2"/>
          <p:cNvSpPr/>
          <p:nvPr/>
        </p:nvSpPr>
        <p:spPr>
          <a:xfrm>
            <a:off x="0" y="3415237"/>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ctrTitle"/>
          </p:nvPr>
        </p:nvSpPr>
        <p:spPr>
          <a:xfrm>
            <a:off x="685800" y="-76200"/>
            <a:ext cx="7772400" cy="1470025"/>
          </a:xfrm>
        </p:spPr>
        <p:txBody>
          <a:bodyPr>
            <a:normAutofit/>
          </a:bodyPr>
          <a:lstStyle/>
          <a:p>
            <a:r>
              <a:rPr lang="en-US" sz="3600" dirty="0" smtClean="0"/>
              <a:t>Who Am I?</a:t>
            </a:r>
            <a:endParaRPr lang="en-US" sz="3600" dirty="0"/>
          </a:p>
        </p:txBody>
      </p:sp>
      <p:sp>
        <p:nvSpPr>
          <p:cNvPr id="2" name="Flowchart: Summing Junction 1"/>
          <p:cNvSpPr/>
          <p:nvPr/>
        </p:nvSpPr>
        <p:spPr>
          <a:xfrm>
            <a:off x="0" y="152400"/>
            <a:ext cx="3810000" cy="3048000"/>
          </a:xfrm>
          <a:prstGeom prst="flowChartSummingJunction">
            <a:avLst/>
          </a:prstGeom>
          <a:no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572585" y="1219200"/>
            <a:ext cx="3885615" cy="646331"/>
          </a:xfrm>
          <a:prstGeom prst="rect">
            <a:avLst/>
          </a:prstGeom>
        </p:spPr>
        <p:txBody>
          <a:bodyPr wrap="none">
            <a:spAutoFit/>
          </a:bodyPr>
          <a:lstStyle/>
          <a:p>
            <a:r>
              <a:rPr lang="en-US" sz="3600" dirty="0" smtClean="0"/>
              <a:t>That’s not who I am</a:t>
            </a:r>
            <a:endParaRPr lang="en-US" sz="3600" dirty="0"/>
          </a:p>
        </p:txBody>
      </p:sp>
      <p:sp>
        <p:nvSpPr>
          <p:cNvPr id="8" name="Title 1"/>
          <p:cNvSpPr txBox="1">
            <a:spLocks/>
          </p:cNvSpPr>
          <p:nvPr/>
        </p:nvSpPr>
        <p:spPr>
          <a:xfrm>
            <a:off x="685800" y="3048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a:t>
            </a:r>
            <a:r>
              <a:rPr lang="en-US" sz="3600" dirty="0" err="1"/>
              <a:t>Quién</a:t>
            </a:r>
            <a:r>
              <a:rPr lang="en-US" sz="3600" dirty="0"/>
              <a:t> soy</a:t>
            </a:r>
            <a:r>
              <a:rPr lang="en-US" sz="3600" dirty="0" smtClean="0"/>
              <a:t>?</a:t>
            </a:r>
            <a:endParaRPr lang="en-US" sz="3600" dirty="0"/>
          </a:p>
        </p:txBody>
      </p:sp>
      <p:sp>
        <p:nvSpPr>
          <p:cNvPr id="9" name="Rectangle 8"/>
          <p:cNvSpPr/>
          <p:nvPr/>
        </p:nvSpPr>
        <p:spPr>
          <a:xfrm>
            <a:off x="304800" y="3494544"/>
            <a:ext cx="4572000" cy="2677656"/>
          </a:xfrm>
          <a:prstGeom prst="rect">
            <a:avLst/>
          </a:prstGeom>
        </p:spPr>
        <p:txBody>
          <a:bodyPr>
            <a:spAutoFit/>
          </a:bodyPr>
          <a:lstStyle/>
          <a:p>
            <a:r>
              <a:rPr lang="es-ES" sz="2400" dirty="0"/>
              <a:t>Pero yo </a:t>
            </a:r>
            <a:r>
              <a:rPr lang="es-ES" sz="2400" b="1" i="1" u="sng" dirty="0"/>
              <a:t>soy</a:t>
            </a:r>
            <a:r>
              <a:rPr lang="es-ES" sz="2400" dirty="0"/>
              <a:t> </a:t>
            </a:r>
            <a:r>
              <a:rPr lang="es-ES" sz="2400" dirty="0" smtClean="0"/>
              <a:t>OCD</a:t>
            </a:r>
            <a:endParaRPr lang="es-ES" sz="2400" dirty="0"/>
          </a:p>
          <a:p>
            <a:r>
              <a:rPr lang="es-ES" sz="2400" b="1" i="1" u="sng" dirty="0" smtClean="0"/>
              <a:t>Soy</a:t>
            </a:r>
            <a:r>
              <a:rPr lang="es-ES" sz="2400" dirty="0" smtClean="0"/>
              <a:t> ADD</a:t>
            </a:r>
            <a:endParaRPr lang="es-ES" sz="2400" dirty="0"/>
          </a:p>
          <a:p>
            <a:r>
              <a:rPr lang="es-ES" sz="2400" b="1" i="1" u="sng" dirty="0"/>
              <a:t>Fui</a:t>
            </a:r>
            <a:r>
              <a:rPr lang="es-ES" sz="2400" dirty="0"/>
              <a:t> abusado</a:t>
            </a:r>
          </a:p>
          <a:p>
            <a:r>
              <a:rPr lang="es-ES" sz="2400" b="1" i="1" u="sng" dirty="0"/>
              <a:t>Tengo</a:t>
            </a:r>
            <a:r>
              <a:rPr lang="es-ES" sz="2400" dirty="0"/>
              <a:t> problemas de salud mental</a:t>
            </a:r>
          </a:p>
          <a:p>
            <a:r>
              <a:rPr lang="es-ES" sz="2400" b="1" i="1" u="sng" dirty="0" smtClean="0"/>
              <a:t>Soy</a:t>
            </a:r>
            <a:r>
              <a:rPr lang="es-ES" sz="2400" dirty="0" smtClean="0"/>
              <a:t> </a:t>
            </a:r>
            <a:r>
              <a:rPr lang="es-ES" sz="2400" dirty="0"/>
              <a:t>ciego</a:t>
            </a:r>
          </a:p>
          <a:p>
            <a:r>
              <a:rPr lang="es-ES" sz="2400" b="1" i="1" u="sng" dirty="0"/>
              <a:t>soy</a:t>
            </a:r>
            <a:r>
              <a:rPr lang="es-ES" sz="2400" dirty="0"/>
              <a:t> sordo</a:t>
            </a:r>
          </a:p>
          <a:p>
            <a:r>
              <a:rPr lang="es-ES" sz="2400" dirty="0"/>
              <a:t>No puedo cambiar esas cosas</a:t>
            </a:r>
            <a:endParaRPr lang="en-US" sz="2400" dirty="0"/>
          </a:p>
        </p:txBody>
      </p:sp>
      <p:sp>
        <p:nvSpPr>
          <p:cNvPr id="10" name="Flowchart: Summing Junction 9"/>
          <p:cNvSpPr/>
          <p:nvPr/>
        </p:nvSpPr>
        <p:spPr>
          <a:xfrm>
            <a:off x="0" y="3352800"/>
            <a:ext cx="3810000" cy="3048000"/>
          </a:xfrm>
          <a:prstGeom prst="flowChartSummingJunction">
            <a:avLst/>
          </a:prstGeom>
          <a:no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572000" y="4114800"/>
            <a:ext cx="3946017" cy="646331"/>
          </a:xfrm>
          <a:prstGeom prst="rect">
            <a:avLst/>
          </a:prstGeom>
        </p:spPr>
        <p:txBody>
          <a:bodyPr wrap="none">
            <a:spAutoFit/>
          </a:bodyPr>
          <a:lstStyle/>
          <a:p>
            <a:r>
              <a:rPr lang="es-ES" sz="3600" dirty="0"/>
              <a:t>Eso no es lo que </a:t>
            </a:r>
            <a:r>
              <a:rPr lang="es-ES" sz="3600" dirty="0" smtClean="0"/>
              <a:t>soy</a:t>
            </a:r>
            <a:endParaRPr lang="en-US" sz="3600" dirty="0"/>
          </a:p>
        </p:txBody>
      </p:sp>
    </p:spTree>
    <p:extLst>
      <p:ext uri="{BB962C8B-B14F-4D97-AF65-F5344CB8AC3E}">
        <p14:creationId xmlns:p14="http://schemas.microsoft.com/office/powerpoint/2010/main" val="1650966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normAutofit/>
          </a:bodyPr>
          <a:lstStyle/>
          <a:p>
            <a:r>
              <a:rPr lang="en-US" sz="3600" dirty="0" smtClean="0"/>
              <a:t>Who Am I?</a:t>
            </a:r>
            <a:endParaRPr lang="en-US" sz="3600" dirty="0"/>
          </a:p>
        </p:txBody>
      </p:sp>
      <p:sp>
        <p:nvSpPr>
          <p:cNvPr id="3" name="Subtitle 2"/>
          <p:cNvSpPr>
            <a:spLocks noGrp="1"/>
          </p:cNvSpPr>
          <p:nvPr>
            <p:ph type="subTitle" idx="1"/>
          </p:nvPr>
        </p:nvSpPr>
        <p:spPr>
          <a:xfrm>
            <a:off x="1371600" y="990600"/>
            <a:ext cx="6400800" cy="1752600"/>
          </a:xfrm>
        </p:spPr>
        <p:txBody>
          <a:bodyPr>
            <a:normAutofit/>
          </a:bodyPr>
          <a:lstStyle/>
          <a:p>
            <a:r>
              <a:rPr lang="en-US" sz="2800" dirty="0" smtClean="0"/>
              <a:t>When Identity Gets in the Way of Transformation</a:t>
            </a:r>
            <a:endParaRPr lang="en-US" sz="2800" dirty="0"/>
          </a:p>
        </p:txBody>
      </p:sp>
      <p:sp>
        <p:nvSpPr>
          <p:cNvPr id="4" name="Rectangle 3"/>
          <p:cNvSpPr/>
          <p:nvPr/>
        </p:nvSpPr>
        <p:spPr>
          <a:xfrm>
            <a:off x="0" y="3415237"/>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685800" y="3048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a:t>
            </a:r>
            <a:r>
              <a:rPr lang="en-US" sz="3600" dirty="0" err="1"/>
              <a:t>Quién</a:t>
            </a:r>
            <a:r>
              <a:rPr lang="en-US" sz="3600" dirty="0"/>
              <a:t> soy</a:t>
            </a:r>
            <a:r>
              <a:rPr lang="en-US" sz="3600" dirty="0" smtClean="0"/>
              <a:t>?</a:t>
            </a:r>
            <a:endParaRPr lang="en-US" sz="3600" dirty="0"/>
          </a:p>
        </p:txBody>
      </p:sp>
      <p:sp>
        <p:nvSpPr>
          <p:cNvPr id="7" name="Rectangle 6"/>
          <p:cNvSpPr/>
          <p:nvPr/>
        </p:nvSpPr>
        <p:spPr>
          <a:xfrm>
            <a:off x="1225068" y="4038600"/>
            <a:ext cx="6693865" cy="1040567"/>
          </a:xfrm>
          <a:prstGeom prst="rect">
            <a:avLst/>
          </a:prstGeom>
        </p:spPr>
        <p:txBody>
          <a:bodyPr>
            <a:spAutoFit/>
          </a:bodyPr>
          <a:lstStyle/>
          <a:p>
            <a:pPr algn="ctr">
              <a:spcBef>
                <a:spcPct val="20000"/>
              </a:spcBef>
            </a:pPr>
            <a:r>
              <a:rPr lang="es-ES" sz="2800" dirty="0">
                <a:solidFill>
                  <a:schemeClr val="tx1">
                    <a:tint val="75000"/>
                  </a:schemeClr>
                </a:solidFill>
              </a:rPr>
              <a:t>Cuando la identidad se pone en el camino de la transformación</a:t>
            </a:r>
            <a:endParaRPr lang="en-US" sz="2800" dirty="0">
              <a:solidFill>
                <a:schemeClr val="tx1">
                  <a:tint val="75000"/>
                </a:schemeClr>
              </a:solidFill>
            </a:endParaRPr>
          </a:p>
        </p:txBody>
      </p:sp>
    </p:spTree>
    <p:extLst>
      <p:ext uri="{BB962C8B-B14F-4D97-AF65-F5344CB8AC3E}">
        <p14:creationId xmlns:p14="http://schemas.microsoft.com/office/powerpoint/2010/main" val="3818257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 y="1238071"/>
            <a:ext cx="8824452" cy="1938992"/>
          </a:xfrm>
          <a:prstGeom prst="rect">
            <a:avLst/>
          </a:prstGeom>
          <a:noFill/>
        </p:spPr>
        <p:txBody>
          <a:bodyPr wrap="square" rtlCol="0">
            <a:spAutoFit/>
          </a:bodyPr>
          <a:lstStyle/>
          <a:p>
            <a:r>
              <a:rPr lang="en-US" sz="2400" dirty="0" smtClean="0"/>
              <a:t>“Zacchaeus was a wee little man,”</a:t>
            </a:r>
          </a:p>
          <a:p>
            <a:r>
              <a:rPr lang="en-US" sz="2400" dirty="0" smtClean="0"/>
              <a:t>but he climbed up in a sycamore tree.</a:t>
            </a:r>
          </a:p>
          <a:p>
            <a:endParaRPr lang="en-US" sz="2400" dirty="0"/>
          </a:p>
          <a:p>
            <a:r>
              <a:rPr lang="en-US" sz="2400" dirty="0" smtClean="0"/>
              <a:t>Anatomically, he was small, but inwardly, he had giant desire to see Jesus, and so he saw Jesus.</a:t>
            </a:r>
            <a:endParaRPr lang="en-US" sz="2400" dirty="0"/>
          </a:p>
        </p:txBody>
      </p:sp>
      <p:sp>
        <p:nvSpPr>
          <p:cNvPr id="3" name="Rectangle 2"/>
          <p:cNvSpPr/>
          <p:nvPr/>
        </p:nvSpPr>
        <p:spPr>
          <a:xfrm>
            <a:off x="0" y="3415237"/>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ctrTitle"/>
          </p:nvPr>
        </p:nvSpPr>
        <p:spPr>
          <a:xfrm>
            <a:off x="685800" y="-76200"/>
            <a:ext cx="7772400" cy="1470025"/>
          </a:xfrm>
        </p:spPr>
        <p:txBody>
          <a:bodyPr>
            <a:normAutofit/>
          </a:bodyPr>
          <a:lstStyle/>
          <a:p>
            <a:r>
              <a:rPr lang="en-US" sz="3600" dirty="0" smtClean="0"/>
              <a:t>Who Am I?</a:t>
            </a:r>
            <a:endParaRPr lang="en-US" sz="3600" dirty="0"/>
          </a:p>
        </p:txBody>
      </p:sp>
      <p:sp>
        <p:nvSpPr>
          <p:cNvPr id="5" name="Title 1"/>
          <p:cNvSpPr txBox="1">
            <a:spLocks/>
          </p:cNvSpPr>
          <p:nvPr/>
        </p:nvSpPr>
        <p:spPr>
          <a:xfrm>
            <a:off x="685800" y="3048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a:t>
            </a:r>
            <a:r>
              <a:rPr lang="en-US" sz="3600" dirty="0" err="1"/>
              <a:t>Quién</a:t>
            </a:r>
            <a:r>
              <a:rPr lang="en-US" sz="3600" dirty="0"/>
              <a:t> soy</a:t>
            </a:r>
            <a:r>
              <a:rPr lang="en-US" sz="3600" dirty="0" smtClean="0"/>
              <a:t>?</a:t>
            </a:r>
            <a:endParaRPr lang="en-US" sz="3600" dirty="0"/>
          </a:p>
        </p:txBody>
      </p:sp>
      <p:sp>
        <p:nvSpPr>
          <p:cNvPr id="2" name="Rectangle 1"/>
          <p:cNvSpPr/>
          <p:nvPr/>
        </p:nvSpPr>
        <p:spPr>
          <a:xfrm>
            <a:off x="117233" y="4180344"/>
            <a:ext cx="8909535" cy="2308324"/>
          </a:xfrm>
          <a:prstGeom prst="rect">
            <a:avLst/>
          </a:prstGeom>
        </p:spPr>
        <p:txBody>
          <a:bodyPr>
            <a:spAutoFit/>
          </a:bodyPr>
          <a:lstStyle/>
          <a:p>
            <a:r>
              <a:rPr lang="es-ES" sz="2400" dirty="0"/>
              <a:t>"Zaqueo era un pequeño hombre"</a:t>
            </a:r>
          </a:p>
          <a:p>
            <a:r>
              <a:rPr lang="es-ES" sz="2400" dirty="0"/>
              <a:t>pero él trepó en un árbol sicómoro</a:t>
            </a:r>
            <a:r>
              <a:rPr lang="es-ES" sz="2400" dirty="0" smtClean="0"/>
              <a:t>.</a:t>
            </a:r>
          </a:p>
          <a:p>
            <a:endParaRPr lang="es-ES" sz="2400" dirty="0"/>
          </a:p>
          <a:p>
            <a:endParaRPr lang="en-US" sz="2400" dirty="0"/>
          </a:p>
          <a:p>
            <a:r>
              <a:rPr lang="es-ES" sz="2400" dirty="0"/>
              <a:t>Anatómicamente, era pequeño, pero interiormente tenía un deseo gigante de ver a Jesús, y entonces vio a Jesús</a:t>
            </a:r>
            <a:r>
              <a:rPr lang="es-ES" sz="2400" dirty="0" smtClean="0"/>
              <a:t>.</a:t>
            </a:r>
            <a:endParaRPr lang="en-US" sz="2400" dirty="0" smtClean="0"/>
          </a:p>
        </p:txBody>
      </p:sp>
    </p:spTree>
    <p:extLst>
      <p:ext uri="{BB962C8B-B14F-4D97-AF65-F5344CB8AC3E}">
        <p14:creationId xmlns:p14="http://schemas.microsoft.com/office/powerpoint/2010/main" val="3973051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 y="988874"/>
            <a:ext cx="8824452" cy="2308324"/>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Paul, a Jew, but the apostle to the Gentiles</a:t>
            </a:r>
          </a:p>
          <a:p>
            <a:pPr marL="342900" indent="-342900">
              <a:buFont typeface="Arial" panose="020B0604020202020204" pitchFamily="34" charset="0"/>
              <a:buChar char="•"/>
            </a:pPr>
            <a:r>
              <a:rPr lang="en-US" sz="2400" dirty="0" smtClean="0"/>
              <a:t>Peter, an uneducated fisherman, but Jesus counted on him to establish the other apostles, to preach the first gospel sermon, and to be the apostle to the circumcision</a:t>
            </a:r>
          </a:p>
          <a:p>
            <a:pPr marL="342900" indent="-342900">
              <a:buFont typeface="Arial" panose="020B0604020202020204" pitchFamily="34" charset="0"/>
              <a:buChar char="•"/>
            </a:pPr>
            <a:r>
              <a:rPr lang="en-US" sz="2400" dirty="0" smtClean="0"/>
              <a:t>John, an uneducated fisherman, but he wrote what many consider to be the most difficult, complicated book in the NT </a:t>
            </a:r>
            <a:endParaRPr lang="en-US" sz="2400" dirty="0"/>
          </a:p>
        </p:txBody>
      </p:sp>
      <p:sp>
        <p:nvSpPr>
          <p:cNvPr id="3" name="Rectangle 2"/>
          <p:cNvSpPr/>
          <p:nvPr/>
        </p:nvSpPr>
        <p:spPr>
          <a:xfrm>
            <a:off x="0" y="3415237"/>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ctrTitle"/>
          </p:nvPr>
        </p:nvSpPr>
        <p:spPr>
          <a:xfrm>
            <a:off x="685800" y="-76200"/>
            <a:ext cx="7772400" cy="1470025"/>
          </a:xfrm>
        </p:spPr>
        <p:txBody>
          <a:bodyPr>
            <a:normAutofit/>
          </a:bodyPr>
          <a:lstStyle/>
          <a:p>
            <a:r>
              <a:rPr lang="en-US" sz="3600" dirty="0" smtClean="0"/>
              <a:t>Who Am I?</a:t>
            </a:r>
            <a:endParaRPr lang="en-US" sz="3600" dirty="0"/>
          </a:p>
        </p:txBody>
      </p:sp>
      <p:sp>
        <p:nvSpPr>
          <p:cNvPr id="2" name="Rectangle 1"/>
          <p:cNvSpPr/>
          <p:nvPr/>
        </p:nvSpPr>
        <p:spPr>
          <a:xfrm>
            <a:off x="234465" y="4383911"/>
            <a:ext cx="8909535" cy="2321689"/>
          </a:xfrm>
          <a:prstGeom prst="rect">
            <a:avLst/>
          </a:prstGeom>
        </p:spPr>
        <p:txBody>
          <a:bodyPr>
            <a:spAutoFit/>
          </a:bodyPr>
          <a:lstStyle/>
          <a:p>
            <a:pPr marL="342900" indent="-342900">
              <a:buFont typeface="Arial" panose="020B0604020202020204" pitchFamily="34" charset="0"/>
              <a:buChar char="•"/>
            </a:pPr>
            <a:r>
              <a:rPr lang="es-ES" sz="2400" dirty="0"/>
              <a:t>Pablo, un judío, pero el apóstol de los gentiles</a:t>
            </a:r>
          </a:p>
          <a:p>
            <a:pPr marL="342900" indent="-342900">
              <a:buFont typeface="Arial" panose="020B0604020202020204" pitchFamily="34" charset="0"/>
              <a:buChar char="•"/>
            </a:pPr>
            <a:r>
              <a:rPr lang="es-ES" sz="2400" dirty="0"/>
              <a:t>Pedro, un pescador sin educación, pero Jesús contó con él para establecer a los otros apóstoles, para predicar el primer sermón del evangelio y para ser el apóstol de la circuncisión</a:t>
            </a:r>
          </a:p>
          <a:p>
            <a:pPr marL="342900" indent="-342900">
              <a:buFont typeface="Arial" panose="020B0604020202020204" pitchFamily="34" charset="0"/>
              <a:buChar char="•"/>
            </a:pPr>
            <a:r>
              <a:rPr lang="es-ES" sz="2400" dirty="0"/>
              <a:t>John, un pescador sin educación, pero escribió lo que muchos consideran el libro más difícil y complicado del NT</a:t>
            </a:r>
            <a:endParaRPr lang="en-US" sz="2400" dirty="0"/>
          </a:p>
        </p:txBody>
      </p:sp>
      <p:sp>
        <p:nvSpPr>
          <p:cNvPr id="6" name="Title 1"/>
          <p:cNvSpPr txBox="1">
            <a:spLocks/>
          </p:cNvSpPr>
          <p:nvPr/>
        </p:nvSpPr>
        <p:spPr>
          <a:xfrm>
            <a:off x="685800" y="3048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a:t>
            </a:r>
            <a:r>
              <a:rPr lang="en-US" sz="3600" dirty="0" err="1"/>
              <a:t>Quién</a:t>
            </a:r>
            <a:r>
              <a:rPr lang="en-US" sz="3600" dirty="0"/>
              <a:t> soy</a:t>
            </a:r>
            <a:r>
              <a:rPr lang="en-US" sz="3600" dirty="0" smtClean="0"/>
              <a:t>?</a:t>
            </a:r>
            <a:endParaRPr lang="en-US" sz="3600" dirty="0"/>
          </a:p>
        </p:txBody>
      </p:sp>
    </p:spTree>
    <p:extLst>
      <p:ext uri="{BB962C8B-B14F-4D97-AF65-F5344CB8AC3E}">
        <p14:creationId xmlns:p14="http://schemas.microsoft.com/office/powerpoint/2010/main" val="384143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2253" y="1092131"/>
            <a:ext cx="8819347" cy="2108269"/>
          </a:xfrm>
          <a:prstGeom prst="rect">
            <a:avLst/>
          </a:prstGeom>
        </p:spPr>
        <p:txBody>
          <a:bodyPr wrap="square">
            <a:spAutoFit/>
          </a:bodyPr>
          <a:lstStyle/>
          <a:p>
            <a:r>
              <a:rPr lang="en-US" sz="2200" dirty="0" smtClean="0"/>
              <a:t>People love to put people in Groups</a:t>
            </a:r>
          </a:p>
          <a:p>
            <a:endParaRPr lang="en-US" sz="2200" dirty="0" smtClean="0"/>
          </a:p>
          <a:p>
            <a:r>
              <a:rPr lang="en-US" sz="2100" i="1" dirty="0" smtClean="0"/>
              <a:t>	Millennials don’t care about this, want that</a:t>
            </a:r>
          </a:p>
          <a:p>
            <a:endParaRPr lang="en-US" sz="2200" dirty="0" smtClean="0"/>
          </a:p>
          <a:p>
            <a:r>
              <a:rPr lang="en-US" sz="2200" dirty="0" smtClean="0"/>
              <a:t>	Time Magazine:</a:t>
            </a:r>
          </a:p>
          <a:p>
            <a:r>
              <a:rPr lang="en-US" sz="2200" dirty="0" smtClean="0"/>
              <a:t>	</a:t>
            </a:r>
            <a:r>
              <a:rPr lang="en-US" sz="2100" i="1" dirty="0" smtClean="0"/>
              <a:t>“Millennials are lazy entitled narcissists who still live with their parents”</a:t>
            </a:r>
          </a:p>
        </p:txBody>
      </p:sp>
      <p:sp>
        <p:nvSpPr>
          <p:cNvPr id="7" name="Title 1"/>
          <p:cNvSpPr txBox="1">
            <a:spLocks/>
          </p:cNvSpPr>
          <p:nvPr/>
        </p:nvSpPr>
        <p:spPr>
          <a:xfrm>
            <a:off x="685800" y="-762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smtClean="0"/>
              <a:t>Who Am I?</a:t>
            </a:r>
            <a:endParaRPr lang="en-US" sz="3600" dirty="0"/>
          </a:p>
        </p:txBody>
      </p:sp>
      <p:sp>
        <p:nvSpPr>
          <p:cNvPr id="10" name="Rectangle 9"/>
          <p:cNvSpPr/>
          <p:nvPr/>
        </p:nvSpPr>
        <p:spPr>
          <a:xfrm>
            <a:off x="0" y="3415237"/>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txBox="1">
            <a:spLocks/>
          </p:cNvSpPr>
          <p:nvPr/>
        </p:nvSpPr>
        <p:spPr>
          <a:xfrm>
            <a:off x="685800" y="3048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a:t>
            </a:r>
            <a:r>
              <a:rPr lang="en-US" sz="3600" dirty="0" err="1"/>
              <a:t>Quién</a:t>
            </a:r>
            <a:r>
              <a:rPr lang="en-US" sz="3600" dirty="0"/>
              <a:t> soy</a:t>
            </a:r>
            <a:r>
              <a:rPr lang="en-US" sz="3600" dirty="0" smtClean="0"/>
              <a:t>?</a:t>
            </a:r>
            <a:endParaRPr lang="en-US" sz="3600" dirty="0"/>
          </a:p>
        </p:txBody>
      </p:sp>
      <p:sp>
        <p:nvSpPr>
          <p:cNvPr id="13" name="Rectangle 12"/>
          <p:cNvSpPr/>
          <p:nvPr/>
        </p:nvSpPr>
        <p:spPr>
          <a:xfrm>
            <a:off x="117233" y="4038600"/>
            <a:ext cx="8909535" cy="2462213"/>
          </a:xfrm>
          <a:prstGeom prst="rect">
            <a:avLst/>
          </a:prstGeom>
        </p:spPr>
        <p:txBody>
          <a:bodyPr>
            <a:spAutoFit/>
          </a:bodyPr>
          <a:lstStyle/>
          <a:p>
            <a:r>
              <a:rPr lang="es-ES" sz="2200" dirty="0"/>
              <a:t>A la gente le encanta poner a las personas en Grupos</a:t>
            </a:r>
          </a:p>
          <a:p>
            <a:endParaRPr lang="es-ES" sz="2200" dirty="0"/>
          </a:p>
          <a:p>
            <a:pPr lvl="2"/>
            <a:r>
              <a:rPr lang="es-ES" sz="2200" i="1" dirty="0"/>
              <a:t>Los </a:t>
            </a:r>
            <a:r>
              <a:rPr lang="es-ES" sz="2200" i="1" dirty="0" err="1"/>
              <a:t>Millennials</a:t>
            </a:r>
            <a:r>
              <a:rPr lang="es-ES" sz="2200" i="1" dirty="0"/>
              <a:t> no se preocupan por esto, quieren que</a:t>
            </a:r>
          </a:p>
          <a:p>
            <a:pPr lvl="2"/>
            <a:endParaRPr lang="es-ES" sz="2200" dirty="0"/>
          </a:p>
          <a:p>
            <a:pPr lvl="2"/>
            <a:r>
              <a:rPr lang="es-ES" sz="2200" dirty="0"/>
              <a:t>Revista Time:</a:t>
            </a:r>
          </a:p>
          <a:p>
            <a:pPr lvl="2"/>
            <a:r>
              <a:rPr lang="es-ES" sz="2200" i="1" dirty="0"/>
              <a:t>"Los </a:t>
            </a:r>
            <a:r>
              <a:rPr lang="es-ES" sz="2200" i="1" dirty="0" err="1"/>
              <a:t>Millennials</a:t>
            </a:r>
            <a:r>
              <a:rPr lang="es-ES" sz="2200" i="1" dirty="0"/>
              <a:t> son flojos y tienen derecho a los narcisistas que aún viven con sus padres"</a:t>
            </a:r>
            <a:endParaRPr lang="en-US" sz="2200" i="1" dirty="0"/>
          </a:p>
        </p:txBody>
      </p:sp>
    </p:spTree>
    <p:extLst>
      <p:ext uri="{BB962C8B-B14F-4D97-AF65-F5344CB8AC3E}">
        <p14:creationId xmlns:p14="http://schemas.microsoft.com/office/powerpoint/2010/main" val="402002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2253" y="1044476"/>
            <a:ext cx="8819347" cy="1877437"/>
          </a:xfrm>
          <a:prstGeom prst="rect">
            <a:avLst/>
          </a:prstGeom>
        </p:spPr>
        <p:txBody>
          <a:bodyPr wrap="square">
            <a:spAutoFit/>
          </a:bodyPr>
          <a:lstStyle/>
          <a:p>
            <a:r>
              <a:rPr lang="en-US" sz="2200" dirty="0" smtClean="0"/>
              <a:t>Many put themselves in a group</a:t>
            </a:r>
          </a:p>
          <a:p>
            <a:r>
              <a:rPr lang="en-US" sz="2200" i="1" dirty="0"/>
              <a:t>	</a:t>
            </a:r>
            <a:r>
              <a:rPr lang="en-US" sz="2200" i="1" dirty="0" smtClean="0"/>
              <a:t>“I’m a millennial, and so….”</a:t>
            </a:r>
          </a:p>
          <a:p>
            <a:endParaRPr lang="en-US" sz="2400" dirty="0" smtClean="0"/>
          </a:p>
          <a:p>
            <a:r>
              <a:rPr lang="en-US" sz="2400" dirty="0" smtClean="0"/>
              <a:t>In times past, astrologically</a:t>
            </a:r>
          </a:p>
          <a:p>
            <a:r>
              <a:rPr lang="en-US" sz="2400" dirty="0"/>
              <a:t>	</a:t>
            </a:r>
            <a:r>
              <a:rPr lang="en-US" sz="2200" i="1" dirty="0" smtClean="0"/>
              <a:t>“I’m a Leo therefore I’m kind and big hearted”</a:t>
            </a:r>
            <a:endParaRPr lang="en-US" sz="2400" dirty="0" smtClean="0"/>
          </a:p>
        </p:txBody>
      </p:sp>
      <p:sp>
        <p:nvSpPr>
          <p:cNvPr id="6" name="Title 1"/>
          <p:cNvSpPr txBox="1">
            <a:spLocks/>
          </p:cNvSpPr>
          <p:nvPr/>
        </p:nvSpPr>
        <p:spPr>
          <a:xfrm>
            <a:off x="685800" y="-762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t>Who Am I?</a:t>
            </a:r>
            <a:endParaRPr lang="en-US" sz="3600" dirty="0"/>
          </a:p>
        </p:txBody>
      </p:sp>
      <p:sp>
        <p:nvSpPr>
          <p:cNvPr id="9" name="Rectangle 8"/>
          <p:cNvSpPr/>
          <p:nvPr/>
        </p:nvSpPr>
        <p:spPr>
          <a:xfrm>
            <a:off x="0" y="3415237"/>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52400" y="3723144"/>
            <a:ext cx="8458200" cy="1785104"/>
          </a:xfrm>
          <a:prstGeom prst="rect">
            <a:avLst/>
          </a:prstGeom>
        </p:spPr>
        <p:txBody>
          <a:bodyPr wrap="square">
            <a:spAutoFit/>
          </a:bodyPr>
          <a:lstStyle/>
          <a:p>
            <a:r>
              <a:rPr lang="es-ES" sz="2200" dirty="0"/>
              <a:t>Muchos se ponen en un grupo</a:t>
            </a:r>
          </a:p>
          <a:p>
            <a:pPr lvl="2"/>
            <a:r>
              <a:rPr lang="es-ES" sz="2200" i="1" dirty="0"/>
              <a:t>"Soy un milenio, y entonces ..."</a:t>
            </a:r>
          </a:p>
          <a:p>
            <a:endParaRPr lang="es-ES" sz="2200" dirty="0"/>
          </a:p>
          <a:p>
            <a:r>
              <a:rPr lang="es-ES" sz="2200" dirty="0"/>
              <a:t>En tiempos pasados, astrológicamente</a:t>
            </a:r>
          </a:p>
          <a:p>
            <a:pPr lvl="2"/>
            <a:r>
              <a:rPr lang="es-ES" sz="2200" dirty="0"/>
              <a:t>"Soy un Leo, por lo tanto, soy amable y tengo un gran corazón</a:t>
            </a:r>
            <a:r>
              <a:rPr lang="es-ES" sz="2200" dirty="0" smtClean="0"/>
              <a:t>"</a:t>
            </a:r>
            <a:endParaRPr lang="en-US" sz="2200" dirty="0"/>
          </a:p>
        </p:txBody>
      </p:sp>
    </p:spTree>
    <p:extLst>
      <p:ext uri="{BB962C8B-B14F-4D97-AF65-F5344CB8AC3E}">
        <p14:creationId xmlns:p14="http://schemas.microsoft.com/office/powerpoint/2010/main" val="1545228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685800" y="-76200"/>
            <a:ext cx="7772400" cy="1470025"/>
          </a:xfrm>
        </p:spPr>
        <p:txBody>
          <a:bodyPr>
            <a:normAutofit/>
          </a:bodyPr>
          <a:lstStyle/>
          <a:p>
            <a:r>
              <a:rPr lang="en-US" sz="3600" dirty="0" smtClean="0"/>
              <a:t>Who Am I?</a:t>
            </a:r>
            <a:endParaRPr lang="en-US" sz="3600" dirty="0"/>
          </a:p>
        </p:txBody>
      </p:sp>
      <p:sp>
        <p:nvSpPr>
          <p:cNvPr id="7" name="Rectangle 6"/>
          <p:cNvSpPr/>
          <p:nvPr/>
        </p:nvSpPr>
        <p:spPr>
          <a:xfrm>
            <a:off x="228600" y="2362200"/>
            <a:ext cx="8229600" cy="461665"/>
          </a:xfrm>
          <a:prstGeom prst="rect">
            <a:avLst/>
          </a:prstGeom>
        </p:spPr>
        <p:txBody>
          <a:bodyPr wrap="square">
            <a:spAutoFit/>
          </a:bodyPr>
          <a:lstStyle/>
          <a:p>
            <a:r>
              <a:rPr lang="en-US" sz="2400" dirty="0" smtClean="0"/>
              <a:t>Rather than changing, we validate</a:t>
            </a:r>
            <a:r>
              <a:rPr lang="en-US" sz="2400" dirty="0"/>
              <a:t> in the name of “diversity</a:t>
            </a:r>
            <a:r>
              <a:rPr lang="en-US" sz="2400" dirty="0" smtClean="0"/>
              <a:t>”</a:t>
            </a:r>
          </a:p>
        </p:txBody>
      </p:sp>
      <p:sp>
        <p:nvSpPr>
          <p:cNvPr id="8" name="Subtitle 2"/>
          <p:cNvSpPr>
            <a:spLocks noGrp="1"/>
          </p:cNvSpPr>
          <p:nvPr>
            <p:ph type="subTitle" idx="1"/>
          </p:nvPr>
        </p:nvSpPr>
        <p:spPr>
          <a:xfrm>
            <a:off x="1371600" y="990600"/>
            <a:ext cx="6400800" cy="1752600"/>
          </a:xfrm>
        </p:spPr>
        <p:txBody>
          <a:bodyPr>
            <a:normAutofit/>
          </a:bodyPr>
          <a:lstStyle/>
          <a:p>
            <a:r>
              <a:rPr lang="en-US" sz="2800" dirty="0" smtClean="0"/>
              <a:t>When Identity Gets in the Way of Transformation</a:t>
            </a:r>
            <a:endParaRPr lang="en-US" sz="2800" dirty="0"/>
          </a:p>
        </p:txBody>
      </p:sp>
      <p:sp>
        <p:nvSpPr>
          <p:cNvPr id="9" name="Rectangle 8"/>
          <p:cNvSpPr/>
          <p:nvPr/>
        </p:nvSpPr>
        <p:spPr>
          <a:xfrm>
            <a:off x="0" y="3415237"/>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685800" y="3048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a:t>
            </a:r>
            <a:r>
              <a:rPr lang="en-US" sz="3600" dirty="0" err="1"/>
              <a:t>Quién</a:t>
            </a:r>
            <a:r>
              <a:rPr lang="en-US" sz="3600" dirty="0"/>
              <a:t> soy</a:t>
            </a:r>
            <a:r>
              <a:rPr lang="en-US" sz="3600" dirty="0" smtClean="0"/>
              <a:t>?</a:t>
            </a:r>
            <a:endParaRPr lang="en-US" sz="3600" dirty="0"/>
          </a:p>
        </p:txBody>
      </p:sp>
      <p:sp>
        <p:nvSpPr>
          <p:cNvPr id="11" name="Rectangle 10"/>
          <p:cNvSpPr/>
          <p:nvPr/>
        </p:nvSpPr>
        <p:spPr>
          <a:xfrm>
            <a:off x="1225068" y="4038600"/>
            <a:ext cx="6693865" cy="1040567"/>
          </a:xfrm>
          <a:prstGeom prst="rect">
            <a:avLst/>
          </a:prstGeom>
        </p:spPr>
        <p:txBody>
          <a:bodyPr>
            <a:spAutoFit/>
          </a:bodyPr>
          <a:lstStyle/>
          <a:p>
            <a:pPr algn="ctr">
              <a:spcBef>
                <a:spcPct val="20000"/>
              </a:spcBef>
            </a:pPr>
            <a:r>
              <a:rPr lang="es-ES" sz="2800" dirty="0">
                <a:solidFill>
                  <a:schemeClr val="tx1">
                    <a:tint val="75000"/>
                  </a:schemeClr>
                </a:solidFill>
              </a:rPr>
              <a:t>Cuando la identidad se pone en el camino de la transformación</a:t>
            </a:r>
            <a:endParaRPr lang="en-US" sz="2800" dirty="0">
              <a:solidFill>
                <a:schemeClr val="tx1">
                  <a:tint val="75000"/>
                </a:schemeClr>
              </a:solidFill>
            </a:endParaRPr>
          </a:p>
        </p:txBody>
      </p:sp>
      <p:sp>
        <p:nvSpPr>
          <p:cNvPr id="12" name="Rectangle 11"/>
          <p:cNvSpPr/>
          <p:nvPr/>
        </p:nvSpPr>
        <p:spPr>
          <a:xfrm>
            <a:off x="228600" y="5253335"/>
            <a:ext cx="8077200" cy="461665"/>
          </a:xfrm>
          <a:prstGeom prst="rect">
            <a:avLst/>
          </a:prstGeom>
        </p:spPr>
        <p:txBody>
          <a:bodyPr wrap="square">
            <a:spAutoFit/>
          </a:bodyPr>
          <a:lstStyle/>
          <a:p>
            <a:r>
              <a:rPr lang="es-ES" sz="2400" dirty="0"/>
              <a:t>En lugar de cambiar, validamos en nombre de la "diversidad"</a:t>
            </a:r>
            <a:endParaRPr lang="en-US" sz="2400" dirty="0"/>
          </a:p>
        </p:txBody>
      </p:sp>
    </p:spTree>
    <p:extLst>
      <p:ext uri="{BB962C8B-B14F-4D97-AF65-F5344CB8AC3E}">
        <p14:creationId xmlns:p14="http://schemas.microsoft.com/office/powerpoint/2010/main" val="634782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990600"/>
            <a:ext cx="6400800" cy="1752600"/>
          </a:xfrm>
        </p:spPr>
        <p:txBody>
          <a:bodyPr>
            <a:normAutofit/>
          </a:bodyPr>
          <a:lstStyle/>
          <a:p>
            <a:r>
              <a:rPr lang="en-US" sz="2800" dirty="0" smtClean="0"/>
              <a:t>When Identity Gets in the Way of Transformation</a:t>
            </a:r>
            <a:endParaRPr lang="en-US" sz="2800" dirty="0"/>
          </a:p>
        </p:txBody>
      </p:sp>
      <p:sp>
        <p:nvSpPr>
          <p:cNvPr id="4" name="Rectangle 3"/>
          <p:cNvSpPr/>
          <p:nvPr/>
        </p:nvSpPr>
        <p:spPr>
          <a:xfrm>
            <a:off x="76200" y="2007513"/>
            <a:ext cx="8610600" cy="430887"/>
          </a:xfrm>
          <a:prstGeom prst="rect">
            <a:avLst/>
          </a:prstGeom>
        </p:spPr>
        <p:txBody>
          <a:bodyPr wrap="square">
            <a:spAutoFit/>
          </a:bodyPr>
          <a:lstStyle/>
          <a:p>
            <a:pPr marL="342900" indent="-342900">
              <a:buFont typeface="Arial" panose="020B0604020202020204" pitchFamily="34" charset="0"/>
              <a:buChar char="•"/>
            </a:pPr>
            <a:r>
              <a:rPr lang="en-US" sz="2200" dirty="0" smtClean="0"/>
              <a:t>The </a:t>
            </a:r>
            <a:r>
              <a:rPr lang="en-US" sz="2200" dirty="0"/>
              <a:t>body of Christ is </a:t>
            </a:r>
            <a:r>
              <a:rPr lang="en-US" sz="2200" dirty="0" smtClean="0"/>
              <a:t>diverse</a:t>
            </a:r>
            <a:endParaRPr lang="en-US" dirty="0"/>
          </a:p>
        </p:txBody>
      </p:sp>
      <p:sp>
        <p:nvSpPr>
          <p:cNvPr id="5" name="Title 1"/>
          <p:cNvSpPr>
            <a:spLocks noGrp="1"/>
          </p:cNvSpPr>
          <p:nvPr>
            <p:ph type="ctrTitle"/>
          </p:nvPr>
        </p:nvSpPr>
        <p:spPr>
          <a:xfrm>
            <a:off x="685800" y="-76200"/>
            <a:ext cx="7772400" cy="1470025"/>
          </a:xfrm>
        </p:spPr>
        <p:txBody>
          <a:bodyPr>
            <a:normAutofit/>
          </a:bodyPr>
          <a:lstStyle/>
          <a:p>
            <a:r>
              <a:rPr lang="en-US" sz="3600" dirty="0" smtClean="0"/>
              <a:t>Who Am I?</a:t>
            </a:r>
            <a:endParaRPr lang="en-US" sz="3600" dirty="0"/>
          </a:p>
        </p:txBody>
      </p:sp>
      <p:sp>
        <p:nvSpPr>
          <p:cNvPr id="7" name="Rectangle 6"/>
          <p:cNvSpPr/>
          <p:nvPr/>
        </p:nvSpPr>
        <p:spPr>
          <a:xfrm>
            <a:off x="3886200" y="1905000"/>
            <a:ext cx="5105400" cy="1446550"/>
          </a:xfrm>
          <a:prstGeom prst="rect">
            <a:avLst/>
          </a:prstGeom>
          <a:gradFill flip="none" rotWithShape="1">
            <a:gsLst>
              <a:gs pos="0">
                <a:srgbClr val="FFEFD1"/>
              </a:gs>
              <a:gs pos="64999">
                <a:srgbClr val="F0EBD5"/>
              </a:gs>
              <a:gs pos="100000">
                <a:srgbClr val="D1C39F"/>
              </a:gs>
            </a:gsLst>
            <a:lin ang="2700000" scaled="1"/>
            <a:tileRect/>
          </a:gradFill>
          <a:ln>
            <a:noFill/>
          </a:ln>
          <a:effectLst>
            <a:outerShdw blurRad="50800" dist="1016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Galatians 3</a:t>
            </a:r>
            <a:r>
              <a:rPr lang="en-US" sz="2200" b="1" baseline="30000" dirty="0" smtClean="0">
                <a:latin typeface="Palatino Linotype" panose="02040502050505030304" pitchFamily="18" charset="0"/>
              </a:rPr>
              <a:t>28</a:t>
            </a:r>
            <a:r>
              <a:rPr lang="en-US" sz="2200" b="1" baseline="30000" dirty="0">
                <a:latin typeface="Palatino Linotype" panose="02040502050505030304" pitchFamily="18" charset="0"/>
              </a:rPr>
              <a:t> </a:t>
            </a:r>
            <a:r>
              <a:rPr lang="en-US" sz="2200" dirty="0">
                <a:latin typeface="Palatino Linotype" panose="02040502050505030304" pitchFamily="18" charset="0"/>
              </a:rPr>
              <a:t>There is neither Jew nor Greek, there is neither slave nor free man, there is </a:t>
            </a:r>
            <a:r>
              <a:rPr lang="en-US" sz="2200" dirty="0" smtClean="0">
                <a:latin typeface="Palatino Linotype" panose="02040502050505030304" pitchFamily="18" charset="0"/>
              </a:rPr>
              <a:t>neither </a:t>
            </a:r>
            <a:r>
              <a:rPr lang="en-US" sz="2200" dirty="0">
                <a:latin typeface="Palatino Linotype" panose="02040502050505030304" pitchFamily="18" charset="0"/>
              </a:rPr>
              <a:t>male nor female; for you are all one in Christ Jesus.</a:t>
            </a:r>
          </a:p>
        </p:txBody>
      </p:sp>
      <p:sp>
        <p:nvSpPr>
          <p:cNvPr id="9" name="Rectangle 8"/>
          <p:cNvSpPr/>
          <p:nvPr/>
        </p:nvSpPr>
        <p:spPr>
          <a:xfrm>
            <a:off x="0" y="3415237"/>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685800" y="3048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a:t>
            </a:r>
            <a:r>
              <a:rPr lang="en-US" sz="3600" dirty="0" err="1"/>
              <a:t>Quién</a:t>
            </a:r>
            <a:r>
              <a:rPr lang="en-US" sz="3600" dirty="0"/>
              <a:t> soy</a:t>
            </a:r>
            <a:r>
              <a:rPr lang="en-US" sz="3600" dirty="0" smtClean="0"/>
              <a:t>?</a:t>
            </a:r>
            <a:endParaRPr lang="en-US" sz="3600" dirty="0"/>
          </a:p>
        </p:txBody>
      </p:sp>
      <p:sp>
        <p:nvSpPr>
          <p:cNvPr id="11" name="Rectangle 10"/>
          <p:cNvSpPr/>
          <p:nvPr/>
        </p:nvSpPr>
        <p:spPr>
          <a:xfrm>
            <a:off x="1225068" y="4038600"/>
            <a:ext cx="6693865" cy="1040567"/>
          </a:xfrm>
          <a:prstGeom prst="rect">
            <a:avLst/>
          </a:prstGeom>
        </p:spPr>
        <p:txBody>
          <a:bodyPr>
            <a:spAutoFit/>
          </a:bodyPr>
          <a:lstStyle/>
          <a:p>
            <a:pPr algn="ctr">
              <a:spcBef>
                <a:spcPct val="20000"/>
              </a:spcBef>
            </a:pPr>
            <a:r>
              <a:rPr lang="es-ES" sz="2800" dirty="0">
                <a:solidFill>
                  <a:schemeClr val="tx1">
                    <a:tint val="75000"/>
                  </a:schemeClr>
                </a:solidFill>
              </a:rPr>
              <a:t>Cuando la identidad se pone en el camino de la transformación</a:t>
            </a:r>
            <a:endParaRPr lang="en-US" sz="2800" dirty="0">
              <a:solidFill>
                <a:schemeClr val="tx1">
                  <a:tint val="75000"/>
                </a:schemeClr>
              </a:solidFill>
            </a:endParaRPr>
          </a:p>
        </p:txBody>
      </p:sp>
      <p:sp>
        <p:nvSpPr>
          <p:cNvPr id="12" name="Rectangle 11"/>
          <p:cNvSpPr/>
          <p:nvPr/>
        </p:nvSpPr>
        <p:spPr>
          <a:xfrm>
            <a:off x="76200" y="5411450"/>
            <a:ext cx="4572000" cy="430887"/>
          </a:xfrm>
          <a:prstGeom prst="rect">
            <a:avLst/>
          </a:prstGeom>
        </p:spPr>
        <p:txBody>
          <a:bodyPr>
            <a:spAutoFit/>
          </a:bodyPr>
          <a:lstStyle/>
          <a:p>
            <a:pPr marL="285750" indent="-285750">
              <a:buFont typeface="Arial" panose="020B0604020202020204" pitchFamily="34" charset="0"/>
              <a:buChar char="•"/>
            </a:pPr>
            <a:r>
              <a:rPr lang="en-US" sz="2200" dirty="0" smtClean="0"/>
              <a:t>El </a:t>
            </a:r>
            <a:r>
              <a:rPr lang="en-US" sz="2200" dirty="0" err="1"/>
              <a:t>cuerpo</a:t>
            </a:r>
            <a:r>
              <a:rPr lang="en-US" sz="2200" dirty="0"/>
              <a:t> de Cristo </a:t>
            </a:r>
            <a:r>
              <a:rPr lang="en-US" sz="2200" dirty="0" err="1"/>
              <a:t>es</a:t>
            </a:r>
            <a:r>
              <a:rPr lang="en-US" sz="2200" dirty="0"/>
              <a:t> </a:t>
            </a:r>
            <a:r>
              <a:rPr lang="en-US" sz="2200" dirty="0" err="1" smtClean="0"/>
              <a:t>diverso</a:t>
            </a:r>
            <a:endParaRPr lang="en-US" sz="2200" dirty="0" smtClean="0"/>
          </a:p>
        </p:txBody>
      </p:sp>
      <p:sp>
        <p:nvSpPr>
          <p:cNvPr id="8" name="Rectangle 7"/>
          <p:cNvSpPr/>
          <p:nvPr/>
        </p:nvSpPr>
        <p:spPr>
          <a:xfrm>
            <a:off x="3886200" y="4953000"/>
            <a:ext cx="5105400" cy="1477328"/>
          </a:xfrm>
          <a:prstGeom prst="rect">
            <a:avLst/>
          </a:prstGeom>
          <a:gradFill flip="none" rotWithShape="1">
            <a:gsLst>
              <a:gs pos="0">
                <a:srgbClr val="FFEFD1"/>
              </a:gs>
              <a:gs pos="64999">
                <a:srgbClr val="F0EBD5"/>
              </a:gs>
              <a:gs pos="100000">
                <a:srgbClr val="D1C39F"/>
              </a:gs>
            </a:gsLst>
            <a:lin ang="2700000" scaled="1"/>
            <a:tileRect/>
          </a:gradFill>
          <a:ln>
            <a:noFill/>
          </a:ln>
          <a:effectLst>
            <a:outerShdw blurRad="50800" dist="101600" dir="13500000" algn="br" rotWithShape="0">
              <a:prstClr val="black">
                <a:alpha val="40000"/>
              </a:prstClr>
            </a:outerShdw>
          </a:effectLst>
        </p:spPr>
        <p:txBody>
          <a:bodyPr wrap="square">
            <a:spAutoFit/>
          </a:bodyPr>
          <a:lstStyle/>
          <a:p>
            <a:r>
              <a:rPr lang="en-US" sz="2200" b="1" dirty="0" err="1" smtClean="0">
                <a:latin typeface="Palatino Linotype" panose="02040502050505030304" pitchFamily="18" charset="0"/>
              </a:rPr>
              <a:t>Gálatas</a:t>
            </a:r>
            <a:r>
              <a:rPr lang="en-US" sz="2200" b="1" dirty="0" smtClean="0">
                <a:latin typeface="Palatino Linotype" panose="02040502050505030304" pitchFamily="18" charset="0"/>
              </a:rPr>
              <a:t> </a:t>
            </a:r>
            <a:r>
              <a:rPr lang="en-US" sz="2200" b="1" dirty="0" smtClean="0">
                <a:latin typeface="Palatino Linotype" panose="02040502050505030304" pitchFamily="18" charset="0"/>
              </a:rPr>
              <a:t>3</a:t>
            </a:r>
            <a:r>
              <a:rPr lang="en-US" sz="2200" b="1" baseline="30000" dirty="0" smtClean="0">
                <a:latin typeface="Palatino Linotype" panose="02040502050505030304" pitchFamily="18" charset="0"/>
              </a:rPr>
              <a:t>28</a:t>
            </a:r>
            <a:r>
              <a:rPr lang="en-US" sz="2200" b="1" baseline="30000" dirty="0">
                <a:latin typeface="Palatino Linotype" panose="02040502050505030304" pitchFamily="18" charset="0"/>
              </a:rPr>
              <a:t> </a:t>
            </a:r>
            <a:r>
              <a:rPr lang="en-US" sz="2200" b="1" baseline="30000" dirty="0" smtClean="0">
                <a:latin typeface="Palatino Linotype" panose="02040502050505030304" pitchFamily="18" charset="0"/>
              </a:rPr>
              <a:t> </a:t>
            </a:r>
            <a:r>
              <a:rPr lang="es-ES" sz="2200" dirty="0" smtClean="0">
                <a:latin typeface="Palatino Linotype" panose="02040502050505030304" pitchFamily="18" charset="0"/>
              </a:rPr>
              <a:t>Ya </a:t>
            </a:r>
            <a:r>
              <a:rPr lang="es-ES" sz="2200" dirty="0">
                <a:latin typeface="Palatino Linotype" panose="02040502050505030304" pitchFamily="18" charset="0"/>
              </a:rPr>
              <a:t>no hay judío ni griego; no hay esclavo ni libre; no hay hombre ni mujer, porque todos vosotros sois uno en Cristo Jesús</a:t>
            </a:r>
            <a:r>
              <a:rPr lang="es-ES" sz="2200" dirty="0" smtClean="0">
                <a:latin typeface="Palatino Linotype" panose="02040502050505030304" pitchFamily="18" charset="0"/>
              </a:rPr>
              <a:t>.</a:t>
            </a:r>
            <a:endParaRPr lang="en-US" sz="2200" dirty="0">
              <a:latin typeface="Palatino Linotype" panose="02040502050505030304" pitchFamily="18" charset="0"/>
            </a:endParaRPr>
          </a:p>
        </p:txBody>
      </p:sp>
    </p:spTree>
    <p:extLst>
      <p:ext uri="{BB962C8B-B14F-4D97-AF65-F5344CB8AC3E}">
        <p14:creationId xmlns:p14="http://schemas.microsoft.com/office/powerpoint/2010/main" val="2436638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990600"/>
            <a:ext cx="6400800" cy="1752600"/>
          </a:xfrm>
        </p:spPr>
        <p:txBody>
          <a:bodyPr>
            <a:normAutofit/>
          </a:bodyPr>
          <a:lstStyle/>
          <a:p>
            <a:r>
              <a:rPr lang="en-US" sz="2800" dirty="0" smtClean="0"/>
              <a:t>When Identity Gets in the Way of Transformation</a:t>
            </a:r>
            <a:endParaRPr lang="en-US" sz="2800" dirty="0"/>
          </a:p>
        </p:txBody>
      </p:sp>
      <p:sp>
        <p:nvSpPr>
          <p:cNvPr id="5" name="Title 1"/>
          <p:cNvSpPr>
            <a:spLocks noGrp="1"/>
          </p:cNvSpPr>
          <p:nvPr>
            <p:ph type="ctrTitle"/>
          </p:nvPr>
        </p:nvSpPr>
        <p:spPr>
          <a:xfrm>
            <a:off x="685800" y="-76200"/>
            <a:ext cx="7772400" cy="1470025"/>
          </a:xfrm>
        </p:spPr>
        <p:txBody>
          <a:bodyPr>
            <a:normAutofit/>
          </a:bodyPr>
          <a:lstStyle/>
          <a:p>
            <a:r>
              <a:rPr lang="en-US" sz="3600" dirty="0" smtClean="0"/>
              <a:t>Who Am I?</a:t>
            </a:r>
            <a:endParaRPr lang="en-US" sz="3600" dirty="0"/>
          </a:p>
        </p:txBody>
      </p:sp>
      <p:sp>
        <p:nvSpPr>
          <p:cNvPr id="8" name="Rectangle 7"/>
          <p:cNvSpPr/>
          <p:nvPr/>
        </p:nvSpPr>
        <p:spPr>
          <a:xfrm>
            <a:off x="3886200" y="1295400"/>
            <a:ext cx="5105400" cy="2123658"/>
          </a:xfrm>
          <a:prstGeom prst="rect">
            <a:avLst/>
          </a:prstGeom>
          <a:gradFill flip="none" rotWithShape="1">
            <a:gsLst>
              <a:gs pos="0">
                <a:srgbClr val="FFEFD1"/>
              </a:gs>
              <a:gs pos="64999">
                <a:srgbClr val="F0EBD5"/>
              </a:gs>
              <a:gs pos="100000">
                <a:srgbClr val="D1C39F"/>
              </a:gs>
            </a:gsLst>
            <a:lin ang="2700000" scaled="1"/>
            <a:tileRect/>
          </a:gradFill>
          <a:ln>
            <a:noFill/>
          </a:ln>
          <a:effectLst>
            <a:outerShdw blurRad="50800" dist="1016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Ephesians 4</a:t>
            </a:r>
            <a:r>
              <a:rPr lang="en-US" sz="2200" b="1" baseline="30000" dirty="0" smtClean="0">
                <a:latin typeface="Palatino Linotype" panose="02040502050505030304" pitchFamily="18" charset="0"/>
              </a:rPr>
              <a:t>4-6</a:t>
            </a:r>
            <a:r>
              <a:rPr lang="en-US" sz="2200" b="1" baseline="30000" dirty="0">
                <a:latin typeface="Palatino Linotype" panose="02040502050505030304" pitchFamily="18" charset="0"/>
              </a:rPr>
              <a:t> </a:t>
            </a:r>
            <a:r>
              <a:rPr lang="en-US" sz="2200" dirty="0">
                <a:latin typeface="Palatino Linotype" panose="02040502050505030304" pitchFamily="18" charset="0"/>
              </a:rPr>
              <a:t>There is one body and one Spirit, just as also you were called in one hope of your </a:t>
            </a:r>
            <a:r>
              <a:rPr lang="en-US" sz="2200" dirty="0" smtClean="0">
                <a:latin typeface="Palatino Linotype" panose="02040502050505030304" pitchFamily="18" charset="0"/>
              </a:rPr>
              <a:t>calling; </a:t>
            </a:r>
            <a:r>
              <a:rPr lang="en-US" sz="2200" b="1" baseline="30000" dirty="0" smtClean="0">
                <a:latin typeface="Palatino Linotype" panose="02040502050505030304" pitchFamily="18" charset="0"/>
              </a:rPr>
              <a:t>5</a:t>
            </a:r>
            <a:r>
              <a:rPr lang="en-US" sz="2200" b="1" baseline="30000" dirty="0">
                <a:latin typeface="Palatino Linotype" panose="02040502050505030304" pitchFamily="18" charset="0"/>
              </a:rPr>
              <a:t> </a:t>
            </a:r>
            <a:r>
              <a:rPr lang="en-US" sz="2200" dirty="0">
                <a:latin typeface="Palatino Linotype" panose="02040502050505030304" pitchFamily="18" charset="0"/>
              </a:rPr>
              <a:t>one Lord, one faith, one </a:t>
            </a:r>
            <a:r>
              <a:rPr lang="en-US" sz="2200" dirty="0" smtClean="0">
                <a:latin typeface="Palatino Linotype" panose="02040502050505030304" pitchFamily="18" charset="0"/>
              </a:rPr>
              <a:t>baptism, </a:t>
            </a:r>
            <a:r>
              <a:rPr lang="en-US" sz="2200" b="1" baseline="30000" dirty="0" smtClean="0">
                <a:latin typeface="Palatino Linotype" panose="02040502050505030304" pitchFamily="18" charset="0"/>
              </a:rPr>
              <a:t>6</a:t>
            </a:r>
            <a:r>
              <a:rPr lang="en-US" sz="2200" b="1" baseline="30000" dirty="0">
                <a:latin typeface="Palatino Linotype" panose="02040502050505030304" pitchFamily="18" charset="0"/>
              </a:rPr>
              <a:t> </a:t>
            </a:r>
            <a:r>
              <a:rPr lang="en-US" sz="2200" dirty="0">
                <a:latin typeface="Palatino Linotype" panose="02040502050505030304" pitchFamily="18" charset="0"/>
              </a:rPr>
              <a:t>one God and Father of all who is over all and </a:t>
            </a:r>
            <a:r>
              <a:rPr lang="en-US" sz="2200" dirty="0" smtClean="0">
                <a:latin typeface="Palatino Linotype" panose="02040502050505030304" pitchFamily="18" charset="0"/>
              </a:rPr>
              <a:t>through all </a:t>
            </a:r>
            <a:r>
              <a:rPr lang="en-US" sz="2200" dirty="0">
                <a:latin typeface="Palatino Linotype" panose="02040502050505030304" pitchFamily="18" charset="0"/>
              </a:rPr>
              <a:t>and in all</a:t>
            </a:r>
            <a:r>
              <a:rPr lang="en-US" sz="2200" dirty="0" smtClean="0">
                <a:latin typeface="Palatino Linotype" panose="02040502050505030304" pitchFamily="18" charset="0"/>
              </a:rPr>
              <a:t>.</a:t>
            </a:r>
            <a:endParaRPr lang="en-US" sz="2200" dirty="0">
              <a:latin typeface="Palatino Linotype" panose="02040502050505030304" pitchFamily="18" charset="0"/>
            </a:endParaRPr>
          </a:p>
        </p:txBody>
      </p:sp>
      <p:sp>
        <p:nvSpPr>
          <p:cNvPr id="9" name="Rectangle 8"/>
          <p:cNvSpPr/>
          <p:nvPr/>
        </p:nvSpPr>
        <p:spPr>
          <a:xfrm>
            <a:off x="76200" y="2010696"/>
            <a:ext cx="8610600" cy="769441"/>
          </a:xfrm>
          <a:prstGeom prst="rect">
            <a:avLst/>
          </a:prstGeom>
        </p:spPr>
        <p:txBody>
          <a:bodyPr wrap="square">
            <a:spAutoFit/>
          </a:bodyPr>
          <a:lstStyle/>
          <a:p>
            <a:pPr marL="342900" indent="-342900">
              <a:buFont typeface="Arial" panose="020B0604020202020204" pitchFamily="34" charset="0"/>
              <a:buChar char="•"/>
            </a:pPr>
            <a:r>
              <a:rPr lang="en-US" sz="2200" dirty="0" smtClean="0"/>
              <a:t>The </a:t>
            </a:r>
            <a:r>
              <a:rPr lang="en-US" sz="2200" dirty="0"/>
              <a:t>body of Christ is </a:t>
            </a:r>
            <a:r>
              <a:rPr lang="en-US" sz="2200" dirty="0" smtClean="0"/>
              <a:t>diverse</a:t>
            </a:r>
          </a:p>
          <a:p>
            <a:pPr marL="342900" indent="-342900">
              <a:buFont typeface="Arial" panose="020B0604020202020204" pitchFamily="34" charset="0"/>
              <a:buChar char="•"/>
            </a:pPr>
            <a:r>
              <a:rPr lang="en-US" sz="2200" dirty="0" smtClean="0"/>
              <a:t>But the Faith isn’t diverse</a:t>
            </a:r>
            <a:endParaRPr lang="en-US" dirty="0"/>
          </a:p>
        </p:txBody>
      </p:sp>
      <p:sp>
        <p:nvSpPr>
          <p:cNvPr id="10" name="Rectangle 9"/>
          <p:cNvSpPr/>
          <p:nvPr/>
        </p:nvSpPr>
        <p:spPr>
          <a:xfrm>
            <a:off x="0" y="3415237"/>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685800" y="3048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a:t>
            </a:r>
            <a:r>
              <a:rPr lang="en-US" sz="3600" dirty="0" err="1"/>
              <a:t>Quién</a:t>
            </a:r>
            <a:r>
              <a:rPr lang="en-US" sz="3600" dirty="0"/>
              <a:t> soy</a:t>
            </a:r>
            <a:r>
              <a:rPr lang="en-US" sz="3600" dirty="0" smtClean="0"/>
              <a:t>?</a:t>
            </a:r>
            <a:endParaRPr lang="en-US" sz="3600" dirty="0"/>
          </a:p>
        </p:txBody>
      </p:sp>
      <p:sp>
        <p:nvSpPr>
          <p:cNvPr id="11" name="Rectangle 10"/>
          <p:cNvSpPr/>
          <p:nvPr/>
        </p:nvSpPr>
        <p:spPr>
          <a:xfrm>
            <a:off x="1225068" y="4038600"/>
            <a:ext cx="6693865" cy="1040567"/>
          </a:xfrm>
          <a:prstGeom prst="rect">
            <a:avLst/>
          </a:prstGeom>
        </p:spPr>
        <p:txBody>
          <a:bodyPr>
            <a:spAutoFit/>
          </a:bodyPr>
          <a:lstStyle/>
          <a:p>
            <a:pPr algn="ctr">
              <a:spcBef>
                <a:spcPct val="20000"/>
              </a:spcBef>
            </a:pPr>
            <a:r>
              <a:rPr lang="es-ES" sz="2800" dirty="0">
                <a:solidFill>
                  <a:schemeClr val="tx1">
                    <a:tint val="75000"/>
                  </a:schemeClr>
                </a:solidFill>
              </a:rPr>
              <a:t>Cuando la identidad se pone en el camino de la transformación</a:t>
            </a:r>
            <a:endParaRPr lang="en-US" sz="2800" dirty="0">
              <a:solidFill>
                <a:schemeClr val="tx1">
                  <a:tint val="75000"/>
                </a:schemeClr>
              </a:solidFill>
            </a:endParaRPr>
          </a:p>
        </p:txBody>
      </p:sp>
      <p:sp>
        <p:nvSpPr>
          <p:cNvPr id="12" name="Rectangle 11"/>
          <p:cNvSpPr/>
          <p:nvPr/>
        </p:nvSpPr>
        <p:spPr>
          <a:xfrm>
            <a:off x="3886200" y="4343400"/>
            <a:ext cx="5105400" cy="2462213"/>
          </a:xfrm>
          <a:prstGeom prst="rect">
            <a:avLst/>
          </a:prstGeom>
          <a:gradFill flip="none" rotWithShape="1">
            <a:gsLst>
              <a:gs pos="0">
                <a:srgbClr val="FFEFD1"/>
              </a:gs>
              <a:gs pos="64999">
                <a:srgbClr val="F0EBD5"/>
              </a:gs>
              <a:gs pos="100000">
                <a:srgbClr val="D1C39F"/>
              </a:gs>
            </a:gsLst>
            <a:lin ang="2700000" scaled="1"/>
            <a:tileRect/>
          </a:gradFill>
          <a:ln>
            <a:noFill/>
          </a:ln>
          <a:effectLst>
            <a:outerShdw blurRad="50800" dist="101600" dir="13500000" algn="br" rotWithShape="0">
              <a:prstClr val="black">
                <a:alpha val="40000"/>
              </a:prstClr>
            </a:outerShdw>
          </a:effectLst>
        </p:spPr>
        <p:txBody>
          <a:bodyPr wrap="square">
            <a:spAutoFit/>
          </a:bodyPr>
          <a:lstStyle/>
          <a:p>
            <a:r>
              <a:rPr lang="en-US" sz="2200" b="1" dirty="0" err="1" smtClean="0">
                <a:latin typeface="Palatino Linotype" panose="02040502050505030304" pitchFamily="18" charset="0"/>
              </a:rPr>
              <a:t>Efesios</a:t>
            </a:r>
            <a:r>
              <a:rPr lang="en-US" sz="2200" b="1" dirty="0" smtClean="0">
                <a:latin typeface="Palatino Linotype" panose="02040502050505030304" pitchFamily="18" charset="0"/>
              </a:rPr>
              <a:t> 4</a:t>
            </a:r>
            <a:r>
              <a:rPr lang="en-US" sz="2200" b="1" baseline="30000" dirty="0" smtClean="0">
                <a:latin typeface="Palatino Linotype" panose="02040502050505030304" pitchFamily="18" charset="0"/>
              </a:rPr>
              <a:t>4-6 </a:t>
            </a:r>
            <a:r>
              <a:rPr lang="es-ES" sz="2200" b="1" baseline="30000" dirty="0">
                <a:latin typeface="Palatino Linotype" panose="02040502050505030304" pitchFamily="18" charset="0"/>
              </a:rPr>
              <a:t> </a:t>
            </a:r>
            <a:r>
              <a:rPr lang="es-ES" sz="2200" dirty="0">
                <a:latin typeface="Palatino Linotype" panose="02040502050505030304" pitchFamily="18" charset="0"/>
              </a:rPr>
              <a:t>un solo cuerpo y un </a:t>
            </a:r>
            <a:r>
              <a:rPr lang="es-ES" sz="2200" dirty="0" smtClean="0">
                <a:latin typeface="Palatino Linotype" panose="02040502050505030304" pitchFamily="18" charset="0"/>
              </a:rPr>
              <a:t>solo Espíritu</a:t>
            </a:r>
            <a:r>
              <a:rPr lang="es-ES" sz="2200" dirty="0">
                <a:latin typeface="Palatino Linotype" panose="02040502050505030304" pitchFamily="18" charset="0"/>
              </a:rPr>
              <a:t>, como fuisteis también </a:t>
            </a:r>
            <a:r>
              <a:rPr lang="es-ES" sz="2200" dirty="0" smtClean="0">
                <a:latin typeface="Palatino Linotype" panose="02040502050505030304" pitchFamily="18" charset="0"/>
              </a:rPr>
              <a:t>llamados en </a:t>
            </a:r>
            <a:r>
              <a:rPr lang="es-ES" sz="2200" dirty="0">
                <a:latin typeface="Palatino Linotype" panose="02040502050505030304" pitchFamily="18" charset="0"/>
              </a:rPr>
              <a:t>una misma esperanza de vuestra vocación</a:t>
            </a:r>
            <a:r>
              <a:rPr lang="es-ES" sz="2200" dirty="0" smtClean="0">
                <a:latin typeface="Palatino Linotype" panose="02040502050505030304" pitchFamily="18" charset="0"/>
              </a:rPr>
              <a:t>;</a:t>
            </a:r>
            <a:r>
              <a:rPr lang="es-ES" sz="2200" b="1" baseline="30000" dirty="0">
                <a:latin typeface="Palatino Linotype" panose="02040502050505030304" pitchFamily="18" charset="0"/>
              </a:rPr>
              <a:t> </a:t>
            </a:r>
            <a:r>
              <a:rPr lang="es-ES" sz="2200" dirty="0">
                <a:latin typeface="Palatino Linotype" panose="02040502050505030304" pitchFamily="18" charset="0"/>
              </a:rPr>
              <a:t>un solo Señor, una sola fe, un solo bautismo, </a:t>
            </a:r>
            <a:r>
              <a:rPr lang="es-ES" sz="2200" dirty="0" smtClean="0">
                <a:latin typeface="Palatino Linotype" panose="02040502050505030304" pitchFamily="18" charset="0"/>
              </a:rPr>
              <a:t>un </a:t>
            </a:r>
            <a:r>
              <a:rPr lang="es-ES" sz="2200" dirty="0">
                <a:latin typeface="Palatino Linotype" panose="02040502050505030304" pitchFamily="18" charset="0"/>
              </a:rPr>
              <a:t>solo Dios y Padre de todos, el cual es sobre todos y por todos y en todos</a:t>
            </a:r>
            <a:r>
              <a:rPr lang="es-ES" sz="2200" dirty="0" smtClean="0">
                <a:latin typeface="Palatino Linotype" panose="02040502050505030304" pitchFamily="18" charset="0"/>
              </a:rPr>
              <a:t>.</a:t>
            </a:r>
            <a:endParaRPr lang="en-US" sz="2200" dirty="0">
              <a:latin typeface="Palatino Linotype" panose="02040502050505030304" pitchFamily="18" charset="0"/>
            </a:endParaRPr>
          </a:p>
        </p:txBody>
      </p:sp>
      <p:sp>
        <p:nvSpPr>
          <p:cNvPr id="14" name="Rectangle 13"/>
          <p:cNvSpPr/>
          <p:nvPr/>
        </p:nvSpPr>
        <p:spPr>
          <a:xfrm>
            <a:off x="76200" y="5411450"/>
            <a:ext cx="4572000" cy="769441"/>
          </a:xfrm>
          <a:prstGeom prst="rect">
            <a:avLst/>
          </a:prstGeom>
        </p:spPr>
        <p:txBody>
          <a:bodyPr>
            <a:spAutoFit/>
          </a:bodyPr>
          <a:lstStyle/>
          <a:p>
            <a:pPr marL="285750" indent="-285750">
              <a:buFont typeface="Arial" panose="020B0604020202020204" pitchFamily="34" charset="0"/>
              <a:buChar char="•"/>
            </a:pPr>
            <a:r>
              <a:rPr lang="en-US" sz="2200" dirty="0" smtClean="0"/>
              <a:t>El </a:t>
            </a:r>
            <a:r>
              <a:rPr lang="en-US" sz="2200" dirty="0" err="1"/>
              <a:t>cuerpo</a:t>
            </a:r>
            <a:r>
              <a:rPr lang="en-US" sz="2200" dirty="0"/>
              <a:t> de Cristo </a:t>
            </a:r>
            <a:r>
              <a:rPr lang="en-US" sz="2200" dirty="0" err="1"/>
              <a:t>es</a:t>
            </a:r>
            <a:r>
              <a:rPr lang="en-US" sz="2200" dirty="0"/>
              <a:t> </a:t>
            </a:r>
            <a:r>
              <a:rPr lang="en-US" sz="2200" dirty="0" err="1" smtClean="0"/>
              <a:t>diverso</a:t>
            </a:r>
            <a:endParaRPr lang="en-US" sz="2200" dirty="0" smtClean="0"/>
          </a:p>
          <a:p>
            <a:pPr marL="285750" indent="-285750">
              <a:buFont typeface="Arial" panose="020B0604020202020204" pitchFamily="34" charset="0"/>
              <a:buChar char="•"/>
            </a:pPr>
            <a:r>
              <a:rPr lang="en-US" sz="2200" dirty="0" smtClean="0"/>
              <a:t>Pero </a:t>
            </a:r>
            <a:r>
              <a:rPr lang="en-US" sz="2200" dirty="0"/>
              <a:t>la Fe no </a:t>
            </a:r>
            <a:r>
              <a:rPr lang="en-US" sz="2200" dirty="0" err="1"/>
              <a:t>es</a:t>
            </a:r>
            <a:r>
              <a:rPr lang="en-US" sz="2200" dirty="0"/>
              <a:t> </a:t>
            </a:r>
            <a:r>
              <a:rPr lang="en-US" sz="2200" dirty="0" err="1" smtClean="0"/>
              <a:t>diversa</a:t>
            </a:r>
            <a:endParaRPr lang="en-US" sz="2200" dirty="0"/>
          </a:p>
        </p:txBody>
      </p:sp>
    </p:spTree>
    <p:extLst>
      <p:ext uri="{BB962C8B-B14F-4D97-AF65-F5344CB8AC3E}">
        <p14:creationId xmlns:p14="http://schemas.microsoft.com/office/powerpoint/2010/main" val="482113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990600"/>
            <a:ext cx="6400800" cy="1752600"/>
          </a:xfrm>
        </p:spPr>
        <p:txBody>
          <a:bodyPr>
            <a:normAutofit/>
          </a:bodyPr>
          <a:lstStyle/>
          <a:p>
            <a:r>
              <a:rPr lang="en-US" sz="2800" dirty="0" smtClean="0"/>
              <a:t>When Identity Gets in the Way of Transformation</a:t>
            </a:r>
            <a:endParaRPr lang="en-US" sz="2800" dirty="0"/>
          </a:p>
        </p:txBody>
      </p:sp>
      <p:sp>
        <p:nvSpPr>
          <p:cNvPr id="5" name="Title 1"/>
          <p:cNvSpPr>
            <a:spLocks noGrp="1"/>
          </p:cNvSpPr>
          <p:nvPr>
            <p:ph type="ctrTitle"/>
          </p:nvPr>
        </p:nvSpPr>
        <p:spPr>
          <a:xfrm>
            <a:off x="685800" y="-76200"/>
            <a:ext cx="7772400" cy="1470025"/>
          </a:xfrm>
        </p:spPr>
        <p:txBody>
          <a:bodyPr>
            <a:normAutofit/>
          </a:bodyPr>
          <a:lstStyle/>
          <a:p>
            <a:r>
              <a:rPr lang="en-US" sz="3600" dirty="0" smtClean="0"/>
              <a:t>Who Am I?</a:t>
            </a:r>
            <a:endParaRPr lang="en-US" sz="3600" dirty="0"/>
          </a:p>
        </p:txBody>
      </p:sp>
      <p:sp>
        <p:nvSpPr>
          <p:cNvPr id="9" name="Rectangle 8"/>
          <p:cNvSpPr/>
          <p:nvPr/>
        </p:nvSpPr>
        <p:spPr>
          <a:xfrm>
            <a:off x="76200" y="2010696"/>
            <a:ext cx="8610600" cy="1446550"/>
          </a:xfrm>
          <a:prstGeom prst="rect">
            <a:avLst/>
          </a:prstGeom>
        </p:spPr>
        <p:txBody>
          <a:bodyPr wrap="square">
            <a:spAutoFit/>
          </a:bodyPr>
          <a:lstStyle/>
          <a:p>
            <a:pPr marL="342900" indent="-342900">
              <a:buFont typeface="Arial" panose="020B0604020202020204" pitchFamily="34" charset="0"/>
              <a:buChar char="•"/>
            </a:pPr>
            <a:r>
              <a:rPr lang="en-US" sz="2200" dirty="0" smtClean="0"/>
              <a:t>The </a:t>
            </a:r>
            <a:r>
              <a:rPr lang="en-US" sz="2200" dirty="0"/>
              <a:t>body of Christ is </a:t>
            </a:r>
            <a:r>
              <a:rPr lang="en-US" sz="2200" dirty="0" smtClean="0"/>
              <a:t>diverse</a:t>
            </a:r>
          </a:p>
          <a:p>
            <a:pPr marL="342900" indent="-342900">
              <a:buFont typeface="Arial" panose="020B0604020202020204" pitchFamily="34" charset="0"/>
              <a:buChar char="•"/>
            </a:pPr>
            <a:r>
              <a:rPr lang="en-US" sz="2200" dirty="0" smtClean="0"/>
              <a:t>But the Faith isn’t diverse</a:t>
            </a:r>
          </a:p>
          <a:p>
            <a:pPr marL="342900" indent="-342900">
              <a:buFont typeface="Arial" panose="020B0604020202020204" pitchFamily="34" charset="0"/>
              <a:buChar char="•"/>
            </a:pPr>
            <a:r>
              <a:rPr lang="en-US" sz="2200" dirty="0" smtClean="0"/>
              <a:t>Truth </a:t>
            </a:r>
            <a:r>
              <a:rPr lang="en-US" sz="2200" dirty="0"/>
              <a:t>unites diverse </a:t>
            </a:r>
            <a:r>
              <a:rPr lang="en-US" sz="2200" dirty="0" smtClean="0"/>
              <a:t>people </a:t>
            </a:r>
          </a:p>
          <a:p>
            <a:pPr marL="342900" indent="-342900">
              <a:buFont typeface="Arial" panose="020B0604020202020204" pitchFamily="34" charset="0"/>
              <a:buChar char="•"/>
            </a:pPr>
            <a:r>
              <a:rPr lang="en-US" sz="2200" dirty="0" smtClean="0"/>
              <a:t>Requires Transformation…</a:t>
            </a:r>
            <a:endParaRPr lang="en-US" sz="2200" dirty="0"/>
          </a:p>
        </p:txBody>
      </p:sp>
      <p:sp>
        <p:nvSpPr>
          <p:cNvPr id="4" name="Rectangle 3"/>
          <p:cNvSpPr/>
          <p:nvPr/>
        </p:nvSpPr>
        <p:spPr>
          <a:xfrm>
            <a:off x="3710940" y="1567696"/>
            <a:ext cx="5356860" cy="1785104"/>
          </a:xfrm>
          <a:prstGeom prst="rect">
            <a:avLst/>
          </a:prstGeom>
          <a:solidFill>
            <a:schemeClr val="bg1"/>
          </a:solidFill>
          <a:ln>
            <a:solidFill>
              <a:schemeClr val="tx1"/>
            </a:solidFill>
          </a:ln>
          <a:effectLst>
            <a:outerShdw blurRad="50800" dist="127000" dir="13500000" algn="br" rotWithShape="0">
              <a:prstClr val="black">
                <a:alpha val="40000"/>
              </a:prstClr>
            </a:outerShdw>
          </a:effectLst>
        </p:spPr>
        <p:txBody>
          <a:bodyPr wrap="square">
            <a:spAutoFit/>
          </a:bodyPr>
          <a:lstStyle/>
          <a:p>
            <a:r>
              <a:rPr lang="en-US" sz="2200" dirty="0">
                <a:latin typeface="Palatino Linotype" panose="02040502050505030304" pitchFamily="18" charset="0"/>
              </a:rPr>
              <a:t>Norah O’Donnell: </a:t>
            </a:r>
            <a:r>
              <a:rPr lang="en-US" sz="2200" i="1" dirty="0">
                <a:latin typeface="Palatino Linotype" panose="02040502050505030304" pitchFamily="18" charset="0"/>
              </a:rPr>
              <a:t>“Wow this was a group, even though you guys had never flown together you guys had such shared values and that was so </a:t>
            </a:r>
            <a:r>
              <a:rPr lang="en-US" sz="2200" i="1" dirty="0" smtClean="0">
                <a:latin typeface="Palatino Linotype" panose="02040502050505030304" pitchFamily="18" charset="0"/>
              </a:rPr>
              <a:t>important in a moment </a:t>
            </a:r>
            <a:r>
              <a:rPr lang="en-US" sz="2200" i="1" dirty="0">
                <a:latin typeface="Palatino Linotype" panose="02040502050505030304" pitchFamily="18" charset="0"/>
              </a:rPr>
              <a:t>in crisis because you trusted one </a:t>
            </a:r>
            <a:r>
              <a:rPr lang="en-US" sz="2200" i="1" dirty="0" smtClean="0">
                <a:latin typeface="Palatino Linotype" panose="02040502050505030304" pitchFamily="18" charset="0"/>
              </a:rPr>
              <a:t>another.”</a:t>
            </a:r>
            <a:endParaRPr lang="en-US" sz="2200" dirty="0"/>
          </a:p>
        </p:txBody>
      </p:sp>
      <p:sp>
        <p:nvSpPr>
          <p:cNvPr id="6" name="Rectangle 5"/>
          <p:cNvSpPr/>
          <p:nvPr/>
        </p:nvSpPr>
        <p:spPr>
          <a:xfrm>
            <a:off x="0" y="3415237"/>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76200" y="5411450"/>
            <a:ext cx="4572000" cy="1446550"/>
          </a:xfrm>
          <a:prstGeom prst="rect">
            <a:avLst/>
          </a:prstGeom>
        </p:spPr>
        <p:txBody>
          <a:bodyPr>
            <a:spAutoFit/>
          </a:bodyPr>
          <a:lstStyle/>
          <a:p>
            <a:pPr marL="285750" indent="-285750">
              <a:buFont typeface="Arial" panose="020B0604020202020204" pitchFamily="34" charset="0"/>
              <a:buChar char="•"/>
            </a:pPr>
            <a:r>
              <a:rPr lang="en-US" sz="2200" dirty="0" smtClean="0"/>
              <a:t>El </a:t>
            </a:r>
            <a:r>
              <a:rPr lang="en-US" sz="2200" dirty="0" err="1"/>
              <a:t>cuerpo</a:t>
            </a:r>
            <a:r>
              <a:rPr lang="en-US" sz="2200" dirty="0"/>
              <a:t> de Cristo </a:t>
            </a:r>
            <a:r>
              <a:rPr lang="en-US" sz="2200" dirty="0" err="1"/>
              <a:t>es</a:t>
            </a:r>
            <a:r>
              <a:rPr lang="en-US" sz="2200" dirty="0"/>
              <a:t> </a:t>
            </a:r>
            <a:r>
              <a:rPr lang="en-US" sz="2200" dirty="0" err="1" smtClean="0"/>
              <a:t>diverso</a:t>
            </a:r>
            <a:endParaRPr lang="en-US" sz="2200" dirty="0" smtClean="0"/>
          </a:p>
          <a:p>
            <a:pPr marL="285750" indent="-285750">
              <a:buFont typeface="Arial" panose="020B0604020202020204" pitchFamily="34" charset="0"/>
              <a:buChar char="•"/>
            </a:pPr>
            <a:r>
              <a:rPr lang="en-US" sz="2200" dirty="0" smtClean="0"/>
              <a:t>Pero </a:t>
            </a:r>
            <a:r>
              <a:rPr lang="en-US" sz="2200" dirty="0"/>
              <a:t>la Fe no </a:t>
            </a:r>
            <a:r>
              <a:rPr lang="en-US" sz="2200" dirty="0" err="1"/>
              <a:t>es</a:t>
            </a:r>
            <a:r>
              <a:rPr lang="en-US" sz="2200" dirty="0"/>
              <a:t> </a:t>
            </a:r>
            <a:r>
              <a:rPr lang="en-US" sz="2200" dirty="0" err="1" smtClean="0"/>
              <a:t>diversa</a:t>
            </a:r>
            <a:endParaRPr lang="en-US" sz="2200" dirty="0"/>
          </a:p>
          <a:p>
            <a:pPr marL="285750" indent="-285750">
              <a:buFont typeface="Arial" panose="020B0604020202020204" pitchFamily="34" charset="0"/>
              <a:buChar char="•"/>
            </a:pPr>
            <a:r>
              <a:rPr lang="en-US" sz="2200" dirty="0" smtClean="0"/>
              <a:t>La </a:t>
            </a:r>
            <a:r>
              <a:rPr lang="en-US" sz="2200" dirty="0" err="1"/>
              <a:t>verdad</a:t>
            </a:r>
            <a:r>
              <a:rPr lang="en-US" sz="2200" dirty="0"/>
              <a:t> </a:t>
            </a:r>
            <a:r>
              <a:rPr lang="en-US" sz="2200" dirty="0" err="1"/>
              <a:t>une</a:t>
            </a:r>
            <a:r>
              <a:rPr lang="en-US" sz="2200" dirty="0"/>
              <a:t> a personas </a:t>
            </a:r>
            <a:r>
              <a:rPr lang="en-US" sz="2200" dirty="0" err="1" smtClean="0"/>
              <a:t>diversas</a:t>
            </a:r>
            <a:endParaRPr lang="en-US" sz="2200" dirty="0" smtClean="0"/>
          </a:p>
          <a:p>
            <a:pPr marL="285750" indent="-285750">
              <a:buFont typeface="Arial" panose="020B0604020202020204" pitchFamily="34" charset="0"/>
              <a:buChar char="•"/>
            </a:pPr>
            <a:r>
              <a:rPr lang="en-US" sz="2200" dirty="0" err="1" smtClean="0"/>
              <a:t>Requiere</a:t>
            </a:r>
            <a:r>
              <a:rPr lang="en-US" sz="2200" dirty="0" smtClean="0"/>
              <a:t> </a:t>
            </a:r>
            <a:r>
              <a:rPr lang="en-US" sz="2200" dirty="0" err="1"/>
              <a:t>Transformación</a:t>
            </a:r>
            <a:r>
              <a:rPr lang="en-US" sz="2200" dirty="0"/>
              <a:t> ...</a:t>
            </a:r>
          </a:p>
        </p:txBody>
      </p:sp>
      <p:sp>
        <p:nvSpPr>
          <p:cNvPr id="8" name="Title 1"/>
          <p:cNvSpPr txBox="1">
            <a:spLocks/>
          </p:cNvSpPr>
          <p:nvPr/>
        </p:nvSpPr>
        <p:spPr>
          <a:xfrm>
            <a:off x="685800" y="3048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a:t>
            </a:r>
            <a:r>
              <a:rPr lang="en-US" sz="3600" dirty="0" err="1"/>
              <a:t>Quién</a:t>
            </a:r>
            <a:r>
              <a:rPr lang="en-US" sz="3600" dirty="0"/>
              <a:t> soy</a:t>
            </a:r>
            <a:r>
              <a:rPr lang="en-US" sz="3600" dirty="0" smtClean="0"/>
              <a:t>?</a:t>
            </a:r>
            <a:endParaRPr lang="en-US" sz="3600" dirty="0"/>
          </a:p>
        </p:txBody>
      </p:sp>
      <p:sp>
        <p:nvSpPr>
          <p:cNvPr id="10" name="Rectangle 9"/>
          <p:cNvSpPr/>
          <p:nvPr/>
        </p:nvSpPr>
        <p:spPr>
          <a:xfrm>
            <a:off x="1225068" y="4038600"/>
            <a:ext cx="6693865" cy="1040567"/>
          </a:xfrm>
          <a:prstGeom prst="rect">
            <a:avLst/>
          </a:prstGeom>
        </p:spPr>
        <p:txBody>
          <a:bodyPr>
            <a:spAutoFit/>
          </a:bodyPr>
          <a:lstStyle/>
          <a:p>
            <a:pPr algn="ctr">
              <a:spcBef>
                <a:spcPct val="20000"/>
              </a:spcBef>
            </a:pPr>
            <a:r>
              <a:rPr lang="es-ES" sz="2800" dirty="0">
                <a:solidFill>
                  <a:schemeClr val="tx1">
                    <a:tint val="75000"/>
                  </a:schemeClr>
                </a:solidFill>
              </a:rPr>
              <a:t>Cuando la identidad se pone en el camino de la transformación</a:t>
            </a:r>
            <a:endParaRPr lang="en-US" sz="2800" dirty="0">
              <a:solidFill>
                <a:schemeClr val="tx1">
                  <a:tint val="75000"/>
                </a:schemeClr>
              </a:solidFill>
            </a:endParaRPr>
          </a:p>
        </p:txBody>
      </p:sp>
      <p:sp>
        <p:nvSpPr>
          <p:cNvPr id="11" name="Rectangle 10"/>
          <p:cNvSpPr/>
          <p:nvPr/>
        </p:nvSpPr>
        <p:spPr>
          <a:xfrm>
            <a:off x="3733800" y="4615696"/>
            <a:ext cx="5356860" cy="2123658"/>
          </a:xfrm>
          <a:prstGeom prst="rect">
            <a:avLst/>
          </a:prstGeom>
          <a:solidFill>
            <a:schemeClr val="bg1"/>
          </a:solidFill>
          <a:ln>
            <a:solidFill>
              <a:schemeClr val="tx1"/>
            </a:solidFill>
          </a:ln>
          <a:effectLst>
            <a:outerShdw blurRad="50800" dist="127000" dir="13500000" algn="br" rotWithShape="0">
              <a:prstClr val="black">
                <a:alpha val="40000"/>
              </a:prstClr>
            </a:outerShdw>
          </a:effectLst>
        </p:spPr>
        <p:txBody>
          <a:bodyPr wrap="square">
            <a:spAutoFit/>
          </a:bodyPr>
          <a:lstStyle/>
          <a:p>
            <a:r>
              <a:rPr lang="es-ES" sz="2200" dirty="0">
                <a:latin typeface="Palatino Linotype" panose="02040502050505030304" pitchFamily="18" charset="0"/>
              </a:rPr>
              <a:t>Norah </a:t>
            </a:r>
            <a:r>
              <a:rPr lang="es-ES" sz="2200" dirty="0" err="1">
                <a:latin typeface="Palatino Linotype" panose="02040502050505030304" pitchFamily="18" charset="0"/>
              </a:rPr>
              <a:t>O'Donnell</a:t>
            </a:r>
            <a:r>
              <a:rPr lang="es-ES" sz="2200" dirty="0">
                <a:latin typeface="Palatino Linotype" panose="02040502050505030304" pitchFamily="18" charset="0"/>
              </a:rPr>
              <a:t>: </a:t>
            </a:r>
            <a:r>
              <a:rPr lang="es-ES" sz="2200" i="1" dirty="0">
                <a:latin typeface="Palatino Linotype" panose="02040502050505030304" pitchFamily="18" charset="0"/>
              </a:rPr>
              <a:t>"</a:t>
            </a:r>
            <a:r>
              <a:rPr lang="es-ES" sz="2200" i="1" dirty="0" err="1">
                <a:latin typeface="Palatino Linotype" panose="02040502050505030304" pitchFamily="18" charset="0"/>
              </a:rPr>
              <a:t>Wow</a:t>
            </a:r>
            <a:r>
              <a:rPr lang="es-ES" sz="2200" i="1" dirty="0">
                <a:latin typeface="Palatino Linotype" panose="02040502050505030304" pitchFamily="18" charset="0"/>
              </a:rPr>
              <a:t>, este era un grupo, a pesar de que ustedes nunca habían volado juntos, ustedes tenían esos valores </a:t>
            </a:r>
            <a:r>
              <a:rPr lang="es-ES" sz="2200" i="1" dirty="0" smtClean="0">
                <a:latin typeface="Palatino Linotype" panose="02040502050505030304" pitchFamily="18" charset="0"/>
              </a:rPr>
              <a:t>compartidos y </a:t>
            </a:r>
            <a:r>
              <a:rPr lang="es-ES" sz="2200" i="1" dirty="0">
                <a:latin typeface="Palatino Linotype" panose="02040502050505030304" pitchFamily="18" charset="0"/>
              </a:rPr>
              <a:t>eso fue muy importante en un momento de crisis porque confiaban los unos en los otros</a:t>
            </a:r>
            <a:r>
              <a:rPr lang="es-ES" sz="2200" i="1" dirty="0" smtClean="0">
                <a:latin typeface="Palatino Linotype" panose="02040502050505030304" pitchFamily="18" charset="0"/>
              </a:rPr>
              <a:t>".</a:t>
            </a:r>
            <a:endParaRPr lang="en-US" sz="2200" i="1" dirty="0"/>
          </a:p>
        </p:txBody>
      </p:sp>
    </p:spTree>
    <p:extLst>
      <p:ext uri="{BB962C8B-B14F-4D97-AF65-F5344CB8AC3E}">
        <p14:creationId xmlns:p14="http://schemas.microsoft.com/office/powerpoint/2010/main" val="486335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11" grpId="0" animBg="1"/>
      <p:bldP spid="11"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249740"/>
            <a:ext cx="3581400" cy="461665"/>
          </a:xfrm>
          <a:prstGeom prst="rect">
            <a:avLst/>
          </a:prstGeom>
          <a:noFill/>
        </p:spPr>
        <p:txBody>
          <a:bodyPr wrap="square" rtlCol="0">
            <a:spAutoFit/>
          </a:bodyPr>
          <a:lstStyle/>
          <a:p>
            <a:pPr marL="342900" indent="-342900">
              <a:buFont typeface="Arial" panose="020B0604020202020204" pitchFamily="34" charset="0"/>
              <a:buChar char="•"/>
            </a:pPr>
            <a:r>
              <a:rPr lang="en-US" sz="2400" b="1" dirty="0" smtClean="0"/>
              <a:t>Escape</a:t>
            </a:r>
          </a:p>
        </p:txBody>
      </p:sp>
      <p:sp>
        <p:nvSpPr>
          <p:cNvPr id="9" name="Rectangle 8"/>
          <p:cNvSpPr/>
          <p:nvPr/>
        </p:nvSpPr>
        <p:spPr>
          <a:xfrm>
            <a:off x="3053125" y="76200"/>
            <a:ext cx="3037755" cy="646331"/>
          </a:xfrm>
          <a:prstGeom prst="rect">
            <a:avLst/>
          </a:prstGeom>
        </p:spPr>
        <p:txBody>
          <a:bodyPr wrap="none">
            <a:spAutoFit/>
          </a:bodyPr>
          <a:lstStyle/>
          <a:p>
            <a:pPr algn="ctr">
              <a:spcBef>
                <a:spcPct val="0"/>
              </a:spcBef>
            </a:pPr>
            <a:r>
              <a:rPr lang="en-US" sz="3600" dirty="0" smtClean="0">
                <a:latin typeface="+mj-lt"/>
                <a:ea typeface="+mj-ea"/>
                <a:cs typeface="+mj-cs"/>
              </a:rPr>
              <a:t>Transformation</a:t>
            </a:r>
            <a:endParaRPr lang="en-US" sz="3600" dirty="0">
              <a:latin typeface="+mj-lt"/>
              <a:ea typeface="+mj-ea"/>
              <a:cs typeface="+mj-cs"/>
            </a:endParaRPr>
          </a:p>
        </p:txBody>
      </p:sp>
      <p:sp>
        <p:nvSpPr>
          <p:cNvPr id="10" name="Rectangle 9"/>
          <p:cNvSpPr/>
          <p:nvPr/>
        </p:nvSpPr>
        <p:spPr>
          <a:xfrm>
            <a:off x="0" y="3415237"/>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886200" y="838200"/>
            <a:ext cx="5029200" cy="2462213"/>
          </a:xfrm>
          <a:prstGeom prst="rect">
            <a:avLst/>
          </a:prstGeom>
          <a:gradFill>
            <a:gsLst>
              <a:gs pos="0">
                <a:srgbClr val="FFEFD1"/>
              </a:gs>
              <a:gs pos="64999">
                <a:srgbClr val="F0EBD5"/>
              </a:gs>
              <a:gs pos="100000">
                <a:srgbClr val="D1C39F"/>
              </a:gs>
            </a:gsLst>
            <a:lin ang="2700000" scaled="1"/>
          </a:gradFill>
          <a:effectLst>
            <a:outerShdw blurRad="50800" dist="889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2 Peter 2</a:t>
            </a:r>
            <a:r>
              <a:rPr lang="en-US" sz="2200" dirty="0" smtClean="0">
                <a:latin typeface="Palatino Linotype" panose="02040502050505030304" pitchFamily="18" charset="0"/>
              </a:rPr>
              <a:t> </a:t>
            </a:r>
            <a:r>
              <a:rPr lang="en-US" sz="2200" b="1" baseline="30000" dirty="0" smtClean="0">
                <a:latin typeface="Palatino Linotype" panose="02040502050505030304" pitchFamily="18" charset="0"/>
              </a:rPr>
              <a:t>20</a:t>
            </a:r>
            <a:r>
              <a:rPr lang="en-US" sz="2200" b="1" baseline="30000" dirty="0">
                <a:latin typeface="Palatino Linotype" panose="02040502050505030304" pitchFamily="18" charset="0"/>
              </a:rPr>
              <a:t> </a:t>
            </a:r>
            <a:r>
              <a:rPr lang="en-US" sz="2200" dirty="0">
                <a:latin typeface="Palatino Linotype" panose="02040502050505030304" pitchFamily="18" charset="0"/>
              </a:rPr>
              <a:t>For if, after they </a:t>
            </a:r>
            <a:r>
              <a:rPr lang="en-US" sz="2200" dirty="0" smtClean="0">
                <a:latin typeface="Palatino Linotype" panose="02040502050505030304" pitchFamily="18" charset="0"/>
              </a:rPr>
              <a:t>have </a:t>
            </a:r>
            <a:r>
              <a:rPr lang="en-US" sz="2200" b="1" u="sng" dirty="0" smtClean="0">
                <a:latin typeface="Palatino Linotype" panose="02040502050505030304" pitchFamily="18" charset="0"/>
              </a:rPr>
              <a:t>escaped</a:t>
            </a:r>
            <a:r>
              <a:rPr lang="en-US" sz="2200" dirty="0" smtClean="0">
                <a:latin typeface="Palatino Linotype" panose="02040502050505030304" pitchFamily="18" charset="0"/>
              </a:rPr>
              <a:t> </a:t>
            </a:r>
            <a:r>
              <a:rPr lang="en-US" sz="2200" dirty="0">
                <a:latin typeface="Palatino Linotype" panose="02040502050505030304" pitchFamily="18" charset="0"/>
              </a:rPr>
              <a:t>the defilements of the world by the knowledge of </a:t>
            </a:r>
            <a:r>
              <a:rPr lang="en-US" sz="2200" dirty="0" smtClean="0">
                <a:latin typeface="Palatino Linotype" panose="02040502050505030304" pitchFamily="18" charset="0"/>
              </a:rPr>
              <a:t>the Lord </a:t>
            </a:r>
            <a:r>
              <a:rPr lang="en-US" sz="2200" dirty="0">
                <a:latin typeface="Palatino Linotype" panose="02040502050505030304" pitchFamily="18" charset="0"/>
              </a:rPr>
              <a:t>and Savior Jesus Christ, they are </a:t>
            </a:r>
            <a:r>
              <a:rPr lang="en-US" sz="2200" dirty="0" smtClean="0">
                <a:latin typeface="Palatino Linotype" panose="02040502050505030304" pitchFamily="18" charset="0"/>
              </a:rPr>
              <a:t>again entangled </a:t>
            </a:r>
            <a:r>
              <a:rPr lang="en-US" sz="2200" dirty="0">
                <a:latin typeface="Palatino Linotype" panose="02040502050505030304" pitchFamily="18" charset="0"/>
              </a:rPr>
              <a:t>in them and are </a:t>
            </a:r>
            <a:r>
              <a:rPr lang="en-US" sz="2200" dirty="0" smtClean="0">
                <a:latin typeface="Palatino Linotype" panose="02040502050505030304" pitchFamily="18" charset="0"/>
              </a:rPr>
              <a:t>overcome, the </a:t>
            </a:r>
            <a:r>
              <a:rPr lang="en-US" sz="2200" dirty="0">
                <a:latin typeface="Palatino Linotype" panose="02040502050505030304" pitchFamily="18" charset="0"/>
              </a:rPr>
              <a:t>last state has become worse for them than the first</a:t>
            </a:r>
          </a:p>
        </p:txBody>
      </p:sp>
      <p:sp>
        <p:nvSpPr>
          <p:cNvPr id="13" name="Rectangle 12"/>
          <p:cNvSpPr/>
          <p:nvPr/>
        </p:nvSpPr>
        <p:spPr>
          <a:xfrm>
            <a:off x="3886200" y="829135"/>
            <a:ext cx="5029200" cy="2462213"/>
          </a:xfrm>
          <a:prstGeom prst="rect">
            <a:avLst/>
          </a:prstGeom>
          <a:gradFill>
            <a:gsLst>
              <a:gs pos="0">
                <a:srgbClr val="FFEFD1"/>
              </a:gs>
              <a:gs pos="64999">
                <a:srgbClr val="F0EBD5"/>
              </a:gs>
              <a:gs pos="100000">
                <a:srgbClr val="D1C39F"/>
              </a:gs>
            </a:gsLst>
            <a:lin ang="2700000" scaled="1"/>
          </a:gradFill>
          <a:effectLst>
            <a:outerShdw blurRad="50800" dist="889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2 Peter 2</a:t>
            </a:r>
            <a:r>
              <a:rPr lang="en-US" sz="2200" dirty="0" smtClean="0">
                <a:latin typeface="Palatino Linotype" panose="02040502050505030304" pitchFamily="18" charset="0"/>
              </a:rPr>
              <a:t> </a:t>
            </a:r>
            <a:r>
              <a:rPr lang="en-US" sz="2200" b="1" baseline="30000" dirty="0" smtClean="0">
                <a:latin typeface="Palatino Linotype" panose="02040502050505030304" pitchFamily="18" charset="0"/>
              </a:rPr>
              <a:t>20</a:t>
            </a:r>
            <a:r>
              <a:rPr lang="en-US" sz="2200" b="1" baseline="30000" dirty="0">
                <a:latin typeface="Palatino Linotype" panose="02040502050505030304" pitchFamily="18" charset="0"/>
              </a:rPr>
              <a:t> </a:t>
            </a:r>
            <a:r>
              <a:rPr lang="en-US" sz="2200" dirty="0">
                <a:latin typeface="Palatino Linotype" panose="02040502050505030304" pitchFamily="18" charset="0"/>
              </a:rPr>
              <a:t>For if, after they </a:t>
            </a:r>
            <a:r>
              <a:rPr lang="en-US" sz="2200" dirty="0" smtClean="0">
                <a:latin typeface="Palatino Linotype" panose="02040502050505030304" pitchFamily="18" charset="0"/>
              </a:rPr>
              <a:t>have </a:t>
            </a:r>
            <a:r>
              <a:rPr lang="en-US" sz="2200" b="1" u="sng" dirty="0" smtClean="0">
                <a:latin typeface="Palatino Linotype" panose="02040502050505030304" pitchFamily="18" charset="0"/>
              </a:rPr>
              <a:t>escaped</a:t>
            </a:r>
            <a:r>
              <a:rPr lang="en-US" sz="2200" dirty="0" smtClean="0">
                <a:latin typeface="Palatino Linotype" panose="02040502050505030304" pitchFamily="18" charset="0"/>
              </a:rPr>
              <a:t> </a:t>
            </a:r>
            <a:r>
              <a:rPr lang="en-US" sz="2200" b="1" u="sng" dirty="0">
                <a:latin typeface="Palatino Linotype" panose="02040502050505030304" pitchFamily="18" charset="0"/>
              </a:rPr>
              <a:t>the defilements of the world</a:t>
            </a:r>
            <a:r>
              <a:rPr lang="en-US" sz="2200" dirty="0">
                <a:latin typeface="Palatino Linotype" panose="02040502050505030304" pitchFamily="18" charset="0"/>
              </a:rPr>
              <a:t> by the knowledge of </a:t>
            </a:r>
            <a:r>
              <a:rPr lang="en-US" sz="2200" dirty="0" smtClean="0">
                <a:latin typeface="Palatino Linotype" panose="02040502050505030304" pitchFamily="18" charset="0"/>
              </a:rPr>
              <a:t>the Lord </a:t>
            </a:r>
            <a:r>
              <a:rPr lang="en-US" sz="2200" dirty="0">
                <a:latin typeface="Palatino Linotype" panose="02040502050505030304" pitchFamily="18" charset="0"/>
              </a:rPr>
              <a:t>and Savior Jesus Christ, they are </a:t>
            </a:r>
            <a:r>
              <a:rPr lang="en-US" sz="2200" dirty="0" smtClean="0">
                <a:latin typeface="Palatino Linotype" panose="02040502050505030304" pitchFamily="18" charset="0"/>
              </a:rPr>
              <a:t>again entangled </a:t>
            </a:r>
            <a:r>
              <a:rPr lang="en-US" sz="2200" dirty="0">
                <a:latin typeface="Palatino Linotype" panose="02040502050505030304" pitchFamily="18" charset="0"/>
              </a:rPr>
              <a:t>in them and are </a:t>
            </a:r>
            <a:r>
              <a:rPr lang="en-US" sz="2200" dirty="0" smtClean="0">
                <a:latin typeface="Palatino Linotype" panose="02040502050505030304" pitchFamily="18" charset="0"/>
              </a:rPr>
              <a:t>overcome, the </a:t>
            </a:r>
            <a:r>
              <a:rPr lang="en-US" sz="2200" dirty="0">
                <a:latin typeface="Palatino Linotype" panose="02040502050505030304" pitchFamily="18" charset="0"/>
              </a:rPr>
              <a:t>last state has become worse for them than the first</a:t>
            </a:r>
          </a:p>
        </p:txBody>
      </p:sp>
      <p:sp>
        <p:nvSpPr>
          <p:cNvPr id="14" name="Rectangle 13"/>
          <p:cNvSpPr/>
          <p:nvPr/>
        </p:nvSpPr>
        <p:spPr>
          <a:xfrm>
            <a:off x="4434348" y="1676400"/>
            <a:ext cx="4572000" cy="1200329"/>
          </a:xfrm>
          <a:prstGeom prst="rect">
            <a:avLst/>
          </a:prstGeom>
          <a:solidFill>
            <a:schemeClr val="bg1"/>
          </a:solidFill>
          <a:ln>
            <a:solidFill>
              <a:schemeClr val="tx1"/>
            </a:solidFill>
          </a:ln>
          <a:effectLst>
            <a:outerShdw blurRad="50800" dist="76200" dir="13500000" algn="br" rotWithShape="0">
              <a:prstClr val="black">
                <a:alpha val="40000"/>
              </a:prstClr>
            </a:outerShdw>
          </a:effectLst>
        </p:spPr>
        <p:txBody>
          <a:bodyPr>
            <a:spAutoFit/>
          </a:bodyPr>
          <a:lstStyle/>
          <a:p>
            <a:pPr algn="ctr"/>
            <a:r>
              <a:rPr lang="en-US" sz="2400" dirty="0" smtClean="0"/>
              <a:t>“Cretans </a:t>
            </a:r>
            <a:r>
              <a:rPr lang="en-US" sz="2400" dirty="0"/>
              <a:t>are </a:t>
            </a:r>
            <a:r>
              <a:rPr lang="en-US" sz="2400" dirty="0" smtClean="0"/>
              <a:t>always liars, evil beasts, idle gluttons”</a:t>
            </a:r>
          </a:p>
          <a:p>
            <a:pPr algn="ctr"/>
            <a:r>
              <a:rPr lang="en-US" sz="2400" i="1" dirty="0" smtClean="0"/>
              <a:t>but </a:t>
            </a:r>
            <a:r>
              <a:rPr lang="en-US" sz="2400" i="1" dirty="0"/>
              <a:t>there were churches in Crete!</a:t>
            </a:r>
          </a:p>
        </p:txBody>
      </p:sp>
      <p:sp>
        <p:nvSpPr>
          <p:cNvPr id="8" name="Rectangle 7"/>
          <p:cNvSpPr/>
          <p:nvPr/>
        </p:nvSpPr>
        <p:spPr>
          <a:xfrm>
            <a:off x="3886200" y="4191000"/>
            <a:ext cx="5029200" cy="2462213"/>
          </a:xfrm>
          <a:prstGeom prst="rect">
            <a:avLst/>
          </a:prstGeom>
          <a:gradFill>
            <a:gsLst>
              <a:gs pos="0">
                <a:srgbClr val="FFEFD1"/>
              </a:gs>
              <a:gs pos="64999">
                <a:srgbClr val="F0EBD5"/>
              </a:gs>
              <a:gs pos="100000">
                <a:srgbClr val="D1C39F"/>
              </a:gs>
            </a:gsLst>
            <a:lin ang="2700000" scaled="1"/>
          </a:gradFill>
          <a:effectLst>
            <a:outerShdw blurRad="50800" dist="889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2 </a:t>
            </a:r>
            <a:r>
              <a:rPr lang="en-US" sz="2200" b="1" dirty="0" smtClean="0">
                <a:latin typeface="Palatino Linotype" panose="02040502050505030304" pitchFamily="18" charset="0"/>
              </a:rPr>
              <a:t>Pedro </a:t>
            </a:r>
            <a:r>
              <a:rPr lang="en-US" sz="2200" b="1" dirty="0" smtClean="0">
                <a:latin typeface="Palatino Linotype" panose="02040502050505030304" pitchFamily="18" charset="0"/>
              </a:rPr>
              <a:t>2</a:t>
            </a:r>
            <a:r>
              <a:rPr lang="en-US" sz="2200" dirty="0" smtClean="0">
                <a:latin typeface="Palatino Linotype" panose="02040502050505030304" pitchFamily="18" charset="0"/>
              </a:rPr>
              <a:t> </a:t>
            </a:r>
            <a:r>
              <a:rPr lang="en-US" sz="2200" b="1" baseline="30000" dirty="0" smtClean="0">
                <a:latin typeface="Palatino Linotype" panose="02040502050505030304" pitchFamily="18" charset="0"/>
              </a:rPr>
              <a:t>20</a:t>
            </a:r>
            <a:r>
              <a:rPr lang="es-ES" sz="2200" b="1" baseline="30000" dirty="0">
                <a:latin typeface="Palatino Linotype" panose="02040502050505030304" pitchFamily="18" charset="0"/>
              </a:rPr>
              <a:t> </a:t>
            </a:r>
            <a:r>
              <a:rPr lang="es-ES" sz="2200" dirty="0">
                <a:latin typeface="Palatino Linotype" panose="02040502050505030304" pitchFamily="18" charset="0"/>
              </a:rPr>
              <a:t>Ciertamente, si habiéndose ellos </a:t>
            </a:r>
            <a:r>
              <a:rPr lang="es-ES" sz="2200" b="1" u="sng" dirty="0">
                <a:latin typeface="Palatino Linotype" panose="02040502050505030304" pitchFamily="18" charset="0"/>
              </a:rPr>
              <a:t>escapado</a:t>
            </a:r>
            <a:r>
              <a:rPr lang="es-ES" sz="2200" dirty="0">
                <a:latin typeface="Palatino Linotype" panose="02040502050505030304" pitchFamily="18" charset="0"/>
              </a:rPr>
              <a:t> de las contaminaciones del mundo por el conocimiento del Señor y Salvador Jesucristo, enredándose otra vez en ellas son vencidos, su último estado viene a ser peor que el primero. </a:t>
            </a:r>
            <a:endParaRPr lang="en-US" sz="2200" dirty="0">
              <a:latin typeface="Palatino Linotype" panose="02040502050505030304" pitchFamily="18" charset="0"/>
            </a:endParaRPr>
          </a:p>
        </p:txBody>
      </p:sp>
      <p:sp>
        <p:nvSpPr>
          <p:cNvPr id="17" name="Rectangle 16"/>
          <p:cNvSpPr/>
          <p:nvPr/>
        </p:nvSpPr>
        <p:spPr>
          <a:xfrm>
            <a:off x="76200" y="4450140"/>
            <a:ext cx="4572000" cy="461665"/>
          </a:xfrm>
          <a:prstGeom prst="rect">
            <a:avLst/>
          </a:prstGeom>
        </p:spPr>
        <p:txBody>
          <a:bodyPr>
            <a:spAutoFit/>
          </a:bodyPr>
          <a:lstStyle/>
          <a:p>
            <a:pPr marL="342900" indent="-342900">
              <a:buFont typeface="Arial" panose="020B0604020202020204" pitchFamily="34" charset="0"/>
              <a:buChar char="•"/>
            </a:pPr>
            <a:r>
              <a:rPr lang="es-ES" sz="2400" b="1" dirty="0" smtClean="0"/>
              <a:t>Escapar</a:t>
            </a:r>
            <a:endParaRPr lang="en-US" sz="2400" b="1" dirty="0"/>
          </a:p>
        </p:txBody>
      </p:sp>
      <p:sp>
        <p:nvSpPr>
          <p:cNvPr id="18" name="Rectangle 17"/>
          <p:cNvSpPr/>
          <p:nvPr/>
        </p:nvSpPr>
        <p:spPr>
          <a:xfrm>
            <a:off x="3886200" y="4191000"/>
            <a:ext cx="5029200" cy="2462213"/>
          </a:xfrm>
          <a:prstGeom prst="rect">
            <a:avLst/>
          </a:prstGeom>
          <a:gradFill>
            <a:gsLst>
              <a:gs pos="0">
                <a:srgbClr val="FFEFD1"/>
              </a:gs>
              <a:gs pos="64999">
                <a:srgbClr val="F0EBD5"/>
              </a:gs>
              <a:gs pos="100000">
                <a:srgbClr val="D1C39F"/>
              </a:gs>
            </a:gsLst>
            <a:lin ang="2700000" scaled="1"/>
          </a:gradFill>
          <a:effectLst>
            <a:outerShdw blurRad="50800" dist="88900" dir="13500000" algn="br" rotWithShape="0">
              <a:prstClr val="black">
                <a:alpha val="40000"/>
              </a:prstClr>
            </a:outerShdw>
          </a:effectLst>
        </p:spPr>
        <p:txBody>
          <a:bodyPr wrap="square">
            <a:spAutoFit/>
          </a:bodyPr>
          <a:lstStyle/>
          <a:p>
            <a:r>
              <a:rPr lang="en-US" sz="2200" b="1" dirty="0" smtClean="0">
                <a:latin typeface="Palatino Linotype" panose="02040502050505030304" pitchFamily="18" charset="0"/>
              </a:rPr>
              <a:t>2 </a:t>
            </a:r>
            <a:r>
              <a:rPr lang="en-US" sz="2200" b="1" dirty="0" smtClean="0">
                <a:latin typeface="Palatino Linotype" panose="02040502050505030304" pitchFamily="18" charset="0"/>
              </a:rPr>
              <a:t>Pedro </a:t>
            </a:r>
            <a:r>
              <a:rPr lang="en-US" sz="2200" b="1" dirty="0" smtClean="0">
                <a:latin typeface="Palatino Linotype" panose="02040502050505030304" pitchFamily="18" charset="0"/>
              </a:rPr>
              <a:t>2</a:t>
            </a:r>
            <a:r>
              <a:rPr lang="en-US" sz="2200" dirty="0" smtClean="0">
                <a:latin typeface="Palatino Linotype" panose="02040502050505030304" pitchFamily="18" charset="0"/>
              </a:rPr>
              <a:t> </a:t>
            </a:r>
            <a:r>
              <a:rPr lang="en-US" sz="2200" b="1" baseline="30000" dirty="0" smtClean="0">
                <a:latin typeface="Palatino Linotype" panose="02040502050505030304" pitchFamily="18" charset="0"/>
              </a:rPr>
              <a:t>20</a:t>
            </a:r>
            <a:r>
              <a:rPr lang="es-ES" sz="2200" b="1" baseline="30000" dirty="0">
                <a:latin typeface="Palatino Linotype" panose="02040502050505030304" pitchFamily="18" charset="0"/>
              </a:rPr>
              <a:t> </a:t>
            </a:r>
            <a:r>
              <a:rPr lang="es-ES" sz="2200" dirty="0">
                <a:latin typeface="Palatino Linotype" panose="02040502050505030304" pitchFamily="18" charset="0"/>
              </a:rPr>
              <a:t>Ciertamente, si habiéndose ellos </a:t>
            </a:r>
            <a:r>
              <a:rPr lang="es-ES" sz="2200" b="1" u="sng" dirty="0">
                <a:latin typeface="Palatino Linotype" panose="02040502050505030304" pitchFamily="18" charset="0"/>
              </a:rPr>
              <a:t>escapado</a:t>
            </a:r>
            <a:r>
              <a:rPr lang="es-ES" sz="2200" dirty="0">
                <a:latin typeface="Palatino Linotype" panose="02040502050505030304" pitchFamily="18" charset="0"/>
              </a:rPr>
              <a:t> </a:t>
            </a:r>
            <a:r>
              <a:rPr lang="es-ES" sz="2200" b="1" u="sng" dirty="0">
                <a:latin typeface="Palatino Linotype" panose="02040502050505030304" pitchFamily="18" charset="0"/>
              </a:rPr>
              <a:t>de las contaminaciones del mundo</a:t>
            </a:r>
            <a:r>
              <a:rPr lang="es-ES" sz="2200" dirty="0">
                <a:latin typeface="Palatino Linotype" panose="02040502050505030304" pitchFamily="18" charset="0"/>
              </a:rPr>
              <a:t> por el conocimiento del Señor y Salvador Jesucristo, enredándose otra vez en ellas son vencidos, su último estado viene a ser peor que el primero. </a:t>
            </a:r>
            <a:endParaRPr lang="en-US" sz="2200" dirty="0">
              <a:latin typeface="Palatino Linotype" panose="02040502050505030304" pitchFamily="18" charset="0"/>
            </a:endParaRPr>
          </a:p>
        </p:txBody>
      </p:sp>
      <p:sp>
        <p:nvSpPr>
          <p:cNvPr id="19" name="Rectangle 18"/>
          <p:cNvSpPr/>
          <p:nvPr/>
        </p:nvSpPr>
        <p:spPr>
          <a:xfrm>
            <a:off x="4419600" y="5105400"/>
            <a:ext cx="4572000" cy="1569660"/>
          </a:xfrm>
          <a:prstGeom prst="rect">
            <a:avLst/>
          </a:prstGeom>
          <a:solidFill>
            <a:schemeClr val="bg1"/>
          </a:solidFill>
          <a:ln>
            <a:solidFill>
              <a:schemeClr val="tx1"/>
            </a:solidFill>
          </a:ln>
          <a:effectLst>
            <a:outerShdw blurRad="50800" dist="76200" dir="13500000" algn="br" rotWithShape="0">
              <a:prstClr val="black">
                <a:alpha val="40000"/>
              </a:prstClr>
            </a:outerShdw>
          </a:effectLst>
        </p:spPr>
        <p:txBody>
          <a:bodyPr>
            <a:spAutoFit/>
          </a:bodyPr>
          <a:lstStyle/>
          <a:p>
            <a:pPr algn="ctr"/>
            <a:r>
              <a:rPr lang="es-ES" sz="2400" dirty="0"/>
              <a:t>"Los cretenses son siempre mentirosos, bestias malvadas, glotones ociosos"</a:t>
            </a:r>
          </a:p>
          <a:p>
            <a:pPr algn="ctr"/>
            <a:r>
              <a:rPr lang="es-ES" sz="2400" i="1" dirty="0"/>
              <a:t>¡pero había iglesias en Creta</a:t>
            </a:r>
            <a:r>
              <a:rPr lang="es-ES" sz="2400" i="1" dirty="0" smtClean="0"/>
              <a:t>!</a:t>
            </a:r>
            <a:endParaRPr lang="en-US" sz="2400" i="1" dirty="0"/>
          </a:p>
        </p:txBody>
      </p:sp>
      <p:sp>
        <p:nvSpPr>
          <p:cNvPr id="3" name="Rectangle 2"/>
          <p:cNvSpPr/>
          <p:nvPr/>
        </p:nvSpPr>
        <p:spPr>
          <a:xfrm>
            <a:off x="3136675" y="3392269"/>
            <a:ext cx="3187925" cy="646331"/>
          </a:xfrm>
          <a:prstGeom prst="rect">
            <a:avLst/>
          </a:prstGeom>
        </p:spPr>
        <p:txBody>
          <a:bodyPr wrap="none">
            <a:spAutoFit/>
          </a:bodyPr>
          <a:lstStyle/>
          <a:p>
            <a:pPr algn="ctr">
              <a:spcBef>
                <a:spcPct val="0"/>
              </a:spcBef>
            </a:pPr>
            <a:r>
              <a:rPr lang="en-US" sz="3600" dirty="0" err="1">
                <a:latin typeface="+mj-lt"/>
                <a:ea typeface="+mj-ea"/>
                <a:cs typeface="+mj-cs"/>
              </a:rPr>
              <a:t>Transformación</a:t>
            </a:r>
            <a:r>
              <a:rPr lang="en-US" sz="3600" dirty="0">
                <a:latin typeface="+mj-lt"/>
                <a:ea typeface="+mj-ea"/>
                <a:cs typeface="+mj-cs"/>
              </a:rPr>
              <a:t> </a:t>
            </a:r>
          </a:p>
        </p:txBody>
      </p:sp>
    </p:spTree>
    <p:extLst>
      <p:ext uri="{BB962C8B-B14F-4D97-AF65-F5344CB8AC3E}">
        <p14:creationId xmlns:p14="http://schemas.microsoft.com/office/powerpoint/2010/main" val="70112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bg/>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uiExpand="1" build="p" animBg="1"/>
      <p:bldP spid="8" grpId="0" animBg="1"/>
      <p:bldP spid="18" grpId="0" animBg="1"/>
      <p:bldP spid="19" grpId="0" uiExpand="1"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1154</TotalTime>
  <Words>1298</Words>
  <Application>Microsoft Office PowerPoint</Application>
  <PresentationFormat>On-screen Show (4:3)</PresentationFormat>
  <Paragraphs>254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Exton Sunday, May 27 11 a.m.</vt:lpstr>
      <vt:lpstr>Who Am I?</vt:lpstr>
      <vt:lpstr>PowerPoint Presentation</vt:lpstr>
      <vt:lpstr>PowerPoint Presentation</vt:lpstr>
      <vt:lpstr>Who Am I?</vt:lpstr>
      <vt:lpstr>Who Am I?</vt:lpstr>
      <vt:lpstr>Who Am I?</vt:lpstr>
      <vt:lpstr>Who Am 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Who Am I?</vt:lpstr>
      <vt:lpstr>Who Am I?</vt:lpstr>
      <vt:lpstr>Who Am I?</vt:lpstr>
      <vt:lpstr>Who Am I?</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Am I?</dc:title>
  <dc:creator>Jeff Smelser</dc:creator>
  <cp:lastModifiedBy>Jeff Smelser</cp:lastModifiedBy>
  <cp:revision>48</cp:revision>
  <dcterms:created xsi:type="dcterms:W3CDTF">2018-05-16T18:27:44Z</dcterms:created>
  <dcterms:modified xsi:type="dcterms:W3CDTF">2018-05-27T14:55:04Z</dcterms:modified>
</cp:coreProperties>
</file>