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60" r:id="rId3"/>
    <p:sldId id="262" r:id="rId4"/>
    <p:sldId id="261" r:id="rId5"/>
    <p:sldId id="263" r:id="rId6"/>
    <p:sldId id="264" r:id="rId7"/>
    <p:sldId id="265" r:id="rId8"/>
    <p:sldId id="267" r:id="rId9"/>
    <p:sldId id="268" r:id="rId10"/>
    <p:sldId id="27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FBB7"/>
    <a:srgbClr val="8DEFA7"/>
    <a:srgbClr val="60F8C9"/>
    <a:srgbClr val="3CF0AB"/>
    <a:srgbClr val="67F3BE"/>
    <a:srgbClr val="2DEF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08" y="49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1BE095A-710C-4572-96E9-826D65F6C311}" type="datetimeFigureOut">
              <a:rPr lang="en-US" smtClean="0"/>
              <a:t>5/13/2018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8EC27D-56C5-4765-B7D2-49FCFD8A13CD}" type="slidenum">
              <a:rPr lang="en-US" smtClean="0"/>
              <a:t>‹#›</a:t>
            </a:fld>
            <a:endParaRPr lang="en-US"/>
          </a:p>
        </p:txBody>
      </p:sp>
    </p:spTree>
    <p:extLst>
      <p:ext uri="{BB962C8B-B14F-4D97-AF65-F5344CB8AC3E}">
        <p14:creationId xmlns:p14="http://schemas.microsoft.com/office/powerpoint/2010/main" val="3926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E095A-710C-4572-96E9-826D65F6C311}" type="datetimeFigureOut">
              <a:rPr lang="en-US" smtClean="0"/>
              <a:t>5/13/2018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8EC27D-56C5-4765-B7D2-49FCFD8A13CD}" type="slidenum">
              <a:rPr lang="en-US" smtClean="0"/>
              <a:t>‹#›</a:t>
            </a:fld>
            <a:endParaRPr lang="en-US"/>
          </a:p>
        </p:txBody>
      </p:sp>
    </p:spTree>
    <p:extLst>
      <p:ext uri="{BB962C8B-B14F-4D97-AF65-F5344CB8AC3E}">
        <p14:creationId xmlns:p14="http://schemas.microsoft.com/office/powerpoint/2010/main" val="2604421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E095A-710C-4572-96E9-826D65F6C311}" type="datetimeFigureOut">
              <a:rPr lang="en-US" smtClean="0"/>
              <a:t>5/13/2018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8EC27D-56C5-4765-B7D2-49FCFD8A13CD}" type="slidenum">
              <a:rPr lang="en-US" smtClean="0"/>
              <a:t>‹#›</a:t>
            </a:fld>
            <a:endParaRPr lang="en-US"/>
          </a:p>
        </p:txBody>
      </p:sp>
    </p:spTree>
    <p:extLst>
      <p:ext uri="{BB962C8B-B14F-4D97-AF65-F5344CB8AC3E}">
        <p14:creationId xmlns:p14="http://schemas.microsoft.com/office/powerpoint/2010/main" val="58636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E095A-710C-4572-96E9-826D65F6C311}" type="datetimeFigureOut">
              <a:rPr lang="en-US" smtClean="0"/>
              <a:t>5/13/2018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8EC27D-56C5-4765-B7D2-49FCFD8A13CD}" type="slidenum">
              <a:rPr lang="en-US" smtClean="0"/>
              <a:t>‹#›</a:t>
            </a:fld>
            <a:endParaRPr lang="en-US"/>
          </a:p>
        </p:txBody>
      </p:sp>
    </p:spTree>
    <p:extLst>
      <p:ext uri="{BB962C8B-B14F-4D97-AF65-F5344CB8AC3E}">
        <p14:creationId xmlns:p14="http://schemas.microsoft.com/office/powerpoint/2010/main" val="3124874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E095A-710C-4572-96E9-826D65F6C311}" type="datetimeFigureOut">
              <a:rPr lang="en-US" smtClean="0"/>
              <a:t>5/13/2018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8EC27D-56C5-4765-B7D2-49FCFD8A13CD}" type="slidenum">
              <a:rPr lang="en-US" smtClean="0"/>
              <a:t>‹#›</a:t>
            </a:fld>
            <a:endParaRPr lang="en-US"/>
          </a:p>
        </p:txBody>
      </p:sp>
    </p:spTree>
    <p:extLst>
      <p:ext uri="{BB962C8B-B14F-4D97-AF65-F5344CB8AC3E}">
        <p14:creationId xmlns:p14="http://schemas.microsoft.com/office/powerpoint/2010/main" val="1403621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E095A-710C-4572-96E9-826D65F6C311}" type="datetimeFigureOut">
              <a:rPr lang="en-US" smtClean="0"/>
              <a:t>5/13/2018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8EC27D-56C5-4765-B7D2-49FCFD8A13CD}" type="slidenum">
              <a:rPr lang="en-US" smtClean="0"/>
              <a:t>‹#›</a:t>
            </a:fld>
            <a:endParaRPr lang="en-US"/>
          </a:p>
        </p:txBody>
      </p:sp>
    </p:spTree>
    <p:extLst>
      <p:ext uri="{BB962C8B-B14F-4D97-AF65-F5344CB8AC3E}">
        <p14:creationId xmlns:p14="http://schemas.microsoft.com/office/powerpoint/2010/main" val="3420450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E095A-710C-4572-96E9-826D65F6C311}" type="datetimeFigureOut">
              <a:rPr lang="en-US" smtClean="0"/>
              <a:t>5/13/2018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8EC27D-56C5-4765-B7D2-49FCFD8A13CD}" type="slidenum">
              <a:rPr lang="en-US" smtClean="0"/>
              <a:t>‹#›</a:t>
            </a:fld>
            <a:endParaRPr lang="en-US"/>
          </a:p>
        </p:txBody>
      </p:sp>
    </p:spTree>
    <p:extLst>
      <p:ext uri="{BB962C8B-B14F-4D97-AF65-F5344CB8AC3E}">
        <p14:creationId xmlns:p14="http://schemas.microsoft.com/office/powerpoint/2010/main" val="169061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E095A-710C-4572-96E9-826D65F6C311}" type="datetimeFigureOut">
              <a:rPr lang="en-US" smtClean="0"/>
              <a:t>5/13/2018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8EC27D-56C5-4765-B7D2-49FCFD8A13CD}" type="slidenum">
              <a:rPr lang="en-US" smtClean="0"/>
              <a:t>‹#›</a:t>
            </a:fld>
            <a:endParaRPr lang="en-US"/>
          </a:p>
        </p:txBody>
      </p:sp>
    </p:spTree>
    <p:extLst>
      <p:ext uri="{BB962C8B-B14F-4D97-AF65-F5344CB8AC3E}">
        <p14:creationId xmlns:p14="http://schemas.microsoft.com/office/powerpoint/2010/main" val="1368719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E095A-710C-4572-96E9-826D65F6C311}" type="datetimeFigureOut">
              <a:rPr lang="en-US" smtClean="0"/>
              <a:t>5/13/2018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8EC27D-56C5-4765-B7D2-49FCFD8A13CD}" type="slidenum">
              <a:rPr lang="en-US" smtClean="0"/>
              <a:t>‹#›</a:t>
            </a:fld>
            <a:endParaRPr lang="en-US"/>
          </a:p>
        </p:txBody>
      </p:sp>
    </p:spTree>
    <p:extLst>
      <p:ext uri="{BB962C8B-B14F-4D97-AF65-F5344CB8AC3E}">
        <p14:creationId xmlns:p14="http://schemas.microsoft.com/office/powerpoint/2010/main" val="3855263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BE095A-710C-4572-96E9-826D65F6C311}" type="datetimeFigureOut">
              <a:rPr lang="en-US" smtClean="0"/>
              <a:t>5/13/2018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8EC27D-56C5-4765-B7D2-49FCFD8A13CD}" type="slidenum">
              <a:rPr lang="en-US" smtClean="0"/>
              <a:t>‹#›</a:t>
            </a:fld>
            <a:endParaRPr lang="en-US"/>
          </a:p>
        </p:txBody>
      </p:sp>
    </p:spTree>
    <p:extLst>
      <p:ext uri="{BB962C8B-B14F-4D97-AF65-F5344CB8AC3E}">
        <p14:creationId xmlns:p14="http://schemas.microsoft.com/office/powerpoint/2010/main" val="1570568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BE095A-710C-4572-96E9-826D65F6C311}" type="datetimeFigureOut">
              <a:rPr lang="en-US" smtClean="0"/>
              <a:t>5/13/2018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8EC27D-56C5-4765-B7D2-49FCFD8A13CD}" type="slidenum">
              <a:rPr lang="en-US" smtClean="0"/>
              <a:t>‹#›</a:t>
            </a:fld>
            <a:endParaRPr lang="en-US"/>
          </a:p>
        </p:txBody>
      </p:sp>
    </p:spTree>
    <p:extLst>
      <p:ext uri="{BB962C8B-B14F-4D97-AF65-F5344CB8AC3E}">
        <p14:creationId xmlns:p14="http://schemas.microsoft.com/office/powerpoint/2010/main" val="3034041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E095A-710C-4572-96E9-826D65F6C311}" type="datetimeFigureOut">
              <a:rPr lang="en-US" smtClean="0"/>
              <a:t>5/13/2018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8EC27D-56C5-4765-B7D2-49FCFD8A13CD}" type="slidenum">
              <a:rPr lang="en-US" smtClean="0"/>
              <a:t>‹#›</a:t>
            </a:fld>
            <a:endParaRPr lang="en-US"/>
          </a:p>
        </p:txBody>
      </p:sp>
    </p:spTree>
    <p:extLst>
      <p:ext uri="{BB962C8B-B14F-4D97-AF65-F5344CB8AC3E}">
        <p14:creationId xmlns:p14="http://schemas.microsoft.com/office/powerpoint/2010/main" val="2114354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19400" y="2590800"/>
            <a:ext cx="3505200" cy="1384995"/>
          </a:xfrm>
          <a:prstGeom prst="rect">
            <a:avLst/>
          </a:prstGeom>
          <a:noFill/>
        </p:spPr>
        <p:txBody>
          <a:bodyPr wrap="square" rtlCol="0">
            <a:spAutoFit/>
          </a:bodyPr>
          <a:lstStyle/>
          <a:p>
            <a:pPr algn="ctr"/>
            <a:r>
              <a:rPr lang="en-US" sz="2800" dirty="0"/>
              <a:t>Exton</a:t>
            </a:r>
          </a:p>
          <a:p>
            <a:pPr algn="ctr"/>
            <a:r>
              <a:rPr lang="en-US" sz="2800" dirty="0"/>
              <a:t>Sunday, 11 a.m.</a:t>
            </a:r>
          </a:p>
          <a:p>
            <a:pPr algn="ctr"/>
            <a:r>
              <a:rPr lang="en-US" sz="2800" dirty="0"/>
              <a:t>May 5, 2018</a:t>
            </a:r>
            <a:endParaRPr lang="en-US" dirty="0"/>
          </a:p>
        </p:txBody>
      </p:sp>
      <p:sp>
        <p:nvSpPr>
          <p:cNvPr id="2" name="Rectangle 1"/>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25197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19400" y="2590800"/>
            <a:ext cx="3505200" cy="954107"/>
          </a:xfrm>
          <a:prstGeom prst="rect">
            <a:avLst/>
          </a:prstGeom>
          <a:noFill/>
        </p:spPr>
        <p:txBody>
          <a:bodyPr wrap="square" rtlCol="0">
            <a:spAutoFit/>
          </a:bodyPr>
          <a:lstStyle/>
          <a:p>
            <a:pPr algn="ctr"/>
            <a:r>
              <a:rPr lang="en-US" sz="2800" dirty="0"/>
              <a:t>Tonight:</a:t>
            </a:r>
          </a:p>
          <a:p>
            <a:pPr algn="ctr"/>
            <a:r>
              <a:rPr lang="en-US" sz="2800" dirty="0" err="1"/>
              <a:t>Mnason’s</a:t>
            </a:r>
            <a:r>
              <a:rPr lang="en-US" sz="2800" dirty="0"/>
              <a:t> house</a:t>
            </a:r>
            <a:endParaRPr lang="en-US" dirty="0"/>
          </a:p>
        </p:txBody>
      </p:sp>
      <p:sp>
        <p:nvSpPr>
          <p:cNvPr id="2" name="Rectangle 1"/>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61751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srcRect/>
          <a:stretch>
            <a:fillRect/>
          </a:stretch>
        </p:blipFill>
        <p:spPr bwMode="auto">
          <a:xfrm>
            <a:off x="762000" y="277610"/>
            <a:ext cx="7620000" cy="6431411"/>
          </a:xfrm>
          <a:prstGeom prst="rect">
            <a:avLst/>
          </a:prstGeom>
          <a:noFill/>
          <a:ln w="9525">
            <a:noFill/>
            <a:miter lim="800000"/>
            <a:headEnd/>
            <a:tailEnd/>
          </a:ln>
          <a:effectLst/>
        </p:spPr>
      </p:pic>
      <p:sp>
        <p:nvSpPr>
          <p:cNvPr id="14" name="TextBox 13"/>
          <p:cNvSpPr txBox="1"/>
          <p:nvPr/>
        </p:nvSpPr>
        <p:spPr>
          <a:xfrm rot="20019625">
            <a:off x="3337401" y="2864052"/>
            <a:ext cx="974658" cy="369332"/>
          </a:xfrm>
          <a:prstGeom prst="rect">
            <a:avLst/>
          </a:prstGeom>
          <a:noFill/>
        </p:spPr>
        <p:txBody>
          <a:bodyPr wrap="square" rtlCol="0">
            <a:spAutoFit/>
          </a:bodyPr>
          <a:lstStyle/>
          <a:p>
            <a:pPr algn="ctr"/>
            <a:r>
              <a:rPr lang="en-US" b="1" dirty="0">
                <a:solidFill>
                  <a:schemeClr val="bg1"/>
                </a:solidFill>
                <a:effectLst>
                  <a:outerShdw blurRad="38100" dist="38100" dir="2700000" algn="tl">
                    <a:srgbClr val="000000">
                      <a:alpha val="43137"/>
                    </a:srgbClr>
                  </a:outerShdw>
                </a:effectLst>
              </a:rPr>
              <a:t>Achaia</a:t>
            </a:r>
            <a:endParaRPr lang="en-US" sz="1400" b="1" dirty="0">
              <a:solidFill>
                <a:schemeClr val="bg1"/>
              </a:solidFill>
              <a:effectLst>
                <a:outerShdw blurRad="38100" dist="38100" dir="2700000" algn="tl">
                  <a:srgbClr val="000000">
                    <a:alpha val="43137"/>
                  </a:srgbClr>
                </a:outerShdw>
              </a:effectLst>
            </a:endParaRPr>
          </a:p>
        </p:txBody>
      </p:sp>
      <p:sp>
        <p:nvSpPr>
          <p:cNvPr id="7" name="Rectangle 6"/>
          <p:cNvSpPr/>
          <p:nvPr/>
        </p:nvSpPr>
        <p:spPr>
          <a:xfrm>
            <a:off x="609600" y="6248400"/>
            <a:ext cx="79248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181159" y="2667000"/>
            <a:ext cx="1162241" cy="400110"/>
          </a:xfrm>
          <a:prstGeom prst="rect">
            <a:avLst/>
          </a:prstGeom>
          <a:noFill/>
        </p:spPr>
        <p:txBody>
          <a:bodyPr wrap="none" lIns="91440" tIns="45720" rIns="91440" bIns="45720">
            <a:spAutoFit/>
          </a:bodyPr>
          <a:lstStyle/>
          <a:p>
            <a:pPr algn="ctr"/>
            <a:r>
              <a:rPr lang="en-US" sz="2000" b="1" cap="none" spc="0" dirty="0">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CORINTH</a:t>
            </a:r>
          </a:p>
        </p:txBody>
      </p:sp>
      <p:sp>
        <p:nvSpPr>
          <p:cNvPr id="12" name="Rectangle 11"/>
          <p:cNvSpPr/>
          <p:nvPr/>
        </p:nvSpPr>
        <p:spPr>
          <a:xfrm>
            <a:off x="4726638" y="2952690"/>
            <a:ext cx="1140762" cy="400110"/>
          </a:xfrm>
          <a:prstGeom prst="rect">
            <a:avLst/>
          </a:prstGeom>
          <a:noFill/>
        </p:spPr>
        <p:txBody>
          <a:bodyPr wrap="none" lIns="91440" tIns="45720" rIns="91440" bIns="45720">
            <a:spAutoFit/>
          </a:bodyPr>
          <a:lstStyle/>
          <a:p>
            <a:pPr algn="ctr"/>
            <a:r>
              <a:rPr lang="en-US" sz="2000" b="1" cap="none" spc="0" dirty="0">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EPHESUS</a:t>
            </a:r>
            <a:endParaRPr lang="en-US" sz="4800" b="1" cap="none" spc="0" dirty="0">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3" name="TextBox 12"/>
          <p:cNvSpPr txBox="1"/>
          <p:nvPr/>
        </p:nvSpPr>
        <p:spPr>
          <a:xfrm rot="20019625">
            <a:off x="3288351" y="1940696"/>
            <a:ext cx="1352038" cy="369332"/>
          </a:xfrm>
          <a:prstGeom prst="rect">
            <a:avLst/>
          </a:prstGeom>
          <a:noFill/>
        </p:spPr>
        <p:txBody>
          <a:bodyPr wrap="square" rtlCol="0">
            <a:spAutoFit/>
          </a:bodyPr>
          <a:lstStyle/>
          <a:p>
            <a:pPr algn="ctr"/>
            <a:r>
              <a:rPr lang="en-US" b="1" dirty="0">
                <a:solidFill>
                  <a:schemeClr val="bg1"/>
                </a:solidFill>
                <a:effectLst>
                  <a:outerShdw blurRad="38100" dist="38100" dir="2700000" algn="tl">
                    <a:srgbClr val="000000">
                      <a:alpha val="43137"/>
                    </a:srgbClr>
                  </a:outerShdw>
                </a:effectLst>
              </a:rPr>
              <a:t>Macedonia</a:t>
            </a:r>
            <a:endParaRPr lang="en-US" sz="1400" b="1" dirty="0">
              <a:solidFill>
                <a:schemeClr val="bg1"/>
              </a:solidFill>
              <a:effectLst>
                <a:outerShdw blurRad="38100" dist="38100" dir="2700000" algn="tl">
                  <a:srgbClr val="000000">
                    <a:alpha val="43137"/>
                  </a:srgbClr>
                </a:outerShdw>
              </a:effectLst>
            </a:endParaRPr>
          </a:p>
        </p:txBody>
      </p:sp>
      <p:pic>
        <p:nvPicPr>
          <p:cNvPr id="16" name="Picture 4" descr="C:\Users\Jeff Smelser\AppData\Local\Microsoft\Windows\Temporary Internet Files\Content.IE5\Z1NO4RF8\MCj04046470000[1].wmf"/>
          <p:cNvPicPr>
            <a:picLocks noChangeAspect="1" noChangeArrowheads="1"/>
          </p:cNvPicPr>
          <p:nvPr/>
        </p:nvPicPr>
        <p:blipFill>
          <a:blip r:embed="rId3"/>
          <a:srcRect/>
          <a:stretch>
            <a:fillRect/>
          </a:stretch>
        </p:blipFill>
        <p:spPr bwMode="auto">
          <a:xfrm>
            <a:off x="3140811" y="2971800"/>
            <a:ext cx="1126389" cy="1219200"/>
          </a:xfrm>
          <a:prstGeom prst="rect">
            <a:avLst/>
          </a:prstGeom>
          <a:noFill/>
        </p:spPr>
      </p:pic>
      <p:sp>
        <p:nvSpPr>
          <p:cNvPr id="17" name="Rectangle 16"/>
          <p:cNvSpPr/>
          <p:nvPr/>
        </p:nvSpPr>
        <p:spPr>
          <a:xfrm>
            <a:off x="1371600" y="1352490"/>
            <a:ext cx="849015" cy="400110"/>
          </a:xfrm>
          <a:prstGeom prst="rect">
            <a:avLst/>
          </a:prstGeom>
          <a:noFill/>
        </p:spPr>
        <p:txBody>
          <a:bodyPr wrap="none" lIns="91440" tIns="45720" rIns="91440" bIns="45720">
            <a:spAutoFit/>
          </a:bodyPr>
          <a:lstStyle/>
          <a:p>
            <a:pPr algn="ctr"/>
            <a:r>
              <a:rPr lang="en-US" sz="2000" b="1" cap="none" spc="0" dirty="0">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ROME</a:t>
            </a:r>
            <a:endParaRPr lang="en-US" sz="4800" b="1" cap="none" spc="0" dirty="0">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8" name="Rectangle 27"/>
          <p:cNvSpPr/>
          <p:nvPr/>
        </p:nvSpPr>
        <p:spPr>
          <a:xfrm>
            <a:off x="4353252" y="3153696"/>
            <a:ext cx="907621" cy="369332"/>
          </a:xfrm>
          <a:prstGeom prst="rect">
            <a:avLst/>
          </a:prstGeom>
          <a:noFill/>
        </p:spPr>
        <p:txBody>
          <a:bodyPr wrap="none" lIns="91440" tIns="45720" rIns="91440" bIns="45720">
            <a:spAutoFit/>
          </a:bodyPr>
          <a:lstStyle/>
          <a:p>
            <a:pPr algn="ctr"/>
            <a:r>
              <a:rPr lang="en-US" b="1" dirty="0">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Miletus</a:t>
            </a:r>
            <a:endParaRPr lang="en-US" sz="4400" b="1" cap="none" spc="0" dirty="0">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18" name="Picture 4" descr="C:\Users\Jeff Smelser\AppData\Local\Microsoft\Windows\Temporary Internet Files\Content.IE5\Z1NO4RF8\MCj04046470000[1].wmf"/>
          <p:cNvPicPr>
            <a:picLocks noChangeAspect="1" noChangeArrowheads="1"/>
          </p:cNvPicPr>
          <p:nvPr/>
        </p:nvPicPr>
        <p:blipFill>
          <a:blip r:embed="rId3"/>
          <a:srcRect/>
          <a:stretch>
            <a:fillRect/>
          </a:stretch>
        </p:blipFill>
        <p:spPr bwMode="auto">
          <a:xfrm>
            <a:off x="4572000" y="2514600"/>
            <a:ext cx="1126389" cy="1219200"/>
          </a:xfrm>
          <a:prstGeom prst="rect">
            <a:avLst/>
          </a:prstGeom>
          <a:noFill/>
        </p:spPr>
      </p:pic>
      <p:sp>
        <p:nvSpPr>
          <p:cNvPr id="26" name="TextBox 25"/>
          <p:cNvSpPr txBox="1"/>
          <p:nvPr/>
        </p:nvSpPr>
        <p:spPr>
          <a:xfrm rot="19869514">
            <a:off x="3397319" y="2844354"/>
            <a:ext cx="838200" cy="400110"/>
          </a:xfrm>
          <a:prstGeom prst="rect">
            <a:avLst/>
          </a:prstGeom>
          <a:noFill/>
        </p:spPr>
        <p:txBody>
          <a:bodyPr wrap="square" rtlCol="0">
            <a:spAutoFit/>
          </a:bodyPr>
          <a:lstStyle/>
          <a:p>
            <a:r>
              <a:rPr lang="en-US" sz="2000" dirty="0"/>
              <a:t>1 </a:t>
            </a:r>
            <a:r>
              <a:rPr lang="en-US" sz="2000" dirty="0" err="1"/>
              <a:t>Cor</a:t>
            </a:r>
            <a:endParaRPr lang="en-US" sz="2000" dirty="0"/>
          </a:p>
        </p:txBody>
      </p:sp>
      <p:pic>
        <p:nvPicPr>
          <p:cNvPr id="21" name="Picture 4" descr="C:\Users\Jeff Smelser\AppData\Local\Microsoft\Windows\Temporary Internet Files\Content.IE5\Z1NO4RF8\MCj04046470000[1].wmf"/>
          <p:cNvPicPr>
            <a:picLocks noChangeAspect="1" noChangeArrowheads="1"/>
          </p:cNvPicPr>
          <p:nvPr/>
        </p:nvPicPr>
        <p:blipFill>
          <a:blip r:embed="rId3"/>
          <a:srcRect/>
          <a:stretch>
            <a:fillRect/>
          </a:stretch>
        </p:blipFill>
        <p:spPr bwMode="auto">
          <a:xfrm>
            <a:off x="3352800" y="1447800"/>
            <a:ext cx="1126389" cy="1219200"/>
          </a:xfrm>
          <a:prstGeom prst="rect">
            <a:avLst/>
          </a:prstGeom>
          <a:noFill/>
        </p:spPr>
      </p:pic>
      <p:sp>
        <p:nvSpPr>
          <p:cNvPr id="27" name="TextBox 26"/>
          <p:cNvSpPr txBox="1"/>
          <p:nvPr/>
        </p:nvSpPr>
        <p:spPr>
          <a:xfrm rot="19869514">
            <a:off x="3536881" y="2851536"/>
            <a:ext cx="838200" cy="400110"/>
          </a:xfrm>
          <a:prstGeom prst="rect">
            <a:avLst/>
          </a:prstGeom>
          <a:noFill/>
        </p:spPr>
        <p:txBody>
          <a:bodyPr wrap="square" rtlCol="0">
            <a:spAutoFit/>
          </a:bodyPr>
          <a:lstStyle/>
          <a:p>
            <a:r>
              <a:rPr lang="en-US" sz="2000" dirty="0"/>
              <a:t>2 </a:t>
            </a:r>
            <a:r>
              <a:rPr lang="en-US" sz="2000" dirty="0" err="1"/>
              <a:t>Cor</a:t>
            </a:r>
            <a:endParaRPr lang="en-US" sz="2000" dirty="0"/>
          </a:p>
        </p:txBody>
      </p:sp>
      <p:pic>
        <p:nvPicPr>
          <p:cNvPr id="15" name="Picture 2" descr="C:\Users\Jeff Smelser\AppData\Local\Microsoft\Windows\Temporary Internet Files\Content.IE5\090EODH2\MCj01939740000[2].wmf"/>
          <p:cNvPicPr>
            <a:picLocks noChangeAspect="1" noChangeArrowheads="1"/>
          </p:cNvPicPr>
          <p:nvPr/>
        </p:nvPicPr>
        <p:blipFill>
          <a:blip r:embed="rId4"/>
          <a:srcRect/>
          <a:stretch>
            <a:fillRect/>
          </a:stretch>
        </p:blipFill>
        <p:spPr bwMode="auto">
          <a:xfrm>
            <a:off x="5029200" y="2514600"/>
            <a:ext cx="279279" cy="754126"/>
          </a:xfrm>
          <a:prstGeom prst="rect">
            <a:avLst/>
          </a:prstGeom>
          <a:noFill/>
        </p:spPr>
      </p:pic>
      <p:sp>
        <p:nvSpPr>
          <p:cNvPr id="19" name="TextBox 18"/>
          <p:cNvSpPr txBox="1"/>
          <p:nvPr/>
        </p:nvSpPr>
        <p:spPr>
          <a:xfrm>
            <a:off x="-1" y="2259183"/>
            <a:ext cx="4267201" cy="2462213"/>
          </a:xfrm>
          <a:prstGeom prst="rect">
            <a:avLst/>
          </a:prstGeom>
          <a:solidFill>
            <a:schemeClr val="bg2">
              <a:lumMod val="90000"/>
              <a:alpha val="69000"/>
            </a:schemeClr>
          </a:solidFill>
        </p:spPr>
        <p:txBody>
          <a:bodyPr wrap="square" rtlCol="0">
            <a:spAutoFit/>
          </a:bodyPr>
          <a:lstStyle/>
          <a:p>
            <a:r>
              <a:rPr lang="en-US" sz="2200" b="1" i="1" u="sng" dirty="0"/>
              <a:t>Romans 15:25-26</a:t>
            </a:r>
            <a:r>
              <a:rPr lang="en-US" sz="2200" b="1" i="1" dirty="0"/>
              <a:t>    </a:t>
            </a:r>
            <a:r>
              <a:rPr lang="en-US" sz="2200" dirty="0"/>
              <a:t>At present, however, </a:t>
            </a:r>
            <a:r>
              <a:rPr lang="en-US" sz="2200" u="sng" dirty="0"/>
              <a:t>I am going to Jerusalem</a:t>
            </a:r>
            <a:r>
              <a:rPr lang="en-US" sz="2200" dirty="0"/>
              <a:t> bringing aid to the saints. For Macedonia and Achaia have been pleased to make some contribution </a:t>
            </a:r>
            <a:r>
              <a:rPr lang="en-US" sz="2200" u="sng" dirty="0"/>
              <a:t>for the poor among the saints at Jerusalem</a:t>
            </a:r>
            <a:r>
              <a:rPr lang="en-US" sz="2200" dirty="0"/>
              <a:t>.</a:t>
            </a:r>
          </a:p>
        </p:txBody>
      </p:sp>
      <p:sp>
        <p:nvSpPr>
          <p:cNvPr id="22" name="Rectangle 21"/>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effectLst>
                  <a:outerShdw blurRad="38100" dist="38100" dir="2700000" algn="tl">
                    <a:srgbClr val="000000">
                      <a:alpha val="43137"/>
                    </a:srgbClr>
                  </a:outerShdw>
                </a:effectLst>
              </a:rPr>
              <a:t>Decision-Making</a:t>
            </a:r>
          </a:p>
        </p:txBody>
      </p:sp>
      <p:sp>
        <p:nvSpPr>
          <p:cNvPr id="23" name="Rectangle 22"/>
          <p:cNvSpPr/>
          <p:nvPr/>
        </p:nvSpPr>
        <p:spPr>
          <a:xfrm>
            <a:off x="7211143" y="4400490"/>
            <a:ext cx="713657" cy="400110"/>
          </a:xfrm>
          <a:prstGeom prst="rect">
            <a:avLst/>
          </a:prstGeom>
          <a:noFill/>
        </p:spPr>
        <p:txBody>
          <a:bodyPr wrap="none" lIns="91440" tIns="45720" rIns="91440" bIns="45720">
            <a:spAutoFit/>
          </a:bodyPr>
          <a:lstStyle/>
          <a:p>
            <a:pPr algn="ctr"/>
            <a:r>
              <a:rPr lang="en-US" sz="2000" b="1" cap="none" spc="0" dirty="0">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TYRE</a:t>
            </a:r>
            <a:endParaRPr lang="en-US" sz="4800" b="1" cap="none" spc="0" dirty="0">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4" name="Rectangle 23"/>
          <p:cNvSpPr/>
          <p:nvPr/>
        </p:nvSpPr>
        <p:spPr>
          <a:xfrm>
            <a:off x="6948948" y="4876800"/>
            <a:ext cx="1438279" cy="400110"/>
          </a:xfrm>
          <a:prstGeom prst="rect">
            <a:avLst/>
          </a:prstGeom>
          <a:noFill/>
        </p:spPr>
        <p:txBody>
          <a:bodyPr wrap="none" lIns="91440" tIns="45720" rIns="91440" bIns="45720">
            <a:spAutoFit/>
          </a:bodyPr>
          <a:lstStyle/>
          <a:p>
            <a:pPr algn="ctr"/>
            <a:r>
              <a:rPr lang="en-US" sz="2000" b="1" dirty="0">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JERUSALEM</a:t>
            </a:r>
            <a:endParaRPr lang="en-US" sz="4800" b="1" cap="none" spc="0" dirty="0">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0" name="TextBox 19"/>
          <p:cNvSpPr txBox="1"/>
          <p:nvPr/>
        </p:nvSpPr>
        <p:spPr>
          <a:xfrm>
            <a:off x="1812995" y="3657600"/>
            <a:ext cx="7559605" cy="3046988"/>
          </a:xfrm>
          <a:prstGeom prst="rect">
            <a:avLst/>
          </a:prstGeom>
          <a:solidFill>
            <a:schemeClr val="bg2">
              <a:lumMod val="90000"/>
              <a:alpha val="85000"/>
            </a:schemeClr>
          </a:solidFill>
        </p:spPr>
        <p:txBody>
          <a:bodyPr wrap="square" rtlCol="0">
            <a:spAutoFit/>
          </a:bodyPr>
          <a:lstStyle/>
          <a:p>
            <a:r>
              <a:rPr lang="en-US" sz="2400" b="1" i="1" u="sng" dirty="0"/>
              <a:t>1 Corinthians 16:1-4</a:t>
            </a:r>
            <a:r>
              <a:rPr lang="en-US" sz="2400" b="1" dirty="0"/>
              <a:t>   </a:t>
            </a:r>
            <a:r>
              <a:rPr lang="en-US" sz="2400" dirty="0"/>
              <a:t>Now concerning </a:t>
            </a:r>
            <a:r>
              <a:rPr lang="en-US" sz="2400" u="sng" dirty="0"/>
              <a:t>the collection for the saints</a:t>
            </a:r>
            <a:r>
              <a:rPr lang="en-US" sz="2400" dirty="0"/>
              <a:t>: as I directed the churches of Galatia, so you also are to do. On the first day of every week, each of you is to put something aside and store it up, as he may prosper, so that there will be no collecting when I come. And when I arrive, I will send those whom you accredit by letter </a:t>
            </a:r>
            <a:r>
              <a:rPr lang="en-US" sz="2400" u="sng" dirty="0"/>
              <a:t>to carry your gift to Jerusalem</a:t>
            </a:r>
            <a:r>
              <a:rPr lang="en-US" sz="2400" dirty="0"/>
              <a:t>. If it seems advisable that I should go also, they will accompany me.</a:t>
            </a:r>
          </a:p>
        </p:txBody>
      </p:sp>
    </p:spTree>
    <p:extLst>
      <p:ext uri="{BB962C8B-B14F-4D97-AF65-F5344CB8AC3E}">
        <p14:creationId xmlns:p14="http://schemas.microsoft.com/office/powerpoint/2010/main" val="3948008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5"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p:cTn id="11" dur="1000" fill="hold"/>
                                        <p:tgtEl>
                                          <p:spTgt spid="18"/>
                                        </p:tgtEl>
                                        <p:attrNameLst>
                                          <p:attrName>ppt_w</p:attrName>
                                        </p:attrNameLst>
                                      </p:cBhvr>
                                      <p:tavLst>
                                        <p:tav tm="0">
                                          <p:val>
                                            <p:strVal val="#ppt_w*0.70"/>
                                          </p:val>
                                        </p:tav>
                                        <p:tav tm="100000">
                                          <p:val>
                                            <p:strVal val="#ppt_w"/>
                                          </p:val>
                                        </p:tav>
                                      </p:tavLst>
                                    </p:anim>
                                    <p:anim calcmode="lin" valueType="num">
                                      <p:cBhvr>
                                        <p:cTn id="12" dur="1000" fill="hold"/>
                                        <p:tgtEl>
                                          <p:spTgt spid="18"/>
                                        </p:tgtEl>
                                        <p:attrNameLst>
                                          <p:attrName>ppt_h</p:attrName>
                                        </p:attrNameLst>
                                      </p:cBhvr>
                                      <p:tavLst>
                                        <p:tav tm="0">
                                          <p:val>
                                            <p:strVal val="#ppt_h"/>
                                          </p:val>
                                        </p:tav>
                                        <p:tav tm="100000">
                                          <p:val>
                                            <p:strVal val="#ppt_h"/>
                                          </p:val>
                                        </p:tav>
                                      </p:tavLst>
                                    </p:anim>
                                    <p:animEffect transition="in" filter="fade">
                                      <p:cBhvr>
                                        <p:cTn id="13" dur="1000"/>
                                        <p:tgtEl>
                                          <p:spTgt spid="18"/>
                                        </p:tgtEl>
                                      </p:cBhvr>
                                    </p:animEffect>
                                  </p:childTnLst>
                                </p:cTn>
                              </p:par>
                              <p:par>
                                <p:cTn id="14" presetID="0" presetClass="path" presetSubtype="0" accel="50000" decel="50000" fill="hold" nodeType="withEffect">
                                  <p:stCondLst>
                                    <p:cond delay="0"/>
                                  </p:stCondLst>
                                  <p:childTnLst>
                                    <p:animMotion origin="layout" path="M 0.00434 -0.00556 C -0.02239 -0.01806 -0.05208 -0.03357 -0.0717 -0.03912 C -0.09201 -0.04537 -0.10069 -0.04769 -0.10989 -0.04098 C -0.12656 -0.03519 -0.14288 -0.01042 -0.14896 -0.00533 " pathEditMode="fixed" rAng="-5188117" ptsTypes="aaaA">
                                      <p:cBhvr>
                                        <p:cTn id="15" dur="2000" fill="hold"/>
                                        <p:tgtEl>
                                          <p:spTgt spid="18"/>
                                        </p:tgtEl>
                                        <p:attrNameLst>
                                          <p:attrName>ppt_x</p:attrName>
                                          <p:attrName>ppt_y</p:attrName>
                                        </p:attrNameLst>
                                      </p:cBhvr>
                                      <p:rCtr x="-76" y="-17"/>
                                    </p:animMotion>
                                  </p:childTnLst>
                                </p:cTn>
                              </p:par>
                            </p:childTnLst>
                          </p:cTn>
                        </p:par>
                        <p:par>
                          <p:cTn id="16" fill="hold">
                            <p:stCondLst>
                              <p:cond delay="2000"/>
                            </p:stCondLst>
                            <p:childTnLst>
                              <p:par>
                                <p:cTn id="17" presetID="1" presetClass="entr" presetSubtype="0" fill="hold" grpId="0" nodeType="after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subTnLst>
                                    <p:set>
                                      <p:cBhvr override="childStyle">
                                        <p:cTn dur="1" fill="hold" display="0" masterRel="nextClick" afterEffect="1"/>
                                        <p:tgtEl>
                                          <p:spTgt spid="20"/>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0" presetClass="path" presetSubtype="0" accel="50000" decel="50000" fill="hold" nodeType="clickEffect">
                                  <p:stCondLst>
                                    <p:cond delay="0"/>
                                  </p:stCondLst>
                                  <p:childTnLst>
                                    <p:animMotion origin="layout" path="M -1.66667E-6 -3.7037E-7 C -1.66667E-6 -3.7037E-7 -0.06944 -0.05278 -0.13872 -0.10533 " pathEditMode="relative" ptsTypes="aA">
                                      <p:cBhvr>
                                        <p:cTn id="26" dur="2000" fill="hold"/>
                                        <p:tgtEl>
                                          <p:spTgt spid="15"/>
                                        </p:tgtEl>
                                        <p:attrNameLst>
                                          <p:attrName>ppt_x</p:attrName>
                                          <p:attrName>ppt_y</p:attrName>
                                        </p:attrNameLst>
                                      </p:cBhvr>
                                    </p:animMotion>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nodeType="click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p:cTn id="31" dur="1000" fill="hold"/>
                                        <p:tgtEl>
                                          <p:spTgt spid="21"/>
                                        </p:tgtEl>
                                        <p:attrNameLst>
                                          <p:attrName>ppt_w</p:attrName>
                                        </p:attrNameLst>
                                      </p:cBhvr>
                                      <p:tavLst>
                                        <p:tav tm="0">
                                          <p:val>
                                            <p:strVal val="#ppt_w*0.70"/>
                                          </p:val>
                                        </p:tav>
                                        <p:tav tm="100000">
                                          <p:val>
                                            <p:strVal val="#ppt_w"/>
                                          </p:val>
                                        </p:tav>
                                      </p:tavLst>
                                    </p:anim>
                                    <p:anim calcmode="lin" valueType="num">
                                      <p:cBhvr>
                                        <p:cTn id="32" dur="1000" fill="hold"/>
                                        <p:tgtEl>
                                          <p:spTgt spid="21"/>
                                        </p:tgtEl>
                                        <p:attrNameLst>
                                          <p:attrName>ppt_h</p:attrName>
                                        </p:attrNameLst>
                                      </p:cBhvr>
                                      <p:tavLst>
                                        <p:tav tm="0">
                                          <p:val>
                                            <p:strVal val="#ppt_h"/>
                                          </p:val>
                                        </p:tav>
                                        <p:tav tm="100000">
                                          <p:val>
                                            <p:strVal val="#ppt_h"/>
                                          </p:val>
                                        </p:tav>
                                      </p:tavLst>
                                    </p:anim>
                                    <p:animEffect transition="in" filter="fade">
                                      <p:cBhvr>
                                        <p:cTn id="33" dur="1000"/>
                                        <p:tgtEl>
                                          <p:spTgt spid="21"/>
                                        </p:tgtEl>
                                      </p:cBhvr>
                                    </p:animEffect>
                                  </p:childTnLst>
                                </p:cTn>
                              </p:par>
                              <p:par>
                                <p:cTn id="34" presetID="42" presetClass="path" presetSubtype="0" accel="50000" decel="50000" fill="hold" nodeType="withEffect">
                                  <p:stCondLst>
                                    <p:cond delay="0"/>
                                  </p:stCondLst>
                                  <p:childTnLst>
                                    <p:animMotion origin="layout" path="M -0.0033 5.55112E-17 L -0.0033 0.14444 " pathEditMode="relative" rAng="0" ptsTypes="AA">
                                      <p:cBhvr>
                                        <p:cTn id="35" dur="2000" fill="hold"/>
                                        <p:tgtEl>
                                          <p:spTgt spid="21"/>
                                        </p:tgtEl>
                                        <p:attrNameLst>
                                          <p:attrName>ppt_x</p:attrName>
                                          <p:attrName>ppt_y</p:attrName>
                                        </p:attrNameLst>
                                      </p:cBhvr>
                                      <p:rCtr x="0" y="72"/>
                                    </p:animMotion>
                                  </p:childTnLst>
                                </p:cTn>
                              </p:par>
                            </p:childTnLst>
                          </p:cTn>
                        </p:par>
                        <p:par>
                          <p:cTn id="36" fill="hold">
                            <p:stCondLst>
                              <p:cond delay="2000"/>
                            </p:stCondLst>
                            <p:childTnLst>
                              <p:par>
                                <p:cTn id="37" presetID="1" presetClass="entr" presetSubtype="0" fill="hold" grpId="0" nodeType="after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42" presetClass="path" presetSubtype="0" accel="50000" decel="50000" fill="hold" nodeType="clickEffect">
                                  <p:stCondLst>
                                    <p:cond delay="0"/>
                                  </p:stCondLst>
                                  <p:childTnLst>
                                    <p:animMotion origin="layout" path="M -0.14028 -0.09931 L -0.14028 0.00069 " pathEditMode="relative" rAng="0" ptsTypes="AA">
                                      <p:cBhvr>
                                        <p:cTn id="42" dur="2000" fill="hold"/>
                                        <p:tgtEl>
                                          <p:spTgt spid="15"/>
                                        </p:tgtEl>
                                        <p:attrNameLst>
                                          <p:attrName>ppt_x</p:attrName>
                                          <p:attrName>ppt_y</p:attrName>
                                        </p:attrNameLst>
                                      </p:cBhvr>
                                      <p:rCtr x="0" y="50"/>
                                    </p:animMotion>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nodeType="click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p:cTn id="47" dur="1000" fill="hold"/>
                                        <p:tgtEl>
                                          <p:spTgt spid="16"/>
                                        </p:tgtEl>
                                        <p:attrNameLst>
                                          <p:attrName>ppt_w</p:attrName>
                                        </p:attrNameLst>
                                      </p:cBhvr>
                                      <p:tavLst>
                                        <p:tav tm="0">
                                          <p:val>
                                            <p:strVal val="#ppt_w*0.70"/>
                                          </p:val>
                                        </p:tav>
                                        <p:tav tm="100000">
                                          <p:val>
                                            <p:strVal val="#ppt_w"/>
                                          </p:val>
                                        </p:tav>
                                      </p:tavLst>
                                    </p:anim>
                                    <p:anim calcmode="lin" valueType="num">
                                      <p:cBhvr>
                                        <p:cTn id="48" dur="1000" fill="hold"/>
                                        <p:tgtEl>
                                          <p:spTgt spid="16"/>
                                        </p:tgtEl>
                                        <p:attrNameLst>
                                          <p:attrName>ppt_h</p:attrName>
                                        </p:attrNameLst>
                                      </p:cBhvr>
                                      <p:tavLst>
                                        <p:tav tm="0">
                                          <p:val>
                                            <p:strVal val="#ppt_h"/>
                                          </p:val>
                                        </p:tav>
                                        <p:tav tm="100000">
                                          <p:val>
                                            <p:strVal val="#ppt_h"/>
                                          </p:val>
                                        </p:tav>
                                      </p:tavLst>
                                    </p:anim>
                                    <p:animEffect transition="in" filter="fade">
                                      <p:cBhvr>
                                        <p:cTn id="49" dur="1000"/>
                                        <p:tgtEl>
                                          <p:spTgt spid="16"/>
                                        </p:tgtEl>
                                      </p:cBhvr>
                                    </p:animEffect>
                                  </p:childTnLst>
                                </p:cTn>
                              </p:par>
                              <p:par>
                                <p:cTn id="50" presetID="0" presetClass="path" presetSubtype="0" accel="50000" decel="50000" fill="hold" nodeType="withEffect">
                                  <p:stCondLst>
                                    <p:cond delay="0"/>
                                  </p:stCondLst>
                                  <p:childTnLst>
                                    <p:animMotion origin="layout" path="M -0.01423 -0.07476 C -0.06666 -0.08587 -0.12239 -0.09652 -0.15416 -0.11318 C -0.18697 -0.128 -0.20034 -0.13517 -0.21093 -0.1648 C -0.22152 -0.19351 -0.21753 -0.26596 -0.22065 -0.28355 " pathEditMode="fixed" rAng="-25033456" ptsTypes="aaaA">
                                      <p:cBhvr>
                                        <p:cTn id="51" dur="2000" fill="hold"/>
                                        <p:tgtEl>
                                          <p:spTgt spid="16"/>
                                        </p:tgtEl>
                                        <p:attrNameLst>
                                          <p:attrName>ppt_x</p:attrName>
                                          <p:attrName>ppt_y</p:attrName>
                                        </p:attrNameLst>
                                      </p:cBhvr>
                                      <p:rCtr x="-120" y="-69"/>
                                    </p:animMotion>
                                  </p:childTnLst>
                                </p:cTn>
                              </p:par>
                            </p:childTnLst>
                          </p:cTn>
                        </p:par>
                        <p:par>
                          <p:cTn id="52" fill="hold">
                            <p:stCondLst>
                              <p:cond delay="2000"/>
                            </p:stCondLst>
                            <p:childTnLst>
                              <p:par>
                                <p:cTn id="53" presetID="23" presetClass="entr" presetSubtype="16" fill="hold" grpId="0" nodeType="afterEffect">
                                  <p:stCondLst>
                                    <p:cond delay="0"/>
                                  </p:stCondLst>
                                  <p:childTnLst>
                                    <p:set>
                                      <p:cBhvr>
                                        <p:cTn id="54" dur="1" fill="hold">
                                          <p:stCondLst>
                                            <p:cond delay="0"/>
                                          </p:stCondLst>
                                        </p:cTn>
                                        <p:tgtEl>
                                          <p:spTgt spid="19"/>
                                        </p:tgtEl>
                                        <p:attrNameLst>
                                          <p:attrName>style.visibility</p:attrName>
                                        </p:attrNameLst>
                                      </p:cBhvr>
                                      <p:to>
                                        <p:strVal val="visible"/>
                                      </p:to>
                                    </p:set>
                                    <p:anim calcmode="lin" valueType="num">
                                      <p:cBhvr>
                                        <p:cTn id="55" dur="500" fill="hold"/>
                                        <p:tgtEl>
                                          <p:spTgt spid="19"/>
                                        </p:tgtEl>
                                        <p:attrNameLst>
                                          <p:attrName>ppt_w</p:attrName>
                                        </p:attrNameLst>
                                      </p:cBhvr>
                                      <p:tavLst>
                                        <p:tav tm="0">
                                          <p:val>
                                            <p:fltVal val="0"/>
                                          </p:val>
                                        </p:tav>
                                        <p:tav tm="100000">
                                          <p:val>
                                            <p:strVal val="#ppt_w"/>
                                          </p:val>
                                        </p:tav>
                                      </p:tavLst>
                                    </p:anim>
                                    <p:anim calcmode="lin" valueType="num">
                                      <p:cBhvr>
                                        <p:cTn id="56" dur="500" fill="hold"/>
                                        <p:tgtEl>
                                          <p:spTgt spid="19"/>
                                        </p:tgtEl>
                                        <p:attrNameLst>
                                          <p:attrName>ppt_h</p:attrName>
                                        </p:attrNameLst>
                                      </p:cBhvr>
                                      <p:tavLst>
                                        <p:tav tm="0">
                                          <p:val>
                                            <p:fltVal val="0"/>
                                          </p:val>
                                        </p:tav>
                                        <p:tav tm="100000">
                                          <p:val>
                                            <p:strVal val="#ppt_h"/>
                                          </p:val>
                                        </p:tav>
                                      </p:tavLst>
                                    </p:anim>
                                  </p:childTnLst>
                                  <p:subTnLst>
                                    <p:set>
                                      <p:cBhvr override="childStyle">
                                        <p:cTn dur="1" fill="hold" display="0" masterRel="nextClick" afterEffect="1"/>
                                        <p:tgtEl>
                                          <p:spTgt spid="19"/>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19" grpId="0" animBg="1"/>
      <p:bldP spid="2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srcRect/>
          <a:stretch>
            <a:fillRect/>
          </a:stretch>
        </p:blipFill>
        <p:spPr bwMode="auto">
          <a:xfrm>
            <a:off x="762000" y="277610"/>
            <a:ext cx="7620000" cy="6431411"/>
          </a:xfrm>
          <a:prstGeom prst="rect">
            <a:avLst/>
          </a:prstGeom>
          <a:noFill/>
          <a:ln w="9525">
            <a:noFill/>
            <a:miter lim="800000"/>
            <a:headEnd/>
            <a:tailEnd/>
          </a:ln>
          <a:effectLst/>
        </p:spPr>
      </p:pic>
      <p:sp>
        <p:nvSpPr>
          <p:cNvPr id="23" name="Rectangle 22"/>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effectLst>
                  <a:outerShdw blurRad="38100" dist="38100" dir="2700000" algn="tl">
                    <a:srgbClr val="000000">
                      <a:alpha val="43137"/>
                    </a:srgbClr>
                  </a:outerShdw>
                </a:effectLst>
              </a:rPr>
              <a:t>Decision-Making</a:t>
            </a:r>
          </a:p>
        </p:txBody>
      </p:sp>
      <p:sp>
        <p:nvSpPr>
          <p:cNvPr id="14" name="TextBox 13"/>
          <p:cNvSpPr txBox="1"/>
          <p:nvPr/>
        </p:nvSpPr>
        <p:spPr>
          <a:xfrm rot="20019625">
            <a:off x="3337401" y="2864052"/>
            <a:ext cx="974658" cy="369332"/>
          </a:xfrm>
          <a:prstGeom prst="rect">
            <a:avLst/>
          </a:prstGeom>
          <a:noFill/>
        </p:spPr>
        <p:txBody>
          <a:bodyPr wrap="square" rtlCol="0">
            <a:spAutoFit/>
          </a:bodyPr>
          <a:lstStyle/>
          <a:p>
            <a:pPr algn="ctr"/>
            <a:r>
              <a:rPr lang="en-US" b="1" dirty="0">
                <a:solidFill>
                  <a:schemeClr val="bg1"/>
                </a:solidFill>
                <a:effectLst>
                  <a:outerShdw blurRad="38100" dist="38100" dir="2700000" algn="tl">
                    <a:srgbClr val="000000">
                      <a:alpha val="43137"/>
                    </a:srgbClr>
                  </a:outerShdw>
                </a:effectLst>
              </a:rPr>
              <a:t>Achaia</a:t>
            </a:r>
            <a:endParaRPr lang="en-US" sz="1400" b="1" dirty="0">
              <a:solidFill>
                <a:schemeClr val="bg1"/>
              </a:solidFill>
              <a:effectLst>
                <a:outerShdw blurRad="38100" dist="38100" dir="2700000" algn="tl">
                  <a:srgbClr val="000000">
                    <a:alpha val="43137"/>
                  </a:srgbClr>
                </a:outerShdw>
              </a:effectLst>
            </a:endParaRPr>
          </a:p>
        </p:txBody>
      </p:sp>
      <p:sp>
        <p:nvSpPr>
          <p:cNvPr id="7" name="Rectangle 6"/>
          <p:cNvSpPr/>
          <p:nvPr/>
        </p:nvSpPr>
        <p:spPr>
          <a:xfrm>
            <a:off x="609600" y="6248400"/>
            <a:ext cx="79248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181159" y="2667000"/>
            <a:ext cx="1162241" cy="400110"/>
          </a:xfrm>
          <a:prstGeom prst="rect">
            <a:avLst/>
          </a:prstGeom>
          <a:noFill/>
        </p:spPr>
        <p:txBody>
          <a:bodyPr wrap="none" lIns="91440" tIns="45720" rIns="91440" bIns="45720">
            <a:spAutoFit/>
          </a:bodyPr>
          <a:lstStyle/>
          <a:p>
            <a:pPr algn="ctr"/>
            <a:r>
              <a:rPr lang="en-US" sz="2000" b="1" cap="none" spc="0" dirty="0">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CORINTH</a:t>
            </a:r>
          </a:p>
        </p:txBody>
      </p:sp>
      <p:sp>
        <p:nvSpPr>
          <p:cNvPr id="12" name="Rectangle 11"/>
          <p:cNvSpPr/>
          <p:nvPr/>
        </p:nvSpPr>
        <p:spPr>
          <a:xfrm>
            <a:off x="4726638" y="2952690"/>
            <a:ext cx="1140762" cy="400110"/>
          </a:xfrm>
          <a:prstGeom prst="rect">
            <a:avLst/>
          </a:prstGeom>
          <a:noFill/>
        </p:spPr>
        <p:txBody>
          <a:bodyPr wrap="none" lIns="91440" tIns="45720" rIns="91440" bIns="45720">
            <a:spAutoFit/>
          </a:bodyPr>
          <a:lstStyle/>
          <a:p>
            <a:pPr algn="ctr"/>
            <a:r>
              <a:rPr lang="en-US" sz="2000" b="1" cap="none" spc="0" dirty="0">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EPHESUS</a:t>
            </a:r>
            <a:endParaRPr lang="en-US" sz="4800" b="1" cap="none" spc="0" dirty="0">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3" name="TextBox 12"/>
          <p:cNvSpPr txBox="1"/>
          <p:nvPr/>
        </p:nvSpPr>
        <p:spPr>
          <a:xfrm rot="20019625">
            <a:off x="3288351" y="1940696"/>
            <a:ext cx="1352038" cy="369332"/>
          </a:xfrm>
          <a:prstGeom prst="rect">
            <a:avLst/>
          </a:prstGeom>
          <a:noFill/>
        </p:spPr>
        <p:txBody>
          <a:bodyPr wrap="square" rtlCol="0">
            <a:spAutoFit/>
          </a:bodyPr>
          <a:lstStyle/>
          <a:p>
            <a:pPr algn="ctr"/>
            <a:r>
              <a:rPr lang="en-US" b="1" dirty="0">
                <a:solidFill>
                  <a:schemeClr val="bg1"/>
                </a:solidFill>
                <a:effectLst>
                  <a:outerShdw blurRad="38100" dist="38100" dir="2700000" algn="tl">
                    <a:srgbClr val="000000">
                      <a:alpha val="43137"/>
                    </a:srgbClr>
                  </a:outerShdw>
                </a:effectLst>
              </a:rPr>
              <a:t>Macedonia</a:t>
            </a:r>
            <a:endParaRPr lang="en-US" sz="1400" b="1" dirty="0">
              <a:solidFill>
                <a:schemeClr val="bg1"/>
              </a:solidFill>
              <a:effectLst>
                <a:outerShdw blurRad="38100" dist="38100" dir="2700000" algn="tl">
                  <a:srgbClr val="000000">
                    <a:alpha val="43137"/>
                  </a:srgbClr>
                </a:outerShdw>
              </a:effectLst>
            </a:endParaRPr>
          </a:p>
        </p:txBody>
      </p:sp>
      <p:sp>
        <p:nvSpPr>
          <p:cNvPr id="17" name="Rectangle 16"/>
          <p:cNvSpPr/>
          <p:nvPr/>
        </p:nvSpPr>
        <p:spPr>
          <a:xfrm>
            <a:off x="1371600" y="1352490"/>
            <a:ext cx="849015" cy="400110"/>
          </a:xfrm>
          <a:prstGeom prst="rect">
            <a:avLst/>
          </a:prstGeom>
          <a:noFill/>
        </p:spPr>
        <p:txBody>
          <a:bodyPr wrap="none" lIns="91440" tIns="45720" rIns="91440" bIns="45720">
            <a:spAutoFit/>
          </a:bodyPr>
          <a:lstStyle/>
          <a:p>
            <a:pPr algn="ctr"/>
            <a:r>
              <a:rPr lang="en-US" sz="2000" b="1" cap="none" spc="0" dirty="0">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ROME</a:t>
            </a:r>
            <a:endParaRPr lang="en-US" sz="4800" b="1" cap="none" spc="0" dirty="0">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15" name="Picture 2" descr="C:\Users\Jeff Smelser\AppData\Local\Microsoft\Windows\Temporary Internet Files\Content.IE5\090EODH2\MCj01939740000[2].wmf"/>
          <p:cNvPicPr>
            <a:picLocks noChangeAspect="1" noChangeArrowheads="1"/>
          </p:cNvPicPr>
          <p:nvPr/>
        </p:nvPicPr>
        <p:blipFill>
          <a:blip r:embed="rId3"/>
          <a:srcRect/>
          <a:stretch>
            <a:fillRect/>
          </a:stretch>
        </p:blipFill>
        <p:spPr bwMode="auto">
          <a:xfrm>
            <a:off x="3657600" y="2514600"/>
            <a:ext cx="279279" cy="754126"/>
          </a:xfrm>
          <a:prstGeom prst="rect">
            <a:avLst/>
          </a:prstGeom>
          <a:noFill/>
        </p:spPr>
      </p:pic>
      <p:sp>
        <p:nvSpPr>
          <p:cNvPr id="2" name="Rectangle 1"/>
          <p:cNvSpPr/>
          <p:nvPr/>
        </p:nvSpPr>
        <p:spPr>
          <a:xfrm>
            <a:off x="5029200" y="3769"/>
            <a:ext cx="4114800" cy="3046988"/>
          </a:xfrm>
          <a:prstGeom prst="rect">
            <a:avLst/>
          </a:prstGeom>
          <a:gradFill flip="none" rotWithShape="1">
            <a:gsLst>
              <a:gs pos="0">
                <a:schemeClr val="bg2">
                  <a:lumMod val="90000"/>
                </a:schemeClr>
              </a:gs>
              <a:gs pos="70000">
                <a:srgbClr val="E6E3D2">
                  <a:alpha val="50000"/>
                </a:srgbClr>
              </a:gs>
              <a:gs pos="55000">
                <a:schemeClr val="bg2">
                  <a:lumMod val="90000"/>
                </a:schemeClr>
              </a:gs>
              <a:gs pos="100000">
                <a:schemeClr val="bg2">
                  <a:alpha val="20000"/>
                </a:schemeClr>
              </a:gs>
            </a:gsLst>
            <a:lin ang="8100000" scaled="1"/>
            <a:tileRect/>
          </a:gradFill>
        </p:spPr>
        <p:txBody>
          <a:bodyPr wrap="square">
            <a:spAutoFit/>
          </a:bodyPr>
          <a:lstStyle/>
          <a:p>
            <a:r>
              <a:rPr lang="en-US" sz="2400" b="1" dirty="0"/>
              <a:t>Acts 20</a:t>
            </a:r>
            <a:r>
              <a:rPr lang="en-US" sz="2400" b="1" baseline="30000" dirty="0"/>
              <a:t>22 </a:t>
            </a:r>
            <a:r>
              <a:rPr lang="en-US" sz="2400" dirty="0"/>
              <a:t>And now, behold, bound by the Spirit, I am on my way to Jerusalem, not knowing what will happen to me there,</a:t>
            </a:r>
          </a:p>
          <a:p>
            <a:r>
              <a:rPr lang="en-US" sz="2400" b="1" baseline="30000" dirty="0"/>
              <a:t>23 </a:t>
            </a:r>
            <a:r>
              <a:rPr lang="en-US" sz="2400" dirty="0"/>
              <a:t>except that </a:t>
            </a:r>
            <a:r>
              <a:rPr lang="en-US" sz="2400" u="sng" dirty="0"/>
              <a:t>the Holy Spirit solemnly testifies to me in every city, saying that bonds and afflictions await me</a:t>
            </a:r>
            <a:r>
              <a:rPr lang="en-US" sz="2400" dirty="0"/>
              <a:t>.</a:t>
            </a:r>
          </a:p>
        </p:txBody>
      </p:sp>
      <p:sp>
        <p:nvSpPr>
          <p:cNvPr id="22" name="Rectangle 21"/>
          <p:cNvSpPr/>
          <p:nvPr/>
        </p:nvSpPr>
        <p:spPr>
          <a:xfrm>
            <a:off x="7211143" y="4400490"/>
            <a:ext cx="713657" cy="400110"/>
          </a:xfrm>
          <a:prstGeom prst="rect">
            <a:avLst/>
          </a:prstGeom>
          <a:noFill/>
        </p:spPr>
        <p:txBody>
          <a:bodyPr wrap="none" lIns="91440" tIns="45720" rIns="91440" bIns="45720">
            <a:spAutoFit/>
          </a:bodyPr>
          <a:lstStyle/>
          <a:p>
            <a:pPr algn="ctr"/>
            <a:r>
              <a:rPr lang="en-US" sz="2000" b="1" cap="none" spc="0" dirty="0">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TYRE</a:t>
            </a:r>
            <a:endParaRPr lang="en-US" sz="4800" b="1" cap="none" spc="0" dirty="0">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4" name="Rectangle 23"/>
          <p:cNvSpPr/>
          <p:nvPr/>
        </p:nvSpPr>
        <p:spPr>
          <a:xfrm>
            <a:off x="6948948" y="4876800"/>
            <a:ext cx="1438279" cy="400110"/>
          </a:xfrm>
          <a:prstGeom prst="rect">
            <a:avLst/>
          </a:prstGeom>
          <a:noFill/>
        </p:spPr>
        <p:txBody>
          <a:bodyPr wrap="none" lIns="91440" tIns="45720" rIns="91440" bIns="45720">
            <a:spAutoFit/>
          </a:bodyPr>
          <a:lstStyle/>
          <a:p>
            <a:pPr algn="ctr"/>
            <a:r>
              <a:rPr lang="en-US" sz="2000" b="1" dirty="0">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JERUSALEM</a:t>
            </a:r>
            <a:endParaRPr lang="en-US" sz="4800" b="1" cap="none" spc="0" dirty="0">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8" name="Rectangle 27"/>
          <p:cNvSpPr/>
          <p:nvPr/>
        </p:nvSpPr>
        <p:spPr>
          <a:xfrm>
            <a:off x="4353252" y="3153696"/>
            <a:ext cx="907621" cy="369332"/>
          </a:xfrm>
          <a:prstGeom prst="rect">
            <a:avLst/>
          </a:prstGeom>
          <a:noFill/>
        </p:spPr>
        <p:txBody>
          <a:bodyPr wrap="none" lIns="91440" tIns="45720" rIns="91440" bIns="45720">
            <a:spAutoFit/>
          </a:bodyPr>
          <a:lstStyle/>
          <a:p>
            <a:pPr algn="ctr"/>
            <a:r>
              <a:rPr lang="en-US" b="1" dirty="0">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Miletus</a:t>
            </a:r>
            <a:endParaRPr lang="en-US" sz="4400" b="1" cap="none" spc="0" dirty="0">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1114409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path" presetSubtype="0" fill="hold" nodeType="afterEffect">
                                  <p:stCondLst>
                                    <p:cond delay="0"/>
                                  </p:stCondLst>
                                  <p:childTnLst>
                                    <p:animMotion origin="layout" path="M 2.22222E-6 2.22222E-6 L 0.03472 -0.14375 " pathEditMode="relative" rAng="0" ptsTypes="AA">
                                      <p:cBhvr>
                                        <p:cTn id="6" dur="1000" fill="hold"/>
                                        <p:tgtEl>
                                          <p:spTgt spid="15"/>
                                        </p:tgtEl>
                                        <p:attrNameLst>
                                          <p:attrName>ppt_x</p:attrName>
                                          <p:attrName>ppt_y</p:attrName>
                                        </p:attrNameLst>
                                      </p:cBhvr>
                                      <p:rCtr x="1736" y="-7199"/>
                                    </p:animMotion>
                                  </p:childTnLst>
                                </p:cTn>
                              </p:par>
                            </p:childTnLst>
                          </p:cTn>
                        </p:par>
                        <p:par>
                          <p:cTn id="7" fill="hold">
                            <p:stCondLst>
                              <p:cond delay="1000"/>
                            </p:stCondLst>
                            <p:childTnLst>
                              <p:par>
                                <p:cTn id="8" presetID="63" presetClass="path" presetSubtype="0" fill="hold" nodeType="afterEffect">
                                  <p:stCondLst>
                                    <p:cond delay="0"/>
                                  </p:stCondLst>
                                  <p:childTnLst>
                                    <p:animMotion origin="layout" path="M 0.03472 -0.14375 L 0.11805 -0.06597 " pathEditMode="relative" rAng="0" ptsTypes="AA">
                                      <p:cBhvr>
                                        <p:cTn id="9" dur="1000" fill="hold"/>
                                        <p:tgtEl>
                                          <p:spTgt spid="15"/>
                                        </p:tgtEl>
                                        <p:attrNameLst>
                                          <p:attrName>ppt_x</p:attrName>
                                          <p:attrName>ppt_y</p:attrName>
                                        </p:attrNameLst>
                                      </p:cBhvr>
                                      <p:rCtr x="4167" y="3889"/>
                                    </p:animMotion>
                                  </p:childTnLst>
                                </p:cTn>
                              </p:par>
                            </p:childTnLst>
                          </p:cTn>
                        </p:par>
                        <p:par>
                          <p:cTn id="10" fill="hold">
                            <p:stCondLst>
                              <p:cond delay="2000"/>
                            </p:stCondLst>
                            <p:childTnLst>
                              <p:par>
                                <p:cTn id="11" presetID="42" presetClass="path" presetSubtype="0" fill="hold" nodeType="afterEffect">
                                  <p:stCondLst>
                                    <p:cond delay="0"/>
                                  </p:stCondLst>
                                  <p:childTnLst>
                                    <p:animMotion origin="layout" path="M 0.11805 -0.06597 L 0.13472 0.04514 " pathEditMode="relative" rAng="0" ptsTypes="AA">
                                      <p:cBhvr>
                                        <p:cTn id="12" dur="1000" fill="hold"/>
                                        <p:tgtEl>
                                          <p:spTgt spid="15"/>
                                        </p:tgtEl>
                                        <p:attrNameLst>
                                          <p:attrName>ppt_x</p:attrName>
                                          <p:attrName>ppt_y</p:attrName>
                                        </p:attrNameLst>
                                      </p:cBhvr>
                                      <p:rCtr x="833" y="5556"/>
                                    </p:animMotion>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bg/>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2">
                                            <p:txEl>
                                              <p:pRg st="0" end="0"/>
                                            </p:txEl>
                                          </p:spTgt>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2">
                                            <p:txEl>
                                              <p:pRg st="1" end="1"/>
                                            </p:txEl>
                                          </p:spTgt>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2">
                                            <p:bg/>
                                          </p:spTgt>
                                        </p:tgtEl>
                                        <p:attrNameLst>
                                          <p:attrName>style.visibility</p:attrName>
                                        </p:attrNameLst>
                                      </p:cBhvr>
                                      <p:to>
                                        <p:strVal val="hidden"/>
                                      </p:to>
                                    </p:set>
                                  </p:childTnLst>
                                </p:cTn>
                              </p:par>
                              <p:par>
                                <p:cTn id="31" presetID="63" presetClass="path" presetSubtype="0" fill="hold" nodeType="withEffect">
                                  <p:stCondLst>
                                    <p:cond delay="0"/>
                                  </p:stCondLst>
                                  <p:childTnLst>
                                    <p:animMotion origin="layout" path="M 0.13472 0.04514 L 0.20972 0.12291 " pathEditMode="relative" rAng="0" ptsTypes="AA">
                                      <p:cBhvr>
                                        <p:cTn id="32" dur="1000" fill="hold"/>
                                        <p:tgtEl>
                                          <p:spTgt spid="15"/>
                                        </p:tgtEl>
                                        <p:attrNameLst>
                                          <p:attrName>ppt_x</p:attrName>
                                          <p:attrName>ppt_y</p:attrName>
                                        </p:attrNameLst>
                                      </p:cBhvr>
                                      <p:rCtr x="3750" y="3889"/>
                                    </p:animMotion>
                                  </p:childTnLst>
                                </p:cTn>
                              </p:par>
                            </p:childTnLst>
                          </p:cTn>
                        </p:par>
                        <p:par>
                          <p:cTn id="33" fill="hold">
                            <p:stCondLst>
                              <p:cond delay="1000"/>
                            </p:stCondLst>
                            <p:childTnLst>
                              <p:par>
                                <p:cTn id="34" presetID="37" presetClass="path" presetSubtype="0" fill="hold" nodeType="afterEffect">
                                  <p:stCondLst>
                                    <p:cond delay="0"/>
                                  </p:stCondLst>
                                  <p:childTnLst>
                                    <p:animMotion origin="layout" path="M 0.20973 0.12292 L 0.24063 0.1912 C 0.24688 0.20579 0.25955 0.2206 0.27431 0.23148 C 0.29115 0.24375 0.30643 0.24954 0.3191 0.24838 L 0.37934 0.2463 " pathEditMode="relative" rAng="1720484" ptsTypes="FffFF">
                                      <p:cBhvr>
                                        <p:cTn id="35" dur="1000" fill="hold"/>
                                        <p:tgtEl>
                                          <p:spTgt spid="15"/>
                                        </p:tgtEl>
                                        <p:attrNameLst>
                                          <p:attrName>ppt_x</p:attrName>
                                          <p:attrName>ppt_y</p:attrName>
                                        </p:attrNameLst>
                                      </p:cBhvr>
                                      <p:rCtr x="7500" y="854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animBg="1"/>
      <p:bldP spid="2" grpId="1" build="allAtOnce"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4"/>
          <p:cNvPicPr>
            <a:picLocks noChangeAspect="1" noChangeArrowheads="1"/>
          </p:cNvPicPr>
          <p:nvPr/>
        </p:nvPicPr>
        <p:blipFill>
          <a:blip r:embed="rId2"/>
          <a:srcRect/>
          <a:stretch>
            <a:fillRect/>
          </a:stretch>
        </p:blipFill>
        <p:spPr bwMode="auto">
          <a:xfrm>
            <a:off x="762000" y="277610"/>
            <a:ext cx="7620000" cy="6431411"/>
          </a:xfrm>
          <a:prstGeom prst="rect">
            <a:avLst/>
          </a:prstGeom>
          <a:noFill/>
          <a:ln w="9525">
            <a:noFill/>
            <a:miter lim="800000"/>
            <a:headEnd/>
            <a:tailEnd/>
          </a:ln>
          <a:effectLst/>
        </p:spPr>
      </p:pic>
      <p:sp>
        <p:nvSpPr>
          <p:cNvPr id="15" name="Rectangle 14"/>
          <p:cNvSpPr/>
          <p:nvPr/>
        </p:nvSpPr>
        <p:spPr>
          <a:xfrm>
            <a:off x="609600" y="6248400"/>
            <a:ext cx="79248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2"/>
          <p:cNvPicPr>
            <a:picLocks noChangeAspect="1" noChangeArrowheads="1"/>
          </p:cNvPicPr>
          <p:nvPr/>
        </p:nvPicPr>
        <p:blipFill>
          <a:blip r:embed="rId3"/>
          <a:srcRect/>
          <a:stretch>
            <a:fillRect/>
          </a:stretch>
        </p:blipFill>
        <p:spPr bwMode="auto">
          <a:xfrm>
            <a:off x="7125090" y="4594685"/>
            <a:ext cx="342510" cy="510715"/>
          </a:xfrm>
          <a:prstGeom prst="rect">
            <a:avLst/>
          </a:prstGeom>
          <a:noFill/>
          <a:ln w="9525">
            <a:noFill/>
            <a:miter lim="800000"/>
            <a:headEnd/>
            <a:tailEnd/>
          </a:ln>
          <a:effectLst/>
        </p:spPr>
      </p:pic>
      <p:pic>
        <p:nvPicPr>
          <p:cNvPr id="2050" name="Picture 2"/>
          <p:cNvPicPr>
            <a:picLocks noChangeAspect="1" noChangeArrowheads="1"/>
          </p:cNvPicPr>
          <p:nvPr/>
        </p:nvPicPr>
        <p:blipFill>
          <a:blip r:embed="rId3"/>
          <a:srcRect/>
          <a:stretch>
            <a:fillRect/>
          </a:stretch>
        </p:blipFill>
        <p:spPr bwMode="auto">
          <a:xfrm>
            <a:off x="2272348" y="0"/>
            <a:ext cx="4548204" cy="6781800"/>
          </a:xfrm>
          <a:prstGeom prst="rect">
            <a:avLst/>
          </a:prstGeom>
          <a:noFill/>
          <a:ln w="9525">
            <a:noFill/>
            <a:miter lim="800000"/>
            <a:headEnd/>
            <a:tailEnd/>
          </a:ln>
          <a:effectLst/>
        </p:spPr>
      </p:pic>
      <p:sp>
        <p:nvSpPr>
          <p:cNvPr id="21" name="Rectangle 20"/>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effectLst>
                  <a:outerShdw blurRad="38100" dist="38100" dir="2700000" algn="tl">
                    <a:srgbClr val="000000">
                      <a:alpha val="43137"/>
                    </a:srgbClr>
                  </a:outerShdw>
                </a:effectLst>
              </a:rPr>
              <a:t>Decision-Making</a:t>
            </a:r>
          </a:p>
        </p:txBody>
      </p:sp>
      <p:sp>
        <p:nvSpPr>
          <p:cNvPr id="6" name="Rectangle 5"/>
          <p:cNvSpPr/>
          <p:nvPr/>
        </p:nvSpPr>
        <p:spPr>
          <a:xfrm>
            <a:off x="4970142" y="838200"/>
            <a:ext cx="821058" cy="461665"/>
          </a:xfrm>
          <a:prstGeom prst="rect">
            <a:avLst/>
          </a:prstGeom>
          <a:noFill/>
        </p:spPr>
        <p:txBody>
          <a:bodyPr wrap="none" lIns="91440" tIns="45720" rIns="91440" bIns="45720">
            <a:spAutoFit/>
          </a:bodyPr>
          <a:lstStyle/>
          <a:p>
            <a:pPr algn="ctr"/>
            <a:r>
              <a:rPr lang="en-US" sz="2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TYRE</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8" name="Rectangle 7"/>
          <p:cNvSpPr/>
          <p:nvPr/>
        </p:nvSpPr>
        <p:spPr>
          <a:xfrm>
            <a:off x="4046800" y="3429000"/>
            <a:ext cx="1515800" cy="461665"/>
          </a:xfrm>
          <a:prstGeom prst="rect">
            <a:avLst/>
          </a:prstGeom>
          <a:noFill/>
        </p:spPr>
        <p:txBody>
          <a:bodyPr wrap="none" lIns="91440" tIns="45720" rIns="91440" bIns="45720">
            <a:spAutoFit/>
          </a:bodyPr>
          <a:lstStyle/>
          <a:p>
            <a:pPr algn="ctr"/>
            <a:r>
              <a:rPr lang="en-US" sz="2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CAESAREA</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0" name="Oval 9"/>
          <p:cNvSpPr/>
          <p:nvPr/>
        </p:nvSpPr>
        <p:spPr>
          <a:xfrm>
            <a:off x="4419600" y="2057400"/>
            <a:ext cx="228600" cy="2286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886200" y="3657600"/>
            <a:ext cx="228600" cy="2286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876800" y="6172200"/>
            <a:ext cx="228600" cy="2286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800600" y="990600"/>
            <a:ext cx="228600" cy="2286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495800" y="1900535"/>
            <a:ext cx="1663084" cy="461665"/>
          </a:xfrm>
          <a:prstGeom prst="rect">
            <a:avLst/>
          </a:prstGeom>
          <a:noFill/>
        </p:spPr>
        <p:txBody>
          <a:bodyPr wrap="none" lIns="91440" tIns="45720" rIns="91440" bIns="45720">
            <a:spAutoFit/>
          </a:bodyPr>
          <a:lstStyle/>
          <a:p>
            <a:pPr algn="ctr"/>
            <a:r>
              <a:rPr lang="en-US" sz="2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PTOLEMAIS</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9" name="Rectangle 8"/>
          <p:cNvSpPr/>
          <p:nvPr/>
        </p:nvSpPr>
        <p:spPr>
          <a:xfrm>
            <a:off x="4953000" y="5939135"/>
            <a:ext cx="1689309" cy="461665"/>
          </a:xfrm>
          <a:prstGeom prst="rect">
            <a:avLst/>
          </a:prstGeom>
          <a:noFill/>
        </p:spPr>
        <p:txBody>
          <a:bodyPr wrap="none" lIns="91440" tIns="45720" rIns="91440" bIns="45720">
            <a:spAutoFit/>
          </a:bodyPr>
          <a:lstStyle/>
          <a:p>
            <a:pPr algn="ctr"/>
            <a:r>
              <a:rPr lang="en-US" sz="2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JERUSALEM</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17" name="Picture 2" descr="C:\Users\Jeff Smelser\AppData\Local\Microsoft\Windows\Temporary Internet Files\Content.IE5\090EODH2\MCj01939740000[2].wmf"/>
          <p:cNvPicPr>
            <a:picLocks noChangeAspect="1" noChangeArrowheads="1"/>
          </p:cNvPicPr>
          <p:nvPr/>
        </p:nvPicPr>
        <p:blipFill>
          <a:blip r:embed="rId4"/>
          <a:srcRect/>
          <a:stretch>
            <a:fillRect/>
          </a:stretch>
        </p:blipFill>
        <p:spPr bwMode="auto">
          <a:xfrm>
            <a:off x="7133304" y="4198874"/>
            <a:ext cx="279279" cy="754126"/>
          </a:xfrm>
          <a:prstGeom prst="rect">
            <a:avLst/>
          </a:prstGeom>
          <a:noFill/>
        </p:spPr>
      </p:pic>
      <p:pic>
        <p:nvPicPr>
          <p:cNvPr id="5" name="Picture 2" descr="C:\Users\Jeff Smelser\AppData\Local\Microsoft\Windows\Temporary Internet Files\Content.IE5\090EODH2\MCj01939740000[2].wmf"/>
          <p:cNvPicPr>
            <a:picLocks noChangeAspect="1" noChangeArrowheads="1"/>
          </p:cNvPicPr>
          <p:nvPr/>
        </p:nvPicPr>
        <p:blipFill>
          <a:blip r:embed="rId4"/>
          <a:srcRect/>
          <a:stretch>
            <a:fillRect/>
          </a:stretch>
        </p:blipFill>
        <p:spPr bwMode="auto">
          <a:xfrm>
            <a:off x="4673721" y="609600"/>
            <a:ext cx="279279" cy="754126"/>
          </a:xfrm>
          <a:prstGeom prst="rect">
            <a:avLst/>
          </a:prstGeom>
          <a:noFill/>
        </p:spPr>
      </p:pic>
      <p:sp>
        <p:nvSpPr>
          <p:cNvPr id="4" name="Right Arrow Callout 3"/>
          <p:cNvSpPr/>
          <p:nvPr/>
        </p:nvSpPr>
        <p:spPr>
          <a:xfrm flipH="1">
            <a:off x="5763490" y="76200"/>
            <a:ext cx="3151909" cy="1938992"/>
          </a:xfrm>
          <a:prstGeom prst="rightArrowCallout">
            <a:avLst>
              <a:gd name="adj1" fmla="val 8324"/>
              <a:gd name="adj2" fmla="val 11706"/>
              <a:gd name="adj3" fmla="val 25000"/>
              <a:gd name="adj4" fmla="val 78116"/>
            </a:avLst>
          </a:prstGeom>
          <a:solidFill>
            <a:srgbClr val="F9FBB7"/>
          </a:solidFill>
          <a:ln>
            <a:solidFill>
              <a:schemeClr val="tx1"/>
            </a:solidFill>
          </a:ln>
        </p:spPr>
        <p:txBody>
          <a:bodyPr wrap="square">
            <a:spAutoFit/>
          </a:bodyPr>
          <a:lstStyle/>
          <a:p>
            <a:r>
              <a:rPr lang="en-US" sz="2400" b="1" dirty="0"/>
              <a:t>Acts 21</a:t>
            </a:r>
            <a:r>
              <a:rPr lang="en-US" sz="2400" b="1" baseline="30000" dirty="0"/>
              <a:t>4</a:t>
            </a:r>
            <a:r>
              <a:rPr lang="en-US" sz="2400" b="1" dirty="0"/>
              <a:t> </a:t>
            </a:r>
          </a:p>
          <a:p>
            <a:r>
              <a:rPr lang="en-US" sz="2400" dirty="0"/>
              <a:t>…they kept telling Paul through the Spirit not to set foot in Jerusalem.</a:t>
            </a:r>
          </a:p>
        </p:txBody>
      </p:sp>
      <p:sp>
        <p:nvSpPr>
          <p:cNvPr id="19" name="Right Arrow Callout 18"/>
          <p:cNvSpPr/>
          <p:nvPr/>
        </p:nvSpPr>
        <p:spPr>
          <a:xfrm flipH="1">
            <a:off x="4800600" y="1560016"/>
            <a:ext cx="4371109" cy="4154984"/>
          </a:xfrm>
          <a:prstGeom prst="rightArrowCallout">
            <a:avLst>
              <a:gd name="adj1" fmla="val 4841"/>
              <a:gd name="adj2" fmla="val 8332"/>
              <a:gd name="adj3" fmla="val 11166"/>
              <a:gd name="adj4" fmla="val 78712"/>
            </a:avLst>
          </a:prstGeom>
          <a:gradFill flip="none" rotWithShape="1">
            <a:gsLst>
              <a:gs pos="0">
                <a:srgbClr val="F9FBB7"/>
              </a:gs>
              <a:gs pos="75000">
                <a:srgbClr val="F9FBB7"/>
              </a:gs>
              <a:gs pos="100000">
                <a:srgbClr val="F9FBB7">
                  <a:alpha val="20000"/>
                </a:srgbClr>
              </a:gs>
            </a:gsLst>
            <a:lin ang="0" scaled="1"/>
            <a:tileRect/>
          </a:gradFill>
          <a:ln>
            <a:solidFill>
              <a:schemeClr val="tx1"/>
            </a:solidFill>
          </a:ln>
        </p:spPr>
        <p:txBody>
          <a:bodyPr wrap="square">
            <a:spAutoFit/>
          </a:bodyPr>
          <a:lstStyle/>
          <a:p>
            <a:r>
              <a:rPr lang="en-US" sz="2400" b="1" dirty="0"/>
              <a:t>Acts 21</a:t>
            </a:r>
            <a:r>
              <a:rPr lang="en-US" sz="2400" b="1" baseline="30000" dirty="0"/>
              <a:t>11</a:t>
            </a:r>
            <a:r>
              <a:rPr lang="en-US" sz="2400" b="1" dirty="0"/>
              <a:t> </a:t>
            </a:r>
          </a:p>
          <a:p>
            <a:r>
              <a:rPr lang="en-US" sz="2400" dirty="0"/>
              <a:t>…</a:t>
            </a:r>
            <a:r>
              <a:rPr lang="en-US" sz="2400" b="1" baseline="30000" dirty="0"/>
              <a:t> </a:t>
            </a:r>
            <a:r>
              <a:rPr lang="en-US" sz="2400" dirty="0"/>
              <a:t>And coming to us, he took Paul’s belt and bound his own feet and hands, and said, “This is what the Holy Spirit says: ‘In this way the Jews at Jerusalem will bind the man who owns this belt and deliver him into the hands of the Gentiles.’”</a:t>
            </a:r>
          </a:p>
        </p:txBody>
      </p:sp>
      <p:pic>
        <p:nvPicPr>
          <p:cNvPr id="22" name="Picture 2"/>
          <p:cNvPicPr>
            <a:picLocks noChangeAspect="1" noChangeArrowheads="1"/>
          </p:cNvPicPr>
          <p:nvPr/>
        </p:nvPicPr>
        <p:blipFill rotWithShape="1">
          <a:blip r:embed="rId3"/>
          <a:srcRect r="53197" b="68539"/>
          <a:stretch/>
        </p:blipFill>
        <p:spPr bwMode="auto">
          <a:xfrm>
            <a:off x="0" y="685800"/>
            <a:ext cx="2514600" cy="6096000"/>
          </a:xfrm>
          <a:prstGeom prst="rect">
            <a:avLst/>
          </a:prstGeom>
          <a:noFill/>
          <a:ln w="9525">
            <a:noFill/>
            <a:miter lim="800000"/>
            <a:headEnd/>
            <a:tailEnd/>
          </a:ln>
          <a:effectLst/>
        </p:spPr>
      </p:pic>
      <p:sp>
        <p:nvSpPr>
          <p:cNvPr id="18" name="TextBox 17"/>
          <p:cNvSpPr txBox="1"/>
          <p:nvPr/>
        </p:nvSpPr>
        <p:spPr>
          <a:xfrm>
            <a:off x="76200" y="801469"/>
            <a:ext cx="3924300" cy="430887"/>
          </a:xfrm>
          <a:prstGeom prst="rect">
            <a:avLst/>
          </a:prstGeom>
          <a:noFill/>
        </p:spPr>
        <p:txBody>
          <a:bodyPr wrap="square" rtlCol="0">
            <a:spAutoFit/>
          </a:bodyPr>
          <a:lstStyle/>
          <a:p>
            <a:r>
              <a:rPr lang="en-US" sz="2200" dirty="0"/>
              <a:t>Shouldn’t be based on…</a:t>
            </a:r>
          </a:p>
        </p:txBody>
      </p:sp>
      <p:sp>
        <p:nvSpPr>
          <p:cNvPr id="24" name="TextBox 23"/>
          <p:cNvSpPr txBox="1"/>
          <p:nvPr/>
        </p:nvSpPr>
        <p:spPr>
          <a:xfrm>
            <a:off x="114300" y="1143000"/>
            <a:ext cx="3924300" cy="430887"/>
          </a:xfrm>
          <a:prstGeom prst="rect">
            <a:avLst/>
          </a:prstGeom>
          <a:noFill/>
        </p:spPr>
        <p:txBody>
          <a:bodyPr wrap="square" rtlCol="0">
            <a:spAutoFit/>
          </a:bodyPr>
          <a:lstStyle/>
          <a:p>
            <a:pPr marL="342900" indent="-342900">
              <a:buFont typeface="Arial" panose="020B0604020202020204" pitchFamily="34" charset="0"/>
              <a:buChar char="•"/>
            </a:pPr>
            <a:r>
              <a:rPr lang="en-US" sz="2200" dirty="0"/>
              <a:t>“Leadings of the Holy Spirit”</a:t>
            </a:r>
          </a:p>
        </p:txBody>
      </p:sp>
      <p:sp>
        <p:nvSpPr>
          <p:cNvPr id="25" name="TextBox 24"/>
          <p:cNvSpPr txBox="1"/>
          <p:nvPr/>
        </p:nvSpPr>
        <p:spPr>
          <a:xfrm>
            <a:off x="114300" y="1157748"/>
            <a:ext cx="5448300" cy="430887"/>
          </a:xfrm>
          <a:prstGeom prst="rect">
            <a:avLst/>
          </a:prstGeom>
          <a:noFill/>
        </p:spPr>
        <p:txBody>
          <a:bodyPr wrap="square" rtlCol="0">
            <a:spAutoFit/>
          </a:bodyPr>
          <a:lstStyle/>
          <a:p>
            <a:pPr marL="342900" indent="-342900">
              <a:buFont typeface="Arial" panose="020B0604020202020204" pitchFamily="34" charset="0"/>
              <a:buChar char="•"/>
            </a:pPr>
            <a:r>
              <a:rPr lang="en-US" sz="2200" dirty="0"/>
              <a:t>Leadings Attributed to the Holy Spirit</a:t>
            </a:r>
          </a:p>
        </p:txBody>
      </p:sp>
      <p:sp>
        <p:nvSpPr>
          <p:cNvPr id="26" name="Right Arrow Callout 25"/>
          <p:cNvSpPr/>
          <p:nvPr/>
        </p:nvSpPr>
        <p:spPr>
          <a:xfrm flipH="1">
            <a:off x="4785852" y="1372581"/>
            <a:ext cx="4371109" cy="4524315"/>
          </a:xfrm>
          <a:prstGeom prst="rightArrowCallout">
            <a:avLst>
              <a:gd name="adj1" fmla="val 4841"/>
              <a:gd name="adj2" fmla="val 8332"/>
              <a:gd name="adj3" fmla="val 11166"/>
              <a:gd name="adj4" fmla="val 78712"/>
            </a:avLst>
          </a:prstGeom>
          <a:gradFill flip="none" rotWithShape="1">
            <a:gsLst>
              <a:gs pos="0">
                <a:srgbClr val="F9FBB7"/>
              </a:gs>
              <a:gs pos="75000">
                <a:srgbClr val="F9FBB7"/>
              </a:gs>
              <a:gs pos="100000">
                <a:srgbClr val="F9FBB7">
                  <a:alpha val="20000"/>
                </a:srgbClr>
              </a:gs>
            </a:gsLst>
            <a:lin ang="0" scaled="1"/>
            <a:tileRect/>
          </a:gradFill>
          <a:ln>
            <a:solidFill>
              <a:schemeClr val="tx1"/>
            </a:solidFill>
          </a:ln>
        </p:spPr>
        <p:txBody>
          <a:bodyPr wrap="square">
            <a:spAutoFit/>
          </a:bodyPr>
          <a:lstStyle/>
          <a:p>
            <a:r>
              <a:rPr lang="en-US" sz="2400" b="1" dirty="0"/>
              <a:t>Acts 21 </a:t>
            </a:r>
            <a:r>
              <a:rPr lang="en-US" sz="2400" b="1" baseline="30000" dirty="0"/>
              <a:t>13 </a:t>
            </a:r>
            <a:r>
              <a:rPr lang="en-US" sz="2400" dirty="0"/>
              <a:t>Then Paul answered, “What are you doing, weeping and breaking my heart? For I am ready not only to be bound, but even to die at Jerusalem for the name of the Lord Jesus.” </a:t>
            </a:r>
            <a:r>
              <a:rPr lang="en-US" sz="2400" b="1" baseline="30000" dirty="0"/>
              <a:t>14 </a:t>
            </a:r>
            <a:r>
              <a:rPr lang="en-US" sz="2400" dirty="0"/>
              <a:t>And since he would not be persuaded, we fell silent, remarking, “</a:t>
            </a:r>
            <a:r>
              <a:rPr lang="en-US" sz="2400" u="sng" dirty="0"/>
              <a:t>The will of the Lord be done</a:t>
            </a:r>
            <a:r>
              <a:rPr lang="en-US" sz="2400" dirty="0"/>
              <a:t>!”</a:t>
            </a:r>
          </a:p>
        </p:txBody>
      </p:sp>
    </p:spTree>
    <p:extLst>
      <p:ext uri="{BB962C8B-B14F-4D97-AF65-F5344CB8AC3E}">
        <p14:creationId xmlns:p14="http://schemas.microsoft.com/office/powerpoint/2010/main" val="2758596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nodeType="afterEffect">
                                  <p:stCondLst>
                                    <p:cond delay="0"/>
                                  </p:stCondLst>
                                  <p:childTnLst>
                                    <p:animEffect transition="out" filter="fade">
                                      <p:cBhvr>
                                        <p:cTn id="9" dur="500"/>
                                        <p:tgtEl>
                                          <p:spTgt spid="17"/>
                                        </p:tgtEl>
                                      </p:cBhvr>
                                    </p:animEffect>
                                    <p:set>
                                      <p:cBhvr>
                                        <p:cTn id="10" dur="1" fill="hold">
                                          <p:stCondLst>
                                            <p:cond delay="499"/>
                                          </p:stCondLst>
                                        </p:cTn>
                                        <p:tgtEl>
                                          <p:spTgt spid="17"/>
                                        </p:tgtEl>
                                        <p:attrNameLst>
                                          <p:attrName>style.visibility</p:attrName>
                                        </p:attrNameLst>
                                      </p:cBhvr>
                                      <p:to>
                                        <p:strVal val="hidden"/>
                                      </p:to>
                                    </p:set>
                                  </p:childTnLst>
                                </p:cTn>
                              </p:par>
                              <p:par>
                                <p:cTn id="11" presetID="6" presetClass="emph" presetSubtype="0" fill="hold" nodeType="withEffect">
                                  <p:stCondLst>
                                    <p:cond delay="0"/>
                                  </p:stCondLst>
                                  <p:childTnLst>
                                    <p:animScale>
                                      <p:cBhvr>
                                        <p:cTn id="12" dur="500" fill="hold"/>
                                        <p:tgtEl>
                                          <p:spTgt spid="16"/>
                                        </p:tgtEl>
                                      </p:cBhvr>
                                      <p:by x="150000" y="150000"/>
                                    </p:animScale>
                                  </p:childTnLst>
                                </p:cTn>
                              </p:par>
                              <p:par>
                                <p:cTn id="13" presetID="35" presetClass="path" presetSubtype="0" accel="50000" decel="50000" fill="hold" nodeType="withEffect">
                                  <p:stCondLst>
                                    <p:cond delay="0"/>
                                  </p:stCondLst>
                                  <p:childTnLst>
                                    <p:animMotion origin="layout" path="M 3.33333E-6 4.07407E-6 L -0.27292 -0.19607 " pathEditMode="relative" rAng="0" ptsTypes="AA">
                                      <p:cBhvr>
                                        <p:cTn id="14" dur="500" fill="hold"/>
                                        <p:tgtEl>
                                          <p:spTgt spid="16"/>
                                        </p:tgtEl>
                                        <p:attrNameLst>
                                          <p:attrName>ppt_x</p:attrName>
                                          <p:attrName>ppt_y</p:attrName>
                                        </p:attrNameLst>
                                      </p:cBhvr>
                                      <p:rCtr x="-13646" y="-9815"/>
                                    </p:animMotion>
                                  </p:childTnLst>
                                </p:cTn>
                              </p:par>
                              <p:par>
                                <p:cTn id="15" presetID="10" presetClass="exit" presetSubtype="0" fill="hold" nodeType="withEffect">
                                  <p:stCondLst>
                                    <p:cond delay="0"/>
                                  </p:stCondLst>
                                  <p:childTnLst>
                                    <p:animEffect transition="out" filter="fade">
                                      <p:cBhvr>
                                        <p:cTn id="16" dur="500"/>
                                        <p:tgtEl>
                                          <p:spTgt spid="14"/>
                                        </p:tgtEl>
                                      </p:cBhvr>
                                    </p:animEffect>
                                    <p:set>
                                      <p:cBhvr>
                                        <p:cTn id="17" dur="1" fill="hold">
                                          <p:stCondLst>
                                            <p:cond delay="499"/>
                                          </p:stCondLst>
                                        </p:cTn>
                                        <p:tgtEl>
                                          <p:spTgt spid="14"/>
                                        </p:tgtEl>
                                        <p:attrNameLst>
                                          <p:attrName>style.visibility</p:attrName>
                                        </p:attrNameLst>
                                      </p:cBhvr>
                                      <p:to>
                                        <p:strVal val="hidden"/>
                                      </p:to>
                                    </p:set>
                                  </p:childTnLst>
                                </p:cTn>
                              </p:par>
                            </p:childTnLst>
                          </p:cTn>
                        </p:par>
                        <p:par>
                          <p:cTn id="18" fill="hold">
                            <p:stCondLst>
                              <p:cond delay="500"/>
                            </p:stCondLst>
                            <p:childTnLst>
                              <p:par>
                                <p:cTn id="19" presetID="53" presetClass="entr" presetSubtype="16" fill="hold" nodeType="afterEffect">
                                  <p:stCondLst>
                                    <p:cond delay="0"/>
                                  </p:stCondLst>
                                  <p:childTnLst>
                                    <p:set>
                                      <p:cBhvr>
                                        <p:cTn id="20" dur="1" fill="hold">
                                          <p:stCondLst>
                                            <p:cond delay="0"/>
                                          </p:stCondLst>
                                        </p:cTn>
                                        <p:tgtEl>
                                          <p:spTgt spid="2050"/>
                                        </p:tgtEl>
                                        <p:attrNameLst>
                                          <p:attrName>style.visibility</p:attrName>
                                        </p:attrNameLst>
                                      </p:cBhvr>
                                      <p:to>
                                        <p:strVal val="visible"/>
                                      </p:to>
                                    </p:set>
                                    <p:anim calcmode="lin" valueType="num">
                                      <p:cBhvr>
                                        <p:cTn id="21" dur="500" fill="hold"/>
                                        <p:tgtEl>
                                          <p:spTgt spid="2050"/>
                                        </p:tgtEl>
                                        <p:attrNameLst>
                                          <p:attrName>ppt_w</p:attrName>
                                        </p:attrNameLst>
                                      </p:cBhvr>
                                      <p:tavLst>
                                        <p:tav tm="0">
                                          <p:val>
                                            <p:fltVal val="0"/>
                                          </p:val>
                                        </p:tav>
                                        <p:tav tm="100000">
                                          <p:val>
                                            <p:strVal val="#ppt_w"/>
                                          </p:val>
                                        </p:tav>
                                      </p:tavLst>
                                    </p:anim>
                                    <p:anim calcmode="lin" valueType="num">
                                      <p:cBhvr>
                                        <p:cTn id="22" dur="500" fill="hold"/>
                                        <p:tgtEl>
                                          <p:spTgt spid="2050"/>
                                        </p:tgtEl>
                                        <p:attrNameLst>
                                          <p:attrName>ppt_h</p:attrName>
                                        </p:attrNameLst>
                                      </p:cBhvr>
                                      <p:tavLst>
                                        <p:tav tm="0">
                                          <p:val>
                                            <p:fltVal val="0"/>
                                          </p:val>
                                        </p:tav>
                                        <p:tav tm="100000">
                                          <p:val>
                                            <p:strVal val="#ppt_h"/>
                                          </p:val>
                                        </p:tav>
                                      </p:tavLst>
                                    </p:anim>
                                    <p:animEffect transition="in" filter="fade">
                                      <p:cBhvr>
                                        <p:cTn id="23" dur="500"/>
                                        <p:tgtEl>
                                          <p:spTgt spid="2050"/>
                                        </p:tgtEl>
                                      </p:cBhvr>
                                    </p:animEffect>
                                  </p:childTnLst>
                                </p:cTn>
                              </p:par>
                              <p:par>
                                <p:cTn id="24" presetID="10" presetClass="exit" presetSubtype="0" fill="hold" grpId="0" nodeType="withEffect">
                                  <p:stCondLst>
                                    <p:cond delay="0"/>
                                  </p:stCondLst>
                                  <p:childTnLst>
                                    <p:animEffect transition="out" filter="fade">
                                      <p:cBhvr>
                                        <p:cTn id="25" dur="500"/>
                                        <p:tgtEl>
                                          <p:spTgt spid="15"/>
                                        </p:tgtEl>
                                      </p:cBhvr>
                                    </p:animEffect>
                                    <p:set>
                                      <p:cBhvr>
                                        <p:cTn id="26" dur="1" fill="hold">
                                          <p:stCondLst>
                                            <p:cond delay="499"/>
                                          </p:stCondLst>
                                        </p:cTn>
                                        <p:tgtEl>
                                          <p:spTgt spid="15"/>
                                        </p:tgtEl>
                                        <p:attrNameLst>
                                          <p:attrName>style.visibility</p:attrName>
                                        </p:attrNameLst>
                                      </p:cBhvr>
                                      <p:to>
                                        <p:strVal val="hidden"/>
                                      </p:to>
                                    </p:set>
                                  </p:childTnLst>
                                </p:cTn>
                              </p:par>
                              <p:par>
                                <p:cTn id="27" presetID="10" presetClass="entr" presetSubtype="0" fill="hold" nodeType="with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500"/>
                                        <p:tgtEl>
                                          <p:spTgt spid="5"/>
                                        </p:tgtEl>
                                      </p:cBhvr>
                                    </p:animEffect>
                                  </p:childTnLst>
                                </p:cTn>
                              </p:par>
                            </p:childTnLst>
                          </p:cTn>
                        </p:par>
                        <p:par>
                          <p:cTn id="30" fill="hold">
                            <p:stCondLst>
                              <p:cond delay="1000"/>
                            </p:stCondLst>
                            <p:childTnLst>
                              <p:par>
                                <p:cTn id="31" presetID="1" presetClass="entr" presetSubtype="0" fill="hold" nodeType="after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childTnLst>
                                </p:cTn>
                              </p:par>
                            </p:childTnLst>
                          </p:cTn>
                        </p:par>
                        <p:par>
                          <p:cTn id="49" fill="hold">
                            <p:stCondLst>
                              <p:cond delay="1000"/>
                            </p:stCondLst>
                            <p:childTnLst>
                              <p:par>
                                <p:cTn id="50" presetID="53" presetClass="entr" presetSubtype="16" fill="hold" grpId="0" nodeType="afterEffect">
                                  <p:stCondLst>
                                    <p:cond delay="0"/>
                                  </p:stCondLst>
                                  <p:childTnLst>
                                    <p:set>
                                      <p:cBhvr>
                                        <p:cTn id="51" dur="1" fill="hold">
                                          <p:stCondLst>
                                            <p:cond delay="0"/>
                                          </p:stCondLst>
                                        </p:cTn>
                                        <p:tgtEl>
                                          <p:spTgt spid="4"/>
                                        </p:tgtEl>
                                        <p:attrNameLst>
                                          <p:attrName>style.visibility</p:attrName>
                                        </p:attrNameLst>
                                      </p:cBhvr>
                                      <p:to>
                                        <p:strVal val="visible"/>
                                      </p:to>
                                    </p:set>
                                    <p:anim calcmode="lin" valueType="num">
                                      <p:cBhvr>
                                        <p:cTn id="52" dur="500" fill="hold"/>
                                        <p:tgtEl>
                                          <p:spTgt spid="4"/>
                                        </p:tgtEl>
                                        <p:attrNameLst>
                                          <p:attrName>ppt_w</p:attrName>
                                        </p:attrNameLst>
                                      </p:cBhvr>
                                      <p:tavLst>
                                        <p:tav tm="0">
                                          <p:val>
                                            <p:fltVal val="0"/>
                                          </p:val>
                                        </p:tav>
                                        <p:tav tm="100000">
                                          <p:val>
                                            <p:strVal val="#ppt_w"/>
                                          </p:val>
                                        </p:tav>
                                      </p:tavLst>
                                    </p:anim>
                                    <p:anim calcmode="lin" valueType="num">
                                      <p:cBhvr>
                                        <p:cTn id="53" dur="500" fill="hold"/>
                                        <p:tgtEl>
                                          <p:spTgt spid="4"/>
                                        </p:tgtEl>
                                        <p:attrNameLst>
                                          <p:attrName>ppt_h</p:attrName>
                                        </p:attrNameLst>
                                      </p:cBhvr>
                                      <p:tavLst>
                                        <p:tav tm="0">
                                          <p:val>
                                            <p:fltVal val="0"/>
                                          </p:val>
                                        </p:tav>
                                        <p:tav tm="100000">
                                          <p:val>
                                            <p:strVal val="#ppt_h"/>
                                          </p:val>
                                        </p:tav>
                                      </p:tavLst>
                                    </p:anim>
                                    <p:animEffect transition="in" filter="fade">
                                      <p:cBhvr>
                                        <p:cTn id="54" dur="500"/>
                                        <p:tgtEl>
                                          <p:spTgt spid="4"/>
                                        </p:tgtEl>
                                      </p:cBhvr>
                                    </p:animEffec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55" fill="hold">
                      <p:stCondLst>
                        <p:cond delay="indefinite"/>
                      </p:stCondLst>
                      <p:childTnLst>
                        <p:par>
                          <p:cTn id="56" fill="hold">
                            <p:stCondLst>
                              <p:cond delay="0"/>
                            </p:stCondLst>
                            <p:childTnLst>
                              <p:par>
                                <p:cTn id="57" presetID="42" presetClass="path" presetSubtype="0" accel="50000" decel="50000" fill="hold" nodeType="clickEffect">
                                  <p:stCondLst>
                                    <p:cond delay="0"/>
                                  </p:stCondLst>
                                  <p:childTnLst>
                                    <p:animMotion origin="layout" path="M 1.11111E-6 0 L -0.02639 0.16736 " pathEditMode="relative" rAng="0" ptsTypes="AA">
                                      <p:cBhvr>
                                        <p:cTn id="58" dur="2000" fill="hold"/>
                                        <p:tgtEl>
                                          <p:spTgt spid="5"/>
                                        </p:tgtEl>
                                        <p:attrNameLst>
                                          <p:attrName>ppt_x</p:attrName>
                                          <p:attrName>ppt_y</p:attrName>
                                        </p:attrNameLst>
                                      </p:cBhvr>
                                      <p:rCtr x="-1300" y="8400"/>
                                    </p:animMotion>
                                  </p:childTnLst>
                                </p:cTn>
                              </p:par>
                            </p:childTnLst>
                          </p:cTn>
                        </p:par>
                      </p:childTnLst>
                    </p:cTn>
                  </p:par>
                  <p:par>
                    <p:cTn id="59" fill="hold">
                      <p:stCondLst>
                        <p:cond delay="indefinite"/>
                      </p:stCondLst>
                      <p:childTnLst>
                        <p:par>
                          <p:cTn id="60" fill="hold">
                            <p:stCondLst>
                              <p:cond delay="0"/>
                            </p:stCondLst>
                            <p:childTnLst>
                              <p:par>
                                <p:cTn id="61" presetID="42" presetClass="path" presetSubtype="0" accel="50000" decel="50000" fill="hold" nodeType="clickEffect">
                                  <p:stCondLst>
                                    <p:cond delay="0"/>
                                  </p:stCondLst>
                                  <p:childTnLst>
                                    <p:animMotion origin="layout" path="M -0.02639 0.16736 L -0.08472 0.40069 " pathEditMode="relative" rAng="0" ptsTypes="AA">
                                      <p:cBhvr>
                                        <p:cTn id="62" dur="2000" fill="hold"/>
                                        <p:tgtEl>
                                          <p:spTgt spid="5"/>
                                        </p:tgtEl>
                                        <p:attrNameLst>
                                          <p:attrName>ppt_x</p:attrName>
                                          <p:attrName>ppt_y</p:attrName>
                                        </p:attrNameLst>
                                      </p:cBhvr>
                                      <p:rCtr x="-2900" y="11700"/>
                                    </p:animMotion>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anim calcmode="lin" valueType="num">
                                      <p:cBhvr>
                                        <p:cTn id="67" dur="500" fill="hold"/>
                                        <p:tgtEl>
                                          <p:spTgt spid="19"/>
                                        </p:tgtEl>
                                        <p:attrNameLst>
                                          <p:attrName>ppt_w</p:attrName>
                                        </p:attrNameLst>
                                      </p:cBhvr>
                                      <p:tavLst>
                                        <p:tav tm="0">
                                          <p:val>
                                            <p:fltVal val="0"/>
                                          </p:val>
                                        </p:tav>
                                        <p:tav tm="100000">
                                          <p:val>
                                            <p:strVal val="#ppt_w"/>
                                          </p:val>
                                        </p:tav>
                                      </p:tavLst>
                                    </p:anim>
                                    <p:anim calcmode="lin" valueType="num">
                                      <p:cBhvr>
                                        <p:cTn id="68" dur="500" fill="hold"/>
                                        <p:tgtEl>
                                          <p:spTgt spid="19"/>
                                        </p:tgtEl>
                                        <p:attrNameLst>
                                          <p:attrName>ppt_h</p:attrName>
                                        </p:attrNameLst>
                                      </p:cBhvr>
                                      <p:tavLst>
                                        <p:tav tm="0">
                                          <p:val>
                                            <p:fltVal val="0"/>
                                          </p:val>
                                        </p:tav>
                                        <p:tav tm="100000">
                                          <p:val>
                                            <p:strVal val="#ppt_h"/>
                                          </p:val>
                                        </p:tav>
                                      </p:tavLst>
                                    </p:anim>
                                    <p:animEffect transition="in" filter="fade">
                                      <p:cBhvr>
                                        <p:cTn id="69" dur="500"/>
                                        <p:tgtEl>
                                          <p:spTgt spid="19"/>
                                        </p:tgtEl>
                                      </p:cBhvr>
                                    </p:animEffect>
                                  </p:childTnLst>
                                  <p:subTnLst>
                                    <p:set>
                                      <p:cBhvr override="childStyle">
                                        <p:cTn dur="1" fill="hold" display="0" masterRel="nextClick" afterEffect="1"/>
                                        <p:tgtEl>
                                          <p:spTgt spid="19"/>
                                        </p:tgtEl>
                                        <p:attrNameLst>
                                          <p:attrName>style.visibility</p:attrName>
                                        </p:attrNameLst>
                                      </p:cBhvr>
                                      <p:to>
                                        <p:strVal val="hidden"/>
                                      </p:to>
                                    </p:set>
                                  </p:sub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18"/>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24"/>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53" presetClass="entr" presetSubtype="16" fill="hold" grpId="0" nodeType="clickEffect">
                                  <p:stCondLst>
                                    <p:cond delay="0"/>
                                  </p:stCondLst>
                                  <p:childTnLst>
                                    <p:set>
                                      <p:cBhvr>
                                        <p:cTn id="81" dur="1" fill="hold">
                                          <p:stCondLst>
                                            <p:cond delay="0"/>
                                          </p:stCondLst>
                                        </p:cTn>
                                        <p:tgtEl>
                                          <p:spTgt spid="26"/>
                                        </p:tgtEl>
                                        <p:attrNameLst>
                                          <p:attrName>style.visibility</p:attrName>
                                        </p:attrNameLst>
                                      </p:cBhvr>
                                      <p:to>
                                        <p:strVal val="visible"/>
                                      </p:to>
                                    </p:set>
                                    <p:anim calcmode="lin" valueType="num">
                                      <p:cBhvr>
                                        <p:cTn id="82" dur="500" fill="hold"/>
                                        <p:tgtEl>
                                          <p:spTgt spid="26"/>
                                        </p:tgtEl>
                                        <p:attrNameLst>
                                          <p:attrName>ppt_w</p:attrName>
                                        </p:attrNameLst>
                                      </p:cBhvr>
                                      <p:tavLst>
                                        <p:tav tm="0">
                                          <p:val>
                                            <p:fltVal val="0"/>
                                          </p:val>
                                        </p:tav>
                                        <p:tav tm="100000">
                                          <p:val>
                                            <p:strVal val="#ppt_w"/>
                                          </p:val>
                                        </p:tav>
                                      </p:tavLst>
                                    </p:anim>
                                    <p:anim calcmode="lin" valueType="num">
                                      <p:cBhvr>
                                        <p:cTn id="83" dur="500" fill="hold"/>
                                        <p:tgtEl>
                                          <p:spTgt spid="26"/>
                                        </p:tgtEl>
                                        <p:attrNameLst>
                                          <p:attrName>ppt_h</p:attrName>
                                        </p:attrNameLst>
                                      </p:cBhvr>
                                      <p:tavLst>
                                        <p:tav tm="0">
                                          <p:val>
                                            <p:fltVal val="0"/>
                                          </p:val>
                                        </p:tav>
                                        <p:tav tm="100000">
                                          <p:val>
                                            <p:strVal val="#ppt_h"/>
                                          </p:val>
                                        </p:tav>
                                      </p:tavLst>
                                    </p:anim>
                                    <p:animEffect transition="in" filter="fade">
                                      <p:cBhvr>
                                        <p:cTn id="84" dur="500"/>
                                        <p:tgtEl>
                                          <p:spTgt spid="26"/>
                                        </p:tgtEl>
                                      </p:cBhvr>
                                    </p:animEffect>
                                  </p:childTnLst>
                                  <p:subTnLst>
                                    <p:set>
                                      <p:cBhvr override="childStyle">
                                        <p:cTn dur="1" fill="hold" display="0" masterRel="nextClick" afterEffect="1"/>
                                        <p:tgtEl>
                                          <p:spTgt spid="26"/>
                                        </p:tgtEl>
                                        <p:attrNameLst>
                                          <p:attrName>style.visibility</p:attrName>
                                        </p:attrNameLst>
                                      </p:cBhvr>
                                      <p:to>
                                        <p:strVal val="hidden"/>
                                      </p:to>
                                    </p:set>
                                  </p:subTnLst>
                                </p:cTn>
                              </p:par>
                            </p:childTnLst>
                          </p:cTn>
                        </p:par>
                      </p:childTnLst>
                    </p:cTn>
                  </p:par>
                  <p:par>
                    <p:cTn id="85" fill="hold">
                      <p:stCondLst>
                        <p:cond delay="indefinite"/>
                      </p:stCondLst>
                      <p:childTnLst>
                        <p:par>
                          <p:cTn id="86" fill="hold">
                            <p:stCondLst>
                              <p:cond delay="0"/>
                            </p:stCondLst>
                            <p:childTnLst>
                              <p:par>
                                <p:cTn id="87" presetID="49" presetClass="path" presetSubtype="0" accel="50000" decel="50000" fill="hold" nodeType="clickEffect">
                                  <p:stCondLst>
                                    <p:cond delay="0"/>
                                  </p:stCondLst>
                                  <p:childTnLst>
                                    <p:animMotion origin="layout" path="M -0.08472 0.40069 L 0.02361 0.76736 " pathEditMode="relative" rAng="0" ptsTypes="AA">
                                      <p:cBhvr>
                                        <p:cTn id="88" dur="2000" fill="hold"/>
                                        <p:tgtEl>
                                          <p:spTgt spid="5"/>
                                        </p:tgtEl>
                                        <p:attrNameLst>
                                          <p:attrName>ppt_x</p:attrName>
                                          <p:attrName>ppt_y</p:attrName>
                                        </p:attrNameLst>
                                      </p:cBhvr>
                                      <p:rCtr x="5400" y="18300"/>
                                    </p:animMotion>
                                  </p:childTnLst>
                                </p:cTn>
                              </p:par>
                            </p:childTnLst>
                          </p:cTn>
                        </p:par>
                      </p:childTnLst>
                    </p:cTn>
                  </p:par>
                  <p:par>
                    <p:cTn id="89" fill="hold">
                      <p:stCondLst>
                        <p:cond delay="indefinite"/>
                      </p:stCondLst>
                      <p:childTnLst>
                        <p:par>
                          <p:cTn id="90" fill="hold">
                            <p:stCondLst>
                              <p:cond delay="0"/>
                            </p:stCondLst>
                            <p:childTnLst>
                              <p:par>
                                <p:cTn id="91" presetID="1" presetClass="exit" presetSubtype="0" fill="hold" grpId="1" nodeType="clickEffect">
                                  <p:stCondLst>
                                    <p:cond delay="0"/>
                                  </p:stCondLst>
                                  <p:childTnLst>
                                    <p:set>
                                      <p:cBhvr>
                                        <p:cTn id="92" dur="1" fill="hold">
                                          <p:stCondLst>
                                            <p:cond delay="0"/>
                                          </p:stCondLst>
                                        </p:cTn>
                                        <p:tgtEl>
                                          <p:spTgt spid="24"/>
                                        </p:tgtEl>
                                        <p:attrNameLst>
                                          <p:attrName>style.visibility</p:attrName>
                                        </p:attrNameLst>
                                      </p:cBhvr>
                                      <p:to>
                                        <p:strVal val="hidden"/>
                                      </p:to>
                                    </p:set>
                                  </p:childTnLst>
                                </p:cTn>
                              </p:par>
                              <p:par>
                                <p:cTn id="93" presetID="1" presetClass="entr" presetSubtype="0" fill="hold" grpId="0" nodeType="withEffect">
                                  <p:stCondLst>
                                    <p:cond delay="0"/>
                                  </p:stCondLst>
                                  <p:childTnLst>
                                    <p:set>
                                      <p:cBhvr>
                                        <p:cTn id="9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6" grpId="0"/>
      <p:bldP spid="8" grpId="0"/>
      <p:bldP spid="10" grpId="0" animBg="1"/>
      <p:bldP spid="11" grpId="0" animBg="1"/>
      <p:bldP spid="12" grpId="0" animBg="1"/>
      <p:bldP spid="13" grpId="0" animBg="1"/>
      <p:bldP spid="7" grpId="0"/>
      <p:bldP spid="9" grpId="0"/>
      <p:bldP spid="4" grpId="0" animBg="1"/>
      <p:bldP spid="19" grpId="0" animBg="1"/>
      <p:bldP spid="18" grpId="0"/>
      <p:bldP spid="24" grpId="0"/>
      <p:bldP spid="24" grpId="1"/>
      <p:bldP spid="25" grpId="0"/>
      <p:bldP spid="2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609600" y="6248400"/>
            <a:ext cx="79248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p:cNvPicPr>
            <a:picLocks noChangeAspect="1" noChangeArrowheads="1"/>
          </p:cNvPicPr>
          <p:nvPr/>
        </p:nvPicPr>
        <p:blipFill>
          <a:blip r:embed="rId2"/>
          <a:srcRect/>
          <a:stretch>
            <a:fillRect/>
          </a:stretch>
        </p:blipFill>
        <p:spPr bwMode="auto">
          <a:xfrm>
            <a:off x="2272348" y="0"/>
            <a:ext cx="4548204" cy="6781800"/>
          </a:xfrm>
          <a:prstGeom prst="rect">
            <a:avLst/>
          </a:prstGeom>
          <a:noFill/>
          <a:ln w="9525">
            <a:noFill/>
            <a:miter lim="800000"/>
            <a:headEnd/>
            <a:tailEnd/>
          </a:ln>
          <a:effectLst/>
        </p:spPr>
      </p:pic>
      <p:sp>
        <p:nvSpPr>
          <p:cNvPr id="21" name="Rectangle 20"/>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effectLst>
                  <a:outerShdw blurRad="38100" dist="38100" dir="2700000" algn="tl">
                    <a:srgbClr val="000000">
                      <a:alpha val="43137"/>
                    </a:srgbClr>
                  </a:outerShdw>
                </a:effectLst>
              </a:rPr>
              <a:t>Decision-Making</a:t>
            </a:r>
          </a:p>
        </p:txBody>
      </p:sp>
      <p:sp>
        <p:nvSpPr>
          <p:cNvPr id="6" name="Rectangle 5"/>
          <p:cNvSpPr/>
          <p:nvPr/>
        </p:nvSpPr>
        <p:spPr>
          <a:xfrm>
            <a:off x="4970142" y="838200"/>
            <a:ext cx="821058" cy="461665"/>
          </a:xfrm>
          <a:prstGeom prst="rect">
            <a:avLst/>
          </a:prstGeom>
          <a:noFill/>
        </p:spPr>
        <p:txBody>
          <a:bodyPr wrap="none" lIns="91440" tIns="45720" rIns="91440" bIns="45720">
            <a:spAutoFit/>
          </a:bodyPr>
          <a:lstStyle/>
          <a:p>
            <a:pPr algn="ctr"/>
            <a:r>
              <a:rPr lang="en-US" sz="2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TYRE</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8" name="Rectangle 7"/>
          <p:cNvSpPr/>
          <p:nvPr/>
        </p:nvSpPr>
        <p:spPr>
          <a:xfrm>
            <a:off x="4046800" y="3429000"/>
            <a:ext cx="1515800" cy="461665"/>
          </a:xfrm>
          <a:prstGeom prst="rect">
            <a:avLst/>
          </a:prstGeom>
          <a:noFill/>
        </p:spPr>
        <p:txBody>
          <a:bodyPr wrap="none" lIns="91440" tIns="45720" rIns="91440" bIns="45720">
            <a:spAutoFit/>
          </a:bodyPr>
          <a:lstStyle/>
          <a:p>
            <a:pPr algn="ctr"/>
            <a:r>
              <a:rPr lang="en-US" sz="2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CAESAREA</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0" name="Oval 9"/>
          <p:cNvSpPr/>
          <p:nvPr/>
        </p:nvSpPr>
        <p:spPr>
          <a:xfrm>
            <a:off x="4419600" y="2057400"/>
            <a:ext cx="228600" cy="2286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886200" y="3657600"/>
            <a:ext cx="228600" cy="2286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876800" y="6172200"/>
            <a:ext cx="228600" cy="2286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800600" y="990600"/>
            <a:ext cx="228600" cy="2286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495800" y="1900535"/>
            <a:ext cx="1663084" cy="461665"/>
          </a:xfrm>
          <a:prstGeom prst="rect">
            <a:avLst/>
          </a:prstGeom>
          <a:noFill/>
        </p:spPr>
        <p:txBody>
          <a:bodyPr wrap="none" lIns="91440" tIns="45720" rIns="91440" bIns="45720">
            <a:spAutoFit/>
          </a:bodyPr>
          <a:lstStyle/>
          <a:p>
            <a:pPr algn="ctr"/>
            <a:r>
              <a:rPr lang="en-US" sz="2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PTOLEMAIS</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9" name="Rectangle 8"/>
          <p:cNvSpPr/>
          <p:nvPr/>
        </p:nvSpPr>
        <p:spPr>
          <a:xfrm>
            <a:off x="4953000" y="5939135"/>
            <a:ext cx="1689309" cy="461665"/>
          </a:xfrm>
          <a:prstGeom prst="rect">
            <a:avLst/>
          </a:prstGeom>
          <a:noFill/>
        </p:spPr>
        <p:txBody>
          <a:bodyPr wrap="none" lIns="91440" tIns="45720" rIns="91440" bIns="45720">
            <a:spAutoFit/>
          </a:bodyPr>
          <a:lstStyle/>
          <a:p>
            <a:pPr algn="ctr"/>
            <a:r>
              <a:rPr lang="en-US" sz="2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JERUSALEM</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22" name="Picture 2"/>
          <p:cNvPicPr>
            <a:picLocks noChangeAspect="1" noChangeArrowheads="1"/>
          </p:cNvPicPr>
          <p:nvPr/>
        </p:nvPicPr>
        <p:blipFill rotWithShape="1">
          <a:blip r:embed="rId2"/>
          <a:srcRect r="53197" b="68539"/>
          <a:stretch/>
        </p:blipFill>
        <p:spPr bwMode="auto">
          <a:xfrm>
            <a:off x="0" y="685800"/>
            <a:ext cx="2514600" cy="6096000"/>
          </a:xfrm>
          <a:prstGeom prst="rect">
            <a:avLst/>
          </a:prstGeom>
          <a:noFill/>
          <a:ln w="9525">
            <a:noFill/>
            <a:miter lim="800000"/>
            <a:headEnd/>
            <a:tailEnd/>
          </a:ln>
          <a:effectLst/>
        </p:spPr>
      </p:pic>
      <p:sp>
        <p:nvSpPr>
          <p:cNvPr id="18" name="TextBox 17"/>
          <p:cNvSpPr txBox="1"/>
          <p:nvPr/>
        </p:nvSpPr>
        <p:spPr>
          <a:xfrm>
            <a:off x="76200" y="801469"/>
            <a:ext cx="3924300" cy="430887"/>
          </a:xfrm>
          <a:prstGeom prst="rect">
            <a:avLst/>
          </a:prstGeom>
          <a:noFill/>
        </p:spPr>
        <p:txBody>
          <a:bodyPr wrap="square" rtlCol="0">
            <a:spAutoFit/>
          </a:bodyPr>
          <a:lstStyle/>
          <a:p>
            <a:r>
              <a:rPr lang="en-US" sz="2200" dirty="0"/>
              <a:t>Shouldn’t be based on…</a:t>
            </a:r>
          </a:p>
        </p:txBody>
      </p:sp>
      <p:sp>
        <p:nvSpPr>
          <p:cNvPr id="25" name="TextBox 24"/>
          <p:cNvSpPr txBox="1"/>
          <p:nvPr/>
        </p:nvSpPr>
        <p:spPr>
          <a:xfrm>
            <a:off x="114299" y="1157748"/>
            <a:ext cx="5266371" cy="430887"/>
          </a:xfrm>
          <a:prstGeom prst="rect">
            <a:avLst/>
          </a:prstGeom>
          <a:noFill/>
        </p:spPr>
        <p:txBody>
          <a:bodyPr wrap="square" rtlCol="0">
            <a:spAutoFit/>
          </a:bodyPr>
          <a:lstStyle/>
          <a:p>
            <a:pPr marL="342900" indent="-342900">
              <a:buFont typeface="Arial" panose="020B0604020202020204" pitchFamily="34" charset="0"/>
              <a:buChar char="•"/>
            </a:pPr>
            <a:r>
              <a:rPr lang="en-US" sz="2200" dirty="0"/>
              <a:t>Leadings Attributed to the Holy Spirit</a:t>
            </a:r>
          </a:p>
        </p:txBody>
      </p:sp>
      <p:pic>
        <p:nvPicPr>
          <p:cNvPr id="28" name="Picture 2"/>
          <p:cNvPicPr>
            <a:picLocks noChangeAspect="1" noChangeArrowheads="1"/>
          </p:cNvPicPr>
          <p:nvPr/>
        </p:nvPicPr>
        <p:blipFill rotWithShape="1">
          <a:blip r:embed="rId2"/>
          <a:srcRect r="53197" b="68539"/>
          <a:stretch/>
        </p:blipFill>
        <p:spPr bwMode="auto">
          <a:xfrm>
            <a:off x="1928606" y="1981200"/>
            <a:ext cx="2186194" cy="426575"/>
          </a:xfrm>
          <a:prstGeom prst="rect">
            <a:avLst/>
          </a:prstGeom>
          <a:noFill/>
          <a:ln w="9525">
            <a:noFill/>
            <a:miter lim="800000"/>
            <a:headEnd/>
            <a:tailEnd/>
          </a:ln>
          <a:effectLst/>
        </p:spPr>
      </p:pic>
      <p:sp>
        <p:nvSpPr>
          <p:cNvPr id="27" name="TextBox 26"/>
          <p:cNvSpPr txBox="1"/>
          <p:nvPr/>
        </p:nvSpPr>
        <p:spPr>
          <a:xfrm>
            <a:off x="114300" y="1592759"/>
            <a:ext cx="4686300" cy="769441"/>
          </a:xfrm>
          <a:prstGeom prst="rect">
            <a:avLst/>
          </a:prstGeom>
          <a:noFill/>
        </p:spPr>
        <p:txBody>
          <a:bodyPr wrap="square" rtlCol="0">
            <a:spAutoFit/>
          </a:bodyPr>
          <a:lstStyle/>
          <a:p>
            <a:pPr marL="342900" indent="-342900">
              <a:buFont typeface="Arial" panose="020B0604020202020204" pitchFamily="34" charset="0"/>
              <a:buChar char="•"/>
            </a:pPr>
            <a:r>
              <a:rPr lang="en-US" sz="2200" dirty="0"/>
              <a:t>Well-Intentioned Brethren Whose Concerns Aren’t the Lord’s</a:t>
            </a:r>
          </a:p>
        </p:txBody>
      </p:sp>
      <p:sp>
        <p:nvSpPr>
          <p:cNvPr id="29" name="Right Arrow Callout 28"/>
          <p:cNvSpPr/>
          <p:nvPr/>
        </p:nvSpPr>
        <p:spPr>
          <a:xfrm flipH="1">
            <a:off x="5562599" y="2492276"/>
            <a:ext cx="3581400" cy="2308324"/>
          </a:xfrm>
          <a:prstGeom prst="rightArrowCallout">
            <a:avLst>
              <a:gd name="adj1" fmla="val 4841"/>
              <a:gd name="adj2" fmla="val 8332"/>
              <a:gd name="adj3" fmla="val 11166"/>
              <a:gd name="adj4" fmla="val 83654"/>
            </a:avLst>
          </a:prstGeom>
          <a:gradFill flip="none" rotWithShape="1">
            <a:gsLst>
              <a:gs pos="0">
                <a:srgbClr val="F9FBB7"/>
              </a:gs>
              <a:gs pos="100000">
                <a:srgbClr val="F9FBB7"/>
              </a:gs>
            </a:gsLst>
            <a:lin ang="0" scaled="1"/>
            <a:tileRect/>
          </a:gradFill>
          <a:ln>
            <a:solidFill>
              <a:schemeClr val="tx1"/>
            </a:solidFill>
          </a:ln>
        </p:spPr>
        <p:txBody>
          <a:bodyPr wrap="square">
            <a:spAutoFit/>
          </a:bodyPr>
          <a:lstStyle/>
          <a:p>
            <a:r>
              <a:rPr lang="en-US" sz="2400" b="1" dirty="0"/>
              <a:t>Acts 21 </a:t>
            </a:r>
            <a:r>
              <a:rPr lang="en-US" sz="2400" b="1" baseline="30000" dirty="0"/>
              <a:t>12</a:t>
            </a:r>
          </a:p>
          <a:p>
            <a:r>
              <a:rPr lang="en-US" sz="2400" dirty="0"/>
              <a:t>When we had heard this, we as well as the local residents began </a:t>
            </a:r>
            <a:r>
              <a:rPr lang="en-US" sz="2400" u="sng" dirty="0"/>
              <a:t>begging him not to go up to Jerusalem</a:t>
            </a:r>
            <a:r>
              <a:rPr lang="en-US" sz="2400" dirty="0"/>
              <a:t>.</a:t>
            </a:r>
          </a:p>
        </p:txBody>
      </p:sp>
      <p:sp>
        <p:nvSpPr>
          <p:cNvPr id="2" name="Rectangle 1"/>
          <p:cNvSpPr/>
          <p:nvPr/>
        </p:nvSpPr>
        <p:spPr>
          <a:xfrm>
            <a:off x="381001" y="2362200"/>
            <a:ext cx="4999670" cy="1938992"/>
          </a:xfrm>
          <a:prstGeom prst="rect">
            <a:avLst/>
          </a:prstGeom>
          <a:gradFill flip="none" rotWithShape="1">
            <a:gsLst>
              <a:gs pos="0">
                <a:srgbClr val="FFEFD1"/>
              </a:gs>
              <a:gs pos="64999">
                <a:srgbClr val="F0EBD5"/>
              </a:gs>
              <a:gs pos="100000">
                <a:srgbClr val="D1C39F"/>
              </a:gs>
            </a:gsLst>
            <a:lin ang="2700000" scaled="1"/>
            <a:tileRect/>
          </a:gradFill>
          <a:effectLst>
            <a:outerShdw blurRad="50800" dist="88900" dir="13500000" algn="br" rotWithShape="0">
              <a:prstClr val="black">
                <a:alpha val="40000"/>
              </a:prstClr>
            </a:outerShdw>
          </a:effectLst>
        </p:spPr>
        <p:txBody>
          <a:bodyPr wrap="square">
            <a:spAutoFit/>
          </a:bodyPr>
          <a:lstStyle/>
          <a:p>
            <a:r>
              <a:rPr lang="en-US" sz="2400" b="1" dirty="0"/>
              <a:t>John 11</a:t>
            </a:r>
            <a:r>
              <a:rPr lang="en-US" sz="2400" dirty="0"/>
              <a:t> </a:t>
            </a:r>
            <a:r>
              <a:rPr lang="en-US" sz="2400" b="1" baseline="30000" dirty="0"/>
              <a:t>7 </a:t>
            </a:r>
            <a:r>
              <a:rPr lang="en-US" sz="2400" dirty="0"/>
              <a:t>Then after this He said to the disciples, “Let us go to Judea again.”</a:t>
            </a:r>
          </a:p>
          <a:p>
            <a:r>
              <a:rPr lang="en-US" sz="2400" b="1" baseline="30000" dirty="0"/>
              <a:t>8 </a:t>
            </a:r>
            <a:r>
              <a:rPr lang="en-US" sz="2400" dirty="0"/>
              <a:t>The disciples said to Him, “Rabbi, the Jews were just now seeking to stone You, and are You going there again?”</a:t>
            </a:r>
          </a:p>
        </p:txBody>
      </p:sp>
      <p:sp>
        <p:nvSpPr>
          <p:cNvPr id="30" name="Rectangle 29"/>
          <p:cNvSpPr/>
          <p:nvPr/>
        </p:nvSpPr>
        <p:spPr>
          <a:xfrm>
            <a:off x="380999" y="2362200"/>
            <a:ext cx="7315201" cy="3416320"/>
          </a:xfrm>
          <a:prstGeom prst="rect">
            <a:avLst/>
          </a:prstGeom>
          <a:gradFill flip="none" rotWithShape="1">
            <a:gsLst>
              <a:gs pos="0">
                <a:srgbClr val="FFEFD1"/>
              </a:gs>
              <a:gs pos="64999">
                <a:srgbClr val="F0EBD5"/>
              </a:gs>
              <a:gs pos="100000">
                <a:srgbClr val="D1C39F"/>
              </a:gs>
            </a:gsLst>
            <a:lin ang="2700000" scaled="1"/>
            <a:tileRect/>
          </a:gradFill>
          <a:effectLst>
            <a:outerShdw blurRad="50800" dist="88900" dir="13500000" algn="br" rotWithShape="0">
              <a:prstClr val="black">
                <a:alpha val="40000"/>
              </a:prstClr>
            </a:outerShdw>
          </a:effectLst>
        </p:spPr>
        <p:txBody>
          <a:bodyPr wrap="square">
            <a:spAutoFit/>
          </a:bodyPr>
          <a:lstStyle/>
          <a:p>
            <a:r>
              <a:rPr lang="en-US" sz="2400" b="1" dirty="0"/>
              <a:t>Matthew 16</a:t>
            </a:r>
            <a:r>
              <a:rPr lang="en-US" sz="2400" dirty="0"/>
              <a:t> </a:t>
            </a:r>
            <a:r>
              <a:rPr lang="en-US" sz="2400" b="1" baseline="30000" dirty="0"/>
              <a:t>21 </a:t>
            </a:r>
            <a:r>
              <a:rPr lang="en-US" sz="2400" dirty="0"/>
              <a:t>From that time Jesus began to show His disciples that He must go to Jerusalem, and suffer many things from the elders and chief priests and scribes, and be killed, and be raised up on the third day.</a:t>
            </a:r>
          </a:p>
          <a:p>
            <a:r>
              <a:rPr lang="en-US" sz="2400" b="1" baseline="30000" dirty="0"/>
              <a:t>22 </a:t>
            </a:r>
            <a:r>
              <a:rPr lang="en-US" sz="2400" dirty="0"/>
              <a:t>Peter took Him aside and began to rebuke Him, saying, “God forbid it, Lord! This shall never happen to You.”</a:t>
            </a:r>
          </a:p>
          <a:p>
            <a:r>
              <a:rPr lang="en-US" sz="2400" b="1" baseline="30000" dirty="0"/>
              <a:t>23 </a:t>
            </a:r>
            <a:r>
              <a:rPr lang="en-US" sz="2400" dirty="0"/>
              <a:t>But He turned and said to Peter, “Get behind Me, Satan! You are a stumbling block to Me; for you are not setting your mind on God’s interests, but man’s.”</a:t>
            </a:r>
          </a:p>
        </p:txBody>
      </p:sp>
    </p:spTree>
    <p:extLst>
      <p:ext uri="{BB962C8B-B14F-4D97-AF65-F5344CB8AC3E}">
        <p14:creationId xmlns:p14="http://schemas.microsoft.com/office/powerpoint/2010/main" val="3915871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ppt_w</p:attrName>
                                        </p:attrNameLst>
                                      </p:cBhvr>
                                      <p:tavLst>
                                        <p:tav tm="0">
                                          <p:val>
                                            <p:fltVal val="0"/>
                                          </p:val>
                                        </p:tav>
                                        <p:tav tm="100000">
                                          <p:val>
                                            <p:strVal val="#ppt_w"/>
                                          </p:val>
                                        </p:tav>
                                      </p:tavLst>
                                    </p:anim>
                                    <p:anim calcmode="lin" valueType="num">
                                      <p:cBhvr>
                                        <p:cTn id="8" dur="500" fill="hold"/>
                                        <p:tgtEl>
                                          <p:spTgt spid="29"/>
                                        </p:tgtEl>
                                        <p:attrNameLst>
                                          <p:attrName>ppt_h</p:attrName>
                                        </p:attrNameLst>
                                      </p:cBhvr>
                                      <p:tavLst>
                                        <p:tav tm="0">
                                          <p:val>
                                            <p:fltVal val="0"/>
                                          </p:val>
                                        </p:tav>
                                        <p:tav tm="100000">
                                          <p:val>
                                            <p:strVal val="#ppt_h"/>
                                          </p:val>
                                        </p:tav>
                                      </p:tavLst>
                                    </p:anim>
                                    <p:animEffect transition="in" filter="fade">
                                      <p:cBhvr>
                                        <p:cTn id="9" dur="500"/>
                                        <p:tgtEl>
                                          <p:spTgt spid="29"/>
                                        </p:tgtEl>
                                      </p:cBhvr>
                                    </p:animEffect>
                                  </p:childTnLst>
                                  <p:subTnLst>
                                    <p:set>
                                      <p:cBhvr override="childStyle">
                                        <p:cTn dur="1" fill="hold" display="0" masterRel="nextClick" afterEffect="1"/>
                                        <p:tgtEl>
                                          <p:spTgt spid="29"/>
                                        </p:tgtEl>
                                        <p:attrNameLst>
                                          <p:attrName>style.visibility</p:attrName>
                                        </p:attrNameLst>
                                      </p:cBhvr>
                                      <p:to>
                                        <p:strVal val="hidden"/>
                                      </p:to>
                                    </p:set>
                                  </p:sub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bg/>
                                          </p:spTgt>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xit" presetSubtype="0" fill="hold" grpId="1" nodeType="clickEffect">
                                  <p:stCondLst>
                                    <p:cond delay="0"/>
                                  </p:stCondLst>
                                  <p:childTnLst>
                                    <p:set>
                                      <p:cBhvr>
                                        <p:cTn id="23" dur="1" fill="hold">
                                          <p:stCondLst>
                                            <p:cond delay="0"/>
                                          </p:stCondLst>
                                        </p:cTn>
                                        <p:tgtEl>
                                          <p:spTgt spid="2">
                                            <p:txEl>
                                              <p:pRg st="0" end="0"/>
                                            </p:txEl>
                                          </p:spTgt>
                                        </p:tgtEl>
                                        <p:attrNameLst>
                                          <p:attrName>style.visibility</p:attrName>
                                        </p:attrNameLst>
                                      </p:cBhvr>
                                      <p:to>
                                        <p:strVal val="hidden"/>
                                      </p:to>
                                    </p:set>
                                  </p:childTnLst>
                                </p:cTn>
                              </p:par>
                              <p:par>
                                <p:cTn id="24" presetID="1" presetClass="exit" presetSubtype="0" fill="hold" grpId="1" nodeType="withEffect">
                                  <p:stCondLst>
                                    <p:cond delay="0"/>
                                  </p:stCondLst>
                                  <p:childTnLst>
                                    <p:set>
                                      <p:cBhvr>
                                        <p:cTn id="25" dur="1" fill="hold">
                                          <p:stCondLst>
                                            <p:cond delay="0"/>
                                          </p:stCondLst>
                                        </p:cTn>
                                        <p:tgtEl>
                                          <p:spTgt spid="2">
                                            <p:txEl>
                                              <p:pRg st="1" end="1"/>
                                            </p:txEl>
                                          </p:spTgt>
                                        </p:tgtEl>
                                        <p:attrNameLst>
                                          <p:attrName>style.visibility</p:attrName>
                                        </p:attrNameLst>
                                      </p:cBhvr>
                                      <p:to>
                                        <p:strVal val="hidden"/>
                                      </p:to>
                                    </p:set>
                                  </p:childTnLst>
                                </p:cTn>
                              </p:par>
                              <p:par>
                                <p:cTn id="26" presetID="1" presetClass="exit" presetSubtype="0" fill="hold" grpId="1" nodeType="withEffect">
                                  <p:stCondLst>
                                    <p:cond delay="0"/>
                                  </p:stCondLst>
                                  <p:childTnLst>
                                    <p:set>
                                      <p:cBhvr>
                                        <p:cTn id="27" dur="1" fill="hold">
                                          <p:stCondLst>
                                            <p:cond delay="0"/>
                                          </p:stCondLst>
                                        </p:cTn>
                                        <p:tgtEl>
                                          <p:spTgt spid="2">
                                            <p:bg/>
                                          </p:spTgt>
                                        </p:tgtEl>
                                        <p:attrNameLst>
                                          <p:attrName>style.visibility</p:attrName>
                                        </p:attrNameLst>
                                      </p:cBhvr>
                                      <p:to>
                                        <p:strVal val="hidden"/>
                                      </p:to>
                                    </p:set>
                                  </p:childTnLst>
                                </p:cTn>
                              </p:par>
                              <p:par>
                                <p:cTn id="28" presetID="1" presetClass="entr" presetSubtype="0" fill="hold" grpId="0" nodeType="withEffect">
                                  <p:stCondLst>
                                    <p:cond delay="0"/>
                                  </p:stCondLst>
                                  <p:childTnLst>
                                    <p:set>
                                      <p:cBhvr>
                                        <p:cTn id="29" dur="1" fill="hold">
                                          <p:stCondLst>
                                            <p:cond delay="0"/>
                                          </p:stCondLst>
                                        </p:cTn>
                                        <p:tgtEl>
                                          <p:spTgt spid="30">
                                            <p:bg/>
                                          </p:spTgt>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30">
                                            <p:txEl>
                                              <p:pRg st="0" end="0"/>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30">
                                            <p:txEl>
                                              <p:pRg st="1" end="1"/>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30">
                                            <p:txEl>
                                              <p:pRg st="2" end="2"/>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xit" presetSubtype="0" fill="hold" grpId="1" nodeType="clickEffect">
                                  <p:stCondLst>
                                    <p:cond delay="0"/>
                                  </p:stCondLst>
                                  <p:childTnLst>
                                    <p:set>
                                      <p:cBhvr>
                                        <p:cTn id="43" dur="1" fill="hold">
                                          <p:stCondLst>
                                            <p:cond delay="0"/>
                                          </p:stCondLst>
                                        </p:cTn>
                                        <p:tgtEl>
                                          <p:spTgt spid="30">
                                            <p:txEl>
                                              <p:pRg st="0" end="0"/>
                                            </p:txEl>
                                          </p:spTgt>
                                        </p:tgtEl>
                                        <p:attrNameLst>
                                          <p:attrName>style.visibility</p:attrName>
                                        </p:attrNameLst>
                                      </p:cBhvr>
                                      <p:to>
                                        <p:strVal val="hidden"/>
                                      </p:to>
                                    </p:set>
                                  </p:childTnLst>
                                </p:cTn>
                              </p:par>
                              <p:par>
                                <p:cTn id="44" presetID="1" presetClass="exit" presetSubtype="0" fill="hold" grpId="1" nodeType="withEffect">
                                  <p:stCondLst>
                                    <p:cond delay="0"/>
                                  </p:stCondLst>
                                  <p:childTnLst>
                                    <p:set>
                                      <p:cBhvr>
                                        <p:cTn id="45" dur="1" fill="hold">
                                          <p:stCondLst>
                                            <p:cond delay="0"/>
                                          </p:stCondLst>
                                        </p:cTn>
                                        <p:tgtEl>
                                          <p:spTgt spid="30">
                                            <p:txEl>
                                              <p:pRg st="1" end="1"/>
                                            </p:txEl>
                                          </p:spTgt>
                                        </p:tgtEl>
                                        <p:attrNameLst>
                                          <p:attrName>style.visibility</p:attrName>
                                        </p:attrNameLst>
                                      </p:cBhvr>
                                      <p:to>
                                        <p:strVal val="hidden"/>
                                      </p:to>
                                    </p:set>
                                  </p:childTnLst>
                                </p:cTn>
                              </p:par>
                              <p:par>
                                <p:cTn id="46" presetID="1" presetClass="exit" presetSubtype="0" fill="hold" grpId="1" nodeType="withEffect">
                                  <p:stCondLst>
                                    <p:cond delay="0"/>
                                  </p:stCondLst>
                                  <p:childTnLst>
                                    <p:set>
                                      <p:cBhvr>
                                        <p:cTn id="47" dur="1" fill="hold">
                                          <p:stCondLst>
                                            <p:cond delay="0"/>
                                          </p:stCondLst>
                                        </p:cTn>
                                        <p:tgtEl>
                                          <p:spTgt spid="30">
                                            <p:txEl>
                                              <p:pRg st="2" end="2"/>
                                            </p:txEl>
                                          </p:spTgt>
                                        </p:tgtEl>
                                        <p:attrNameLst>
                                          <p:attrName>style.visibility</p:attrName>
                                        </p:attrNameLst>
                                      </p:cBhvr>
                                      <p:to>
                                        <p:strVal val="hidden"/>
                                      </p:to>
                                    </p:set>
                                  </p:childTnLst>
                                </p:cTn>
                              </p:par>
                              <p:par>
                                <p:cTn id="48" presetID="1" presetClass="exit" presetSubtype="0" fill="hold" grpId="1" nodeType="withEffect">
                                  <p:stCondLst>
                                    <p:cond delay="0"/>
                                  </p:stCondLst>
                                  <p:childTnLst>
                                    <p:set>
                                      <p:cBhvr>
                                        <p:cTn id="49" dur="1" fill="hold">
                                          <p:stCondLst>
                                            <p:cond delay="0"/>
                                          </p:stCondLst>
                                        </p:cTn>
                                        <p:tgtEl>
                                          <p:spTgt spid="30">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 grpId="0" uiExpand="1" build="p" animBg="1"/>
      <p:bldP spid="2" grpId="1" build="allAtOnce" animBg="1"/>
      <p:bldP spid="30" grpId="0" uiExpand="1" build="p" animBg="1"/>
      <p:bldP spid="30" grpId="1" uiExpand="1" build="allAtOnce"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609600" y="6248400"/>
            <a:ext cx="79248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p:cNvPicPr>
            <a:picLocks noChangeAspect="1" noChangeArrowheads="1"/>
          </p:cNvPicPr>
          <p:nvPr/>
        </p:nvPicPr>
        <p:blipFill>
          <a:blip r:embed="rId2"/>
          <a:srcRect/>
          <a:stretch>
            <a:fillRect/>
          </a:stretch>
        </p:blipFill>
        <p:spPr bwMode="auto">
          <a:xfrm>
            <a:off x="2272348" y="0"/>
            <a:ext cx="4548204" cy="6781800"/>
          </a:xfrm>
          <a:prstGeom prst="rect">
            <a:avLst/>
          </a:prstGeom>
          <a:noFill/>
          <a:ln w="9525">
            <a:noFill/>
            <a:miter lim="800000"/>
            <a:headEnd/>
            <a:tailEnd/>
          </a:ln>
          <a:effectLst/>
        </p:spPr>
      </p:pic>
      <p:sp>
        <p:nvSpPr>
          <p:cNvPr id="21" name="Rectangle 20"/>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effectLst>
                  <a:outerShdw blurRad="38100" dist="38100" dir="2700000" algn="tl">
                    <a:srgbClr val="000000">
                      <a:alpha val="43137"/>
                    </a:srgbClr>
                  </a:outerShdw>
                </a:effectLst>
              </a:rPr>
              <a:t>Decision-Making</a:t>
            </a:r>
          </a:p>
        </p:txBody>
      </p:sp>
      <p:sp>
        <p:nvSpPr>
          <p:cNvPr id="6" name="Rectangle 5"/>
          <p:cNvSpPr/>
          <p:nvPr/>
        </p:nvSpPr>
        <p:spPr>
          <a:xfrm>
            <a:off x="4970142" y="838200"/>
            <a:ext cx="821058" cy="461665"/>
          </a:xfrm>
          <a:prstGeom prst="rect">
            <a:avLst/>
          </a:prstGeom>
          <a:noFill/>
        </p:spPr>
        <p:txBody>
          <a:bodyPr wrap="none" lIns="91440" tIns="45720" rIns="91440" bIns="45720">
            <a:spAutoFit/>
          </a:bodyPr>
          <a:lstStyle/>
          <a:p>
            <a:pPr algn="ctr"/>
            <a:r>
              <a:rPr lang="en-US" sz="2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TYRE</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8" name="Rectangle 7"/>
          <p:cNvSpPr/>
          <p:nvPr/>
        </p:nvSpPr>
        <p:spPr>
          <a:xfrm>
            <a:off x="4046800" y="3429000"/>
            <a:ext cx="1515800" cy="461665"/>
          </a:xfrm>
          <a:prstGeom prst="rect">
            <a:avLst/>
          </a:prstGeom>
          <a:noFill/>
        </p:spPr>
        <p:txBody>
          <a:bodyPr wrap="none" lIns="91440" tIns="45720" rIns="91440" bIns="45720">
            <a:spAutoFit/>
          </a:bodyPr>
          <a:lstStyle/>
          <a:p>
            <a:pPr algn="ctr"/>
            <a:r>
              <a:rPr lang="en-US" sz="2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CAESAREA</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0" name="Oval 9"/>
          <p:cNvSpPr/>
          <p:nvPr/>
        </p:nvSpPr>
        <p:spPr>
          <a:xfrm>
            <a:off x="4419600" y="2057400"/>
            <a:ext cx="228600" cy="2286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886200" y="3657600"/>
            <a:ext cx="228600" cy="2286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876800" y="6172200"/>
            <a:ext cx="228600" cy="2286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800600" y="990600"/>
            <a:ext cx="228600" cy="2286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495800" y="1900535"/>
            <a:ext cx="1663084" cy="461665"/>
          </a:xfrm>
          <a:prstGeom prst="rect">
            <a:avLst/>
          </a:prstGeom>
          <a:noFill/>
        </p:spPr>
        <p:txBody>
          <a:bodyPr wrap="none" lIns="91440" tIns="45720" rIns="91440" bIns="45720">
            <a:spAutoFit/>
          </a:bodyPr>
          <a:lstStyle/>
          <a:p>
            <a:pPr algn="ctr"/>
            <a:r>
              <a:rPr lang="en-US" sz="2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PTOLEMAIS</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9" name="Rectangle 8"/>
          <p:cNvSpPr/>
          <p:nvPr/>
        </p:nvSpPr>
        <p:spPr>
          <a:xfrm>
            <a:off x="4953000" y="5939135"/>
            <a:ext cx="1689309" cy="461665"/>
          </a:xfrm>
          <a:prstGeom prst="rect">
            <a:avLst/>
          </a:prstGeom>
          <a:noFill/>
        </p:spPr>
        <p:txBody>
          <a:bodyPr wrap="none" lIns="91440" tIns="45720" rIns="91440" bIns="45720">
            <a:spAutoFit/>
          </a:bodyPr>
          <a:lstStyle/>
          <a:p>
            <a:pPr algn="ctr"/>
            <a:r>
              <a:rPr lang="en-US" sz="2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JERUSALEM</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22" name="Picture 2"/>
          <p:cNvPicPr>
            <a:picLocks noChangeAspect="1" noChangeArrowheads="1"/>
          </p:cNvPicPr>
          <p:nvPr/>
        </p:nvPicPr>
        <p:blipFill rotWithShape="1">
          <a:blip r:embed="rId2"/>
          <a:srcRect r="53197" b="68539"/>
          <a:stretch/>
        </p:blipFill>
        <p:spPr bwMode="auto">
          <a:xfrm>
            <a:off x="0" y="685800"/>
            <a:ext cx="2514600" cy="6096000"/>
          </a:xfrm>
          <a:prstGeom prst="rect">
            <a:avLst/>
          </a:prstGeom>
          <a:noFill/>
          <a:ln w="9525">
            <a:noFill/>
            <a:miter lim="800000"/>
            <a:headEnd/>
            <a:tailEnd/>
          </a:ln>
          <a:effectLst/>
        </p:spPr>
      </p:pic>
      <p:sp>
        <p:nvSpPr>
          <p:cNvPr id="18" name="TextBox 17"/>
          <p:cNvSpPr txBox="1"/>
          <p:nvPr/>
        </p:nvSpPr>
        <p:spPr>
          <a:xfrm>
            <a:off x="76200" y="801469"/>
            <a:ext cx="3924300" cy="430887"/>
          </a:xfrm>
          <a:prstGeom prst="rect">
            <a:avLst/>
          </a:prstGeom>
          <a:noFill/>
        </p:spPr>
        <p:txBody>
          <a:bodyPr wrap="square" rtlCol="0">
            <a:spAutoFit/>
          </a:bodyPr>
          <a:lstStyle/>
          <a:p>
            <a:r>
              <a:rPr lang="en-US" sz="2200" dirty="0"/>
              <a:t>Shouldn’t be based on…</a:t>
            </a:r>
          </a:p>
        </p:txBody>
      </p:sp>
      <p:sp>
        <p:nvSpPr>
          <p:cNvPr id="25" name="TextBox 24"/>
          <p:cNvSpPr txBox="1"/>
          <p:nvPr/>
        </p:nvSpPr>
        <p:spPr>
          <a:xfrm>
            <a:off x="114299" y="1157748"/>
            <a:ext cx="5266371" cy="430887"/>
          </a:xfrm>
          <a:prstGeom prst="rect">
            <a:avLst/>
          </a:prstGeom>
          <a:noFill/>
        </p:spPr>
        <p:txBody>
          <a:bodyPr wrap="square" rtlCol="0">
            <a:spAutoFit/>
          </a:bodyPr>
          <a:lstStyle/>
          <a:p>
            <a:pPr marL="342900" indent="-342900">
              <a:buFont typeface="Arial" panose="020B0604020202020204" pitchFamily="34" charset="0"/>
              <a:buChar char="•"/>
            </a:pPr>
            <a:r>
              <a:rPr lang="en-US" sz="2200" dirty="0"/>
              <a:t>Leadings Attributed to the Holy Spirit</a:t>
            </a:r>
          </a:p>
        </p:txBody>
      </p:sp>
      <p:pic>
        <p:nvPicPr>
          <p:cNvPr id="28" name="Picture 2"/>
          <p:cNvPicPr>
            <a:picLocks noChangeAspect="1" noChangeArrowheads="1"/>
          </p:cNvPicPr>
          <p:nvPr/>
        </p:nvPicPr>
        <p:blipFill rotWithShape="1">
          <a:blip r:embed="rId2"/>
          <a:srcRect r="53197" b="68539"/>
          <a:stretch/>
        </p:blipFill>
        <p:spPr bwMode="auto">
          <a:xfrm>
            <a:off x="1928606" y="1981200"/>
            <a:ext cx="2186194" cy="426575"/>
          </a:xfrm>
          <a:prstGeom prst="rect">
            <a:avLst/>
          </a:prstGeom>
          <a:noFill/>
          <a:ln w="9525">
            <a:noFill/>
            <a:miter lim="800000"/>
            <a:headEnd/>
            <a:tailEnd/>
          </a:ln>
          <a:effectLst/>
        </p:spPr>
      </p:pic>
      <p:sp>
        <p:nvSpPr>
          <p:cNvPr id="27" name="TextBox 26"/>
          <p:cNvSpPr txBox="1"/>
          <p:nvPr/>
        </p:nvSpPr>
        <p:spPr>
          <a:xfrm>
            <a:off x="114300" y="1592759"/>
            <a:ext cx="4686300" cy="769441"/>
          </a:xfrm>
          <a:prstGeom prst="rect">
            <a:avLst/>
          </a:prstGeom>
          <a:noFill/>
        </p:spPr>
        <p:txBody>
          <a:bodyPr wrap="square" rtlCol="0">
            <a:spAutoFit/>
          </a:bodyPr>
          <a:lstStyle/>
          <a:p>
            <a:pPr marL="342900" indent="-342900">
              <a:buFont typeface="Arial" panose="020B0604020202020204" pitchFamily="34" charset="0"/>
              <a:buChar char="•"/>
            </a:pPr>
            <a:r>
              <a:rPr lang="en-US" sz="2200" dirty="0"/>
              <a:t>Well-Intentioned Brethren Whose Concerns Aren’t the Lord’s</a:t>
            </a:r>
          </a:p>
        </p:txBody>
      </p:sp>
      <p:sp>
        <p:nvSpPr>
          <p:cNvPr id="23" name="TextBox 22"/>
          <p:cNvSpPr txBox="1"/>
          <p:nvPr/>
        </p:nvSpPr>
        <p:spPr>
          <a:xfrm>
            <a:off x="114300" y="2430959"/>
            <a:ext cx="4686300" cy="769441"/>
          </a:xfrm>
          <a:prstGeom prst="rect">
            <a:avLst/>
          </a:prstGeom>
          <a:noFill/>
        </p:spPr>
        <p:txBody>
          <a:bodyPr wrap="square" rtlCol="0">
            <a:spAutoFit/>
          </a:bodyPr>
          <a:lstStyle/>
          <a:p>
            <a:r>
              <a:rPr lang="en-US" sz="2200" dirty="0"/>
              <a:t>Paul’s Decision-Making…</a:t>
            </a:r>
          </a:p>
          <a:p>
            <a:pPr marL="342900" indent="-342900">
              <a:buFont typeface="Arial" panose="020B0604020202020204" pitchFamily="34" charset="0"/>
              <a:buChar char="•"/>
            </a:pPr>
            <a:r>
              <a:rPr lang="en-US" sz="2200" dirty="0"/>
              <a:t>All things for the Gospel’s Sake</a:t>
            </a:r>
          </a:p>
        </p:txBody>
      </p:sp>
      <p:sp>
        <p:nvSpPr>
          <p:cNvPr id="24" name="Rectangle 23"/>
          <p:cNvSpPr/>
          <p:nvPr/>
        </p:nvSpPr>
        <p:spPr>
          <a:xfrm>
            <a:off x="4724400" y="551557"/>
            <a:ext cx="4114800" cy="6001643"/>
          </a:xfrm>
          <a:prstGeom prst="rect">
            <a:avLst/>
          </a:prstGeom>
          <a:gradFill flip="none" rotWithShape="1">
            <a:gsLst>
              <a:gs pos="0">
                <a:srgbClr val="F9FBB7"/>
              </a:gs>
              <a:gs pos="100000">
                <a:srgbClr val="F9FBB7"/>
              </a:gs>
            </a:gsLst>
            <a:lin ang="8100000" scaled="1"/>
            <a:tileRect/>
          </a:gradFill>
          <a:effectLst>
            <a:outerShdw blurRad="50800" dist="88900" dir="13500000" algn="br" rotWithShape="0">
              <a:prstClr val="black">
                <a:alpha val="40000"/>
              </a:prstClr>
            </a:outerShdw>
          </a:effectLst>
        </p:spPr>
        <p:txBody>
          <a:bodyPr wrap="square">
            <a:spAutoFit/>
          </a:bodyPr>
          <a:lstStyle/>
          <a:p>
            <a:r>
              <a:rPr lang="en-US" sz="2400" b="1" dirty="0"/>
              <a:t>While at Miletus…</a:t>
            </a:r>
          </a:p>
          <a:p>
            <a:r>
              <a:rPr lang="en-US" sz="2400" b="1" dirty="0"/>
              <a:t>Acts 20</a:t>
            </a:r>
            <a:r>
              <a:rPr lang="en-US" sz="2400" b="1" baseline="30000" dirty="0"/>
              <a:t>22 </a:t>
            </a:r>
            <a:r>
              <a:rPr lang="en-US" sz="2400" dirty="0"/>
              <a:t>And now, behold, </a:t>
            </a:r>
            <a:r>
              <a:rPr lang="en-US" sz="2400" u="sng" dirty="0"/>
              <a:t>bound by the Spirit, I am on my way to Jerusalem</a:t>
            </a:r>
            <a:r>
              <a:rPr lang="en-US" sz="2400" dirty="0"/>
              <a:t>, not knowing what will happen to me there</a:t>
            </a:r>
          </a:p>
          <a:p>
            <a:r>
              <a:rPr lang="en-US" sz="2400" b="1" baseline="30000" dirty="0"/>
              <a:t>23 </a:t>
            </a:r>
            <a:r>
              <a:rPr lang="en-US" sz="2400" dirty="0"/>
              <a:t>except that the Holy Spirit solemnly testifies to me in every city, saying that bonds and afflictions await me.</a:t>
            </a:r>
          </a:p>
          <a:p>
            <a:r>
              <a:rPr lang="en-US" sz="2400" b="1" baseline="30000" dirty="0"/>
              <a:t>24 </a:t>
            </a:r>
            <a:r>
              <a:rPr lang="en-US" sz="2400" dirty="0"/>
              <a:t>But I do not consider my life of any account as dear to myself, </a:t>
            </a:r>
            <a:r>
              <a:rPr lang="en-US" sz="2400" u="sng" dirty="0"/>
              <a:t>so that I may finish my course and the ministry which I received from the Lord Jesus</a:t>
            </a:r>
            <a:r>
              <a:rPr lang="en-US" sz="2400" dirty="0"/>
              <a:t>, to testify solemnly of the gospel of the grace of God.</a:t>
            </a:r>
          </a:p>
        </p:txBody>
      </p:sp>
    </p:spTree>
    <p:extLst>
      <p:ext uri="{BB962C8B-B14F-4D97-AF65-F5344CB8AC3E}">
        <p14:creationId xmlns:p14="http://schemas.microsoft.com/office/powerpoint/2010/main" val="500465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609600" y="6248400"/>
            <a:ext cx="79248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p:cNvPicPr>
            <a:picLocks noChangeAspect="1" noChangeArrowheads="1"/>
          </p:cNvPicPr>
          <p:nvPr/>
        </p:nvPicPr>
        <p:blipFill>
          <a:blip r:embed="rId2"/>
          <a:srcRect/>
          <a:stretch>
            <a:fillRect/>
          </a:stretch>
        </p:blipFill>
        <p:spPr bwMode="auto">
          <a:xfrm>
            <a:off x="2272348" y="0"/>
            <a:ext cx="4548204" cy="6781800"/>
          </a:xfrm>
          <a:prstGeom prst="rect">
            <a:avLst/>
          </a:prstGeom>
          <a:noFill/>
          <a:ln w="9525">
            <a:noFill/>
            <a:miter lim="800000"/>
            <a:headEnd/>
            <a:tailEnd/>
          </a:ln>
          <a:effectLst/>
        </p:spPr>
      </p:pic>
      <p:sp>
        <p:nvSpPr>
          <p:cNvPr id="21" name="Rectangle 20"/>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effectLst>
                  <a:outerShdw blurRad="38100" dist="38100" dir="2700000" algn="tl">
                    <a:srgbClr val="000000">
                      <a:alpha val="43137"/>
                    </a:srgbClr>
                  </a:outerShdw>
                </a:effectLst>
              </a:rPr>
              <a:t>Decision-Making</a:t>
            </a:r>
          </a:p>
        </p:txBody>
      </p:sp>
      <p:sp>
        <p:nvSpPr>
          <p:cNvPr id="6" name="Rectangle 5"/>
          <p:cNvSpPr/>
          <p:nvPr/>
        </p:nvSpPr>
        <p:spPr>
          <a:xfrm>
            <a:off x="4970142" y="838200"/>
            <a:ext cx="821058" cy="461665"/>
          </a:xfrm>
          <a:prstGeom prst="rect">
            <a:avLst/>
          </a:prstGeom>
          <a:noFill/>
        </p:spPr>
        <p:txBody>
          <a:bodyPr wrap="none" lIns="91440" tIns="45720" rIns="91440" bIns="45720">
            <a:spAutoFit/>
          </a:bodyPr>
          <a:lstStyle/>
          <a:p>
            <a:pPr algn="ctr"/>
            <a:r>
              <a:rPr lang="en-US" sz="2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TYRE</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8" name="Rectangle 7"/>
          <p:cNvSpPr/>
          <p:nvPr/>
        </p:nvSpPr>
        <p:spPr>
          <a:xfrm>
            <a:off x="4046800" y="3429000"/>
            <a:ext cx="1515800" cy="461665"/>
          </a:xfrm>
          <a:prstGeom prst="rect">
            <a:avLst/>
          </a:prstGeom>
          <a:noFill/>
        </p:spPr>
        <p:txBody>
          <a:bodyPr wrap="none" lIns="91440" tIns="45720" rIns="91440" bIns="45720">
            <a:spAutoFit/>
          </a:bodyPr>
          <a:lstStyle/>
          <a:p>
            <a:pPr algn="ctr"/>
            <a:r>
              <a:rPr lang="en-US" sz="2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CAESAREA</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0" name="Oval 9"/>
          <p:cNvSpPr/>
          <p:nvPr/>
        </p:nvSpPr>
        <p:spPr>
          <a:xfrm>
            <a:off x="4419600" y="2057400"/>
            <a:ext cx="228600" cy="2286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886200" y="3657600"/>
            <a:ext cx="228600" cy="2286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876800" y="6172200"/>
            <a:ext cx="228600" cy="2286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800600" y="990600"/>
            <a:ext cx="228600" cy="2286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495800" y="1900535"/>
            <a:ext cx="1663084" cy="461665"/>
          </a:xfrm>
          <a:prstGeom prst="rect">
            <a:avLst/>
          </a:prstGeom>
          <a:noFill/>
        </p:spPr>
        <p:txBody>
          <a:bodyPr wrap="none" lIns="91440" tIns="45720" rIns="91440" bIns="45720">
            <a:spAutoFit/>
          </a:bodyPr>
          <a:lstStyle/>
          <a:p>
            <a:pPr algn="ctr"/>
            <a:r>
              <a:rPr lang="en-US" sz="2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PTOLEMAIS</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9" name="Rectangle 8"/>
          <p:cNvSpPr/>
          <p:nvPr/>
        </p:nvSpPr>
        <p:spPr>
          <a:xfrm>
            <a:off x="4953000" y="5939135"/>
            <a:ext cx="1689309" cy="461665"/>
          </a:xfrm>
          <a:prstGeom prst="rect">
            <a:avLst/>
          </a:prstGeom>
          <a:noFill/>
        </p:spPr>
        <p:txBody>
          <a:bodyPr wrap="none" lIns="91440" tIns="45720" rIns="91440" bIns="45720">
            <a:spAutoFit/>
          </a:bodyPr>
          <a:lstStyle/>
          <a:p>
            <a:pPr algn="ctr"/>
            <a:r>
              <a:rPr lang="en-US" sz="2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JERUSALEM</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22" name="Picture 2"/>
          <p:cNvPicPr>
            <a:picLocks noChangeAspect="1" noChangeArrowheads="1"/>
          </p:cNvPicPr>
          <p:nvPr/>
        </p:nvPicPr>
        <p:blipFill rotWithShape="1">
          <a:blip r:embed="rId2"/>
          <a:srcRect r="53197" b="68539"/>
          <a:stretch/>
        </p:blipFill>
        <p:spPr bwMode="auto">
          <a:xfrm>
            <a:off x="0" y="685800"/>
            <a:ext cx="2514600" cy="6096000"/>
          </a:xfrm>
          <a:prstGeom prst="rect">
            <a:avLst/>
          </a:prstGeom>
          <a:noFill/>
          <a:ln w="9525">
            <a:noFill/>
            <a:miter lim="800000"/>
            <a:headEnd/>
            <a:tailEnd/>
          </a:ln>
          <a:effectLst/>
        </p:spPr>
      </p:pic>
      <p:sp>
        <p:nvSpPr>
          <p:cNvPr id="18" name="TextBox 17"/>
          <p:cNvSpPr txBox="1"/>
          <p:nvPr/>
        </p:nvSpPr>
        <p:spPr>
          <a:xfrm>
            <a:off x="76200" y="801469"/>
            <a:ext cx="3924300" cy="430887"/>
          </a:xfrm>
          <a:prstGeom prst="rect">
            <a:avLst/>
          </a:prstGeom>
          <a:noFill/>
        </p:spPr>
        <p:txBody>
          <a:bodyPr wrap="square" rtlCol="0">
            <a:spAutoFit/>
          </a:bodyPr>
          <a:lstStyle/>
          <a:p>
            <a:r>
              <a:rPr lang="en-US" sz="2200" dirty="0"/>
              <a:t>Shouldn’t be based on…</a:t>
            </a:r>
          </a:p>
        </p:txBody>
      </p:sp>
      <p:sp>
        <p:nvSpPr>
          <p:cNvPr id="25" name="TextBox 24"/>
          <p:cNvSpPr txBox="1"/>
          <p:nvPr/>
        </p:nvSpPr>
        <p:spPr>
          <a:xfrm>
            <a:off x="114299" y="1157748"/>
            <a:ext cx="5266371" cy="430887"/>
          </a:xfrm>
          <a:prstGeom prst="rect">
            <a:avLst/>
          </a:prstGeom>
          <a:noFill/>
        </p:spPr>
        <p:txBody>
          <a:bodyPr wrap="square" rtlCol="0">
            <a:spAutoFit/>
          </a:bodyPr>
          <a:lstStyle/>
          <a:p>
            <a:pPr marL="342900" indent="-342900">
              <a:buFont typeface="Arial" panose="020B0604020202020204" pitchFamily="34" charset="0"/>
              <a:buChar char="•"/>
            </a:pPr>
            <a:r>
              <a:rPr lang="en-US" sz="2200" dirty="0"/>
              <a:t>Leadings Attributed to the Holy Spirit</a:t>
            </a:r>
          </a:p>
        </p:txBody>
      </p:sp>
      <p:pic>
        <p:nvPicPr>
          <p:cNvPr id="28" name="Picture 2"/>
          <p:cNvPicPr>
            <a:picLocks noChangeAspect="1" noChangeArrowheads="1"/>
          </p:cNvPicPr>
          <p:nvPr/>
        </p:nvPicPr>
        <p:blipFill rotWithShape="1">
          <a:blip r:embed="rId2"/>
          <a:srcRect r="53197" b="68539"/>
          <a:stretch/>
        </p:blipFill>
        <p:spPr bwMode="auto">
          <a:xfrm>
            <a:off x="1928606" y="1981200"/>
            <a:ext cx="2186194" cy="426575"/>
          </a:xfrm>
          <a:prstGeom prst="rect">
            <a:avLst/>
          </a:prstGeom>
          <a:noFill/>
          <a:ln w="9525">
            <a:noFill/>
            <a:miter lim="800000"/>
            <a:headEnd/>
            <a:tailEnd/>
          </a:ln>
          <a:effectLst/>
        </p:spPr>
      </p:pic>
      <p:sp>
        <p:nvSpPr>
          <p:cNvPr id="27" name="TextBox 26"/>
          <p:cNvSpPr txBox="1"/>
          <p:nvPr/>
        </p:nvSpPr>
        <p:spPr>
          <a:xfrm>
            <a:off x="114300" y="1592759"/>
            <a:ext cx="4686300" cy="769441"/>
          </a:xfrm>
          <a:prstGeom prst="rect">
            <a:avLst/>
          </a:prstGeom>
          <a:noFill/>
        </p:spPr>
        <p:txBody>
          <a:bodyPr wrap="square" rtlCol="0">
            <a:spAutoFit/>
          </a:bodyPr>
          <a:lstStyle/>
          <a:p>
            <a:pPr marL="342900" indent="-342900">
              <a:buFont typeface="Arial" panose="020B0604020202020204" pitchFamily="34" charset="0"/>
              <a:buChar char="•"/>
            </a:pPr>
            <a:r>
              <a:rPr lang="en-US" sz="2200" dirty="0"/>
              <a:t>Well-Intentioned Brethren Whose Concerns Aren’t the Lord’s</a:t>
            </a:r>
          </a:p>
        </p:txBody>
      </p:sp>
      <p:sp>
        <p:nvSpPr>
          <p:cNvPr id="23" name="TextBox 22"/>
          <p:cNvSpPr txBox="1"/>
          <p:nvPr/>
        </p:nvSpPr>
        <p:spPr>
          <a:xfrm>
            <a:off x="114300" y="2430959"/>
            <a:ext cx="4686300" cy="769441"/>
          </a:xfrm>
          <a:prstGeom prst="rect">
            <a:avLst/>
          </a:prstGeom>
          <a:noFill/>
        </p:spPr>
        <p:txBody>
          <a:bodyPr wrap="square" rtlCol="0">
            <a:spAutoFit/>
          </a:bodyPr>
          <a:lstStyle/>
          <a:p>
            <a:r>
              <a:rPr lang="en-US" sz="2200" dirty="0"/>
              <a:t>Paul’s Decision-Making…</a:t>
            </a:r>
          </a:p>
          <a:p>
            <a:pPr marL="342900" indent="-342900">
              <a:buFont typeface="Arial" panose="020B0604020202020204" pitchFamily="34" charset="0"/>
              <a:buChar char="•"/>
            </a:pPr>
            <a:r>
              <a:rPr lang="en-US" sz="2200" dirty="0"/>
              <a:t>All things for the Gospel’s Sake</a:t>
            </a:r>
          </a:p>
        </p:txBody>
      </p:sp>
      <p:sp>
        <p:nvSpPr>
          <p:cNvPr id="24" name="Rectangle 23"/>
          <p:cNvSpPr/>
          <p:nvPr/>
        </p:nvSpPr>
        <p:spPr>
          <a:xfrm>
            <a:off x="4724400" y="551557"/>
            <a:ext cx="4114800" cy="6001643"/>
          </a:xfrm>
          <a:prstGeom prst="rect">
            <a:avLst/>
          </a:prstGeom>
          <a:gradFill flip="none" rotWithShape="1">
            <a:gsLst>
              <a:gs pos="0">
                <a:srgbClr val="F9FBB7"/>
              </a:gs>
              <a:gs pos="100000">
                <a:srgbClr val="F9FBB7"/>
              </a:gs>
            </a:gsLst>
            <a:lin ang="8100000" scaled="1"/>
            <a:tileRect/>
          </a:gradFill>
          <a:effectLst>
            <a:outerShdw blurRad="50800" dist="88900" dir="13500000" algn="br" rotWithShape="0">
              <a:prstClr val="black">
                <a:alpha val="40000"/>
              </a:prstClr>
            </a:outerShdw>
          </a:effectLst>
        </p:spPr>
        <p:txBody>
          <a:bodyPr wrap="square">
            <a:spAutoFit/>
          </a:bodyPr>
          <a:lstStyle/>
          <a:p>
            <a:r>
              <a:rPr lang="en-US" sz="2400" b="1" dirty="0"/>
              <a:t>While at Miletus…</a:t>
            </a:r>
          </a:p>
          <a:p>
            <a:r>
              <a:rPr lang="en-US" sz="2400" b="1" dirty="0"/>
              <a:t>Acts 20</a:t>
            </a:r>
            <a:r>
              <a:rPr lang="en-US" sz="2400" b="1" baseline="30000" dirty="0"/>
              <a:t>22 </a:t>
            </a:r>
            <a:r>
              <a:rPr lang="en-US" sz="2400" dirty="0"/>
              <a:t>And now, behold, bound by the Spirit, I am on my way to Jerusalem, not knowing what will happen to me there</a:t>
            </a:r>
          </a:p>
          <a:p>
            <a:r>
              <a:rPr lang="en-US" sz="2400" b="1" baseline="30000" dirty="0"/>
              <a:t>23 </a:t>
            </a:r>
            <a:r>
              <a:rPr lang="en-US" sz="2400" dirty="0"/>
              <a:t>except that the Holy Spirit solemnly testifies to me in every city, saying that bonds and afflictions await me.</a:t>
            </a:r>
          </a:p>
          <a:p>
            <a:r>
              <a:rPr lang="en-US" sz="2400" b="1" baseline="30000" dirty="0"/>
              <a:t>24 </a:t>
            </a:r>
            <a:r>
              <a:rPr lang="en-US" sz="2400" u="sng" dirty="0"/>
              <a:t>But I do not consider my life of any account as dear to myself</a:t>
            </a:r>
            <a:r>
              <a:rPr lang="en-US" sz="2400" dirty="0"/>
              <a:t>, so that I may finish my course and the ministry which I received from the Lord Jesus, to testify solemnly of the gospel of the grace of God.</a:t>
            </a:r>
          </a:p>
        </p:txBody>
      </p:sp>
    </p:spTree>
    <p:extLst>
      <p:ext uri="{BB962C8B-B14F-4D97-AF65-F5344CB8AC3E}">
        <p14:creationId xmlns:p14="http://schemas.microsoft.com/office/powerpoint/2010/main" val="2339092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609600" y="6248400"/>
            <a:ext cx="79248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p:cNvPicPr>
            <a:picLocks noChangeAspect="1" noChangeArrowheads="1"/>
          </p:cNvPicPr>
          <p:nvPr/>
        </p:nvPicPr>
        <p:blipFill>
          <a:blip r:embed="rId2"/>
          <a:srcRect/>
          <a:stretch>
            <a:fillRect/>
          </a:stretch>
        </p:blipFill>
        <p:spPr bwMode="auto">
          <a:xfrm>
            <a:off x="2272348" y="0"/>
            <a:ext cx="4548204" cy="6781800"/>
          </a:xfrm>
          <a:prstGeom prst="rect">
            <a:avLst/>
          </a:prstGeom>
          <a:noFill/>
          <a:ln w="9525">
            <a:noFill/>
            <a:miter lim="800000"/>
            <a:headEnd/>
            <a:tailEnd/>
          </a:ln>
          <a:effectLst/>
        </p:spPr>
      </p:pic>
      <p:sp>
        <p:nvSpPr>
          <p:cNvPr id="21" name="Rectangle 20"/>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effectLst>
                  <a:outerShdw blurRad="38100" dist="38100" dir="2700000" algn="tl">
                    <a:srgbClr val="000000">
                      <a:alpha val="43137"/>
                    </a:srgbClr>
                  </a:outerShdw>
                </a:effectLst>
              </a:rPr>
              <a:t>Decision-Making</a:t>
            </a:r>
          </a:p>
        </p:txBody>
      </p:sp>
      <p:sp>
        <p:nvSpPr>
          <p:cNvPr id="6" name="Rectangle 5"/>
          <p:cNvSpPr/>
          <p:nvPr/>
        </p:nvSpPr>
        <p:spPr>
          <a:xfrm>
            <a:off x="4970142" y="838200"/>
            <a:ext cx="821058" cy="461665"/>
          </a:xfrm>
          <a:prstGeom prst="rect">
            <a:avLst/>
          </a:prstGeom>
          <a:noFill/>
        </p:spPr>
        <p:txBody>
          <a:bodyPr wrap="none" lIns="91440" tIns="45720" rIns="91440" bIns="45720">
            <a:spAutoFit/>
          </a:bodyPr>
          <a:lstStyle/>
          <a:p>
            <a:pPr algn="ctr"/>
            <a:r>
              <a:rPr lang="en-US" sz="2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TYRE</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8" name="Rectangle 7"/>
          <p:cNvSpPr/>
          <p:nvPr/>
        </p:nvSpPr>
        <p:spPr>
          <a:xfrm>
            <a:off x="4046800" y="3429000"/>
            <a:ext cx="1515800" cy="461665"/>
          </a:xfrm>
          <a:prstGeom prst="rect">
            <a:avLst/>
          </a:prstGeom>
          <a:noFill/>
        </p:spPr>
        <p:txBody>
          <a:bodyPr wrap="none" lIns="91440" tIns="45720" rIns="91440" bIns="45720">
            <a:spAutoFit/>
          </a:bodyPr>
          <a:lstStyle/>
          <a:p>
            <a:pPr algn="ctr"/>
            <a:r>
              <a:rPr lang="en-US" sz="2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CAESAREA</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0" name="Oval 9"/>
          <p:cNvSpPr/>
          <p:nvPr/>
        </p:nvSpPr>
        <p:spPr>
          <a:xfrm>
            <a:off x="4419600" y="2057400"/>
            <a:ext cx="228600" cy="2286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886200" y="3657600"/>
            <a:ext cx="228600" cy="2286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876800" y="6172200"/>
            <a:ext cx="228600" cy="2286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800600" y="990600"/>
            <a:ext cx="228600" cy="2286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495800" y="1900535"/>
            <a:ext cx="1663084" cy="461665"/>
          </a:xfrm>
          <a:prstGeom prst="rect">
            <a:avLst/>
          </a:prstGeom>
          <a:noFill/>
        </p:spPr>
        <p:txBody>
          <a:bodyPr wrap="none" lIns="91440" tIns="45720" rIns="91440" bIns="45720">
            <a:spAutoFit/>
          </a:bodyPr>
          <a:lstStyle/>
          <a:p>
            <a:pPr algn="ctr"/>
            <a:r>
              <a:rPr lang="en-US" sz="2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PTOLEMAIS</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9" name="Rectangle 8"/>
          <p:cNvSpPr/>
          <p:nvPr/>
        </p:nvSpPr>
        <p:spPr>
          <a:xfrm>
            <a:off x="4953000" y="5939135"/>
            <a:ext cx="1689309" cy="461665"/>
          </a:xfrm>
          <a:prstGeom prst="rect">
            <a:avLst/>
          </a:prstGeom>
          <a:noFill/>
        </p:spPr>
        <p:txBody>
          <a:bodyPr wrap="none" lIns="91440" tIns="45720" rIns="91440" bIns="45720">
            <a:spAutoFit/>
          </a:bodyPr>
          <a:lstStyle/>
          <a:p>
            <a:pPr algn="ctr"/>
            <a:r>
              <a:rPr lang="en-US" sz="2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JERUSALEM</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22" name="Picture 2"/>
          <p:cNvPicPr>
            <a:picLocks noChangeAspect="1" noChangeArrowheads="1"/>
          </p:cNvPicPr>
          <p:nvPr/>
        </p:nvPicPr>
        <p:blipFill rotWithShape="1">
          <a:blip r:embed="rId2"/>
          <a:srcRect r="53197" b="68539"/>
          <a:stretch/>
        </p:blipFill>
        <p:spPr bwMode="auto">
          <a:xfrm>
            <a:off x="0" y="685800"/>
            <a:ext cx="2514600" cy="6096000"/>
          </a:xfrm>
          <a:prstGeom prst="rect">
            <a:avLst/>
          </a:prstGeom>
          <a:noFill/>
          <a:ln w="9525">
            <a:noFill/>
            <a:miter lim="800000"/>
            <a:headEnd/>
            <a:tailEnd/>
          </a:ln>
          <a:effectLst/>
        </p:spPr>
      </p:pic>
      <p:sp>
        <p:nvSpPr>
          <p:cNvPr id="18" name="TextBox 17"/>
          <p:cNvSpPr txBox="1"/>
          <p:nvPr/>
        </p:nvSpPr>
        <p:spPr>
          <a:xfrm>
            <a:off x="76200" y="801469"/>
            <a:ext cx="3924300" cy="430887"/>
          </a:xfrm>
          <a:prstGeom prst="rect">
            <a:avLst/>
          </a:prstGeom>
          <a:noFill/>
        </p:spPr>
        <p:txBody>
          <a:bodyPr wrap="square" rtlCol="0">
            <a:spAutoFit/>
          </a:bodyPr>
          <a:lstStyle/>
          <a:p>
            <a:r>
              <a:rPr lang="en-US" sz="2200" dirty="0"/>
              <a:t>Shouldn’t be based on…</a:t>
            </a:r>
          </a:p>
        </p:txBody>
      </p:sp>
      <p:sp>
        <p:nvSpPr>
          <p:cNvPr id="25" name="TextBox 24"/>
          <p:cNvSpPr txBox="1"/>
          <p:nvPr/>
        </p:nvSpPr>
        <p:spPr>
          <a:xfrm>
            <a:off x="114299" y="1157748"/>
            <a:ext cx="5266371" cy="430887"/>
          </a:xfrm>
          <a:prstGeom prst="rect">
            <a:avLst/>
          </a:prstGeom>
          <a:noFill/>
        </p:spPr>
        <p:txBody>
          <a:bodyPr wrap="square" rtlCol="0">
            <a:spAutoFit/>
          </a:bodyPr>
          <a:lstStyle/>
          <a:p>
            <a:pPr marL="342900" indent="-342900">
              <a:buFont typeface="Arial" panose="020B0604020202020204" pitchFamily="34" charset="0"/>
              <a:buChar char="•"/>
            </a:pPr>
            <a:r>
              <a:rPr lang="en-US" sz="2200" dirty="0"/>
              <a:t>Leadings Attributed to the Holy Spirit</a:t>
            </a:r>
          </a:p>
        </p:txBody>
      </p:sp>
      <p:pic>
        <p:nvPicPr>
          <p:cNvPr id="28" name="Picture 2"/>
          <p:cNvPicPr>
            <a:picLocks noChangeAspect="1" noChangeArrowheads="1"/>
          </p:cNvPicPr>
          <p:nvPr/>
        </p:nvPicPr>
        <p:blipFill rotWithShape="1">
          <a:blip r:embed="rId2"/>
          <a:srcRect r="53197" b="68539"/>
          <a:stretch/>
        </p:blipFill>
        <p:spPr bwMode="auto">
          <a:xfrm>
            <a:off x="1928606" y="1981200"/>
            <a:ext cx="2186194" cy="426575"/>
          </a:xfrm>
          <a:prstGeom prst="rect">
            <a:avLst/>
          </a:prstGeom>
          <a:noFill/>
          <a:ln w="9525">
            <a:noFill/>
            <a:miter lim="800000"/>
            <a:headEnd/>
            <a:tailEnd/>
          </a:ln>
          <a:effectLst/>
        </p:spPr>
      </p:pic>
      <p:sp>
        <p:nvSpPr>
          <p:cNvPr id="27" name="TextBox 26"/>
          <p:cNvSpPr txBox="1"/>
          <p:nvPr/>
        </p:nvSpPr>
        <p:spPr>
          <a:xfrm>
            <a:off x="114300" y="1592759"/>
            <a:ext cx="4686300" cy="769441"/>
          </a:xfrm>
          <a:prstGeom prst="rect">
            <a:avLst/>
          </a:prstGeom>
          <a:noFill/>
        </p:spPr>
        <p:txBody>
          <a:bodyPr wrap="square" rtlCol="0">
            <a:spAutoFit/>
          </a:bodyPr>
          <a:lstStyle/>
          <a:p>
            <a:pPr marL="342900" indent="-342900">
              <a:buFont typeface="Arial" panose="020B0604020202020204" pitchFamily="34" charset="0"/>
              <a:buChar char="•"/>
            </a:pPr>
            <a:r>
              <a:rPr lang="en-US" sz="2200" dirty="0"/>
              <a:t>Well-Intentioned Brethren Whose Concerns Aren’t the Lord’s</a:t>
            </a:r>
          </a:p>
        </p:txBody>
      </p:sp>
      <p:sp>
        <p:nvSpPr>
          <p:cNvPr id="23" name="TextBox 22"/>
          <p:cNvSpPr txBox="1"/>
          <p:nvPr/>
        </p:nvSpPr>
        <p:spPr>
          <a:xfrm>
            <a:off x="114300" y="2430959"/>
            <a:ext cx="4686300" cy="769441"/>
          </a:xfrm>
          <a:prstGeom prst="rect">
            <a:avLst/>
          </a:prstGeom>
          <a:noFill/>
        </p:spPr>
        <p:txBody>
          <a:bodyPr wrap="square" rtlCol="0">
            <a:spAutoFit/>
          </a:bodyPr>
          <a:lstStyle/>
          <a:p>
            <a:r>
              <a:rPr lang="en-US" sz="2200" dirty="0"/>
              <a:t>Paul’s Decision-Making…</a:t>
            </a:r>
          </a:p>
          <a:p>
            <a:pPr marL="342900" indent="-342900">
              <a:buFont typeface="Arial" panose="020B0604020202020204" pitchFamily="34" charset="0"/>
              <a:buChar char="•"/>
            </a:pPr>
            <a:r>
              <a:rPr lang="en-US" sz="2200" dirty="0"/>
              <a:t>All things for the Gospel’s Sake</a:t>
            </a:r>
          </a:p>
        </p:txBody>
      </p:sp>
      <p:sp>
        <p:nvSpPr>
          <p:cNvPr id="24" name="Rectangle 23"/>
          <p:cNvSpPr/>
          <p:nvPr/>
        </p:nvSpPr>
        <p:spPr>
          <a:xfrm>
            <a:off x="4800600" y="546080"/>
            <a:ext cx="4267200" cy="3416320"/>
          </a:xfrm>
          <a:prstGeom prst="rect">
            <a:avLst/>
          </a:prstGeom>
          <a:gradFill flip="none" rotWithShape="1">
            <a:gsLst>
              <a:gs pos="0">
                <a:srgbClr val="F9FBB7"/>
              </a:gs>
              <a:gs pos="100000">
                <a:srgbClr val="F9FBB7"/>
              </a:gs>
            </a:gsLst>
            <a:lin ang="8100000" scaled="1"/>
            <a:tileRect/>
          </a:gradFill>
          <a:effectLst>
            <a:outerShdw blurRad="50800" dist="88900" dir="13500000" algn="br" rotWithShape="0">
              <a:prstClr val="black">
                <a:alpha val="40000"/>
              </a:prstClr>
            </a:outerShdw>
          </a:effectLst>
        </p:spPr>
        <p:txBody>
          <a:bodyPr wrap="square">
            <a:spAutoFit/>
          </a:bodyPr>
          <a:lstStyle/>
          <a:p>
            <a:r>
              <a:rPr lang="en-US" sz="2400" b="1" dirty="0"/>
              <a:t>After he arrived at Jerusalem…</a:t>
            </a:r>
          </a:p>
          <a:p>
            <a:r>
              <a:rPr lang="en-US" sz="2400" b="1" dirty="0"/>
              <a:t>Acts 21</a:t>
            </a:r>
            <a:r>
              <a:rPr lang="en-US" sz="2400" b="1" baseline="30000" dirty="0"/>
              <a:t>26</a:t>
            </a:r>
          </a:p>
          <a:p>
            <a:r>
              <a:rPr lang="en-US" sz="2400" dirty="0"/>
              <a:t>Then Paul took the men, and the next day, purifying himself along with them, went into the temple giving notice of the completion of the days of purification, until the sacrifice was offered for each one of them.</a:t>
            </a:r>
          </a:p>
        </p:txBody>
      </p:sp>
      <p:sp>
        <p:nvSpPr>
          <p:cNvPr id="20" name="Rectangle 19"/>
          <p:cNvSpPr/>
          <p:nvPr/>
        </p:nvSpPr>
        <p:spPr>
          <a:xfrm>
            <a:off x="381000" y="3340298"/>
            <a:ext cx="8713470" cy="3416320"/>
          </a:xfrm>
          <a:prstGeom prst="rect">
            <a:avLst/>
          </a:prstGeom>
          <a:gradFill flip="none" rotWithShape="1">
            <a:gsLst>
              <a:gs pos="0">
                <a:srgbClr val="F9FBB7"/>
              </a:gs>
              <a:gs pos="100000">
                <a:srgbClr val="F9FBB7"/>
              </a:gs>
            </a:gsLst>
            <a:lin ang="8100000" scaled="1"/>
            <a:tileRect/>
          </a:gradFill>
          <a:effectLst>
            <a:outerShdw blurRad="50800" dist="88900" dir="13500000" algn="br" rotWithShape="0">
              <a:prstClr val="black">
                <a:alpha val="40000"/>
              </a:prstClr>
            </a:outerShdw>
          </a:effectLst>
        </p:spPr>
        <p:txBody>
          <a:bodyPr wrap="square">
            <a:spAutoFit/>
          </a:bodyPr>
          <a:lstStyle/>
          <a:p>
            <a:r>
              <a:rPr lang="en-US" sz="2400" b="1" dirty="0"/>
              <a:t>1 Corinthians 9 </a:t>
            </a:r>
            <a:r>
              <a:rPr lang="en-US" sz="2400" b="1" baseline="30000" dirty="0"/>
              <a:t>20 </a:t>
            </a:r>
            <a:r>
              <a:rPr lang="en-US" sz="2400" dirty="0"/>
              <a:t>To the Jews I became as a Jew, so that I might win Jews; to those who are under the Law, as under the Law though not being myself under the Law, so that I might win those who are under the Law; </a:t>
            </a:r>
            <a:r>
              <a:rPr lang="en-US" sz="2400" b="1" baseline="30000" dirty="0"/>
              <a:t>21 </a:t>
            </a:r>
            <a:r>
              <a:rPr lang="en-US" sz="2400" dirty="0"/>
              <a:t>to those who are without law, as without law,</a:t>
            </a:r>
          </a:p>
          <a:p>
            <a:r>
              <a:rPr lang="en-US" sz="2400" dirty="0"/>
              <a:t>though not being without the law of God but under the law of Christ, so that I might win those who are without law. </a:t>
            </a:r>
            <a:r>
              <a:rPr lang="en-US" sz="2400" b="1" baseline="30000" dirty="0"/>
              <a:t>22 </a:t>
            </a:r>
            <a:r>
              <a:rPr lang="en-US" sz="2400" dirty="0"/>
              <a:t>To the weak I</a:t>
            </a:r>
          </a:p>
          <a:p>
            <a:r>
              <a:rPr lang="en-US" sz="2400" dirty="0"/>
              <a:t>became weak, that I might win the weak; I have become all things to all men, so that I may by all means save some. </a:t>
            </a:r>
            <a:r>
              <a:rPr lang="en-US" sz="2400" b="1" baseline="30000" dirty="0"/>
              <a:t>23 </a:t>
            </a:r>
            <a:r>
              <a:rPr lang="en-US" sz="2400" u="sng" dirty="0"/>
              <a:t>I do all things for the sake of the gospel</a:t>
            </a:r>
            <a:r>
              <a:rPr lang="en-US" sz="2400" dirty="0"/>
              <a:t>, so that I may become a fellow partaker of it.</a:t>
            </a:r>
          </a:p>
        </p:txBody>
      </p:sp>
    </p:spTree>
    <p:extLst>
      <p:ext uri="{BB962C8B-B14F-4D97-AF65-F5344CB8AC3E}">
        <p14:creationId xmlns:p14="http://schemas.microsoft.com/office/powerpoint/2010/main" val="1321224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
                                            <p:bg/>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uiExpand="1"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609600" y="6248400"/>
            <a:ext cx="79248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p:cNvPicPr>
            <a:picLocks noChangeAspect="1" noChangeArrowheads="1"/>
          </p:cNvPicPr>
          <p:nvPr/>
        </p:nvPicPr>
        <p:blipFill>
          <a:blip r:embed="rId2"/>
          <a:srcRect/>
          <a:stretch>
            <a:fillRect/>
          </a:stretch>
        </p:blipFill>
        <p:spPr bwMode="auto">
          <a:xfrm>
            <a:off x="2272348" y="0"/>
            <a:ext cx="4548204" cy="6781800"/>
          </a:xfrm>
          <a:prstGeom prst="rect">
            <a:avLst/>
          </a:prstGeom>
          <a:noFill/>
          <a:ln w="9525">
            <a:noFill/>
            <a:miter lim="800000"/>
            <a:headEnd/>
            <a:tailEnd/>
          </a:ln>
          <a:effectLst/>
        </p:spPr>
      </p:pic>
      <p:sp>
        <p:nvSpPr>
          <p:cNvPr id="21" name="Rectangle 20"/>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effectLst>
                  <a:outerShdw blurRad="38100" dist="38100" dir="2700000" algn="tl">
                    <a:srgbClr val="000000">
                      <a:alpha val="43137"/>
                    </a:srgbClr>
                  </a:outerShdw>
                </a:effectLst>
              </a:rPr>
              <a:t>Decision-Making</a:t>
            </a:r>
          </a:p>
        </p:txBody>
      </p:sp>
      <p:sp>
        <p:nvSpPr>
          <p:cNvPr id="6" name="Rectangle 5"/>
          <p:cNvSpPr/>
          <p:nvPr/>
        </p:nvSpPr>
        <p:spPr>
          <a:xfrm>
            <a:off x="4970142" y="838200"/>
            <a:ext cx="821058" cy="461665"/>
          </a:xfrm>
          <a:prstGeom prst="rect">
            <a:avLst/>
          </a:prstGeom>
          <a:noFill/>
        </p:spPr>
        <p:txBody>
          <a:bodyPr wrap="none" lIns="91440" tIns="45720" rIns="91440" bIns="45720">
            <a:spAutoFit/>
          </a:bodyPr>
          <a:lstStyle/>
          <a:p>
            <a:pPr algn="ctr"/>
            <a:r>
              <a:rPr lang="en-US" sz="2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TYRE</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8" name="Rectangle 7"/>
          <p:cNvSpPr/>
          <p:nvPr/>
        </p:nvSpPr>
        <p:spPr>
          <a:xfrm>
            <a:off x="4046800" y="3429000"/>
            <a:ext cx="1515800" cy="461665"/>
          </a:xfrm>
          <a:prstGeom prst="rect">
            <a:avLst/>
          </a:prstGeom>
          <a:noFill/>
        </p:spPr>
        <p:txBody>
          <a:bodyPr wrap="none" lIns="91440" tIns="45720" rIns="91440" bIns="45720">
            <a:spAutoFit/>
          </a:bodyPr>
          <a:lstStyle/>
          <a:p>
            <a:pPr algn="ctr"/>
            <a:r>
              <a:rPr lang="en-US" sz="2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CAESAREA</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0" name="Oval 9"/>
          <p:cNvSpPr/>
          <p:nvPr/>
        </p:nvSpPr>
        <p:spPr>
          <a:xfrm>
            <a:off x="4419600" y="2057400"/>
            <a:ext cx="228600" cy="2286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886200" y="3657600"/>
            <a:ext cx="228600" cy="2286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876800" y="6172200"/>
            <a:ext cx="228600" cy="2286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800600" y="990600"/>
            <a:ext cx="228600" cy="2286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495800" y="1900535"/>
            <a:ext cx="1663084" cy="461665"/>
          </a:xfrm>
          <a:prstGeom prst="rect">
            <a:avLst/>
          </a:prstGeom>
          <a:noFill/>
        </p:spPr>
        <p:txBody>
          <a:bodyPr wrap="none" lIns="91440" tIns="45720" rIns="91440" bIns="45720">
            <a:spAutoFit/>
          </a:bodyPr>
          <a:lstStyle/>
          <a:p>
            <a:pPr algn="ctr"/>
            <a:r>
              <a:rPr lang="en-US" sz="2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PTOLEMAIS</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9" name="Rectangle 8"/>
          <p:cNvSpPr/>
          <p:nvPr/>
        </p:nvSpPr>
        <p:spPr>
          <a:xfrm>
            <a:off x="4953000" y="5939135"/>
            <a:ext cx="1689309" cy="461665"/>
          </a:xfrm>
          <a:prstGeom prst="rect">
            <a:avLst/>
          </a:prstGeom>
          <a:noFill/>
        </p:spPr>
        <p:txBody>
          <a:bodyPr wrap="none" lIns="91440" tIns="45720" rIns="91440" bIns="45720">
            <a:spAutoFit/>
          </a:bodyPr>
          <a:lstStyle/>
          <a:p>
            <a:pPr algn="ctr"/>
            <a:r>
              <a:rPr lang="en-US" sz="2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JERUSALEM</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22" name="Picture 2"/>
          <p:cNvPicPr>
            <a:picLocks noChangeAspect="1" noChangeArrowheads="1"/>
          </p:cNvPicPr>
          <p:nvPr/>
        </p:nvPicPr>
        <p:blipFill rotWithShape="1">
          <a:blip r:embed="rId2"/>
          <a:srcRect r="53197" b="68539"/>
          <a:stretch/>
        </p:blipFill>
        <p:spPr bwMode="auto">
          <a:xfrm>
            <a:off x="0" y="685800"/>
            <a:ext cx="2514600" cy="6096000"/>
          </a:xfrm>
          <a:prstGeom prst="rect">
            <a:avLst/>
          </a:prstGeom>
          <a:noFill/>
          <a:ln w="9525">
            <a:noFill/>
            <a:miter lim="800000"/>
            <a:headEnd/>
            <a:tailEnd/>
          </a:ln>
          <a:effectLst/>
        </p:spPr>
      </p:pic>
      <p:sp>
        <p:nvSpPr>
          <p:cNvPr id="18" name="TextBox 17"/>
          <p:cNvSpPr txBox="1"/>
          <p:nvPr/>
        </p:nvSpPr>
        <p:spPr>
          <a:xfrm>
            <a:off x="76200" y="801469"/>
            <a:ext cx="3924300" cy="430887"/>
          </a:xfrm>
          <a:prstGeom prst="rect">
            <a:avLst/>
          </a:prstGeom>
          <a:noFill/>
        </p:spPr>
        <p:txBody>
          <a:bodyPr wrap="square" rtlCol="0">
            <a:spAutoFit/>
          </a:bodyPr>
          <a:lstStyle/>
          <a:p>
            <a:r>
              <a:rPr lang="en-US" sz="2200" dirty="0"/>
              <a:t>Shouldn’t be based on…</a:t>
            </a:r>
          </a:p>
        </p:txBody>
      </p:sp>
      <p:sp>
        <p:nvSpPr>
          <p:cNvPr id="25" name="TextBox 24"/>
          <p:cNvSpPr txBox="1"/>
          <p:nvPr/>
        </p:nvSpPr>
        <p:spPr>
          <a:xfrm>
            <a:off x="114299" y="1157748"/>
            <a:ext cx="5266371" cy="430887"/>
          </a:xfrm>
          <a:prstGeom prst="rect">
            <a:avLst/>
          </a:prstGeom>
          <a:noFill/>
        </p:spPr>
        <p:txBody>
          <a:bodyPr wrap="square" rtlCol="0">
            <a:spAutoFit/>
          </a:bodyPr>
          <a:lstStyle/>
          <a:p>
            <a:pPr marL="342900" indent="-342900">
              <a:buFont typeface="Arial" panose="020B0604020202020204" pitchFamily="34" charset="0"/>
              <a:buChar char="•"/>
            </a:pPr>
            <a:r>
              <a:rPr lang="en-US" sz="2200" dirty="0"/>
              <a:t>Leadings Attributed to the Holy Spirit</a:t>
            </a:r>
          </a:p>
        </p:txBody>
      </p:sp>
      <p:pic>
        <p:nvPicPr>
          <p:cNvPr id="28" name="Picture 2"/>
          <p:cNvPicPr>
            <a:picLocks noChangeAspect="1" noChangeArrowheads="1"/>
          </p:cNvPicPr>
          <p:nvPr/>
        </p:nvPicPr>
        <p:blipFill rotWithShape="1">
          <a:blip r:embed="rId2"/>
          <a:srcRect r="53197" b="68539"/>
          <a:stretch/>
        </p:blipFill>
        <p:spPr bwMode="auto">
          <a:xfrm>
            <a:off x="1928606" y="1981200"/>
            <a:ext cx="2186194" cy="426575"/>
          </a:xfrm>
          <a:prstGeom prst="rect">
            <a:avLst/>
          </a:prstGeom>
          <a:noFill/>
          <a:ln w="9525">
            <a:noFill/>
            <a:miter lim="800000"/>
            <a:headEnd/>
            <a:tailEnd/>
          </a:ln>
          <a:effectLst/>
        </p:spPr>
      </p:pic>
      <p:sp>
        <p:nvSpPr>
          <p:cNvPr id="27" name="TextBox 26"/>
          <p:cNvSpPr txBox="1"/>
          <p:nvPr/>
        </p:nvSpPr>
        <p:spPr>
          <a:xfrm>
            <a:off x="114300" y="1592759"/>
            <a:ext cx="4686300" cy="769441"/>
          </a:xfrm>
          <a:prstGeom prst="rect">
            <a:avLst/>
          </a:prstGeom>
          <a:noFill/>
        </p:spPr>
        <p:txBody>
          <a:bodyPr wrap="square" rtlCol="0">
            <a:spAutoFit/>
          </a:bodyPr>
          <a:lstStyle/>
          <a:p>
            <a:pPr marL="342900" indent="-342900">
              <a:buFont typeface="Arial" panose="020B0604020202020204" pitchFamily="34" charset="0"/>
              <a:buChar char="•"/>
            </a:pPr>
            <a:r>
              <a:rPr lang="en-US" sz="2200" dirty="0"/>
              <a:t>Well-Intentioned Brethren Whose Concerns Aren’t the Lord’s</a:t>
            </a:r>
          </a:p>
        </p:txBody>
      </p:sp>
      <p:sp>
        <p:nvSpPr>
          <p:cNvPr id="23" name="TextBox 22"/>
          <p:cNvSpPr txBox="1"/>
          <p:nvPr/>
        </p:nvSpPr>
        <p:spPr>
          <a:xfrm>
            <a:off x="114300" y="2430959"/>
            <a:ext cx="4686300" cy="769441"/>
          </a:xfrm>
          <a:prstGeom prst="rect">
            <a:avLst/>
          </a:prstGeom>
          <a:noFill/>
        </p:spPr>
        <p:txBody>
          <a:bodyPr wrap="square" rtlCol="0">
            <a:spAutoFit/>
          </a:bodyPr>
          <a:lstStyle/>
          <a:p>
            <a:r>
              <a:rPr lang="en-US" sz="2200" dirty="0"/>
              <a:t>Paul’s Decision-Making…</a:t>
            </a:r>
          </a:p>
          <a:p>
            <a:pPr marL="342900" indent="-342900">
              <a:buFont typeface="Arial" panose="020B0604020202020204" pitchFamily="34" charset="0"/>
              <a:buChar char="•"/>
            </a:pPr>
            <a:r>
              <a:rPr lang="en-US" sz="2200" dirty="0"/>
              <a:t>All things for the Gospel’s Sake</a:t>
            </a:r>
          </a:p>
        </p:txBody>
      </p:sp>
      <p:sp>
        <p:nvSpPr>
          <p:cNvPr id="26" name="TextBox 25"/>
          <p:cNvSpPr txBox="1"/>
          <p:nvPr/>
        </p:nvSpPr>
        <p:spPr>
          <a:xfrm>
            <a:off x="114300" y="3276600"/>
            <a:ext cx="4305300" cy="1446550"/>
          </a:xfrm>
          <a:prstGeom prst="rect">
            <a:avLst/>
          </a:prstGeom>
          <a:noFill/>
        </p:spPr>
        <p:txBody>
          <a:bodyPr wrap="square" rtlCol="0">
            <a:spAutoFit/>
          </a:bodyPr>
          <a:lstStyle/>
          <a:p>
            <a:r>
              <a:rPr lang="en-US" sz="2200" dirty="0"/>
              <a:t>“Have Your Cake &amp; Eat It Too” Decision-Making…</a:t>
            </a:r>
          </a:p>
          <a:p>
            <a:pPr marL="342900" indent="-342900">
              <a:buFont typeface="Arial" panose="020B0604020202020204" pitchFamily="34" charset="0"/>
              <a:buChar char="•"/>
            </a:pPr>
            <a:r>
              <a:rPr lang="en-US" sz="2200" dirty="0"/>
              <a:t>Balaam</a:t>
            </a:r>
          </a:p>
          <a:p>
            <a:pPr marL="342900" indent="-342900">
              <a:buFont typeface="Arial" panose="020B0604020202020204" pitchFamily="34" charset="0"/>
              <a:buChar char="•"/>
            </a:pPr>
            <a:r>
              <a:rPr lang="en-US" sz="2200" dirty="0"/>
              <a:t>No Man Can Serve Two Masters!</a:t>
            </a:r>
          </a:p>
        </p:txBody>
      </p:sp>
    </p:spTree>
    <p:extLst>
      <p:ext uri="{BB962C8B-B14F-4D97-AF65-F5344CB8AC3E}">
        <p14:creationId xmlns:p14="http://schemas.microsoft.com/office/powerpoint/2010/main" val="3560151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463</TotalTime>
  <Words>332</Words>
  <Application>Microsoft Office PowerPoint</Application>
  <PresentationFormat>On-screen Show (4:3)</PresentationFormat>
  <Paragraphs>114</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Smelser</dc:creator>
  <cp:lastModifiedBy>Jeff Smelser</cp:lastModifiedBy>
  <cp:revision>42</cp:revision>
  <dcterms:created xsi:type="dcterms:W3CDTF">2018-05-12T20:08:22Z</dcterms:created>
  <dcterms:modified xsi:type="dcterms:W3CDTF">2018-05-13T14:44:55Z</dcterms:modified>
</cp:coreProperties>
</file>