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5" r:id="rId10"/>
    <p:sldId id="266" r:id="rId11"/>
    <p:sldId id="267" r:id="rId12"/>
    <p:sldId id="264" r:id="rId13"/>
    <p:sldId id="268" r:id="rId14"/>
    <p:sldId id="270" r:id="rId15"/>
    <p:sldId id="269" r:id="rId16"/>
    <p:sldId id="271" r:id="rId17"/>
    <p:sldId id="272" r:id="rId18"/>
    <p:sldId id="273" r:id="rId19"/>
    <p:sldId id="274" r:id="rId20"/>
    <p:sldId id="275" r:id="rId21"/>
    <p:sldId id="277" r:id="rId22"/>
    <p:sldId id="279" r:id="rId23"/>
    <p:sldId id="281" r:id="rId24"/>
    <p:sldId id="276" r:id="rId25"/>
    <p:sldId id="278"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FCAD1-D41D-4135-BA6C-DD8943E19893}"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394625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CAD1-D41D-4135-BA6C-DD8943E19893}"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419878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CAD1-D41D-4135-BA6C-DD8943E19893}"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33698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CAD1-D41D-4135-BA6C-DD8943E19893}"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54833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FCAD1-D41D-4135-BA6C-DD8943E19893}"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140286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FCAD1-D41D-4135-BA6C-DD8943E19893}"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15975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FCAD1-D41D-4135-BA6C-DD8943E19893}"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403879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FCAD1-D41D-4135-BA6C-DD8943E19893}"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408873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FCAD1-D41D-4135-BA6C-DD8943E19893}"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42400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FCAD1-D41D-4135-BA6C-DD8943E19893}"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132894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FCAD1-D41D-4135-BA6C-DD8943E19893}"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891D-F91A-4D22-9D56-031138A5C6CD}" type="slidenum">
              <a:rPr lang="en-US" smtClean="0"/>
              <a:t>‹#›</a:t>
            </a:fld>
            <a:endParaRPr lang="en-US"/>
          </a:p>
        </p:txBody>
      </p:sp>
    </p:spTree>
    <p:extLst>
      <p:ext uri="{BB962C8B-B14F-4D97-AF65-F5344CB8AC3E}">
        <p14:creationId xmlns:p14="http://schemas.microsoft.com/office/powerpoint/2010/main" val="294907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FCAD1-D41D-4135-BA6C-DD8943E19893}" type="datetimeFigureOut">
              <a:rPr lang="en-US" smtClean="0"/>
              <a:t>4/29/2018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4891D-F91A-4D22-9D56-031138A5C6CD}" type="slidenum">
              <a:rPr lang="en-US" smtClean="0"/>
              <a:t>‹#›</a:t>
            </a:fld>
            <a:endParaRPr lang="en-US"/>
          </a:p>
        </p:txBody>
      </p:sp>
    </p:spTree>
    <p:extLst>
      <p:ext uri="{BB962C8B-B14F-4D97-AF65-F5344CB8AC3E}">
        <p14:creationId xmlns:p14="http://schemas.microsoft.com/office/powerpoint/2010/main" val="228737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2667000" y="1981200"/>
            <a:ext cx="3733800" cy="1569660"/>
          </a:xfrm>
          <a:prstGeom prst="rect">
            <a:avLst/>
          </a:prstGeom>
          <a:noFill/>
        </p:spPr>
        <p:txBody>
          <a:bodyPr wrap="square" rtlCol="0">
            <a:spAutoFit/>
          </a:bodyPr>
          <a:lstStyle/>
          <a:p>
            <a:pPr algn="ctr"/>
            <a:r>
              <a:rPr lang="en-US" sz="3200" dirty="0" smtClean="0"/>
              <a:t>Exton</a:t>
            </a:r>
          </a:p>
          <a:p>
            <a:pPr algn="ctr"/>
            <a:r>
              <a:rPr lang="en-US" sz="3200" dirty="0" smtClean="0"/>
              <a:t>Sunday 11 am</a:t>
            </a:r>
          </a:p>
          <a:p>
            <a:pPr algn="ctr"/>
            <a:r>
              <a:rPr lang="en-US" sz="3200" dirty="0" smtClean="0"/>
              <a:t>April 29, 2018</a:t>
            </a:r>
            <a:endParaRPr lang="en-US" sz="3200" dirty="0"/>
          </a:p>
        </p:txBody>
      </p:sp>
    </p:spTree>
    <p:extLst>
      <p:ext uri="{BB962C8B-B14F-4D97-AF65-F5344CB8AC3E}">
        <p14:creationId xmlns:p14="http://schemas.microsoft.com/office/powerpoint/2010/main" val="41577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1661993"/>
          </a:xfrm>
          <a:prstGeom prst="rect">
            <a:avLst/>
          </a:prstGeom>
        </p:spPr>
        <p:txBody>
          <a:bodyPr wrap="square">
            <a:spAutoFit/>
          </a:bodyPr>
          <a:lstStyle/>
          <a:p>
            <a:r>
              <a:rPr lang="en-US" sz="2200" dirty="0" smtClean="0"/>
              <a:t>“The </a:t>
            </a:r>
            <a:r>
              <a:rPr lang="en-US" sz="2200" dirty="0"/>
              <a:t>majority of America’s 73.7 million children under age 18 live in families with two parents (</a:t>
            </a:r>
            <a:r>
              <a:rPr lang="en-US" sz="2200" b="1" dirty="0"/>
              <a:t>69 percent</a:t>
            </a:r>
            <a:r>
              <a:rPr lang="en-US" sz="2200" dirty="0" smtClean="0"/>
              <a:t>)”</a:t>
            </a:r>
          </a:p>
          <a:p>
            <a:r>
              <a:rPr lang="en-US" dirty="0" smtClean="0"/>
              <a:t>https://www.census.gov/newsroom/press-releases/2016/cb16-192.html</a:t>
            </a:r>
            <a:endParaRPr lang="en-US" dirty="0"/>
          </a:p>
        </p:txBody>
      </p:sp>
      <p:sp>
        <p:nvSpPr>
          <p:cNvPr id="8" name="Rectangle 7"/>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0" name="TextBox 9"/>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1" name="TextBox 10"/>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
        <p:nvSpPr>
          <p:cNvPr id="12" name="Rectangle 11"/>
          <p:cNvSpPr/>
          <p:nvPr/>
        </p:nvSpPr>
        <p:spPr>
          <a:xfrm>
            <a:off x="4038600" y="4586407"/>
            <a:ext cx="5105400" cy="1661993"/>
          </a:xfrm>
          <a:prstGeom prst="rect">
            <a:avLst/>
          </a:prstGeom>
        </p:spPr>
        <p:txBody>
          <a:bodyPr wrap="square">
            <a:spAutoFit/>
          </a:bodyPr>
          <a:lstStyle/>
          <a:p>
            <a:r>
              <a:rPr lang="es-ES" sz="2200" dirty="0" smtClean="0"/>
              <a:t>"La mayoría de los 73,7 millones de estado </a:t>
            </a:r>
            <a:r>
              <a:rPr lang="es-ES" sz="2200" dirty="0" err="1" smtClean="0"/>
              <a:t>unidenses</a:t>
            </a:r>
            <a:r>
              <a:rPr lang="es-ES" sz="2200" dirty="0" smtClean="0"/>
              <a:t> menores de 18 años viven en familias con dos padres (</a:t>
            </a:r>
            <a:r>
              <a:rPr lang="es-ES" sz="2200" b="1" dirty="0" smtClean="0"/>
              <a:t>69 por ciento</a:t>
            </a:r>
            <a:r>
              <a:rPr lang="es-ES" sz="2200" dirty="0" smtClean="0"/>
              <a:t>)”</a:t>
            </a:r>
          </a:p>
          <a:p>
            <a:r>
              <a:rPr lang="en-US" dirty="0" smtClean="0"/>
              <a:t>https://www.census.gov/newsroom/press-releases/2016/cb16-192.html</a:t>
            </a:r>
            <a:endParaRPr lang="en-US" dirty="0"/>
          </a:p>
        </p:txBody>
      </p:sp>
    </p:spTree>
    <p:extLst>
      <p:ext uri="{BB962C8B-B14F-4D97-AF65-F5344CB8AC3E}">
        <p14:creationId xmlns:p14="http://schemas.microsoft.com/office/powerpoint/2010/main" val="1299475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769441"/>
          </a:xfrm>
          <a:prstGeom prst="rect">
            <a:avLst/>
          </a:prstGeom>
        </p:spPr>
        <p:txBody>
          <a:bodyPr wrap="square">
            <a:spAutoFit/>
          </a:bodyPr>
          <a:lstStyle/>
          <a:p>
            <a:r>
              <a:rPr lang="en-US" sz="2200" b="1" dirty="0" smtClean="0"/>
              <a:t>31%</a:t>
            </a:r>
            <a:r>
              <a:rPr lang="en-US" sz="2200" dirty="0" smtClean="0"/>
              <a:t> of children </a:t>
            </a:r>
            <a:r>
              <a:rPr lang="en-US" sz="2200" dirty="0"/>
              <a:t>under age 18 </a:t>
            </a:r>
            <a:r>
              <a:rPr lang="en-US" sz="2200" b="1" dirty="0" smtClean="0"/>
              <a:t>don’t live </a:t>
            </a:r>
            <a:r>
              <a:rPr lang="en-US" sz="2200" b="1" dirty="0"/>
              <a:t>in </a:t>
            </a:r>
            <a:r>
              <a:rPr lang="en-US" sz="2200" b="1" dirty="0" smtClean="0"/>
              <a:t>a family </a:t>
            </a:r>
            <a:r>
              <a:rPr lang="en-US" sz="2200" b="1" dirty="0"/>
              <a:t>with two </a:t>
            </a:r>
            <a:r>
              <a:rPr lang="en-US" sz="2200" b="1" dirty="0" smtClean="0"/>
              <a:t>parents</a:t>
            </a:r>
          </a:p>
        </p:txBody>
      </p:sp>
      <p:sp>
        <p:nvSpPr>
          <p:cNvPr id="8" name="Rectangle 7"/>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0" name="TextBox 9"/>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1" name="TextBox 10"/>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
        <p:nvSpPr>
          <p:cNvPr id="2" name="Rectangle 1"/>
          <p:cNvSpPr/>
          <p:nvPr/>
        </p:nvSpPr>
        <p:spPr>
          <a:xfrm>
            <a:off x="4038600" y="4572000"/>
            <a:ext cx="5181600" cy="830997"/>
          </a:xfrm>
          <a:prstGeom prst="rect">
            <a:avLst/>
          </a:prstGeom>
        </p:spPr>
        <p:txBody>
          <a:bodyPr wrap="square">
            <a:spAutoFit/>
          </a:bodyPr>
          <a:lstStyle/>
          <a:p>
            <a:r>
              <a:rPr lang="es-ES" sz="2400" b="1" dirty="0" smtClean="0"/>
              <a:t>31%</a:t>
            </a:r>
            <a:r>
              <a:rPr lang="es-ES" sz="2400" dirty="0" smtClean="0"/>
              <a:t> de los niños menores de 18 años </a:t>
            </a:r>
            <a:r>
              <a:rPr lang="es-ES" sz="2400" b="1" dirty="0" smtClean="0"/>
              <a:t>no viven en una familia con dos padres</a:t>
            </a:r>
            <a:endParaRPr lang="en-US" sz="2400" b="1" dirty="0"/>
          </a:p>
        </p:txBody>
      </p:sp>
    </p:spTree>
    <p:extLst>
      <p:ext uri="{BB962C8B-B14F-4D97-AF65-F5344CB8AC3E}">
        <p14:creationId xmlns:p14="http://schemas.microsoft.com/office/powerpoint/2010/main" val="10176049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830997"/>
          </a:xfrm>
          <a:prstGeom prst="rect">
            <a:avLst/>
          </a:prstGeom>
        </p:spPr>
        <p:txBody>
          <a:bodyPr wrap="square">
            <a:spAutoFit/>
          </a:bodyPr>
          <a:lstStyle/>
          <a:p>
            <a:r>
              <a:rPr lang="en-US" sz="2400" dirty="0" smtClean="0"/>
              <a:t>People who say they don’t want to bring children into this world</a:t>
            </a:r>
            <a:endParaRPr lang="en-US" sz="2400" dirty="0"/>
          </a:p>
        </p:txBody>
      </p:sp>
      <p:sp>
        <p:nvSpPr>
          <p:cNvPr id="8" name="Rectangle 7"/>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0" name="TextBox 9"/>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1" name="TextBox 10"/>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
        <p:nvSpPr>
          <p:cNvPr id="2" name="Rectangle 1"/>
          <p:cNvSpPr/>
          <p:nvPr/>
        </p:nvSpPr>
        <p:spPr>
          <a:xfrm>
            <a:off x="4267200" y="4731603"/>
            <a:ext cx="4572000" cy="830997"/>
          </a:xfrm>
          <a:prstGeom prst="rect">
            <a:avLst/>
          </a:prstGeom>
        </p:spPr>
        <p:txBody>
          <a:bodyPr>
            <a:spAutoFit/>
          </a:bodyPr>
          <a:lstStyle/>
          <a:p>
            <a:r>
              <a:rPr lang="es-ES" sz="2400" dirty="0" smtClean="0"/>
              <a:t>Las personas que dicen que no quieren traer niños a este mundo</a:t>
            </a:r>
            <a:endParaRPr lang="en-US" sz="2400" dirty="0"/>
          </a:p>
        </p:txBody>
      </p:sp>
    </p:spTree>
    <p:extLst>
      <p:ext uri="{BB962C8B-B14F-4D97-AF65-F5344CB8AC3E}">
        <p14:creationId xmlns:p14="http://schemas.microsoft.com/office/powerpoint/2010/main" val="12727042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p:txBody>
      </p:sp>
      <p:sp>
        <p:nvSpPr>
          <p:cNvPr id="8" name="Rectangle 7"/>
          <p:cNvSpPr/>
          <p:nvPr/>
        </p:nvSpPr>
        <p:spPr>
          <a:xfrm>
            <a:off x="2286000" y="762000"/>
            <a:ext cx="6858000" cy="3046988"/>
          </a:xfrm>
          <a:prstGeom prst="rect">
            <a:avLst/>
          </a:prstGeom>
        </p:spPr>
        <p:txBody>
          <a:bodyPr wrap="square">
            <a:spAutoFit/>
          </a:bodyPr>
          <a:lstStyle/>
          <a:p>
            <a:r>
              <a:rPr lang="en-US" sz="2400" b="1" dirty="0" smtClean="0">
                <a:latin typeface="Palatino Linotype" panose="02040502050505030304" pitchFamily="18" charset="0"/>
              </a:rPr>
              <a:t>Mark 10 </a:t>
            </a:r>
            <a:r>
              <a:rPr lang="en-US" sz="2400" b="1" baseline="30000" dirty="0" smtClean="0">
                <a:latin typeface="Palatino Linotype" panose="02040502050505030304" pitchFamily="18" charset="0"/>
              </a:rPr>
              <a:t>29</a:t>
            </a:r>
            <a:r>
              <a:rPr lang="en-US" sz="2400" b="1" baseline="30000" dirty="0">
                <a:latin typeface="Palatino Linotype" panose="02040502050505030304" pitchFamily="18" charset="0"/>
              </a:rPr>
              <a:t> </a:t>
            </a:r>
            <a:r>
              <a:rPr lang="en-US" sz="2400" dirty="0">
                <a:latin typeface="Palatino Linotype" panose="02040502050505030304" pitchFamily="18" charset="0"/>
              </a:rPr>
              <a:t>Jesus said, “Truly I say to you, there is no one who has left house or brothers or sisters or mother or father or children or farms, for My sake and for the gospel’s sake, </a:t>
            </a:r>
            <a:r>
              <a:rPr lang="en-US" sz="2400" b="1" baseline="30000" dirty="0">
                <a:latin typeface="Palatino Linotype" panose="02040502050505030304" pitchFamily="18" charset="0"/>
              </a:rPr>
              <a:t>30 </a:t>
            </a:r>
            <a:r>
              <a:rPr lang="en-US" sz="2400" dirty="0" smtClean="0">
                <a:latin typeface="Palatino Linotype" panose="02040502050505030304" pitchFamily="18" charset="0"/>
              </a:rPr>
              <a:t>but </a:t>
            </a:r>
            <a:r>
              <a:rPr lang="en-US" sz="2400" dirty="0">
                <a:latin typeface="Palatino Linotype" panose="02040502050505030304" pitchFamily="18" charset="0"/>
              </a:rPr>
              <a:t>that he will receive a hundred times as much now in </a:t>
            </a:r>
            <a:r>
              <a:rPr lang="en-US" sz="2400" dirty="0" smtClean="0">
                <a:latin typeface="Palatino Linotype" panose="02040502050505030304" pitchFamily="18" charset="0"/>
              </a:rPr>
              <a:t>the </a:t>
            </a:r>
            <a:r>
              <a:rPr lang="en-US" sz="2400" dirty="0">
                <a:latin typeface="Palatino Linotype" panose="02040502050505030304" pitchFamily="18" charset="0"/>
              </a:rPr>
              <a:t>present age, houses and brothers and sisters and mothers and children and farms, along </a:t>
            </a:r>
            <a:r>
              <a:rPr lang="en-US" sz="2400" dirty="0" smtClean="0">
                <a:latin typeface="Palatino Linotype" panose="02040502050505030304" pitchFamily="18" charset="0"/>
              </a:rPr>
              <a:t>with persecutions</a:t>
            </a:r>
            <a:r>
              <a:rPr lang="en-US" sz="2400" dirty="0">
                <a:latin typeface="Palatino Linotype" panose="02040502050505030304" pitchFamily="18" charset="0"/>
              </a:rPr>
              <a:t>; and in the age to come, eternal life. </a:t>
            </a:r>
          </a:p>
        </p:txBody>
      </p:sp>
      <p:sp>
        <p:nvSpPr>
          <p:cNvPr id="11" name="TextBox 10"/>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2" name="TextBox 11"/>
          <p:cNvSpPr txBox="1"/>
          <p:nvPr/>
        </p:nvSpPr>
        <p:spPr>
          <a:xfrm>
            <a:off x="533400" y="480060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p:txBody>
      </p:sp>
      <p:sp>
        <p:nvSpPr>
          <p:cNvPr id="13" name="Rectangle 12"/>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14" name="Rectangle 13"/>
          <p:cNvSpPr/>
          <p:nvPr/>
        </p:nvSpPr>
        <p:spPr>
          <a:xfrm>
            <a:off x="2133601" y="4300478"/>
            <a:ext cx="7010400" cy="2462213"/>
          </a:xfrm>
          <a:prstGeom prst="rect">
            <a:avLst/>
          </a:prstGeom>
        </p:spPr>
        <p:txBody>
          <a:bodyPr wrap="square">
            <a:spAutoFit/>
          </a:bodyPr>
          <a:lstStyle/>
          <a:p>
            <a:r>
              <a:rPr lang="en-US" sz="2200" b="1" dirty="0" smtClean="0">
                <a:latin typeface="Palatino Linotype" panose="02040502050505030304" pitchFamily="18" charset="0"/>
              </a:rPr>
              <a:t>Marcos 10 </a:t>
            </a:r>
            <a:r>
              <a:rPr lang="es-ES" sz="2200" b="1" baseline="30000" dirty="0" smtClean="0">
                <a:latin typeface="Palatino Linotype" panose="02040502050505030304" pitchFamily="18" charset="0"/>
              </a:rPr>
              <a:t>29</a:t>
            </a:r>
            <a:r>
              <a:rPr lang="es-ES" sz="2200" b="1" baseline="30000" dirty="0">
                <a:latin typeface="Palatino Linotype" panose="02040502050505030304" pitchFamily="18" charset="0"/>
              </a:rPr>
              <a:t> </a:t>
            </a:r>
            <a:r>
              <a:rPr lang="es-ES" sz="2200" dirty="0">
                <a:latin typeface="Palatino Linotype" panose="02040502050505030304" pitchFamily="18" charset="0"/>
              </a:rPr>
              <a:t>Respondió Jesús y dijo</a:t>
            </a:r>
            <a:r>
              <a:rPr lang="es-ES" sz="2200" dirty="0" smtClean="0">
                <a:latin typeface="Palatino Linotype" panose="02040502050505030304" pitchFamily="18" charset="0"/>
              </a:rPr>
              <a:t>:—</a:t>
            </a:r>
            <a:r>
              <a:rPr lang="es-ES" sz="2200" dirty="0">
                <a:latin typeface="Palatino Linotype" panose="02040502050505030304" pitchFamily="18" charset="0"/>
              </a:rPr>
              <a:t>De cierto os digo que no hay nadie que haya dejado casa, o hermanos, o hermanas, o padre, o madre, o mujer, o hijos, o tierras, por causa de mí y del evangelio, </a:t>
            </a:r>
            <a:r>
              <a:rPr lang="es-ES" sz="2200" b="1" baseline="30000" dirty="0">
                <a:latin typeface="Palatino Linotype" panose="02040502050505030304" pitchFamily="18" charset="0"/>
              </a:rPr>
              <a:t>30 </a:t>
            </a:r>
            <a:r>
              <a:rPr lang="es-ES" sz="2200" dirty="0">
                <a:latin typeface="Palatino Linotype" panose="02040502050505030304" pitchFamily="18" charset="0"/>
              </a:rPr>
              <a:t>que no reciba cien veces más ahora en este tiempo: casas, hermanos, hermanas, madres, hijos y tierras, aunque con persecuciones, y </a:t>
            </a:r>
            <a:r>
              <a:rPr lang="es-ES" sz="2200" u="sng" dirty="0">
                <a:latin typeface="Palatino Linotype" panose="02040502050505030304" pitchFamily="18" charset="0"/>
              </a:rPr>
              <a:t>en el siglo venidero la vida </a:t>
            </a:r>
            <a:r>
              <a:rPr lang="es-ES" sz="2200" u="sng" dirty="0" smtClean="0">
                <a:latin typeface="Palatino Linotype" panose="02040502050505030304" pitchFamily="18" charset="0"/>
              </a:rPr>
              <a:t>eterna</a:t>
            </a:r>
            <a:r>
              <a:rPr lang="es-ES" sz="2200" dirty="0" smtClean="0">
                <a:latin typeface="Palatino Linotype" panose="02040502050505030304" pitchFamily="18" charset="0"/>
              </a:rPr>
              <a:t>. </a:t>
            </a:r>
            <a:endParaRPr lang="es-ES" sz="2200" dirty="0">
              <a:latin typeface="Palatino Linotype" panose="02040502050505030304" pitchFamily="18" charset="0"/>
            </a:endParaRPr>
          </a:p>
        </p:txBody>
      </p:sp>
    </p:spTree>
    <p:extLst>
      <p:ext uri="{BB962C8B-B14F-4D97-AF65-F5344CB8AC3E}">
        <p14:creationId xmlns:p14="http://schemas.microsoft.com/office/powerpoint/2010/main" val="938819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p:txBody>
      </p:sp>
      <p:sp>
        <p:nvSpPr>
          <p:cNvPr id="8" name="Rectangle 7"/>
          <p:cNvSpPr/>
          <p:nvPr/>
        </p:nvSpPr>
        <p:spPr>
          <a:xfrm>
            <a:off x="2286000" y="762000"/>
            <a:ext cx="6858000" cy="3046988"/>
          </a:xfrm>
          <a:prstGeom prst="rect">
            <a:avLst/>
          </a:prstGeom>
        </p:spPr>
        <p:txBody>
          <a:bodyPr wrap="square">
            <a:spAutoFit/>
          </a:bodyPr>
          <a:lstStyle/>
          <a:p>
            <a:r>
              <a:rPr lang="en-US" sz="2400" b="1" dirty="0" smtClean="0">
                <a:latin typeface="Palatino Linotype" panose="02040502050505030304" pitchFamily="18" charset="0"/>
              </a:rPr>
              <a:t>Mark 10 </a:t>
            </a:r>
            <a:r>
              <a:rPr lang="en-US" sz="2400" b="1" baseline="30000" dirty="0" smtClean="0">
                <a:latin typeface="Palatino Linotype" panose="02040502050505030304" pitchFamily="18" charset="0"/>
              </a:rPr>
              <a:t>29</a:t>
            </a:r>
            <a:r>
              <a:rPr lang="en-US" sz="2400" b="1" baseline="30000" dirty="0">
                <a:latin typeface="Palatino Linotype" panose="02040502050505030304" pitchFamily="18" charset="0"/>
              </a:rPr>
              <a:t> </a:t>
            </a:r>
            <a:r>
              <a:rPr lang="en-US" sz="2400" dirty="0">
                <a:latin typeface="Palatino Linotype" panose="02040502050505030304" pitchFamily="18" charset="0"/>
              </a:rPr>
              <a:t>Jesus said, “Truly I say to you, there is no one who has left house or brothers or sisters or mother or father or children or farms, for My sake and for the gospel’s sake, </a:t>
            </a:r>
            <a:r>
              <a:rPr lang="en-US" sz="2400" b="1" baseline="30000" dirty="0">
                <a:latin typeface="Palatino Linotype" panose="02040502050505030304" pitchFamily="18" charset="0"/>
              </a:rPr>
              <a:t>30 </a:t>
            </a:r>
            <a:r>
              <a:rPr lang="en-US" sz="2400" dirty="0" smtClean="0">
                <a:latin typeface="Palatino Linotype" panose="02040502050505030304" pitchFamily="18" charset="0"/>
              </a:rPr>
              <a:t>but </a:t>
            </a:r>
            <a:r>
              <a:rPr lang="en-US" sz="2400" dirty="0">
                <a:latin typeface="Palatino Linotype" panose="02040502050505030304" pitchFamily="18" charset="0"/>
              </a:rPr>
              <a:t>that he will receive a hundred times as much now in </a:t>
            </a:r>
            <a:r>
              <a:rPr lang="en-US" sz="2400" dirty="0" smtClean="0">
                <a:latin typeface="Palatino Linotype" panose="02040502050505030304" pitchFamily="18" charset="0"/>
              </a:rPr>
              <a:t>the </a:t>
            </a:r>
            <a:r>
              <a:rPr lang="en-US" sz="2400" dirty="0">
                <a:latin typeface="Palatino Linotype" panose="02040502050505030304" pitchFamily="18" charset="0"/>
              </a:rPr>
              <a:t>present age, houses and brothers and sisters and mothers and children and farms, along </a:t>
            </a:r>
            <a:r>
              <a:rPr lang="en-US" sz="2400" dirty="0" smtClean="0">
                <a:latin typeface="Palatino Linotype" panose="02040502050505030304" pitchFamily="18" charset="0"/>
              </a:rPr>
              <a:t>with persecutions</a:t>
            </a:r>
            <a:r>
              <a:rPr lang="en-US" sz="2400" dirty="0">
                <a:latin typeface="Palatino Linotype" panose="02040502050505030304" pitchFamily="18" charset="0"/>
              </a:rPr>
              <a:t>; and </a:t>
            </a:r>
            <a:r>
              <a:rPr lang="en-US" sz="2400" u="sng" dirty="0">
                <a:latin typeface="Palatino Linotype" panose="02040502050505030304" pitchFamily="18" charset="0"/>
              </a:rPr>
              <a:t>in the age to come, eternal life</a:t>
            </a:r>
            <a:r>
              <a:rPr lang="en-US" sz="2400" dirty="0">
                <a:latin typeface="Palatino Linotype" panose="02040502050505030304" pitchFamily="18" charset="0"/>
              </a:rPr>
              <a:t>. </a:t>
            </a:r>
          </a:p>
        </p:txBody>
      </p:sp>
      <p:sp>
        <p:nvSpPr>
          <p:cNvPr id="6" name="Rectangle 5"/>
          <p:cNvSpPr/>
          <p:nvPr/>
        </p:nvSpPr>
        <p:spPr>
          <a:xfrm>
            <a:off x="2133601" y="4300478"/>
            <a:ext cx="7010400" cy="2462213"/>
          </a:xfrm>
          <a:prstGeom prst="rect">
            <a:avLst/>
          </a:prstGeom>
        </p:spPr>
        <p:txBody>
          <a:bodyPr wrap="square">
            <a:spAutoFit/>
          </a:bodyPr>
          <a:lstStyle/>
          <a:p>
            <a:r>
              <a:rPr lang="en-US" sz="2200" b="1" dirty="0" smtClean="0">
                <a:latin typeface="Palatino Linotype" panose="02040502050505030304" pitchFamily="18" charset="0"/>
              </a:rPr>
              <a:t>Marcos 10 </a:t>
            </a:r>
            <a:r>
              <a:rPr lang="es-ES" sz="2200" b="1" baseline="30000" dirty="0" smtClean="0">
                <a:latin typeface="Palatino Linotype" panose="02040502050505030304" pitchFamily="18" charset="0"/>
              </a:rPr>
              <a:t>29</a:t>
            </a:r>
            <a:r>
              <a:rPr lang="es-ES" sz="2200" b="1" baseline="30000" dirty="0">
                <a:latin typeface="Palatino Linotype" panose="02040502050505030304" pitchFamily="18" charset="0"/>
              </a:rPr>
              <a:t> </a:t>
            </a:r>
            <a:r>
              <a:rPr lang="es-ES" sz="2200" dirty="0">
                <a:latin typeface="Palatino Linotype" panose="02040502050505030304" pitchFamily="18" charset="0"/>
              </a:rPr>
              <a:t>Respondió Jesús y dijo</a:t>
            </a:r>
            <a:r>
              <a:rPr lang="es-ES" sz="2200" dirty="0" smtClean="0">
                <a:latin typeface="Palatino Linotype" panose="02040502050505030304" pitchFamily="18" charset="0"/>
              </a:rPr>
              <a:t>:—</a:t>
            </a:r>
            <a:r>
              <a:rPr lang="es-ES" sz="2200" dirty="0">
                <a:latin typeface="Palatino Linotype" panose="02040502050505030304" pitchFamily="18" charset="0"/>
              </a:rPr>
              <a:t>De cierto os digo que no hay nadie que haya dejado casa, o hermanos, o hermanas, o padre, o madre, o mujer, o hijos, o tierras, por causa de mí y del evangelio, </a:t>
            </a:r>
            <a:r>
              <a:rPr lang="es-ES" sz="2200" b="1" baseline="30000" dirty="0">
                <a:latin typeface="Palatino Linotype" panose="02040502050505030304" pitchFamily="18" charset="0"/>
              </a:rPr>
              <a:t>30 </a:t>
            </a:r>
            <a:r>
              <a:rPr lang="es-ES" sz="2200" dirty="0">
                <a:latin typeface="Palatino Linotype" panose="02040502050505030304" pitchFamily="18" charset="0"/>
              </a:rPr>
              <a:t>que no reciba cien veces más ahora en este tiempo: casas, hermanos, hermanas, madres, hijos y tierras, aunque con persecuciones, y </a:t>
            </a:r>
            <a:r>
              <a:rPr lang="es-ES" sz="2200" u="sng" dirty="0">
                <a:latin typeface="Palatino Linotype" panose="02040502050505030304" pitchFamily="18" charset="0"/>
              </a:rPr>
              <a:t>en el siglo venidero la vida </a:t>
            </a:r>
            <a:r>
              <a:rPr lang="es-ES" sz="2200" u="sng" dirty="0" smtClean="0">
                <a:latin typeface="Palatino Linotype" panose="02040502050505030304" pitchFamily="18" charset="0"/>
              </a:rPr>
              <a:t>eterna</a:t>
            </a:r>
            <a:r>
              <a:rPr lang="es-ES" sz="2200" dirty="0" smtClean="0">
                <a:latin typeface="Palatino Linotype" panose="02040502050505030304" pitchFamily="18" charset="0"/>
              </a:rPr>
              <a:t>. </a:t>
            </a:r>
            <a:endParaRPr lang="es-ES" sz="2200" dirty="0">
              <a:latin typeface="Palatino Linotype" panose="02040502050505030304" pitchFamily="18" charset="0"/>
            </a:endParaRPr>
          </a:p>
        </p:txBody>
      </p:sp>
      <p:sp>
        <p:nvSpPr>
          <p:cNvPr id="7" name="TextBox 6"/>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9" name="TextBox 8"/>
          <p:cNvSpPr txBox="1"/>
          <p:nvPr/>
        </p:nvSpPr>
        <p:spPr>
          <a:xfrm>
            <a:off x="533400" y="480060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p:txBody>
      </p:sp>
      <p:sp>
        <p:nvSpPr>
          <p:cNvPr id="10" name="Rectangle 9"/>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664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p:txBody>
      </p:sp>
      <p:sp>
        <p:nvSpPr>
          <p:cNvPr id="8" name="Rectangle 7"/>
          <p:cNvSpPr/>
          <p:nvPr/>
        </p:nvSpPr>
        <p:spPr>
          <a:xfrm>
            <a:off x="2286000" y="762000"/>
            <a:ext cx="6858000" cy="3046988"/>
          </a:xfrm>
          <a:prstGeom prst="rect">
            <a:avLst/>
          </a:prstGeom>
        </p:spPr>
        <p:txBody>
          <a:bodyPr wrap="square">
            <a:spAutoFit/>
          </a:bodyPr>
          <a:lstStyle/>
          <a:p>
            <a:r>
              <a:rPr lang="en-US" sz="2400" b="1" dirty="0" smtClean="0">
                <a:latin typeface="Palatino Linotype" panose="02040502050505030304" pitchFamily="18" charset="0"/>
              </a:rPr>
              <a:t>Mark 10 </a:t>
            </a:r>
            <a:r>
              <a:rPr lang="en-US" sz="2400" b="1" baseline="30000" dirty="0" smtClean="0">
                <a:latin typeface="Palatino Linotype" panose="02040502050505030304" pitchFamily="18" charset="0"/>
              </a:rPr>
              <a:t>29</a:t>
            </a:r>
            <a:r>
              <a:rPr lang="en-US" sz="2400" b="1" baseline="30000" dirty="0">
                <a:latin typeface="Palatino Linotype" panose="02040502050505030304" pitchFamily="18" charset="0"/>
              </a:rPr>
              <a:t> </a:t>
            </a:r>
            <a:r>
              <a:rPr lang="en-US" sz="2400" dirty="0">
                <a:latin typeface="Palatino Linotype" panose="02040502050505030304" pitchFamily="18" charset="0"/>
              </a:rPr>
              <a:t>Jesus said, “Truly I say to you, there is no one who has left house or brothers or sisters or mother or father or children or farms, for My sake and for the gospel’s sake, </a:t>
            </a:r>
            <a:r>
              <a:rPr lang="en-US" sz="2400" b="1" baseline="30000" dirty="0">
                <a:latin typeface="Palatino Linotype" panose="02040502050505030304" pitchFamily="18" charset="0"/>
              </a:rPr>
              <a:t>30 </a:t>
            </a:r>
            <a:r>
              <a:rPr lang="en-US" sz="2400" dirty="0" smtClean="0">
                <a:latin typeface="Palatino Linotype" panose="02040502050505030304" pitchFamily="18" charset="0"/>
              </a:rPr>
              <a:t>but </a:t>
            </a:r>
            <a:r>
              <a:rPr lang="en-US" sz="2400" dirty="0">
                <a:latin typeface="Palatino Linotype" panose="02040502050505030304" pitchFamily="18" charset="0"/>
              </a:rPr>
              <a:t>that he will receive a hundred times as much </a:t>
            </a:r>
            <a:r>
              <a:rPr lang="en-US" sz="2400" u="sng" dirty="0">
                <a:latin typeface="Palatino Linotype" panose="02040502050505030304" pitchFamily="18" charset="0"/>
              </a:rPr>
              <a:t>now in </a:t>
            </a:r>
            <a:r>
              <a:rPr lang="en-US" sz="2400" u="sng" dirty="0" smtClean="0">
                <a:latin typeface="Palatino Linotype" panose="02040502050505030304" pitchFamily="18" charset="0"/>
              </a:rPr>
              <a:t>the </a:t>
            </a:r>
            <a:r>
              <a:rPr lang="en-US" sz="2400" u="sng" dirty="0">
                <a:latin typeface="Palatino Linotype" panose="02040502050505030304" pitchFamily="18" charset="0"/>
              </a:rPr>
              <a:t>present age, houses and brothers and sisters and mothers and children and farms</a:t>
            </a:r>
            <a:r>
              <a:rPr lang="en-US" sz="2400" dirty="0">
                <a:latin typeface="Palatino Linotype" panose="02040502050505030304" pitchFamily="18" charset="0"/>
              </a:rPr>
              <a:t>, along </a:t>
            </a:r>
            <a:r>
              <a:rPr lang="en-US" sz="2400" dirty="0" smtClean="0">
                <a:latin typeface="Palatino Linotype" panose="02040502050505030304" pitchFamily="18" charset="0"/>
              </a:rPr>
              <a:t>with persecutions</a:t>
            </a:r>
            <a:r>
              <a:rPr lang="en-US" sz="2400" dirty="0">
                <a:latin typeface="Palatino Linotype" panose="02040502050505030304" pitchFamily="18" charset="0"/>
              </a:rPr>
              <a:t>; and in the age to come, eternal life. </a:t>
            </a:r>
          </a:p>
        </p:txBody>
      </p:sp>
      <p:sp>
        <p:nvSpPr>
          <p:cNvPr id="6" name="Rectangle 5"/>
          <p:cNvSpPr/>
          <p:nvPr/>
        </p:nvSpPr>
        <p:spPr>
          <a:xfrm>
            <a:off x="2133601" y="4300478"/>
            <a:ext cx="7010400" cy="2462213"/>
          </a:xfrm>
          <a:prstGeom prst="rect">
            <a:avLst/>
          </a:prstGeom>
        </p:spPr>
        <p:txBody>
          <a:bodyPr wrap="square">
            <a:spAutoFit/>
          </a:bodyPr>
          <a:lstStyle/>
          <a:p>
            <a:r>
              <a:rPr lang="en-US" sz="2200" b="1" dirty="0" smtClean="0">
                <a:latin typeface="Palatino Linotype" panose="02040502050505030304" pitchFamily="18" charset="0"/>
              </a:rPr>
              <a:t>Marcos 10 </a:t>
            </a:r>
            <a:r>
              <a:rPr lang="es-ES" sz="2200" b="1" baseline="30000" dirty="0" smtClean="0">
                <a:latin typeface="Palatino Linotype" panose="02040502050505030304" pitchFamily="18" charset="0"/>
              </a:rPr>
              <a:t>29</a:t>
            </a:r>
            <a:r>
              <a:rPr lang="es-ES" sz="2200" b="1" baseline="30000" dirty="0">
                <a:latin typeface="Palatino Linotype" panose="02040502050505030304" pitchFamily="18" charset="0"/>
              </a:rPr>
              <a:t> </a:t>
            </a:r>
            <a:r>
              <a:rPr lang="es-ES" sz="2200" dirty="0">
                <a:latin typeface="Palatino Linotype" panose="02040502050505030304" pitchFamily="18" charset="0"/>
              </a:rPr>
              <a:t>Respondió Jesús y dijo</a:t>
            </a:r>
            <a:r>
              <a:rPr lang="es-ES" sz="2200" dirty="0" smtClean="0">
                <a:latin typeface="Palatino Linotype" panose="02040502050505030304" pitchFamily="18" charset="0"/>
              </a:rPr>
              <a:t>:—</a:t>
            </a:r>
            <a:r>
              <a:rPr lang="es-ES" sz="2200" dirty="0">
                <a:latin typeface="Palatino Linotype" panose="02040502050505030304" pitchFamily="18" charset="0"/>
              </a:rPr>
              <a:t>De cierto os digo que no hay nadie que haya dejado casa, o hermanos, o hermanas, o padre, o madre, o mujer, o hijos, o tierras, por causa de mí y del evangelio, </a:t>
            </a:r>
            <a:r>
              <a:rPr lang="es-ES" sz="2200" b="1" baseline="30000" dirty="0">
                <a:latin typeface="Palatino Linotype" panose="02040502050505030304" pitchFamily="18" charset="0"/>
              </a:rPr>
              <a:t>30 </a:t>
            </a:r>
            <a:r>
              <a:rPr lang="es-ES" sz="2200" dirty="0">
                <a:latin typeface="Palatino Linotype" panose="02040502050505030304" pitchFamily="18" charset="0"/>
              </a:rPr>
              <a:t>que no reciba cien veces más </a:t>
            </a:r>
            <a:r>
              <a:rPr lang="es-ES" sz="2200" u="sng" dirty="0">
                <a:latin typeface="Palatino Linotype" panose="02040502050505030304" pitchFamily="18" charset="0"/>
              </a:rPr>
              <a:t>ahora en este tiempo: casas, hermanos, hermanas, madres, hijos y tierras</a:t>
            </a:r>
            <a:r>
              <a:rPr lang="es-ES" sz="2200" dirty="0">
                <a:latin typeface="Palatino Linotype" panose="02040502050505030304" pitchFamily="18" charset="0"/>
              </a:rPr>
              <a:t>, aunque con persecuciones, y en el siglo venidero la vida </a:t>
            </a:r>
            <a:r>
              <a:rPr lang="es-ES" sz="2200" dirty="0" smtClean="0">
                <a:latin typeface="Palatino Linotype" panose="02040502050505030304" pitchFamily="18" charset="0"/>
              </a:rPr>
              <a:t>eterna. </a:t>
            </a:r>
            <a:endParaRPr lang="es-ES" sz="2200" dirty="0">
              <a:latin typeface="Palatino Linotype" panose="02040502050505030304" pitchFamily="18" charset="0"/>
            </a:endParaRPr>
          </a:p>
        </p:txBody>
      </p:sp>
      <p:sp>
        <p:nvSpPr>
          <p:cNvPr id="7" name="TextBox 6"/>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9" name="TextBox 8"/>
          <p:cNvSpPr txBox="1"/>
          <p:nvPr/>
        </p:nvSpPr>
        <p:spPr>
          <a:xfrm>
            <a:off x="533400" y="4800600"/>
            <a:ext cx="3733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p:txBody>
      </p:sp>
      <p:sp>
        <p:nvSpPr>
          <p:cNvPr id="10" name="Rectangle 9"/>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470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endParaRPr lang="en-US" dirty="0"/>
          </a:p>
        </p:txBody>
      </p:sp>
      <p:sp>
        <p:nvSpPr>
          <p:cNvPr id="8" name="Rectangle 7"/>
          <p:cNvSpPr/>
          <p:nvPr/>
        </p:nvSpPr>
        <p:spPr>
          <a:xfrm>
            <a:off x="3470910" y="1619071"/>
            <a:ext cx="4834890" cy="1200329"/>
          </a:xfrm>
          <a:prstGeom prst="rect">
            <a:avLst/>
          </a:prstGeom>
        </p:spPr>
        <p:txBody>
          <a:bodyPr wrap="square">
            <a:spAutoFit/>
          </a:bodyPr>
          <a:lstStyle/>
          <a:p>
            <a:r>
              <a:rPr lang="en-US" sz="2400" b="1" dirty="0" smtClean="0">
                <a:latin typeface="Palatino Linotype" panose="02040502050505030304" pitchFamily="18" charset="0"/>
              </a:rPr>
              <a:t>John 13 </a:t>
            </a:r>
            <a:r>
              <a:rPr lang="en-US" sz="2400" b="1" baseline="30000" dirty="0">
                <a:latin typeface="Palatino Linotype" panose="02040502050505030304" pitchFamily="18" charset="0"/>
              </a:rPr>
              <a:t>35 </a:t>
            </a:r>
            <a:r>
              <a:rPr lang="en-US" sz="2400" dirty="0">
                <a:latin typeface="Palatino Linotype" panose="02040502050505030304" pitchFamily="18" charset="0"/>
              </a:rPr>
              <a:t>By this all men will know that you are My disciples, if you have love for one another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6" name="TextBox 5"/>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7" name="TextBox 6"/>
          <p:cNvSpPr txBox="1"/>
          <p:nvPr/>
        </p:nvSpPr>
        <p:spPr>
          <a:xfrm>
            <a:off x="533400" y="4800600"/>
            <a:ext cx="3733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endParaRPr lang="en-US" sz="2400" dirty="0" smtClean="0"/>
          </a:p>
        </p:txBody>
      </p:sp>
      <p:sp>
        <p:nvSpPr>
          <p:cNvPr id="9" name="Rectangle 8"/>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3" name="Rectangle 2"/>
          <p:cNvSpPr/>
          <p:nvPr/>
        </p:nvSpPr>
        <p:spPr>
          <a:xfrm>
            <a:off x="3505200" y="4572000"/>
            <a:ext cx="4572000" cy="1569660"/>
          </a:xfrm>
          <a:prstGeom prst="rect">
            <a:avLst/>
          </a:prstGeom>
        </p:spPr>
        <p:txBody>
          <a:bodyPr>
            <a:spAutoFit/>
          </a:bodyPr>
          <a:lstStyle/>
          <a:p>
            <a:r>
              <a:rPr lang="en-US" sz="2400" b="1" dirty="0" smtClean="0">
                <a:latin typeface="Palatino Linotype" panose="02040502050505030304" pitchFamily="18" charset="0"/>
              </a:rPr>
              <a:t>John 13 </a:t>
            </a:r>
            <a:r>
              <a:rPr lang="en-US" sz="2400" b="1" baseline="30000" dirty="0" smtClean="0">
                <a:latin typeface="Palatino Linotype" panose="02040502050505030304" pitchFamily="18" charset="0"/>
              </a:rPr>
              <a:t>35 </a:t>
            </a:r>
            <a:r>
              <a:rPr lang="es-ES" sz="2400" dirty="0" smtClean="0">
                <a:latin typeface="Palatino Linotype" panose="02040502050505030304" pitchFamily="18" charset="0"/>
              </a:rPr>
              <a:t>En </a:t>
            </a:r>
            <a:r>
              <a:rPr lang="es-ES" sz="2400" dirty="0">
                <a:latin typeface="Palatino Linotype" panose="02040502050505030304" pitchFamily="18" charset="0"/>
              </a:rPr>
              <a:t>esto conocerán todos que sois mis discípulos, si tenéis amor los unos por los otros.</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1277859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
        <p:nvSpPr>
          <p:cNvPr id="6" name="TextBox 5"/>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7" name="TextBox 6"/>
          <p:cNvSpPr txBox="1"/>
          <p:nvPr/>
        </p:nvSpPr>
        <p:spPr>
          <a:xfrm>
            <a:off x="533400" y="48006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p>
          <a:p>
            <a:pPr marL="285750" indent="-285750">
              <a:buFont typeface="Arial" panose="020B0604020202020204" pitchFamily="34" charset="0"/>
              <a:buChar char="•"/>
            </a:pPr>
            <a:r>
              <a:rPr lang="en-US" sz="2400" dirty="0" err="1" smtClean="0"/>
              <a:t>Cuidado</a:t>
            </a:r>
            <a:endParaRPr lang="en-US" sz="2400" dirty="0" smtClean="0"/>
          </a:p>
        </p:txBody>
      </p:sp>
      <p:sp>
        <p:nvSpPr>
          <p:cNvPr id="9" name="Rectangle 8"/>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1307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
        <p:nvSpPr>
          <p:cNvPr id="8" name="Rectangle 7"/>
          <p:cNvSpPr/>
          <p:nvPr/>
        </p:nvSpPr>
        <p:spPr>
          <a:xfrm>
            <a:off x="3470910" y="1619071"/>
            <a:ext cx="4834890" cy="1569660"/>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Palatino Linotype" panose="02040502050505030304" pitchFamily="18" charset="0"/>
              </a:rPr>
              <a:t>Acts 4</a:t>
            </a:r>
          </a:p>
          <a:p>
            <a:pPr marL="342900" indent="-342900">
              <a:buFont typeface="Arial" panose="020B0604020202020204" pitchFamily="34" charset="0"/>
              <a:buChar char="•"/>
            </a:pPr>
            <a:r>
              <a:rPr lang="en-US" sz="2400" b="1" dirty="0" smtClean="0">
                <a:latin typeface="Palatino Linotype" panose="02040502050505030304" pitchFamily="18" charset="0"/>
              </a:rPr>
              <a:t>Acts 6</a:t>
            </a:r>
          </a:p>
          <a:p>
            <a:pPr marL="342900" indent="-342900">
              <a:buFont typeface="Arial" panose="020B0604020202020204" pitchFamily="34" charset="0"/>
              <a:buChar char="•"/>
            </a:pPr>
            <a:r>
              <a:rPr lang="en-US" sz="2400" b="1" dirty="0" smtClean="0">
                <a:latin typeface="Palatino Linotype" panose="02040502050505030304" pitchFamily="18" charset="0"/>
              </a:rPr>
              <a:t>Acts 11</a:t>
            </a:r>
          </a:p>
          <a:p>
            <a:pPr marL="342900" indent="-342900">
              <a:buFont typeface="Arial" panose="020B0604020202020204" pitchFamily="34" charset="0"/>
              <a:buChar char="•"/>
            </a:pPr>
            <a:r>
              <a:rPr lang="en-US" sz="2400" b="1" dirty="0" smtClean="0">
                <a:latin typeface="Palatino Linotype" panose="02040502050505030304" pitchFamily="18" charset="0"/>
              </a:rPr>
              <a:t>1 Corinthians 16</a:t>
            </a:r>
            <a:endParaRPr lang="en-US" sz="2400" dirty="0">
              <a:latin typeface="Palatino Linotype" panose="02040502050505030304" pitchFamily="18" charset="0"/>
            </a:endParaRPr>
          </a:p>
        </p:txBody>
      </p:sp>
      <p:sp>
        <p:nvSpPr>
          <p:cNvPr id="6" name="Rectangle 5"/>
          <p:cNvSpPr/>
          <p:nvPr/>
        </p:nvSpPr>
        <p:spPr>
          <a:xfrm>
            <a:off x="3470910" y="5029200"/>
            <a:ext cx="4834890" cy="1569660"/>
          </a:xfrm>
          <a:prstGeom prst="rect">
            <a:avLst/>
          </a:prstGeom>
        </p:spPr>
        <p:txBody>
          <a:bodyPr wrap="square">
            <a:spAutoFit/>
          </a:bodyPr>
          <a:lstStyle/>
          <a:p>
            <a:pPr marL="342900" indent="-342900">
              <a:buFont typeface="Arial" panose="020B0604020202020204" pitchFamily="34" charset="0"/>
              <a:buChar char="•"/>
            </a:pPr>
            <a:r>
              <a:rPr lang="en-US" sz="2400" b="1" dirty="0" err="1" smtClean="0">
                <a:latin typeface="Palatino Linotype" panose="02040502050505030304" pitchFamily="18" charset="0"/>
              </a:rPr>
              <a:t>Hechos</a:t>
            </a:r>
            <a:r>
              <a:rPr lang="en-US" sz="2400" b="1" dirty="0" smtClean="0">
                <a:latin typeface="Palatino Linotype" panose="02040502050505030304" pitchFamily="18" charset="0"/>
              </a:rPr>
              <a:t> 4</a:t>
            </a:r>
          </a:p>
          <a:p>
            <a:pPr marL="342900" indent="-342900">
              <a:buFont typeface="Arial" panose="020B0604020202020204" pitchFamily="34" charset="0"/>
              <a:buChar char="•"/>
            </a:pPr>
            <a:r>
              <a:rPr lang="en-US" sz="2400" b="1" dirty="0" err="1" smtClean="0">
                <a:latin typeface="Palatino Linotype" panose="02040502050505030304" pitchFamily="18" charset="0"/>
              </a:rPr>
              <a:t>Hechos</a:t>
            </a:r>
            <a:r>
              <a:rPr lang="en-US" sz="2400" b="1" dirty="0" smtClean="0">
                <a:latin typeface="Palatino Linotype" panose="02040502050505030304" pitchFamily="18" charset="0"/>
              </a:rPr>
              <a:t> 6</a:t>
            </a:r>
          </a:p>
          <a:p>
            <a:pPr marL="342900" indent="-342900">
              <a:buFont typeface="Arial" panose="020B0604020202020204" pitchFamily="34" charset="0"/>
              <a:buChar char="•"/>
            </a:pPr>
            <a:r>
              <a:rPr lang="en-US" sz="2400" b="1" dirty="0" err="1" smtClean="0">
                <a:latin typeface="Palatino Linotype" panose="02040502050505030304" pitchFamily="18" charset="0"/>
              </a:rPr>
              <a:t>Hechos</a:t>
            </a:r>
            <a:r>
              <a:rPr lang="en-US" sz="2400" b="1" dirty="0" smtClean="0">
                <a:latin typeface="Palatino Linotype" panose="02040502050505030304" pitchFamily="18" charset="0"/>
              </a:rPr>
              <a:t> 11</a:t>
            </a:r>
          </a:p>
          <a:p>
            <a:pPr marL="342900" indent="-342900">
              <a:buFont typeface="Arial" panose="020B0604020202020204" pitchFamily="34" charset="0"/>
              <a:buChar char="•"/>
            </a:pPr>
            <a:r>
              <a:rPr lang="en-US" sz="2400" b="1" dirty="0" smtClean="0">
                <a:latin typeface="Palatino Linotype" panose="02040502050505030304" pitchFamily="18" charset="0"/>
              </a:rPr>
              <a:t>1 </a:t>
            </a:r>
            <a:r>
              <a:rPr lang="en-US" sz="2400" b="1" dirty="0" err="1" smtClean="0">
                <a:latin typeface="Palatino Linotype" panose="02040502050505030304" pitchFamily="18" charset="0"/>
              </a:rPr>
              <a:t>Corintios</a:t>
            </a:r>
            <a:r>
              <a:rPr lang="en-US" sz="2400" b="1" dirty="0" smtClean="0">
                <a:latin typeface="Palatino Linotype" panose="02040502050505030304" pitchFamily="18" charset="0"/>
              </a:rPr>
              <a:t> 16</a:t>
            </a:r>
            <a:endParaRPr lang="en-US" sz="2400" dirty="0">
              <a:latin typeface="Palatino Linotype" panose="02040502050505030304" pitchFamily="18" charset="0"/>
            </a:endParaRPr>
          </a:p>
        </p:txBody>
      </p:sp>
      <p:sp>
        <p:nvSpPr>
          <p:cNvPr id="7" name="TextBox 6"/>
          <p:cNvSpPr txBox="1"/>
          <p:nvPr/>
        </p:nvSpPr>
        <p:spPr>
          <a:xfrm>
            <a:off x="381000" y="4272915"/>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9" name="TextBox 8"/>
          <p:cNvSpPr txBox="1"/>
          <p:nvPr/>
        </p:nvSpPr>
        <p:spPr>
          <a:xfrm>
            <a:off x="533400" y="48006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p>
          <a:p>
            <a:pPr marL="285750" indent="-285750">
              <a:buFont typeface="Arial" panose="020B0604020202020204" pitchFamily="34" charset="0"/>
              <a:buChar char="•"/>
            </a:pPr>
            <a:r>
              <a:rPr lang="en-US" sz="2400" dirty="0" err="1" smtClean="0"/>
              <a:t>Cuidado</a:t>
            </a:r>
            <a:endParaRPr lang="en-US" sz="2400" dirty="0" smtClean="0"/>
          </a:p>
        </p:txBody>
      </p:sp>
      <p:sp>
        <p:nvSpPr>
          <p:cNvPr id="10" name="Rectangle 9"/>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65415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 Work in Progress</a:t>
            </a:r>
            <a:endParaRPr lang="en-US" sz="2800"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
        <p:nvSpPr>
          <p:cNvPr id="6" name="Rectangle 5"/>
          <p:cNvSpPr/>
          <p:nvPr/>
        </p:nvSpPr>
        <p:spPr>
          <a:xfrm>
            <a:off x="3470910" y="1097340"/>
            <a:ext cx="5292090" cy="1569660"/>
          </a:xfrm>
          <a:prstGeom prst="rect">
            <a:avLst/>
          </a:prstGeom>
        </p:spPr>
        <p:txBody>
          <a:bodyPr wrap="square">
            <a:spAutoFit/>
          </a:bodyPr>
          <a:lstStyle/>
          <a:p>
            <a:r>
              <a:rPr lang="en-US" sz="2400" b="1" u="sng" dirty="0" smtClean="0"/>
              <a:t>Spots &amp; Blemishes in the Local Church</a:t>
            </a:r>
          </a:p>
          <a:p>
            <a:pPr marL="342900" indent="-342900">
              <a:buFont typeface="Arial" panose="020B0604020202020204" pitchFamily="34" charset="0"/>
              <a:buChar char="•"/>
            </a:pPr>
            <a:r>
              <a:rPr lang="en-US" sz="2400" dirty="0" smtClean="0">
                <a:latin typeface="Palatino Linotype" panose="02040502050505030304" pitchFamily="18" charset="0"/>
              </a:rPr>
              <a:t>Ananias &amp; </a:t>
            </a:r>
            <a:r>
              <a:rPr lang="en-US" sz="2400" dirty="0" err="1" smtClean="0">
                <a:latin typeface="Palatino Linotype" panose="02040502050505030304" pitchFamily="18" charset="0"/>
              </a:rPr>
              <a:t>Sapphira</a:t>
            </a:r>
            <a:endParaRPr lang="en-US" sz="2400" dirty="0" smtClean="0">
              <a:latin typeface="Palatino Linotype" panose="02040502050505030304" pitchFamily="18" charset="0"/>
            </a:endParaRPr>
          </a:p>
          <a:p>
            <a:pPr marL="342900" indent="-342900">
              <a:buFont typeface="Arial" panose="020B0604020202020204" pitchFamily="34" charset="0"/>
              <a:buChar char="•"/>
            </a:pPr>
            <a:r>
              <a:rPr lang="en-US" sz="2400" dirty="0" smtClean="0">
                <a:latin typeface="Palatino Linotype" panose="02040502050505030304" pitchFamily="18" charset="0"/>
              </a:rPr>
              <a:t>1 Corinthians 11:21-22</a:t>
            </a:r>
          </a:p>
          <a:p>
            <a:pPr marL="342900" indent="-342900">
              <a:buFont typeface="Arial" panose="020B0604020202020204" pitchFamily="34" charset="0"/>
              <a:buChar char="•"/>
            </a:pPr>
            <a:r>
              <a:rPr lang="en-US" sz="2400" dirty="0" smtClean="0">
                <a:latin typeface="Palatino Linotype" panose="02040502050505030304" pitchFamily="18" charset="0"/>
              </a:rPr>
              <a:t>Hebrews 10:25</a:t>
            </a:r>
          </a:p>
        </p:txBody>
      </p:sp>
      <p:sp>
        <p:nvSpPr>
          <p:cNvPr id="3" name="Rectangle 2"/>
          <p:cNvSpPr/>
          <p:nvPr/>
        </p:nvSpPr>
        <p:spPr>
          <a:xfrm>
            <a:off x="3352800" y="4831140"/>
            <a:ext cx="5791200" cy="1569660"/>
          </a:xfrm>
          <a:prstGeom prst="rect">
            <a:avLst/>
          </a:prstGeom>
        </p:spPr>
        <p:txBody>
          <a:bodyPr wrap="square">
            <a:spAutoFit/>
          </a:bodyPr>
          <a:lstStyle/>
          <a:p>
            <a:r>
              <a:rPr lang="es-ES" sz="2400" b="1" u="sng" dirty="0" smtClean="0"/>
              <a:t>Manchas y </a:t>
            </a:r>
            <a:r>
              <a:rPr lang="es-ES" sz="2400" b="1" u="sng" dirty="0" smtClean="0"/>
              <a:t>arruga</a:t>
            </a:r>
            <a:r>
              <a:rPr lang="es-ES" sz="2400" b="1" u="sng" dirty="0" smtClean="0"/>
              <a:t>s en la iglesia local</a:t>
            </a:r>
          </a:p>
          <a:p>
            <a:pPr marL="342900" indent="-342900">
              <a:buFont typeface="Arial" panose="020B0604020202020204" pitchFamily="34" charset="0"/>
              <a:buChar char="•"/>
            </a:pPr>
            <a:r>
              <a:rPr lang="es-ES" sz="2400" dirty="0" err="1" smtClean="0"/>
              <a:t>Ananias</a:t>
            </a:r>
            <a:r>
              <a:rPr lang="es-ES" sz="2400" dirty="0" smtClean="0"/>
              <a:t> y Safira</a:t>
            </a:r>
          </a:p>
          <a:p>
            <a:pPr marL="342900" indent="-342900">
              <a:buFont typeface="Arial" panose="020B0604020202020204" pitchFamily="34" charset="0"/>
              <a:buChar char="•"/>
            </a:pPr>
            <a:r>
              <a:rPr lang="es-ES" sz="2400" dirty="0" smtClean="0"/>
              <a:t>1 Corintios 11: 21-22</a:t>
            </a:r>
          </a:p>
          <a:p>
            <a:pPr marL="342900" indent="-342900">
              <a:buFont typeface="Arial" panose="020B0604020202020204" pitchFamily="34" charset="0"/>
              <a:buChar char="•"/>
            </a:pPr>
            <a:r>
              <a:rPr lang="es-ES" sz="2400" dirty="0" smtClean="0"/>
              <a:t>Hebreos 10:25</a:t>
            </a:r>
            <a:endParaRPr lang="en-US" sz="2400" dirty="0"/>
          </a:p>
        </p:txBody>
      </p:sp>
      <p:sp>
        <p:nvSpPr>
          <p:cNvPr id="9" name="TextBox 8"/>
          <p:cNvSpPr txBox="1"/>
          <p:nvPr/>
        </p:nvSpPr>
        <p:spPr>
          <a:xfrm>
            <a:off x="381000" y="4272915"/>
            <a:ext cx="8001000" cy="523220"/>
          </a:xfrm>
          <a:prstGeom prst="rect">
            <a:avLst/>
          </a:prstGeom>
          <a:noFill/>
        </p:spPr>
        <p:txBody>
          <a:bodyPr wrap="square" rtlCol="0">
            <a:spAutoFit/>
          </a:bodyPr>
          <a:lstStyle/>
          <a:p>
            <a:r>
              <a:rPr lang="en-US" sz="2800" dirty="0" smtClean="0"/>
              <a:t>La </a:t>
            </a:r>
            <a:r>
              <a:rPr lang="en-US" sz="2800" dirty="0" err="1" smtClean="0"/>
              <a:t>Iglesia</a:t>
            </a:r>
            <a:r>
              <a:rPr lang="en-US" sz="2800" dirty="0" smtClean="0"/>
              <a:t>,</a:t>
            </a:r>
            <a:r>
              <a:rPr lang="es-ES" sz="2800" dirty="0" smtClean="0"/>
              <a:t> la Congregación, un Trabajo en Progreso</a:t>
            </a:r>
            <a:endParaRPr lang="en-US" sz="2800" dirty="0"/>
          </a:p>
        </p:txBody>
      </p:sp>
      <p:sp>
        <p:nvSpPr>
          <p:cNvPr id="10" name="TextBox 9"/>
          <p:cNvSpPr txBox="1"/>
          <p:nvPr/>
        </p:nvSpPr>
        <p:spPr>
          <a:xfrm>
            <a:off x="533400" y="48006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p>
          <a:p>
            <a:pPr marL="285750" indent="-285750">
              <a:buFont typeface="Arial" panose="020B0604020202020204" pitchFamily="34" charset="0"/>
              <a:buChar char="•"/>
            </a:pPr>
            <a:r>
              <a:rPr lang="en-US" sz="2400" dirty="0" err="1" smtClean="0"/>
              <a:t>Cuidado</a:t>
            </a:r>
            <a:endParaRPr lang="en-US" sz="2400" dirty="0" smtClean="0"/>
          </a:p>
        </p:txBody>
      </p:sp>
      <p:sp>
        <p:nvSpPr>
          <p:cNvPr id="11" name="Rectangle 10"/>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00078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Goldilocks Planet</a:t>
            </a:r>
            <a:endParaRPr lang="en-US" sz="2800" dirty="0"/>
          </a:p>
        </p:txBody>
      </p:sp>
      <p:sp>
        <p:nvSpPr>
          <p:cNvPr id="6" name="Rectangle 5"/>
          <p:cNvSpPr/>
          <p:nvPr/>
        </p:nvSpPr>
        <p:spPr>
          <a:xfrm>
            <a:off x="381000" y="1219200"/>
            <a:ext cx="8465820" cy="2246769"/>
          </a:xfrm>
          <a:prstGeom prst="rect">
            <a:avLst/>
          </a:prstGeom>
        </p:spPr>
        <p:txBody>
          <a:bodyPr wrap="square">
            <a:spAutoFit/>
          </a:bodyPr>
          <a:lstStyle/>
          <a:p>
            <a:r>
              <a:rPr lang="en-US" sz="2000" dirty="0" smtClean="0"/>
              <a:t>Jupiter prevents asteroids, large meteors from </a:t>
            </a:r>
            <a:r>
              <a:rPr lang="en-US" sz="2000" dirty="0"/>
              <a:t>hitting earth by attracting them with its strong gravity.</a:t>
            </a:r>
          </a:p>
          <a:p>
            <a:endParaRPr lang="en-US" sz="2000" dirty="0" smtClean="0"/>
          </a:p>
          <a:p>
            <a:r>
              <a:rPr lang="en-US" sz="2000" dirty="0" smtClean="0"/>
              <a:t>The </a:t>
            </a:r>
            <a:r>
              <a:rPr lang="en-US" sz="2000" dirty="0"/>
              <a:t>craters across the moon's surface demonstrate the frequency something has collided with the moon instead of earth. The moon's South Pole—Aitken basin—is the largest known crater in our solar system. It is eight miles deep and 1500 miles across. </a:t>
            </a:r>
            <a:endParaRPr lang="en-US" sz="2000" dirty="0" smtClean="0"/>
          </a:p>
        </p:txBody>
      </p:sp>
      <p:sp>
        <p:nvSpPr>
          <p:cNvPr id="7" name="Rectangle 6"/>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3" name="Rectangle 2"/>
          <p:cNvSpPr/>
          <p:nvPr/>
        </p:nvSpPr>
        <p:spPr>
          <a:xfrm>
            <a:off x="381000" y="4535031"/>
            <a:ext cx="8465820" cy="2246769"/>
          </a:xfrm>
          <a:prstGeom prst="rect">
            <a:avLst/>
          </a:prstGeom>
        </p:spPr>
        <p:txBody>
          <a:bodyPr wrap="square">
            <a:spAutoFit/>
          </a:bodyPr>
          <a:lstStyle/>
          <a:p>
            <a:r>
              <a:rPr lang="es-ES" sz="2000" dirty="0" smtClean="0"/>
              <a:t>Júpiter evita que los asteroides, grandes meteoritos golpeen la Tierra al atraerlos con su fuerte gravedad.</a:t>
            </a:r>
          </a:p>
          <a:p>
            <a:endParaRPr lang="es-ES" sz="2000" dirty="0" smtClean="0"/>
          </a:p>
          <a:p>
            <a:r>
              <a:rPr lang="es-ES" sz="2000" dirty="0" smtClean="0"/>
              <a:t>Los cráteres a través de la superficie de la luna demuestran la frecuencia con la que algo colisionó con la luna en lugar de la tierra. La cuenca del Polo Sur-</a:t>
            </a:r>
            <a:r>
              <a:rPr lang="es-ES" sz="2000" dirty="0" err="1" smtClean="0"/>
              <a:t>Aitken</a:t>
            </a:r>
            <a:r>
              <a:rPr lang="es-ES" sz="2000" dirty="0" smtClean="0"/>
              <a:t> de la luna-es el cráter más grande conocido en nuestro sistema solar. Tiene ocho millas de profundidad y 1500 millas de ancho.</a:t>
            </a:r>
            <a:endParaRPr lang="en-US" sz="2000" dirty="0"/>
          </a:p>
        </p:txBody>
      </p:sp>
      <p:sp>
        <p:nvSpPr>
          <p:cNvPr id="9" name="Rectangle 8"/>
          <p:cNvSpPr/>
          <p:nvPr/>
        </p:nvSpPr>
        <p:spPr>
          <a:xfrm>
            <a:off x="381000" y="4048780"/>
            <a:ext cx="3188693" cy="523220"/>
          </a:xfrm>
          <a:prstGeom prst="rect">
            <a:avLst/>
          </a:prstGeom>
        </p:spPr>
        <p:txBody>
          <a:bodyPr wrap="none">
            <a:spAutoFit/>
          </a:bodyPr>
          <a:lstStyle/>
          <a:p>
            <a:r>
              <a:rPr lang="en-US" sz="2800" dirty="0" smtClean="0"/>
              <a:t>El </a:t>
            </a:r>
            <a:r>
              <a:rPr lang="en-US" sz="2800" dirty="0" err="1"/>
              <a:t>P</a:t>
            </a:r>
            <a:r>
              <a:rPr lang="en-US" sz="2800" dirty="0" err="1" smtClean="0"/>
              <a:t>laneta</a:t>
            </a:r>
            <a:r>
              <a:rPr lang="en-US" sz="2800" dirty="0" smtClean="0"/>
              <a:t> Goldilocks</a:t>
            </a:r>
            <a:endParaRPr lang="en-US" sz="2800" dirty="0"/>
          </a:p>
        </p:txBody>
      </p:sp>
    </p:spTree>
    <p:extLst>
      <p:ext uri="{BB962C8B-B14F-4D97-AF65-F5344CB8AC3E}">
        <p14:creationId xmlns:p14="http://schemas.microsoft.com/office/powerpoint/2010/main" val="429276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
        <p:nvSpPr>
          <p:cNvPr id="7" name="TextBox 6"/>
          <p:cNvSpPr txBox="1"/>
          <p:nvPr/>
        </p:nvSpPr>
        <p:spPr>
          <a:xfrm>
            <a:off x="381000" y="4272915"/>
            <a:ext cx="8001000" cy="523220"/>
          </a:xfrm>
          <a:prstGeom prst="rect">
            <a:avLst/>
          </a:prstGeom>
          <a:noFill/>
        </p:spPr>
        <p:txBody>
          <a:bodyPr wrap="square" rtlCol="0">
            <a:spAutoFit/>
          </a:bodyPr>
          <a:lstStyle/>
          <a:p>
            <a:r>
              <a:rPr lang="en-US" sz="2800" dirty="0" smtClean="0"/>
              <a:t>La </a:t>
            </a:r>
            <a:r>
              <a:rPr lang="en-US" sz="2800" dirty="0" err="1" smtClean="0"/>
              <a:t>Iglesia</a:t>
            </a:r>
            <a:r>
              <a:rPr lang="en-US" sz="2800" dirty="0" smtClean="0"/>
              <a:t>,</a:t>
            </a:r>
            <a:r>
              <a:rPr lang="es-ES" sz="2800" dirty="0" smtClean="0"/>
              <a:t> la Congregación: </a:t>
            </a:r>
            <a:r>
              <a:rPr lang="es-ES" sz="2800" b="1" dirty="0" smtClean="0"/>
              <a:t>Mi Parte</a:t>
            </a:r>
            <a:endParaRPr lang="en-US" sz="2800" b="1" dirty="0"/>
          </a:p>
        </p:txBody>
      </p:sp>
      <p:sp>
        <p:nvSpPr>
          <p:cNvPr id="8" name="TextBox 7"/>
          <p:cNvSpPr txBox="1"/>
          <p:nvPr/>
        </p:nvSpPr>
        <p:spPr>
          <a:xfrm>
            <a:off x="533400" y="48006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p>
          <a:p>
            <a:pPr marL="285750" indent="-285750">
              <a:buFont typeface="Arial" panose="020B0604020202020204" pitchFamily="34" charset="0"/>
              <a:buChar char="•"/>
            </a:pPr>
            <a:r>
              <a:rPr lang="en-US" sz="2400" dirty="0" err="1" smtClean="0"/>
              <a:t>Cuidado</a:t>
            </a:r>
            <a:endParaRPr lang="en-US" sz="2400" dirty="0" smtClean="0"/>
          </a:p>
        </p:txBody>
      </p:sp>
      <p:sp>
        <p:nvSpPr>
          <p:cNvPr id="9" name="Rectangle 8"/>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44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reaker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9014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Tree>
    <p:extLst>
      <p:ext uri="{BB962C8B-B14F-4D97-AF65-F5344CB8AC3E}">
        <p14:creationId xmlns:p14="http://schemas.microsoft.com/office/powerpoint/2010/main" val="2872756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ips.hearstapps.com/hmg-prod.s3.amazonaws.com/images/gettyimages-461049221a-15157070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7258"/>
            <a:ext cx="9144000" cy="6084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Tree>
    <p:extLst>
      <p:ext uri="{BB962C8B-B14F-4D97-AF65-F5344CB8AC3E}">
        <p14:creationId xmlns:p14="http://schemas.microsoft.com/office/powerpoint/2010/main" val="298565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eakers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995" y="535860"/>
            <a:ext cx="4231005" cy="6346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Tree>
    <p:extLst>
      <p:ext uri="{BB962C8B-B14F-4D97-AF65-F5344CB8AC3E}">
        <p14:creationId xmlns:p14="http://schemas.microsoft.com/office/powerpoint/2010/main" val="2134955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tatic1.squarespace.com/static/55a50de7e4b091074c1bd3ce/t/55ddc919e4b0c1876c8afb67/1440598299431/thebreakers_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509"/>
            <a:ext cx="9163660" cy="66344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Tree>
    <p:extLst>
      <p:ext uri="{BB962C8B-B14F-4D97-AF65-F5344CB8AC3E}">
        <p14:creationId xmlns:p14="http://schemas.microsoft.com/office/powerpoint/2010/main" val="105281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eaker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2014"/>
            <a:ext cx="9143999" cy="60797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Tree>
    <p:extLst>
      <p:ext uri="{BB962C8B-B14F-4D97-AF65-F5344CB8AC3E}">
        <p14:creationId xmlns:p14="http://schemas.microsoft.com/office/powerpoint/2010/main" val="1972912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7692390" cy="523220"/>
          </a:xfrm>
          <a:prstGeom prst="rect">
            <a:avLst/>
          </a:prstGeom>
          <a:noFill/>
        </p:spPr>
        <p:txBody>
          <a:bodyPr wrap="square" rtlCol="0">
            <a:spAutoFit/>
          </a:bodyPr>
          <a:lstStyle/>
          <a:p>
            <a:r>
              <a:rPr lang="en-US" sz="2800" dirty="0" smtClean="0"/>
              <a:t>The Church, the Congregation: </a:t>
            </a:r>
            <a:r>
              <a:rPr lang="en-US" sz="2800" b="1" dirty="0" smtClean="0"/>
              <a:t>My Role</a:t>
            </a:r>
            <a:endParaRPr lang="en-US" sz="2800" b="1" dirty="0"/>
          </a:p>
        </p:txBody>
      </p:sp>
      <p:sp>
        <p:nvSpPr>
          <p:cNvPr id="2" name="TextBox 1"/>
          <p:cNvSpPr txBox="1"/>
          <p:nvPr/>
        </p:nvSpPr>
        <p:spPr>
          <a:xfrm>
            <a:off x="533400" y="120902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Family </a:t>
            </a:r>
          </a:p>
          <a:p>
            <a:pPr marL="285750" indent="-285750">
              <a:buFont typeface="Arial" panose="020B0604020202020204" pitchFamily="34" charset="0"/>
              <a:buChar char="•"/>
            </a:pPr>
            <a:r>
              <a:rPr lang="en-US" sz="2400" dirty="0" smtClean="0"/>
              <a:t>Love</a:t>
            </a:r>
          </a:p>
          <a:p>
            <a:pPr marL="285750" indent="-285750">
              <a:buFont typeface="Arial" panose="020B0604020202020204" pitchFamily="34" charset="0"/>
              <a:buChar char="•"/>
            </a:pPr>
            <a:r>
              <a:rPr lang="en-US" sz="2400" dirty="0" smtClean="0"/>
              <a:t>Care</a:t>
            </a:r>
            <a:endParaRPr lang="en-US" dirty="0"/>
          </a:p>
        </p:txBody>
      </p:sp>
      <p:sp>
        <p:nvSpPr>
          <p:cNvPr id="7" name="TextBox 6"/>
          <p:cNvSpPr txBox="1"/>
          <p:nvPr/>
        </p:nvSpPr>
        <p:spPr>
          <a:xfrm>
            <a:off x="381000" y="4272915"/>
            <a:ext cx="8001000" cy="523220"/>
          </a:xfrm>
          <a:prstGeom prst="rect">
            <a:avLst/>
          </a:prstGeom>
          <a:noFill/>
        </p:spPr>
        <p:txBody>
          <a:bodyPr wrap="square" rtlCol="0">
            <a:spAutoFit/>
          </a:bodyPr>
          <a:lstStyle/>
          <a:p>
            <a:r>
              <a:rPr lang="en-US" sz="2800" dirty="0" smtClean="0"/>
              <a:t>La </a:t>
            </a:r>
            <a:r>
              <a:rPr lang="en-US" sz="2800" dirty="0" err="1" smtClean="0"/>
              <a:t>Iglesia</a:t>
            </a:r>
            <a:r>
              <a:rPr lang="en-US" sz="2800" dirty="0" smtClean="0"/>
              <a:t>,</a:t>
            </a:r>
            <a:r>
              <a:rPr lang="es-ES" sz="2800" dirty="0" smtClean="0"/>
              <a:t> la Congregación: </a:t>
            </a:r>
            <a:r>
              <a:rPr lang="es-ES" sz="2800" b="1" dirty="0" smtClean="0"/>
              <a:t>Mi Parte</a:t>
            </a:r>
            <a:endParaRPr lang="en-US" sz="2800" b="1" dirty="0"/>
          </a:p>
        </p:txBody>
      </p:sp>
      <p:sp>
        <p:nvSpPr>
          <p:cNvPr id="8" name="TextBox 7"/>
          <p:cNvSpPr txBox="1"/>
          <p:nvPr/>
        </p:nvSpPr>
        <p:spPr>
          <a:xfrm>
            <a:off x="533400" y="48006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Familia</a:t>
            </a:r>
            <a:endParaRPr lang="en-US" sz="2400" dirty="0" smtClean="0"/>
          </a:p>
          <a:p>
            <a:pPr marL="285750" indent="-285750">
              <a:buFont typeface="Arial" panose="020B0604020202020204" pitchFamily="34" charset="0"/>
              <a:buChar char="•"/>
            </a:pPr>
            <a:r>
              <a:rPr lang="en-US" sz="2400" dirty="0" smtClean="0"/>
              <a:t>Amor</a:t>
            </a:r>
          </a:p>
          <a:p>
            <a:pPr marL="285750" indent="-285750">
              <a:buFont typeface="Arial" panose="020B0604020202020204" pitchFamily="34" charset="0"/>
              <a:buChar char="•"/>
            </a:pPr>
            <a:r>
              <a:rPr lang="en-US" sz="2400" dirty="0" err="1" smtClean="0"/>
              <a:t>Cuidado</a:t>
            </a:r>
            <a:endParaRPr lang="en-US" sz="2400" dirty="0" smtClean="0"/>
          </a:p>
        </p:txBody>
      </p:sp>
      <p:sp>
        <p:nvSpPr>
          <p:cNvPr id="9" name="Rectangle 8"/>
          <p:cNvSpPr/>
          <p:nvPr/>
        </p:nvSpPr>
        <p:spPr>
          <a:xfrm>
            <a:off x="0" y="37338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428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2308324"/>
          </a:xfrm>
          <a:prstGeom prst="rect">
            <a:avLst/>
          </a:prstGeom>
        </p:spPr>
        <p:txBody>
          <a:bodyPr wrap="square">
            <a:spAutoFit/>
          </a:bodyPr>
          <a:lstStyle/>
          <a:p>
            <a:r>
              <a:rPr lang="en-US" sz="2400" b="1" dirty="0" smtClean="0">
                <a:latin typeface="Palatino Linotype" panose="02040502050505030304" pitchFamily="18" charset="0"/>
              </a:rPr>
              <a:t>Ephesians 5</a:t>
            </a:r>
            <a:r>
              <a:rPr lang="en-US" sz="2400" dirty="0" smtClean="0">
                <a:latin typeface="Palatino Linotype" panose="02040502050505030304" pitchFamily="18" charset="0"/>
              </a:rPr>
              <a:t> </a:t>
            </a:r>
            <a:r>
              <a:rPr lang="en-US" sz="2400" b="1" baseline="30000" dirty="0" smtClean="0">
                <a:latin typeface="Palatino Linotype" panose="02040502050505030304" pitchFamily="18" charset="0"/>
              </a:rPr>
              <a:t>25</a:t>
            </a:r>
            <a:r>
              <a:rPr lang="en-US" sz="2400" b="1" baseline="30000" dirty="0">
                <a:latin typeface="Palatino Linotype" panose="02040502050505030304" pitchFamily="18" charset="0"/>
              </a:rPr>
              <a:t> </a:t>
            </a:r>
            <a:r>
              <a:rPr lang="en-US" sz="2400" dirty="0">
                <a:latin typeface="Palatino Linotype" panose="02040502050505030304" pitchFamily="18" charset="0"/>
              </a:rPr>
              <a:t>Husbands, love your wives, just as Christ also loved the church and gave Himself up for her, </a:t>
            </a:r>
            <a:r>
              <a:rPr lang="en-US" sz="2400" b="1" baseline="30000" dirty="0">
                <a:latin typeface="Palatino Linotype" panose="02040502050505030304" pitchFamily="18" charset="0"/>
              </a:rPr>
              <a:t>26 </a:t>
            </a:r>
            <a:r>
              <a:rPr lang="en-US" sz="2400" dirty="0">
                <a:latin typeface="Palatino Linotype" panose="02040502050505030304" pitchFamily="18" charset="0"/>
              </a:rPr>
              <a:t>so that He might sanctify her, having cleansed her by the washing of water with the word, </a:t>
            </a:r>
            <a:r>
              <a:rPr lang="en-US" sz="2400" b="1" baseline="30000" dirty="0">
                <a:latin typeface="Palatino Linotype" panose="02040502050505030304" pitchFamily="18" charset="0"/>
              </a:rPr>
              <a:t>27 </a:t>
            </a:r>
            <a:r>
              <a:rPr lang="en-US" sz="2400" dirty="0">
                <a:latin typeface="Palatino Linotype" panose="02040502050505030304" pitchFamily="18" charset="0"/>
              </a:rPr>
              <a:t>that He might present to Himself the church </a:t>
            </a:r>
            <a:r>
              <a:rPr lang="en-US" sz="2400" dirty="0" smtClean="0">
                <a:latin typeface="Palatino Linotype" panose="02040502050505030304" pitchFamily="18" charset="0"/>
              </a:rPr>
              <a:t>in </a:t>
            </a:r>
            <a:r>
              <a:rPr lang="en-US" sz="2400" dirty="0">
                <a:latin typeface="Palatino Linotype" panose="02040502050505030304" pitchFamily="18" charset="0"/>
              </a:rPr>
              <a:t>all her glory, having no spot or wrinkle or any such thing; but that she would be holy and blameless.</a:t>
            </a:r>
          </a:p>
        </p:txBody>
      </p:sp>
      <p:sp>
        <p:nvSpPr>
          <p:cNvPr id="7" name="Rectangle 6"/>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2" name="Rectangle 1"/>
          <p:cNvSpPr/>
          <p:nvPr/>
        </p:nvSpPr>
        <p:spPr>
          <a:xfrm>
            <a:off x="304801" y="4536311"/>
            <a:ext cx="8839200" cy="2321689"/>
          </a:xfrm>
          <a:prstGeom prst="rect">
            <a:avLst/>
          </a:prstGeom>
        </p:spPr>
        <p:txBody>
          <a:bodyPr wrap="square">
            <a:spAutoFit/>
          </a:bodyPr>
          <a:lstStyle/>
          <a:p>
            <a:r>
              <a:rPr lang="en-US" sz="2400" b="1" dirty="0" err="1" smtClean="0">
                <a:latin typeface="Palatino Linotype" panose="02040502050505030304" pitchFamily="18" charset="0"/>
              </a:rPr>
              <a:t>Efeseos</a:t>
            </a:r>
            <a:r>
              <a:rPr lang="en-US" sz="2400" b="1" dirty="0" smtClean="0">
                <a:latin typeface="Palatino Linotype" panose="02040502050505030304" pitchFamily="18" charset="0"/>
              </a:rPr>
              <a:t> 5 </a:t>
            </a:r>
            <a:r>
              <a:rPr lang="es-ES" sz="2400" b="1" baseline="30000" dirty="0" smtClean="0">
                <a:latin typeface="Palatino Linotype" panose="02040502050505030304" pitchFamily="18" charset="0"/>
              </a:rPr>
              <a:t>25</a:t>
            </a:r>
            <a:r>
              <a:rPr lang="es-ES" sz="2400" b="1" baseline="30000" dirty="0">
                <a:latin typeface="Palatino Linotype" panose="02040502050505030304" pitchFamily="18" charset="0"/>
              </a:rPr>
              <a:t> </a:t>
            </a:r>
            <a:r>
              <a:rPr lang="es-ES" sz="2400" dirty="0">
                <a:latin typeface="Palatino Linotype" panose="02040502050505030304" pitchFamily="18" charset="0"/>
              </a:rPr>
              <a:t>Maridos, amad a vuestras mujeres, así como Cristo amó a la iglesia y se entregó a sí mismo por ella, </a:t>
            </a:r>
            <a:r>
              <a:rPr lang="es-ES" sz="2400" b="1" baseline="30000" dirty="0">
                <a:latin typeface="Palatino Linotype" panose="02040502050505030304" pitchFamily="18" charset="0"/>
              </a:rPr>
              <a:t>26 </a:t>
            </a:r>
            <a:r>
              <a:rPr lang="es-ES" sz="2400" dirty="0">
                <a:latin typeface="Palatino Linotype" panose="02040502050505030304" pitchFamily="18" charset="0"/>
              </a:rPr>
              <a:t>para santificarla, habiéndola purificado en el lavamiento del agua por la </a:t>
            </a:r>
            <a:r>
              <a:rPr lang="es-ES" sz="2400" dirty="0" smtClean="0">
                <a:latin typeface="Palatino Linotype" panose="02040502050505030304" pitchFamily="18" charset="0"/>
              </a:rPr>
              <a:t>palabra, </a:t>
            </a:r>
            <a:r>
              <a:rPr lang="es-ES" sz="2400" b="1" baseline="30000" dirty="0" smtClean="0">
                <a:latin typeface="Palatino Linotype" panose="02040502050505030304" pitchFamily="18" charset="0"/>
              </a:rPr>
              <a:t>27</a:t>
            </a:r>
            <a:r>
              <a:rPr lang="es-ES" sz="2400" b="1" baseline="30000" dirty="0">
                <a:latin typeface="Palatino Linotype" panose="02040502050505030304" pitchFamily="18" charset="0"/>
              </a:rPr>
              <a:t> </a:t>
            </a:r>
            <a:r>
              <a:rPr lang="es-ES" sz="2400" dirty="0">
                <a:latin typeface="Palatino Linotype" panose="02040502050505030304" pitchFamily="18" charset="0"/>
              </a:rPr>
              <a:t>a fin de presentársela a sí mismo, una iglesia gloriosa, que no tuviera mancha ni arruga ni cosa semejante, sino que fuera santa y sin mancha.</a:t>
            </a:r>
            <a:endParaRPr lang="en-US" sz="2400" dirty="0">
              <a:latin typeface="Palatino Linotype" panose="02040502050505030304" pitchFamily="18" charset="0"/>
            </a:endParaRPr>
          </a:p>
        </p:txBody>
      </p:sp>
      <p:sp>
        <p:nvSpPr>
          <p:cNvPr id="8" name="TextBox 7"/>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Tree>
    <p:extLst>
      <p:ext uri="{BB962C8B-B14F-4D97-AF65-F5344CB8AC3E}">
        <p14:creationId xmlns:p14="http://schemas.microsoft.com/office/powerpoint/2010/main" val="6295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1" y="4536311"/>
            <a:ext cx="8839200" cy="2321689"/>
          </a:xfrm>
          <a:prstGeom prst="rect">
            <a:avLst/>
          </a:prstGeom>
        </p:spPr>
        <p:txBody>
          <a:bodyPr wrap="square">
            <a:spAutoFit/>
          </a:bodyPr>
          <a:lstStyle/>
          <a:p>
            <a:r>
              <a:rPr lang="en-US" sz="2400" b="1" dirty="0" err="1" smtClean="0">
                <a:solidFill>
                  <a:schemeClr val="bg1"/>
                </a:solidFill>
                <a:latin typeface="Palatino Linotype" panose="02040502050505030304" pitchFamily="18" charset="0"/>
              </a:rPr>
              <a:t>Efeseos</a:t>
            </a:r>
            <a:r>
              <a:rPr lang="en-US" sz="2400" b="1" dirty="0" smtClean="0">
                <a:solidFill>
                  <a:schemeClr val="bg1"/>
                </a:solidFill>
                <a:latin typeface="Palatino Linotype" panose="02040502050505030304" pitchFamily="18" charset="0"/>
              </a:rPr>
              <a:t> 5 </a:t>
            </a:r>
            <a:r>
              <a:rPr lang="es-ES" sz="2400" b="1" baseline="30000" dirty="0" smtClean="0">
                <a:solidFill>
                  <a:schemeClr val="bg1"/>
                </a:solidFill>
                <a:latin typeface="Palatino Linotype" panose="02040502050505030304" pitchFamily="18" charset="0"/>
              </a:rPr>
              <a:t>25</a:t>
            </a:r>
            <a:r>
              <a:rPr lang="es-ES" sz="2400" b="1" baseline="30000" dirty="0">
                <a:solidFill>
                  <a:schemeClr val="bg1"/>
                </a:solidFill>
                <a:latin typeface="Palatino Linotype" panose="02040502050505030304" pitchFamily="18" charset="0"/>
              </a:rPr>
              <a:t> </a:t>
            </a:r>
            <a:r>
              <a:rPr lang="es-ES" sz="2400" dirty="0">
                <a:solidFill>
                  <a:schemeClr val="bg1"/>
                </a:solidFill>
                <a:latin typeface="Palatino Linotype" panose="02040502050505030304" pitchFamily="18" charset="0"/>
              </a:rPr>
              <a:t>Maridos, amad a vuestras mujeres, así como Cristo amó a la iglesia y se entregó a sí mismo por ella, </a:t>
            </a:r>
            <a:r>
              <a:rPr lang="es-ES" sz="2400" b="1" baseline="30000" dirty="0">
                <a:solidFill>
                  <a:schemeClr val="bg1"/>
                </a:solidFill>
                <a:latin typeface="Palatino Linotype" panose="02040502050505030304" pitchFamily="18" charset="0"/>
              </a:rPr>
              <a:t>26 </a:t>
            </a:r>
            <a:r>
              <a:rPr lang="es-ES" sz="2400" dirty="0">
                <a:solidFill>
                  <a:schemeClr val="bg1"/>
                </a:solidFill>
                <a:latin typeface="Palatino Linotype" panose="02040502050505030304" pitchFamily="18" charset="0"/>
              </a:rPr>
              <a:t>para santificarla, habiéndola purificado en el lavamiento del agua por la </a:t>
            </a:r>
            <a:r>
              <a:rPr lang="es-ES" sz="2400" dirty="0" smtClean="0">
                <a:solidFill>
                  <a:schemeClr val="bg1"/>
                </a:solidFill>
                <a:latin typeface="Palatino Linotype" panose="02040502050505030304" pitchFamily="18" charset="0"/>
              </a:rPr>
              <a:t>palabra, </a:t>
            </a:r>
            <a:r>
              <a:rPr lang="es-ES" sz="2400" b="1" baseline="30000" dirty="0" smtClean="0">
                <a:solidFill>
                  <a:schemeClr val="bg1"/>
                </a:solidFill>
                <a:latin typeface="Palatino Linotype" panose="02040502050505030304" pitchFamily="18" charset="0"/>
              </a:rPr>
              <a:t>27</a:t>
            </a:r>
            <a:r>
              <a:rPr lang="es-ES" sz="2400" b="1" baseline="30000" dirty="0">
                <a:solidFill>
                  <a:schemeClr val="bg1"/>
                </a:solidFill>
                <a:latin typeface="Palatino Linotype" panose="02040502050505030304" pitchFamily="18" charset="0"/>
              </a:rPr>
              <a:t> </a:t>
            </a:r>
            <a:r>
              <a:rPr lang="es-ES" sz="2400" dirty="0">
                <a:solidFill>
                  <a:schemeClr val="bg1"/>
                </a:solidFill>
                <a:latin typeface="Palatino Linotype" panose="02040502050505030304" pitchFamily="18" charset="0"/>
              </a:rPr>
              <a:t>a fin de presentársela a sí mismo, una iglesia gloriosa, que </a:t>
            </a:r>
            <a:r>
              <a:rPr lang="es-ES" sz="2400" dirty="0">
                <a:latin typeface="Palatino Linotype" panose="02040502050505030304" pitchFamily="18" charset="0"/>
              </a:rPr>
              <a:t>no tuviera mancha ni arruga</a:t>
            </a:r>
            <a:r>
              <a:rPr lang="es-ES" sz="2400" dirty="0">
                <a:solidFill>
                  <a:schemeClr val="bg1"/>
                </a:solidFill>
                <a:latin typeface="Palatino Linotype" panose="02040502050505030304" pitchFamily="18" charset="0"/>
              </a:rPr>
              <a:t> ni cosa semejante, sino que fuera </a:t>
            </a:r>
            <a:r>
              <a:rPr lang="es-ES" sz="2400" dirty="0">
                <a:latin typeface="Palatino Linotype" panose="02040502050505030304" pitchFamily="18" charset="0"/>
              </a:rPr>
              <a:t>santa y sin mancha.</a:t>
            </a:r>
            <a:endParaRPr lang="en-US" sz="2400" dirty="0">
              <a:latin typeface="Palatino Linotype" panose="02040502050505030304" pitchFamily="18" charset="0"/>
            </a:endParaRPr>
          </a:p>
        </p:txBody>
      </p:sp>
      <p:sp>
        <p:nvSpPr>
          <p:cNvPr id="6" name="Rectangle 5"/>
          <p:cNvSpPr/>
          <p:nvPr/>
        </p:nvSpPr>
        <p:spPr>
          <a:xfrm>
            <a:off x="381000" y="1219200"/>
            <a:ext cx="8465820" cy="2308324"/>
          </a:xfrm>
          <a:prstGeom prst="rect">
            <a:avLst/>
          </a:prstGeom>
        </p:spPr>
        <p:txBody>
          <a:bodyPr wrap="square">
            <a:spAutoFit/>
          </a:bodyPr>
          <a:lstStyle/>
          <a:p>
            <a:r>
              <a:rPr lang="en-US" sz="2400" b="1" dirty="0" smtClean="0">
                <a:solidFill>
                  <a:schemeClr val="bg1"/>
                </a:solidFill>
                <a:latin typeface="Palatino Linotype" panose="02040502050505030304" pitchFamily="18" charset="0"/>
              </a:rPr>
              <a:t>Ephesians 5</a:t>
            </a:r>
            <a:r>
              <a:rPr lang="en-US" sz="2400" dirty="0" smtClean="0">
                <a:solidFill>
                  <a:schemeClr val="bg1"/>
                </a:solidFill>
                <a:latin typeface="Palatino Linotype" panose="02040502050505030304" pitchFamily="18" charset="0"/>
              </a:rPr>
              <a:t> </a:t>
            </a:r>
            <a:r>
              <a:rPr lang="en-US" sz="2400" b="1" baseline="30000" dirty="0" smtClean="0">
                <a:solidFill>
                  <a:schemeClr val="bg1"/>
                </a:solidFill>
                <a:latin typeface="Palatino Linotype" panose="02040502050505030304" pitchFamily="18" charset="0"/>
              </a:rPr>
              <a:t>25</a:t>
            </a:r>
            <a:r>
              <a:rPr lang="en-US" sz="2400" b="1" baseline="30000" dirty="0">
                <a:solidFill>
                  <a:schemeClr val="bg1"/>
                </a:solidFill>
                <a:latin typeface="Palatino Linotype" panose="02040502050505030304" pitchFamily="18" charset="0"/>
              </a:rPr>
              <a:t> </a:t>
            </a:r>
            <a:r>
              <a:rPr lang="en-US" sz="2400" dirty="0">
                <a:solidFill>
                  <a:schemeClr val="bg1"/>
                </a:solidFill>
                <a:latin typeface="Palatino Linotype" panose="02040502050505030304" pitchFamily="18" charset="0"/>
              </a:rPr>
              <a:t>Husbands, love your wives, just as Christ also loved the church and gave Himself up for her, </a:t>
            </a:r>
            <a:r>
              <a:rPr lang="en-US" sz="2400" b="1" baseline="30000" dirty="0">
                <a:solidFill>
                  <a:schemeClr val="bg1"/>
                </a:solidFill>
                <a:latin typeface="Palatino Linotype" panose="02040502050505030304" pitchFamily="18" charset="0"/>
              </a:rPr>
              <a:t>26 </a:t>
            </a:r>
            <a:r>
              <a:rPr lang="en-US" sz="2400" dirty="0">
                <a:solidFill>
                  <a:schemeClr val="bg1"/>
                </a:solidFill>
                <a:latin typeface="Palatino Linotype" panose="02040502050505030304" pitchFamily="18" charset="0"/>
              </a:rPr>
              <a:t>so that He might sanctify her, having cleansed her by the washing of water with the word, </a:t>
            </a:r>
            <a:r>
              <a:rPr lang="en-US" sz="2400" b="1" baseline="30000" dirty="0">
                <a:solidFill>
                  <a:schemeClr val="bg1"/>
                </a:solidFill>
                <a:latin typeface="Palatino Linotype" panose="02040502050505030304" pitchFamily="18" charset="0"/>
              </a:rPr>
              <a:t>27 </a:t>
            </a:r>
            <a:r>
              <a:rPr lang="en-US" sz="2400" dirty="0">
                <a:solidFill>
                  <a:schemeClr val="bg1"/>
                </a:solidFill>
                <a:latin typeface="Palatino Linotype" panose="02040502050505030304" pitchFamily="18" charset="0"/>
              </a:rPr>
              <a:t>that He might present to Himself the church </a:t>
            </a:r>
            <a:r>
              <a:rPr lang="en-US" sz="2400" dirty="0" smtClean="0">
                <a:solidFill>
                  <a:schemeClr val="bg1"/>
                </a:solidFill>
                <a:latin typeface="Palatino Linotype" panose="02040502050505030304" pitchFamily="18" charset="0"/>
              </a:rPr>
              <a:t>in </a:t>
            </a:r>
            <a:r>
              <a:rPr lang="en-US" sz="2400" dirty="0">
                <a:solidFill>
                  <a:schemeClr val="bg1"/>
                </a:solidFill>
                <a:latin typeface="Palatino Linotype" panose="02040502050505030304" pitchFamily="18" charset="0"/>
              </a:rPr>
              <a:t>all her glory, having </a:t>
            </a:r>
            <a:r>
              <a:rPr lang="en-US" sz="2400" dirty="0">
                <a:latin typeface="Palatino Linotype" panose="02040502050505030304" pitchFamily="18" charset="0"/>
              </a:rPr>
              <a:t>no spot or wrinkle</a:t>
            </a:r>
            <a:r>
              <a:rPr lang="en-US" sz="2400" dirty="0">
                <a:solidFill>
                  <a:schemeClr val="bg1"/>
                </a:solidFill>
                <a:latin typeface="Palatino Linotype" panose="02040502050505030304" pitchFamily="18" charset="0"/>
              </a:rPr>
              <a:t> or any such thing; but that she would be</a:t>
            </a:r>
            <a:r>
              <a:rPr lang="en-US" sz="2400" dirty="0">
                <a:latin typeface="Palatino Linotype" panose="02040502050505030304" pitchFamily="18" charset="0"/>
              </a:rPr>
              <a:t> holy and blameless.</a:t>
            </a:r>
          </a:p>
        </p:txBody>
      </p:sp>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7" name="Rectangle 6"/>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TextBox 8"/>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Tree>
    <p:extLst>
      <p:ext uri="{BB962C8B-B14F-4D97-AF65-F5344CB8AC3E}">
        <p14:creationId xmlns:p14="http://schemas.microsoft.com/office/powerpoint/2010/main" val="341208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88889E-6 -4.81481E-6 L -0.44618 -0.21273 " pathEditMode="relative" rAng="0" ptsTypes="AA">
                                      <p:cBhvr>
                                        <p:cTn id="6" dur="2000" fill="hold"/>
                                        <p:tgtEl>
                                          <p:spTgt spid="6"/>
                                        </p:tgtEl>
                                        <p:attrNameLst>
                                          <p:attrName>ppt_x</p:attrName>
                                          <p:attrName>ppt_y</p:attrName>
                                        </p:attrNameLst>
                                      </p:cBhvr>
                                      <p:rCtr x="-22309" y="-10648"/>
                                    </p:animMotion>
                                  </p:childTnLst>
                                </p:cTn>
                              </p:par>
                              <p:par>
                                <p:cTn id="7" presetID="56" presetClass="path" presetSubtype="0" accel="50000" decel="50000" fill="hold" grpId="0" nodeType="withEffect">
                                  <p:stCondLst>
                                    <p:cond delay="0"/>
                                  </p:stCondLst>
                                  <p:childTnLst>
                                    <p:animMotion origin="layout" path="M 3.33333E-6 2.96296E-6 L -0.19167 -0.19746 " pathEditMode="relative" rAng="0" ptsTypes="AA">
                                      <p:cBhvr>
                                        <p:cTn id="8" dur="2000" fill="hold"/>
                                        <p:tgtEl>
                                          <p:spTgt spid="8"/>
                                        </p:tgtEl>
                                        <p:attrNameLst>
                                          <p:attrName>ppt_x</p:attrName>
                                          <p:attrName>ppt_y</p:attrName>
                                        </p:attrNameLst>
                                      </p:cBhvr>
                                      <p:rCtr x="-9583"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830997"/>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a:t>
            </a:r>
            <a:r>
              <a:rPr lang="en-US" sz="2400" dirty="0" smtClean="0">
                <a:latin typeface="Palatino Linotype" panose="02040502050505030304" pitchFamily="18" charset="0"/>
              </a:rPr>
              <a:t>blameless.</a:t>
            </a:r>
            <a:endParaRPr lang="en-US" sz="2400" dirty="0">
              <a:latin typeface="Palatino Linotype" panose="02040502050505030304" pitchFamily="18" charset="0"/>
            </a:endParaRPr>
          </a:p>
        </p:txBody>
      </p:sp>
      <p:sp>
        <p:nvSpPr>
          <p:cNvPr id="7" name="Rectangle 6"/>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2" name="Rectangle 1"/>
          <p:cNvSpPr/>
          <p:nvPr/>
        </p:nvSpPr>
        <p:spPr>
          <a:xfrm>
            <a:off x="304800" y="4514671"/>
            <a:ext cx="4572000" cy="830997"/>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endParaRPr lang="en-US" sz="2400" dirty="0">
              <a:latin typeface="Palatino Linotype" panose="02040502050505030304" pitchFamily="18" charset="0"/>
            </a:endParaRPr>
          </a:p>
        </p:txBody>
      </p:sp>
      <p:sp>
        <p:nvSpPr>
          <p:cNvPr id="8" name="TextBox 7"/>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Tree>
    <p:extLst>
      <p:ext uri="{BB962C8B-B14F-4D97-AF65-F5344CB8AC3E}">
        <p14:creationId xmlns:p14="http://schemas.microsoft.com/office/powerpoint/2010/main" val="114258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Rectangle 6"/>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8" name="Rectangle 7"/>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9" name="TextBox 8"/>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Tree>
    <p:extLst>
      <p:ext uri="{BB962C8B-B14F-4D97-AF65-F5344CB8AC3E}">
        <p14:creationId xmlns:p14="http://schemas.microsoft.com/office/powerpoint/2010/main" val="3308145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1938992"/>
          </a:xfrm>
          <a:prstGeom prst="rect">
            <a:avLst/>
          </a:prstGeom>
        </p:spPr>
        <p:txBody>
          <a:bodyPr wrap="square">
            <a:spAutoFit/>
          </a:bodyPr>
          <a:lstStyle/>
          <a:p>
            <a:r>
              <a:rPr lang="en-US" sz="2400" b="1" dirty="0" smtClean="0">
                <a:latin typeface="Palatino Linotype" panose="02040502050505030304" pitchFamily="18" charset="0"/>
              </a:rPr>
              <a:t>Genesis 6</a:t>
            </a:r>
            <a:r>
              <a:rPr lang="en-US" sz="2400" cap="small" dirty="0" smtClean="0">
                <a:latin typeface="Palatino Linotype" panose="02040502050505030304" pitchFamily="18" charset="0"/>
              </a:rPr>
              <a:t> </a:t>
            </a:r>
            <a:r>
              <a:rPr lang="en-US" sz="2400" b="1" baseline="30000" dirty="0" smtClean="0">
                <a:latin typeface="Palatino Linotype" panose="02040502050505030304" pitchFamily="18" charset="0"/>
              </a:rPr>
              <a:t>5</a:t>
            </a:r>
            <a:r>
              <a:rPr lang="en-US" sz="2400" b="1" baseline="30000" dirty="0">
                <a:latin typeface="Palatino Linotype" panose="02040502050505030304" pitchFamily="18" charset="0"/>
              </a:rPr>
              <a:t> </a:t>
            </a:r>
            <a:r>
              <a:rPr lang="en-US" sz="2400" dirty="0">
                <a:latin typeface="Palatino Linotype" panose="02040502050505030304" pitchFamily="18" charset="0"/>
              </a:rPr>
              <a:t>Then the </a:t>
            </a:r>
            <a:r>
              <a:rPr lang="en-US" sz="2400" cap="small" dirty="0">
                <a:latin typeface="Palatino Linotype" panose="02040502050505030304" pitchFamily="18" charset="0"/>
              </a:rPr>
              <a:t>Lord</a:t>
            </a:r>
            <a:r>
              <a:rPr lang="en-US" sz="2400" dirty="0">
                <a:latin typeface="Palatino Linotype" panose="02040502050505030304" pitchFamily="18" charset="0"/>
              </a:rPr>
              <a:t> saw that the wickedness of man was great on the earth, and that every intent of the thoughts of his heart was only evil continually.</a:t>
            </a:r>
          </a:p>
        </p:txBody>
      </p:sp>
      <p:sp>
        <p:nvSpPr>
          <p:cNvPr id="8" name="Rectangle 7"/>
          <p:cNvSpPr/>
          <p:nvPr/>
        </p:nvSpPr>
        <p:spPr>
          <a:xfrm>
            <a:off x="4191000" y="4572000"/>
            <a:ext cx="4876800" cy="1938992"/>
          </a:xfrm>
          <a:prstGeom prst="rect">
            <a:avLst/>
          </a:prstGeom>
        </p:spPr>
        <p:txBody>
          <a:bodyPr wrap="square">
            <a:spAutoFit/>
          </a:bodyPr>
          <a:lstStyle/>
          <a:p>
            <a:r>
              <a:rPr lang="en-US" sz="2400" b="1" dirty="0" err="1">
                <a:latin typeface="Palatino Linotype" panose="02040502050505030304" pitchFamily="18" charset="0"/>
              </a:rPr>
              <a:t>Génesis</a:t>
            </a:r>
            <a:r>
              <a:rPr lang="en-US" sz="2400" b="1" dirty="0">
                <a:latin typeface="Palatino Linotype" panose="02040502050505030304" pitchFamily="18" charset="0"/>
              </a:rPr>
              <a:t> </a:t>
            </a:r>
            <a:r>
              <a:rPr lang="en-US" sz="2400" b="1" dirty="0" smtClean="0">
                <a:latin typeface="Palatino Linotype" panose="02040502050505030304" pitchFamily="18" charset="0"/>
              </a:rPr>
              <a:t>6 </a:t>
            </a:r>
            <a:r>
              <a:rPr lang="es-ES" sz="2400" b="1" baseline="30000" dirty="0" smtClean="0">
                <a:latin typeface="Palatino Linotype" panose="02040502050505030304" pitchFamily="18" charset="0"/>
              </a:rPr>
              <a:t>5</a:t>
            </a:r>
            <a:r>
              <a:rPr lang="es-ES" sz="2400" b="1" baseline="30000" dirty="0">
                <a:latin typeface="Palatino Linotype" panose="02040502050505030304" pitchFamily="18" charset="0"/>
              </a:rPr>
              <a:t> </a:t>
            </a:r>
            <a:r>
              <a:rPr lang="es-ES" sz="2400" dirty="0">
                <a:latin typeface="Palatino Linotype" panose="02040502050505030304" pitchFamily="18" charset="0"/>
              </a:rPr>
              <a:t>Vio Jehová que la maldad de los hombres era mucha en la tierra, y que todo designio de los pensamientos de su corazón sólo era de continuo el mal;</a:t>
            </a:r>
            <a:endParaRPr lang="en-US" sz="2400" dirty="0">
              <a:latin typeface="Palatino Linotype" panose="02040502050505030304" pitchFamily="18" charset="0"/>
            </a:endParaRPr>
          </a:p>
        </p:txBody>
      </p:sp>
      <p:sp>
        <p:nvSpPr>
          <p:cNvPr id="9" name="Rectangle 8"/>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10" name="Rectangle 9"/>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1" name="TextBox 10"/>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2" name="TextBox 11"/>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Tree>
    <p:extLst>
      <p:ext uri="{BB962C8B-B14F-4D97-AF65-F5344CB8AC3E}">
        <p14:creationId xmlns:p14="http://schemas.microsoft.com/office/powerpoint/2010/main" val="30167732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1938992"/>
          </a:xfrm>
          <a:prstGeom prst="rect">
            <a:avLst/>
          </a:prstGeom>
        </p:spPr>
        <p:txBody>
          <a:bodyPr wrap="square">
            <a:spAutoFit/>
          </a:bodyPr>
          <a:lstStyle/>
          <a:p>
            <a:r>
              <a:rPr lang="en-US" sz="2400" b="1" dirty="0" smtClean="0">
                <a:latin typeface="Palatino Linotype" panose="02040502050505030304" pitchFamily="18" charset="0"/>
              </a:rPr>
              <a:t>2 Peter 2</a:t>
            </a:r>
            <a:r>
              <a:rPr lang="en-US" sz="2400" cap="small" dirty="0" smtClean="0">
                <a:latin typeface="Palatino Linotype" panose="02040502050505030304" pitchFamily="18" charset="0"/>
              </a:rPr>
              <a:t> </a:t>
            </a:r>
            <a:r>
              <a:rPr lang="en-US" sz="2400" b="1" baseline="30000" dirty="0" smtClean="0">
                <a:latin typeface="Palatino Linotype" panose="02040502050505030304" pitchFamily="18" charset="0"/>
              </a:rPr>
              <a:t>7-8</a:t>
            </a:r>
            <a:r>
              <a:rPr lang="en-US" sz="2400" b="1" baseline="30000" dirty="0">
                <a:latin typeface="Palatino Linotype" panose="02040502050505030304" pitchFamily="18" charset="0"/>
              </a:rPr>
              <a:t> </a:t>
            </a:r>
            <a:endParaRPr lang="en-US" sz="2400" b="1" baseline="30000" dirty="0" smtClean="0">
              <a:latin typeface="Palatino Linotype" panose="02040502050505030304" pitchFamily="18" charset="0"/>
            </a:endParaRPr>
          </a:p>
          <a:p>
            <a:r>
              <a:rPr lang="en-US" sz="2400" dirty="0" smtClean="0">
                <a:latin typeface="Palatino Linotype" panose="02040502050505030304" pitchFamily="18" charset="0"/>
              </a:rPr>
              <a:t>Lot: “oppressed </a:t>
            </a:r>
            <a:r>
              <a:rPr lang="en-US" sz="2400" dirty="0">
                <a:latin typeface="Palatino Linotype" panose="02040502050505030304" pitchFamily="18" charset="0"/>
              </a:rPr>
              <a:t>by the sensual </a:t>
            </a:r>
            <a:r>
              <a:rPr lang="en-US" sz="2400" dirty="0" smtClean="0">
                <a:latin typeface="Palatino Linotype" panose="02040502050505030304" pitchFamily="18" charset="0"/>
              </a:rPr>
              <a:t>conduct of unprincipled men”</a:t>
            </a:r>
          </a:p>
          <a:p>
            <a:r>
              <a:rPr lang="en-US" sz="2400" dirty="0" smtClean="0">
                <a:latin typeface="Palatino Linotype" panose="02040502050505030304" pitchFamily="18" charset="0"/>
              </a:rPr>
              <a:t>“tormented </a:t>
            </a:r>
            <a:r>
              <a:rPr lang="en-US" sz="2400" dirty="0">
                <a:latin typeface="Palatino Linotype" panose="02040502050505030304" pitchFamily="18" charset="0"/>
              </a:rPr>
              <a:t>day after day by </a:t>
            </a:r>
            <a:r>
              <a:rPr lang="en-US" sz="2400" dirty="0" smtClean="0">
                <a:latin typeface="Palatino Linotype" panose="02040502050505030304" pitchFamily="18" charset="0"/>
              </a:rPr>
              <a:t>their lawless deeds”</a:t>
            </a:r>
            <a:r>
              <a:rPr lang="en-US" sz="2400" dirty="0">
                <a:latin typeface="Palatino Linotype" panose="02040502050505030304" pitchFamily="18" charset="0"/>
              </a:rPr>
              <a:t> </a:t>
            </a:r>
          </a:p>
        </p:txBody>
      </p:sp>
      <p:sp>
        <p:nvSpPr>
          <p:cNvPr id="2" name="Rectangle 1"/>
          <p:cNvSpPr/>
          <p:nvPr/>
        </p:nvSpPr>
        <p:spPr>
          <a:xfrm>
            <a:off x="4191000" y="4466272"/>
            <a:ext cx="4876800" cy="1938992"/>
          </a:xfrm>
          <a:prstGeom prst="rect">
            <a:avLst/>
          </a:prstGeom>
        </p:spPr>
        <p:txBody>
          <a:bodyPr wrap="square">
            <a:spAutoFit/>
          </a:bodyPr>
          <a:lstStyle/>
          <a:p>
            <a:r>
              <a:rPr lang="en-US" sz="2400" b="1" dirty="0" smtClean="0">
                <a:latin typeface="Palatino Linotype" panose="02040502050505030304" pitchFamily="18" charset="0"/>
              </a:rPr>
              <a:t>2 Pedro 2</a:t>
            </a:r>
            <a:r>
              <a:rPr lang="en-US" sz="2400" cap="small" dirty="0" smtClean="0">
                <a:latin typeface="Palatino Linotype" panose="02040502050505030304" pitchFamily="18" charset="0"/>
              </a:rPr>
              <a:t> </a:t>
            </a:r>
            <a:r>
              <a:rPr lang="en-US" sz="2400" b="1" baseline="30000" dirty="0" smtClean="0">
                <a:latin typeface="Palatino Linotype" panose="02040502050505030304" pitchFamily="18" charset="0"/>
              </a:rPr>
              <a:t>7-8 </a:t>
            </a:r>
          </a:p>
          <a:p>
            <a:r>
              <a:rPr lang="es-ES" sz="2400" dirty="0" smtClean="0">
                <a:latin typeface="Palatino Linotype" panose="02040502050505030304" pitchFamily="18" charset="0"/>
              </a:rPr>
              <a:t>Lot: “abrumado </a:t>
            </a:r>
            <a:r>
              <a:rPr lang="es-ES" sz="2400" dirty="0">
                <a:latin typeface="Palatino Linotype" panose="02040502050505030304" pitchFamily="18" charset="0"/>
              </a:rPr>
              <a:t>por la conducta pervertida de los </a:t>
            </a:r>
            <a:r>
              <a:rPr lang="es-ES" sz="2400" dirty="0" smtClean="0">
                <a:latin typeface="Palatino Linotype" panose="02040502050505030304" pitchFamily="18" charset="0"/>
              </a:rPr>
              <a:t>malvados”</a:t>
            </a:r>
          </a:p>
          <a:p>
            <a:r>
              <a:rPr lang="es-ES" sz="2400" dirty="0" smtClean="0">
                <a:latin typeface="Palatino Linotype" panose="02040502050505030304" pitchFamily="18" charset="0"/>
              </a:rPr>
              <a:t>“afligía </a:t>
            </a:r>
            <a:r>
              <a:rPr lang="es-ES" sz="2400" dirty="0">
                <a:latin typeface="Palatino Linotype" panose="02040502050505030304" pitchFamily="18" charset="0"/>
              </a:rPr>
              <a:t>cada </a:t>
            </a:r>
            <a:r>
              <a:rPr lang="es-ES" sz="2400" dirty="0" smtClean="0">
                <a:latin typeface="Palatino Linotype" panose="02040502050505030304" pitchFamily="18" charset="0"/>
              </a:rPr>
              <a:t>día…los </a:t>
            </a:r>
            <a:r>
              <a:rPr lang="es-ES" sz="2400" dirty="0">
                <a:latin typeface="Palatino Linotype" panose="02040502050505030304" pitchFamily="18" charset="0"/>
              </a:rPr>
              <a:t>hechos inicuos de </a:t>
            </a:r>
            <a:r>
              <a:rPr lang="es-ES" sz="2400" dirty="0" smtClean="0">
                <a:latin typeface="Palatino Linotype" panose="02040502050505030304" pitchFamily="18" charset="0"/>
              </a:rPr>
              <a:t>ellos”</a:t>
            </a:r>
            <a:endParaRPr lang="en-US" sz="2400" dirty="0">
              <a:latin typeface="Palatino Linotype" panose="02040502050505030304" pitchFamily="18" charset="0"/>
            </a:endParaRPr>
          </a:p>
        </p:txBody>
      </p:sp>
      <p:sp>
        <p:nvSpPr>
          <p:cNvPr id="8" name="Rectangle 7"/>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0" name="TextBox 9"/>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1" name="TextBox 10"/>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Tree>
    <p:extLst>
      <p:ext uri="{BB962C8B-B14F-4D97-AF65-F5344CB8AC3E}">
        <p14:creationId xmlns:p14="http://schemas.microsoft.com/office/powerpoint/2010/main" val="25671048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“An Exquisite Environment”</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84810" y="685800"/>
            <a:ext cx="6172200" cy="523220"/>
          </a:xfrm>
          <a:prstGeom prst="rect">
            <a:avLst/>
          </a:prstGeom>
          <a:noFill/>
        </p:spPr>
        <p:txBody>
          <a:bodyPr wrap="square" rtlCol="0">
            <a:spAutoFit/>
          </a:bodyPr>
          <a:lstStyle/>
          <a:p>
            <a:r>
              <a:rPr lang="en-US" sz="2800" dirty="0" smtClean="0"/>
              <a:t>The Church</a:t>
            </a:r>
            <a:endParaRPr lang="en-US" sz="2800" dirty="0"/>
          </a:p>
        </p:txBody>
      </p:sp>
      <p:sp>
        <p:nvSpPr>
          <p:cNvPr id="6" name="Rectangle 5"/>
          <p:cNvSpPr/>
          <p:nvPr/>
        </p:nvSpPr>
        <p:spPr>
          <a:xfrm>
            <a:off x="381000" y="1219200"/>
            <a:ext cx="8465820" cy="1569660"/>
          </a:xfrm>
          <a:prstGeom prst="rect">
            <a:avLst/>
          </a:prstGeom>
        </p:spPr>
        <p:txBody>
          <a:bodyPr wrap="square">
            <a:spAutoFit/>
          </a:bodyPr>
          <a:lstStyle/>
          <a:p>
            <a:r>
              <a:rPr lang="en-US" sz="2400" dirty="0" smtClean="0">
                <a:latin typeface="Palatino Linotype" panose="02040502050505030304" pitchFamily="18" charset="0"/>
              </a:rPr>
              <a:t>no </a:t>
            </a:r>
            <a:r>
              <a:rPr lang="en-US" sz="2400" dirty="0">
                <a:latin typeface="Palatino Linotype" panose="02040502050505030304" pitchFamily="18" charset="0"/>
              </a:rPr>
              <a:t>spot or </a:t>
            </a:r>
            <a:r>
              <a:rPr lang="en-US" sz="2400" dirty="0" smtClean="0">
                <a:latin typeface="Palatino Linotype" panose="02040502050505030304" pitchFamily="18" charset="0"/>
              </a:rPr>
              <a:t>wrinkle,</a:t>
            </a:r>
          </a:p>
          <a:p>
            <a:r>
              <a:rPr lang="en-US" sz="2400" dirty="0" smtClean="0">
                <a:latin typeface="Palatino Linotype" panose="02040502050505030304" pitchFamily="18" charset="0"/>
              </a:rPr>
              <a:t>holy </a:t>
            </a:r>
            <a:r>
              <a:rPr lang="en-US" sz="2400" dirty="0">
                <a:latin typeface="Palatino Linotype" panose="02040502050505030304" pitchFamily="18" charset="0"/>
              </a:rPr>
              <a:t>and blameless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Sanctified, Cleansed</a:t>
            </a:r>
          </a:p>
          <a:p>
            <a:r>
              <a:rPr lang="en-US" sz="2400" i="1" u="sng" dirty="0" smtClean="0">
                <a:latin typeface="Palatino Linotype" panose="02040502050505030304" pitchFamily="18" charset="0"/>
              </a:rPr>
              <a:t>set apart from sin</a:t>
            </a:r>
            <a:endParaRPr lang="en-US" sz="2400" i="1" u="sng" dirty="0">
              <a:latin typeface="Palatino Linotype" panose="02040502050505030304" pitchFamily="18" charset="0"/>
            </a:endParaRPr>
          </a:p>
        </p:txBody>
      </p:sp>
      <p:sp>
        <p:nvSpPr>
          <p:cNvPr id="7" name="TextBox 6"/>
          <p:cNvSpPr txBox="1"/>
          <p:nvPr/>
        </p:nvSpPr>
        <p:spPr>
          <a:xfrm>
            <a:off x="5867400" y="685800"/>
            <a:ext cx="2879376" cy="523220"/>
          </a:xfrm>
          <a:prstGeom prst="rect">
            <a:avLst/>
          </a:prstGeom>
          <a:noFill/>
        </p:spPr>
        <p:txBody>
          <a:bodyPr wrap="square" rtlCol="0">
            <a:spAutoFit/>
          </a:bodyPr>
          <a:lstStyle/>
          <a:p>
            <a:r>
              <a:rPr lang="en-US" sz="2800" dirty="0" smtClean="0"/>
              <a:t>The World</a:t>
            </a:r>
            <a:endParaRPr lang="en-US" sz="2800" dirty="0"/>
          </a:p>
        </p:txBody>
      </p:sp>
      <p:sp>
        <p:nvSpPr>
          <p:cNvPr id="3" name="Rectangle 2"/>
          <p:cNvSpPr/>
          <p:nvPr/>
        </p:nvSpPr>
        <p:spPr>
          <a:xfrm>
            <a:off x="4191000" y="1219909"/>
            <a:ext cx="4953000" cy="1661993"/>
          </a:xfrm>
          <a:prstGeom prst="rect">
            <a:avLst/>
          </a:prstGeom>
        </p:spPr>
        <p:txBody>
          <a:bodyPr wrap="square">
            <a:spAutoFit/>
          </a:bodyPr>
          <a:lstStyle/>
          <a:p>
            <a:r>
              <a:rPr lang="en-US" sz="2200" dirty="0" smtClean="0"/>
              <a:t>“The </a:t>
            </a:r>
            <a:r>
              <a:rPr lang="en-US" sz="2200" dirty="0"/>
              <a:t>majority of America’s 73.7 million children under age 18 live in families with two parents (69 percent</a:t>
            </a:r>
            <a:r>
              <a:rPr lang="en-US" sz="2200" dirty="0" smtClean="0"/>
              <a:t>)”</a:t>
            </a:r>
          </a:p>
          <a:p>
            <a:r>
              <a:rPr lang="en-US" dirty="0" smtClean="0"/>
              <a:t>https://www.census.gov/newsroom/press-releases/2016/cb16-192.html</a:t>
            </a:r>
            <a:endParaRPr lang="en-US" dirty="0"/>
          </a:p>
        </p:txBody>
      </p:sp>
      <p:sp>
        <p:nvSpPr>
          <p:cNvPr id="8" name="Rectangle 7"/>
          <p:cNvSpPr/>
          <p:nvPr/>
        </p:nvSpPr>
        <p:spPr>
          <a:xfrm>
            <a:off x="0" y="3429000"/>
            <a:ext cx="9144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 </a:t>
            </a:r>
            <a:r>
              <a:rPr lang="en-US" sz="2400" b="1" dirty="0" err="1" smtClean="0">
                <a:effectLst>
                  <a:outerShdw blurRad="38100" dist="38100" dir="2700000" algn="tl">
                    <a:srgbClr val="000000">
                      <a:alpha val="43137"/>
                    </a:srgbClr>
                  </a:outerShdw>
                </a:effectLst>
              </a:rPr>
              <a:t>Ambiente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Exquisito</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304800" y="4514671"/>
            <a:ext cx="4572000" cy="1569660"/>
          </a:xfrm>
          <a:prstGeom prst="rect">
            <a:avLst/>
          </a:prstGeom>
        </p:spPr>
        <p:txBody>
          <a:bodyPr>
            <a:spAutoFit/>
          </a:bodyPr>
          <a:lstStyle/>
          <a:p>
            <a:r>
              <a:rPr lang="es-ES" sz="2400" dirty="0" smtClean="0">
                <a:latin typeface="Palatino Linotype" panose="02040502050505030304" pitchFamily="18" charset="0"/>
              </a:rPr>
              <a:t>no mancha ni arruga,</a:t>
            </a:r>
          </a:p>
          <a:p>
            <a:r>
              <a:rPr lang="es-ES" sz="2400" dirty="0" smtClean="0">
                <a:latin typeface="Palatino Linotype" panose="02040502050505030304" pitchFamily="18" charset="0"/>
              </a:rPr>
              <a:t>santa y sin mancha.</a:t>
            </a:r>
          </a:p>
          <a:p>
            <a:r>
              <a:rPr lang="es-ES" sz="2400" dirty="0" smtClean="0">
                <a:latin typeface="Palatino Linotype" panose="02040502050505030304" pitchFamily="18" charset="0"/>
              </a:rPr>
              <a:t>Santificado, Purificado</a:t>
            </a:r>
          </a:p>
          <a:p>
            <a:r>
              <a:rPr lang="es-ES" sz="2400" i="1" u="sng" dirty="0" smtClean="0">
                <a:latin typeface="Palatino Linotype" panose="02040502050505030304" pitchFamily="18" charset="0"/>
              </a:rPr>
              <a:t>apartado del pecado</a:t>
            </a:r>
            <a:r>
              <a:rPr lang="es-ES" sz="2400" dirty="0" smtClean="0">
                <a:latin typeface="Palatino Linotype" panose="02040502050505030304" pitchFamily="18" charset="0"/>
              </a:rPr>
              <a:t> </a:t>
            </a:r>
            <a:endParaRPr lang="en-US" sz="2400" dirty="0" smtClean="0"/>
          </a:p>
        </p:txBody>
      </p:sp>
      <p:sp>
        <p:nvSpPr>
          <p:cNvPr id="10" name="TextBox 9"/>
          <p:cNvSpPr txBox="1"/>
          <p:nvPr/>
        </p:nvSpPr>
        <p:spPr>
          <a:xfrm>
            <a:off x="381000" y="4048780"/>
            <a:ext cx="6172200" cy="523220"/>
          </a:xfrm>
          <a:prstGeom prst="rect">
            <a:avLst/>
          </a:prstGeom>
          <a:noFill/>
        </p:spPr>
        <p:txBody>
          <a:bodyPr wrap="square" rtlCol="0">
            <a:spAutoFit/>
          </a:bodyPr>
          <a:lstStyle/>
          <a:p>
            <a:r>
              <a:rPr lang="en-US" sz="2800" dirty="0" smtClean="0"/>
              <a:t>La </a:t>
            </a:r>
            <a:r>
              <a:rPr lang="en-US" sz="2800" dirty="0" err="1" smtClean="0"/>
              <a:t>Iglesia</a:t>
            </a:r>
            <a:endParaRPr lang="en-US" sz="2800" dirty="0"/>
          </a:p>
        </p:txBody>
      </p:sp>
      <p:sp>
        <p:nvSpPr>
          <p:cNvPr id="11" name="TextBox 10"/>
          <p:cNvSpPr txBox="1"/>
          <p:nvPr/>
        </p:nvSpPr>
        <p:spPr>
          <a:xfrm>
            <a:off x="5867400" y="4097944"/>
            <a:ext cx="2879376" cy="523220"/>
          </a:xfrm>
          <a:prstGeom prst="rect">
            <a:avLst/>
          </a:prstGeom>
          <a:noFill/>
        </p:spPr>
        <p:txBody>
          <a:bodyPr wrap="square" rtlCol="0">
            <a:spAutoFit/>
          </a:bodyPr>
          <a:lstStyle/>
          <a:p>
            <a:r>
              <a:rPr lang="en-US" sz="2800" dirty="0" smtClean="0"/>
              <a:t>El </a:t>
            </a:r>
            <a:r>
              <a:rPr lang="en-US" sz="2800" dirty="0" err="1" smtClean="0"/>
              <a:t>Mundo</a:t>
            </a:r>
            <a:endParaRPr lang="en-US" sz="2800" dirty="0"/>
          </a:p>
        </p:txBody>
      </p:sp>
      <p:sp>
        <p:nvSpPr>
          <p:cNvPr id="12" name="Rectangle 11"/>
          <p:cNvSpPr/>
          <p:nvPr/>
        </p:nvSpPr>
        <p:spPr>
          <a:xfrm>
            <a:off x="4038600" y="4586407"/>
            <a:ext cx="5105400" cy="1661993"/>
          </a:xfrm>
          <a:prstGeom prst="rect">
            <a:avLst/>
          </a:prstGeom>
        </p:spPr>
        <p:txBody>
          <a:bodyPr wrap="square">
            <a:spAutoFit/>
          </a:bodyPr>
          <a:lstStyle/>
          <a:p>
            <a:r>
              <a:rPr lang="es-ES" sz="2200" dirty="0" smtClean="0"/>
              <a:t>"La mayoría de los 73,7 millones de estado </a:t>
            </a:r>
            <a:r>
              <a:rPr lang="es-ES" sz="2200" dirty="0" err="1" smtClean="0"/>
              <a:t>unidenses</a:t>
            </a:r>
            <a:r>
              <a:rPr lang="es-ES" sz="2200" dirty="0" smtClean="0"/>
              <a:t> menores de 18 años viven en familias con dos padres (69 por ciento)”</a:t>
            </a:r>
          </a:p>
          <a:p>
            <a:r>
              <a:rPr lang="en-US" dirty="0" smtClean="0"/>
              <a:t>https://www.census.gov/newsroom/press-releases/2016/cb16-192.html</a:t>
            </a:r>
            <a:endParaRPr lang="en-US" dirty="0"/>
          </a:p>
        </p:txBody>
      </p:sp>
    </p:spTree>
    <p:extLst>
      <p:ext uri="{BB962C8B-B14F-4D97-AF65-F5344CB8AC3E}">
        <p14:creationId xmlns:p14="http://schemas.microsoft.com/office/powerpoint/2010/main" val="2688750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1106</Words>
  <Application>Microsoft Office PowerPoint</Application>
  <PresentationFormat>On-screen Show (4:3)</PresentationFormat>
  <Paragraphs>275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23</cp:revision>
  <dcterms:created xsi:type="dcterms:W3CDTF">2018-04-29T11:34:17Z</dcterms:created>
  <dcterms:modified xsi:type="dcterms:W3CDTF">2018-04-29T14:14:00Z</dcterms:modified>
</cp:coreProperties>
</file>