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def" i="de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def" i="def">
        <a:fontRef idx="major">
          <a:srgbClr val="444444"/>
        </a:fontRef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def" i="def">
        <a:fontRef idx="major">
          <a:srgbClr val="777777"/>
        </a:fontRef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5" name="Shape 20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647700" y="4749800"/>
            <a:ext cx="11709421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half" idx="1"/>
          </p:nvPr>
        </p:nvSpPr>
        <p:spPr>
          <a:xfrm>
            <a:off x="571500" y="5016500"/>
            <a:ext cx="118618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  <a:lvl2pPr marL="0" indent="0">
              <a:spcBef>
                <a:spcPts val="0"/>
              </a:spcBef>
              <a:buSzTx/>
              <a:buNone/>
            </a:lvl2pPr>
            <a:lvl3pPr marL="0" indent="0">
              <a:spcBef>
                <a:spcPts val="0"/>
              </a:spcBef>
              <a:buSzTx/>
              <a:buNone/>
            </a:lvl3pPr>
            <a:lvl4pPr marL="0" indent="0">
              <a:spcBef>
                <a:spcPts val="0"/>
              </a:spcBef>
              <a:buSzTx/>
              <a:buNone/>
            </a:lvl4pPr>
            <a:lvl5pPr marL="0" indent="0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12268200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647700" y="1968500"/>
            <a:ext cx="4876867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4" name="Shape 94"/>
          <p:cNvSpPr/>
          <p:nvPr>
            <p:ph type="pic" idx="13"/>
          </p:nvPr>
        </p:nvSpPr>
        <p:spPr>
          <a:xfrm>
            <a:off x="6502400" y="0"/>
            <a:ext cx="6502400" cy="98425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95" name="Shape 95"/>
          <p:cNvSpPr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" name="Shape 96"/>
          <p:cNvSpPr/>
          <p:nvPr>
            <p:ph type="body" sz="half" idx="1"/>
          </p:nvPr>
        </p:nvSpPr>
        <p:spPr>
          <a:xfrm>
            <a:off x="571500" y="2324100"/>
            <a:ext cx="5080000" cy="65659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2 Up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 flipH="1">
            <a:off x="6502399" y="1803400"/>
            <a:ext cx="1" cy="4318000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5" name="Shape 105"/>
          <p:cNvSpPr/>
          <p:nvPr>
            <p:ph type="pic" sz="quarter" idx="13"/>
          </p:nvPr>
        </p:nvSpPr>
        <p:spPr>
          <a:xfrm>
            <a:off x="6667500" y="1803400"/>
            <a:ext cx="5816600" cy="43180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06" name="Shape 106"/>
          <p:cNvSpPr/>
          <p:nvPr>
            <p:ph type="pic" sz="quarter" idx="14"/>
          </p:nvPr>
        </p:nvSpPr>
        <p:spPr>
          <a:xfrm>
            <a:off x="520700" y="1803400"/>
            <a:ext cx="5803900" cy="43180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hape 10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2 Up Portrait &amp;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 flipH="1">
            <a:off x="4432299" y="1778000"/>
            <a:ext cx="1" cy="5054600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6" name="Shape 116"/>
          <p:cNvSpPr/>
          <p:nvPr>
            <p:ph type="pic" sz="quarter" idx="13"/>
          </p:nvPr>
        </p:nvSpPr>
        <p:spPr>
          <a:xfrm>
            <a:off x="520700" y="1778000"/>
            <a:ext cx="3759200" cy="50546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17" name="Shape 117"/>
          <p:cNvSpPr/>
          <p:nvPr>
            <p:ph type="pic" sz="half" idx="14"/>
          </p:nvPr>
        </p:nvSpPr>
        <p:spPr>
          <a:xfrm>
            <a:off x="4622800" y="1778000"/>
            <a:ext cx="7886700" cy="50546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2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 flipH="1">
            <a:off x="6489699" y="508000"/>
            <a:ext cx="1" cy="8013731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7" name="Shape 127"/>
          <p:cNvSpPr/>
          <p:nvPr>
            <p:ph type="pic" sz="half" idx="13"/>
          </p:nvPr>
        </p:nvSpPr>
        <p:spPr>
          <a:xfrm>
            <a:off x="469900" y="457200"/>
            <a:ext cx="5842000" cy="80645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28" name="Shape 128"/>
          <p:cNvSpPr/>
          <p:nvPr>
            <p:ph type="pic" sz="half" idx="14"/>
          </p:nvPr>
        </p:nvSpPr>
        <p:spPr>
          <a:xfrm>
            <a:off x="6654800" y="508000"/>
            <a:ext cx="5829300" cy="80137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 flipH="1">
            <a:off x="4444998" y="1777968"/>
            <a:ext cx="1" cy="5067381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8" name="Shape 138"/>
          <p:cNvSpPr/>
          <p:nvPr/>
        </p:nvSpPr>
        <p:spPr>
          <a:xfrm flipH="1">
            <a:off x="8547098" y="1777968"/>
            <a:ext cx="1" cy="5067381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9" name="Shape 139"/>
          <p:cNvSpPr/>
          <p:nvPr>
            <p:ph type="pic" sz="quarter" idx="13"/>
          </p:nvPr>
        </p:nvSpPr>
        <p:spPr>
          <a:xfrm>
            <a:off x="508000" y="1778000"/>
            <a:ext cx="3784600" cy="50673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40" name="Shape 140"/>
          <p:cNvSpPr/>
          <p:nvPr>
            <p:ph type="pic" sz="quarter" idx="14"/>
          </p:nvPr>
        </p:nvSpPr>
        <p:spPr>
          <a:xfrm>
            <a:off x="8724900" y="1778000"/>
            <a:ext cx="3759200" cy="50673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41" name="Shape 141"/>
          <p:cNvSpPr/>
          <p:nvPr>
            <p:ph type="pic" sz="quarter" idx="15"/>
          </p:nvPr>
        </p:nvSpPr>
        <p:spPr>
          <a:xfrm>
            <a:off x="4622800" y="1778000"/>
            <a:ext cx="3784600" cy="50673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pic" idx="13"/>
          </p:nvPr>
        </p:nvSpPr>
        <p:spPr>
          <a:xfrm>
            <a:off x="533400" y="508000"/>
            <a:ext cx="11938000" cy="79629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51" name="Shape 151"/>
          <p:cNvSpPr/>
          <p:nvPr>
            <p:ph type="body" sz="quarter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2" name="Shape 1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 flipH="1">
            <a:off x="6489698" y="520668"/>
            <a:ext cx="1" cy="7962963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0" name="Shape 160"/>
          <p:cNvSpPr/>
          <p:nvPr/>
        </p:nvSpPr>
        <p:spPr>
          <a:xfrm>
            <a:off x="6489696" y="4476750"/>
            <a:ext cx="5994408" cy="127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1" name="Shape 161"/>
          <p:cNvSpPr/>
          <p:nvPr>
            <p:ph type="pic" sz="half" idx="13"/>
          </p:nvPr>
        </p:nvSpPr>
        <p:spPr>
          <a:xfrm>
            <a:off x="508000" y="520700"/>
            <a:ext cx="5816600" cy="79629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62" name="Shape 162"/>
          <p:cNvSpPr/>
          <p:nvPr>
            <p:ph type="pic" sz="quarter" idx="14"/>
          </p:nvPr>
        </p:nvSpPr>
        <p:spPr>
          <a:xfrm>
            <a:off x="6667500" y="520700"/>
            <a:ext cx="5816600" cy="38100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63" name="Shape 163"/>
          <p:cNvSpPr/>
          <p:nvPr>
            <p:ph type="pic" sz="quarter" idx="15"/>
          </p:nvPr>
        </p:nvSpPr>
        <p:spPr>
          <a:xfrm>
            <a:off x="6667500" y="4660900"/>
            <a:ext cx="5816600" cy="38227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hape 1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4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 flipH="1">
            <a:off x="9067798" y="520668"/>
            <a:ext cx="1" cy="7962963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3" name="Shape 173"/>
          <p:cNvSpPr/>
          <p:nvPr/>
        </p:nvSpPr>
        <p:spPr>
          <a:xfrm>
            <a:off x="9067796" y="3092450"/>
            <a:ext cx="3429023" cy="127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4" name="Shape 174"/>
          <p:cNvSpPr/>
          <p:nvPr/>
        </p:nvSpPr>
        <p:spPr>
          <a:xfrm>
            <a:off x="9067796" y="5873750"/>
            <a:ext cx="3429023" cy="127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5" name="Shape 175"/>
          <p:cNvSpPr/>
          <p:nvPr>
            <p:ph type="pic" idx="13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76" name="Shape 176"/>
          <p:cNvSpPr/>
          <p:nvPr>
            <p:ph type="pic" sz="quarter" idx="14"/>
          </p:nvPr>
        </p:nvSpPr>
        <p:spPr>
          <a:xfrm>
            <a:off x="9220200" y="3289300"/>
            <a:ext cx="3276600" cy="24384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77" name="Shape 177"/>
          <p:cNvSpPr/>
          <p:nvPr>
            <p:ph type="pic" sz="quarter" idx="15"/>
          </p:nvPr>
        </p:nvSpPr>
        <p:spPr>
          <a:xfrm>
            <a:off x="9220200" y="6019800"/>
            <a:ext cx="3276600" cy="24638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78" name="Shape 178"/>
          <p:cNvSpPr/>
          <p:nvPr>
            <p:ph type="pic" sz="quarter" idx="16"/>
          </p:nvPr>
        </p:nvSpPr>
        <p:spPr>
          <a:xfrm>
            <a:off x="9220200" y="508000"/>
            <a:ext cx="3276600" cy="24638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179" name="Shape 179"/>
          <p:cNvSpPr/>
          <p:nvPr>
            <p:ph type="body" sz="quarter" idx="1"/>
          </p:nvPr>
        </p:nvSpPr>
        <p:spPr>
          <a:xfrm>
            <a:off x="431800" y="8813800"/>
            <a:ext cx="8255000" cy="812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 sz="2000">
                <a:solidFill>
                  <a:srgbClr val="86868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0" name="Shape 1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8" name="Shape 188"/>
          <p:cNvSpPr/>
          <p:nvPr>
            <p:ph type="body" sz="half" idx="1"/>
          </p:nvPr>
        </p:nvSpPr>
        <p:spPr>
          <a:xfrm>
            <a:off x="571500" y="2324100"/>
            <a:ext cx="5080000" cy="65659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9" name="Shape 18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7" name="Shape 197"/>
          <p:cNvSpPr/>
          <p:nvPr>
            <p:ph type="body" sz="half" idx="1"/>
          </p:nvPr>
        </p:nvSpPr>
        <p:spPr>
          <a:xfrm>
            <a:off x="8369300" y="2324100"/>
            <a:ext cx="4064000" cy="65659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8" name="Shape 1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numCol="2" spcCol="59309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body" idx="1"/>
          </p:nvPr>
        </p:nvSpPr>
        <p:spPr>
          <a:xfrm>
            <a:off x="571500" y="863600"/>
            <a:ext cx="11861800" cy="8026400"/>
          </a:xfrm>
          <a:prstGeom prst="rect">
            <a:avLst/>
          </a:prstGeom>
        </p:spPr>
        <p:txBody>
          <a:bodyPr/>
          <a:lstStyle>
            <a:lvl1pPr>
              <a:spcBef>
                <a:spcPts val="7200"/>
              </a:spcBef>
            </a:lvl1pPr>
            <a:lvl2pPr>
              <a:spcBef>
                <a:spcPts val="7200"/>
              </a:spcBef>
            </a:lvl2pPr>
            <a:lvl3pPr>
              <a:spcBef>
                <a:spcPts val="7200"/>
              </a:spcBef>
            </a:lvl3pPr>
            <a:lvl4pPr>
              <a:spcBef>
                <a:spcPts val="7200"/>
              </a:spcBef>
            </a:lvl4pPr>
            <a:lvl5pPr>
              <a:spcBef>
                <a:spcPts val="72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571500" y="3708400"/>
            <a:ext cx="11861800" cy="23368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xfrm>
            <a:off x="12268200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2" name="Shape 72"/>
          <p:cNvSpPr/>
          <p:nvPr>
            <p:ph type="pic" idx="13"/>
          </p:nvPr>
        </p:nvSpPr>
        <p:spPr>
          <a:xfrm>
            <a:off x="0" y="0"/>
            <a:ext cx="13004800" cy="75819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73" name="Shape 73"/>
          <p:cNvSpPr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/>
            <a:r>
              <a:t>Title Text</a:t>
            </a:r>
          </a:p>
        </p:txBody>
      </p:sp>
      <p:sp>
        <p:nvSpPr>
          <p:cNvPr id="74" name="Shape 74"/>
          <p:cNvSpPr/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>
                <a:solidFill>
                  <a:srgbClr val="A9A9A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647700" y="4749800"/>
            <a:ext cx="4882122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3" name="Shape 83"/>
          <p:cNvSpPr/>
          <p:nvPr>
            <p:ph type="pic" idx="13"/>
          </p:nvPr>
        </p:nvSpPr>
        <p:spPr>
          <a:xfrm>
            <a:off x="6502400" y="0"/>
            <a:ext cx="6502400" cy="98425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84" name="Shape 84"/>
          <p:cNvSpPr/>
          <p:nvPr>
            <p:ph type="title"/>
          </p:nvPr>
        </p:nvSpPr>
        <p:spPr>
          <a:xfrm>
            <a:off x="571500" y="1320800"/>
            <a:ext cx="50800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Shape 85"/>
          <p:cNvSpPr/>
          <p:nvPr>
            <p:ph type="body" sz="quarter" idx="1"/>
          </p:nvPr>
        </p:nvSpPr>
        <p:spPr>
          <a:xfrm>
            <a:off x="571500" y="5016500"/>
            <a:ext cx="5080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  <a:lvl2pPr marL="0" indent="0">
              <a:spcBef>
                <a:spcPts val="0"/>
              </a:spcBef>
              <a:buSzTx/>
              <a:buNone/>
            </a:lvl2pPr>
            <a:lvl3pPr marL="0" indent="0">
              <a:spcBef>
                <a:spcPts val="0"/>
              </a:spcBef>
              <a:buSzTx/>
              <a:buNone/>
            </a:lvl3pPr>
            <a:lvl4pPr marL="0" indent="0">
              <a:spcBef>
                <a:spcPts val="0"/>
              </a:spcBef>
              <a:buSzTx/>
              <a:buNone/>
            </a:lvl4pPr>
            <a:lvl5pPr marL="0" indent="0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xfrm>
            <a:off x="508000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47700" y="1968500"/>
            <a:ext cx="11709400" cy="127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71500" y="2324100"/>
            <a:ext cx="1186180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266700" marR="0" indent="-2667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747474"/>
          </a:solidFill>
          <a:uFillTx/>
          <a:latin typeface="+mj-lt"/>
          <a:ea typeface="+mj-ea"/>
          <a:cs typeface="+mj-cs"/>
          <a:sym typeface="Helvetica Neue"/>
        </a:defRPr>
      </a:lvl1pPr>
      <a:lvl2pPr marL="711200" marR="0" indent="-2667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747474"/>
          </a:solidFill>
          <a:uFillTx/>
          <a:latin typeface="+mj-lt"/>
          <a:ea typeface="+mj-ea"/>
          <a:cs typeface="+mj-cs"/>
          <a:sym typeface="Helvetica Neue"/>
        </a:defRPr>
      </a:lvl2pPr>
      <a:lvl3pPr marL="1155700" marR="0" indent="-2667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747474"/>
          </a:solidFill>
          <a:uFillTx/>
          <a:latin typeface="+mj-lt"/>
          <a:ea typeface="+mj-ea"/>
          <a:cs typeface="+mj-cs"/>
          <a:sym typeface="Helvetica Neue"/>
        </a:defRPr>
      </a:lvl3pPr>
      <a:lvl4pPr marL="1600200" marR="0" indent="-2667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747474"/>
          </a:solidFill>
          <a:uFillTx/>
          <a:latin typeface="+mj-lt"/>
          <a:ea typeface="+mj-ea"/>
          <a:cs typeface="+mj-cs"/>
          <a:sym typeface="Helvetica Neue"/>
        </a:defRPr>
      </a:lvl4pPr>
      <a:lvl5pPr marL="2044700" marR="0" indent="-2667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747474"/>
          </a:solidFill>
          <a:uFillTx/>
          <a:latin typeface="+mj-lt"/>
          <a:ea typeface="+mj-ea"/>
          <a:cs typeface="+mj-cs"/>
          <a:sym typeface="Helvetica Neue"/>
        </a:defRPr>
      </a:lvl5pPr>
      <a:lvl6pPr marL="2489200" marR="0" indent="-2667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747474"/>
          </a:solidFill>
          <a:uFillTx/>
          <a:latin typeface="+mj-lt"/>
          <a:ea typeface="+mj-ea"/>
          <a:cs typeface="+mj-cs"/>
          <a:sym typeface="Helvetica Neue"/>
        </a:defRPr>
      </a:lvl6pPr>
      <a:lvl7pPr marL="2933700" marR="0" indent="-2667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747474"/>
          </a:solidFill>
          <a:uFillTx/>
          <a:latin typeface="+mj-lt"/>
          <a:ea typeface="+mj-ea"/>
          <a:cs typeface="+mj-cs"/>
          <a:sym typeface="Helvetica Neue"/>
        </a:defRPr>
      </a:lvl7pPr>
      <a:lvl8pPr marL="3378200" marR="0" indent="-2667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747474"/>
          </a:solidFill>
          <a:uFillTx/>
          <a:latin typeface="+mj-lt"/>
          <a:ea typeface="+mj-ea"/>
          <a:cs typeface="+mj-cs"/>
          <a:sym typeface="Helvetica Neue"/>
        </a:defRPr>
      </a:lvl8pPr>
      <a:lvl9pPr marL="3822700" marR="0" indent="-2667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747474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type="title" idx="4294967295"/>
          </p:nvPr>
        </p:nvSpPr>
        <p:spPr>
          <a:xfrm>
            <a:off x="571500" y="1320800"/>
            <a:ext cx="11861800" cy="4191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0000"/>
              </a:lnSpc>
              <a:defRPr sz="9004">
                <a:solidFill>
                  <a:srgbClr val="524374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spc="450">
                <a:latin typeface="Avenir Next Ultra Light"/>
                <a:ea typeface="Avenir Next Ultra Light"/>
                <a:cs typeface="Avenir Next Ultra Light"/>
                <a:sym typeface="Avenir Next Ultra Light"/>
              </a:rPr>
              <a:t>Let the</a:t>
            </a:r>
            <a:br>
              <a:rPr spc="-360">
                <a:latin typeface="Avenir Next Ultra Light"/>
                <a:ea typeface="Avenir Next Ultra Light"/>
                <a:cs typeface="Avenir Next Ultra Light"/>
                <a:sym typeface="Avenir Next Ultra Light"/>
              </a:rPr>
            </a:br>
            <a:r>
              <a:rPr spc="-360">
                <a:latin typeface="Avenir Next Ultra Light"/>
                <a:ea typeface="Avenir Next Ultra Light"/>
                <a:cs typeface="Avenir Next Ultra Light"/>
                <a:sym typeface="Avenir Next Ultra Light"/>
              </a:rPr>
              <a:t>Children</a:t>
            </a:r>
          </a:p>
        </p:txBody>
      </p:sp>
      <p:sp>
        <p:nvSpPr>
          <p:cNvPr id="208" name="Shape 208"/>
          <p:cNvSpPr/>
          <p:nvPr>
            <p:ph type="body" sz="half" idx="4294967295"/>
          </p:nvPr>
        </p:nvSpPr>
        <p:spPr>
          <a:xfrm>
            <a:off x="571500" y="5918200"/>
            <a:ext cx="11861800" cy="2794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44" sz="4400">
                <a:solidFill>
                  <a:srgbClr val="524374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Matthew 19.14</a:t>
            </a:r>
          </a:p>
        </p:txBody>
      </p:sp>
      <p:sp>
        <p:nvSpPr>
          <p:cNvPr id="209" name="Shape 209"/>
          <p:cNvSpPr/>
          <p:nvPr/>
        </p:nvSpPr>
        <p:spPr>
          <a:xfrm>
            <a:off x="3937992" y="8775699"/>
            <a:ext cx="513036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b">
            <a:spAutoFit/>
          </a:bodyPr>
          <a:lstStyle>
            <a:lvl1pPr>
              <a:defRPr sz="2600"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All quotations taken from the ESV</a:t>
            </a:r>
          </a:p>
        </p:txBody>
      </p:sp>
      <p:pic>
        <p:nvPicPr>
          <p:cNvPr id="210" name=""/>
          <p:cNvPicPr>
            <a:picLocks noChangeAspect="0"/>
          </p:cNvPicPr>
          <p:nvPr/>
        </p:nvPicPr>
        <p:blipFill>
          <a:blip r:embed="rId2">
            <a:alphaModFix amt="60352"/>
            <a:extLst/>
          </a:blip>
          <a:stretch>
            <a:fillRect/>
          </a:stretch>
        </p:blipFill>
        <p:spPr>
          <a:xfrm>
            <a:off x="81499" y="98526"/>
            <a:ext cx="12831044" cy="965583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32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6" dur="7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2"/>
      <p:bldP build="whole" bldLvl="1" animBg="1" rev="0" advAuto="0" spid="209" grpId="3"/>
      <p:bldP build="whole" bldLvl="1" animBg="1" rev="0" advAuto="0" spid="207" grpId="1"/>
      <p:bldP build="whole" bldLvl="1" animBg="1" rev="0" advAuto="0" spid="210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5800">
                <a:solidFill>
                  <a:srgbClr val="524374"/>
                </a:solidFill>
              </a:defRPr>
            </a:lvl1pPr>
          </a:lstStyle>
          <a:p>
            <a:pPr/>
            <a:r>
              <a:t>Matthew 19.13-15</a:t>
            </a:r>
          </a:p>
        </p:txBody>
      </p:sp>
      <p:sp>
        <p:nvSpPr>
          <p:cNvPr id="214" name="Shape 214"/>
          <p:cNvSpPr/>
          <p:nvPr>
            <p:ph type="body" idx="1"/>
          </p:nvPr>
        </p:nvSpPr>
        <p:spPr>
          <a:xfrm>
            <a:off x="571500" y="2324100"/>
            <a:ext cx="11861800" cy="729206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Let the children come to me and do not hinder them,</a:t>
            </a:r>
            <a:r>
              <a:t> 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Can you imagine hindering </a:t>
            </a:r>
            <a:r>
              <a:rPr u="sng"/>
              <a:t>anyone</a:t>
            </a:r>
            <a:r>
              <a:t> from coming?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If the King of Norway visited your house,</a:t>
            </a:r>
            <a:br/>
            <a:r>
              <a:t> what would you do with your children?</a:t>
            </a:r>
          </a:p>
          <a:p>
            <a:pPr>
              <a:spcBef>
                <a:spcPts val="44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for to such belongs the kingdom of heaven</a:t>
            </a:r>
            <a:r>
              <a:t> 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How did this sound in the disciples’ ears?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What does it mean?</a:t>
            </a:r>
          </a:p>
        </p:txBody>
      </p:sp>
      <p:grpSp>
        <p:nvGrpSpPr>
          <p:cNvPr id="217" name="Group 217"/>
          <p:cNvGrpSpPr/>
          <p:nvPr/>
        </p:nvGrpSpPr>
        <p:grpSpPr>
          <a:xfrm>
            <a:off x="5877760" y="7353755"/>
            <a:ext cx="3043233" cy="1019944"/>
            <a:chOff x="0" y="0"/>
            <a:chExt cx="3043232" cy="1019943"/>
          </a:xfrm>
        </p:grpSpPr>
        <p:sp>
          <p:nvSpPr>
            <p:cNvPr id="216" name="Shape 216"/>
            <p:cNvSpPr/>
            <p:nvPr/>
          </p:nvSpPr>
          <p:spPr>
            <a:xfrm>
              <a:off x="25400" y="25400"/>
              <a:ext cx="2992433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Innocence</a:t>
              </a:r>
            </a:p>
          </p:txBody>
        </p:sp>
        <p:pic>
          <p:nvPicPr>
            <p:cNvPr id="215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043233" cy="1019944"/>
            </a:xfrm>
            <a:prstGeom prst="rect">
              <a:avLst/>
            </a:prstGeom>
            <a:effectLst/>
          </p:spPr>
        </p:pic>
      </p:grpSp>
      <p:grpSp>
        <p:nvGrpSpPr>
          <p:cNvPr id="220" name="Group 220"/>
          <p:cNvGrpSpPr/>
          <p:nvPr/>
        </p:nvGrpSpPr>
        <p:grpSpPr>
          <a:xfrm>
            <a:off x="5869949" y="8457642"/>
            <a:ext cx="3043233" cy="1019944"/>
            <a:chOff x="0" y="0"/>
            <a:chExt cx="3043232" cy="1019943"/>
          </a:xfrm>
        </p:grpSpPr>
        <p:sp>
          <p:nvSpPr>
            <p:cNvPr id="219" name="Shape 219"/>
            <p:cNvSpPr/>
            <p:nvPr/>
          </p:nvSpPr>
          <p:spPr>
            <a:xfrm>
              <a:off x="25400" y="25400"/>
              <a:ext cx="2992433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Sweet</a:t>
              </a:r>
            </a:p>
          </p:txBody>
        </p:sp>
        <p:pic>
          <p:nvPicPr>
            <p:cNvPr id="218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043233" cy="1019944"/>
            </a:xfrm>
            <a:prstGeom prst="rect">
              <a:avLst/>
            </a:prstGeom>
            <a:effectLst/>
          </p:spPr>
        </p:pic>
      </p:grpSp>
      <p:grpSp>
        <p:nvGrpSpPr>
          <p:cNvPr id="223" name="Group 223"/>
          <p:cNvGrpSpPr/>
          <p:nvPr/>
        </p:nvGrpSpPr>
        <p:grpSpPr>
          <a:xfrm>
            <a:off x="8988783" y="7340817"/>
            <a:ext cx="3043233" cy="1019944"/>
            <a:chOff x="0" y="0"/>
            <a:chExt cx="3043232" cy="1019943"/>
          </a:xfrm>
        </p:grpSpPr>
        <p:sp>
          <p:nvSpPr>
            <p:cNvPr id="222" name="Shape 222"/>
            <p:cNvSpPr/>
            <p:nvPr/>
          </p:nvSpPr>
          <p:spPr>
            <a:xfrm>
              <a:off x="25400" y="25400"/>
              <a:ext cx="2992433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Loyal</a:t>
              </a:r>
            </a:p>
          </p:txBody>
        </p:sp>
        <p:pic>
          <p:nvPicPr>
            <p:cNvPr id="221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043233" cy="1019944"/>
            </a:xfrm>
            <a:prstGeom prst="rect">
              <a:avLst/>
            </a:prstGeom>
            <a:effectLst/>
          </p:spPr>
        </p:pic>
      </p:grpSp>
      <p:grpSp>
        <p:nvGrpSpPr>
          <p:cNvPr id="226" name="Group 226"/>
          <p:cNvGrpSpPr/>
          <p:nvPr/>
        </p:nvGrpSpPr>
        <p:grpSpPr>
          <a:xfrm>
            <a:off x="8993672" y="8457403"/>
            <a:ext cx="3043233" cy="1019944"/>
            <a:chOff x="0" y="0"/>
            <a:chExt cx="3043232" cy="1019943"/>
          </a:xfrm>
        </p:grpSpPr>
        <p:sp>
          <p:nvSpPr>
            <p:cNvPr id="225" name="Shape 225"/>
            <p:cNvSpPr/>
            <p:nvPr/>
          </p:nvSpPr>
          <p:spPr>
            <a:xfrm>
              <a:off x="25400" y="25400"/>
              <a:ext cx="2992433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Trusting</a:t>
              </a:r>
            </a:p>
          </p:txBody>
        </p:sp>
        <p:pic>
          <p:nvPicPr>
            <p:cNvPr id="224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043233" cy="1019944"/>
            </a:xfrm>
            <a:prstGeom prst="rect">
              <a:avLst/>
            </a:prstGeom>
            <a:effectLst/>
          </p:spPr>
        </p:pic>
      </p:grpSp>
      <p:grpSp>
        <p:nvGrpSpPr>
          <p:cNvPr id="229" name="Group 229"/>
          <p:cNvGrpSpPr/>
          <p:nvPr/>
        </p:nvGrpSpPr>
        <p:grpSpPr>
          <a:xfrm>
            <a:off x="9058992" y="4057920"/>
            <a:ext cx="3579051" cy="2626520"/>
            <a:chOff x="0" y="0"/>
            <a:chExt cx="3579050" cy="2626518"/>
          </a:xfrm>
        </p:grpSpPr>
        <p:sp>
          <p:nvSpPr>
            <p:cNvPr id="228" name="Shape 228"/>
            <p:cNvSpPr/>
            <p:nvPr/>
          </p:nvSpPr>
          <p:spPr>
            <a:xfrm>
              <a:off x="19081" y="19050"/>
              <a:ext cx="3540920" cy="258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86" y="0"/>
                  </a:moveTo>
                  <a:cubicBezTo>
                    <a:pt x="9565" y="0"/>
                    <a:pt x="7277" y="3130"/>
                    <a:pt x="7277" y="6988"/>
                  </a:cubicBezTo>
                  <a:lnTo>
                    <a:pt x="7277" y="7369"/>
                  </a:lnTo>
                  <a:lnTo>
                    <a:pt x="0" y="6670"/>
                  </a:lnTo>
                  <a:lnTo>
                    <a:pt x="7277" y="10217"/>
                  </a:lnTo>
                  <a:lnTo>
                    <a:pt x="7277" y="14612"/>
                  </a:lnTo>
                  <a:cubicBezTo>
                    <a:pt x="7277" y="18470"/>
                    <a:pt x="9565" y="21600"/>
                    <a:pt x="12386" y="21600"/>
                  </a:cubicBezTo>
                  <a:lnTo>
                    <a:pt x="16494" y="21600"/>
                  </a:lnTo>
                  <a:cubicBezTo>
                    <a:pt x="19315" y="21600"/>
                    <a:pt x="21600" y="18470"/>
                    <a:pt x="21600" y="14612"/>
                  </a:cubicBezTo>
                  <a:lnTo>
                    <a:pt x="21600" y="6988"/>
                  </a:lnTo>
                  <a:cubicBezTo>
                    <a:pt x="21600" y="3130"/>
                    <a:pt x="19315" y="0"/>
                    <a:pt x="16494" y="0"/>
                  </a:cubicBezTo>
                  <a:lnTo>
                    <a:pt x="123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000">
                  <a:solidFill>
                    <a:srgbClr val="524374"/>
                  </a:solidFill>
                  <a:latin typeface="Avenir Next Condensed"/>
                  <a:ea typeface="Avenir Next Condensed"/>
                  <a:cs typeface="Avenir Next Condensed"/>
                  <a:sym typeface="Avenir Next Condensed"/>
                </a:defRPr>
              </a:pPr>
              <a:r>
                <a:t>“Children should be</a:t>
              </a:r>
              <a:br/>
              <a:r>
                <a:t>neither seen</a:t>
              </a:r>
              <a:br/>
              <a:r>
                <a:t>nor heard.”</a:t>
              </a:r>
            </a:p>
          </p:txBody>
        </p:sp>
        <p:pic>
          <p:nvPicPr>
            <p:cNvPr id="227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579051" cy="262651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499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499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99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1" dur="499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499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499"/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2" dur="499"/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9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3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Class="entr" nodeType="afterEffect" presetSubtype="9" presetID="18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Class="entr" nodeType="afterEffect" presetSubtype="9" presetID="18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Class="entr" nodeType="afterEffect" presetSubtype="9" presetID="18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0" grpId="4"/>
      <p:bldP build="whole" bldLvl="1" animBg="1" rev="0" advAuto="0" spid="226" grpId="6"/>
      <p:bldP build="whole" bldLvl="1" animBg="1" rev="0" advAuto="0" spid="217" grpId="3"/>
      <p:bldP build="p" bldLvl="1" animBg="1" rev="0" advAuto="0" spid="214" grpId="1"/>
      <p:bldP build="whole" bldLvl="1" animBg="1" rev="0" advAuto="0" spid="229" grpId="2"/>
      <p:bldP build="whole" bldLvl="1" animBg="1" rev="0" advAuto="0" spid="223" grpId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roup 233"/>
          <p:cNvGrpSpPr/>
          <p:nvPr/>
        </p:nvGrpSpPr>
        <p:grpSpPr>
          <a:xfrm>
            <a:off x="-1138721" y="4527996"/>
            <a:ext cx="5555567" cy="862655"/>
            <a:chOff x="0" y="0"/>
            <a:chExt cx="5555566" cy="862653"/>
          </a:xfrm>
        </p:grpSpPr>
        <p:sp>
          <p:nvSpPr>
            <p:cNvPr id="232" name="Shape 232"/>
            <p:cNvSpPr/>
            <p:nvPr/>
          </p:nvSpPr>
          <p:spPr>
            <a:xfrm>
              <a:off x="25400" y="25400"/>
              <a:ext cx="5504767" cy="811854"/>
            </a:xfrm>
            <a:prstGeom prst="roundRect">
              <a:avLst>
                <a:gd name="adj" fmla="val 50000"/>
              </a:avLst>
            </a:prstGeom>
            <a:solidFill>
              <a:srgbClr val="524374"/>
            </a:solidFill>
            <a:ln>
              <a:noFil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</a:p>
          </p:txBody>
        </p:sp>
        <p:pic>
          <p:nvPicPr>
            <p:cNvPr id="231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5555567" cy="862655"/>
            </a:xfrm>
            <a:prstGeom prst="rect">
              <a:avLst/>
            </a:prstGeom>
            <a:effectLst/>
          </p:spPr>
        </p:pic>
      </p:grpSp>
      <p:sp>
        <p:nvSpPr>
          <p:cNvPr id="234" name="Shape 234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5800">
                <a:solidFill>
                  <a:srgbClr val="524374"/>
                </a:solidFill>
              </a:defRPr>
            </a:lvl1pPr>
          </a:lstStyle>
          <a:p>
            <a:pPr/>
            <a:r>
              <a:t>Matthew 19.16-22</a:t>
            </a:r>
          </a:p>
        </p:txBody>
      </p:sp>
      <p:sp>
        <p:nvSpPr>
          <p:cNvPr id="235" name="Shape 235"/>
          <p:cNvSpPr/>
          <p:nvPr>
            <p:ph type="body" idx="1"/>
          </p:nvPr>
        </p:nvSpPr>
        <p:spPr>
          <a:xfrm>
            <a:off x="571500" y="2324100"/>
            <a:ext cx="11861800" cy="729206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61365" indent="-261365" defTabSz="572516">
              <a:spcBef>
                <a:spcPts val="1700"/>
              </a:spcBef>
              <a:defRPr sz="3234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The Rich Young Ruler</a:t>
            </a:r>
          </a:p>
          <a:p>
            <a:pPr lvl="1" marL="696976" indent="-261365" defTabSz="572516">
              <a:spcBef>
                <a:spcPts val="1700"/>
              </a:spcBef>
              <a:defRPr sz="3234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latin typeface="Avenir Next Medium"/>
                <a:ea typeface="Avenir Next Medium"/>
                <a:cs typeface="Avenir Next Medium"/>
                <a:sym typeface="Avenir Next Medium"/>
              </a:rPr>
              <a:t>misunderstood good</a:t>
            </a:r>
            <a:r>
              <a:t>: as a thing you do to get a thing</a:t>
            </a:r>
          </a:p>
          <a:p>
            <a:pPr lvl="1" marL="696976" indent="-261365" defTabSz="572516">
              <a:spcBef>
                <a:spcPts val="1700"/>
              </a:spcBef>
              <a:defRPr sz="3234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latin typeface="Avenir Next Medium"/>
                <a:ea typeface="Avenir Next Medium"/>
                <a:cs typeface="Avenir Next Medium"/>
                <a:sym typeface="Avenir Next Medium"/>
              </a:rPr>
              <a:t>refused to do good</a:t>
            </a:r>
            <a:r>
              <a:t>: even if it </a:t>
            </a:r>
            <a:r>
              <a:rPr u="sng"/>
              <a:t>would </a:t>
            </a:r>
            <a:r>
              <a:t> get him the thing</a:t>
            </a:r>
          </a:p>
          <a:p>
            <a:pPr marL="261365" indent="-261365" defTabSz="572516">
              <a:spcBef>
                <a:spcPts val="1700"/>
              </a:spcBef>
              <a:defRPr sz="3234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But, a Child …</a:t>
            </a:r>
          </a:p>
          <a:p>
            <a:pPr lvl="1" marL="696976" indent="-261365" defTabSz="572516">
              <a:spcBef>
                <a:spcPts val="1700"/>
              </a:spcBef>
              <a:defRPr sz="3234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Children are the most generous of all</a:t>
            </a:r>
          </a:p>
          <a:p>
            <a:pPr lvl="1" marL="696976" indent="-261365" defTabSz="572516">
              <a:spcBef>
                <a:spcPts val="1700"/>
              </a:spcBef>
              <a:defRPr sz="3234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In secure surroundings, they give it all up</a:t>
            </a:r>
          </a:p>
          <a:p>
            <a:pPr lvl="1" marL="696976" indent="-261365" defTabSz="572516">
              <a:spcBef>
                <a:spcPts val="1700"/>
              </a:spcBef>
              <a:defRPr sz="3234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In a life with needs fulfilled, they need nothing</a:t>
            </a:r>
            <a:endParaRPr>
              <a:latin typeface="Avenir Next Demi Bold"/>
              <a:ea typeface="Avenir Next Demi Bold"/>
              <a:cs typeface="Avenir Next Demi Bold"/>
              <a:sym typeface="Avenir Next Demi Bold"/>
            </a:endParaRPr>
          </a:p>
          <a:p>
            <a:pPr marL="261365" indent="-261365" defTabSz="572516">
              <a:spcBef>
                <a:spcPts val="1700"/>
              </a:spcBef>
              <a:defRPr sz="3234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latin typeface="Avenir Next Demi Bold"/>
                <a:ea typeface="Avenir Next Demi Bold"/>
                <a:cs typeface="Avenir Next Demi Bold"/>
                <a:sym typeface="Avenir Next Demi Bold"/>
              </a:rPr>
              <a:t>Matthew 25.29</a:t>
            </a:r>
            <a:r>
              <a:t> — </a:t>
            </a:r>
            <a:r>
              <a:rPr i="1"/>
              <a:t>For to everyone who has will more be given, and he will have an abundance. But from the one who has not, even what he has will be taken away.</a:t>
            </a:r>
          </a:p>
        </p:txBody>
      </p:sp>
      <p:grpSp>
        <p:nvGrpSpPr>
          <p:cNvPr id="238" name="Group 238"/>
          <p:cNvGrpSpPr/>
          <p:nvPr/>
        </p:nvGrpSpPr>
        <p:grpSpPr>
          <a:xfrm>
            <a:off x="6946230" y="593083"/>
            <a:ext cx="3043233" cy="1019944"/>
            <a:chOff x="0" y="0"/>
            <a:chExt cx="3043232" cy="1019943"/>
          </a:xfrm>
        </p:grpSpPr>
        <p:sp>
          <p:nvSpPr>
            <p:cNvPr id="237" name="Shape 237"/>
            <p:cNvSpPr/>
            <p:nvPr/>
          </p:nvSpPr>
          <p:spPr>
            <a:xfrm>
              <a:off x="25400" y="25400"/>
              <a:ext cx="2992433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Generous</a:t>
              </a:r>
            </a:p>
          </p:txBody>
        </p:sp>
        <p:pic>
          <p:nvPicPr>
            <p:cNvPr id="236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043233" cy="1019944"/>
            </a:xfrm>
            <a:prstGeom prst="rect">
              <a:avLst/>
            </a:prstGeom>
            <a:effectLst/>
          </p:spPr>
        </p:pic>
      </p:grpSp>
      <p:grpSp>
        <p:nvGrpSpPr>
          <p:cNvPr id="241" name="Group 241"/>
          <p:cNvGrpSpPr/>
          <p:nvPr/>
        </p:nvGrpSpPr>
        <p:grpSpPr>
          <a:xfrm>
            <a:off x="10003889" y="593083"/>
            <a:ext cx="3043233" cy="1019944"/>
            <a:chOff x="0" y="0"/>
            <a:chExt cx="3043232" cy="1019943"/>
          </a:xfrm>
        </p:grpSpPr>
        <p:sp>
          <p:nvSpPr>
            <p:cNvPr id="240" name="Shape 240"/>
            <p:cNvSpPr/>
            <p:nvPr/>
          </p:nvSpPr>
          <p:spPr>
            <a:xfrm>
              <a:off x="25400" y="25400"/>
              <a:ext cx="2992433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Trusting</a:t>
              </a:r>
            </a:p>
          </p:txBody>
        </p:sp>
        <p:pic>
          <p:nvPicPr>
            <p:cNvPr id="239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043233" cy="101994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2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499"/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499"/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99"/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499"/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499"/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499"/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499"/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9"/>
                            </p:stCondLst>
                            <p:childTnLst>
                              <p:par>
                                <p:cTn id="32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499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499"/>
                                        <p:tgtEl>
                                          <p:spTgt spid="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9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Class="entr" nodeType="afterEffect" presetSubtype="9" presetID="18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35" grpId="1"/>
      <p:bldP build="whole" bldLvl="1" animBg="1" rev="0" advAuto="0" spid="241" grpId="4"/>
      <p:bldP build="whole" bldLvl="1" animBg="1" rev="0" advAuto="0" spid="233" grpId="2"/>
      <p:bldP build="whole" bldLvl="1" animBg="1" rev="0" advAuto="0" spid="238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roup 245"/>
          <p:cNvGrpSpPr/>
          <p:nvPr/>
        </p:nvGrpSpPr>
        <p:grpSpPr>
          <a:xfrm>
            <a:off x="-1138721" y="4420851"/>
            <a:ext cx="5555567" cy="779300"/>
            <a:chOff x="0" y="0"/>
            <a:chExt cx="5555566" cy="779298"/>
          </a:xfrm>
        </p:grpSpPr>
        <p:sp>
          <p:nvSpPr>
            <p:cNvPr id="244" name="Shape 244"/>
            <p:cNvSpPr/>
            <p:nvPr/>
          </p:nvSpPr>
          <p:spPr>
            <a:xfrm>
              <a:off x="25400" y="25400"/>
              <a:ext cx="5504767" cy="728499"/>
            </a:xfrm>
            <a:prstGeom prst="roundRect">
              <a:avLst>
                <a:gd name="adj" fmla="val 50000"/>
              </a:avLst>
            </a:prstGeom>
            <a:solidFill>
              <a:srgbClr val="524374"/>
            </a:solidFill>
            <a:ln>
              <a:noFil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</a:p>
          </p:txBody>
        </p:sp>
        <p:pic>
          <p:nvPicPr>
            <p:cNvPr id="243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555567" cy="779299"/>
            </a:xfrm>
            <a:prstGeom prst="rect">
              <a:avLst/>
            </a:prstGeom>
            <a:effectLst/>
          </p:spPr>
        </p:pic>
      </p:grpSp>
      <p:sp>
        <p:nvSpPr>
          <p:cNvPr id="246" name="Shape 246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5800">
                <a:solidFill>
                  <a:srgbClr val="524374"/>
                </a:solidFill>
              </a:defRPr>
            </a:lvl1pPr>
          </a:lstStyle>
          <a:p>
            <a:pPr/>
            <a:r>
              <a:t>Matthew 19.23-26</a:t>
            </a:r>
          </a:p>
        </p:txBody>
      </p:sp>
      <p:sp>
        <p:nvSpPr>
          <p:cNvPr id="247" name="Shape 247"/>
          <p:cNvSpPr/>
          <p:nvPr>
            <p:ph type="body" idx="1"/>
          </p:nvPr>
        </p:nvSpPr>
        <p:spPr>
          <a:xfrm>
            <a:off x="571500" y="2324100"/>
            <a:ext cx="11861800" cy="729206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45363" indent="-245363" defTabSz="537463">
              <a:spcBef>
                <a:spcPts val="1600"/>
              </a:spcBef>
              <a:defRPr sz="3036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only with difficulty will a rich person enter the kingdom of heaven</a:t>
            </a:r>
          </a:p>
          <a:p>
            <a:pPr lvl="1" marL="654304" indent="-245363" defTabSz="537463">
              <a:spcBef>
                <a:spcPts val="1600"/>
              </a:spcBef>
              <a:defRPr sz="3036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“Then it’s impossible” — the disciples’ despair &amp; frustration</a:t>
            </a:r>
          </a:p>
          <a:p>
            <a:pPr lvl="1" marL="654304" indent="-245363" defTabSz="537463">
              <a:spcBef>
                <a:spcPts val="1600"/>
              </a:spcBef>
              <a:defRPr sz="3036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“True, but with God …!!!” — Jesus’ hope &amp; confidence</a:t>
            </a:r>
          </a:p>
          <a:p>
            <a:pPr marL="245363" indent="-245363" defTabSz="537463">
              <a:spcBef>
                <a:spcPts val="1600"/>
              </a:spcBef>
              <a:defRPr sz="3036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But, a Child …</a:t>
            </a:r>
          </a:p>
          <a:p>
            <a:pPr lvl="1" marL="654304" indent="-245363" defTabSz="537463">
              <a:spcBef>
                <a:spcPts val="1600"/>
              </a:spcBef>
              <a:defRPr sz="3036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Children see the obvious answer just as easily as Jesus</a:t>
            </a:r>
          </a:p>
          <a:p>
            <a:pPr lvl="1" marL="654304" indent="-245363" defTabSz="537463">
              <a:spcBef>
                <a:spcPts val="1600"/>
              </a:spcBef>
              <a:defRPr sz="3036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Aren’t surprised by their weakness or need for their Father</a:t>
            </a:r>
          </a:p>
          <a:p>
            <a:pPr lvl="1" marL="654304" indent="-245363" defTabSz="537463">
              <a:spcBef>
                <a:spcPts val="1600"/>
              </a:spcBef>
              <a:defRPr sz="3036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Trust in one who is loyal, and loyal to their trust</a:t>
            </a:r>
          </a:p>
          <a:p>
            <a:pPr marL="245363" indent="-245363" defTabSz="537463">
              <a:spcBef>
                <a:spcPts val="1600"/>
              </a:spcBef>
              <a:defRPr sz="3036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latin typeface="Avenir Next Demi Bold"/>
                <a:ea typeface="Avenir Next Demi Bold"/>
                <a:cs typeface="Avenir Next Demi Bold"/>
                <a:sym typeface="Avenir Next Demi Bold"/>
              </a:rPr>
              <a:t>Matthew 11.25</a:t>
            </a:r>
            <a:r>
              <a:t> — </a:t>
            </a:r>
            <a:r>
              <a:rPr i="1"/>
              <a:t>At that time Jesus declared, “I thank you, Father, Lord of heaven and earth, that you have hidden these things from the wise and understanding and revealed them to little children.”</a:t>
            </a:r>
          </a:p>
        </p:txBody>
      </p:sp>
      <p:grpSp>
        <p:nvGrpSpPr>
          <p:cNvPr id="250" name="Group 250"/>
          <p:cNvGrpSpPr/>
          <p:nvPr/>
        </p:nvGrpSpPr>
        <p:grpSpPr>
          <a:xfrm>
            <a:off x="6946230" y="593083"/>
            <a:ext cx="3043233" cy="1019944"/>
            <a:chOff x="0" y="0"/>
            <a:chExt cx="3043232" cy="1019943"/>
          </a:xfrm>
        </p:grpSpPr>
        <p:sp>
          <p:nvSpPr>
            <p:cNvPr id="249" name="Shape 249"/>
            <p:cNvSpPr/>
            <p:nvPr/>
          </p:nvSpPr>
          <p:spPr>
            <a:xfrm>
              <a:off x="25400" y="25400"/>
              <a:ext cx="2992433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Hopeful</a:t>
              </a:r>
            </a:p>
          </p:txBody>
        </p:sp>
        <p:pic>
          <p:nvPicPr>
            <p:cNvPr id="248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043233" cy="1019944"/>
            </a:xfrm>
            <a:prstGeom prst="rect">
              <a:avLst/>
            </a:prstGeom>
            <a:effectLst/>
          </p:spPr>
        </p:pic>
      </p:grpSp>
      <p:grpSp>
        <p:nvGrpSpPr>
          <p:cNvPr id="253" name="Group 253"/>
          <p:cNvGrpSpPr/>
          <p:nvPr/>
        </p:nvGrpSpPr>
        <p:grpSpPr>
          <a:xfrm>
            <a:off x="10003889" y="593083"/>
            <a:ext cx="3043233" cy="1019944"/>
            <a:chOff x="0" y="0"/>
            <a:chExt cx="3043232" cy="1019943"/>
          </a:xfrm>
        </p:grpSpPr>
        <p:sp>
          <p:nvSpPr>
            <p:cNvPr id="252" name="Shape 252"/>
            <p:cNvSpPr/>
            <p:nvPr/>
          </p:nvSpPr>
          <p:spPr>
            <a:xfrm>
              <a:off x="25400" y="25400"/>
              <a:ext cx="2992433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Loyal</a:t>
              </a:r>
            </a:p>
          </p:txBody>
        </p:sp>
        <p:pic>
          <p:nvPicPr>
            <p:cNvPr id="251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043233" cy="101994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499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499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99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499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499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499"/>
                                        <p:tgtEl>
                                          <p:spTgt spid="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499"/>
                                        <p:tgtEl>
                                          <p:spTgt spid="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9"/>
                            </p:stCondLst>
                            <p:childTnLst>
                              <p:par>
                                <p:cTn id="32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499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499"/>
                                        <p:tgtEl>
                                          <p:spTgt spid="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9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Class="entr" nodeType="afterEffect" presetSubtype="9" presetID="18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3" grpId="4"/>
      <p:bldP build="whole" bldLvl="1" animBg="1" rev="0" advAuto="0" spid="250" grpId="3"/>
      <p:bldP build="whole" bldLvl="1" animBg="1" rev="0" advAuto="0" spid="245" grpId="2"/>
      <p:bldP build="p" bldLvl="1" animBg="1" rev="0" advAuto="0" spid="24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5800">
                <a:solidFill>
                  <a:srgbClr val="524374"/>
                </a:solidFill>
              </a:defRPr>
            </a:lvl1pPr>
          </a:lstStyle>
          <a:p>
            <a:pPr/>
            <a:r>
              <a:t>Matthew 19.27-30</a:t>
            </a:r>
          </a:p>
        </p:txBody>
      </p:sp>
      <p:sp>
        <p:nvSpPr>
          <p:cNvPr id="256" name="Shape 256"/>
          <p:cNvSpPr/>
          <p:nvPr>
            <p:ph type="body" idx="1"/>
          </p:nvPr>
        </p:nvSpPr>
        <p:spPr>
          <a:xfrm>
            <a:off x="571500" y="2324100"/>
            <a:ext cx="11861800" cy="729206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“See, we have left everything and followed you …”</a:t>
            </a:r>
            <a:r>
              <a:t> </a:t>
            </a:r>
          </a:p>
          <a:p>
            <a:pPr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Jesus acknowledges their sacrifices, to their credit</a:t>
            </a:r>
          </a:p>
          <a:p>
            <a:pPr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Sacrifice leads to</a:t>
            </a:r>
          </a:p>
          <a:p>
            <a:pPr lvl="1">
              <a:spcBef>
                <a:spcPts val="5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authority &amp; judgment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receiving a hundred fold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inheriting eternal life</a:t>
            </a:r>
          </a:p>
          <a:p>
            <a:pPr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Jesus encourages meditation: last will be first; the first, last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To know we </a:t>
            </a:r>
            <a:r>
              <a:rPr u="sng"/>
              <a:t>will</a:t>
            </a:r>
            <a:r>
              <a:t> be first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To keep from getting big headed </a:t>
            </a:r>
            <a:r>
              <a:rPr u="sng"/>
              <a:t>here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499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499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99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499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499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499"/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499"/>
                                        <p:tgtEl>
                                          <p:spTgt spid="2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7" dur="499"/>
                                        <p:tgtEl>
                                          <p:spTgt spid="2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0" dur="499"/>
                                        <p:tgtEl>
                                          <p:spTgt spid="2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roup 260"/>
          <p:cNvGrpSpPr/>
          <p:nvPr/>
        </p:nvGrpSpPr>
        <p:grpSpPr>
          <a:xfrm>
            <a:off x="-1255168" y="4633935"/>
            <a:ext cx="5555567" cy="793794"/>
            <a:chOff x="0" y="0"/>
            <a:chExt cx="5555566" cy="793792"/>
          </a:xfrm>
        </p:grpSpPr>
        <p:sp>
          <p:nvSpPr>
            <p:cNvPr id="259" name="Shape 259"/>
            <p:cNvSpPr/>
            <p:nvPr/>
          </p:nvSpPr>
          <p:spPr>
            <a:xfrm>
              <a:off x="25400" y="25400"/>
              <a:ext cx="5504767" cy="742993"/>
            </a:xfrm>
            <a:prstGeom prst="roundRect">
              <a:avLst>
                <a:gd name="adj" fmla="val 50000"/>
              </a:avLst>
            </a:prstGeom>
            <a:solidFill>
              <a:srgbClr val="524374"/>
            </a:solidFill>
            <a:ln>
              <a:noFil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pPr>
            </a:p>
          </p:txBody>
        </p:sp>
        <p:pic>
          <p:nvPicPr>
            <p:cNvPr id="258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555567" cy="793793"/>
            </a:xfrm>
            <a:prstGeom prst="rect">
              <a:avLst/>
            </a:prstGeom>
            <a:effectLst/>
          </p:spPr>
        </p:pic>
      </p:grpSp>
      <p:sp>
        <p:nvSpPr>
          <p:cNvPr id="261" name="Shape 261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5800">
                <a:solidFill>
                  <a:srgbClr val="524374"/>
                </a:solidFill>
              </a:defRPr>
            </a:lvl1pPr>
          </a:lstStyle>
          <a:p>
            <a:pPr/>
            <a:r>
              <a:t>Matthew 20.1-16</a:t>
            </a:r>
          </a:p>
        </p:txBody>
      </p:sp>
      <p:sp>
        <p:nvSpPr>
          <p:cNvPr id="262" name="Shape 262"/>
          <p:cNvSpPr/>
          <p:nvPr>
            <p:ph type="body" idx="1"/>
          </p:nvPr>
        </p:nvSpPr>
        <p:spPr>
          <a:xfrm>
            <a:off x="571500" y="2324100"/>
            <a:ext cx="11861800" cy="729206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Laborers in the Vineyard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Many can &amp; will work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Selfish Self-assured Superiority Soils your Service</a:t>
            </a:r>
          </a:p>
          <a:p>
            <a:pPr>
              <a:spcBef>
                <a:spcPts val="1800"/>
              </a:spcBef>
              <a:defRPr sz="33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But, a Child …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Wants everyone to come and doesn’t care if they’re late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Sees all on the same level: “We’re all in this together!”</a:t>
            </a:r>
          </a:p>
          <a:p>
            <a:pPr lvl="1"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Can’t tell whose painting is prettier</a:t>
            </a:r>
          </a:p>
          <a:p>
            <a:pPr>
              <a:spcBef>
                <a:spcPts val="18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>
                <a:latin typeface="Avenir Next Demi Bold"/>
                <a:ea typeface="Avenir Next Demi Bold"/>
                <a:cs typeface="Avenir Next Demi Bold"/>
                <a:sym typeface="Avenir Next Demi Bold"/>
              </a:rPr>
              <a:t>Luke 15.10</a:t>
            </a:r>
            <a:r>
              <a:t> — </a:t>
            </a:r>
            <a:r>
              <a:rPr i="1"/>
              <a:t>Just so, I tell you, there is joy before the angels of God over one sinner who repents.</a:t>
            </a:r>
          </a:p>
        </p:txBody>
      </p:sp>
      <p:grpSp>
        <p:nvGrpSpPr>
          <p:cNvPr id="265" name="Group 265"/>
          <p:cNvGrpSpPr/>
          <p:nvPr/>
        </p:nvGrpSpPr>
        <p:grpSpPr>
          <a:xfrm>
            <a:off x="6589437" y="593083"/>
            <a:ext cx="3400025" cy="1019944"/>
            <a:chOff x="0" y="0"/>
            <a:chExt cx="3400024" cy="1019943"/>
          </a:xfrm>
        </p:grpSpPr>
        <p:sp>
          <p:nvSpPr>
            <p:cNvPr id="264" name="Shape 264"/>
            <p:cNvSpPr/>
            <p:nvPr/>
          </p:nvSpPr>
          <p:spPr>
            <a:xfrm>
              <a:off x="25400" y="25400"/>
              <a:ext cx="3349225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Compassionate</a:t>
              </a:r>
            </a:p>
          </p:txBody>
        </p:sp>
        <p:pic>
          <p:nvPicPr>
            <p:cNvPr id="263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400025" cy="1019944"/>
            </a:xfrm>
            <a:prstGeom prst="rect">
              <a:avLst/>
            </a:prstGeom>
            <a:effectLst/>
          </p:spPr>
        </p:pic>
      </p:grpSp>
      <p:grpSp>
        <p:nvGrpSpPr>
          <p:cNvPr id="268" name="Group 268"/>
          <p:cNvGrpSpPr/>
          <p:nvPr/>
        </p:nvGrpSpPr>
        <p:grpSpPr>
          <a:xfrm>
            <a:off x="10003889" y="593083"/>
            <a:ext cx="3043233" cy="1019944"/>
            <a:chOff x="0" y="0"/>
            <a:chExt cx="3043232" cy="1019943"/>
          </a:xfrm>
        </p:grpSpPr>
        <p:sp>
          <p:nvSpPr>
            <p:cNvPr id="267" name="Shape 267"/>
            <p:cNvSpPr/>
            <p:nvPr/>
          </p:nvSpPr>
          <p:spPr>
            <a:xfrm>
              <a:off x="25400" y="25400"/>
              <a:ext cx="2992433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Forbearing</a:t>
              </a:r>
            </a:p>
          </p:txBody>
        </p:sp>
        <p:pic>
          <p:nvPicPr>
            <p:cNvPr id="266" name="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3043233" cy="101994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2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499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499"/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99"/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499"/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499"/>
                                        <p:tgtEl>
                                          <p:spTgt spid="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499"/>
                                        <p:tgtEl>
                                          <p:spTgt spid="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499"/>
                                        <p:tgtEl>
                                          <p:spTgt spid="2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9"/>
                            </p:stCondLst>
                            <p:childTnLst>
                              <p:par>
                                <p:cTn id="32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499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499"/>
                                        <p:tgtEl>
                                          <p:spTgt spid="2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9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Class="entr" nodeType="afterEffect" presetSubtype="9" presetID="18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0" grpId="2"/>
      <p:bldP build="p" bldLvl="1" animBg="1" rev="0" advAuto="0" spid="262" grpId="1"/>
      <p:bldP build="whole" bldLvl="1" animBg="1" rev="0" advAuto="0" spid="268" grpId="4"/>
      <p:bldP build="whole" bldLvl="1" animBg="1" rev="0" advAuto="0" spid="265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5800">
                <a:solidFill>
                  <a:srgbClr val="524374"/>
                </a:solidFill>
              </a:defRPr>
            </a:lvl1pPr>
          </a:lstStyle>
          <a:p>
            <a:pPr/>
            <a:r>
              <a:t>Matthew 20.17-19</a:t>
            </a:r>
          </a:p>
        </p:txBody>
      </p:sp>
      <p:sp>
        <p:nvSpPr>
          <p:cNvPr id="271" name="Shape 271"/>
          <p:cNvSpPr/>
          <p:nvPr>
            <p:ph type="body" idx="1"/>
          </p:nvPr>
        </p:nvSpPr>
        <p:spPr>
          <a:xfrm>
            <a:off x="571500" y="2324100"/>
            <a:ext cx="11861800" cy="729206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7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And the Son of man</a:t>
            </a:r>
            <a:endParaRPr i="1"/>
          </a:p>
          <a:p>
            <a:pPr>
              <a:spcBef>
                <a:spcPts val="17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will be delivered over to the chief priests and scribes,</a:t>
            </a:r>
            <a:endParaRPr i="1"/>
          </a:p>
          <a:p>
            <a:pPr lvl="1">
              <a:spcBef>
                <a:spcPts val="12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and they will condemn him to death</a:t>
            </a:r>
            <a:endParaRPr i="1"/>
          </a:p>
          <a:p>
            <a:pPr lvl="1">
              <a:spcBef>
                <a:spcPts val="12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and deliver him over to the Gentiles</a:t>
            </a:r>
            <a:endParaRPr i="1"/>
          </a:p>
          <a:p>
            <a:pPr lvl="1">
              <a:spcBef>
                <a:spcPts val="12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to be mocked and flogged and crucified,</a:t>
            </a:r>
            <a:endParaRPr i="1"/>
          </a:p>
          <a:p>
            <a:pPr>
              <a:spcBef>
                <a:spcPts val="1700"/>
              </a:spcBef>
              <a:defRPr sz="3300">
                <a:solidFill>
                  <a:srgbClr val="212121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i="1"/>
              <a:t>and he will be raised on the third day.</a:t>
            </a:r>
          </a:p>
        </p:txBody>
      </p:sp>
      <p:grpSp>
        <p:nvGrpSpPr>
          <p:cNvPr id="274" name="Group 274"/>
          <p:cNvGrpSpPr/>
          <p:nvPr/>
        </p:nvGrpSpPr>
        <p:grpSpPr>
          <a:xfrm>
            <a:off x="1143890" y="7057083"/>
            <a:ext cx="3400026" cy="1019945"/>
            <a:chOff x="0" y="0"/>
            <a:chExt cx="3400024" cy="1019943"/>
          </a:xfrm>
        </p:grpSpPr>
        <p:sp>
          <p:nvSpPr>
            <p:cNvPr id="273" name="Shape 273"/>
            <p:cNvSpPr/>
            <p:nvPr/>
          </p:nvSpPr>
          <p:spPr>
            <a:xfrm>
              <a:off x="25400" y="25400"/>
              <a:ext cx="3349225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Generous</a:t>
              </a:r>
            </a:p>
          </p:txBody>
        </p:sp>
        <p:pic>
          <p:nvPicPr>
            <p:cNvPr id="272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400025" cy="1019944"/>
            </a:xfrm>
            <a:prstGeom prst="rect">
              <a:avLst/>
            </a:prstGeom>
            <a:effectLst/>
          </p:spPr>
        </p:pic>
      </p:grpSp>
      <p:grpSp>
        <p:nvGrpSpPr>
          <p:cNvPr id="277" name="Group 277"/>
          <p:cNvGrpSpPr/>
          <p:nvPr/>
        </p:nvGrpSpPr>
        <p:grpSpPr>
          <a:xfrm>
            <a:off x="4545642" y="7057083"/>
            <a:ext cx="3400025" cy="1019945"/>
            <a:chOff x="0" y="0"/>
            <a:chExt cx="3400024" cy="1019943"/>
          </a:xfrm>
        </p:grpSpPr>
        <p:sp>
          <p:nvSpPr>
            <p:cNvPr id="276" name="Shape 276"/>
            <p:cNvSpPr/>
            <p:nvPr/>
          </p:nvSpPr>
          <p:spPr>
            <a:xfrm>
              <a:off x="25400" y="25400"/>
              <a:ext cx="3349225" cy="969144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Trusting</a:t>
              </a:r>
            </a:p>
          </p:txBody>
        </p:sp>
        <p:pic>
          <p:nvPicPr>
            <p:cNvPr id="275" name="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400025" cy="1019944"/>
            </a:xfrm>
            <a:prstGeom prst="rect">
              <a:avLst/>
            </a:prstGeom>
            <a:effectLst/>
          </p:spPr>
        </p:pic>
      </p:grpSp>
      <p:grpSp>
        <p:nvGrpSpPr>
          <p:cNvPr id="280" name="Group 280"/>
          <p:cNvGrpSpPr/>
          <p:nvPr/>
        </p:nvGrpSpPr>
        <p:grpSpPr>
          <a:xfrm>
            <a:off x="1152194" y="8042396"/>
            <a:ext cx="3400026" cy="821852"/>
            <a:chOff x="0" y="0"/>
            <a:chExt cx="3400024" cy="821850"/>
          </a:xfrm>
        </p:grpSpPr>
        <p:sp>
          <p:nvSpPr>
            <p:cNvPr id="279" name="Shape 279"/>
            <p:cNvSpPr/>
            <p:nvPr/>
          </p:nvSpPr>
          <p:spPr>
            <a:xfrm>
              <a:off x="25400" y="25400"/>
              <a:ext cx="3349225" cy="77105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Hopeful</a:t>
              </a:r>
            </a:p>
          </p:txBody>
        </p:sp>
        <p:pic>
          <p:nvPicPr>
            <p:cNvPr id="278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400025" cy="821851"/>
            </a:xfrm>
            <a:prstGeom prst="rect">
              <a:avLst/>
            </a:prstGeom>
            <a:effectLst/>
          </p:spPr>
        </p:pic>
      </p:grpSp>
      <p:grpSp>
        <p:nvGrpSpPr>
          <p:cNvPr id="283" name="Group 283"/>
          <p:cNvGrpSpPr/>
          <p:nvPr/>
        </p:nvGrpSpPr>
        <p:grpSpPr>
          <a:xfrm>
            <a:off x="4541246" y="8042396"/>
            <a:ext cx="3400026" cy="821852"/>
            <a:chOff x="0" y="0"/>
            <a:chExt cx="3400024" cy="821850"/>
          </a:xfrm>
        </p:grpSpPr>
        <p:sp>
          <p:nvSpPr>
            <p:cNvPr id="282" name="Shape 282"/>
            <p:cNvSpPr/>
            <p:nvPr/>
          </p:nvSpPr>
          <p:spPr>
            <a:xfrm>
              <a:off x="25400" y="25400"/>
              <a:ext cx="3349225" cy="77105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Loyal</a:t>
              </a:r>
            </a:p>
          </p:txBody>
        </p:sp>
        <p:pic>
          <p:nvPicPr>
            <p:cNvPr id="281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400025" cy="821851"/>
            </a:xfrm>
            <a:prstGeom prst="rect">
              <a:avLst/>
            </a:prstGeom>
            <a:effectLst/>
          </p:spPr>
        </p:pic>
      </p:grpSp>
      <p:grpSp>
        <p:nvGrpSpPr>
          <p:cNvPr id="286" name="Group 286"/>
          <p:cNvGrpSpPr/>
          <p:nvPr/>
        </p:nvGrpSpPr>
        <p:grpSpPr>
          <a:xfrm>
            <a:off x="1140335" y="8842616"/>
            <a:ext cx="3400026" cy="821852"/>
            <a:chOff x="0" y="0"/>
            <a:chExt cx="3400024" cy="821850"/>
          </a:xfrm>
        </p:grpSpPr>
        <p:sp>
          <p:nvSpPr>
            <p:cNvPr id="285" name="Shape 285"/>
            <p:cNvSpPr/>
            <p:nvPr/>
          </p:nvSpPr>
          <p:spPr>
            <a:xfrm>
              <a:off x="25400" y="25400"/>
              <a:ext cx="3349225" cy="77105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Compassionate</a:t>
              </a:r>
            </a:p>
          </p:txBody>
        </p:sp>
        <p:pic>
          <p:nvPicPr>
            <p:cNvPr id="284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400025" cy="821851"/>
            </a:xfrm>
            <a:prstGeom prst="rect">
              <a:avLst/>
            </a:prstGeom>
            <a:effectLst/>
          </p:spPr>
        </p:pic>
      </p:grpSp>
      <p:grpSp>
        <p:nvGrpSpPr>
          <p:cNvPr id="289" name="Group 289"/>
          <p:cNvGrpSpPr/>
          <p:nvPr/>
        </p:nvGrpSpPr>
        <p:grpSpPr>
          <a:xfrm>
            <a:off x="4554787" y="8842616"/>
            <a:ext cx="3400026" cy="821852"/>
            <a:chOff x="0" y="0"/>
            <a:chExt cx="3400024" cy="821850"/>
          </a:xfrm>
        </p:grpSpPr>
        <p:sp>
          <p:nvSpPr>
            <p:cNvPr id="288" name="Shape 288"/>
            <p:cNvSpPr/>
            <p:nvPr/>
          </p:nvSpPr>
          <p:spPr>
            <a:xfrm>
              <a:off x="25400" y="25400"/>
              <a:ext cx="3349225" cy="77105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lnSpc>
                  <a:spcPct val="90000"/>
                </a:lnSpc>
                <a:defRPr sz="3000">
                  <a:solidFill>
                    <a:srgbClr val="524374"/>
                  </a:solidFill>
                  <a:latin typeface="Avenir Next Demi Bold"/>
                  <a:ea typeface="Avenir Next Demi Bold"/>
                  <a:cs typeface="Avenir Next Demi Bold"/>
                  <a:sym typeface="Avenir Next Demi Bold"/>
                </a:defRPr>
              </a:lvl1pPr>
            </a:lstStyle>
            <a:p>
              <a:pPr/>
              <a:r>
                <a:t>Forbearing</a:t>
              </a:r>
            </a:p>
          </p:txBody>
        </p:sp>
        <p:pic>
          <p:nvPicPr>
            <p:cNvPr id="287" name="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400025" cy="821851"/>
            </a:xfrm>
            <a:prstGeom prst="rect">
              <a:avLst/>
            </a:prstGeom>
            <a:effectLst/>
          </p:spPr>
        </p:pic>
      </p:grpSp>
      <p:pic>
        <p:nvPicPr>
          <p:cNvPr id="290" name="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120000">
            <a:off x="8880650" y="5283956"/>
            <a:ext cx="3438125" cy="3438126"/>
          </a:xfrm>
          <a:prstGeom prst="rect">
            <a:avLst/>
          </a:prstGeom>
          <a:effectLst>
            <a:outerShdw sx="100000" sy="100000" kx="0" ky="0" algn="b" rotWithShape="0" blurRad="63500" dist="101375" dir="2300914">
              <a:srgbClr val="000000">
                <a:alpha val="64081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2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499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499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99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499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499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499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9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0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Class="entr" nodeType="afterEffect" presetSubtype="9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Class="entr" nodeType="afterEffect" presetSubtype="9" presetID="18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48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Class="entr" nodeType="afterEffect" presetSubtype="9" presetID="18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52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Class="entr" nodeType="afterEffect" presetSubtype="9" presetID="18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5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Class="entr" nodeType="afterEffect" presetSubtype="9" presetID="18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6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32" presetID="4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65" dur="499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0" grpId="4"/>
      <p:bldP build="whole" bldLvl="1" animBg="1" rev="0" advAuto="0" spid="286" grpId="6"/>
      <p:bldP build="whole" bldLvl="1" animBg="1" rev="0" advAuto="0" spid="289" grpId="7"/>
      <p:bldP build="whole" bldLvl="1" animBg="1" rev="0" advAuto="0" spid="283" grpId="5"/>
      <p:bldP build="whole" bldLvl="1" animBg="1" rev="0" advAuto="0" spid="290" grpId="8"/>
      <p:bldP build="whole" bldLvl="1" animBg="1" rev="0" advAuto="0" spid="277" grpId="3"/>
      <p:bldP build="whole" bldLvl="1" animBg="1" rev="0" advAuto="0" spid="274" grpId="2"/>
      <p:bldP build="p" bldLvl="5" animBg="1" rev="0" advAuto="0" spid="27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