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70" r:id="rId12"/>
    <p:sldId id="269" r:id="rId13"/>
    <p:sldId id="267" r:id="rId14"/>
    <p:sldId id="25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FFFF"/>
    <a:srgbClr val="FE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4571" autoAdjust="0"/>
    <p:restoredTop sz="86358" autoAdjust="0"/>
  </p:normalViewPr>
  <p:slideViewPr>
    <p:cSldViewPr snapToGrid="0" snapToObjects="1">
      <p:cViewPr varScale="1">
        <p:scale>
          <a:sx n="83" d="100"/>
          <a:sy n="83" d="100"/>
        </p:scale>
        <p:origin x="102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FB361-82C0-BE4F-BDBB-ABB8C7BD44AC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21F5C-47D6-6B49-B27B-47039107B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4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9AEAC-05E0-EB42-9F56-E8821A6E54C4}" type="slidenum">
              <a:rPr lang="en-US"/>
              <a:pPr/>
              <a:t>15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895012.jpg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983" b="16475"/>
          <a:stretch/>
        </p:blipFill>
        <p:spPr>
          <a:xfrm>
            <a:off x="0" y="0"/>
            <a:ext cx="9144000" cy="64901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ffectLst>
                  <a:outerShdw blurRad="50800" dist="63500" dir="27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7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3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1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9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1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4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9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2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895012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9" t="13100" r="52196" b="8255"/>
          <a:stretch/>
        </p:blipFill>
        <p:spPr>
          <a:xfrm>
            <a:off x="0" y="0"/>
            <a:ext cx="141889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371600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C8472-45F1-F140-9A10-A15BF90D8FE7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EA10-3F9F-344A-958B-853245A1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3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If I Had Been</a:t>
            </a: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b="1" dirty="0">
                <a:solidFill>
                  <a:srgbClr val="FFFFFF"/>
                </a:solidFill>
              </a:rPr>
              <a:t>at Pentecost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6600"/>
                </a:solidFill>
                <a:effectLst>
                  <a:outerShdw blurRad="50800" dist="63500" dir="2700000" algn="tl" rotWithShape="0">
                    <a:srgbClr val="000000">
                      <a:alpha val="75000"/>
                    </a:srgbClr>
                  </a:outerShdw>
                </a:effectLst>
              </a:rPr>
              <a:t> Acts 2</a:t>
            </a:r>
          </a:p>
        </p:txBody>
      </p:sp>
    </p:spTree>
    <p:extLst>
      <p:ext uri="{BB962C8B-B14F-4D97-AF65-F5344CB8AC3E}">
        <p14:creationId xmlns:p14="http://schemas.microsoft.com/office/powerpoint/2010/main" val="1173230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oper Black"/>
                <a:cs typeface="Cooper Black"/>
              </a:rPr>
              <a:t>Do 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Really listen today?</a:t>
            </a:r>
          </a:p>
          <a:p>
            <a:pPr lvl="0">
              <a:spcBef>
                <a:spcPts val="1800"/>
              </a:spcBef>
            </a:pPr>
            <a:r>
              <a:rPr lang="en-US" sz="2800" b="1" dirty="0"/>
              <a:t>Obey God today?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Those who received his word were baptized </a:t>
            </a:r>
            <a:r>
              <a:rPr lang="en-US" sz="2400" b="1" dirty="0">
                <a:solidFill>
                  <a:srgbClr val="FECC66"/>
                </a:solidFill>
              </a:rPr>
              <a:t>Acts 2:41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Obedience is required</a:t>
            </a:r>
          </a:p>
          <a:p>
            <a:pPr lvl="2">
              <a:spcBef>
                <a:spcPts val="600"/>
              </a:spcBef>
            </a:pPr>
            <a:r>
              <a:rPr lang="en-US" b="1" dirty="0"/>
              <a:t>Not saying, “Lord, Lord” </a:t>
            </a:r>
            <a:r>
              <a:rPr lang="en-US" b="1" dirty="0">
                <a:solidFill>
                  <a:srgbClr val="FECC66"/>
                </a:solidFill>
              </a:rPr>
              <a:t>Matthew 7:21</a:t>
            </a:r>
          </a:p>
          <a:p>
            <a:pPr lvl="2">
              <a:spcBef>
                <a:spcPts val="600"/>
              </a:spcBef>
            </a:pPr>
            <a:r>
              <a:rPr lang="en-US" b="1" dirty="0"/>
              <a:t>Not a hearer, but a doer </a:t>
            </a:r>
            <a:r>
              <a:rPr lang="en-US" b="1" dirty="0">
                <a:solidFill>
                  <a:srgbClr val="FECC66"/>
                </a:solidFill>
              </a:rPr>
              <a:t> James 1:22</a:t>
            </a:r>
          </a:p>
          <a:p>
            <a:pPr lvl="2">
              <a:spcBef>
                <a:spcPts val="600"/>
              </a:spcBef>
            </a:pPr>
            <a:r>
              <a:rPr lang="en-US" b="1" i="1" dirty="0"/>
              <a:t>Now by this we know that we know Him, if we keep His commandments. </a:t>
            </a:r>
            <a:r>
              <a:rPr lang="en-US" b="1" i="0" dirty="0">
                <a:solidFill>
                  <a:srgbClr val="FECC66"/>
                </a:solidFill>
              </a:rPr>
              <a:t>1 John 2:3</a:t>
            </a:r>
          </a:p>
        </p:txBody>
      </p:sp>
    </p:spTree>
    <p:extLst>
      <p:ext uri="{BB962C8B-B14F-4D97-AF65-F5344CB8AC3E}">
        <p14:creationId xmlns:p14="http://schemas.microsoft.com/office/powerpoint/2010/main" val="5750948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oper Black"/>
                <a:cs typeface="Cooper Black"/>
              </a:rPr>
              <a:t>Do 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Really listen today?</a:t>
            </a:r>
          </a:p>
          <a:p>
            <a:pPr lvl="0">
              <a:spcBef>
                <a:spcPts val="1800"/>
              </a:spcBef>
            </a:pPr>
            <a:r>
              <a:rPr lang="en-US" sz="2800" b="1" dirty="0"/>
              <a:t>Obey God today?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Those who received his word were baptized </a:t>
            </a:r>
            <a:r>
              <a:rPr lang="en-US" sz="2400" b="1" dirty="0">
                <a:solidFill>
                  <a:srgbClr val="FECC66"/>
                </a:solidFill>
              </a:rPr>
              <a:t>Acts 2:41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Obedience is required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Baptism</a:t>
            </a:r>
            <a:r>
              <a:rPr lang="en-US" sz="2400" b="1" baseline="0" dirty="0"/>
              <a:t> is required</a:t>
            </a:r>
            <a:endParaRPr lang="en-US" sz="2400" b="1" dirty="0"/>
          </a:p>
          <a:p>
            <a:pPr lvl="2">
              <a:spcBef>
                <a:spcPts val="600"/>
              </a:spcBef>
            </a:pPr>
            <a:r>
              <a:rPr lang="en-US" b="1" dirty="0"/>
              <a:t>Peter’s response to their question </a:t>
            </a:r>
            <a:r>
              <a:rPr lang="en-US" b="1" dirty="0">
                <a:solidFill>
                  <a:srgbClr val="FECC66"/>
                </a:solidFill>
              </a:rPr>
              <a:t>Acts 2:38</a:t>
            </a:r>
          </a:p>
          <a:p>
            <a:pPr lvl="2">
              <a:spcBef>
                <a:spcPts val="600"/>
              </a:spcBef>
            </a:pPr>
            <a:r>
              <a:rPr lang="en-US" b="1" dirty="0"/>
              <a:t>The people of Samaria obeyed </a:t>
            </a:r>
            <a:r>
              <a:rPr lang="en-US" b="1" dirty="0">
                <a:solidFill>
                  <a:srgbClr val="FECC66"/>
                </a:solidFill>
              </a:rPr>
              <a:t>Acts 8:12</a:t>
            </a:r>
          </a:p>
          <a:p>
            <a:pPr lvl="2">
              <a:spcBef>
                <a:spcPts val="600"/>
              </a:spcBef>
            </a:pPr>
            <a:r>
              <a:rPr lang="en-US" b="1" dirty="0"/>
              <a:t>Eunuch asked to be baptized </a:t>
            </a:r>
            <a:r>
              <a:rPr lang="en-US" b="1" dirty="0">
                <a:solidFill>
                  <a:srgbClr val="FECC66"/>
                </a:solidFill>
              </a:rPr>
              <a:t>Acts 8:35-39</a:t>
            </a:r>
          </a:p>
        </p:txBody>
      </p:sp>
    </p:spTree>
    <p:extLst>
      <p:ext uri="{BB962C8B-B14F-4D97-AF65-F5344CB8AC3E}">
        <p14:creationId xmlns:p14="http://schemas.microsoft.com/office/powerpoint/2010/main" val="24728470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oper Black"/>
                <a:cs typeface="Cooper Black"/>
              </a:rPr>
              <a:t>Do 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599"/>
            <a:ext cx="7772400" cy="5055109"/>
          </a:xfrm>
        </p:spPr>
        <p:txBody>
          <a:bodyPr>
            <a:noAutofit/>
          </a:bodyPr>
          <a:lstStyle/>
          <a:p>
            <a:pPr lvl="0"/>
            <a:r>
              <a:rPr lang="en-US" sz="2800" b="1" dirty="0"/>
              <a:t>Really listen today?</a:t>
            </a:r>
          </a:p>
          <a:p>
            <a:pPr lvl="0">
              <a:spcBef>
                <a:spcPts val="1800"/>
              </a:spcBef>
            </a:pPr>
            <a:r>
              <a:rPr lang="en-US" sz="2800" b="1" dirty="0"/>
              <a:t>Obey God today?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Those who received his word were baptized </a:t>
            </a:r>
            <a:r>
              <a:rPr lang="en-US" sz="2400" b="1" dirty="0">
                <a:solidFill>
                  <a:srgbClr val="FECC66"/>
                </a:solidFill>
              </a:rPr>
              <a:t>Acts 2:41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Obedience is required</a:t>
            </a:r>
          </a:p>
          <a:p>
            <a:pPr lvl="1">
              <a:spcBef>
                <a:spcPts val="600"/>
              </a:spcBef>
            </a:pPr>
            <a:r>
              <a:rPr lang="en-US" sz="2400" b="1" dirty="0"/>
              <a:t>Baptism</a:t>
            </a:r>
            <a:r>
              <a:rPr lang="en-US" sz="2400" b="1" baseline="0" dirty="0"/>
              <a:t> is required</a:t>
            </a:r>
            <a:endParaRPr lang="en-US" b="1" dirty="0">
              <a:solidFill>
                <a:srgbClr val="FECC66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2400" b="1" dirty="0"/>
              <a:t>Calling on the name of the Lord</a:t>
            </a:r>
          </a:p>
          <a:p>
            <a:pPr lvl="2">
              <a:spcBef>
                <a:spcPts val="600"/>
              </a:spcBef>
            </a:pPr>
            <a:r>
              <a:rPr lang="en-US" b="1" dirty="0"/>
              <a:t> Joel’s prophecy </a:t>
            </a:r>
            <a:r>
              <a:rPr lang="en-US" b="1" dirty="0">
                <a:solidFill>
                  <a:srgbClr val="FECC66"/>
                </a:solidFill>
              </a:rPr>
              <a:t>Act 2:21; Joel 2:32</a:t>
            </a:r>
          </a:p>
          <a:p>
            <a:pPr lvl="2">
              <a:spcBef>
                <a:spcPts val="600"/>
              </a:spcBef>
            </a:pPr>
            <a:r>
              <a:rPr lang="en-US" b="1" dirty="0"/>
              <a:t> An obedient faith </a:t>
            </a:r>
            <a:r>
              <a:rPr lang="en-US" b="1" dirty="0">
                <a:solidFill>
                  <a:srgbClr val="FECC66"/>
                </a:solidFill>
              </a:rPr>
              <a:t>Romans 10:8-17</a:t>
            </a:r>
          </a:p>
          <a:p>
            <a:pPr lvl="2">
              <a:spcBef>
                <a:spcPts val="600"/>
              </a:spcBef>
            </a:pPr>
            <a:r>
              <a:rPr lang="en-US" b="1" dirty="0"/>
              <a:t> Appeal for a good conscience </a:t>
            </a:r>
            <a:r>
              <a:rPr lang="en-US" b="1" dirty="0">
                <a:solidFill>
                  <a:srgbClr val="FECC66"/>
                </a:solidFill>
              </a:rPr>
              <a:t>1 Peter 3:21</a:t>
            </a:r>
          </a:p>
        </p:txBody>
      </p:sp>
    </p:spTree>
    <p:extLst>
      <p:ext uri="{BB962C8B-B14F-4D97-AF65-F5344CB8AC3E}">
        <p14:creationId xmlns:p14="http://schemas.microsoft.com/office/powerpoint/2010/main" val="27021719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oper Black"/>
                <a:cs typeface="Cooper Black"/>
              </a:rPr>
              <a:t>Do 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1800"/>
              </a:spcBef>
            </a:pPr>
            <a:r>
              <a:rPr lang="en-US" sz="2800" b="1" dirty="0"/>
              <a:t>Really listen today?</a:t>
            </a:r>
          </a:p>
          <a:p>
            <a:pPr lvl="0">
              <a:spcBef>
                <a:spcPts val="1800"/>
              </a:spcBef>
            </a:pPr>
            <a:r>
              <a:rPr lang="en-US" sz="2800" b="1" dirty="0"/>
              <a:t>Obey God today?</a:t>
            </a:r>
          </a:p>
          <a:p>
            <a:pPr lvl="0">
              <a:spcBef>
                <a:spcPts val="1800"/>
              </a:spcBef>
            </a:pPr>
            <a:r>
              <a:rPr lang="en-US" sz="2800" b="1" dirty="0"/>
              <a:t>Sacrifice to God today?</a:t>
            </a:r>
          </a:p>
          <a:p>
            <a:pPr lvl="1"/>
            <a:r>
              <a:rPr lang="en-US" sz="2300" b="1" dirty="0"/>
              <a:t>Some</a:t>
            </a:r>
            <a:r>
              <a:rPr lang="en-US" sz="2300" b="1" baseline="0" dirty="0"/>
              <a:t> </a:t>
            </a:r>
            <a:r>
              <a:rPr lang="en-US" sz="2300" b="1" dirty="0"/>
              <a:t>are willing</a:t>
            </a:r>
            <a:r>
              <a:rPr lang="mr-IN" sz="2300" b="1" dirty="0"/>
              <a:t>…</a:t>
            </a:r>
            <a:r>
              <a:rPr lang="en-US" sz="2300" b="1" dirty="0"/>
              <a:t>as long as God doesn’t ask for too much</a:t>
            </a:r>
          </a:p>
          <a:p>
            <a:pPr lvl="1"/>
            <a:r>
              <a:rPr lang="en-US" sz="2400" b="1" dirty="0"/>
              <a:t>Only</a:t>
            </a:r>
            <a:r>
              <a:rPr lang="en-US" sz="2400" b="1" baseline="0" dirty="0"/>
              <a:t> one path to God </a:t>
            </a:r>
            <a:r>
              <a:rPr lang="en-US" sz="2400" b="1" dirty="0">
                <a:solidFill>
                  <a:srgbClr val="FECC66"/>
                </a:solidFill>
              </a:rPr>
              <a:t> John 14:4-6</a:t>
            </a:r>
          </a:p>
          <a:p>
            <a:pPr lvl="1"/>
            <a:r>
              <a:rPr lang="en-US" sz="2400" b="1" dirty="0"/>
              <a:t>The way of sacrifice &amp; self-denial </a:t>
            </a:r>
            <a:r>
              <a:rPr lang="en-US" sz="2400" b="1" dirty="0">
                <a:solidFill>
                  <a:srgbClr val="FECC66"/>
                </a:solidFill>
              </a:rPr>
              <a:t>Mark 8:34-36</a:t>
            </a:r>
          </a:p>
          <a:p>
            <a:pPr lvl="1"/>
            <a:r>
              <a:rPr lang="en-US" sz="2400" b="1" dirty="0"/>
              <a:t>We must give up our will </a:t>
            </a:r>
            <a:r>
              <a:rPr lang="en-US" sz="2400" b="1" dirty="0">
                <a:solidFill>
                  <a:srgbClr val="FECC66"/>
                </a:solidFill>
              </a:rPr>
              <a:t>Romans 12:1</a:t>
            </a:r>
          </a:p>
          <a:p>
            <a:pPr lvl="1"/>
            <a:r>
              <a:rPr lang="en-US" sz="2400" b="1" dirty="0"/>
              <a:t>Reward exceeds the sacrifice </a:t>
            </a:r>
            <a:r>
              <a:rPr lang="en-US" sz="2400" b="1" dirty="0">
                <a:solidFill>
                  <a:srgbClr val="FECC66"/>
                </a:solidFill>
              </a:rPr>
              <a:t>Acts 2:38-39</a:t>
            </a:r>
          </a:p>
        </p:txBody>
      </p:sp>
    </p:spTree>
    <p:extLst>
      <p:ext uri="{BB962C8B-B14F-4D97-AF65-F5344CB8AC3E}">
        <p14:creationId xmlns:p14="http://schemas.microsoft.com/office/powerpoint/2010/main" val="4260943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29840"/>
            <a:ext cx="7772400" cy="1070610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en-US" sz="3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75000"/>
                    </a:srgbClr>
                  </a:outerShdw>
                </a:effectLst>
              </a:rPr>
              <a:t> </a:t>
            </a:r>
            <a:r>
              <a:rPr lang="en-US" sz="3400" b="1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75000"/>
                    </a:srgbClr>
                  </a:outerShdw>
                </a:effectLst>
              </a:rPr>
              <a:t>What Would</a:t>
            </a:r>
            <a:r>
              <a:rPr lang="en-US" sz="3400" b="1" kern="1200" baseline="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75000"/>
                    </a:srgbClr>
                  </a:outerShdw>
                </a:effectLst>
              </a:rPr>
              <a:t> You Have Done 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75000"/>
                  </a:srgbClr>
                </a:outerShdw>
              </a:effectLst>
            </a:endParaRPr>
          </a:p>
          <a:p>
            <a:pPr rtl="0" eaLnBrk="1" latinLnBrk="0" hangingPunct="1"/>
            <a:r>
              <a:rPr lang="en-US" sz="3400" b="1" kern="1200" baseline="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75000"/>
                    </a:srgbClr>
                  </a:outerShdw>
                </a:effectLst>
              </a:rPr>
              <a:t>If You Had Been At Pentecost?</a:t>
            </a:r>
            <a:endParaRPr lang="en-US" sz="3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75000"/>
                  </a:srgbClr>
                </a:outerShdw>
              </a:effectLst>
            </a:endParaRPr>
          </a:p>
          <a:p>
            <a:pPr lvl="0"/>
            <a:endParaRPr lang="en-US" sz="3400" dirty="0">
              <a:effectLst>
                <a:outerShdw blurRad="50800" dist="38100" dir="2700000" algn="tl" rotWithShape="0">
                  <a:srgbClr val="000000">
                    <a:alpha val="7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216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xmlns:p14="http://schemas.microsoft.com/office/powerpoint/2010/main" spd="slow">
        <p:fade thruBlk="1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effectLst/>
        </p:spPr>
        <p:txBody>
          <a:bodyPr>
            <a:noAutofit/>
          </a:bodyPr>
          <a:lstStyle/>
          <a:p>
            <a:r>
              <a:rPr lang="en-US" dirty="0">
                <a:latin typeface="Cooper Black"/>
                <a:cs typeface="Cooper Black"/>
              </a:rPr>
              <a:t>What Must I Do To Be Saved?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66" y="1219200"/>
            <a:ext cx="7645334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b="1" i="1" dirty="0">
                <a:latin typeface="Baskerville SemiBold" charset="0"/>
              </a:rPr>
              <a:t>You </a:t>
            </a:r>
            <a:r>
              <a:rPr lang="en-US" sz="3000" b="1" dirty="0">
                <a:solidFill>
                  <a:srgbClr val="20FFFF"/>
                </a:solidFill>
                <a:latin typeface="Capitals" charset="0"/>
              </a:rPr>
              <a:t>believe</a:t>
            </a:r>
            <a:r>
              <a:rPr lang="en-US" sz="3000" b="1" i="1" dirty="0">
                <a:solidFill>
                  <a:srgbClr val="20FFFF"/>
                </a:solidFill>
                <a:latin typeface="Baskerville SemiBold" charset="0"/>
              </a:rPr>
              <a:t> </a:t>
            </a:r>
            <a:r>
              <a:rPr lang="en-US" sz="3000" b="1" i="1" dirty="0">
                <a:latin typeface="Baskerville SemiBold" charset="0"/>
              </a:rPr>
              <a:t>in God, believe also in Me. </a:t>
            </a:r>
            <a:r>
              <a:rPr lang="en-US" sz="3000" b="1" dirty="0">
                <a:solidFill>
                  <a:srgbClr val="FECC66"/>
                </a:solidFill>
                <a:latin typeface="Baskerville SemiBold" charset="0"/>
              </a:rPr>
              <a:t>John 14:1 </a:t>
            </a:r>
            <a:endParaRPr lang="en-US" sz="3000" b="1" i="1" dirty="0">
              <a:solidFill>
                <a:srgbClr val="FECC66"/>
              </a:solidFill>
              <a:latin typeface="Baskerville SemiBold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b="1" i="1" dirty="0">
                <a:latin typeface="Baskerville SemiBold" charset="0"/>
              </a:rPr>
              <a:t>Unless you </a:t>
            </a:r>
            <a:r>
              <a:rPr lang="en-US" sz="3000" b="1" dirty="0">
                <a:solidFill>
                  <a:srgbClr val="20FFFF"/>
                </a:solidFill>
                <a:latin typeface="Capitals" charset="0"/>
              </a:rPr>
              <a:t>repent</a:t>
            </a:r>
            <a:r>
              <a:rPr lang="en-US" sz="3000" b="1" i="1" dirty="0">
                <a:latin typeface="Baskerville SemiBold" charset="0"/>
              </a:rPr>
              <a:t>, you likewise will perish. </a:t>
            </a:r>
            <a:r>
              <a:rPr lang="en-US" sz="3000" b="1" dirty="0">
                <a:solidFill>
                  <a:srgbClr val="FECC66"/>
                </a:solidFill>
                <a:latin typeface="Baskerville SemiBold" charset="0"/>
              </a:rPr>
              <a:t>Luke 13:3</a:t>
            </a:r>
            <a:r>
              <a:rPr lang="en-US" sz="3000" b="1" dirty="0">
                <a:solidFill>
                  <a:srgbClr val="00FFFF"/>
                </a:solidFill>
                <a:latin typeface="Baskerville SemiBold" charset="0"/>
              </a:rPr>
              <a:t> </a:t>
            </a:r>
            <a:endParaRPr lang="en-US" sz="3000" b="1" i="1" dirty="0">
              <a:latin typeface="Baskerville SemiBold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b="1" dirty="0">
                <a:solidFill>
                  <a:srgbClr val="20FFFF"/>
                </a:solidFill>
                <a:latin typeface="Capitals" charset="0"/>
              </a:rPr>
              <a:t>Confess</a:t>
            </a:r>
            <a:r>
              <a:rPr lang="en-US" sz="3000" b="1" i="1" dirty="0">
                <a:latin typeface="Baskerville SemiBold" charset="0"/>
              </a:rPr>
              <a:t> Me before men, and I’ll confess you before My Father. </a:t>
            </a:r>
            <a:r>
              <a:rPr lang="en-US" sz="3000" b="1" dirty="0">
                <a:solidFill>
                  <a:srgbClr val="FECC66"/>
                </a:solidFill>
                <a:latin typeface="Baskerville SemiBold" charset="0"/>
              </a:rPr>
              <a:t>Matthew 10:32 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b="1" i="1" dirty="0">
                <a:latin typeface="Baskerville SemiBold" charset="0"/>
              </a:rPr>
              <a:t>He that believes and is </a:t>
            </a:r>
            <a:r>
              <a:rPr lang="en-US" sz="3000" b="1" dirty="0">
                <a:solidFill>
                  <a:srgbClr val="20FFFF"/>
                </a:solidFill>
                <a:latin typeface="Capitals" charset="0"/>
              </a:rPr>
              <a:t>baptized</a:t>
            </a:r>
            <a:r>
              <a:rPr lang="en-US" sz="3000" b="1" i="1" dirty="0">
                <a:solidFill>
                  <a:schemeClr val="bg1"/>
                </a:solidFill>
                <a:latin typeface="Capitals" charset="0"/>
              </a:rPr>
              <a:t> </a:t>
            </a:r>
            <a:r>
              <a:rPr lang="en-US" sz="3000" b="1" i="1" dirty="0">
                <a:latin typeface="Baskerville SemiBold" charset="0"/>
              </a:rPr>
              <a:t>shall be saved </a:t>
            </a:r>
            <a:r>
              <a:rPr lang="en-US" sz="3000" b="1" dirty="0">
                <a:solidFill>
                  <a:srgbClr val="FECC66"/>
                </a:solidFill>
                <a:latin typeface="Baskerville SemiBold" charset="0"/>
              </a:rPr>
              <a:t>Mark 16:16 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Monotype Sorts" charset="0"/>
              <a:buNone/>
            </a:pPr>
            <a:r>
              <a:rPr lang="en-US" sz="3000" b="1" dirty="0">
                <a:solidFill>
                  <a:srgbClr val="20FFFF"/>
                </a:solidFill>
                <a:latin typeface="Capitals" charset="0"/>
              </a:rPr>
              <a:t>Be faithful</a:t>
            </a:r>
            <a:r>
              <a:rPr lang="en-US" sz="3000" b="1" dirty="0">
                <a:latin typeface="Baskerville SemiBold" charset="0"/>
              </a:rPr>
              <a:t> </a:t>
            </a:r>
            <a:r>
              <a:rPr lang="en-US" sz="3000" b="1" i="1" dirty="0">
                <a:latin typeface="Baskerville SemiBold" charset="0"/>
              </a:rPr>
              <a:t>unto death... </a:t>
            </a:r>
            <a:r>
              <a:rPr lang="en-US" sz="3000" b="1" dirty="0">
                <a:solidFill>
                  <a:srgbClr val="FECC66"/>
                </a:solidFill>
                <a:latin typeface="Baskerville SemiBold" charset="0"/>
              </a:rPr>
              <a:t>Rev. 2:10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utoUpdateAnimBg="0" advAuto="2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ooper Black"/>
                <a:cs typeface="Cooper Black"/>
              </a:rPr>
              <a:t>Would I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Been in Jerusalem?</a:t>
            </a:r>
          </a:p>
          <a:p>
            <a:pPr lvl="1"/>
            <a:r>
              <a:rPr lang="en-US" sz="2400" b="1" dirty="0"/>
              <a:t>Jewish males required to be there </a:t>
            </a:r>
            <a:r>
              <a:rPr lang="en-US" sz="2400" b="1" dirty="0">
                <a:solidFill>
                  <a:srgbClr val="FECC66"/>
                </a:solidFill>
              </a:rPr>
              <a:t>Exodus 34:22</a:t>
            </a:r>
          </a:p>
          <a:p>
            <a:pPr lvl="1"/>
            <a:r>
              <a:rPr lang="en-US" sz="2400" b="1" dirty="0"/>
              <a:t>Tithe offered at Pentecost</a:t>
            </a:r>
            <a:r>
              <a:rPr lang="en-US" sz="2400" b="1" baseline="0" dirty="0"/>
              <a:t> </a:t>
            </a:r>
            <a:r>
              <a:rPr lang="en-US" sz="2400" b="1" dirty="0">
                <a:solidFill>
                  <a:srgbClr val="FECC66"/>
                </a:solidFill>
              </a:rPr>
              <a:t>Numbers 28:26</a:t>
            </a:r>
          </a:p>
          <a:p>
            <a:pPr lvl="1"/>
            <a:r>
              <a:rPr lang="en-US" sz="2400" b="1" dirty="0"/>
              <a:t>Often neglected by Israel </a:t>
            </a:r>
            <a:r>
              <a:rPr lang="en-US" sz="2400" b="1" dirty="0">
                <a:solidFill>
                  <a:srgbClr val="FECC66"/>
                </a:solidFill>
              </a:rPr>
              <a:t>Malachi 3:8-10</a:t>
            </a:r>
          </a:p>
        </p:txBody>
      </p:sp>
    </p:spTree>
    <p:extLst>
      <p:ext uri="{BB962C8B-B14F-4D97-AF65-F5344CB8AC3E}">
        <p14:creationId xmlns:p14="http://schemas.microsoft.com/office/powerpoint/2010/main" val="22332243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Cooper Black"/>
                <a:cs typeface="Cooper Black"/>
              </a:rPr>
              <a:t>Would I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Been in Jerusalem?</a:t>
            </a:r>
          </a:p>
          <a:p>
            <a:pPr lvl="0"/>
            <a:r>
              <a:rPr lang="en-US" sz="2800" b="1" dirty="0"/>
              <a:t>Been amazed or sarcastic?</a:t>
            </a:r>
          </a:p>
          <a:p>
            <a:pPr lvl="1"/>
            <a:r>
              <a:rPr lang="en-US" sz="2400" b="1" dirty="0"/>
              <a:t>Both reactions </a:t>
            </a:r>
            <a:r>
              <a:rPr lang="en-US" sz="2400" b="1" dirty="0">
                <a:solidFill>
                  <a:srgbClr val="FECC66"/>
                </a:solidFill>
              </a:rPr>
              <a:t>Acts 2:12-13</a:t>
            </a:r>
          </a:p>
          <a:p>
            <a:pPr lvl="1"/>
            <a:r>
              <a:rPr lang="en-US" sz="2400" b="1" dirty="0"/>
              <a:t>Seeing a miracle didn’t make everyone believe</a:t>
            </a:r>
          </a:p>
          <a:p>
            <a:pPr lvl="2"/>
            <a:r>
              <a:rPr lang="en-US" b="1" dirty="0"/>
              <a:t>They credited Beelzebub </a:t>
            </a:r>
            <a:r>
              <a:rPr lang="en-US" b="1" dirty="0">
                <a:solidFill>
                  <a:srgbClr val="FECC66"/>
                </a:solidFill>
              </a:rPr>
              <a:t>Mark 3:22</a:t>
            </a:r>
          </a:p>
          <a:p>
            <a:pPr lvl="2"/>
            <a:r>
              <a:rPr lang="en-US" b="1" dirty="0"/>
              <a:t>Said it was mistaken</a:t>
            </a:r>
            <a:r>
              <a:rPr lang="en-US" b="1" baseline="0" dirty="0"/>
              <a:t> identity</a:t>
            </a:r>
            <a:r>
              <a:rPr lang="en-US" b="1" dirty="0">
                <a:solidFill>
                  <a:srgbClr val="FECC66"/>
                </a:solidFill>
              </a:rPr>
              <a:t>  John 9:9</a:t>
            </a:r>
          </a:p>
          <a:p>
            <a:pPr lvl="2"/>
            <a:r>
              <a:rPr lang="en-US" b="1" dirty="0"/>
              <a:t>Some just didn’t care</a:t>
            </a:r>
            <a:r>
              <a:rPr lang="en-US" b="1" dirty="0">
                <a:solidFill>
                  <a:srgbClr val="FECC66"/>
                </a:solidFill>
              </a:rPr>
              <a:t> Acts 4:16</a:t>
            </a:r>
          </a:p>
        </p:txBody>
      </p:sp>
    </p:spTree>
    <p:extLst>
      <p:ext uri="{BB962C8B-B14F-4D97-AF65-F5344CB8AC3E}">
        <p14:creationId xmlns:p14="http://schemas.microsoft.com/office/powerpoint/2010/main" val="1413806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ooper Black"/>
                <a:cs typeface="Cooper Black"/>
              </a:rPr>
              <a:t>Would I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Been in Jerusalem?</a:t>
            </a:r>
          </a:p>
          <a:p>
            <a:pPr lvl="0"/>
            <a:r>
              <a:rPr lang="en-US" sz="2800" b="1" dirty="0"/>
              <a:t>Been amazed or sarcastic?</a:t>
            </a:r>
          </a:p>
          <a:p>
            <a:pPr lvl="0"/>
            <a:r>
              <a:rPr lang="en-US" sz="2800" b="1" dirty="0"/>
              <a:t>Recognized the fulfillment of prophecy?</a:t>
            </a:r>
          </a:p>
          <a:p>
            <a:pPr lvl="1"/>
            <a:r>
              <a:rPr lang="en-US" sz="2400" b="1" dirty="0"/>
              <a:t>Prophecy was being fulfilled </a:t>
            </a:r>
            <a:r>
              <a:rPr lang="en-US" sz="2400" b="1" dirty="0">
                <a:solidFill>
                  <a:srgbClr val="FECC66"/>
                </a:solidFill>
              </a:rPr>
              <a:t>Acts 2:16-21;  Joel 2:28-32</a:t>
            </a:r>
          </a:p>
          <a:p>
            <a:pPr lvl="1"/>
            <a:r>
              <a:rPr lang="en-US" sz="2400" b="1" dirty="0"/>
              <a:t>Peter expected them to be familiar with Joel</a:t>
            </a:r>
          </a:p>
          <a:p>
            <a:pPr lvl="1"/>
            <a:r>
              <a:rPr lang="en-US" sz="2400" b="1" dirty="0"/>
              <a:t>Peter also expected them to believe his word</a:t>
            </a:r>
          </a:p>
        </p:txBody>
      </p:sp>
    </p:spTree>
    <p:extLst>
      <p:ext uri="{BB962C8B-B14F-4D97-AF65-F5344CB8AC3E}">
        <p14:creationId xmlns:p14="http://schemas.microsoft.com/office/powerpoint/2010/main" val="18792196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ooper Black"/>
                <a:cs typeface="Cooper Black"/>
              </a:rPr>
              <a:t>Would I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Been in Jerusalem?</a:t>
            </a:r>
          </a:p>
          <a:p>
            <a:pPr lvl="0"/>
            <a:r>
              <a:rPr lang="en-US" sz="2800" b="1" dirty="0"/>
              <a:t>Been amazed or sarcastic?</a:t>
            </a:r>
          </a:p>
          <a:p>
            <a:pPr lvl="0"/>
            <a:r>
              <a:rPr lang="en-US" sz="2800" b="1" dirty="0"/>
              <a:t>Recognized the fulfillment of prophecy?</a:t>
            </a:r>
          </a:p>
          <a:p>
            <a:pPr lvl="0"/>
            <a:r>
              <a:rPr lang="en-US" sz="2800" b="1" dirty="0"/>
              <a:t>Listened to Peter and the other Apostles?</a:t>
            </a:r>
          </a:p>
          <a:p>
            <a:pPr lvl="1"/>
            <a:r>
              <a:rPr lang="en-US" sz="2400" b="1" dirty="0"/>
              <a:t>Why should I have listened to Peter?</a:t>
            </a:r>
          </a:p>
          <a:p>
            <a:pPr lvl="1"/>
            <a:r>
              <a:rPr lang="en-US" sz="2400" b="1" dirty="0"/>
              <a:t>Many</a:t>
            </a:r>
            <a:r>
              <a:rPr lang="en-US" sz="2400" b="1" baseline="0" dirty="0"/>
              <a:t> didn’t listen </a:t>
            </a:r>
            <a:r>
              <a:rPr lang="en-US" sz="2400" b="1" dirty="0">
                <a:solidFill>
                  <a:srgbClr val="FECC66"/>
                </a:solidFill>
              </a:rPr>
              <a:t>Acts 5:13, 28</a:t>
            </a:r>
          </a:p>
        </p:txBody>
      </p:sp>
    </p:spTree>
    <p:extLst>
      <p:ext uri="{BB962C8B-B14F-4D97-AF65-F5344CB8AC3E}">
        <p14:creationId xmlns:p14="http://schemas.microsoft.com/office/powerpoint/2010/main" val="31182312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ooper Black"/>
                <a:cs typeface="Cooper Black"/>
              </a:rPr>
              <a:t>Would I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58760" cy="4572000"/>
          </a:xfrm>
        </p:spPr>
        <p:txBody>
          <a:bodyPr>
            <a:noAutofit/>
          </a:bodyPr>
          <a:lstStyle/>
          <a:p>
            <a:pPr lvl="0"/>
            <a:r>
              <a:rPr lang="en-US" sz="2800" b="1" dirty="0"/>
              <a:t>Been in Jerusalem?</a:t>
            </a:r>
          </a:p>
          <a:p>
            <a:pPr lvl="0"/>
            <a:r>
              <a:rPr lang="en-US" sz="2800" b="1" dirty="0"/>
              <a:t>Been amazed or sarcastic?</a:t>
            </a:r>
          </a:p>
          <a:p>
            <a:pPr lvl="0"/>
            <a:r>
              <a:rPr lang="en-US" sz="2800" b="1" dirty="0"/>
              <a:t>Recognized the fulfillment of prophecy?</a:t>
            </a:r>
          </a:p>
          <a:p>
            <a:pPr lvl="0"/>
            <a:r>
              <a:rPr lang="en-US" sz="2800" b="1" dirty="0"/>
              <a:t>Listened to Peter and the other Apostles?</a:t>
            </a:r>
          </a:p>
          <a:p>
            <a:pPr lvl="0"/>
            <a:r>
              <a:rPr lang="en-US" sz="2800" b="1" dirty="0"/>
              <a:t>Been offended or cut to the heart?</a:t>
            </a:r>
          </a:p>
          <a:p>
            <a:pPr lvl="1"/>
            <a:r>
              <a:rPr lang="en-US" sz="2400" b="1" dirty="0"/>
              <a:t>Peter accused them of killing Jesus </a:t>
            </a:r>
            <a:r>
              <a:rPr lang="en-US" sz="2400" b="1" dirty="0">
                <a:solidFill>
                  <a:srgbClr val="FECC66"/>
                </a:solidFill>
              </a:rPr>
              <a:t>Acts 2:23, 36</a:t>
            </a:r>
          </a:p>
          <a:p>
            <a:pPr lvl="1"/>
            <a:r>
              <a:rPr lang="en-US" sz="2400" b="1" dirty="0"/>
              <a:t>Were they</a:t>
            </a:r>
            <a:r>
              <a:rPr lang="en-US" sz="2400" b="1" baseline="0" dirty="0"/>
              <a:t> really responsible?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80474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ooper Black"/>
                <a:cs typeface="Cooper Black"/>
              </a:rPr>
              <a:t>Would I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Been in Jerusalem?</a:t>
            </a:r>
          </a:p>
          <a:p>
            <a:pPr lvl="0"/>
            <a:r>
              <a:rPr lang="en-US" sz="2800" b="1" dirty="0"/>
              <a:t>Been amazed or sarcastic?</a:t>
            </a:r>
          </a:p>
          <a:p>
            <a:pPr lvl="0"/>
            <a:r>
              <a:rPr lang="en-US" sz="2800" b="1" dirty="0"/>
              <a:t>Recognized the fulfillment of prophecy?</a:t>
            </a:r>
          </a:p>
          <a:p>
            <a:pPr lvl="0"/>
            <a:r>
              <a:rPr lang="en-US" sz="2800" b="1" dirty="0"/>
              <a:t>Listened to Peter and the other Apostles?</a:t>
            </a:r>
          </a:p>
          <a:p>
            <a:pPr lvl="0"/>
            <a:r>
              <a:rPr lang="en-US" sz="2800" b="1" dirty="0"/>
              <a:t>Been offended or cut to the heart?</a:t>
            </a:r>
          </a:p>
          <a:p>
            <a:pPr lvl="0"/>
            <a:r>
              <a:rPr lang="en-US" sz="2800" b="1" dirty="0"/>
              <a:t>Cried out, “Men and brethren, what shall we do?”</a:t>
            </a:r>
          </a:p>
          <a:p>
            <a:pPr lvl="1"/>
            <a:r>
              <a:rPr lang="en-US" sz="2400" b="1" dirty="0"/>
              <a:t>Acknowledgement of personal guilt and need</a:t>
            </a:r>
          </a:p>
          <a:p>
            <a:pPr lvl="1"/>
            <a:r>
              <a:rPr lang="en-US" sz="2400" b="1" dirty="0"/>
              <a:t>A step many people are unwilling to take</a:t>
            </a:r>
          </a:p>
        </p:txBody>
      </p:sp>
    </p:spTree>
    <p:extLst>
      <p:ext uri="{BB962C8B-B14F-4D97-AF65-F5344CB8AC3E}">
        <p14:creationId xmlns:p14="http://schemas.microsoft.com/office/powerpoint/2010/main" val="41210732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ooper Black"/>
                <a:cs typeface="Cooper Black"/>
              </a:rPr>
              <a:t>Would I Have…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Been in Jerusalem?</a:t>
            </a:r>
          </a:p>
          <a:p>
            <a:pPr lvl="0"/>
            <a:r>
              <a:rPr lang="en-US" sz="2800" b="1" dirty="0"/>
              <a:t>Been amazed or sarcastic?</a:t>
            </a:r>
          </a:p>
          <a:p>
            <a:pPr lvl="0"/>
            <a:r>
              <a:rPr lang="en-US" sz="2800" b="1" dirty="0"/>
              <a:t>Recognized the fulfillment of prophecy?</a:t>
            </a:r>
          </a:p>
          <a:p>
            <a:pPr lvl="0"/>
            <a:r>
              <a:rPr lang="en-US" sz="2800" b="1" dirty="0"/>
              <a:t>Listened to Peter and the other Apostles?</a:t>
            </a:r>
          </a:p>
          <a:p>
            <a:pPr lvl="0"/>
            <a:r>
              <a:rPr lang="en-US" sz="2800" b="1" dirty="0"/>
              <a:t>Been offended or cut to the heart?</a:t>
            </a:r>
          </a:p>
          <a:p>
            <a:pPr lvl="0"/>
            <a:r>
              <a:rPr lang="en-US" sz="2800" b="1" dirty="0"/>
              <a:t>Cried out, “Men and brethren, what shall we do?”</a:t>
            </a:r>
          </a:p>
          <a:p>
            <a:pPr lvl="0"/>
            <a:r>
              <a:rPr lang="en-US" sz="2800" b="1" dirty="0"/>
              <a:t>Obeyed?</a:t>
            </a:r>
          </a:p>
          <a:p>
            <a:pPr lvl="1"/>
            <a:r>
              <a:rPr lang="en-US" sz="2400" b="1" dirty="0"/>
              <a:t>Would I have been baptized that day?</a:t>
            </a:r>
          </a:p>
          <a:p>
            <a:pPr lvl="1"/>
            <a:r>
              <a:rPr lang="en-US" sz="2400" b="1" dirty="0"/>
              <a:t>The Rich Young Ruler did not obey </a:t>
            </a:r>
            <a:r>
              <a:rPr lang="en-US" sz="2400" b="1" dirty="0">
                <a:solidFill>
                  <a:srgbClr val="FECC66"/>
                </a:solidFill>
              </a:rPr>
              <a:t>Mark 10</a:t>
            </a:r>
          </a:p>
        </p:txBody>
      </p:sp>
    </p:spTree>
    <p:extLst>
      <p:ext uri="{BB962C8B-B14F-4D97-AF65-F5344CB8AC3E}">
        <p14:creationId xmlns:p14="http://schemas.microsoft.com/office/powerpoint/2010/main" val="30697320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>
                <a:latin typeface="Cooper Black"/>
                <a:cs typeface="Cooper Black"/>
              </a:rPr>
              <a:t>Do 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/>
              <a:t>Really listen today?</a:t>
            </a:r>
          </a:p>
          <a:p>
            <a:pPr lvl="1"/>
            <a:r>
              <a:rPr lang="en-US" sz="2400" b="1" dirty="0"/>
              <a:t>They “received” the word </a:t>
            </a:r>
            <a:r>
              <a:rPr lang="en-US" sz="2400" b="1" dirty="0">
                <a:solidFill>
                  <a:srgbClr val="FECC66"/>
                </a:solidFill>
              </a:rPr>
              <a:t>Acts 2:41</a:t>
            </a:r>
          </a:p>
          <a:p>
            <a:pPr lvl="1"/>
            <a:r>
              <a:rPr lang="en-US" sz="2400" b="1" dirty="0"/>
              <a:t>God destroyed Jerusalem because the people didn’t listen</a:t>
            </a:r>
            <a:r>
              <a:rPr lang="en-US" sz="2400" b="1" dirty="0">
                <a:solidFill>
                  <a:srgbClr val="FECC66"/>
                </a:solidFill>
              </a:rPr>
              <a:t> Matthew 23:37</a:t>
            </a:r>
          </a:p>
          <a:p>
            <a:pPr lvl="1"/>
            <a:r>
              <a:rPr lang="en-US" sz="2400" b="1" dirty="0"/>
              <a:t>Parable of the Sower about listening</a:t>
            </a:r>
            <a:r>
              <a:rPr lang="en-US" sz="2400" b="1" dirty="0">
                <a:solidFill>
                  <a:srgbClr val="FECC66"/>
                </a:solidFill>
              </a:rPr>
              <a:t> Mark 4</a:t>
            </a:r>
          </a:p>
          <a:p>
            <a:pPr lvl="1"/>
            <a:r>
              <a:rPr lang="en-US" sz="2400" b="1" dirty="0"/>
              <a:t>Three obstacles to listening:</a:t>
            </a:r>
          </a:p>
          <a:p>
            <a:pPr lvl="2"/>
            <a:r>
              <a:rPr lang="en-US" b="1" dirty="0"/>
              <a:t>Defensiveness </a:t>
            </a:r>
            <a:r>
              <a:rPr lang="en-US" b="1" dirty="0">
                <a:solidFill>
                  <a:srgbClr val="FECC66"/>
                </a:solidFill>
              </a:rPr>
              <a:t>Galatians 4:16</a:t>
            </a:r>
          </a:p>
          <a:p>
            <a:pPr lvl="2"/>
            <a:r>
              <a:rPr lang="en-US" b="1" dirty="0"/>
              <a:t>Dismissiveness </a:t>
            </a:r>
            <a:r>
              <a:rPr lang="en-US" b="1" dirty="0">
                <a:solidFill>
                  <a:srgbClr val="FECC66"/>
                </a:solidFill>
              </a:rPr>
              <a:t>Acts 2:7, 13</a:t>
            </a:r>
          </a:p>
          <a:p>
            <a:pPr lvl="2"/>
            <a:r>
              <a:rPr lang="en-US" b="1" dirty="0"/>
              <a:t>Self-deception </a:t>
            </a:r>
            <a:r>
              <a:rPr lang="en-US" b="1" dirty="0">
                <a:solidFill>
                  <a:srgbClr val="FECC66"/>
                </a:solidFill>
              </a:rPr>
              <a:t>1 Corinthians 3:18</a:t>
            </a:r>
          </a:p>
        </p:txBody>
      </p:sp>
    </p:spTree>
    <p:extLst>
      <p:ext uri="{BB962C8B-B14F-4D97-AF65-F5344CB8AC3E}">
        <p14:creationId xmlns:p14="http://schemas.microsoft.com/office/powerpoint/2010/main" val="399774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askerville SemiBold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173</TotalTime>
  <Words>612</Words>
  <Application>Microsoft Office PowerPoint</Application>
  <PresentationFormat>On-screen Show (4:3)</PresentationFormat>
  <Paragraphs>110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Baskerville SemiBold</vt:lpstr>
      <vt:lpstr>Calibri</vt:lpstr>
      <vt:lpstr>Capitals</vt:lpstr>
      <vt:lpstr>Cooper Black</vt:lpstr>
      <vt:lpstr>Mangal</vt:lpstr>
      <vt:lpstr>Monotype Sorts</vt:lpstr>
      <vt:lpstr>Default Theme</vt:lpstr>
      <vt:lpstr>If I Had Been at Pentecost</vt:lpstr>
      <vt:lpstr>Would I Have…</vt:lpstr>
      <vt:lpstr>Would I Have…</vt:lpstr>
      <vt:lpstr>Would I Have…</vt:lpstr>
      <vt:lpstr>Would I Have…</vt:lpstr>
      <vt:lpstr>Would I Have…</vt:lpstr>
      <vt:lpstr>Would I Have…</vt:lpstr>
      <vt:lpstr>Would I Have…</vt:lpstr>
      <vt:lpstr>Do I…</vt:lpstr>
      <vt:lpstr>Do I…</vt:lpstr>
      <vt:lpstr>Do I…</vt:lpstr>
      <vt:lpstr>Do I…</vt:lpstr>
      <vt:lpstr>Do I…</vt:lpstr>
      <vt:lpstr> What Would You Have Done  If You Had Been At Pentecost? </vt:lpstr>
      <vt:lpstr>What Must I Do To Be Saved?</vt:lpstr>
    </vt:vector>
  </TitlesOfParts>
  <Company>Mohawk Valley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 Had Been at Pentecost</dc:title>
  <dc:creator>Simon Harris</dc:creator>
  <cp:lastModifiedBy>Jeff Smelser</cp:lastModifiedBy>
  <cp:revision>26</cp:revision>
  <dcterms:created xsi:type="dcterms:W3CDTF">2018-02-09T20:40:00Z</dcterms:created>
  <dcterms:modified xsi:type="dcterms:W3CDTF">2018-04-22T01:42:44Z</dcterms:modified>
</cp:coreProperties>
</file>