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6D5D-2168-4DCE-ADC0-3050A3698EFB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DBD5-6FEE-4FAC-B8CE-DBC20022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4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6D5D-2168-4DCE-ADC0-3050A3698EFB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DBD5-6FEE-4FAC-B8CE-DBC20022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6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6D5D-2168-4DCE-ADC0-3050A3698EFB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DBD5-6FEE-4FAC-B8CE-DBC20022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4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6D5D-2168-4DCE-ADC0-3050A3698EFB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DBD5-6FEE-4FAC-B8CE-DBC20022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5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6D5D-2168-4DCE-ADC0-3050A3698EFB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DBD5-6FEE-4FAC-B8CE-DBC20022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7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6D5D-2168-4DCE-ADC0-3050A3698EFB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DBD5-6FEE-4FAC-B8CE-DBC20022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5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6D5D-2168-4DCE-ADC0-3050A3698EFB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DBD5-6FEE-4FAC-B8CE-DBC20022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2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6D5D-2168-4DCE-ADC0-3050A3698EFB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DBD5-6FEE-4FAC-B8CE-DBC20022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6D5D-2168-4DCE-ADC0-3050A3698EFB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DBD5-6FEE-4FAC-B8CE-DBC20022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4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6D5D-2168-4DCE-ADC0-3050A3698EFB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DBD5-6FEE-4FAC-B8CE-DBC20022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2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6D5D-2168-4DCE-ADC0-3050A3698EFB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DBD5-6FEE-4FAC-B8CE-DBC20022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46D5D-2168-4DCE-ADC0-3050A3698EFB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7DBD5-6FEE-4FAC-B8CE-DBC20022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9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 &amp; THE BIBLE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 Y LA BIBLIA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Gana Bitcoins todos los dias - bitcoins #bitcoins #ganabitcoins #negociosenInternet #bitcoin #ganadin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752600"/>
            <a:ext cx="4191000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76500" y="17526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Sunday, 11 am</a:t>
            </a:r>
          </a:p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 18, 2018</a:t>
            </a:r>
          </a:p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Exton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608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Relativism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Relativismo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moral</a:t>
            </a:r>
          </a:p>
        </p:txBody>
      </p:sp>
      <p:sp>
        <p:nvSpPr>
          <p:cNvPr id="2" name="Rectangle 1"/>
          <p:cNvSpPr/>
          <p:nvPr/>
        </p:nvSpPr>
        <p:spPr>
          <a:xfrm>
            <a:off x="290052" y="1143000"/>
            <a:ext cx="4265738" cy="89255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Reaping what we have sown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57252" y="1161365"/>
            <a:ext cx="4419600" cy="89255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Estamos cosechando lo que hemos sembrado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052" y="2438400"/>
            <a:ext cx="39771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School shootings</a:t>
            </a:r>
          </a:p>
          <a:p>
            <a:endParaRPr lang="en-US" sz="2800" dirty="0"/>
          </a:p>
          <a:p>
            <a:r>
              <a:rPr lang="en-US" sz="2800" dirty="0" smtClean="0"/>
              <a:t>#</a:t>
            </a:r>
            <a:r>
              <a:rPr lang="en-US" sz="2800" dirty="0" err="1" smtClean="0"/>
              <a:t>MeToo</a:t>
            </a:r>
            <a:r>
              <a:rPr lang="en-US" sz="2800" dirty="0" smtClean="0"/>
              <a:t> movement</a:t>
            </a:r>
          </a:p>
          <a:p>
            <a:endParaRPr lang="en-US" sz="2800" dirty="0"/>
          </a:p>
          <a:p>
            <a:r>
              <a:rPr lang="en-US" sz="2800" i="1" dirty="0" smtClean="0"/>
              <a:t>Something is Wrong!</a:t>
            </a:r>
            <a:endParaRPr lang="en-US" sz="2800" i="1" dirty="0"/>
          </a:p>
        </p:txBody>
      </p:sp>
      <p:sp>
        <p:nvSpPr>
          <p:cNvPr id="7" name="Rectangle 6"/>
          <p:cNvSpPr/>
          <p:nvPr/>
        </p:nvSpPr>
        <p:spPr>
          <a:xfrm>
            <a:off x="4779818" y="2438400"/>
            <a:ext cx="4156364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800" dirty="0" smtClean="0"/>
              <a:t>Tiroteos en las escuelas</a:t>
            </a:r>
          </a:p>
          <a:p>
            <a:endParaRPr lang="es-ES" sz="2800" dirty="0" smtClean="0"/>
          </a:p>
          <a:p>
            <a:r>
              <a:rPr lang="es-ES" sz="2800" dirty="0" smtClean="0"/>
              <a:t>Movimiento #</a:t>
            </a:r>
            <a:r>
              <a:rPr lang="es-ES" sz="2800" dirty="0" err="1" smtClean="0"/>
              <a:t>MeToo</a:t>
            </a:r>
            <a:endParaRPr lang="es-ES" sz="2800" dirty="0" smtClean="0"/>
          </a:p>
          <a:p>
            <a:endParaRPr lang="es-ES" sz="2800" dirty="0" smtClean="0"/>
          </a:p>
          <a:p>
            <a:r>
              <a:rPr lang="es-ES" sz="2800" i="1" dirty="0" smtClean="0"/>
              <a:t>¡Algo está mal!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85988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Relativism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Relativismo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moral</a:t>
            </a:r>
          </a:p>
        </p:txBody>
      </p:sp>
      <p:sp>
        <p:nvSpPr>
          <p:cNvPr id="2" name="Rectangle 1"/>
          <p:cNvSpPr/>
          <p:nvPr/>
        </p:nvSpPr>
        <p:spPr>
          <a:xfrm>
            <a:off x="290052" y="1143000"/>
            <a:ext cx="4265738" cy="89255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Reaping what we have sown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57252" y="1161365"/>
            <a:ext cx="4419600" cy="89255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Estamos cosechando lo que hemos sembrado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052" y="2438400"/>
            <a:ext cx="39771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School shootings</a:t>
            </a:r>
          </a:p>
          <a:p>
            <a:endParaRPr lang="en-US" sz="2800" dirty="0"/>
          </a:p>
          <a:p>
            <a:r>
              <a:rPr lang="en-US" sz="2800" dirty="0" smtClean="0"/>
              <a:t>#</a:t>
            </a:r>
            <a:r>
              <a:rPr lang="en-US" sz="2800" dirty="0" err="1" smtClean="0"/>
              <a:t>MeToo</a:t>
            </a:r>
            <a:r>
              <a:rPr lang="en-US" sz="2800" dirty="0" smtClean="0"/>
              <a:t> movement</a:t>
            </a:r>
          </a:p>
          <a:p>
            <a:endParaRPr lang="en-US" sz="2800" dirty="0"/>
          </a:p>
          <a:p>
            <a:r>
              <a:rPr lang="en-US" sz="2800" i="1" dirty="0" smtClean="0">
                <a:solidFill>
                  <a:schemeClr val="bg1"/>
                </a:solidFill>
              </a:rPr>
              <a:t>Something is Wrong!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79818" y="2438400"/>
            <a:ext cx="4156364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Tiroteos en las escuelas</a:t>
            </a:r>
          </a:p>
          <a:p>
            <a:endParaRPr lang="es-ES" sz="2800" dirty="0" smtClean="0"/>
          </a:p>
          <a:p>
            <a:r>
              <a:rPr lang="es-ES" sz="2800" dirty="0" smtClean="0"/>
              <a:t>Movimiento #</a:t>
            </a:r>
            <a:r>
              <a:rPr lang="es-ES" sz="2800" dirty="0" err="1" smtClean="0"/>
              <a:t>MeToo</a:t>
            </a:r>
            <a:endParaRPr lang="es-ES" sz="2800" dirty="0" smtClean="0"/>
          </a:p>
          <a:p>
            <a:endParaRPr lang="es-ES" sz="2800" dirty="0" smtClean="0"/>
          </a:p>
          <a:p>
            <a:r>
              <a:rPr lang="es-ES" sz="2800" dirty="0" smtClean="0">
                <a:solidFill>
                  <a:schemeClr val="bg1"/>
                </a:solidFill>
              </a:rPr>
              <a:t>¡Algo está mal!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052" y="4038600"/>
            <a:ext cx="4265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 Rejected God’s Truth:</a:t>
            </a:r>
          </a:p>
          <a:p>
            <a:r>
              <a:rPr lang="en-US" sz="2400" i="1" dirty="0" smtClean="0"/>
              <a:t>Sexual Relations Belong only in Marriage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4048335"/>
            <a:ext cx="4265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Rechazamos la verdad de Dios:</a:t>
            </a:r>
          </a:p>
          <a:p>
            <a:r>
              <a:rPr lang="es-ES" sz="2400" i="1" dirty="0" smtClean="0"/>
              <a:t>Las relaciones sexuales solo pertenecen al matrimonio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4053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Relativism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Relativismo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moral</a:t>
            </a:r>
          </a:p>
        </p:txBody>
      </p:sp>
      <p:sp>
        <p:nvSpPr>
          <p:cNvPr id="2" name="Rectangle 1"/>
          <p:cNvSpPr/>
          <p:nvPr/>
        </p:nvSpPr>
        <p:spPr>
          <a:xfrm>
            <a:off x="290052" y="1143000"/>
            <a:ext cx="4265738" cy="89255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Reaping what we have sown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57252" y="1161365"/>
            <a:ext cx="4419600" cy="89255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Estamos cosechando lo que hemos sembrado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052" y="2438400"/>
            <a:ext cx="39771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School shootings</a:t>
            </a:r>
          </a:p>
          <a:p>
            <a:endParaRPr lang="en-US" sz="2800" dirty="0"/>
          </a:p>
          <a:p>
            <a:r>
              <a:rPr lang="en-US" sz="2800" dirty="0" smtClean="0"/>
              <a:t>#</a:t>
            </a:r>
            <a:r>
              <a:rPr lang="en-US" sz="2800" dirty="0" err="1" smtClean="0"/>
              <a:t>MeToo</a:t>
            </a:r>
            <a:r>
              <a:rPr lang="en-US" sz="2800" dirty="0" smtClean="0"/>
              <a:t> movement</a:t>
            </a:r>
          </a:p>
          <a:p>
            <a:endParaRPr lang="en-US" sz="2800" dirty="0"/>
          </a:p>
          <a:p>
            <a:r>
              <a:rPr lang="en-US" sz="2800" i="1" dirty="0" smtClean="0">
                <a:solidFill>
                  <a:schemeClr val="bg1"/>
                </a:solidFill>
              </a:rPr>
              <a:t>Something is Wrong!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79818" y="2438400"/>
            <a:ext cx="4156364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Tiroteos en las escuelas</a:t>
            </a:r>
          </a:p>
          <a:p>
            <a:endParaRPr lang="es-ES" sz="2800" dirty="0" smtClean="0"/>
          </a:p>
          <a:p>
            <a:r>
              <a:rPr lang="es-ES" sz="2800" dirty="0" smtClean="0"/>
              <a:t>Movimiento #</a:t>
            </a:r>
            <a:r>
              <a:rPr lang="es-ES" sz="2800" dirty="0" err="1" smtClean="0"/>
              <a:t>MeToo</a:t>
            </a:r>
            <a:endParaRPr lang="es-ES" sz="2800" dirty="0" smtClean="0"/>
          </a:p>
          <a:p>
            <a:endParaRPr lang="es-ES" sz="2800" dirty="0" smtClean="0"/>
          </a:p>
          <a:p>
            <a:r>
              <a:rPr lang="es-ES" sz="2800" dirty="0" smtClean="0">
                <a:solidFill>
                  <a:schemeClr val="bg1"/>
                </a:solidFill>
              </a:rPr>
              <a:t>¡Algo está mal!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052" y="4038600"/>
            <a:ext cx="4265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Substituted</a:t>
            </a:r>
          </a:p>
          <a:p>
            <a:r>
              <a:rPr lang="en-US" sz="2400" i="1" dirty="0" smtClean="0"/>
              <a:t>“Consenting Adults”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4048335"/>
            <a:ext cx="4265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Sustituido</a:t>
            </a:r>
          </a:p>
          <a:p>
            <a:r>
              <a:rPr lang="es-ES" sz="2400" i="1" dirty="0" smtClean="0"/>
              <a:t>"Consentimiento de adultos"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71052" y="4876800"/>
            <a:ext cx="36723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What’s an Adult?</a:t>
            </a:r>
          </a:p>
          <a:p>
            <a:endParaRPr lang="en-US" sz="2400" dirty="0"/>
          </a:p>
          <a:p>
            <a:r>
              <a:rPr lang="en-US" sz="2400" dirty="0" smtClean="0"/>
              <a:t>What is consent?</a:t>
            </a:r>
          </a:p>
          <a:p>
            <a:endParaRPr lang="en-US" sz="2400" dirty="0"/>
          </a:p>
          <a:p>
            <a:r>
              <a:rPr lang="en-US" sz="2400" dirty="0" smtClean="0"/>
              <a:t>My truth vs Your truth!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136887" y="4854443"/>
            <a:ext cx="3778513" cy="191979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dirty="0" smtClean="0"/>
              <a:t>¿Qué es un adulto?</a:t>
            </a:r>
          </a:p>
          <a:p>
            <a:endParaRPr lang="es-ES" sz="2400" dirty="0" smtClean="0"/>
          </a:p>
          <a:p>
            <a:r>
              <a:rPr lang="es-ES" sz="2400" dirty="0" smtClean="0"/>
              <a:t>¿Qué es el consentimiento?</a:t>
            </a:r>
          </a:p>
          <a:p>
            <a:endParaRPr lang="es-ES" sz="2400" dirty="0" smtClean="0"/>
          </a:p>
          <a:p>
            <a:r>
              <a:rPr lang="es-ES" sz="2400" dirty="0" smtClean="0"/>
              <a:t>¡Mi verdad contra tu verdad!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698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Truth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verdad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0052" y="1447800"/>
            <a:ext cx="4265738" cy="129266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“everyone 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access to a shared, single source of truth.”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57252" y="1466165"/>
            <a:ext cx="4419600" cy="129266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“todos tienen acceso a una única fuente de verdad compartida.”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748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Truth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verdad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0052" y="1447800"/>
            <a:ext cx="4265738" cy="129266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access to a shared, single source of truth.”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57252" y="1466165"/>
            <a:ext cx="4419600" cy="129266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E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tienen acceso a una única fuente de verdad compartida.”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3429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Psalm 19:1-6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3429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Salmos</a:t>
            </a:r>
            <a:r>
              <a:rPr lang="en-US" sz="2800" b="1" dirty="0" smtClean="0"/>
              <a:t> 19:1-6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27738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Romans 1:18-20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427738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Romanos</a:t>
            </a:r>
            <a:r>
              <a:rPr lang="en-US" sz="2800" b="1" dirty="0" smtClean="0"/>
              <a:t> 1:18-20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2739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Truth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verdad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0052" y="1447800"/>
            <a:ext cx="4265738" cy="129266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“everyone 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access to a </a:t>
            </a:r>
            <a:r>
              <a:rPr lang="en-US" sz="2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shared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single source of truth.”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57252" y="1466165"/>
            <a:ext cx="4419600" cy="129266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“todos tienen acceso a una única fuente de verdad </a:t>
            </a:r>
            <a:r>
              <a:rPr lang="es-E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compartida</a:t>
            </a:r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3429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Jude 3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3429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Judas 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549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Truth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verdad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0052" y="1447800"/>
            <a:ext cx="4265738" cy="129266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“everyone 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access to a shared, </a:t>
            </a:r>
            <a:r>
              <a:rPr lang="en-US" sz="2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source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truth.”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57252" y="1466165"/>
            <a:ext cx="4419600" cy="129266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“todos tienen acceso a </a:t>
            </a:r>
            <a:r>
              <a:rPr lang="es-E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única fuente</a:t>
            </a:r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verdad compartida.”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3429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John 16:13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3429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Juan 16:13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58218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 Peter 1:3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458218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 Pedro 1:3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6568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can’t understand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Bible”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puedo entender</a:t>
            </a:r>
          </a:p>
          <a:p>
            <a:pPr algn="ctr"/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Biblia”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67640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Imagine this is written about Bitcoin…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1636693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Imagina</a:t>
            </a:r>
            <a:r>
              <a:rPr lang="en-US" sz="2800" b="1" dirty="0" smtClean="0"/>
              <a:t> que </a:t>
            </a:r>
            <a:r>
              <a:rPr lang="en-US" sz="2800" b="1" dirty="0" err="1" smtClean="0"/>
              <a:t>esto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escrito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sobre</a:t>
            </a:r>
            <a:r>
              <a:rPr lang="en-US" sz="2800" b="1" dirty="0" smtClean="0"/>
              <a:t> Bitcoin ...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76200" y="2744212"/>
            <a:ext cx="4495800" cy="280076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14 </a:t>
            </a:r>
            <a:r>
              <a:rPr lang="en-US" sz="2200" dirty="0" smtClean="0">
                <a:latin typeface="Palatino Linotype" panose="02040502050505030304" pitchFamily="18" charset="0"/>
              </a:rPr>
              <a:t>…You </a:t>
            </a:r>
            <a:r>
              <a:rPr lang="en-US" sz="2200" dirty="0">
                <a:latin typeface="Palatino Linotype" panose="02040502050505030304" pitchFamily="18" charset="0"/>
              </a:rPr>
              <a:t>will keep on </a:t>
            </a:r>
            <a:r>
              <a:rPr lang="en-US" sz="2200" dirty="0" smtClean="0">
                <a:latin typeface="Palatino Linotype" panose="02040502050505030304" pitchFamily="18" charset="0"/>
              </a:rPr>
              <a:t>hearing, but </a:t>
            </a:r>
            <a:r>
              <a:rPr lang="en-US" sz="2200" dirty="0">
                <a:latin typeface="Palatino Linotype" panose="02040502050505030304" pitchFamily="18" charset="0"/>
              </a:rPr>
              <a:t>will not understand;</a:t>
            </a:r>
            <a:r>
              <a:rPr lang="en-US" sz="2200" dirty="0" smtClean="0">
                <a:latin typeface="Palatino Linotype" panose="02040502050505030304" pitchFamily="18" charset="0"/>
              </a:rPr>
              <a:t/>
            </a:r>
            <a:br>
              <a:rPr lang="en-US" sz="2200" dirty="0" smtClean="0">
                <a:latin typeface="Palatino Linotype" panose="02040502050505030304" pitchFamily="18" charset="0"/>
              </a:rPr>
            </a:br>
            <a:r>
              <a:rPr lang="en-US" sz="2200" dirty="0" smtClean="0">
                <a:latin typeface="Palatino Linotype" panose="02040502050505030304" pitchFamily="18" charset="0"/>
              </a:rPr>
              <a:t>You </a:t>
            </a:r>
            <a:r>
              <a:rPr lang="en-US" sz="2200" dirty="0">
                <a:latin typeface="Palatino Linotype" panose="02040502050505030304" pitchFamily="18" charset="0"/>
              </a:rPr>
              <a:t>will keep on seeing, but will not perceive;</a:t>
            </a:r>
            <a:r>
              <a:rPr lang="en-US" sz="2200" dirty="0" smtClean="0">
                <a:latin typeface="Palatino Linotype" panose="02040502050505030304" pitchFamily="18" charset="0"/>
              </a:rPr>
              <a:t/>
            </a:r>
            <a:br>
              <a:rPr lang="en-US" sz="2200" dirty="0" smtClean="0">
                <a:latin typeface="Palatino Linotype" panose="02040502050505030304" pitchFamily="18" charset="0"/>
              </a:rPr>
            </a:b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For the heart of this people has become dull,</a:t>
            </a:r>
            <a:r>
              <a:rPr lang="en-US" sz="2200" dirty="0" smtClean="0">
                <a:latin typeface="Palatino Linotype" panose="02040502050505030304" pitchFamily="18" charset="0"/>
              </a:rPr>
              <a:t/>
            </a:r>
            <a:br>
              <a:rPr lang="en-US" sz="2200" dirty="0" smtClean="0">
                <a:latin typeface="Palatino Linotype" panose="02040502050505030304" pitchFamily="18" charset="0"/>
              </a:rPr>
            </a:br>
            <a:r>
              <a:rPr lang="en-US" sz="2200" dirty="0">
                <a:latin typeface="Palatino Linotype" panose="02040502050505030304" pitchFamily="18" charset="0"/>
              </a:rPr>
              <a:t>With their ears they scarcely hear,</a:t>
            </a:r>
            <a:r>
              <a:rPr lang="en-US" sz="2200" dirty="0" smtClean="0">
                <a:latin typeface="Palatino Linotype" panose="02040502050505030304" pitchFamily="18" charset="0"/>
              </a:rPr>
              <a:t/>
            </a:r>
            <a:br>
              <a:rPr lang="en-US" sz="2200" dirty="0" smtClean="0">
                <a:latin typeface="Palatino Linotype" panose="02040502050505030304" pitchFamily="18" charset="0"/>
              </a:rPr>
            </a:br>
            <a:r>
              <a:rPr lang="en-US" sz="2200" dirty="0">
                <a:latin typeface="Palatino Linotype" panose="02040502050505030304" pitchFamily="18" charset="0"/>
              </a:rPr>
              <a:t>And they have closed their eyes,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24400" y="2761833"/>
            <a:ext cx="4267200" cy="280076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14 </a:t>
            </a:r>
            <a:r>
              <a:rPr lang="en-US" sz="2200" dirty="0" smtClean="0">
                <a:latin typeface="Palatino Linotype" panose="02040502050505030304" pitchFamily="18" charset="0"/>
              </a:rPr>
              <a:t>…</a:t>
            </a:r>
            <a:r>
              <a:rPr lang="es-ES" sz="2200" dirty="0" smtClean="0">
                <a:latin typeface="Palatino Linotype" panose="02040502050505030304" pitchFamily="18" charset="0"/>
              </a:rPr>
              <a:t>De </a:t>
            </a:r>
            <a:r>
              <a:rPr lang="es-ES" sz="2200" dirty="0">
                <a:latin typeface="Palatino Linotype" panose="02040502050505030304" pitchFamily="18" charset="0"/>
              </a:rPr>
              <a:t>oído oiréis, y no entenderéis;</a:t>
            </a:r>
            <a:r>
              <a:rPr lang="es-ES" sz="2200" dirty="0" smtClean="0">
                <a:latin typeface="Palatino Linotype" panose="02040502050505030304" pitchFamily="18" charset="0"/>
              </a:rPr>
              <a:t/>
            </a:r>
            <a:br>
              <a:rPr lang="es-ES" sz="2200" dirty="0" smtClean="0">
                <a:latin typeface="Palatino Linotype" panose="02040502050505030304" pitchFamily="18" charset="0"/>
              </a:rPr>
            </a:br>
            <a:r>
              <a:rPr lang="es-ES" sz="2200" dirty="0">
                <a:latin typeface="Palatino Linotype" panose="02040502050505030304" pitchFamily="18" charset="0"/>
              </a:rPr>
              <a:t>y viendo veréis, y no percibiréis,</a:t>
            </a:r>
            <a:r>
              <a:rPr lang="es-ES" sz="2200" dirty="0" smtClean="0">
                <a:latin typeface="Palatino Linotype" panose="02040502050505030304" pitchFamily="18" charset="0"/>
              </a:rPr>
              <a:t/>
            </a:r>
            <a:br>
              <a:rPr lang="es-ES" sz="2200" dirty="0" smtClean="0">
                <a:latin typeface="Palatino Linotype" panose="02040502050505030304" pitchFamily="18" charset="0"/>
              </a:rPr>
            </a:br>
            <a:r>
              <a:rPr lang="es-E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s-ES" sz="2200" dirty="0">
                <a:latin typeface="Palatino Linotype" panose="02040502050505030304" pitchFamily="18" charset="0"/>
              </a:rPr>
              <a:t>porque el corazón de este pueblo se ha entorpecido,</a:t>
            </a:r>
            <a:r>
              <a:rPr lang="es-ES" sz="2200" dirty="0" smtClean="0">
                <a:latin typeface="Palatino Linotype" panose="02040502050505030304" pitchFamily="18" charset="0"/>
              </a:rPr>
              <a:t/>
            </a:r>
            <a:br>
              <a:rPr lang="es-ES" sz="2200" dirty="0" smtClean="0">
                <a:latin typeface="Palatino Linotype" panose="02040502050505030304" pitchFamily="18" charset="0"/>
              </a:rPr>
            </a:br>
            <a:r>
              <a:rPr lang="es-ES" sz="2200" dirty="0">
                <a:latin typeface="Palatino Linotype" panose="02040502050505030304" pitchFamily="18" charset="0"/>
              </a:rPr>
              <a:t>y con los oídos oyen pesadamente,</a:t>
            </a:r>
            <a:r>
              <a:rPr lang="es-ES" sz="2200" dirty="0" smtClean="0">
                <a:latin typeface="Palatino Linotype" panose="02040502050505030304" pitchFamily="18" charset="0"/>
              </a:rPr>
              <a:t/>
            </a:r>
            <a:br>
              <a:rPr lang="es-ES" sz="2200" dirty="0" smtClean="0">
                <a:latin typeface="Palatino Linotype" panose="02040502050505030304" pitchFamily="18" charset="0"/>
              </a:rPr>
            </a:br>
            <a:r>
              <a:rPr lang="es-ES" sz="2200" dirty="0">
                <a:latin typeface="Palatino Linotype" panose="02040502050505030304" pitchFamily="18" charset="0"/>
              </a:rPr>
              <a:t>y han cerrado sus ojos; </a:t>
            </a:r>
            <a:endParaRPr lang="en-US" sz="22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77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 &amp; THE BIBLE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 Y LA BIBLIA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Image result for blockchain techn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3722"/>
            <a:ext cx="9144000" cy="548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0052" y="3260973"/>
            <a:ext cx="4265738" cy="129266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way, everyone has access to a shared, single source of truth.”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4557252" y="3279338"/>
            <a:ext cx="4419600" cy="129266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 esta manera, todos tienen acceso a una única fuente de verdad compartida.”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858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 &amp; THE BIBLE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 Y LA BIBLIA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0052" y="3260973"/>
            <a:ext cx="4265738" cy="129266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way, everyone has access to a shared, single source of truth.”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4557252" y="3279338"/>
            <a:ext cx="4419600" cy="129266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 esta manera, todos tienen acceso a una única fuente de verdad compartida.”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053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Forgotten Idea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5638800" y="2205335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Una idea </a:t>
            </a:r>
            <a:r>
              <a:rPr lang="en-US" sz="2400" dirty="0" err="1" smtClean="0"/>
              <a:t>olvidada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86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 &amp; THE BIBLE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 Y LA BIBLIA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0052" y="3260973"/>
            <a:ext cx="4265738" cy="129266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way, everyone has access to a shared, single source of truth.”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4557252" y="3279338"/>
            <a:ext cx="4419600" cy="129266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 esta manera, todos tienen acceso a una única fuente de verdad compartida.”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754434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“My Truth” &amp; “Your Truth”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931953" y="4754434"/>
            <a:ext cx="3450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/>
              <a:t>"Mi verdad" y "Tu verdad"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207169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Gender is “fluid”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5664369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Morality is Relative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246121" y="5211634"/>
            <a:ext cx="2834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El </a:t>
            </a:r>
            <a:r>
              <a:rPr lang="en-US" sz="2400" dirty="0" err="1" smtClean="0"/>
              <a:t>Género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“</a:t>
            </a:r>
            <a:r>
              <a:rPr lang="en-US" sz="2400" dirty="0" err="1" smtClean="0"/>
              <a:t>Fluido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246121" y="5710535"/>
            <a:ext cx="2597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La moral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relativa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22053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Forgotten Idea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638800" y="2205335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Una idea </a:t>
            </a:r>
            <a:r>
              <a:rPr lang="en-US" sz="2400" dirty="0" err="1" smtClean="0"/>
              <a:t>olvidada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572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 &amp; THE BIBLE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 Y LA BIBLIA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0052" y="3260973"/>
            <a:ext cx="4265738" cy="129266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doesn’t work for Bitcoin</a:t>
            </a:r>
          </a:p>
          <a:p>
            <a:endParaRPr lang="en-US" sz="2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doesn’t work for life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57252" y="3279338"/>
            <a:ext cx="4419600" cy="129266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 no funciona para </a:t>
            </a:r>
            <a:r>
              <a:rPr lang="es-E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</a:t>
            </a:r>
            <a:endParaRPr lang="es-E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no funciona de por vida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207169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Gender is “fluid”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5664369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Morality is Relative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246121" y="5211634"/>
            <a:ext cx="2834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El </a:t>
            </a:r>
            <a:r>
              <a:rPr lang="en-US" sz="2400" dirty="0" err="1" smtClean="0"/>
              <a:t>Género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“</a:t>
            </a:r>
            <a:r>
              <a:rPr lang="en-US" sz="2400" dirty="0" err="1" smtClean="0"/>
              <a:t>Fluido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246121" y="5710535"/>
            <a:ext cx="2597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La moral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relativa</a:t>
            </a:r>
            <a:endParaRPr lang="en-US" sz="2400" dirty="0"/>
          </a:p>
        </p:txBody>
      </p:sp>
      <p:sp>
        <p:nvSpPr>
          <p:cNvPr id="3" name="Curved Right Arrow 2"/>
          <p:cNvSpPr/>
          <p:nvPr/>
        </p:nvSpPr>
        <p:spPr>
          <a:xfrm rot="20617238" flipV="1">
            <a:off x="4810" y="3550674"/>
            <a:ext cx="692727" cy="169657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754434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“My Truth” &amp; “Your Truth”</a:t>
            </a:r>
            <a:endParaRPr lang="en-US" sz="2400" dirty="0"/>
          </a:p>
        </p:txBody>
      </p:sp>
      <p:sp>
        <p:nvSpPr>
          <p:cNvPr id="15" name="Curved Right Arrow 14"/>
          <p:cNvSpPr/>
          <p:nvPr/>
        </p:nvSpPr>
        <p:spPr>
          <a:xfrm rot="493592" flipH="1" flipV="1">
            <a:off x="8369487" y="3577883"/>
            <a:ext cx="714548" cy="1542336"/>
          </a:xfrm>
          <a:prstGeom prst="curved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1953" y="4754434"/>
            <a:ext cx="3450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/>
              <a:t>"Mi verdad" y "Tu verdad"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019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 &amp; THE BIBLE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 Y LA BIBLIA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0052" y="1143000"/>
            <a:ext cx="4265738" cy="209288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Day of Accounting</a:t>
            </a:r>
          </a:p>
          <a:p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57252" y="1161365"/>
            <a:ext cx="4419600" cy="209288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día de contabilidad</a:t>
            </a:r>
          </a:p>
          <a:p>
            <a:endParaRPr lang="es-E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</a:t>
            </a:r>
            <a:endParaRPr lang="es-E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3494544"/>
            <a:ext cx="4156364" cy="252376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800" b="1" u="sng" dirty="0" smtClean="0">
                <a:latin typeface="Palatino Linotype" panose="02040502050505030304" pitchFamily="18" charset="0"/>
              </a:rPr>
              <a:t>Matthew 25</a:t>
            </a:r>
            <a:endParaRPr lang="en-US" sz="2800" b="1" u="sng" baseline="30000" dirty="0" smtClean="0">
              <a:latin typeface="Palatino Linotype" panose="02040502050505030304" pitchFamily="18" charset="0"/>
            </a:endParaRPr>
          </a:p>
          <a:p>
            <a:r>
              <a:rPr lang="en-US" sz="2600" b="1" baseline="30000" dirty="0" smtClean="0">
                <a:latin typeface="Palatino Linotype" panose="02040502050505030304" pitchFamily="18" charset="0"/>
              </a:rPr>
              <a:t>27</a:t>
            </a:r>
            <a:r>
              <a:rPr lang="en-US" sz="26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600" dirty="0">
                <a:latin typeface="Palatino Linotype" panose="02040502050505030304" pitchFamily="18" charset="0"/>
              </a:rPr>
              <a:t>Then you ought to </a:t>
            </a:r>
            <a:r>
              <a:rPr lang="en-US" sz="2600" dirty="0" smtClean="0">
                <a:latin typeface="Palatino Linotype" panose="02040502050505030304" pitchFamily="18" charset="0"/>
              </a:rPr>
              <a:t>have put </a:t>
            </a:r>
            <a:r>
              <a:rPr lang="en-US" sz="2600" dirty="0">
                <a:latin typeface="Palatino Linotype" panose="02040502050505030304" pitchFamily="18" charset="0"/>
              </a:rPr>
              <a:t>my money </a:t>
            </a:r>
            <a:r>
              <a:rPr lang="en-US" sz="2600" dirty="0" smtClean="0">
                <a:latin typeface="Palatino Linotype" panose="02040502050505030304" pitchFamily="18" charset="0"/>
              </a:rPr>
              <a:t>in the bank</a:t>
            </a:r>
            <a:r>
              <a:rPr lang="en-US" sz="2600" dirty="0">
                <a:latin typeface="Palatino Linotype" panose="02040502050505030304" pitchFamily="18" charset="0"/>
              </a:rPr>
              <a:t>, and on my arrival I would have received </a:t>
            </a:r>
            <a:r>
              <a:rPr lang="en-US" sz="2600" dirty="0" smtClean="0">
                <a:latin typeface="Palatino Linotype" panose="02040502050505030304" pitchFamily="18" charset="0"/>
              </a:rPr>
              <a:t>my money back </a:t>
            </a:r>
            <a:r>
              <a:rPr lang="en-US" sz="2600" dirty="0">
                <a:latin typeface="Palatino Linotype" panose="02040502050505030304" pitchFamily="18" charset="0"/>
              </a:rPr>
              <a:t>with interest.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35236" y="3490452"/>
            <a:ext cx="4156364" cy="252376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800" b="1" u="sng" dirty="0" smtClean="0">
                <a:latin typeface="Palatino Linotype" panose="02040502050505030304" pitchFamily="18" charset="0"/>
              </a:rPr>
              <a:t>Mateo 25</a:t>
            </a:r>
            <a:endParaRPr lang="en-US" sz="2800" b="1" u="sng" baseline="30000" dirty="0" smtClean="0">
              <a:latin typeface="Palatino Linotype" panose="02040502050505030304" pitchFamily="18" charset="0"/>
            </a:endParaRPr>
          </a:p>
          <a:p>
            <a:r>
              <a:rPr lang="es-ES" sz="2600" b="1" baseline="30000" dirty="0">
                <a:latin typeface="Palatino Linotype" panose="02040502050505030304" pitchFamily="18" charset="0"/>
              </a:rPr>
              <a:t>27 </a:t>
            </a:r>
            <a:r>
              <a:rPr lang="es-ES" sz="2600" dirty="0">
                <a:latin typeface="Palatino Linotype" panose="02040502050505030304" pitchFamily="18" charset="0"/>
              </a:rPr>
              <a:t>Por tanto, debías haber dado mi dinero a los banqueros y, al venir yo, hubiera recibido lo que es mío con los intereses. </a:t>
            </a:r>
            <a:endParaRPr lang="en-US" sz="2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13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animBg="1"/>
      <p:bldP spid="16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 &amp; THE BIBLE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 Y LA BIBLIA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0052" y="1143000"/>
            <a:ext cx="4265738" cy="209288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Day of Accounting</a:t>
            </a:r>
          </a:p>
          <a:p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57252" y="1161365"/>
            <a:ext cx="4419600" cy="209288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día de contabilidad</a:t>
            </a:r>
          </a:p>
          <a:p>
            <a:endParaRPr lang="es-E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</a:t>
            </a:r>
            <a:endParaRPr lang="es-E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3494544"/>
            <a:ext cx="4156364" cy="227754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John 12</a:t>
            </a:r>
            <a:endParaRPr lang="en-US" sz="2200" b="1" u="sng" baseline="30000" dirty="0" smtClean="0">
              <a:latin typeface="Palatino Linotype" panose="02040502050505030304" pitchFamily="18" charset="0"/>
            </a:endParaRPr>
          </a:p>
          <a:p>
            <a:r>
              <a:rPr lang="en-US" sz="2400" b="1" baseline="30000" dirty="0">
                <a:latin typeface="Palatino Linotype" panose="02040502050505030304" pitchFamily="18" charset="0"/>
              </a:rPr>
              <a:t>48 </a:t>
            </a:r>
            <a:r>
              <a:rPr lang="en-US" sz="2400" dirty="0">
                <a:latin typeface="Palatino Linotype" panose="02040502050505030304" pitchFamily="18" charset="0"/>
              </a:rPr>
              <a:t>He who rejects Me and does not receive My sayings, has one who judges him; the word I spoke is what will judge him at the last day</a:t>
            </a:r>
            <a:r>
              <a:rPr lang="en-US" sz="2400" dirty="0" smtClean="0">
                <a:latin typeface="Palatino Linotype" panose="02040502050505030304" pitchFamily="18" charset="0"/>
              </a:rPr>
              <a:t>.</a:t>
            </a:r>
            <a:endParaRPr lang="en-US" sz="2200" dirty="0">
              <a:latin typeface="Palatino Linotype" panose="0204050205050503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35236" y="3490452"/>
            <a:ext cx="4156364" cy="227754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Juan 12</a:t>
            </a:r>
            <a:endParaRPr lang="en-US" sz="2200" b="1" u="sng" baseline="30000" dirty="0" smtClean="0">
              <a:latin typeface="Palatino Linotype" panose="02040502050505030304" pitchFamily="18" charset="0"/>
            </a:endParaRPr>
          </a:p>
          <a:p>
            <a:r>
              <a:rPr lang="es-ES" sz="2400" b="1" baseline="30000" dirty="0">
                <a:latin typeface="Palatino Linotype" panose="02040502050505030304" pitchFamily="18" charset="0"/>
              </a:rPr>
              <a:t>48 </a:t>
            </a:r>
            <a:r>
              <a:rPr lang="es-ES" sz="2400" dirty="0">
                <a:latin typeface="Palatino Linotype" panose="02040502050505030304" pitchFamily="18" charset="0"/>
              </a:rPr>
              <a:t>El que me rechaza y no recibe mis palabras, tiene quien lo juzgue: la palabra que he hablado, ella lo juzgará en el día final</a:t>
            </a:r>
            <a:r>
              <a:rPr lang="es-ES" sz="2400" dirty="0" smtClean="0">
                <a:latin typeface="Palatino Linotype" panose="02040502050505030304" pitchFamily="18" charset="0"/>
              </a:rPr>
              <a:t>.</a:t>
            </a:r>
            <a:endParaRPr lang="en-US" sz="22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2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 &amp; THE BIBLE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 Y LA BIBLIA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0052" y="1143000"/>
            <a:ext cx="4265738" cy="209288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Day of Accounting</a:t>
            </a:r>
          </a:p>
          <a:p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57252" y="1161365"/>
            <a:ext cx="4419600" cy="209288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día de contabilidad</a:t>
            </a:r>
          </a:p>
          <a:p>
            <a:endParaRPr lang="es-E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Bitcoin</a:t>
            </a:r>
            <a:endParaRPr lang="es-E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3494544"/>
            <a:ext cx="4156364" cy="246221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2 Corinthians 5</a:t>
            </a:r>
            <a:endParaRPr lang="en-US" sz="2200" b="1" u="sng" baseline="30000" dirty="0" smtClean="0">
              <a:latin typeface="Palatino Linotype" panose="02040502050505030304" pitchFamily="18" charset="0"/>
            </a:endParaRPr>
          </a:p>
          <a:p>
            <a:r>
              <a:rPr lang="en-US" sz="2200" b="1" baseline="30000" dirty="0">
                <a:latin typeface="Palatino Linotype" panose="02040502050505030304" pitchFamily="18" charset="0"/>
              </a:rPr>
              <a:t>10 </a:t>
            </a:r>
            <a:r>
              <a:rPr lang="en-US" sz="2200" dirty="0">
                <a:latin typeface="Palatino Linotype" panose="02040502050505030304" pitchFamily="18" charset="0"/>
              </a:rPr>
              <a:t>For we must all appear before the judgment seat of Christ, so that each one may be recompensed for </a:t>
            </a:r>
            <a:r>
              <a:rPr lang="en-US" sz="2200" dirty="0" smtClean="0">
                <a:latin typeface="Palatino Linotype" panose="02040502050505030304" pitchFamily="18" charset="0"/>
              </a:rPr>
              <a:t>his </a:t>
            </a:r>
            <a:r>
              <a:rPr lang="en-US" sz="2200" dirty="0">
                <a:latin typeface="Palatino Linotype" panose="02040502050505030304" pitchFamily="18" charset="0"/>
              </a:rPr>
              <a:t>deeds in the body, according to what he has done, whether good or bad</a:t>
            </a:r>
            <a:r>
              <a:rPr lang="en-US" sz="2200" dirty="0" smtClean="0">
                <a:latin typeface="Palatino Linotype" panose="02040502050505030304" pitchFamily="18" charset="0"/>
              </a:rPr>
              <a:t>.</a:t>
            </a:r>
            <a:endParaRPr lang="en-US" sz="2200" dirty="0">
              <a:latin typeface="Palatino Linotype" panose="0204050205050503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35236" y="3490452"/>
            <a:ext cx="4156364" cy="246221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2 </a:t>
            </a:r>
            <a:r>
              <a:rPr lang="en-US" sz="2200" b="1" u="sng" dirty="0" err="1" smtClean="0">
                <a:latin typeface="Palatino Linotype" panose="02040502050505030304" pitchFamily="18" charset="0"/>
              </a:rPr>
              <a:t>Corintios</a:t>
            </a:r>
            <a:r>
              <a:rPr lang="en-US" sz="2200" b="1" u="sng" dirty="0" smtClean="0">
                <a:latin typeface="Palatino Linotype" panose="02040502050505030304" pitchFamily="18" charset="0"/>
              </a:rPr>
              <a:t> 5</a:t>
            </a:r>
            <a:endParaRPr lang="en-US" sz="2200" b="1" u="sng" baseline="30000" dirty="0" smtClean="0">
              <a:latin typeface="Palatino Linotype" panose="02040502050505030304" pitchFamily="18" charset="0"/>
            </a:endParaRPr>
          </a:p>
          <a:p>
            <a:r>
              <a:rPr lang="es-ES" sz="2200" b="1" baseline="30000" dirty="0">
                <a:latin typeface="Palatino Linotype" panose="02040502050505030304" pitchFamily="18" charset="0"/>
              </a:rPr>
              <a:t>10 </a:t>
            </a:r>
            <a:r>
              <a:rPr lang="es-ES" sz="2200" dirty="0">
                <a:latin typeface="Palatino Linotype" panose="02040502050505030304" pitchFamily="18" charset="0"/>
              </a:rPr>
              <a:t>porque es necesario que todos nosotros </a:t>
            </a:r>
            <a:r>
              <a:rPr lang="es-ES" sz="2200" dirty="0" smtClean="0">
                <a:latin typeface="Palatino Linotype" panose="02040502050505030304" pitchFamily="18" charset="0"/>
              </a:rPr>
              <a:t>comparezcamos ante </a:t>
            </a:r>
            <a:r>
              <a:rPr lang="es-ES" sz="2200" dirty="0">
                <a:latin typeface="Palatino Linotype" panose="02040502050505030304" pitchFamily="18" charset="0"/>
              </a:rPr>
              <a:t>el tribunal de Cristo, para que cada uno reciba según lo que haya hecho mientras estaba en el cuerpo, sea bueno o sea malo</a:t>
            </a:r>
            <a:r>
              <a:rPr lang="es-ES" sz="2200" dirty="0" smtClean="0">
                <a:latin typeface="Palatino Linotype" panose="02040502050505030304" pitchFamily="18" charset="0"/>
              </a:rPr>
              <a:t>.</a:t>
            </a:r>
            <a:endParaRPr lang="en-US" sz="22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43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Relativism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Relativismo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0052" y="2438400"/>
            <a:ext cx="3977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Judges 19</a:t>
            </a:r>
            <a:endParaRPr lang="en-US" sz="2800" i="1" dirty="0"/>
          </a:p>
        </p:txBody>
      </p:sp>
      <p:sp>
        <p:nvSpPr>
          <p:cNvPr id="7" name="Rectangle 6"/>
          <p:cNvSpPr/>
          <p:nvPr/>
        </p:nvSpPr>
        <p:spPr>
          <a:xfrm>
            <a:off x="4779818" y="2438400"/>
            <a:ext cx="4156364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800" dirty="0" smtClean="0"/>
              <a:t>Jueces 19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304800" y="3494544"/>
            <a:ext cx="4156364" cy="203132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Judges 21</a:t>
            </a:r>
            <a:endParaRPr lang="en-US" sz="2200" b="1" u="sng" baseline="30000" dirty="0" smtClean="0">
              <a:latin typeface="Palatino Linotype" panose="02040502050505030304" pitchFamily="18" charset="0"/>
            </a:endParaRPr>
          </a:p>
          <a:p>
            <a:r>
              <a:rPr lang="en-US" sz="2600" b="1" baseline="30000" dirty="0">
                <a:latin typeface="Palatino Linotype" panose="02040502050505030304" pitchFamily="18" charset="0"/>
              </a:rPr>
              <a:t>25 </a:t>
            </a:r>
            <a:r>
              <a:rPr lang="en-US" sz="2600" dirty="0">
                <a:latin typeface="Palatino Linotype" panose="02040502050505030304" pitchFamily="18" charset="0"/>
              </a:rPr>
              <a:t>In those days there was no king in Israel; everyone did what was right in his own eyes</a:t>
            </a:r>
            <a:r>
              <a:rPr lang="en-US" sz="2600" dirty="0" smtClean="0">
                <a:latin typeface="Palatino Linotype" panose="02040502050505030304" pitchFamily="18" charset="0"/>
              </a:rPr>
              <a:t>.</a:t>
            </a:r>
            <a:endParaRPr lang="en-US" sz="2600" dirty="0">
              <a:latin typeface="Palatino Linotype" panose="020405020505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59036" y="3490452"/>
            <a:ext cx="4156364" cy="203132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200" b="1" u="sng" dirty="0" err="1" smtClean="0">
                <a:latin typeface="Palatino Linotype" panose="02040502050505030304" pitchFamily="18" charset="0"/>
              </a:rPr>
              <a:t>Jueces</a:t>
            </a:r>
            <a:r>
              <a:rPr lang="en-US" sz="2200" b="1" u="sng" dirty="0" smtClean="0">
                <a:latin typeface="Palatino Linotype" panose="02040502050505030304" pitchFamily="18" charset="0"/>
              </a:rPr>
              <a:t> 21</a:t>
            </a:r>
            <a:endParaRPr lang="en-US" sz="2200" b="1" u="sng" baseline="30000" dirty="0" smtClean="0">
              <a:latin typeface="Palatino Linotype" panose="02040502050505030304" pitchFamily="18" charset="0"/>
            </a:endParaRPr>
          </a:p>
          <a:p>
            <a:r>
              <a:rPr lang="es-ES" sz="2600" b="1" baseline="30000" dirty="0">
                <a:latin typeface="Palatino Linotype" panose="02040502050505030304" pitchFamily="18" charset="0"/>
              </a:rPr>
              <a:t>25 </a:t>
            </a:r>
            <a:r>
              <a:rPr lang="es-ES" sz="2600" dirty="0">
                <a:latin typeface="Palatino Linotype" panose="02040502050505030304" pitchFamily="18" charset="0"/>
              </a:rPr>
              <a:t>En aquellos días no había rey en Israel y cada cual hacía lo que bien le parecía</a:t>
            </a:r>
            <a:r>
              <a:rPr lang="es-ES" sz="2600" dirty="0" smtClean="0">
                <a:latin typeface="Palatino Linotype" panose="02040502050505030304" pitchFamily="18" charset="0"/>
              </a:rPr>
              <a:t>.</a:t>
            </a:r>
            <a:endParaRPr lang="en-US" sz="2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30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721</Words>
  <Application>Microsoft Office PowerPoint</Application>
  <PresentationFormat>On-screen Show (4:3)</PresentationFormat>
  <Paragraphs>191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15</cp:revision>
  <dcterms:created xsi:type="dcterms:W3CDTF">2018-02-18T03:49:21Z</dcterms:created>
  <dcterms:modified xsi:type="dcterms:W3CDTF">2018-02-18T14:39:58Z</dcterms:modified>
</cp:coreProperties>
</file>