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256" r:id="rId2"/>
    <p:sldId id="293" r:id="rId3"/>
    <p:sldId id="257" r:id="rId4"/>
    <p:sldId id="259" r:id="rId5"/>
    <p:sldId id="299" r:id="rId6"/>
    <p:sldId id="295" r:id="rId7"/>
    <p:sldId id="294" r:id="rId8"/>
    <p:sldId id="297" r:id="rId9"/>
    <p:sldId id="298" r:id="rId10"/>
    <p:sldId id="258" r:id="rId11"/>
    <p:sldId id="261" r:id="rId12"/>
    <p:sldId id="264" r:id="rId13"/>
    <p:sldId id="260" r:id="rId14"/>
    <p:sldId id="263" r:id="rId15"/>
    <p:sldId id="267" r:id="rId16"/>
    <p:sldId id="262" r:id="rId17"/>
    <p:sldId id="265" r:id="rId18"/>
    <p:sldId id="268" r:id="rId19"/>
    <p:sldId id="269" r:id="rId20"/>
    <p:sldId id="270" r:id="rId21"/>
    <p:sldId id="271" r:id="rId22"/>
    <p:sldId id="272" r:id="rId23"/>
    <p:sldId id="266" r:id="rId24"/>
    <p:sldId id="273" r:id="rId25"/>
    <p:sldId id="274" r:id="rId26"/>
    <p:sldId id="275" r:id="rId27"/>
    <p:sldId id="307"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90" r:id="rId42"/>
    <p:sldId id="291" r:id="rId43"/>
    <p:sldId id="292" r:id="rId44"/>
    <p:sldId id="300" r:id="rId45"/>
    <p:sldId id="301" r:id="rId46"/>
    <p:sldId id="304" r:id="rId47"/>
    <p:sldId id="305" r:id="rId48"/>
    <p:sldId id="302" r:id="rId49"/>
    <p:sldId id="303" r:id="rId50"/>
    <p:sldId id="306"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533"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332EA9-510A-4B2E-BEDF-BC4A22D26D7E}" type="datetimeFigureOut">
              <a:rPr lang="en-US" smtClean="0"/>
              <a:pPr/>
              <a:t>12/24/2017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1D657C-06D0-4F64-9E8F-989C5265523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dirty="0"/>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363E1FD-5942-404B-8DB4-E45E537C0253}" type="datetime1">
              <a:rPr lang="en-US" smtClean="0"/>
              <a:pPr/>
              <a:t>12/24/2017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D11EA70-C5DA-4741-9173-0C5E656692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C1B8F0E-E70D-4514-9F8E-8725F8924B85}" type="datetime1">
              <a:rPr lang="en-US" smtClean="0"/>
              <a:pPr/>
              <a:t>12/24/2017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1EA70-C5DA-4741-9173-0C5E656692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C16EAE0-1A22-4B48-A1E5-68EE6183806A}" type="datetime1">
              <a:rPr lang="en-US" smtClean="0"/>
              <a:pPr/>
              <a:t>12/24/2017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1EA70-C5DA-4741-9173-0C5E656692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vl6pPr>
              <a:defRPr sz="1600"/>
            </a:lvl6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p>
          <a:p>
            <a:pPr lvl="5" eaLnBrk="1" latinLnBrk="0" hangingPunct="1"/>
            <a:r>
              <a:rPr kumimoji="0" lang="en-US" sz="1600" dirty="0"/>
              <a:t>Sixth level</a:t>
            </a:r>
            <a:endParaRPr kumimoji="0" lang="en-US" dirty="0"/>
          </a:p>
        </p:txBody>
      </p:sp>
      <p:sp>
        <p:nvSpPr>
          <p:cNvPr id="4" name="Date Placeholder 3"/>
          <p:cNvSpPr>
            <a:spLocks noGrp="1"/>
          </p:cNvSpPr>
          <p:nvPr>
            <p:ph type="dt" sz="half" idx="10"/>
          </p:nvPr>
        </p:nvSpPr>
        <p:spPr/>
        <p:txBody>
          <a:bodyPr/>
          <a:lstStyle/>
          <a:p>
            <a:fld id="{E4398192-0C27-4CF3-8867-D6A0A0CFC48D}" type="datetime1">
              <a:rPr lang="en-US" smtClean="0"/>
              <a:pPr/>
              <a:t>12/24/2017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1EA70-C5DA-4741-9173-0C5E65669221}" type="slidenum">
              <a:rPr lang="en-US" smtClean="0"/>
              <a:pPr/>
              <a:t>‹#›</a:t>
            </a:fld>
            <a:endParaRPr lang="en-US"/>
          </a:p>
        </p:txBody>
      </p:sp>
      <p:sp>
        <p:nvSpPr>
          <p:cNvPr id="7" name="Title 6"/>
          <p:cNvSpPr>
            <a:spLocks noGrp="1"/>
          </p:cNvSpPr>
          <p:nvPr>
            <p:ph type="title"/>
          </p:nvPr>
        </p:nvSpPr>
        <p:spPr/>
        <p:txBody>
          <a:bodyPr rtlCol="0"/>
          <a:lstStyle/>
          <a:p>
            <a:r>
              <a:rPr kumimoji="0"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134D8B4-A1E0-4A39-8660-96EC2B194641}" type="datetime1">
              <a:rPr lang="en-US" smtClean="0"/>
              <a:pPr/>
              <a:t>12/24/2017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1EA70-C5DA-4741-9173-0C5E6566922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4D55B43-92D2-439B-B2A3-7D64C8616EC5}" type="datetime1">
              <a:rPr lang="en-US" smtClean="0"/>
              <a:pPr/>
              <a:t>12/24/2017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1EA70-C5DA-4741-9173-0C5E65669221}"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E7F8FE9-4BA6-4316-A05F-4C01CD7F1BF2}" type="datetime1">
              <a:rPr lang="en-US" smtClean="0"/>
              <a:pPr/>
              <a:t>12/24/2017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11EA70-C5DA-4741-9173-0C5E6566922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584B27D-5676-426E-9612-0367743EF9F0}" type="datetime1">
              <a:rPr lang="en-US" smtClean="0"/>
              <a:pPr/>
              <a:t>12/24/2017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D5ED17-0AE2-41A7-9D19-143814F94231}" type="datetime1">
              <a:rPr lang="en-US" smtClean="0"/>
              <a:pPr/>
              <a:t>12/24/2017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11EA70-C5DA-4741-9173-0C5E656692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795A73A-320B-4251-80D3-DB185AC5B1AB}" type="datetime1">
              <a:rPr lang="en-US" smtClean="0"/>
              <a:pPr/>
              <a:t>12/24/2017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1EA70-C5DA-4741-9173-0C5E6566922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A4D4C8B-BF6A-48D2-8EEC-AACD1CAFF7D4}" type="datetime1">
              <a:rPr lang="en-US" smtClean="0"/>
              <a:pPr/>
              <a:t>12/24/2017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D11EA70-C5DA-4741-9173-0C5E6566922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dirty="0"/>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93F222-FA29-480B-BA4B-8816DFC5F4BA}" type="datetime1">
              <a:rPr lang="en-US" smtClean="0"/>
              <a:pPr/>
              <a:t>12/24/2017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D11EA70-C5DA-4741-9173-0C5E656692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752601"/>
            <a:ext cx="8077200" cy="1829761"/>
          </a:xfrm>
        </p:spPr>
        <p:txBody>
          <a:bodyPr/>
          <a:lstStyle/>
          <a:p>
            <a:r>
              <a:rPr lang="en-US" dirty="0"/>
              <a:t> A SURVEY OF MARIOLOGY</a:t>
            </a:r>
          </a:p>
        </p:txBody>
      </p:sp>
      <p:sp>
        <p:nvSpPr>
          <p:cNvPr id="3" name="Subtitle 2"/>
          <p:cNvSpPr>
            <a:spLocks noGrp="1"/>
          </p:cNvSpPr>
          <p:nvPr>
            <p:ph type="subTitle" idx="1"/>
          </p:nvPr>
        </p:nvSpPr>
        <p:spPr/>
        <p:txBody>
          <a:bodyPr>
            <a:normAutofit/>
          </a:bodyPr>
          <a:lstStyle/>
          <a:p>
            <a:r>
              <a:rPr lang="en-US" dirty="0"/>
              <a:t>December 24, 2017</a:t>
            </a:r>
          </a:p>
          <a:p>
            <a:r>
              <a:rPr lang="en-US" sz="1200" dirty="0"/>
              <a:t>References: Except for a few original comments, all material within is pulled from Wikipedia, </a:t>
            </a:r>
          </a:p>
          <a:p>
            <a:r>
              <a:rPr lang="en-US" sz="1200" dirty="0"/>
              <a:t>Merriam-Webster and Knights of Columbus (Catechism of the Catholic Church), and the two references provided in the last section of the presentation</a:t>
            </a:r>
          </a:p>
        </p:txBody>
      </p:sp>
      <p:sp>
        <p:nvSpPr>
          <p:cNvPr id="4" name="Date Placeholder 3"/>
          <p:cNvSpPr>
            <a:spLocks noGrp="1"/>
          </p:cNvSpPr>
          <p:nvPr>
            <p:ph type="dt" sz="half" idx="10"/>
          </p:nvPr>
        </p:nvSpPr>
        <p:spPr/>
        <p:txBody>
          <a:bodyPr/>
          <a:lstStyle/>
          <a:p>
            <a:fld id="{EBB00168-12C6-447F-901F-8527867CAA2E}"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u="sng" dirty="0"/>
              <a:t>Catechism</a:t>
            </a:r>
          </a:p>
          <a:p>
            <a:pPr lvl="1"/>
            <a:r>
              <a:rPr lang="en-US" sz="2400" dirty="0"/>
              <a:t>A summary of the principles of Roman Catholic Christian religion in the form of questions and answers, used for the instruction of Christians. It sums up the beliefs of the faithful.</a:t>
            </a:r>
          </a:p>
          <a:p>
            <a:pPr lvl="1"/>
            <a:endParaRPr lang="en-US" sz="2400" dirty="0"/>
          </a:p>
          <a:p>
            <a:r>
              <a:rPr lang="en-US" sz="2800" u="sng" dirty="0"/>
              <a:t>Dogma</a:t>
            </a:r>
          </a:p>
          <a:p>
            <a:pPr lvl="1"/>
            <a:r>
              <a:rPr lang="en-US" sz="2400" dirty="0"/>
              <a:t>A principle or set of principles laid down by an authority as incontrovertibly true</a:t>
            </a:r>
            <a:endParaRPr lang="en-US" sz="2600" dirty="0"/>
          </a:p>
          <a:p>
            <a:pPr lvl="1" algn="ctr">
              <a:buNone/>
            </a:pPr>
            <a:endParaRPr lang="en-US" sz="1100" dirty="0"/>
          </a:p>
          <a:p>
            <a:endParaRPr lang="en-US" dirty="0"/>
          </a:p>
        </p:txBody>
      </p:sp>
      <p:sp>
        <p:nvSpPr>
          <p:cNvPr id="3" name="Title 2"/>
          <p:cNvSpPr>
            <a:spLocks noGrp="1"/>
          </p:cNvSpPr>
          <p:nvPr>
            <p:ph type="title"/>
          </p:nvPr>
        </p:nvSpPr>
        <p:spPr/>
        <p:txBody>
          <a:bodyPr>
            <a:noAutofit/>
          </a:bodyPr>
          <a:lstStyle/>
          <a:p>
            <a:r>
              <a:rPr lang="en-US" sz="3200" dirty="0"/>
              <a:t>Some Definitions (Merriam-Webster)</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u="sng" dirty="0"/>
              <a:t>Apostolic Constitution </a:t>
            </a:r>
            <a:r>
              <a:rPr lang="en-US" sz="2800" u="sng" dirty="0" err="1"/>
              <a:t>Fidei</a:t>
            </a:r>
            <a:r>
              <a:rPr lang="en-US" sz="2800" u="sng" dirty="0"/>
              <a:t> </a:t>
            </a:r>
            <a:r>
              <a:rPr lang="en-US" sz="2800" u="sng" dirty="0" err="1"/>
              <a:t>Depositum</a:t>
            </a:r>
            <a:endParaRPr lang="en-US" sz="2800" u="sng" dirty="0"/>
          </a:p>
          <a:p>
            <a:pPr lvl="1"/>
            <a:r>
              <a:rPr lang="en-US" sz="2400" dirty="0"/>
              <a:t>In 1992, John Paul II declared the Catechism of the Catholic Church is "a valid and legitimate instrument for ecclesial communion and a sure norm for teaching the faith“</a:t>
            </a:r>
          </a:p>
          <a:p>
            <a:pPr lvl="2"/>
            <a:r>
              <a:rPr lang="en-US" sz="2200" dirty="0"/>
              <a:t>Is not intended to replace the local catechisms duly approved by the ecclesiastical authorities, the diocesan Bishops and the Episcopal Conferences</a:t>
            </a:r>
          </a:p>
          <a:p>
            <a:pPr lvl="1"/>
            <a:r>
              <a:rPr lang="en-US" sz="2400" dirty="0"/>
              <a:t>It is, however a declaration that the Catechism in the form of questions and answers and writings authored by bishops and popes after the final books of the bible are of the same authority of the bible.</a:t>
            </a:r>
          </a:p>
          <a:p>
            <a:endParaRPr lang="en-US" dirty="0"/>
          </a:p>
        </p:txBody>
      </p:sp>
      <p:sp>
        <p:nvSpPr>
          <p:cNvPr id="3" name="Title 2"/>
          <p:cNvSpPr>
            <a:spLocks noGrp="1"/>
          </p:cNvSpPr>
          <p:nvPr>
            <p:ph type="title"/>
          </p:nvPr>
        </p:nvSpPr>
        <p:spPr/>
        <p:txBody>
          <a:bodyPr>
            <a:noAutofit/>
          </a:bodyPr>
          <a:lstStyle/>
          <a:p>
            <a:r>
              <a:rPr lang="en-US" sz="3200" dirty="0"/>
              <a:t>Some Definitions (Merriam-Webster)</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u="sng" dirty="0"/>
              <a:t>Veneration</a:t>
            </a:r>
          </a:p>
          <a:p>
            <a:pPr lvl="1"/>
            <a:r>
              <a:rPr lang="en-US" sz="2400" dirty="0"/>
              <a:t>The act of honoring a saint, a person who has been identified as having a high degree of sanctity or holiness.</a:t>
            </a:r>
          </a:p>
          <a:p>
            <a:pPr lvl="1"/>
            <a:endParaRPr lang="en-US" sz="2400" dirty="0"/>
          </a:p>
          <a:p>
            <a:r>
              <a:rPr lang="en-US" sz="2800" u="sng" dirty="0"/>
              <a:t>Canonization</a:t>
            </a:r>
            <a:r>
              <a:rPr lang="en-US" sz="2800" dirty="0"/>
              <a:t> </a:t>
            </a:r>
          </a:p>
          <a:p>
            <a:pPr lvl="1"/>
            <a:r>
              <a:rPr lang="en-US" sz="2400" dirty="0"/>
              <a:t>Canonization is the act by which the Catholic church declares that a person who has died was a saint, upon which declaration the person is included in the "canon", or list, of recognized saints.</a:t>
            </a:r>
          </a:p>
          <a:p>
            <a:pPr lvl="1" algn="ctr">
              <a:buNone/>
            </a:pPr>
            <a:endParaRPr lang="en-US" sz="1100" dirty="0"/>
          </a:p>
          <a:p>
            <a:endParaRPr lang="en-US" dirty="0"/>
          </a:p>
        </p:txBody>
      </p:sp>
      <p:sp>
        <p:nvSpPr>
          <p:cNvPr id="3" name="Title 2"/>
          <p:cNvSpPr>
            <a:spLocks noGrp="1"/>
          </p:cNvSpPr>
          <p:nvPr>
            <p:ph type="title"/>
          </p:nvPr>
        </p:nvSpPr>
        <p:spPr/>
        <p:txBody>
          <a:bodyPr>
            <a:noAutofit/>
          </a:bodyPr>
          <a:lstStyle/>
          <a:p>
            <a:r>
              <a:rPr lang="en-US" sz="3200" dirty="0"/>
              <a:t>Some Definitions (Wikipedia)</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u="sng" dirty="0"/>
              <a:t>“Economy of Salvation”</a:t>
            </a:r>
          </a:p>
          <a:p>
            <a:pPr lvl="1"/>
            <a:r>
              <a:rPr lang="en-US" sz="2400" dirty="0"/>
              <a:t>Also called the “Divine Economy”</a:t>
            </a:r>
          </a:p>
          <a:p>
            <a:pPr lvl="1"/>
            <a:r>
              <a:rPr lang="en-US" sz="2400" dirty="0"/>
              <a:t>That part of divine revelation in the Christian tradition that deals with God's creation and management of the world, particularly his plan for salvation accomplished through the Church</a:t>
            </a:r>
          </a:p>
          <a:p>
            <a:pPr lvl="1"/>
            <a:r>
              <a:rPr lang="en-US" sz="2400" dirty="0"/>
              <a:t>Succinctly, it is a transaction:</a:t>
            </a:r>
          </a:p>
          <a:p>
            <a:pPr lvl="2"/>
            <a:r>
              <a:rPr lang="en-US" sz="2200" dirty="0"/>
              <a:t>God gives the means of salvation through Jesus Sacrifice</a:t>
            </a:r>
          </a:p>
          <a:p>
            <a:pPr lvl="2"/>
            <a:r>
              <a:rPr lang="en-US" sz="2200" dirty="0"/>
              <a:t>Human beings accept it through faith</a:t>
            </a:r>
            <a:endParaRPr lang="en-US" sz="2400" dirty="0"/>
          </a:p>
          <a:p>
            <a:endParaRPr lang="en-US" dirty="0"/>
          </a:p>
        </p:txBody>
      </p:sp>
      <p:sp>
        <p:nvSpPr>
          <p:cNvPr id="3" name="Title 2"/>
          <p:cNvSpPr>
            <a:spLocks noGrp="1"/>
          </p:cNvSpPr>
          <p:nvPr>
            <p:ph type="title"/>
          </p:nvPr>
        </p:nvSpPr>
        <p:spPr/>
        <p:txBody>
          <a:bodyPr>
            <a:noAutofit/>
          </a:bodyPr>
          <a:lstStyle/>
          <a:p>
            <a:r>
              <a:rPr lang="en-US" sz="3200" dirty="0"/>
              <a:t>Some Definitions (Wikipedia)</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800" u="sng" dirty="0"/>
              <a:t>Saint (Roman Catholic)</a:t>
            </a:r>
          </a:p>
          <a:p>
            <a:pPr lvl="1"/>
            <a:r>
              <a:rPr lang="en-US" dirty="0"/>
              <a:t>A person acknowledged as holy or virtuous and typically regarded as being in heaven after death</a:t>
            </a:r>
          </a:p>
          <a:p>
            <a:pPr lvl="1"/>
            <a:r>
              <a:rPr lang="en-US" dirty="0"/>
              <a:t>All Catholic faithful deceased in heaven are considered to be saints</a:t>
            </a:r>
          </a:p>
          <a:p>
            <a:pPr lvl="1"/>
            <a:r>
              <a:rPr lang="en-US" dirty="0"/>
              <a:t>Some - identified by the Catholic church as a person with a high degree of sanctity or holiness - are considered worthy of greater honor or emulation:</a:t>
            </a:r>
          </a:p>
          <a:p>
            <a:pPr lvl="2"/>
            <a:r>
              <a:rPr lang="en-US" dirty="0"/>
              <a:t>Official ecclesiastical [church] recognition, and consequently veneration [act of regarding with reverence and respect], is given to some saints through the process of canonization [act by which the Catholic Church declares one to be a saint]</a:t>
            </a:r>
          </a:p>
          <a:p>
            <a:pPr lvl="2"/>
            <a:r>
              <a:rPr lang="en-US" dirty="0"/>
              <a:t>Their name is included in the official “canon” or list of recognized saints</a:t>
            </a:r>
          </a:p>
        </p:txBody>
      </p:sp>
      <p:sp>
        <p:nvSpPr>
          <p:cNvPr id="3" name="Title 2"/>
          <p:cNvSpPr>
            <a:spLocks noGrp="1"/>
          </p:cNvSpPr>
          <p:nvPr>
            <p:ph type="title"/>
          </p:nvPr>
        </p:nvSpPr>
        <p:spPr/>
        <p:txBody>
          <a:bodyPr>
            <a:noAutofit/>
          </a:bodyPr>
          <a:lstStyle/>
          <a:p>
            <a:r>
              <a:rPr lang="en-US" sz="3200" dirty="0"/>
              <a:t>Some Definitions (Wikipedia)</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u="sng" dirty="0"/>
              <a:t>Laity</a:t>
            </a:r>
          </a:p>
          <a:p>
            <a:pPr lvl="1"/>
            <a:r>
              <a:rPr lang="en-US" sz="2400" dirty="0"/>
              <a:t>Defined to be ordinary (or “lay”) people as distinct from professionals or experts (clergy)</a:t>
            </a:r>
          </a:p>
          <a:p>
            <a:r>
              <a:rPr lang="en-US" dirty="0"/>
              <a:t>Clergy</a:t>
            </a:r>
          </a:p>
          <a:p>
            <a:pPr lvl="1"/>
            <a:r>
              <a:rPr lang="en-US" dirty="0"/>
              <a:t>The body of all people ordained for religious duties</a:t>
            </a:r>
          </a:p>
        </p:txBody>
      </p:sp>
      <p:sp>
        <p:nvSpPr>
          <p:cNvPr id="3" name="Title 2"/>
          <p:cNvSpPr>
            <a:spLocks noGrp="1"/>
          </p:cNvSpPr>
          <p:nvPr>
            <p:ph type="title"/>
          </p:nvPr>
        </p:nvSpPr>
        <p:spPr/>
        <p:txBody>
          <a:bodyPr>
            <a:noAutofit/>
          </a:bodyPr>
          <a:lstStyle/>
          <a:p>
            <a:r>
              <a:rPr lang="en-US" sz="3200" dirty="0"/>
              <a:t>Some Definitions (Wikipedia)</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a:t>With the definitions out of the way…</a:t>
            </a:r>
          </a:p>
          <a:p>
            <a:endParaRPr lang="en-US" sz="2800" dirty="0"/>
          </a:p>
          <a:p>
            <a:r>
              <a:rPr lang="en-US" sz="3200" dirty="0"/>
              <a:t>Mary – the mother of Jesus - is seen as having a singular dignity above the saints</a:t>
            </a:r>
          </a:p>
          <a:p>
            <a:pPr lvl="1"/>
            <a:r>
              <a:rPr lang="en-US" sz="2800" dirty="0"/>
              <a:t>She was conceived without original sin</a:t>
            </a:r>
          </a:p>
          <a:p>
            <a:pPr lvl="2"/>
            <a:r>
              <a:rPr lang="en-US" sz="2800" dirty="0"/>
              <a:t>Received a higher level of veneration than all other saints</a:t>
            </a:r>
          </a:p>
          <a:p>
            <a:endParaRPr lang="en-US" dirty="0"/>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3200" dirty="0"/>
              <a:t>Catholic Mariology studies </a:t>
            </a:r>
            <a:r>
              <a:rPr lang="en-US" sz="3200" u="sng" dirty="0"/>
              <a:t>not only her life</a:t>
            </a:r>
            <a:r>
              <a:rPr lang="en-US" sz="3200" dirty="0"/>
              <a:t> but also the veneration of her in:</a:t>
            </a:r>
          </a:p>
          <a:p>
            <a:pPr lvl="1"/>
            <a:r>
              <a:rPr lang="en-US" sz="2800" dirty="0"/>
              <a:t>Daily life</a:t>
            </a:r>
          </a:p>
          <a:p>
            <a:pPr lvl="1"/>
            <a:r>
              <a:rPr lang="en-US" sz="2800" dirty="0"/>
              <a:t>Prayer</a:t>
            </a:r>
          </a:p>
          <a:p>
            <a:pPr lvl="1"/>
            <a:r>
              <a:rPr lang="en-US" sz="2800" dirty="0"/>
              <a:t>Hymns</a:t>
            </a:r>
          </a:p>
          <a:p>
            <a:pPr lvl="1"/>
            <a:r>
              <a:rPr lang="en-US" sz="2800" dirty="0"/>
              <a:t>Art</a:t>
            </a:r>
          </a:p>
          <a:p>
            <a:pPr lvl="1"/>
            <a:r>
              <a:rPr lang="en-US" sz="2800" dirty="0"/>
              <a:t>Music</a:t>
            </a:r>
          </a:p>
          <a:p>
            <a:pPr lvl="1"/>
            <a:r>
              <a:rPr lang="en-US" sz="2800" dirty="0"/>
              <a:t>Architecture</a:t>
            </a:r>
          </a:p>
          <a:p>
            <a:pPr lvl="1"/>
            <a:r>
              <a:rPr lang="en-US" sz="2800" dirty="0"/>
              <a:t>In modern and ancient Christianity throughout the ages</a:t>
            </a:r>
            <a:endParaRPr lang="en-US" dirty="0"/>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686800" cy="4525963"/>
          </a:xfrm>
        </p:spPr>
        <p:txBody>
          <a:bodyPr>
            <a:normAutofit lnSpcReduction="10000"/>
          </a:bodyPr>
          <a:lstStyle/>
          <a:p>
            <a:r>
              <a:rPr lang="en-US" sz="3200" dirty="0"/>
              <a:t>Catholic Mariology has been shaped over the years by various forces:</a:t>
            </a:r>
          </a:p>
          <a:p>
            <a:pPr lvl="1"/>
            <a:r>
              <a:rPr lang="en-US" dirty="0" err="1"/>
              <a:t>Sensus</a:t>
            </a:r>
            <a:r>
              <a:rPr lang="en-US" dirty="0"/>
              <a:t> </a:t>
            </a:r>
            <a:r>
              <a:rPr lang="en-US" dirty="0" err="1"/>
              <a:t>fidelium</a:t>
            </a:r>
            <a:endParaRPr lang="en-US" dirty="0"/>
          </a:p>
          <a:p>
            <a:pPr lvl="1"/>
            <a:r>
              <a:rPr lang="en-US" dirty="0"/>
              <a:t>Marian apparitions</a:t>
            </a:r>
          </a:p>
          <a:p>
            <a:pPr lvl="1"/>
            <a:r>
              <a:rPr lang="en-US" dirty="0"/>
              <a:t>Writings of the saints</a:t>
            </a:r>
          </a:p>
          <a:p>
            <a:pPr lvl="1"/>
            <a:r>
              <a:rPr lang="en-US" dirty="0"/>
              <a:t>Reflection by theologians and papal encyclicals</a:t>
            </a:r>
          </a:p>
          <a:p>
            <a:r>
              <a:rPr lang="en-US" sz="3200" dirty="0"/>
              <a:t>The development of Mariology is ongoing and continues to be shaped by theological analyses, writing of saints, and papal statements</a:t>
            </a:r>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686800" cy="4788091"/>
          </a:xfrm>
        </p:spPr>
        <p:txBody>
          <a:bodyPr>
            <a:normAutofit fontScale="70000" lnSpcReduction="20000"/>
          </a:bodyPr>
          <a:lstStyle/>
          <a:p>
            <a:r>
              <a:rPr lang="en-US" sz="3200" dirty="0" err="1"/>
              <a:t>Sensus</a:t>
            </a:r>
            <a:r>
              <a:rPr lang="en-US" sz="3200" dirty="0"/>
              <a:t> </a:t>
            </a:r>
            <a:r>
              <a:rPr lang="en-US" sz="3200" dirty="0" err="1"/>
              <a:t>fidelium</a:t>
            </a:r>
            <a:endParaRPr lang="en-US" sz="3200" dirty="0"/>
          </a:p>
          <a:p>
            <a:pPr lvl="1"/>
            <a:r>
              <a:rPr lang="en-US" sz="2800" u="sng" dirty="0"/>
              <a:t>The supernatural appreciation of faith on the part of the whole people (bishops to faithful), when they manifest a universal consent in matters of faith and morals</a:t>
            </a:r>
            <a:r>
              <a:rPr lang="en-US" sz="2800" dirty="0"/>
              <a:t>.</a:t>
            </a:r>
          </a:p>
          <a:p>
            <a:pPr lvl="1"/>
            <a:r>
              <a:rPr lang="en-US" sz="2800" dirty="0"/>
              <a:t> Quoting the document </a:t>
            </a:r>
            <a:r>
              <a:rPr lang="en-US" sz="2800" i="1" dirty="0"/>
              <a:t>Lumen </a:t>
            </a:r>
            <a:r>
              <a:rPr lang="en-US" sz="2800" i="1" dirty="0" err="1"/>
              <a:t>gentium</a:t>
            </a:r>
            <a:r>
              <a:rPr lang="en-US" sz="2800" i="1" dirty="0"/>
              <a:t> </a:t>
            </a:r>
            <a:r>
              <a:rPr lang="en-US" sz="2800" dirty="0"/>
              <a:t>of the Second Vatican Council, the Catechism of the Catholic Church adds: "</a:t>
            </a:r>
            <a:r>
              <a:rPr lang="en-US" sz="2800" u="sng" dirty="0"/>
              <a:t>By this appreciation of the faith, aroused and sustained by the Spirit of truth, the People of God, guided by the sacred teaching authority,... receives... the faith, once for all delivered to the saints. ...The People unfailingly adheres to this faith, penetrates it more deeply with right judgment, and applies it more fully in daily life</a:t>
            </a:r>
            <a:r>
              <a:rPr lang="en-US" sz="2800" dirty="0"/>
              <a:t>.“</a:t>
            </a:r>
          </a:p>
          <a:p>
            <a:pPr lvl="2"/>
            <a:r>
              <a:rPr lang="en-US" sz="2600" dirty="0"/>
              <a:t>The foundation of this view can be found in Jesus' saying in Mt 16:18 that "the gates of Hell will not prevail against it," where "it" refers to the "Church", that is, the Lord's people that carries forward the living tradition of essential beliefs throughout history, with the Bishops overseeing that this tradition does not pursue the way of error.</a:t>
            </a:r>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610600" cy="5181600"/>
          </a:xfrm>
        </p:spPr>
        <p:txBody>
          <a:bodyPr>
            <a:normAutofit fontScale="77500" lnSpcReduction="20000"/>
          </a:bodyPr>
          <a:lstStyle/>
          <a:p>
            <a:r>
              <a:rPr lang="en-US" dirty="0"/>
              <a:t>Why a survey of Mariology?</a:t>
            </a:r>
          </a:p>
          <a:p>
            <a:pPr lvl="1"/>
            <a:r>
              <a:rPr lang="en-US" dirty="0"/>
              <a:t>It is very hard to talk with someone of the Catholic faith without understanding at least the basic aspects of their faith and the topic of Mariology will be front and center in that discussion</a:t>
            </a:r>
          </a:p>
          <a:p>
            <a:pPr lvl="1"/>
            <a:r>
              <a:rPr lang="en-US" dirty="0"/>
              <a:t>With that as background, Al suggested that I tackle this as a survey during our Sunday morning class and I agreed</a:t>
            </a:r>
          </a:p>
          <a:p>
            <a:pPr lvl="1"/>
            <a:r>
              <a:rPr lang="en-US" dirty="0"/>
              <a:t>What I didn’t realize when I agreed is the depth to which this study can take you in the investigation. There are a lot of rabbit holes you can proceed down because in order to understand Mariology, you have to understand at least the definition of some of the terms of authority of authorship and common worship of the Catholic faith</a:t>
            </a:r>
          </a:p>
          <a:p>
            <a:pPr lvl="1"/>
            <a:r>
              <a:rPr lang="en-US" dirty="0"/>
              <a:t>All that to say, with my limited understanding of the subject I relied heavily on the references and gave it my best shot in what I hope is a succinct and understandable presentation we can walk through in a single one-hour session</a:t>
            </a:r>
          </a:p>
          <a:p>
            <a:pPr lvl="1"/>
            <a:r>
              <a:rPr lang="en-US" dirty="0"/>
              <a:t>Finally, the information is presented and we will discuss as time permits. I have not added a summary to the presentation – it would require a lot more study in order to present a summary that does justice to the topic</a:t>
            </a:r>
          </a:p>
        </p:txBody>
      </p:sp>
      <p:sp>
        <p:nvSpPr>
          <p:cNvPr id="3" name="Date Placeholder 2"/>
          <p:cNvSpPr>
            <a:spLocks noGrp="1"/>
          </p:cNvSpPr>
          <p:nvPr>
            <p:ph type="dt" sz="half" idx="10"/>
          </p:nvPr>
        </p:nvSpPr>
        <p:spPr/>
        <p:txBody>
          <a:bodyPr/>
          <a:lstStyle/>
          <a:p>
            <a:fld id="{E4398192-0C27-4CF3-8867-D6A0A0CFC48D}" type="datetime1">
              <a:rPr lang="en-US" smtClean="0"/>
              <a:pPr/>
              <a:t>12/24/2017</a:t>
            </a:fld>
            <a:endParaRPr lang="en-US"/>
          </a:p>
        </p:txBody>
      </p:sp>
      <p:sp>
        <p:nvSpPr>
          <p:cNvPr id="4" name="Slide Number Placeholder 3"/>
          <p:cNvSpPr>
            <a:spLocks noGrp="1"/>
          </p:cNvSpPr>
          <p:nvPr>
            <p:ph type="sldNum" sz="quarter" idx="12"/>
          </p:nvPr>
        </p:nvSpPr>
        <p:spPr/>
        <p:txBody>
          <a:bodyPr/>
          <a:lstStyle/>
          <a:p>
            <a:fld id="{CD11EA70-C5DA-4741-9173-0C5E65669221}" type="slidenum">
              <a:rPr lang="en-US" smtClean="0"/>
              <a:pPr/>
              <a:t>2</a:t>
            </a:fld>
            <a:endParaRPr lang="en-US"/>
          </a:p>
        </p:txBody>
      </p:sp>
      <p:sp>
        <p:nvSpPr>
          <p:cNvPr id="5" name="Title 4"/>
          <p:cNvSpPr>
            <a:spLocks noGrp="1"/>
          </p:cNvSpPr>
          <p:nvPr>
            <p:ph type="title"/>
          </p:nvPr>
        </p:nvSpPr>
        <p:spPr/>
        <p:txBody>
          <a:bodyPr/>
          <a:lstStyle/>
          <a:p>
            <a:r>
              <a:rPr lang="en-US" dirty="0"/>
              <a:t>Introduction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686800" cy="4525963"/>
          </a:xfrm>
        </p:spPr>
        <p:txBody>
          <a:bodyPr>
            <a:normAutofit fontScale="77500" lnSpcReduction="20000"/>
          </a:bodyPr>
          <a:lstStyle/>
          <a:p>
            <a:r>
              <a:rPr lang="en-US" sz="3200" dirty="0"/>
              <a:t>Marian apparitions</a:t>
            </a:r>
          </a:p>
          <a:p>
            <a:pPr lvl="1"/>
            <a:r>
              <a:rPr lang="en-US" dirty="0"/>
              <a:t>A reported supernatural appearance by the Blessed Virgin Mary. </a:t>
            </a:r>
          </a:p>
          <a:p>
            <a:pPr lvl="1"/>
            <a:r>
              <a:rPr lang="en-US" dirty="0"/>
              <a:t>Some Marian apparitions and their respective global icons have received a Canonical coronation from the Pope, most notably Our Lady of Lourdes, Our Lady of </a:t>
            </a:r>
            <a:r>
              <a:rPr lang="en-US" dirty="0" err="1"/>
              <a:t>Fátima</a:t>
            </a:r>
            <a:r>
              <a:rPr lang="en-US" dirty="0"/>
              <a:t>, Our Lady of Guadalupe, Our Lady of Perpetual </a:t>
            </a:r>
            <a:r>
              <a:rPr lang="en-US" dirty="0" err="1"/>
              <a:t>Succour</a:t>
            </a:r>
            <a:r>
              <a:rPr lang="en-US" dirty="0"/>
              <a:t>, Our Lady of </a:t>
            </a:r>
            <a:r>
              <a:rPr lang="en-US" dirty="0" err="1"/>
              <a:t>Manaoag</a:t>
            </a:r>
            <a:r>
              <a:rPr lang="en-US" dirty="0"/>
              <a:t>, Our Lady of the Pillar, Our Lady of </a:t>
            </a:r>
            <a:r>
              <a:rPr lang="en-US" dirty="0" err="1"/>
              <a:t>Walsingham</a:t>
            </a:r>
            <a:r>
              <a:rPr lang="en-US" dirty="0"/>
              <a:t>, and many others.</a:t>
            </a:r>
          </a:p>
          <a:p>
            <a:pPr lvl="1"/>
            <a:r>
              <a:rPr lang="en-US" u="sng" dirty="0"/>
              <a:t>In some apparitions, an actual vision is reported </a:t>
            </a:r>
            <a:r>
              <a:rPr lang="en-US" dirty="0"/>
              <a:t>– in others, the people say that they saw “A Lady”</a:t>
            </a:r>
          </a:p>
          <a:p>
            <a:pPr lvl="1"/>
            <a:r>
              <a:rPr lang="en-US" u="sng" dirty="0"/>
              <a:t>In still others, there is no visual contact but rather inner voices</a:t>
            </a:r>
          </a:p>
          <a:p>
            <a:pPr lvl="1"/>
            <a:r>
              <a:rPr lang="en-US" dirty="0"/>
              <a:t>Physical contact with the apparition is rare</a:t>
            </a:r>
          </a:p>
          <a:p>
            <a:pPr lvl="1"/>
            <a:r>
              <a:rPr lang="en-US" dirty="0"/>
              <a:t>The church may pronounce an apparition as worthy of belief but belief is never required by divine faith</a:t>
            </a:r>
          </a:p>
          <a:p>
            <a:pPr lvl="1"/>
            <a:r>
              <a:rPr lang="en-US" u="sng" dirty="0"/>
              <a:t>An authentic apparition is believed not to be a subjective experience, but a real and objective intervention of divine power</a:t>
            </a:r>
          </a:p>
          <a:p>
            <a:pPr lvl="1"/>
            <a:r>
              <a:rPr lang="en-US" dirty="0"/>
              <a:t>The purpose is believed be to recall and emphasize some aspect of the Christian message</a:t>
            </a:r>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686800" cy="4525963"/>
          </a:xfrm>
        </p:spPr>
        <p:txBody>
          <a:bodyPr>
            <a:normAutofit/>
          </a:bodyPr>
          <a:lstStyle/>
          <a:p>
            <a:r>
              <a:rPr lang="en-US" sz="3200" dirty="0"/>
              <a:t>Writings of the saints</a:t>
            </a:r>
          </a:p>
          <a:p>
            <a:pPr lvl="1"/>
            <a:r>
              <a:rPr lang="en-US" dirty="0"/>
              <a:t>Throughout history Roman Catholic Mariology has been influenced by a number of saints who have attested to the central role of Mary in God's plan of salvation:</a:t>
            </a:r>
          </a:p>
          <a:p>
            <a:pPr lvl="2"/>
            <a:r>
              <a:rPr lang="en-US" dirty="0" err="1"/>
              <a:t>Irenaeus</a:t>
            </a:r>
            <a:r>
              <a:rPr lang="en-US" dirty="0"/>
              <a:t> (circa 140-202) vigorously defended the title of "</a:t>
            </a:r>
            <a:r>
              <a:rPr lang="en-US" dirty="0" err="1"/>
              <a:t>Theotokos</a:t>
            </a:r>
            <a:r>
              <a:rPr lang="en-US" dirty="0"/>
              <a:t>" or “Mother of God”</a:t>
            </a:r>
          </a:p>
          <a:p>
            <a:pPr lvl="2"/>
            <a:r>
              <a:rPr lang="en-US" dirty="0"/>
              <a:t>The views of Anthony of Padua (1195-1231), Robert </a:t>
            </a:r>
            <a:r>
              <a:rPr lang="en-US" dirty="0" err="1"/>
              <a:t>Bellarmine</a:t>
            </a:r>
            <a:r>
              <a:rPr lang="en-US" dirty="0"/>
              <a:t> (1542-1621) and others supported the doctrine of the Immaculate Conception of the Virgin Mary, which was declared dogma in 1850.</a:t>
            </a:r>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686800" cy="4525963"/>
          </a:xfrm>
        </p:spPr>
        <p:txBody>
          <a:bodyPr>
            <a:normAutofit/>
          </a:bodyPr>
          <a:lstStyle/>
          <a:p>
            <a:r>
              <a:rPr lang="en-US" sz="3200" dirty="0"/>
              <a:t>Reflection by theologians and papal encyclicals</a:t>
            </a:r>
          </a:p>
          <a:p>
            <a:pPr lvl="1"/>
            <a:r>
              <a:rPr lang="en-US" dirty="0"/>
              <a:t>An encyclical was originally a circular letter sent to all the churches of a particular area in the ancient Roman Church. </a:t>
            </a:r>
          </a:p>
          <a:p>
            <a:pPr lvl="2"/>
            <a:r>
              <a:rPr lang="en-US" dirty="0"/>
              <a:t>In earlier times, bishops could send these encyclicals</a:t>
            </a:r>
          </a:p>
          <a:p>
            <a:pPr lvl="2"/>
            <a:r>
              <a:rPr lang="en-US" dirty="0"/>
              <a:t>Today encyclicals are used almost exclusively by the pope</a:t>
            </a:r>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The basis of Catholic Mariology is composed of four dogmas:</a:t>
            </a:r>
          </a:p>
          <a:p>
            <a:pPr lvl="1"/>
            <a:r>
              <a:rPr lang="en-US" dirty="0"/>
              <a:t>Perpetual virginity</a:t>
            </a:r>
          </a:p>
          <a:p>
            <a:pPr lvl="1"/>
            <a:r>
              <a:rPr lang="en-US" dirty="0"/>
              <a:t>Mother of God</a:t>
            </a:r>
          </a:p>
          <a:p>
            <a:pPr lvl="1"/>
            <a:r>
              <a:rPr lang="en-US" dirty="0"/>
              <a:t>Immaculate conception</a:t>
            </a:r>
          </a:p>
          <a:p>
            <a:pPr lvl="1"/>
            <a:r>
              <a:rPr lang="en-US" dirty="0"/>
              <a:t>Assumption</a:t>
            </a:r>
          </a:p>
          <a:p>
            <a:pPr lvl="1"/>
            <a:r>
              <a:rPr lang="en-US" u="sng" dirty="0"/>
              <a:t>Note</a:t>
            </a:r>
            <a:r>
              <a:rPr lang="en-US" dirty="0"/>
              <a:t>: a number of other Catholic doctrines about the Virgin Mary have been developed by reference to sacred scripture, theological reasoning and Church tradition</a:t>
            </a:r>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a:t>Warning: Assuming that Catholic Mariology consists of only the 4 dogmas is to take a very shallow view of the subject</a:t>
            </a:r>
          </a:p>
          <a:p>
            <a:pPr lvl="1"/>
            <a:r>
              <a:rPr lang="en-US" sz="2000" dirty="0"/>
              <a:t>Pope Benedict XVI (1927-) emphasized that “the study of Mary cannot be performed in isolation from other disciplines and that Mariology is inherently related to the study of Christ and of the Church, and expresses the inner coherence of these disciplines.”</a:t>
            </a:r>
          </a:p>
          <a:p>
            <a:pPr lvl="1"/>
            <a:r>
              <a:rPr lang="en-US" sz="2000" dirty="0"/>
              <a:t>Mary’s position in Catholic church writings is compared to the </a:t>
            </a:r>
            <a:r>
              <a:rPr lang="en-US" sz="2000" dirty="0" err="1"/>
              <a:t>Petrine</a:t>
            </a:r>
            <a:r>
              <a:rPr lang="en-US" sz="2000" dirty="0"/>
              <a:t> office in a dual sense (not expounded in this overview)</a:t>
            </a:r>
          </a:p>
          <a:p>
            <a:pPr lvl="1"/>
            <a:r>
              <a:rPr lang="en-US" sz="2000" dirty="0"/>
              <a:t>There is inner turmoil in the church about minimalist and maximalist views of Mariology and warnings from various church leaders about taking either extreme view</a:t>
            </a:r>
          </a:p>
          <a:p>
            <a:pPr lvl="1"/>
            <a:r>
              <a:rPr lang="en-US" sz="2000" dirty="0"/>
              <a:t>Both camps agree that Mary is a model for all Catholics</a:t>
            </a:r>
          </a:p>
          <a:p>
            <a:pPr lvl="1"/>
            <a:r>
              <a:rPr lang="en-US" sz="2000" dirty="0"/>
              <a:t>This one-day survey can’t possibly cover everything… </a:t>
            </a:r>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Doctrine of perpetual virginity of Mary</a:t>
            </a:r>
          </a:p>
          <a:p>
            <a:pPr lvl="1"/>
            <a:r>
              <a:rPr lang="en-US" dirty="0"/>
              <a:t>Asserts that Mary (the mother of Jesus) was "always a virgin, before, during and after the birth of Jesus Christ”</a:t>
            </a:r>
          </a:p>
          <a:p>
            <a:pPr lvl="1"/>
            <a:r>
              <a:rPr lang="en-US" dirty="0"/>
              <a:t>Proclaims that Mary had no marital relations after Jesus' birth </a:t>
            </a:r>
            <a:r>
              <a:rPr lang="en-US" u="sng" dirty="0"/>
              <a:t>nor gave birth to any children </a:t>
            </a:r>
            <a:r>
              <a:rPr lang="en-US" dirty="0"/>
              <a:t>other than Jesus.</a:t>
            </a:r>
          </a:p>
          <a:p>
            <a:pPr lvl="2"/>
            <a:r>
              <a:rPr lang="en-US" dirty="0"/>
              <a:t>The siblings mentioned in the bible were either children of Joseph from a previous marriage, cousins or close family associates. (Catholic, Orthodox, and some traditional Protestants)</a:t>
            </a:r>
          </a:p>
          <a:p>
            <a:pPr lvl="1"/>
            <a:endParaRPr lang="en-US" dirty="0"/>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Perpetual virginity of Mary (Cont’d)</a:t>
            </a:r>
          </a:p>
          <a:p>
            <a:pPr lvl="1"/>
            <a:r>
              <a:rPr lang="en-US" dirty="0"/>
              <a:t>By the 2</a:t>
            </a:r>
            <a:r>
              <a:rPr lang="en-US" baseline="30000" dirty="0"/>
              <a:t>nd</a:t>
            </a:r>
            <a:r>
              <a:rPr lang="en-US" dirty="0"/>
              <a:t> century, interest developed regarding the virginal conception of Jesus</a:t>
            </a:r>
          </a:p>
          <a:p>
            <a:pPr lvl="1"/>
            <a:r>
              <a:rPr lang="en-US" dirty="0"/>
              <a:t>The majority of Christian writers relied on the accounts of Luke and Matthew and the focus was on virginity before birth, not during or afterward</a:t>
            </a:r>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3200" dirty="0"/>
              <a:t>Perpetual virginity of Mary (Cont’d)</a:t>
            </a:r>
          </a:p>
          <a:p>
            <a:pPr lvl="1"/>
            <a:r>
              <a:rPr lang="en-US" dirty="0" err="1"/>
              <a:t>Protoevangelium</a:t>
            </a:r>
            <a:r>
              <a:rPr lang="en-US" dirty="0"/>
              <a:t> of James (gospel of James: 2</a:t>
            </a:r>
            <a:r>
              <a:rPr lang="en-US" baseline="30000" dirty="0"/>
              <a:t>nd</a:t>
            </a:r>
            <a:r>
              <a:rPr lang="en-US" dirty="0"/>
              <a:t> century Apocryphal writing, ~AD 145) discusses:</a:t>
            </a:r>
          </a:p>
          <a:p>
            <a:pPr lvl="2"/>
            <a:r>
              <a:rPr lang="en-US" dirty="0"/>
              <a:t>Authorities agree that this was not written by the brother of Jesus</a:t>
            </a:r>
          </a:p>
          <a:p>
            <a:pPr lvl="2"/>
            <a:r>
              <a:rPr lang="en-US" dirty="0"/>
              <a:t>Pope Innocent I condemned this Gospel of James in his third epistle ad </a:t>
            </a:r>
            <a:r>
              <a:rPr lang="en-US" dirty="0" err="1"/>
              <a:t>Exuperium</a:t>
            </a:r>
            <a:r>
              <a:rPr lang="en-US" dirty="0"/>
              <a:t> in 405 AD</a:t>
            </a:r>
          </a:p>
          <a:p>
            <a:pPr lvl="2"/>
            <a:r>
              <a:rPr lang="en-US" dirty="0"/>
              <a:t>The </a:t>
            </a:r>
            <a:r>
              <a:rPr lang="en-US" dirty="0" err="1"/>
              <a:t>Gelasian</a:t>
            </a:r>
            <a:r>
              <a:rPr lang="en-US" dirty="0"/>
              <a:t> Decree also excluded it as canonical around 500 AD</a:t>
            </a:r>
          </a:p>
          <a:p>
            <a:pPr lvl="2"/>
            <a:r>
              <a:rPr lang="en-US" dirty="0"/>
              <a:t>Thomas Aquinas, in his Summa </a:t>
            </a:r>
            <a:r>
              <a:rPr lang="en-US" dirty="0" err="1"/>
              <a:t>Theologiae</a:t>
            </a:r>
            <a:r>
              <a:rPr lang="en-US" dirty="0"/>
              <a:t> rejects the teaching that midwives were present at Christ's birth</a:t>
            </a:r>
          </a:p>
          <a:p>
            <a:pPr lvl="2"/>
            <a:r>
              <a:rPr lang="en-US" dirty="0"/>
              <a:t>Having said that… Several of the concepts in this book still end up in Catholic doctrine:</a:t>
            </a:r>
          </a:p>
          <a:p>
            <a:pPr lvl="3"/>
            <a:r>
              <a:rPr lang="en-US" dirty="0"/>
              <a:t>Virginity before the birth of Jesus</a:t>
            </a:r>
          </a:p>
          <a:p>
            <a:pPr lvl="3"/>
            <a:r>
              <a:rPr lang="en-US" dirty="0"/>
              <a:t>The miraculous birth</a:t>
            </a:r>
          </a:p>
          <a:p>
            <a:pPr lvl="3"/>
            <a:r>
              <a:rPr lang="en-US" dirty="0"/>
              <a:t>Virginity after birth</a:t>
            </a:r>
          </a:p>
          <a:p>
            <a:pPr lvl="3"/>
            <a:r>
              <a:rPr lang="en-US" dirty="0"/>
              <a:t>Claims that Jesus brothers and sisters are Joseph’s children from a previous marriage</a:t>
            </a:r>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Perpetual virginity of Mary (Cont’d)</a:t>
            </a:r>
          </a:p>
          <a:p>
            <a:pPr lvl="1"/>
            <a:r>
              <a:rPr lang="en-US" dirty="0"/>
              <a:t>No full consensus on the topic at the end of the second century:</a:t>
            </a:r>
          </a:p>
          <a:p>
            <a:pPr lvl="2"/>
            <a:r>
              <a:rPr lang="en-US" dirty="0"/>
              <a:t> Tertullian (c.160 – c.225) did not teach the doctrine (although he taught virgin birth)</a:t>
            </a:r>
          </a:p>
          <a:p>
            <a:pPr lvl="2"/>
            <a:r>
              <a:rPr lang="en-US" dirty="0"/>
              <a:t> </a:t>
            </a:r>
            <a:r>
              <a:rPr lang="en-US" dirty="0" err="1"/>
              <a:t>Irenaeus</a:t>
            </a:r>
            <a:r>
              <a:rPr lang="en-US" dirty="0"/>
              <a:t> (c.130 – c.202) taught perpetual virginity, along with other Marian themes.</a:t>
            </a:r>
          </a:p>
          <a:p>
            <a:pPr lvl="2"/>
            <a:r>
              <a:rPr lang="en-US" dirty="0"/>
              <a:t>Origen (185-254) was emphatic on the issue of the brothers of Jesus, and stated that he believed them to have been the children of Joseph from a previous marriage</a:t>
            </a:r>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3200" dirty="0"/>
              <a:t>Perpetual virginity of Mary (Cont’d)</a:t>
            </a:r>
          </a:p>
          <a:p>
            <a:pPr lvl="1"/>
            <a:r>
              <a:rPr lang="en-US" dirty="0"/>
              <a:t>By the fourth century, the doctrine was widely supported by the Church Fathers, and by the seventh century it had been affirmed in a number of ecumenical councils.</a:t>
            </a:r>
          </a:p>
          <a:p>
            <a:pPr lvl="1"/>
            <a:r>
              <a:rPr lang="en-US" dirty="0"/>
              <a:t>The doctrine is part of the teaching of Catholicism and Anglo-Catholics, as well as Eastern and Oriental Orthodoxy, as expressed in their liturgies (e.g. formulary acts of worship), in which they repeatedly refer to Mary as "ever virgin“</a:t>
            </a:r>
          </a:p>
          <a:p>
            <a:pPr lvl="1"/>
            <a:r>
              <a:rPr lang="en-US" dirty="0"/>
              <a:t>Doctrine not limited to just Catholics, even today: </a:t>
            </a:r>
          </a:p>
          <a:p>
            <a:pPr lvl="2"/>
            <a:r>
              <a:rPr lang="en-US" dirty="0"/>
              <a:t>Some Lutheran (esp. Martin Luther)</a:t>
            </a:r>
          </a:p>
          <a:p>
            <a:pPr lvl="2"/>
            <a:r>
              <a:rPr lang="en-US" dirty="0"/>
              <a:t>Some Anglican</a:t>
            </a:r>
          </a:p>
          <a:p>
            <a:pPr lvl="2"/>
            <a:r>
              <a:rPr lang="en-US" dirty="0"/>
              <a:t>Originally, some of the founders of Methodism (e.g. John Wesley) </a:t>
            </a:r>
          </a:p>
          <a:p>
            <a:pPr lvl="3"/>
            <a:r>
              <a:rPr lang="en-US" dirty="0"/>
              <a:t>Not held by the Methodist church today</a:t>
            </a:r>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a:t>It is a theological study of Mary, the mother of Jesus</a:t>
            </a:r>
          </a:p>
          <a:p>
            <a:endParaRPr lang="en-US" sz="3200" dirty="0"/>
          </a:p>
          <a:p>
            <a:r>
              <a:rPr lang="en-US" sz="3200" dirty="0"/>
              <a:t>In the context of social history, Mariology may be broadly defined as the study and devotion to and thinking about Mary throughout the history of Christianity</a:t>
            </a:r>
          </a:p>
        </p:txBody>
      </p:sp>
      <p:sp>
        <p:nvSpPr>
          <p:cNvPr id="4" name="Date Placeholder 3"/>
          <p:cNvSpPr>
            <a:spLocks noGrp="1"/>
          </p:cNvSpPr>
          <p:nvPr>
            <p:ph type="dt" sz="half" idx="10"/>
          </p:nvPr>
        </p:nvSpPr>
        <p:spPr/>
        <p:txBody>
          <a:bodyPr/>
          <a:lstStyle/>
          <a:p>
            <a:fld id="{6F85B926-53BC-48AD-90D4-C48BF9574FA0}"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3</a:t>
            </a:fld>
            <a:endParaRPr lang="en-US"/>
          </a:p>
        </p:txBody>
      </p:sp>
      <p:sp>
        <p:nvSpPr>
          <p:cNvPr id="3" name="Title 2"/>
          <p:cNvSpPr>
            <a:spLocks noGrp="1"/>
          </p:cNvSpPr>
          <p:nvPr>
            <p:ph type="title"/>
          </p:nvPr>
        </p:nvSpPr>
        <p:spPr/>
        <p:txBody>
          <a:bodyPr/>
          <a:lstStyle/>
          <a:p>
            <a:r>
              <a:rPr lang="en-US" dirty="0"/>
              <a:t>What is “Mariology?”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dirty="0"/>
              <a:t>Mother of God</a:t>
            </a:r>
          </a:p>
          <a:p>
            <a:pPr lvl="1"/>
            <a:r>
              <a:rPr lang="en-US" dirty="0"/>
              <a:t>The term comes from the Greek </a:t>
            </a:r>
            <a:r>
              <a:rPr lang="en-US" i="1" dirty="0" err="1"/>
              <a:t>Theotokos</a:t>
            </a:r>
            <a:r>
              <a:rPr lang="en-US" dirty="0"/>
              <a:t> which translated means “Mother of God” or “God-bearer”</a:t>
            </a:r>
          </a:p>
          <a:p>
            <a:pPr lvl="1"/>
            <a:r>
              <a:rPr lang="en-US" dirty="0"/>
              <a:t>The title has been used since the 3</a:t>
            </a:r>
            <a:r>
              <a:rPr lang="en-US" baseline="30000" dirty="0"/>
              <a:t>rd</a:t>
            </a:r>
            <a:r>
              <a:rPr lang="en-US" dirty="0"/>
              <a:t> century and was officially decreed at the Council of Ephesus in AD 431.</a:t>
            </a:r>
          </a:p>
          <a:p>
            <a:pPr lvl="2"/>
            <a:r>
              <a:rPr lang="en-US" dirty="0"/>
              <a:t>Jesus was both God and man: one divine person with two natures</a:t>
            </a:r>
          </a:p>
          <a:p>
            <a:pPr lvl="1"/>
            <a:r>
              <a:rPr lang="en-US" dirty="0"/>
              <a:t>Not used without controversy:</a:t>
            </a:r>
          </a:p>
          <a:p>
            <a:pPr lvl="2"/>
            <a:r>
              <a:rPr lang="en-US" dirty="0"/>
              <a:t>It has been argued, even in modern times, that the term "Mother of God" is unduly suggestive of Godhead having its origin in Mary, imparting to Mary the role of a Mother Goddess</a:t>
            </a:r>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dirty="0"/>
              <a:t>Mother of God (Cont’d)</a:t>
            </a:r>
          </a:p>
          <a:p>
            <a:pPr lvl="1"/>
            <a:r>
              <a:rPr lang="en-US" dirty="0"/>
              <a:t>Theology:</a:t>
            </a:r>
          </a:p>
          <a:p>
            <a:pPr lvl="2"/>
            <a:r>
              <a:rPr lang="en-US" dirty="0"/>
              <a:t>Within the Orthodox and Catholic tradition, Mother of God has not been understood nor been intended to be understood, as referring to Mary as Mother of God from eternity</a:t>
            </a:r>
          </a:p>
          <a:p>
            <a:pPr lvl="3"/>
            <a:r>
              <a:rPr lang="en-US" dirty="0"/>
              <a:t>That is, as not as Mother of God the Father — but </a:t>
            </a:r>
            <a:r>
              <a:rPr lang="en-US" u="sng" dirty="0"/>
              <a:t>only with reference to the birth of Jesus, that is, the Incarnation</a:t>
            </a:r>
            <a:r>
              <a:rPr lang="en-US" dirty="0"/>
              <a:t>. </a:t>
            </a:r>
          </a:p>
          <a:p>
            <a:pPr lvl="2"/>
            <a:r>
              <a:rPr lang="en-US" dirty="0"/>
              <a:t>To make it explicit, it is sometimes translated Mother of God Incarnate</a:t>
            </a:r>
          </a:p>
          <a:p>
            <a:pPr lvl="3"/>
            <a:r>
              <a:rPr lang="en-US" dirty="0"/>
              <a:t>Incarnate loosely meaning the taking of human form in a human body, e.g., Jesus birth</a:t>
            </a:r>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Immaculate conception</a:t>
            </a:r>
          </a:p>
          <a:p>
            <a:pPr lvl="1"/>
            <a:r>
              <a:rPr lang="en-US" dirty="0"/>
              <a:t>The doctrine that the </a:t>
            </a:r>
            <a:r>
              <a:rPr lang="en-US" i="1" dirty="0"/>
              <a:t>conception of the Blessed Virgin Mary free from original sin </a:t>
            </a:r>
            <a:r>
              <a:rPr lang="en-US" dirty="0"/>
              <a:t>by virtue of the merits of her son Jesus Christ. </a:t>
            </a:r>
          </a:p>
          <a:p>
            <a:pPr lvl="1"/>
            <a:r>
              <a:rPr lang="en-US" dirty="0"/>
              <a:t>The Catholic Church teaches that </a:t>
            </a:r>
            <a:r>
              <a:rPr lang="en-US" i="1" dirty="0"/>
              <a:t>God acted upon Mary in the first moment of her conception keeping her "immaculate“</a:t>
            </a:r>
          </a:p>
          <a:p>
            <a:pPr lvl="1"/>
            <a:r>
              <a:rPr lang="en-US" dirty="0"/>
              <a:t>The Immaculate Conception is commonly confused with the Virgin Birth of Jesus. </a:t>
            </a:r>
          </a:p>
          <a:p>
            <a:pPr lvl="2"/>
            <a:r>
              <a:rPr lang="en-US" dirty="0" err="1"/>
              <a:t>Jesus's</a:t>
            </a:r>
            <a:r>
              <a:rPr lang="en-US" dirty="0"/>
              <a:t> birth is covered by the </a:t>
            </a:r>
            <a:r>
              <a:rPr lang="en-US" i="1" dirty="0"/>
              <a:t>Doctrine of Incarnation</a:t>
            </a:r>
            <a:r>
              <a:rPr lang="en-US" dirty="0"/>
              <a:t>, while the </a:t>
            </a:r>
            <a:r>
              <a:rPr lang="en-US" i="1" dirty="0"/>
              <a:t>Immaculate Conception deals with the conception of Mary</a:t>
            </a:r>
            <a:r>
              <a:rPr lang="en-US" dirty="0"/>
              <a:t>, not that of her son.</a:t>
            </a:r>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305800" cy="5105400"/>
          </a:xfrm>
        </p:spPr>
        <p:txBody>
          <a:bodyPr>
            <a:normAutofit fontScale="92500" lnSpcReduction="20000"/>
          </a:bodyPr>
          <a:lstStyle/>
          <a:p>
            <a:r>
              <a:rPr lang="en-US" sz="3200" dirty="0"/>
              <a:t>Immaculate conception (Cont’d)</a:t>
            </a:r>
          </a:p>
          <a:p>
            <a:pPr lvl="1"/>
            <a:r>
              <a:rPr lang="en-US" dirty="0"/>
              <a:t>The proclaimed Roman Catholic dogma states: </a:t>
            </a:r>
          </a:p>
          <a:p>
            <a:pPr lvl="2"/>
            <a:r>
              <a:rPr lang="en-US" dirty="0"/>
              <a:t>“The most Blessed Virgin Mary, in the first instance of her conception, by a singular grace and privilege granted by Almighty God, in view of the merits of Jesus Christ, the Savior of the human race, was preserved free from all stain of original sin.“ (Para 491: The Catholic Catechism)</a:t>
            </a:r>
          </a:p>
          <a:p>
            <a:pPr lvl="2"/>
            <a:r>
              <a:rPr lang="en-US" dirty="0"/>
              <a:t>The "</a:t>
            </a:r>
            <a:r>
              <a:rPr lang="en-US" dirty="0" err="1"/>
              <a:t>splendour</a:t>
            </a:r>
            <a:r>
              <a:rPr lang="en-US" dirty="0"/>
              <a:t> of an entirely unique holiness" by which Mary is "enriched from the first instant of her conception" </a:t>
            </a:r>
            <a:r>
              <a:rPr lang="en-US" u="sng" dirty="0"/>
              <a:t>comes wholly from Christ: she is "redeemed, in a more exalted fashion, by reason of the merits of her Son</a:t>
            </a:r>
            <a:r>
              <a:rPr lang="en-US" dirty="0"/>
              <a:t>". 136 The Father blessed Mary more than any other created person "in Christ with every spiritual blessing in the heavenly places" and </a:t>
            </a:r>
            <a:r>
              <a:rPr lang="en-US" u="sng" dirty="0"/>
              <a:t>chose her "in Christ before the foundation of the world, to be holy and blameless before him in love</a:t>
            </a:r>
            <a:r>
              <a:rPr lang="en-US" dirty="0"/>
              <a:t>". (Para 492: The Catholic Catechism)</a:t>
            </a:r>
          </a:p>
          <a:p>
            <a:pPr lvl="2"/>
            <a:r>
              <a:rPr lang="en-US" dirty="0"/>
              <a:t>As a result (being always free from original sin) the doctrine teaches that from her conception Mary received the sanctifying grace of God through Jesus that would normally come with baptism after birth</a:t>
            </a:r>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dirty="0"/>
              <a:t>Immaculate conception (Cont’d)</a:t>
            </a:r>
          </a:p>
          <a:p>
            <a:pPr lvl="1"/>
            <a:r>
              <a:rPr lang="en-US" dirty="0"/>
              <a:t>The dogma makes no declaration about the Church's belief that the Blessed Virgin was sinless in the sense of freedom from actual or personal sin.</a:t>
            </a:r>
          </a:p>
          <a:p>
            <a:pPr lvl="2"/>
            <a:r>
              <a:rPr lang="en-US" dirty="0"/>
              <a:t>However, the Church holds that Mary was also sinless personally, "free from all sin, original or personal“.</a:t>
            </a:r>
          </a:p>
          <a:p>
            <a:pPr lvl="2"/>
            <a:r>
              <a:rPr lang="en-US" dirty="0"/>
              <a:t>And the Council of Trent decreed: "If anyone shall say that a man once justified can sin no more, nor lose grace, and that therefore he who falls and sins was never truly justified or, on the contrary, that throughout his whole life he can avoid all sins even venial sins, except by a special privilege of God, as the Church holds in regard to the Blessed Virgin: let him be anathema."</a:t>
            </a:r>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Immaculate conception (Cont’d)</a:t>
            </a:r>
          </a:p>
          <a:p>
            <a:pPr lvl="1"/>
            <a:r>
              <a:rPr lang="en-US" dirty="0"/>
              <a:t>A misunderstanding is that by her immaculate conception Mary did not need a savior.</a:t>
            </a:r>
          </a:p>
          <a:p>
            <a:pPr lvl="2"/>
            <a:r>
              <a:rPr lang="en-US" dirty="0"/>
              <a:t>When defining the dogma in </a:t>
            </a:r>
            <a:r>
              <a:rPr lang="en-US" i="1" dirty="0" err="1"/>
              <a:t>Ineffabilis</a:t>
            </a:r>
            <a:r>
              <a:rPr lang="en-US" i="1" dirty="0"/>
              <a:t> Deus (Dec 8, 1854)</a:t>
            </a:r>
            <a:r>
              <a:rPr lang="en-US" dirty="0"/>
              <a:t>, Pope Pius IX explicitly affirmed that Mary was redeemed in a manner more sublime. </a:t>
            </a:r>
            <a:r>
              <a:rPr lang="en-US" i="1" dirty="0"/>
              <a:t>He stated that Mary, rather than being cleansed after sin, was completely prevented from contracting Original Sin in view of the foreseen merits of Jesus Christ, the Savior of the human race.</a:t>
            </a:r>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3200" dirty="0"/>
              <a:t>Immaculate conception (Cont’d)</a:t>
            </a:r>
          </a:p>
          <a:p>
            <a:pPr lvl="1"/>
            <a:r>
              <a:rPr lang="en-US" dirty="0"/>
              <a:t>With the publishing of the 1854 </a:t>
            </a:r>
            <a:r>
              <a:rPr lang="en-US" dirty="0" err="1"/>
              <a:t>Ineffabilis</a:t>
            </a:r>
            <a:r>
              <a:rPr lang="en-US" dirty="0"/>
              <a:t> Deus, the dogma was firmly established:</a:t>
            </a:r>
          </a:p>
          <a:p>
            <a:pPr lvl="2"/>
            <a:r>
              <a:rPr lang="en-US" dirty="0"/>
              <a:t>We declare, pronounce and define that the doctrine which holds that the Blessed Virgin Mary, at the first instant of her conception, by a singular privilege and grace of the Omnipotent God, in virtue of the merits of Jesus Christ, the </a:t>
            </a:r>
            <a:r>
              <a:rPr lang="en-US" dirty="0" err="1"/>
              <a:t>Saviour</a:t>
            </a:r>
            <a:r>
              <a:rPr lang="en-US" dirty="0"/>
              <a:t> of mankind, was preserved immaculate from all stain of original sin, has been revealed by God, and therefore should firmly and constantly be believed by all the faithful.</a:t>
            </a:r>
          </a:p>
          <a:p>
            <a:pPr lvl="2" algn="ctr">
              <a:buNone/>
            </a:pPr>
            <a:r>
              <a:rPr lang="en-US" sz="1600" dirty="0"/>
              <a:t>Pope Pius IX, </a:t>
            </a:r>
            <a:r>
              <a:rPr lang="en-US" sz="1600" i="1" dirty="0" err="1"/>
              <a:t>Ineffabilis</a:t>
            </a:r>
            <a:r>
              <a:rPr lang="en-US" sz="1600" i="1" dirty="0"/>
              <a:t> Deus</a:t>
            </a:r>
            <a:r>
              <a:rPr lang="en-US" sz="1600" dirty="0"/>
              <a:t>, December 8, 1854</a:t>
            </a:r>
          </a:p>
          <a:p>
            <a:pPr lvl="2" algn="ctr">
              <a:buNone/>
            </a:pPr>
            <a:endParaRPr lang="en-US" sz="1600" dirty="0"/>
          </a:p>
          <a:p>
            <a:pPr lvl="2"/>
            <a:r>
              <a:rPr lang="en-US" sz="1900" dirty="0"/>
              <a:t>By this reasoning, Mary's salvation was won by her son Jesus Christ through his passion, death, and resurrection and was not due to her own merits.</a:t>
            </a:r>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3200" dirty="0"/>
              <a:t>Assumption:</a:t>
            </a:r>
          </a:p>
          <a:p>
            <a:pPr lvl="1"/>
            <a:r>
              <a:rPr lang="en-US" dirty="0"/>
              <a:t>The Assumption of Mary into Heaven, according to the beliefs of the Catholic Church, Eastern Orthodoxy, Oriental Orthodoxy, and parts of Anglicanism, was the bodily taking up of the Virgin Mary into Heaven at the end of her earthly life.</a:t>
            </a:r>
          </a:p>
          <a:p>
            <a:pPr lvl="2"/>
            <a:r>
              <a:rPr lang="en-US" dirty="0"/>
              <a:t>The Catholic Church teaches as dogma that the Virgin Mary "having completed the course of her earthly life, was assumed body and soul into heavenly glory“</a:t>
            </a:r>
          </a:p>
          <a:p>
            <a:pPr lvl="2"/>
            <a:r>
              <a:rPr lang="en-US" dirty="0"/>
              <a:t>This doctrine was dogmatically defined by Pope Pius XII on 1 November 1950, in the apostolic constitution </a:t>
            </a:r>
            <a:r>
              <a:rPr lang="en-US" dirty="0" err="1"/>
              <a:t>Munificentissimus</a:t>
            </a:r>
            <a:r>
              <a:rPr lang="en-US" dirty="0"/>
              <a:t> Deus by exercising </a:t>
            </a:r>
            <a:r>
              <a:rPr lang="en-US" u="sng" dirty="0"/>
              <a:t>papal infallibility</a:t>
            </a:r>
            <a:r>
              <a:rPr lang="en-US" dirty="0"/>
              <a:t>.</a:t>
            </a:r>
          </a:p>
          <a:p>
            <a:pPr lvl="2"/>
            <a:r>
              <a:rPr lang="en-US" dirty="0"/>
              <a:t>At this point we have to define the concept of papal infallibility…</a:t>
            </a:r>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a:t>Assumption (Cont’d)</a:t>
            </a:r>
          </a:p>
          <a:p>
            <a:pPr lvl="1"/>
            <a:r>
              <a:rPr lang="en-US" sz="2000" dirty="0"/>
              <a:t>Papal infallibility is a dogma of the Catholic Church that states that, in virtue of the promise of Jesus to Peter (Matt 16:18-19), the Pope is preserved from the possibility of error "when, in the exercise of his office as shepherd and teacher of all Christians, in virtue of his supreme apostolic authority, he defines a doctrine concerning faith or morals to be held by the whole Church.“</a:t>
            </a:r>
          </a:p>
          <a:p>
            <a:pPr lvl="2"/>
            <a:r>
              <a:rPr lang="en-US" sz="1800" dirty="0"/>
              <a:t>Matthew 16:18 I also say to you that you are Peter, and upon this rock I will build My church; and the gates of Hades will not overpower it. (19) I will give you the keys of the kingdom of heaven; and whatever you bind on earth shall have been bound in heaven, and whatever you loose on earth shall have been loosed in heaven.” [NASB]</a:t>
            </a:r>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a:t>Assumption (Cont’d)</a:t>
            </a:r>
          </a:p>
          <a:p>
            <a:pPr lvl="1"/>
            <a:r>
              <a:rPr lang="en-US" sz="2000" dirty="0"/>
              <a:t>The church teaches that infallibility is a </a:t>
            </a:r>
            <a:r>
              <a:rPr lang="en-US" sz="2000" dirty="0" err="1"/>
              <a:t>charism</a:t>
            </a:r>
            <a:r>
              <a:rPr lang="en-US" sz="2000" dirty="0"/>
              <a:t> [</a:t>
            </a:r>
            <a:r>
              <a:rPr lang="en-US" sz="2000" i="1" dirty="0"/>
              <a:t>a divinely conferred power or talent</a:t>
            </a:r>
            <a:r>
              <a:rPr lang="en-US" sz="2000" dirty="0"/>
              <a:t>] entrusted by Christ to the whole church, whereby the Pope, as "head of the college of bishops," enjoys papal infallibility. </a:t>
            </a:r>
          </a:p>
          <a:p>
            <a:pPr lvl="2"/>
            <a:r>
              <a:rPr lang="en-US" sz="1800" dirty="0"/>
              <a:t>This </a:t>
            </a:r>
            <a:r>
              <a:rPr lang="en-US" sz="1800" dirty="0" err="1"/>
              <a:t>charism</a:t>
            </a:r>
            <a:r>
              <a:rPr lang="en-US" sz="1800" dirty="0"/>
              <a:t> is the supreme degree of participating in Christ's divine authority, which, in the New Covenant, so as to safeguard the faithful from defection and guarantee the profession of faith, ensures the faithful abide in the truth. </a:t>
            </a:r>
          </a:p>
          <a:p>
            <a:pPr lvl="2"/>
            <a:r>
              <a:rPr lang="en-US" sz="1800" dirty="0"/>
              <a:t>The church further teaches that divine assistance is also given to the Pope when he exercises his ordinary </a:t>
            </a:r>
            <a:r>
              <a:rPr lang="en-US" sz="1800" dirty="0" err="1"/>
              <a:t>Magisterium</a:t>
            </a:r>
            <a:r>
              <a:rPr lang="en-US" sz="1800" dirty="0"/>
              <a:t> [</a:t>
            </a:r>
            <a:r>
              <a:rPr lang="en-US" sz="1800" i="1" dirty="0"/>
              <a:t>church's authority or office to establish its own authentic teaching</a:t>
            </a:r>
            <a:r>
              <a:rPr lang="en-US" sz="1800" dirty="0"/>
              <a:t>s]</a:t>
            </a:r>
          </a:p>
          <a:p>
            <a:pPr lvl="2"/>
            <a:r>
              <a:rPr lang="en-US" sz="1800" dirty="0"/>
              <a:t>Now back to the discussion of “Assumption”…</a:t>
            </a:r>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Roman Catholic View</a:t>
            </a:r>
          </a:p>
          <a:p>
            <a:endParaRPr lang="en-US" dirty="0"/>
          </a:p>
          <a:p>
            <a:r>
              <a:rPr lang="en-US" dirty="0"/>
              <a:t>Anglican View</a:t>
            </a:r>
          </a:p>
          <a:p>
            <a:endParaRPr lang="en-US" dirty="0"/>
          </a:p>
          <a:p>
            <a:r>
              <a:rPr lang="en-US" dirty="0"/>
              <a:t>Eastern Orthodox View</a:t>
            </a:r>
          </a:p>
          <a:p>
            <a:endParaRPr lang="en-US" dirty="0"/>
          </a:p>
          <a:p>
            <a:r>
              <a:rPr lang="en-US" dirty="0"/>
              <a:t>Protestant View</a:t>
            </a:r>
          </a:p>
          <a:p>
            <a:endParaRPr lang="en-US" dirty="0"/>
          </a:p>
          <a:p>
            <a:r>
              <a:rPr lang="en-US" dirty="0"/>
              <a:t>Islamic View</a:t>
            </a:r>
          </a:p>
        </p:txBody>
      </p:sp>
      <p:sp>
        <p:nvSpPr>
          <p:cNvPr id="3" name="Date Placeholder 2"/>
          <p:cNvSpPr>
            <a:spLocks noGrp="1"/>
          </p:cNvSpPr>
          <p:nvPr>
            <p:ph type="dt" sz="half" idx="10"/>
          </p:nvPr>
        </p:nvSpPr>
        <p:spPr/>
        <p:txBody>
          <a:bodyPr/>
          <a:lstStyle/>
          <a:p>
            <a:fld id="{E4398192-0C27-4CF3-8867-D6A0A0CFC48D}" type="datetime1">
              <a:rPr lang="en-US" smtClean="0"/>
              <a:pPr/>
              <a:t>12/24/2017</a:t>
            </a:fld>
            <a:endParaRPr lang="en-US"/>
          </a:p>
        </p:txBody>
      </p:sp>
      <p:sp>
        <p:nvSpPr>
          <p:cNvPr id="4" name="Slide Number Placeholder 3"/>
          <p:cNvSpPr>
            <a:spLocks noGrp="1"/>
          </p:cNvSpPr>
          <p:nvPr>
            <p:ph type="sldNum" sz="quarter" idx="12"/>
          </p:nvPr>
        </p:nvSpPr>
        <p:spPr/>
        <p:txBody>
          <a:bodyPr/>
          <a:lstStyle/>
          <a:p>
            <a:fld id="{CD11EA70-C5DA-4741-9173-0C5E65669221}" type="slidenum">
              <a:rPr lang="en-US" smtClean="0"/>
              <a:pPr/>
              <a:t>4</a:t>
            </a:fld>
            <a:endParaRPr lang="en-US"/>
          </a:p>
        </p:txBody>
      </p:sp>
      <p:sp>
        <p:nvSpPr>
          <p:cNvPr id="5" name="Title 4"/>
          <p:cNvSpPr>
            <a:spLocks noGrp="1"/>
          </p:cNvSpPr>
          <p:nvPr>
            <p:ph type="title"/>
          </p:nvPr>
        </p:nvSpPr>
        <p:spPr/>
        <p:txBody>
          <a:bodyPr/>
          <a:lstStyle/>
          <a:p>
            <a:r>
              <a:rPr lang="en-US" dirty="0"/>
              <a:t>Diversity of Marian Views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05400"/>
          </a:xfrm>
        </p:spPr>
        <p:txBody>
          <a:bodyPr>
            <a:noAutofit/>
          </a:bodyPr>
          <a:lstStyle/>
          <a:p>
            <a:r>
              <a:rPr lang="en-US" sz="2400" dirty="0"/>
              <a:t>Assumption (Cont’d)</a:t>
            </a:r>
          </a:p>
          <a:p>
            <a:pPr lvl="1"/>
            <a:r>
              <a:rPr lang="en-US" sz="1800" dirty="0"/>
              <a:t>The Catholic Church interprets Revelation 12 as referring to the assumption of Mary:</a:t>
            </a:r>
          </a:p>
          <a:p>
            <a:pPr lvl="2"/>
            <a:r>
              <a:rPr lang="en-US" sz="1600" dirty="0"/>
              <a:t>Possibly rev 12:5-6? Difficult for me to find hard references…</a:t>
            </a:r>
          </a:p>
          <a:p>
            <a:pPr lvl="3"/>
            <a:r>
              <a:rPr lang="en-US" sz="1400" dirty="0"/>
              <a:t>Rev 12:5 And she gave birth to a son, a male child, who is to rule all the nations with a rod of iron; and her child was caught up to God and to His throne. (6) Then the woman fled into the wilderness </a:t>
            </a:r>
            <a:r>
              <a:rPr lang="en-US" sz="1400" u="sng" dirty="0"/>
              <a:t>where she had a place prepared by God</a:t>
            </a:r>
            <a:r>
              <a:rPr lang="en-US" sz="1400" dirty="0"/>
              <a:t>, so that there she would be nourished for one thousand two hundred and sixty days. [NASB]</a:t>
            </a:r>
          </a:p>
          <a:p>
            <a:pPr lvl="2"/>
            <a:r>
              <a:rPr lang="en-US" sz="1600" dirty="0"/>
              <a:t>Victory over the "prince of this world" 169 was won once for all at the Hour when Jesus freely gave himself up to death to give us his life. This is the judgment of this world, and the prince of this world is "cast out." 170 "He pursued the woman" 171 but had no hold on her: the new Eve, "full of grace" of the Holy Spirit, is preserved from sin and the corruption of death (the Immaculate Conception and the Assumption of the Most Holy Mother of God, Mary, ever virgin). "Then the dragon was angry with the woman, and went off to make war on the rest of her offspring." 172 Therefore the Spirit and the Church pray: "Come, Lord Jesus," 173 since his coming will deliver us from the Evil One. (Para 2853: The Catholic Catechism)</a:t>
            </a:r>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a:t>Assumption (Cont’d)</a:t>
            </a:r>
          </a:p>
          <a:p>
            <a:pPr lvl="1"/>
            <a:r>
              <a:rPr lang="en-US" sz="2000" dirty="0"/>
              <a:t>On 1 November 1950, in the Apostolic Constitution </a:t>
            </a:r>
            <a:r>
              <a:rPr lang="en-US" sz="2000" dirty="0" err="1"/>
              <a:t>Munificentissimus</a:t>
            </a:r>
            <a:r>
              <a:rPr lang="en-US" sz="2000" dirty="0"/>
              <a:t> Deus Pope Pius XII declared the Assumption of Mary as a dogma:</a:t>
            </a:r>
          </a:p>
          <a:p>
            <a:pPr lvl="2"/>
            <a:r>
              <a:rPr lang="en-US" sz="1800" dirty="0"/>
              <a:t>“By the authority of our Lord Jesus Christ, of the Blessed Apostles Peter and Paul, and by our own authority, we pronounce, declare, and define it to be a divinely revealed dogma: that the Immaculate Mother of God, the ever Virgin Mary, having completed the course of her earthly life, was assumed body and soul into heavenly glory.”</a:t>
            </a:r>
            <a:endParaRPr lang="en-US" sz="2000" dirty="0"/>
          </a:p>
          <a:p>
            <a:pPr lvl="1"/>
            <a:r>
              <a:rPr lang="en-US" sz="2000" dirty="0"/>
              <a:t>Pope Pius XII deliberately left open the question of whether Mary died before her Assumption.</a:t>
            </a:r>
          </a:p>
          <a:p>
            <a:pPr lvl="1"/>
            <a:r>
              <a:rPr lang="en-US" sz="2000" dirty="0"/>
              <a:t>The point of her bodily death has not been infallibly defined by any pope</a:t>
            </a:r>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a:t>Assumption (Cont’d)</a:t>
            </a:r>
          </a:p>
          <a:p>
            <a:pPr lvl="1"/>
            <a:r>
              <a:rPr lang="en-US" sz="2800" dirty="0"/>
              <a:t>Scriptural (and other) Proofs Used in Support of the dogma:</a:t>
            </a:r>
          </a:p>
          <a:p>
            <a:pPr lvl="2"/>
            <a:r>
              <a:rPr lang="en-US" sz="2400" dirty="0"/>
              <a:t>1 Corinthians 15, Genesis 3:15, Psalms 8:6</a:t>
            </a:r>
          </a:p>
          <a:p>
            <a:pPr lvl="3"/>
            <a:r>
              <a:rPr lang="en-US" sz="2000" dirty="0"/>
              <a:t> It is prophesied that the seed of the woman will crush Satan with his feet. Since, then, Jesus arose to Heaven to fulfill this prophecy, it follows that the woman would have a similar end, since she shared this enmity with Satan.</a:t>
            </a:r>
          </a:p>
          <a:p>
            <a:pPr lvl="2"/>
            <a:endParaRPr lang="en-US" sz="2400" dirty="0"/>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a:t>Assumption (Cont’d)</a:t>
            </a:r>
          </a:p>
          <a:p>
            <a:pPr lvl="1"/>
            <a:r>
              <a:rPr lang="en-US" sz="2000" dirty="0"/>
              <a:t>Scriptural (and other) Proofs Used in Support of the dogma:</a:t>
            </a:r>
          </a:p>
          <a:p>
            <a:pPr lvl="2"/>
            <a:r>
              <a:rPr lang="en-US" sz="1800" dirty="0"/>
              <a:t>Pope Pious XII also mentioned (in paragraph 26) Psalm 132, a psalm commemorating the return of the Ark of God to Jerusalem and lamenting its subsequent loss. The second half of the psalm says that the loss will be recompensed in the New Covenant, and so it is hopefully prayed, "Arise, O Lord, into thy resting place: thou and the ark, which thou hast sanctified" (v. 8). Since the Church sees this New Covenant ark in Mary, it understands that she was taken into Heaven in the same manner as the Lord – that is, body and soul.</a:t>
            </a:r>
          </a:p>
          <a:p>
            <a:pPr lvl="2"/>
            <a:r>
              <a:rPr lang="en-US" sz="1800" dirty="0"/>
              <a:t>Finally, he mentioned in the next paragraph "that woman clothed with the sun [Revelation 12:1–2] whom John the Apostle contemplated on the Island of Patmos" was support for the creating this dogmatic doctrine for Catholics.</a:t>
            </a:r>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105400"/>
          </a:xfrm>
        </p:spPr>
        <p:txBody>
          <a:bodyPr>
            <a:normAutofit fontScale="85000" lnSpcReduction="20000"/>
          </a:bodyPr>
          <a:lstStyle/>
          <a:p>
            <a:r>
              <a:rPr lang="en-US" sz="3200" dirty="0"/>
              <a:t>Assumption (Cont’d)</a:t>
            </a:r>
          </a:p>
          <a:p>
            <a:pPr lvl="1"/>
            <a:r>
              <a:rPr lang="en-US" dirty="0"/>
              <a:t>Having read that Mary’s salvation was won by Jesus, I am finding it hard to reconcile that with the following extract from Paragraph 966 of The Catholic Catechism:</a:t>
            </a:r>
          </a:p>
          <a:p>
            <a:pPr lvl="2"/>
            <a:r>
              <a:rPr lang="en-US" dirty="0"/>
              <a:t>"Finally the Immaculate Virgin, preserved free from all stain of original sin, when the course of her earthly life was finished, was taken up body and soul into heavenly glory, and exalted by the Lord as Queen over all things, so that she might be the more fully conformed to her Son, the Lord of lords and conqueror of sin and death." 508 The Assumption of the Blessed Virgin is a singular participation in her Son's Resurrection and an anticipation of the resurrection of other Christians:</a:t>
            </a:r>
          </a:p>
          <a:p>
            <a:pPr lvl="3"/>
            <a:r>
              <a:rPr lang="en-US" dirty="0"/>
              <a:t>In giving birth you kept your virginity; in your </a:t>
            </a:r>
            <a:r>
              <a:rPr lang="en-US" dirty="0" err="1"/>
              <a:t>Dormition</a:t>
            </a:r>
            <a:r>
              <a:rPr lang="en-US" dirty="0"/>
              <a:t> [the passing of the Virgin Mary from earthly life] you did not leave the world, O Mother of God, but were joined to the source of Life. You conceived the living God and, </a:t>
            </a:r>
            <a:r>
              <a:rPr lang="en-US" u="sng" dirty="0"/>
              <a:t>by your prayers, will deliver our souls from death</a:t>
            </a:r>
            <a:r>
              <a:rPr lang="en-US" dirty="0"/>
              <a:t>. (Para 966: The Catholic Catechism)</a:t>
            </a:r>
          </a:p>
          <a:p>
            <a:pPr lvl="1"/>
            <a:r>
              <a:rPr lang="en-US" dirty="0"/>
              <a:t>It appears to me by this writing that Mary has been exalted to a position of equality with Jesus so there are some inconsistencies in the writings and practices</a:t>
            </a:r>
          </a:p>
        </p:txBody>
      </p:sp>
      <p:sp>
        <p:nvSpPr>
          <p:cNvPr id="3" name="Title 2"/>
          <p:cNvSpPr>
            <a:spLocks noGrp="1"/>
          </p:cNvSpPr>
          <p:nvPr>
            <p:ph type="title"/>
          </p:nvPr>
        </p:nvSpPr>
        <p:spPr/>
        <p:txBody>
          <a:bodyPr/>
          <a:lstStyle/>
          <a:p>
            <a:r>
              <a:rPr lang="en-US" dirty="0"/>
              <a:t>Roman Catholic “Mariology”</a:t>
            </a:r>
          </a:p>
        </p:txBody>
      </p:sp>
      <p:sp>
        <p:nvSpPr>
          <p:cNvPr id="4" name="Date Placeholder 3"/>
          <p:cNvSpPr>
            <a:spLocks noGrp="1"/>
          </p:cNvSpPr>
          <p:nvPr>
            <p:ph type="dt" sz="half" idx="10"/>
          </p:nvPr>
        </p:nvSpPr>
        <p:spPr/>
        <p:txBody>
          <a:bodyPr/>
          <a:lstStyle/>
          <a:p>
            <a:fld id="{0A324640-B64B-4D02-A969-BEAB2D6F2801}" type="datetime1">
              <a:rPr lang="en-US" smtClean="0"/>
              <a:pPr/>
              <a:t>12/24/2017</a:t>
            </a:fld>
            <a:endParaRPr lang="en-US"/>
          </a:p>
        </p:txBody>
      </p:sp>
      <p:sp>
        <p:nvSpPr>
          <p:cNvPr id="5" name="Slide Number Placeholder 4"/>
          <p:cNvSpPr>
            <a:spLocks noGrp="1"/>
          </p:cNvSpPr>
          <p:nvPr>
            <p:ph type="sldNum" sz="quarter" idx="12"/>
          </p:nvPr>
        </p:nvSpPr>
        <p:spPr/>
        <p:txBody>
          <a:bodyPr/>
          <a:lstStyle/>
          <a:p>
            <a:fld id="{CD11EA70-C5DA-4741-9173-0C5E65669221}"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Given that the previous slides and information are heavily influenced by the Catholic clergy, I thought it only proper to also present some analyses and opposing views of their doctrine.</a:t>
            </a:r>
          </a:p>
          <a:p>
            <a:r>
              <a:rPr lang="en-US" dirty="0"/>
              <a:t>The following slides are heavily dependent upon – and extracted from:</a:t>
            </a:r>
          </a:p>
          <a:p>
            <a:pPr marL="850392" lvl="1" indent="-457200">
              <a:buFont typeface="+mj-lt"/>
              <a:buAutoNum type="arabicPeriod"/>
            </a:pPr>
            <a:r>
              <a:rPr lang="en-US" dirty="0"/>
              <a:t>“Paganism and Catholicism: The Worship of Mary”</a:t>
            </a:r>
          </a:p>
          <a:p>
            <a:pPr lvl="2"/>
            <a:r>
              <a:rPr lang="en-US" dirty="0"/>
              <a:t>Nov 4, 2009</a:t>
            </a:r>
          </a:p>
          <a:p>
            <a:pPr lvl="2"/>
            <a:r>
              <a:rPr lang="en-US" dirty="0"/>
              <a:t>URL: amazingdiscoveries.org/S-</a:t>
            </a:r>
            <a:r>
              <a:rPr lang="en-US" dirty="0" err="1"/>
              <a:t>deception_paganism_Catholic_Mary_mediator</a:t>
            </a:r>
            <a:endParaRPr lang="en-US" dirty="0"/>
          </a:p>
          <a:p>
            <a:pPr marL="850392" lvl="1" indent="-457200">
              <a:buFont typeface="+mj-lt"/>
              <a:buAutoNum type="arabicPeriod"/>
            </a:pPr>
            <a:r>
              <a:rPr lang="en-US" dirty="0"/>
              <a:t>“The Pagan Origin of Mary Worship”</a:t>
            </a:r>
          </a:p>
          <a:p>
            <a:pPr lvl="2"/>
            <a:r>
              <a:rPr lang="en-US" dirty="0"/>
              <a:t>Dr J. D. Fulton</a:t>
            </a:r>
          </a:p>
          <a:p>
            <a:pPr lvl="2"/>
            <a:r>
              <a:rPr lang="en-US" dirty="0"/>
              <a:t>URL: http://www.albatrus.org/english/religions/pagan/pagan_origin_mary_worship.htm</a:t>
            </a:r>
          </a:p>
          <a:p>
            <a:pPr lvl="2"/>
            <a:endParaRPr lang="en-US" dirty="0"/>
          </a:p>
        </p:txBody>
      </p:sp>
      <p:sp>
        <p:nvSpPr>
          <p:cNvPr id="3" name="Date Placeholder 2"/>
          <p:cNvSpPr>
            <a:spLocks noGrp="1"/>
          </p:cNvSpPr>
          <p:nvPr>
            <p:ph type="dt" sz="half" idx="10"/>
          </p:nvPr>
        </p:nvSpPr>
        <p:spPr/>
        <p:txBody>
          <a:bodyPr/>
          <a:lstStyle/>
          <a:p>
            <a:fld id="{E4398192-0C27-4CF3-8867-D6A0A0CFC48D}" type="datetime1">
              <a:rPr lang="en-US" smtClean="0"/>
              <a:pPr/>
              <a:t>12/24/2017</a:t>
            </a:fld>
            <a:endParaRPr lang="en-US"/>
          </a:p>
        </p:txBody>
      </p:sp>
      <p:sp>
        <p:nvSpPr>
          <p:cNvPr id="4" name="Slide Number Placeholder 3"/>
          <p:cNvSpPr>
            <a:spLocks noGrp="1"/>
          </p:cNvSpPr>
          <p:nvPr>
            <p:ph type="sldNum" sz="quarter" idx="12"/>
          </p:nvPr>
        </p:nvSpPr>
        <p:spPr/>
        <p:txBody>
          <a:bodyPr/>
          <a:lstStyle/>
          <a:p>
            <a:fld id="{CD11EA70-C5DA-4741-9173-0C5E65669221}" type="slidenum">
              <a:rPr lang="en-US" smtClean="0"/>
              <a:pPr/>
              <a:t>45</a:t>
            </a:fld>
            <a:endParaRPr lang="en-US"/>
          </a:p>
        </p:txBody>
      </p:sp>
      <p:sp>
        <p:nvSpPr>
          <p:cNvPr id="5" name="Title 4"/>
          <p:cNvSpPr>
            <a:spLocks noGrp="1"/>
          </p:cNvSpPr>
          <p:nvPr>
            <p:ph type="title"/>
          </p:nvPr>
        </p:nvSpPr>
        <p:spPr/>
        <p:txBody>
          <a:bodyPr>
            <a:normAutofit/>
          </a:bodyPr>
          <a:lstStyle/>
          <a:p>
            <a:r>
              <a:rPr lang="en-US" dirty="0"/>
              <a:t>Analyses of Catholic Mariology</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Mary takes the place of Jesus in Catholic teaching. Instead of the faithful looking to Jesus as the Author and Finisher of their faith, they look to Mary. In Mary they find access to God. In her the Church is all holy and can learn obedience to God.</a:t>
            </a:r>
          </a:p>
          <a:p>
            <a:pPr lvl="1"/>
            <a:r>
              <a:rPr lang="en-US" dirty="0"/>
              <a:t>“The Church’s devotion to the Blessed Virgin is intrinsic to Christian worship.” The Church rightly honors “the Blessed Virgin with special devotion. From the most ancient times the Blesses Virgin has been honored with the title of ‘Mother of God,’ to whose protection the faithful fly in all their dangers and needs.”</a:t>
            </a:r>
          </a:p>
        </p:txBody>
      </p:sp>
      <p:sp>
        <p:nvSpPr>
          <p:cNvPr id="3" name="Date Placeholder 2"/>
          <p:cNvSpPr>
            <a:spLocks noGrp="1"/>
          </p:cNvSpPr>
          <p:nvPr>
            <p:ph type="dt" sz="half" idx="10"/>
          </p:nvPr>
        </p:nvSpPr>
        <p:spPr/>
        <p:txBody>
          <a:bodyPr/>
          <a:lstStyle/>
          <a:p>
            <a:fld id="{E4398192-0C27-4CF3-8867-D6A0A0CFC48D}" type="datetime1">
              <a:rPr lang="en-US" smtClean="0"/>
              <a:pPr/>
              <a:t>12/24/2017</a:t>
            </a:fld>
            <a:endParaRPr lang="en-US"/>
          </a:p>
        </p:txBody>
      </p:sp>
      <p:sp>
        <p:nvSpPr>
          <p:cNvPr id="4" name="Slide Number Placeholder 3"/>
          <p:cNvSpPr>
            <a:spLocks noGrp="1"/>
          </p:cNvSpPr>
          <p:nvPr>
            <p:ph type="sldNum" sz="quarter" idx="12"/>
          </p:nvPr>
        </p:nvSpPr>
        <p:spPr/>
        <p:txBody>
          <a:bodyPr/>
          <a:lstStyle/>
          <a:p>
            <a:fld id="{CD11EA70-C5DA-4741-9173-0C5E65669221}" type="slidenum">
              <a:rPr lang="en-US" smtClean="0"/>
              <a:pPr/>
              <a:t>46</a:t>
            </a:fld>
            <a:endParaRPr lang="en-US"/>
          </a:p>
        </p:txBody>
      </p:sp>
      <p:sp>
        <p:nvSpPr>
          <p:cNvPr id="5" name="Title 4"/>
          <p:cNvSpPr>
            <a:spLocks noGrp="1"/>
          </p:cNvSpPr>
          <p:nvPr>
            <p:ph type="title"/>
          </p:nvPr>
        </p:nvSpPr>
        <p:spPr/>
        <p:txBody>
          <a:bodyPr>
            <a:normAutofit fontScale="90000"/>
          </a:bodyPr>
          <a:lstStyle/>
          <a:p>
            <a:r>
              <a:rPr lang="en-US" dirty="0"/>
              <a:t>Analyses of Catholic Mariology [1]</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Mary takes the place of God and she herself is treated like a goddess, a teaching to which the Catholic Church is not averse if we study even her modern statements on this issue.</a:t>
            </a:r>
          </a:p>
          <a:p>
            <a:pPr lvl="1"/>
            <a:r>
              <a:rPr lang="en-US" dirty="0"/>
              <a:t>But while in the most Blessed Virgin the Church has already reached that perfection whereby she exists without spot or wrinkle, the faithful still strive to conquer sin and increase in holiness. And so they turn their eyes to Mary: in her, the Church is already the “all-holy</a:t>
            </a:r>
            <a:r>
              <a:rPr lang="en-US" sz="1600" dirty="0"/>
              <a:t>.“(“The Church is Holy,” Catechism of the Catholic Church (Vatican City: </a:t>
            </a:r>
            <a:r>
              <a:rPr lang="en-US" sz="1600" dirty="0" err="1"/>
              <a:t>Liguori</a:t>
            </a:r>
            <a:r>
              <a:rPr lang="en-US" sz="1600" dirty="0"/>
              <a:t> Publications, 1994): 220</a:t>
            </a:r>
            <a:r>
              <a:rPr lang="en-US" dirty="0"/>
              <a:t>)</a:t>
            </a:r>
          </a:p>
        </p:txBody>
      </p:sp>
      <p:sp>
        <p:nvSpPr>
          <p:cNvPr id="3" name="Date Placeholder 2"/>
          <p:cNvSpPr>
            <a:spLocks noGrp="1"/>
          </p:cNvSpPr>
          <p:nvPr>
            <p:ph type="dt" sz="half" idx="10"/>
          </p:nvPr>
        </p:nvSpPr>
        <p:spPr/>
        <p:txBody>
          <a:bodyPr/>
          <a:lstStyle/>
          <a:p>
            <a:fld id="{E4398192-0C27-4CF3-8867-D6A0A0CFC48D}" type="datetime1">
              <a:rPr lang="en-US" smtClean="0"/>
              <a:pPr/>
              <a:t>12/24/2017</a:t>
            </a:fld>
            <a:endParaRPr lang="en-US"/>
          </a:p>
        </p:txBody>
      </p:sp>
      <p:sp>
        <p:nvSpPr>
          <p:cNvPr id="4" name="Slide Number Placeholder 3"/>
          <p:cNvSpPr>
            <a:spLocks noGrp="1"/>
          </p:cNvSpPr>
          <p:nvPr>
            <p:ph type="sldNum" sz="quarter" idx="12"/>
          </p:nvPr>
        </p:nvSpPr>
        <p:spPr/>
        <p:txBody>
          <a:bodyPr/>
          <a:lstStyle/>
          <a:p>
            <a:fld id="{CD11EA70-C5DA-4741-9173-0C5E65669221}" type="slidenum">
              <a:rPr lang="en-US" smtClean="0"/>
              <a:pPr/>
              <a:t>47</a:t>
            </a:fld>
            <a:endParaRPr lang="en-US"/>
          </a:p>
        </p:txBody>
      </p:sp>
      <p:sp>
        <p:nvSpPr>
          <p:cNvPr id="5" name="Title 4"/>
          <p:cNvSpPr>
            <a:spLocks noGrp="1"/>
          </p:cNvSpPr>
          <p:nvPr>
            <p:ph type="title"/>
          </p:nvPr>
        </p:nvSpPr>
        <p:spPr/>
        <p:txBody>
          <a:bodyPr>
            <a:normAutofit fontScale="90000"/>
          </a:bodyPr>
          <a:lstStyle/>
          <a:p>
            <a:r>
              <a:rPr lang="en-US" dirty="0"/>
              <a:t>Analyses of Catholic Mariology [1]</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The Lady of the Jesuits is not even an invention of Jesuitism, but an adoption of a pagan conception which cursed Babylon, the prototype of the modern Babylon, centuries before Christ appeared as the son of Mary </a:t>
            </a:r>
            <a:r>
              <a:rPr lang="en-US" sz="1600" dirty="0"/>
              <a:t>[2]</a:t>
            </a:r>
          </a:p>
          <a:p>
            <a:r>
              <a:rPr lang="en-US" dirty="0"/>
              <a:t>In almost all the devotional books of the Roman Catholic Church, the mother of God is crowned, </a:t>
            </a:r>
            <a:r>
              <a:rPr lang="en-US" dirty="0" err="1"/>
              <a:t>sceptred</a:t>
            </a:r>
            <a:r>
              <a:rPr lang="en-US" dirty="0"/>
              <a:t> and enthroned as the Queen of heaven.</a:t>
            </a:r>
            <a:r>
              <a:rPr lang="en-US" sz="2800" dirty="0"/>
              <a:t> </a:t>
            </a:r>
            <a:r>
              <a:rPr lang="en-US" sz="1900" dirty="0"/>
              <a:t>[2] </a:t>
            </a:r>
          </a:p>
          <a:p>
            <a:pPr lvl="1"/>
            <a:r>
              <a:rPr lang="en-US" dirty="0"/>
              <a:t>"She has been appointed by God to be the Queen of heaven and earth", Pius IX, 1854, but not made "official" till 1954 by Pius XII.</a:t>
            </a:r>
          </a:p>
          <a:p>
            <a:r>
              <a:rPr lang="en-US" dirty="0"/>
              <a:t>The origin of this idolatry had its root in ancient mythology.</a:t>
            </a:r>
            <a:r>
              <a:rPr lang="en-US" sz="2800" dirty="0"/>
              <a:t> </a:t>
            </a:r>
            <a:r>
              <a:rPr lang="en-US" sz="1900" dirty="0"/>
              <a:t>[2] </a:t>
            </a:r>
            <a:r>
              <a:rPr lang="en-US" dirty="0"/>
              <a:t>The Egyptians on the one hand and the </a:t>
            </a:r>
            <a:r>
              <a:rPr lang="en-US" dirty="0" err="1"/>
              <a:t>Etrurians</a:t>
            </a:r>
            <a:r>
              <a:rPr lang="en-US" dirty="0"/>
              <a:t> on the other had their Isis, the same symbol, a female divinity whom they regarded as "the mother of the gods."</a:t>
            </a:r>
          </a:p>
        </p:txBody>
      </p:sp>
      <p:sp>
        <p:nvSpPr>
          <p:cNvPr id="3" name="Date Placeholder 2"/>
          <p:cNvSpPr>
            <a:spLocks noGrp="1"/>
          </p:cNvSpPr>
          <p:nvPr>
            <p:ph type="dt" sz="half" idx="10"/>
          </p:nvPr>
        </p:nvSpPr>
        <p:spPr/>
        <p:txBody>
          <a:bodyPr/>
          <a:lstStyle/>
          <a:p>
            <a:fld id="{E4398192-0C27-4CF3-8867-D6A0A0CFC48D}" type="datetime1">
              <a:rPr lang="en-US" smtClean="0"/>
              <a:pPr/>
              <a:t>12/24/2017</a:t>
            </a:fld>
            <a:endParaRPr lang="en-US"/>
          </a:p>
        </p:txBody>
      </p:sp>
      <p:sp>
        <p:nvSpPr>
          <p:cNvPr id="4" name="Slide Number Placeholder 3"/>
          <p:cNvSpPr>
            <a:spLocks noGrp="1"/>
          </p:cNvSpPr>
          <p:nvPr>
            <p:ph type="sldNum" sz="quarter" idx="12"/>
          </p:nvPr>
        </p:nvSpPr>
        <p:spPr/>
        <p:txBody>
          <a:bodyPr/>
          <a:lstStyle/>
          <a:p>
            <a:fld id="{CD11EA70-C5DA-4741-9173-0C5E65669221}" type="slidenum">
              <a:rPr lang="en-US" smtClean="0"/>
              <a:pPr/>
              <a:t>48</a:t>
            </a:fld>
            <a:endParaRPr lang="en-US"/>
          </a:p>
        </p:txBody>
      </p:sp>
      <p:sp>
        <p:nvSpPr>
          <p:cNvPr id="5" name="Title 4"/>
          <p:cNvSpPr>
            <a:spLocks noGrp="1"/>
          </p:cNvSpPr>
          <p:nvPr>
            <p:ph type="title"/>
          </p:nvPr>
        </p:nvSpPr>
        <p:spPr/>
        <p:txBody>
          <a:bodyPr>
            <a:normAutofit fontScale="90000"/>
          </a:bodyPr>
          <a:lstStyle/>
          <a:p>
            <a:r>
              <a:rPr lang="en-US" dirty="0"/>
              <a:t>Analyses of Catholic Mariology[2]</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77500" lnSpcReduction="20000"/>
          </a:bodyPr>
          <a:lstStyle/>
          <a:p>
            <a:r>
              <a:rPr lang="en-US" dirty="0"/>
              <a:t>Christ's worship is built on the teachings of the Scriptures. </a:t>
            </a:r>
          </a:p>
          <a:p>
            <a:pPr lvl="1"/>
            <a:r>
              <a:rPr lang="en-US" dirty="0"/>
              <a:t>To obtain forgiveness of sins through Christ there must be a change of heart, a new birth, a new life</a:t>
            </a:r>
          </a:p>
          <a:p>
            <a:pPr lvl="1"/>
            <a:r>
              <a:rPr lang="en-US" dirty="0"/>
              <a:t>Old things must pass away, all things must become new. Romanists believe that they can be saved more easily through Mary. </a:t>
            </a:r>
          </a:p>
          <a:p>
            <a:pPr lvl="1"/>
            <a:r>
              <a:rPr lang="en-US" dirty="0"/>
              <a:t>Christ requires repentance, Mary devotion. </a:t>
            </a:r>
          </a:p>
          <a:p>
            <a:pPr lvl="1"/>
            <a:r>
              <a:rPr lang="en-US" dirty="0"/>
              <a:t>Faith in Christ demands submission to the will of God, reformation of life, and devotion of heart as required by the gospel</a:t>
            </a:r>
          </a:p>
          <a:p>
            <a:pPr lvl="2"/>
            <a:r>
              <a:rPr lang="en-US" dirty="0"/>
              <a:t>Devotion to Mary consists in prayers to her or some external practices in her honor. </a:t>
            </a:r>
          </a:p>
          <a:p>
            <a:pPr lvl="1"/>
            <a:r>
              <a:rPr lang="en-US" dirty="0" err="1"/>
              <a:t>Liguori</a:t>
            </a:r>
            <a:r>
              <a:rPr lang="en-US" dirty="0"/>
              <a:t> teaches that damnation is impossible where there is devotion to the Virgin. </a:t>
            </a:r>
          </a:p>
          <a:p>
            <a:pPr lvl="1"/>
            <a:r>
              <a:rPr lang="en-US" dirty="0" err="1"/>
              <a:t>Pio</a:t>
            </a:r>
            <a:r>
              <a:rPr lang="en-US" dirty="0"/>
              <a:t> </a:t>
            </a:r>
            <a:r>
              <a:rPr lang="en-US" dirty="0" err="1"/>
              <a:t>Nono</a:t>
            </a:r>
            <a:r>
              <a:rPr lang="en-US" dirty="0"/>
              <a:t> (Pius IX), after decreeing the Immaculate Conception, made the cornerstone of the </a:t>
            </a:r>
            <a:r>
              <a:rPr lang="en-US" dirty="0" err="1"/>
              <a:t>Romish</a:t>
            </a:r>
            <a:r>
              <a:rPr lang="en-US" dirty="0"/>
              <a:t> faith to believe and to teach that salvation is received solely and alone through Mary.</a:t>
            </a:r>
          </a:p>
          <a:p>
            <a:pPr lvl="1"/>
            <a:r>
              <a:rPr lang="en-US" dirty="0"/>
              <a:t>"The assumption of Mary" [bodily into heaven, Pius XII, 1950] is a Popish assumption, and it is nothing more.</a:t>
            </a:r>
          </a:p>
        </p:txBody>
      </p:sp>
      <p:sp>
        <p:nvSpPr>
          <p:cNvPr id="3" name="Date Placeholder 2"/>
          <p:cNvSpPr>
            <a:spLocks noGrp="1"/>
          </p:cNvSpPr>
          <p:nvPr>
            <p:ph type="dt" sz="half" idx="10"/>
          </p:nvPr>
        </p:nvSpPr>
        <p:spPr/>
        <p:txBody>
          <a:bodyPr/>
          <a:lstStyle/>
          <a:p>
            <a:fld id="{E4398192-0C27-4CF3-8867-D6A0A0CFC48D}" type="datetime1">
              <a:rPr lang="en-US" smtClean="0"/>
              <a:pPr/>
              <a:t>12/24/2017</a:t>
            </a:fld>
            <a:endParaRPr lang="en-US"/>
          </a:p>
        </p:txBody>
      </p:sp>
      <p:sp>
        <p:nvSpPr>
          <p:cNvPr id="4" name="Slide Number Placeholder 3"/>
          <p:cNvSpPr>
            <a:spLocks noGrp="1"/>
          </p:cNvSpPr>
          <p:nvPr>
            <p:ph type="sldNum" sz="quarter" idx="12"/>
          </p:nvPr>
        </p:nvSpPr>
        <p:spPr/>
        <p:txBody>
          <a:bodyPr/>
          <a:lstStyle/>
          <a:p>
            <a:fld id="{CD11EA70-C5DA-4741-9173-0C5E65669221}" type="slidenum">
              <a:rPr lang="en-US" smtClean="0"/>
              <a:pPr/>
              <a:t>49</a:t>
            </a:fld>
            <a:endParaRPr lang="en-US"/>
          </a:p>
        </p:txBody>
      </p:sp>
      <p:sp>
        <p:nvSpPr>
          <p:cNvPr id="5" name="Title 4"/>
          <p:cNvSpPr>
            <a:spLocks noGrp="1"/>
          </p:cNvSpPr>
          <p:nvPr>
            <p:ph type="title"/>
          </p:nvPr>
        </p:nvSpPr>
        <p:spPr/>
        <p:txBody>
          <a:bodyPr>
            <a:normAutofit fontScale="90000"/>
          </a:bodyPr>
          <a:lstStyle/>
          <a:p>
            <a:r>
              <a:rPr lang="en-US" dirty="0"/>
              <a:t>Analyses of Catholic Mariology[2]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Roman Catholic View (Our topic this morning)</a:t>
            </a:r>
          </a:p>
          <a:p>
            <a:pPr lvl="1"/>
            <a:r>
              <a:rPr lang="en-US" dirty="0"/>
              <a:t>Mariology of the Catholic Church is the systematic study of the person of Mary, mother of Jesus, and of her place in the Economy of Salvation, within Catholic theology</a:t>
            </a:r>
          </a:p>
          <a:p>
            <a:pPr lvl="1"/>
            <a:r>
              <a:rPr lang="en-US" dirty="0"/>
              <a:t>Mary is seen as having a singular dignity above the saints</a:t>
            </a:r>
          </a:p>
          <a:p>
            <a:pPr lvl="1"/>
            <a:r>
              <a:rPr lang="en-US" dirty="0"/>
              <a:t>The Catholic Church teaches that she was conceived without original sin therefore receiving a higher level of veneration than all other saints</a:t>
            </a:r>
          </a:p>
          <a:p>
            <a:pPr lvl="1"/>
            <a:r>
              <a:rPr lang="en-US" dirty="0"/>
              <a:t>Catholic Mariology thus studies not only her life but also the veneration of her in daily life, prayer, hymns, art, music, and architecture in modern and ancient Christianity throughout the ages</a:t>
            </a:r>
          </a:p>
        </p:txBody>
      </p:sp>
      <p:sp>
        <p:nvSpPr>
          <p:cNvPr id="3" name="Date Placeholder 2"/>
          <p:cNvSpPr>
            <a:spLocks noGrp="1"/>
          </p:cNvSpPr>
          <p:nvPr>
            <p:ph type="dt" sz="half" idx="10"/>
          </p:nvPr>
        </p:nvSpPr>
        <p:spPr/>
        <p:txBody>
          <a:bodyPr/>
          <a:lstStyle/>
          <a:p>
            <a:fld id="{E4398192-0C27-4CF3-8867-D6A0A0CFC48D}" type="datetime1">
              <a:rPr lang="en-US" smtClean="0"/>
              <a:pPr/>
              <a:t>12/24/2017</a:t>
            </a:fld>
            <a:endParaRPr lang="en-US"/>
          </a:p>
        </p:txBody>
      </p:sp>
      <p:sp>
        <p:nvSpPr>
          <p:cNvPr id="4" name="Slide Number Placeholder 3"/>
          <p:cNvSpPr>
            <a:spLocks noGrp="1"/>
          </p:cNvSpPr>
          <p:nvPr>
            <p:ph type="sldNum" sz="quarter" idx="12"/>
          </p:nvPr>
        </p:nvSpPr>
        <p:spPr/>
        <p:txBody>
          <a:bodyPr/>
          <a:lstStyle/>
          <a:p>
            <a:fld id="{CD11EA70-C5DA-4741-9173-0C5E65669221}" type="slidenum">
              <a:rPr lang="en-US" smtClean="0"/>
              <a:pPr/>
              <a:t>5</a:t>
            </a:fld>
            <a:endParaRPr lang="en-US"/>
          </a:p>
        </p:txBody>
      </p:sp>
      <p:sp>
        <p:nvSpPr>
          <p:cNvPr id="5" name="Title 4"/>
          <p:cNvSpPr>
            <a:spLocks noGrp="1"/>
          </p:cNvSpPr>
          <p:nvPr>
            <p:ph type="title"/>
          </p:nvPr>
        </p:nvSpPr>
        <p:spPr/>
        <p:txBody>
          <a:bodyPr/>
          <a:lstStyle/>
          <a:p>
            <a:r>
              <a:rPr lang="en-US" dirty="0"/>
              <a:t>Diversity of Marian Views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As a virgin, Mary became the medium through which the ever blessed Christ came into the world. </a:t>
            </a:r>
          </a:p>
          <a:p>
            <a:pPr lvl="1"/>
            <a:r>
              <a:rPr lang="en-US" dirty="0"/>
              <a:t>Because of this she was blessed among women. She was not worshiped by those who knew her in the flesh, and she is without any claim to worship at this time, or any time. (Luke 1:41-45)</a:t>
            </a:r>
          </a:p>
        </p:txBody>
      </p:sp>
      <p:sp>
        <p:nvSpPr>
          <p:cNvPr id="3" name="Date Placeholder 2"/>
          <p:cNvSpPr>
            <a:spLocks noGrp="1"/>
          </p:cNvSpPr>
          <p:nvPr>
            <p:ph type="dt" sz="half" idx="10"/>
          </p:nvPr>
        </p:nvSpPr>
        <p:spPr/>
        <p:txBody>
          <a:bodyPr/>
          <a:lstStyle/>
          <a:p>
            <a:fld id="{E4398192-0C27-4CF3-8867-D6A0A0CFC48D}" type="datetime1">
              <a:rPr lang="en-US" smtClean="0"/>
              <a:pPr/>
              <a:t>12/24/2017</a:t>
            </a:fld>
            <a:endParaRPr lang="en-US"/>
          </a:p>
        </p:txBody>
      </p:sp>
      <p:sp>
        <p:nvSpPr>
          <p:cNvPr id="4" name="Slide Number Placeholder 3"/>
          <p:cNvSpPr>
            <a:spLocks noGrp="1"/>
          </p:cNvSpPr>
          <p:nvPr>
            <p:ph type="sldNum" sz="quarter" idx="12"/>
          </p:nvPr>
        </p:nvSpPr>
        <p:spPr/>
        <p:txBody>
          <a:bodyPr/>
          <a:lstStyle/>
          <a:p>
            <a:fld id="{CD11EA70-C5DA-4741-9173-0C5E65669221}" type="slidenum">
              <a:rPr lang="en-US" smtClean="0"/>
              <a:pPr/>
              <a:t>50</a:t>
            </a:fld>
            <a:endParaRPr lang="en-US"/>
          </a:p>
        </p:txBody>
      </p:sp>
      <p:sp>
        <p:nvSpPr>
          <p:cNvPr id="5" name="Title 4"/>
          <p:cNvSpPr>
            <a:spLocks noGrp="1"/>
          </p:cNvSpPr>
          <p:nvPr>
            <p:ph type="title"/>
          </p:nvPr>
        </p:nvSpPr>
        <p:spPr/>
        <p:txBody>
          <a:bodyPr>
            <a:normAutofit fontScale="90000"/>
          </a:bodyPr>
          <a:lstStyle/>
          <a:p>
            <a:r>
              <a:rPr lang="en-US" dirty="0"/>
              <a:t>Analyses of Catholic Mariology[2]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Anglican View</a:t>
            </a:r>
          </a:p>
          <a:p>
            <a:pPr lvl="1"/>
            <a:r>
              <a:rPr lang="en-US" dirty="0"/>
              <a:t>Anglicans generally share some of the fundamental Marian beliefs such as divine maternity and the virgin birth of Jesus, although there is no systematic agreed upon Mariology</a:t>
            </a:r>
          </a:p>
          <a:p>
            <a:endParaRPr lang="en-US" dirty="0"/>
          </a:p>
        </p:txBody>
      </p:sp>
      <p:sp>
        <p:nvSpPr>
          <p:cNvPr id="3" name="Date Placeholder 2"/>
          <p:cNvSpPr>
            <a:spLocks noGrp="1"/>
          </p:cNvSpPr>
          <p:nvPr>
            <p:ph type="dt" sz="half" idx="10"/>
          </p:nvPr>
        </p:nvSpPr>
        <p:spPr/>
        <p:txBody>
          <a:bodyPr/>
          <a:lstStyle/>
          <a:p>
            <a:fld id="{E4398192-0C27-4CF3-8867-D6A0A0CFC48D}" type="datetime1">
              <a:rPr lang="en-US" smtClean="0"/>
              <a:pPr/>
              <a:t>12/24/2017</a:t>
            </a:fld>
            <a:endParaRPr lang="en-US"/>
          </a:p>
        </p:txBody>
      </p:sp>
      <p:sp>
        <p:nvSpPr>
          <p:cNvPr id="4" name="Slide Number Placeholder 3"/>
          <p:cNvSpPr>
            <a:spLocks noGrp="1"/>
          </p:cNvSpPr>
          <p:nvPr>
            <p:ph type="sldNum" sz="quarter" idx="12"/>
          </p:nvPr>
        </p:nvSpPr>
        <p:spPr/>
        <p:txBody>
          <a:bodyPr/>
          <a:lstStyle/>
          <a:p>
            <a:fld id="{CD11EA70-C5DA-4741-9173-0C5E65669221}" type="slidenum">
              <a:rPr lang="en-US" smtClean="0"/>
              <a:pPr/>
              <a:t>6</a:t>
            </a:fld>
            <a:endParaRPr lang="en-US"/>
          </a:p>
        </p:txBody>
      </p:sp>
      <p:sp>
        <p:nvSpPr>
          <p:cNvPr id="5" name="Title 4"/>
          <p:cNvSpPr>
            <a:spLocks noGrp="1"/>
          </p:cNvSpPr>
          <p:nvPr>
            <p:ph type="title"/>
          </p:nvPr>
        </p:nvSpPr>
        <p:spPr/>
        <p:txBody>
          <a:bodyPr/>
          <a:lstStyle/>
          <a:p>
            <a:r>
              <a:rPr lang="en-US" dirty="0"/>
              <a:t>Diversity of Marian Views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Eastern Orthodox View</a:t>
            </a:r>
          </a:p>
          <a:p>
            <a:pPr lvl="1"/>
            <a:r>
              <a:rPr lang="en-US" dirty="0"/>
              <a:t>Eastern Orthodox theology calls Mary the </a:t>
            </a:r>
            <a:r>
              <a:rPr lang="en-US" dirty="0" err="1"/>
              <a:t>Theotokos</a:t>
            </a:r>
            <a:r>
              <a:rPr lang="en-US" dirty="0"/>
              <a:t>, which means God-bearer. This term emphasizes Mary's status as the mother of God incarnate in Jesus but not the mother of God from eternity.</a:t>
            </a:r>
          </a:p>
          <a:p>
            <a:pPr lvl="1"/>
            <a:r>
              <a:rPr lang="en-US" dirty="0"/>
              <a:t>The virginal motherhood of Mary stands at the center of Orthodox Mariology, in which the title Ever Virgin is often used. </a:t>
            </a:r>
          </a:p>
          <a:p>
            <a:pPr lvl="1"/>
            <a:r>
              <a:rPr lang="en-US" dirty="0"/>
              <a:t>The Orthodox </a:t>
            </a:r>
            <a:r>
              <a:rPr lang="en-US" dirty="0" err="1"/>
              <a:t>Mariological</a:t>
            </a:r>
            <a:r>
              <a:rPr lang="en-US" dirty="0"/>
              <a:t> approach emphasizes the sublime holiness of Mary, her share in redemption and her role as a mediator of grace.</a:t>
            </a:r>
          </a:p>
          <a:p>
            <a:pPr lvl="1"/>
            <a:r>
              <a:rPr lang="en-US" dirty="0"/>
              <a:t>Unlike the Catholic approach, </a:t>
            </a:r>
            <a:r>
              <a:rPr lang="en-US" u="sng" dirty="0"/>
              <a:t>Orthodox Mariology does not support the Immaculate Conception of Mary</a:t>
            </a:r>
          </a:p>
          <a:p>
            <a:pPr lvl="1"/>
            <a:r>
              <a:rPr lang="en-US" dirty="0"/>
              <a:t>Prior to the 20th century, Orthodox Mariology was almost entirely liturgical, and had no systematic presentation similar to Roman Catholic Mariology</a:t>
            </a:r>
          </a:p>
          <a:p>
            <a:endParaRPr lang="en-US" dirty="0"/>
          </a:p>
        </p:txBody>
      </p:sp>
      <p:sp>
        <p:nvSpPr>
          <p:cNvPr id="3" name="Date Placeholder 2"/>
          <p:cNvSpPr>
            <a:spLocks noGrp="1"/>
          </p:cNvSpPr>
          <p:nvPr>
            <p:ph type="dt" sz="half" idx="10"/>
          </p:nvPr>
        </p:nvSpPr>
        <p:spPr/>
        <p:txBody>
          <a:bodyPr/>
          <a:lstStyle/>
          <a:p>
            <a:fld id="{E4398192-0C27-4CF3-8867-D6A0A0CFC48D}" type="datetime1">
              <a:rPr lang="en-US" smtClean="0"/>
              <a:pPr/>
              <a:t>12/24/2017</a:t>
            </a:fld>
            <a:endParaRPr lang="en-US"/>
          </a:p>
        </p:txBody>
      </p:sp>
      <p:sp>
        <p:nvSpPr>
          <p:cNvPr id="4" name="Slide Number Placeholder 3"/>
          <p:cNvSpPr>
            <a:spLocks noGrp="1"/>
          </p:cNvSpPr>
          <p:nvPr>
            <p:ph type="sldNum" sz="quarter" idx="12"/>
          </p:nvPr>
        </p:nvSpPr>
        <p:spPr/>
        <p:txBody>
          <a:bodyPr/>
          <a:lstStyle/>
          <a:p>
            <a:fld id="{CD11EA70-C5DA-4741-9173-0C5E65669221}" type="slidenum">
              <a:rPr lang="en-US" smtClean="0"/>
              <a:pPr/>
              <a:t>7</a:t>
            </a:fld>
            <a:endParaRPr lang="en-US"/>
          </a:p>
        </p:txBody>
      </p:sp>
      <p:sp>
        <p:nvSpPr>
          <p:cNvPr id="5" name="Title 4"/>
          <p:cNvSpPr>
            <a:spLocks noGrp="1"/>
          </p:cNvSpPr>
          <p:nvPr>
            <p:ph type="title"/>
          </p:nvPr>
        </p:nvSpPr>
        <p:spPr/>
        <p:txBody>
          <a:bodyPr/>
          <a:lstStyle/>
          <a:p>
            <a:r>
              <a:rPr lang="en-US" dirty="0"/>
              <a:t>Diversity of Marian Views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Protestant View</a:t>
            </a:r>
          </a:p>
          <a:p>
            <a:pPr lvl="1"/>
            <a:r>
              <a:rPr lang="en-US" dirty="0"/>
              <a:t>Protestants today do not share the veneration of Mary practiced by Roman Catholics and Eastern Orthodox</a:t>
            </a:r>
          </a:p>
        </p:txBody>
      </p:sp>
      <p:sp>
        <p:nvSpPr>
          <p:cNvPr id="3" name="Date Placeholder 2"/>
          <p:cNvSpPr>
            <a:spLocks noGrp="1"/>
          </p:cNvSpPr>
          <p:nvPr>
            <p:ph type="dt" sz="half" idx="10"/>
          </p:nvPr>
        </p:nvSpPr>
        <p:spPr/>
        <p:txBody>
          <a:bodyPr/>
          <a:lstStyle/>
          <a:p>
            <a:fld id="{E4398192-0C27-4CF3-8867-D6A0A0CFC48D}" type="datetime1">
              <a:rPr lang="en-US" smtClean="0"/>
              <a:pPr/>
              <a:t>12/24/2017</a:t>
            </a:fld>
            <a:endParaRPr lang="en-US"/>
          </a:p>
        </p:txBody>
      </p:sp>
      <p:sp>
        <p:nvSpPr>
          <p:cNvPr id="4" name="Slide Number Placeholder 3"/>
          <p:cNvSpPr>
            <a:spLocks noGrp="1"/>
          </p:cNvSpPr>
          <p:nvPr>
            <p:ph type="sldNum" sz="quarter" idx="12"/>
          </p:nvPr>
        </p:nvSpPr>
        <p:spPr/>
        <p:txBody>
          <a:bodyPr/>
          <a:lstStyle/>
          <a:p>
            <a:fld id="{CD11EA70-C5DA-4741-9173-0C5E65669221}" type="slidenum">
              <a:rPr lang="en-US" smtClean="0"/>
              <a:pPr/>
              <a:t>8</a:t>
            </a:fld>
            <a:endParaRPr lang="en-US"/>
          </a:p>
        </p:txBody>
      </p:sp>
      <p:sp>
        <p:nvSpPr>
          <p:cNvPr id="5" name="Title 4"/>
          <p:cNvSpPr>
            <a:spLocks noGrp="1"/>
          </p:cNvSpPr>
          <p:nvPr>
            <p:ph type="title"/>
          </p:nvPr>
        </p:nvSpPr>
        <p:spPr/>
        <p:txBody>
          <a:bodyPr/>
          <a:lstStyle/>
          <a:p>
            <a:r>
              <a:rPr lang="en-US" dirty="0"/>
              <a:t>Diversity of Marian Views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a:t>Islamic View</a:t>
            </a:r>
          </a:p>
          <a:p>
            <a:pPr lvl="1"/>
            <a:r>
              <a:rPr lang="en-US" sz="2600" dirty="0"/>
              <a:t>Mary (</a:t>
            </a:r>
            <a:r>
              <a:rPr lang="en-US" sz="2600" dirty="0" err="1"/>
              <a:t>translit</a:t>
            </a:r>
            <a:r>
              <a:rPr lang="en-US" sz="2600" dirty="0"/>
              <a:t>. </a:t>
            </a:r>
            <a:r>
              <a:rPr lang="en-US" sz="2600" dirty="0" err="1"/>
              <a:t>Maryam</a:t>
            </a:r>
            <a:r>
              <a:rPr lang="en-US" sz="2600" dirty="0"/>
              <a:t>), the mother of Jesus (Isa), holds a singularly exalted place in Islam as the only woman named in the Qur’an, which refers to her seventy times and explicitly identifies her as the greatest of all women, stating, with reference to the angelic </a:t>
            </a:r>
            <a:r>
              <a:rPr lang="en-US" sz="2600" dirty="0" err="1"/>
              <a:t>saluation</a:t>
            </a:r>
            <a:r>
              <a:rPr lang="en-US" sz="2600" dirty="0"/>
              <a:t> during the annunciation, "O Mary, God has chosen you, and purified you; He has chosen you above all the women of creation.“</a:t>
            </a:r>
          </a:p>
          <a:p>
            <a:pPr lvl="1"/>
            <a:r>
              <a:rPr lang="en-US" sz="2600" dirty="0"/>
              <a:t>In the Quran, her story is related in three </a:t>
            </a:r>
            <a:r>
              <a:rPr lang="en-US" sz="2600" dirty="0" err="1"/>
              <a:t>Meccan</a:t>
            </a:r>
            <a:r>
              <a:rPr lang="en-US" sz="2600" dirty="0"/>
              <a:t> chapters (19, 21, 23) and four </a:t>
            </a:r>
            <a:r>
              <a:rPr lang="en-US" sz="2600" dirty="0" err="1"/>
              <a:t>Medinan</a:t>
            </a:r>
            <a:r>
              <a:rPr lang="en-US" sz="2600" dirty="0"/>
              <a:t> chapters (3, 4, 5, 66), and the nineteenth chapter of the scripture, titled "Mary" (</a:t>
            </a:r>
            <a:r>
              <a:rPr lang="en-US" sz="2600" dirty="0" err="1"/>
              <a:t>Surat</a:t>
            </a:r>
            <a:r>
              <a:rPr lang="en-US" sz="2600" dirty="0"/>
              <a:t> </a:t>
            </a:r>
            <a:r>
              <a:rPr lang="en-US" sz="2600" dirty="0" err="1"/>
              <a:t>Maryam</a:t>
            </a:r>
            <a:r>
              <a:rPr lang="en-US" sz="2600" dirty="0"/>
              <a:t>), is named after her. The Quran refers to Mary more often than the New Testament</a:t>
            </a:r>
          </a:p>
          <a:p>
            <a:pPr lvl="1"/>
            <a:r>
              <a:rPr lang="en-US" sz="2600" dirty="0"/>
              <a:t>Orthodox Islamic belief "has upheld the tenet of the virgin birth of Jesus," </a:t>
            </a:r>
          </a:p>
          <a:p>
            <a:pPr lvl="1"/>
            <a:r>
              <a:rPr lang="en-US" sz="2600" dirty="0"/>
              <a:t>Classical Islamic thinkers never dwelt on the question of the perpetual virginity of Mary but it was generally agreed in traditional Islam that Mary remained virgin through the entirety of her life, with the Qur’an's mention of Mary's purification “from the touch of men” implying perpetual virginity in the minds of many of the most prominent Islamic fathers</a:t>
            </a:r>
          </a:p>
        </p:txBody>
      </p:sp>
      <p:sp>
        <p:nvSpPr>
          <p:cNvPr id="3" name="Date Placeholder 2"/>
          <p:cNvSpPr>
            <a:spLocks noGrp="1"/>
          </p:cNvSpPr>
          <p:nvPr>
            <p:ph type="dt" sz="half" idx="10"/>
          </p:nvPr>
        </p:nvSpPr>
        <p:spPr/>
        <p:txBody>
          <a:bodyPr/>
          <a:lstStyle/>
          <a:p>
            <a:fld id="{E4398192-0C27-4CF3-8867-D6A0A0CFC48D}" type="datetime1">
              <a:rPr lang="en-US" smtClean="0"/>
              <a:pPr/>
              <a:t>12/24/2017</a:t>
            </a:fld>
            <a:endParaRPr lang="en-US"/>
          </a:p>
        </p:txBody>
      </p:sp>
      <p:sp>
        <p:nvSpPr>
          <p:cNvPr id="4" name="Slide Number Placeholder 3"/>
          <p:cNvSpPr>
            <a:spLocks noGrp="1"/>
          </p:cNvSpPr>
          <p:nvPr>
            <p:ph type="sldNum" sz="quarter" idx="12"/>
          </p:nvPr>
        </p:nvSpPr>
        <p:spPr/>
        <p:txBody>
          <a:bodyPr/>
          <a:lstStyle/>
          <a:p>
            <a:fld id="{CD11EA70-C5DA-4741-9173-0C5E65669221}" type="slidenum">
              <a:rPr lang="en-US" smtClean="0"/>
              <a:pPr/>
              <a:t>9</a:t>
            </a:fld>
            <a:endParaRPr lang="en-US"/>
          </a:p>
        </p:txBody>
      </p:sp>
      <p:sp>
        <p:nvSpPr>
          <p:cNvPr id="5" name="Title 4"/>
          <p:cNvSpPr>
            <a:spLocks noGrp="1"/>
          </p:cNvSpPr>
          <p:nvPr>
            <p:ph type="title"/>
          </p:nvPr>
        </p:nvSpPr>
        <p:spPr/>
        <p:txBody>
          <a:bodyPr/>
          <a:lstStyle/>
          <a:p>
            <a:r>
              <a:rPr lang="en-US" dirty="0"/>
              <a:t>Diversity of Marian Views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689</TotalTime>
  <Words>5717</Words>
  <Application>Microsoft Office PowerPoint</Application>
  <PresentationFormat>On-screen Show (4:3)</PresentationFormat>
  <Paragraphs>402</Paragraphs>
  <Slides>50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Calibri</vt:lpstr>
      <vt:lpstr>Lucida Sans Unicode</vt:lpstr>
      <vt:lpstr>Verdana</vt:lpstr>
      <vt:lpstr>Wingdings 2</vt:lpstr>
      <vt:lpstr>Wingdings 3</vt:lpstr>
      <vt:lpstr>Concourse</vt:lpstr>
      <vt:lpstr> A SURVEY OF MARIOLOGY</vt:lpstr>
      <vt:lpstr>Introduction</vt:lpstr>
      <vt:lpstr>What is “Mariology?”</vt:lpstr>
      <vt:lpstr>Diversity of Marian Views</vt:lpstr>
      <vt:lpstr>Diversity of Marian Views</vt:lpstr>
      <vt:lpstr>Diversity of Marian Views</vt:lpstr>
      <vt:lpstr>Diversity of Marian Views</vt:lpstr>
      <vt:lpstr>Diversity of Marian Views</vt:lpstr>
      <vt:lpstr>Diversity of Marian Views</vt:lpstr>
      <vt:lpstr>Some Definitions (Merriam-Webster)</vt:lpstr>
      <vt:lpstr>Some Definitions (Merriam-Webster)</vt:lpstr>
      <vt:lpstr>Some Definitions (Wikipedia)</vt:lpstr>
      <vt:lpstr>Some Definitions (Wikipedia)</vt:lpstr>
      <vt:lpstr>Some Definitions (Wikipedia)</vt:lpstr>
      <vt:lpstr>Some Definitions (Wikipedia)</vt:lpstr>
      <vt:lpstr>Roman Catholic “Mariology”</vt:lpstr>
      <vt:lpstr>Roman Catholic “Mariology”</vt:lpstr>
      <vt:lpstr>Roman Catholic “Mariology”</vt:lpstr>
      <vt:lpstr>Roman Catholic “Mariology”</vt:lpstr>
      <vt:lpstr>Roman Catholic “Mariology”</vt:lpstr>
      <vt:lpstr>Roman Catholic “Mariology”</vt:lpstr>
      <vt:lpstr>Roman Catholic “Mariology”</vt:lpstr>
      <vt:lpstr>Roman Catholic “Mariology”</vt:lpstr>
      <vt:lpstr>Roman Catholic “Mariology”</vt:lpstr>
      <vt:lpstr>Roman Catholic “Mariology”</vt:lpstr>
      <vt:lpstr>Roman Catholic “Mariology”</vt:lpstr>
      <vt:lpstr>Roman Catholic “Mariology”</vt:lpstr>
      <vt:lpstr>Roman Catholic “Mariology”</vt:lpstr>
      <vt:lpstr>Roman Catholic “Mariology”</vt:lpstr>
      <vt:lpstr>Roman Catholic “Mariology”</vt:lpstr>
      <vt:lpstr>Roman Catholic “Mariology”</vt:lpstr>
      <vt:lpstr>Roman Catholic “Mariology”</vt:lpstr>
      <vt:lpstr>Roman Catholic “Mariology”</vt:lpstr>
      <vt:lpstr>Roman Catholic “Mariology”</vt:lpstr>
      <vt:lpstr>Roman Catholic “Mariology”</vt:lpstr>
      <vt:lpstr>Roman Catholic “Mariology”</vt:lpstr>
      <vt:lpstr>Roman Catholic “Mariology”</vt:lpstr>
      <vt:lpstr>Roman Catholic “Mariology”</vt:lpstr>
      <vt:lpstr>Roman Catholic “Mariology”</vt:lpstr>
      <vt:lpstr>Roman Catholic “Mariology”</vt:lpstr>
      <vt:lpstr>Roman Catholic “Mariology”</vt:lpstr>
      <vt:lpstr>Roman Catholic “Mariology”</vt:lpstr>
      <vt:lpstr>Roman Catholic “Mariology”</vt:lpstr>
      <vt:lpstr>Roman Catholic “Mariology”</vt:lpstr>
      <vt:lpstr>Analyses of Catholic Mariology</vt:lpstr>
      <vt:lpstr>Analyses of Catholic Mariology [1]</vt:lpstr>
      <vt:lpstr>Analyses of Catholic Mariology [1]</vt:lpstr>
      <vt:lpstr>Analyses of Catholic Mariology[2]</vt:lpstr>
      <vt:lpstr>Analyses of Catholic Mariology[2]</vt:lpstr>
      <vt:lpstr>Analyses of Catholic Mariology[2]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W</dc:creator>
  <cp:lastModifiedBy>Jeff Smelser</cp:lastModifiedBy>
  <cp:revision>71</cp:revision>
  <dcterms:created xsi:type="dcterms:W3CDTF">2017-12-21T15:09:49Z</dcterms:created>
  <dcterms:modified xsi:type="dcterms:W3CDTF">2017-12-24T15:50:50Z</dcterms:modified>
</cp:coreProperties>
</file>