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80" r:id="rId3"/>
    <p:sldId id="273" r:id="rId4"/>
    <p:sldId id="274" r:id="rId5"/>
    <p:sldId id="275" r:id="rId6"/>
    <p:sldId id="276" r:id="rId7"/>
    <p:sldId id="279" r:id="rId8"/>
    <p:sldId id="257" r:id="rId9"/>
    <p:sldId id="258" r:id="rId10"/>
    <p:sldId id="267" r:id="rId11"/>
    <p:sldId id="259" r:id="rId12"/>
    <p:sldId id="260" r:id="rId13"/>
    <p:sldId id="261" r:id="rId14"/>
    <p:sldId id="262" r:id="rId15"/>
    <p:sldId id="263" r:id="rId16"/>
    <p:sldId id="264" r:id="rId17"/>
    <p:sldId id="265" r:id="rId18"/>
    <p:sldId id="277" r:id="rId19"/>
    <p:sldId id="278" r:id="rId20"/>
    <p:sldId id="26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p:cViewPr varScale="1">
        <p:scale>
          <a:sx n="44" d="100"/>
          <a:sy n="44" d="100"/>
        </p:scale>
        <p:origin x="106"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20FE47-7A45-47D8-8213-0C837B8F10EF}" type="datetimeFigureOut">
              <a:rPr lang="en-US" smtClean="0"/>
              <a:t>12/10/2017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6DC822-9323-44C4-AE23-C6EF971599D1}" type="slidenum">
              <a:rPr lang="en-US" smtClean="0"/>
              <a:t>‹#›</a:t>
            </a:fld>
            <a:endParaRPr lang="en-US"/>
          </a:p>
        </p:txBody>
      </p:sp>
    </p:spTree>
    <p:extLst>
      <p:ext uri="{BB962C8B-B14F-4D97-AF65-F5344CB8AC3E}">
        <p14:creationId xmlns:p14="http://schemas.microsoft.com/office/powerpoint/2010/main" val="5482833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57300" lvl="2" indent="-342900">
              <a:buFont typeface="Arial" panose="020B0604020202020204" pitchFamily="34" charset="0"/>
              <a:buChar char="•"/>
            </a:pPr>
            <a:r>
              <a:rPr lang="en-US" sz="1600" dirty="0"/>
              <a:t>consider animals</a:t>
            </a:r>
          </a:p>
          <a:p>
            <a:pPr marL="1257300" lvl="2" indent="-342900">
              <a:buFont typeface="Arial" panose="020B0604020202020204" pitchFamily="34" charset="0"/>
              <a:buChar char="•"/>
            </a:pPr>
            <a:r>
              <a:rPr lang="en-US" sz="1600" dirty="0"/>
              <a:t>If there is no God defining right and wrong, we’re no different than animals, and are accountable to no higher power</a:t>
            </a:r>
            <a:endParaRPr lang="en-US" sz="2200" dirty="0"/>
          </a:p>
          <a:p>
            <a:pPr lvl="1"/>
            <a:r>
              <a:rPr lang="en-US" sz="2200" dirty="0"/>
              <a:t>“Me Too” reflections on Clinton: “It was different then”</a:t>
            </a:r>
          </a:p>
          <a:p>
            <a:pPr lvl="1"/>
            <a:r>
              <a:rPr lang="en-US" sz="1600" dirty="0"/>
              <a:t>	(an aside: happy this is occurring even if the fundamental problem isn’t understood. Maybe it will serve as an inflection point)</a:t>
            </a:r>
          </a:p>
          <a:p>
            <a:endParaRPr lang="en-US" dirty="0"/>
          </a:p>
        </p:txBody>
      </p:sp>
      <p:sp>
        <p:nvSpPr>
          <p:cNvPr id="4" name="Slide Number Placeholder 3"/>
          <p:cNvSpPr>
            <a:spLocks noGrp="1"/>
          </p:cNvSpPr>
          <p:nvPr>
            <p:ph type="sldNum" sz="quarter" idx="10"/>
          </p:nvPr>
        </p:nvSpPr>
        <p:spPr/>
        <p:txBody>
          <a:bodyPr/>
          <a:lstStyle/>
          <a:p>
            <a:fld id="{296DC822-9323-44C4-AE23-C6EF971599D1}" type="slidenum">
              <a:rPr lang="en-US" smtClean="0"/>
              <a:t>2</a:t>
            </a:fld>
            <a:endParaRPr lang="en-US"/>
          </a:p>
        </p:txBody>
      </p:sp>
    </p:spTree>
    <p:extLst>
      <p:ext uri="{BB962C8B-B14F-4D97-AF65-F5344CB8AC3E}">
        <p14:creationId xmlns:p14="http://schemas.microsoft.com/office/powerpoint/2010/main" val="41594955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Catholic, Anglican, Greek Orthodox, Presbyterian, Charismatic</a:t>
            </a:r>
          </a:p>
          <a:p>
            <a:endParaRPr lang="en-US" dirty="0"/>
          </a:p>
        </p:txBody>
      </p:sp>
      <p:sp>
        <p:nvSpPr>
          <p:cNvPr id="4" name="Slide Number Placeholder 3"/>
          <p:cNvSpPr>
            <a:spLocks noGrp="1"/>
          </p:cNvSpPr>
          <p:nvPr>
            <p:ph type="sldNum" sz="quarter" idx="10"/>
          </p:nvPr>
        </p:nvSpPr>
        <p:spPr/>
        <p:txBody>
          <a:bodyPr/>
          <a:lstStyle/>
          <a:p>
            <a:fld id="{296DC822-9323-44C4-AE23-C6EF971599D1}" type="slidenum">
              <a:rPr lang="en-US" smtClean="0"/>
              <a:t>20</a:t>
            </a:fld>
            <a:endParaRPr lang="en-US"/>
          </a:p>
        </p:txBody>
      </p:sp>
    </p:spTree>
    <p:extLst>
      <p:ext uri="{BB962C8B-B14F-4D97-AF65-F5344CB8AC3E}">
        <p14:creationId xmlns:p14="http://schemas.microsoft.com/office/powerpoint/2010/main" val="2446901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0A3A896-7254-43BD-92E8-A1D6AAD78301}" type="datetimeFigureOut">
              <a:rPr lang="en-US" smtClean="0"/>
              <a:t>12/10/2017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067348-65AA-4D75-8DF5-82D72B707BB4}" type="slidenum">
              <a:rPr lang="en-US" smtClean="0"/>
              <a:t>‹#›</a:t>
            </a:fld>
            <a:endParaRPr lang="en-US"/>
          </a:p>
        </p:txBody>
      </p:sp>
    </p:spTree>
    <p:extLst>
      <p:ext uri="{BB962C8B-B14F-4D97-AF65-F5344CB8AC3E}">
        <p14:creationId xmlns:p14="http://schemas.microsoft.com/office/powerpoint/2010/main" val="3561967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A3A896-7254-43BD-92E8-A1D6AAD78301}" type="datetimeFigureOut">
              <a:rPr lang="en-US" smtClean="0"/>
              <a:t>12/10/2017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067348-65AA-4D75-8DF5-82D72B707BB4}" type="slidenum">
              <a:rPr lang="en-US" smtClean="0"/>
              <a:t>‹#›</a:t>
            </a:fld>
            <a:endParaRPr lang="en-US"/>
          </a:p>
        </p:txBody>
      </p:sp>
    </p:spTree>
    <p:extLst>
      <p:ext uri="{BB962C8B-B14F-4D97-AF65-F5344CB8AC3E}">
        <p14:creationId xmlns:p14="http://schemas.microsoft.com/office/powerpoint/2010/main" val="2431993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A3A896-7254-43BD-92E8-A1D6AAD78301}" type="datetimeFigureOut">
              <a:rPr lang="en-US" smtClean="0"/>
              <a:t>12/10/2017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067348-65AA-4D75-8DF5-82D72B707BB4}" type="slidenum">
              <a:rPr lang="en-US" smtClean="0"/>
              <a:t>‹#›</a:t>
            </a:fld>
            <a:endParaRPr lang="en-US"/>
          </a:p>
        </p:txBody>
      </p:sp>
    </p:spTree>
    <p:extLst>
      <p:ext uri="{BB962C8B-B14F-4D97-AF65-F5344CB8AC3E}">
        <p14:creationId xmlns:p14="http://schemas.microsoft.com/office/powerpoint/2010/main" val="1164642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A3A896-7254-43BD-92E8-A1D6AAD78301}" type="datetimeFigureOut">
              <a:rPr lang="en-US" smtClean="0"/>
              <a:t>12/10/2017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067348-65AA-4D75-8DF5-82D72B707BB4}" type="slidenum">
              <a:rPr lang="en-US" smtClean="0"/>
              <a:t>‹#›</a:t>
            </a:fld>
            <a:endParaRPr lang="en-US"/>
          </a:p>
        </p:txBody>
      </p:sp>
    </p:spTree>
    <p:extLst>
      <p:ext uri="{BB962C8B-B14F-4D97-AF65-F5344CB8AC3E}">
        <p14:creationId xmlns:p14="http://schemas.microsoft.com/office/powerpoint/2010/main" val="3681550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A3A896-7254-43BD-92E8-A1D6AAD78301}" type="datetimeFigureOut">
              <a:rPr lang="en-US" smtClean="0"/>
              <a:t>12/10/2017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067348-65AA-4D75-8DF5-82D72B707BB4}" type="slidenum">
              <a:rPr lang="en-US" smtClean="0"/>
              <a:t>‹#›</a:t>
            </a:fld>
            <a:endParaRPr lang="en-US"/>
          </a:p>
        </p:txBody>
      </p:sp>
    </p:spTree>
    <p:extLst>
      <p:ext uri="{BB962C8B-B14F-4D97-AF65-F5344CB8AC3E}">
        <p14:creationId xmlns:p14="http://schemas.microsoft.com/office/powerpoint/2010/main" val="1413033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0A3A896-7254-43BD-92E8-A1D6AAD78301}" type="datetimeFigureOut">
              <a:rPr lang="en-US" smtClean="0"/>
              <a:t>12/10/2017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067348-65AA-4D75-8DF5-82D72B707BB4}" type="slidenum">
              <a:rPr lang="en-US" smtClean="0"/>
              <a:t>‹#›</a:t>
            </a:fld>
            <a:endParaRPr lang="en-US"/>
          </a:p>
        </p:txBody>
      </p:sp>
    </p:spTree>
    <p:extLst>
      <p:ext uri="{BB962C8B-B14F-4D97-AF65-F5344CB8AC3E}">
        <p14:creationId xmlns:p14="http://schemas.microsoft.com/office/powerpoint/2010/main" val="2223355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0A3A896-7254-43BD-92E8-A1D6AAD78301}" type="datetimeFigureOut">
              <a:rPr lang="en-US" smtClean="0"/>
              <a:t>12/10/2017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067348-65AA-4D75-8DF5-82D72B707BB4}" type="slidenum">
              <a:rPr lang="en-US" smtClean="0"/>
              <a:t>‹#›</a:t>
            </a:fld>
            <a:endParaRPr lang="en-US"/>
          </a:p>
        </p:txBody>
      </p:sp>
    </p:spTree>
    <p:extLst>
      <p:ext uri="{BB962C8B-B14F-4D97-AF65-F5344CB8AC3E}">
        <p14:creationId xmlns:p14="http://schemas.microsoft.com/office/powerpoint/2010/main" val="3069042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0A3A896-7254-43BD-92E8-A1D6AAD78301}" type="datetimeFigureOut">
              <a:rPr lang="en-US" smtClean="0"/>
              <a:t>12/10/2017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067348-65AA-4D75-8DF5-82D72B707BB4}" type="slidenum">
              <a:rPr lang="en-US" smtClean="0"/>
              <a:t>‹#›</a:t>
            </a:fld>
            <a:endParaRPr lang="en-US"/>
          </a:p>
        </p:txBody>
      </p:sp>
    </p:spTree>
    <p:extLst>
      <p:ext uri="{BB962C8B-B14F-4D97-AF65-F5344CB8AC3E}">
        <p14:creationId xmlns:p14="http://schemas.microsoft.com/office/powerpoint/2010/main" val="3015141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A3A896-7254-43BD-92E8-A1D6AAD78301}" type="datetimeFigureOut">
              <a:rPr lang="en-US" smtClean="0"/>
              <a:t>12/10/2017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067348-65AA-4D75-8DF5-82D72B707BB4}" type="slidenum">
              <a:rPr lang="en-US" smtClean="0"/>
              <a:t>‹#›</a:t>
            </a:fld>
            <a:endParaRPr lang="en-US"/>
          </a:p>
        </p:txBody>
      </p:sp>
    </p:spTree>
    <p:extLst>
      <p:ext uri="{BB962C8B-B14F-4D97-AF65-F5344CB8AC3E}">
        <p14:creationId xmlns:p14="http://schemas.microsoft.com/office/powerpoint/2010/main" val="1607447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A3A896-7254-43BD-92E8-A1D6AAD78301}" type="datetimeFigureOut">
              <a:rPr lang="en-US" smtClean="0"/>
              <a:t>12/10/2017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067348-65AA-4D75-8DF5-82D72B707BB4}" type="slidenum">
              <a:rPr lang="en-US" smtClean="0"/>
              <a:t>‹#›</a:t>
            </a:fld>
            <a:endParaRPr lang="en-US"/>
          </a:p>
        </p:txBody>
      </p:sp>
    </p:spTree>
    <p:extLst>
      <p:ext uri="{BB962C8B-B14F-4D97-AF65-F5344CB8AC3E}">
        <p14:creationId xmlns:p14="http://schemas.microsoft.com/office/powerpoint/2010/main" val="1532227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A3A896-7254-43BD-92E8-A1D6AAD78301}" type="datetimeFigureOut">
              <a:rPr lang="en-US" smtClean="0"/>
              <a:t>12/10/2017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067348-65AA-4D75-8DF5-82D72B707BB4}" type="slidenum">
              <a:rPr lang="en-US" smtClean="0"/>
              <a:t>‹#›</a:t>
            </a:fld>
            <a:endParaRPr lang="en-US"/>
          </a:p>
        </p:txBody>
      </p:sp>
    </p:spTree>
    <p:extLst>
      <p:ext uri="{BB962C8B-B14F-4D97-AF65-F5344CB8AC3E}">
        <p14:creationId xmlns:p14="http://schemas.microsoft.com/office/powerpoint/2010/main" val="254095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A3A896-7254-43BD-92E8-A1D6AAD78301}" type="datetimeFigureOut">
              <a:rPr lang="en-US" smtClean="0"/>
              <a:t>12/10/2017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067348-65AA-4D75-8DF5-82D72B707BB4}" type="slidenum">
              <a:rPr lang="en-US" smtClean="0"/>
              <a:t>‹#›</a:t>
            </a:fld>
            <a:endParaRPr lang="en-US"/>
          </a:p>
        </p:txBody>
      </p:sp>
    </p:spTree>
    <p:extLst>
      <p:ext uri="{BB962C8B-B14F-4D97-AF65-F5344CB8AC3E}">
        <p14:creationId xmlns:p14="http://schemas.microsoft.com/office/powerpoint/2010/main" val="16272415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ACB5C1F-BA56-46C3-9898-E3A04504D0F0}"/>
              </a:ext>
            </a:extLst>
          </p:cNvPr>
          <p:cNvSpPr txBox="1"/>
          <p:nvPr/>
        </p:nvSpPr>
        <p:spPr>
          <a:xfrm>
            <a:off x="0" y="0"/>
            <a:ext cx="4267201" cy="461665"/>
          </a:xfrm>
          <a:prstGeom prst="rect">
            <a:avLst/>
          </a:prstGeom>
          <a:solidFill>
            <a:srgbClr val="0070C0"/>
          </a:solidFill>
          <a:ln>
            <a:solidFill>
              <a:schemeClr val="tx1"/>
            </a:solidFill>
          </a:ln>
        </p:spPr>
        <p:txBody>
          <a:bodyPr wrap="square" rtlCol="0">
            <a:spAutoFit/>
          </a:bodyPr>
          <a:lstStyle/>
          <a:p>
            <a:r>
              <a:rPr lang="en-US" sz="2400" dirty="0">
                <a:solidFill>
                  <a:schemeClr val="bg1"/>
                </a:solidFill>
              </a:rPr>
              <a:t>Regarding Error &amp; Those in Error</a:t>
            </a:r>
          </a:p>
        </p:txBody>
      </p:sp>
      <p:sp>
        <p:nvSpPr>
          <p:cNvPr id="7" name="TextBox 6">
            <a:extLst>
              <a:ext uri="{FF2B5EF4-FFF2-40B4-BE49-F238E27FC236}">
                <a16:creationId xmlns:a16="http://schemas.microsoft.com/office/drawing/2014/main" id="{25CCE347-8333-4254-A1FF-819B9D4379AD}"/>
              </a:ext>
            </a:extLst>
          </p:cNvPr>
          <p:cNvSpPr txBox="1"/>
          <p:nvPr/>
        </p:nvSpPr>
        <p:spPr>
          <a:xfrm>
            <a:off x="4876799" y="0"/>
            <a:ext cx="4267201" cy="461665"/>
          </a:xfrm>
          <a:prstGeom prst="rect">
            <a:avLst/>
          </a:prstGeom>
          <a:solidFill>
            <a:srgbClr val="FFFF00"/>
          </a:solidFill>
          <a:ln>
            <a:solidFill>
              <a:schemeClr val="tx1"/>
            </a:solidFill>
          </a:ln>
        </p:spPr>
        <p:txBody>
          <a:bodyPr wrap="square" rtlCol="0">
            <a:spAutoFit/>
          </a:bodyPr>
          <a:lstStyle/>
          <a:p>
            <a:r>
              <a:rPr lang="es-ES" sz="2400" dirty="0"/>
              <a:t>En cuanto a error y ésos en error</a:t>
            </a:r>
            <a:endParaRPr lang="en-US" sz="2400" dirty="0"/>
          </a:p>
        </p:txBody>
      </p:sp>
      <p:sp>
        <p:nvSpPr>
          <p:cNvPr id="3" name="TextBox 2">
            <a:extLst>
              <a:ext uri="{FF2B5EF4-FFF2-40B4-BE49-F238E27FC236}">
                <a16:creationId xmlns:a16="http://schemas.microsoft.com/office/drawing/2014/main" id="{556E841A-D4B9-4157-909C-461DBC05A0C3}"/>
              </a:ext>
            </a:extLst>
          </p:cNvPr>
          <p:cNvSpPr txBox="1"/>
          <p:nvPr/>
        </p:nvSpPr>
        <p:spPr>
          <a:xfrm>
            <a:off x="2667000" y="2457271"/>
            <a:ext cx="3810000" cy="1200329"/>
          </a:xfrm>
          <a:prstGeom prst="rect">
            <a:avLst/>
          </a:prstGeom>
          <a:noFill/>
        </p:spPr>
        <p:txBody>
          <a:bodyPr wrap="square" rtlCol="0">
            <a:spAutoFit/>
          </a:bodyPr>
          <a:lstStyle/>
          <a:p>
            <a:pPr algn="ctr"/>
            <a:r>
              <a:rPr lang="en-US" sz="2400" dirty="0"/>
              <a:t>Sunday, 11 am</a:t>
            </a:r>
          </a:p>
          <a:p>
            <a:pPr algn="ctr"/>
            <a:r>
              <a:rPr lang="en-US" sz="2400" dirty="0"/>
              <a:t>December 10, 1017</a:t>
            </a:r>
          </a:p>
          <a:p>
            <a:pPr algn="ctr"/>
            <a:r>
              <a:rPr lang="en-US" sz="2400" dirty="0"/>
              <a:t>Exton</a:t>
            </a:r>
          </a:p>
        </p:txBody>
      </p:sp>
    </p:spTree>
    <p:extLst>
      <p:ext uri="{BB962C8B-B14F-4D97-AF65-F5344CB8AC3E}">
        <p14:creationId xmlns:p14="http://schemas.microsoft.com/office/powerpoint/2010/main" val="2560184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914400"/>
            <a:ext cx="4617720" cy="5940088"/>
          </a:xfrm>
          <a:prstGeom prst="rect">
            <a:avLst/>
          </a:prstGeom>
        </p:spPr>
        <p:txBody>
          <a:bodyPr wrap="square">
            <a:spAutoFit/>
          </a:bodyPr>
          <a:lstStyle/>
          <a:p>
            <a:r>
              <a:rPr lang="en-US" sz="2400" b="1" dirty="0"/>
              <a:t>John is talking about specific people</a:t>
            </a:r>
          </a:p>
          <a:p>
            <a:endParaRPr lang="en-US" b="1" baseline="30000" dirty="0"/>
          </a:p>
          <a:p>
            <a:r>
              <a:rPr lang="en-US" sz="2000" b="1" dirty="0">
                <a:latin typeface="Palatino Linotype" panose="02040502050505030304" pitchFamily="18" charset="0"/>
              </a:rPr>
              <a:t>2</a:t>
            </a:r>
            <a:r>
              <a:rPr lang="en-US" sz="2000" b="1" baseline="30000" dirty="0">
                <a:latin typeface="Palatino Linotype" panose="02040502050505030304" pitchFamily="18" charset="0"/>
              </a:rPr>
              <a:t>18 </a:t>
            </a:r>
            <a:r>
              <a:rPr lang="en-US" sz="2000" dirty="0">
                <a:latin typeface="Palatino Linotype" panose="02040502050505030304" pitchFamily="18" charset="0"/>
              </a:rPr>
              <a:t>…even now many antichrists have appeared; from this we know that it is the last hour. </a:t>
            </a:r>
            <a:r>
              <a:rPr lang="en-US" sz="2000" b="1" baseline="30000" dirty="0">
                <a:latin typeface="Palatino Linotype" panose="02040502050505030304" pitchFamily="18" charset="0"/>
              </a:rPr>
              <a:t>19 </a:t>
            </a:r>
            <a:r>
              <a:rPr lang="en-US" sz="2000" dirty="0">
                <a:latin typeface="Palatino Linotype" panose="02040502050505030304" pitchFamily="18" charset="0"/>
              </a:rPr>
              <a:t>They went out from us, but they were not really of us; for if they had been of us, they would have remained with us; but they went out, so that it would be shown that they all are not of us.</a:t>
            </a:r>
          </a:p>
          <a:p>
            <a:endParaRPr lang="en-US" sz="2000" dirty="0">
              <a:latin typeface="Palatino Linotype" panose="02040502050505030304" pitchFamily="18" charset="0"/>
            </a:endParaRPr>
          </a:p>
          <a:p>
            <a:r>
              <a:rPr lang="en-US" sz="2000" b="1" dirty="0">
                <a:latin typeface="Palatino Linotype" panose="02040502050505030304" pitchFamily="18" charset="0"/>
              </a:rPr>
              <a:t>2</a:t>
            </a:r>
            <a:r>
              <a:rPr lang="en-US" sz="2000" b="1" baseline="30000" dirty="0">
                <a:latin typeface="Palatino Linotype" panose="02040502050505030304" pitchFamily="18" charset="0"/>
              </a:rPr>
              <a:t>22 </a:t>
            </a:r>
            <a:r>
              <a:rPr lang="en-US" sz="2000" dirty="0">
                <a:latin typeface="Palatino Linotype" panose="02040502050505030304" pitchFamily="18" charset="0"/>
              </a:rPr>
              <a:t>…Who is the liar but the one who denies that Jesus is the Christ? This is the antichrist, the one who denies the Father and the Son. </a:t>
            </a:r>
            <a:r>
              <a:rPr lang="en-US" sz="2000" b="1" baseline="30000" dirty="0">
                <a:latin typeface="Palatino Linotype" panose="02040502050505030304" pitchFamily="18" charset="0"/>
              </a:rPr>
              <a:t>23 </a:t>
            </a:r>
            <a:r>
              <a:rPr lang="en-US" sz="2000" dirty="0">
                <a:latin typeface="Palatino Linotype" panose="02040502050505030304" pitchFamily="18" charset="0"/>
              </a:rPr>
              <a:t>Whoever denies the Son does not have the Father; the one who confesses the Son has the Father also.</a:t>
            </a:r>
          </a:p>
        </p:txBody>
      </p:sp>
      <p:sp>
        <p:nvSpPr>
          <p:cNvPr id="7" name="TextBox 6">
            <a:extLst>
              <a:ext uri="{FF2B5EF4-FFF2-40B4-BE49-F238E27FC236}">
                <a16:creationId xmlns:a16="http://schemas.microsoft.com/office/drawing/2014/main" id="{09145DA3-F782-4611-9C88-BBC78A020DBC}"/>
              </a:ext>
            </a:extLst>
          </p:cNvPr>
          <p:cNvSpPr txBox="1"/>
          <p:nvPr/>
        </p:nvSpPr>
        <p:spPr>
          <a:xfrm>
            <a:off x="0" y="0"/>
            <a:ext cx="4267201" cy="461665"/>
          </a:xfrm>
          <a:prstGeom prst="rect">
            <a:avLst/>
          </a:prstGeom>
          <a:solidFill>
            <a:srgbClr val="0070C0"/>
          </a:solidFill>
          <a:ln>
            <a:solidFill>
              <a:schemeClr val="tx1"/>
            </a:solidFill>
          </a:ln>
        </p:spPr>
        <p:txBody>
          <a:bodyPr wrap="square" rtlCol="0">
            <a:spAutoFit/>
          </a:bodyPr>
          <a:lstStyle/>
          <a:p>
            <a:r>
              <a:rPr lang="en-US" sz="2400" dirty="0">
                <a:solidFill>
                  <a:schemeClr val="bg1"/>
                </a:solidFill>
              </a:rPr>
              <a:t>Consider 1 John</a:t>
            </a:r>
          </a:p>
        </p:txBody>
      </p:sp>
      <p:sp>
        <p:nvSpPr>
          <p:cNvPr id="8" name="TextBox 7">
            <a:extLst>
              <a:ext uri="{FF2B5EF4-FFF2-40B4-BE49-F238E27FC236}">
                <a16:creationId xmlns:a16="http://schemas.microsoft.com/office/drawing/2014/main" id="{986D4D6E-1F17-4DD4-AA00-FEF121FCFF22}"/>
              </a:ext>
            </a:extLst>
          </p:cNvPr>
          <p:cNvSpPr txBox="1"/>
          <p:nvPr/>
        </p:nvSpPr>
        <p:spPr>
          <a:xfrm>
            <a:off x="4876799" y="0"/>
            <a:ext cx="4267201" cy="461665"/>
          </a:xfrm>
          <a:prstGeom prst="rect">
            <a:avLst/>
          </a:prstGeom>
          <a:solidFill>
            <a:srgbClr val="FFFF00"/>
          </a:solidFill>
          <a:ln>
            <a:solidFill>
              <a:schemeClr val="tx1"/>
            </a:solidFill>
          </a:ln>
        </p:spPr>
        <p:txBody>
          <a:bodyPr wrap="square" rtlCol="0">
            <a:spAutoFit/>
          </a:bodyPr>
          <a:lstStyle/>
          <a:p>
            <a:r>
              <a:rPr lang="es-ES" sz="2400" dirty="0"/>
              <a:t>Considera 1 Juan</a:t>
            </a:r>
            <a:endParaRPr lang="en-US" sz="2400" dirty="0"/>
          </a:p>
        </p:txBody>
      </p:sp>
      <p:sp>
        <p:nvSpPr>
          <p:cNvPr id="9" name="Rectangle 8">
            <a:extLst>
              <a:ext uri="{FF2B5EF4-FFF2-40B4-BE49-F238E27FC236}">
                <a16:creationId xmlns:a16="http://schemas.microsoft.com/office/drawing/2014/main" id="{1095508B-6E81-4960-B4C0-5D18AC0850B9}"/>
              </a:ext>
            </a:extLst>
          </p:cNvPr>
          <p:cNvSpPr/>
          <p:nvPr/>
        </p:nvSpPr>
        <p:spPr>
          <a:xfrm>
            <a:off x="4648200" y="914400"/>
            <a:ext cx="4495800" cy="5940088"/>
          </a:xfrm>
          <a:prstGeom prst="rect">
            <a:avLst/>
          </a:prstGeom>
        </p:spPr>
        <p:txBody>
          <a:bodyPr wrap="square">
            <a:spAutoFit/>
          </a:bodyPr>
          <a:lstStyle/>
          <a:p>
            <a:r>
              <a:rPr lang="es-ES" sz="2400" b="1" dirty="0"/>
              <a:t>Juan está hablando de personas específicas</a:t>
            </a:r>
          </a:p>
          <a:p>
            <a:endParaRPr lang="en-US" b="1" baseline="30000" dirty="0"/>
          </a:p>
          <a:p>
            <a:r>
              <a:rPr lang="en-US" sz="2000" b="1" dirty="0">
                <a:latin typeface="Palatino Linotype" panose="02040502050505030304" pitchFamily="18" charset="0"/>
              </a:rPr>
              <a:t>2</a:t>
            </a:r>
            <a:r>
              <a:rPr lang="en-US" sz="2000" b="1" baseline="30000" dirty="0">
                <a:latin typeface="Palatino Linotype" panose="02040502050505030304" pitchFamily="18" charset="0"/>
              </a:rPr>
              <a:t>26 </a:t>
            </a:r>
            <a:r>
              <a:rPr lang="es-ES" sz="2000" b="1" baseline="30000" dirty="0">
                <a:latin typeface="Palatino Linotype" panose="02040502050505030304" pitchFamily="18" charset="0"/>
              </a:rPr>
              <a:t> </a:t>
            </a:r>
            <a:r>
              <a:rPr lang="es-ES" sz="2000" dirty="0">
                <a:latin typeface="Palatino Linotype" panose="02040502050505030304" pitchFamily="18" charset="0"/>
              </a:rPr>
              <a:t>…así ahora han surgido muchos anticristos; por esto conocemos que es el último tiempo. </a:t>
            </a:r>
            <a:r>
              <a:rPr lang="es-ES" sz="2000" b="1" baseline="30000" dirty="0">
                <a:latin typeface="Palatino Linotype" panose="02040502050505030304" pitchFamily="18" charset="0"/>
              </a:rPr>
              <a:t>19 </a:t>
            </a:r>
            <a:r>
              <a:rPr lang="es-ES" sz="2000" dirty="0">
                <a:latin typeface="Palatino Linotype" panose="02040502050505030304" pitchFamily="18" charset="0"/>
              </a:rPr>
              <a:t>Salieron de nosotros, pero no eran de nosotros, porque si hubieran sido de nosotros, habrían permanecido con nosotros; pero salieron para que se manifestara que no todos son de nosotros.</a:t>
            </a:r>
          </a:p>
          <a:p>
            <a:endParaRPr lang="es-ES" sz="2000" dirty="0">
              <a:latin typeface="Palatino Linotype" panose="02040502050505030304" pitchFamily="18" charset="0"/>
            </a:endParaRPr>
          </a:p>
          <a:p>
            <a:r>
              <a:rPr lang="en-US" sz="2000" b="1" dirty="0">
                <a:latin typeface="Palatino Linotype" panose="02040502050505030304" pitchFamily="18" charset="0"/>
              </a:rPr>
              <a:t>2</a:t>
            </a:r>
            <a:r>
              <a:rPr lang="es-ES" sz="2000" b="1" baseline="30000" dirty="0">
                <a:latin typeface="Palatino Linotype" panose="02040502050505030304" pitchFamily="18" charset="0"/>
              </a:rPr>
              <a:t>22 </a:t>
            </a:r>
            <a:r>
              <a:rPr lang="es-ES" sz="2000" dirty="0">
                <a:latin typeface="Palatino Linotype" panose="02040502050505030304" pitchFamily="18" charset="0"/>
              </a:rPr>
              <a:t>¿Quién es el mentiroso, sino el que niega que Jesús es el Cristo? Éste es el anticristo, pues niega al Padre y al Hijo. </a:t>
            </a:r>
            <a:r>
              <a:rPr lang="es-ES" sz="2000" b="1" baseline="30000" dirty="0">
                <a:latin typeface="Palatino Linotype" panose="02040502050505030304" pitchFamily="18" charset="0"/>
              </a:rPr>
              <a:t>23 </a:t>
            </a:r>
            <a:r>
              <a:rPr lang="es-ES" sz="2000" dirty="0">
                <a:latin typeface="Palatino Linotype" panose="02040502050505030304" pitchFamily="18" charset="0"/>
              </a:rPr>
              <a:t>Todo aquel que niega al Hijo, tampoco tiene al Padre. El que confiesa al Hijo tiene también al Padre.</a:t>
            </a:r>
            <a:endParaRPr lang="en-US" sz="2000" dirty="0">
              <a:latin typeface="Palatino Linotype" panose="02040502050505030304" pitchFamily="18" charset="0"/>
            </a:endParaRPr>
          </a:p>
        </p:txBody>
      </p:sp>
    </p:spTree>
    <p:extLst>
      <p:ext uri="{BB962C8B-B14F-4D97-AF65-F5344CB8AC3E}">
        <p14:creationId xmlns:p14="http://schemas.microsoft.com/office/powerpoint/2010/main" val="4068726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914400"/>
            <a:ext cx="4617720" cy="5940088"/>
          </a:xfrm>
          <a:prstGeom prst="rect">
            <a:avLst/>
          </a:prstGeom>
        </p:spPr>
        <p:txBody>
          <a:bodyPr wrap="square">
            <a:spAutoFit/>
          </a:bodyPr>
          <a:lstStyle/>
          <a:p>
            <a:r>
              <a:rPr lang="en-US" sz="2400" b="1" dirty="0"/>
              <a:t>John is talking about specific people</a:t>
            </a:r>
          </a:p>
          <a:p>
            <a:endParaRPr lang="en-US" b="1" baseline="30000" dirty="0"/>
          </a:p>
          <a:p>
            <a:r>
              <a:rPr lang="en-US" sz="2000" b="1" dirty="0">
                <a:latin typeface="Palatino Linotype" panose="02040502050505030304" pitchFamily="18" charset="0"/>
              </a:rPr>
              <a:t>2</a:t>
            </a:r>
            <a:r>
              <a:rPr lang="en-US" sz="2000" b="1" baseline="30000" dirty="0">
                <a:latin typeface="Palatino Linotype" panose="02040502050505030304" pitchFamily="18" charset="0"/>
              </a:rPr>
              <a:t>18 </a:t>
            </a:r>
            <a:r>
              <a:rPr lang="en-US" sz="2000" dirty="0">
                <a:latin typeface="Palatino Linotype" panose="02040502050505030304" pitchFamily="18" charset="0"/>
              </a:rPr>
              <a:t>…even now many </a:t>
            </a:r>
            <a:r>
              <a:rPr lang="en-US" sz="2000" u="sng" dirty="0">
                <a:latin typeface="Palatino Linotype" panose="02040502050505030304" pitchFamily="18" charset="0"/>
              </a:rPr>
              <a:t>antichrists</a:t>
            </a:r>
            <a:r>
              <a:rPr lang="en-US" sz="2000" dirty="0">
                <a:latin typeface="Palatino Linotype" panose="02040502050505030304" pitchFamily="18" charset="0"/>
              </a:rPr>
              <a:t> have appeared; from this we know that it is the last hour. </a:t>
            </a:r>
            <a:r>
              <a:rPr lang="en-US" sz="2000" b="1" baseline="30000" dirty="0">
                <a:latin typeface="Palatino Linotype" panose="02040502050505030304" pitchFamily="18" charset="0"/>
              </a:rPr>
              <a:t>19 </a:t>
            </a:r>
            <a:r>
              <a:rPr lang="en-US" sz="2000" dirty="0">
                <a:latin typeface="Palatino Linotype" panose="02040502050505030304" pitchFamily="18" charset="0"/>
              </a:rPr>
              <a:t>They went out from us, but they were not really of us; for if they had been of us, they would have remained with us; but they went out, so that it would be shown that they all are not of us.</a:t>
            </a:r>
          </a:p>
          <a:p>
            <a:endParaRPr lang="en-US" sz="2000" dirty="0">
              <a:latin typeface="Palatino Linotype" panose="02040502050505030304" pitchFamily="18" charset="0"/>
            </a:endParaRPr>
          </a:p>
          <a:p>
            <a:r>
              <a:rPr lang="en-US" sz="2000" b="1" dirty="0">
                <a:latin typeface="Palatino Linotype" panose="02040502050505030304" pitchFamily="18" charset="0"/>
              </a:rPr>
              <a:t>2</a:t>
            </a:r>
            <a:r>
              <a:rPr lang="en-US" sz="2000" b="1" baseline="30000" dirty="0">
                <a:latin typeface="Palatino Linotype" panose="02040502050505030304" pitchFamily="18" charset="0"/>
              </a:rPr>
              <a:t>22 </a:t>
            </a:r>
            <a:r>
              <a:rPr lang="en-US" sz="2000" dirty="0">
                <a:latin typeface="Palatino Linotype" panose="02040502050505030304" pitchFamily="18" charset="0"/>
              </a:rPr>
              <a:t>…Who is the liar but </a:t>
            </a:r>
            <a:r>
              <a:rPr lang="en-US" sz="2000" u="sng" dirty="0">
                <a:latin typeface="Palatino Linotype" panose="02040502050505030304" pitchFamily="18" charset="0"/>
              </a:rPr>
              <a:t>the one who denies that Jesus is the Christ</a:t>
            </a:r>
            <a:r>
              <a:rPr lang="en-US" sz="2000" dirty="0">
                <a:latin typeface="Palatino Linotype" panose="02040502050505030304" pitchFamily="18" charset="0"/>
              </a:rPr>
              <a:t>? This is the antichrist, the one who denies the Father and the Son. </a:t>
            </a:r>
            <a:r>
              <a:rPr lang="en-US" sz="2000" b="1" baseline="30000" dirty="0">
                <a:latin typeface="Palatino Linotype" panose="02040502050505030304" pitchFamily="18" charset="0"/>
              </a:rPr>
              <a:t>23 </a:t>
            </a:r>
            <a:r>
              <a:rPr lang="en-US" sz="2000" dirty="0">
                <a:latin typeface="Palatino Linotype" panose="02040502050505030304" pitchFamily="18" charset="0"/>
              </a:rPr>
              <a:t>Whoever denies the Son does not have the Father; the one who confesses the Son has the Father also.</a:t>
            </a:r>
          </a:p>
        </p:txBody>
      </p:sp>
      <p:sp>
        <p:nvSpPr>
          <p:cNvPr id="8" name="TextBox 7">
            <a:extLst>
              <a:ext uri="{FF2B5EF4-FFF2-40B4-BE49-F238E27FC236}">
                <a16:creationId xmlns:a16="http://schemas.microsoft.com/office/drawing/2014/main" id="{30F9896D-99D7-4088-9C04-CDA97B10F4EC}"/>
              </a:ext>
            </a:extLst>
          </p:cNvPr>
          <p:cNvSpPr txBox="1"/>
          <p:nvPr/>
        </p:nvSpPr>
        <p:spPr>
          <a:xfrm>
            <a:off x="0" y="0"/>
            <a:ext cx="4267201" cy="461665"/>
          </a:xfrm>
          <a:prstGeom prst="rect">
            <a:avLst/>
          </a:prstGeom>
          <a:solidFill>
            <a:srgbClr val="0070C0"/>
          </a:solidFill>
          <a:ln>
            <a:solidFill>
              <a:schemeClr val="tx1"/>
            </a:solidFill>
          </a:ln>
        </p:spPr>
        <p:txBody>
          <a:bodyPr wrap="square" rtlCol="0">
            <a:spAutoFit/>
          </a:bodyPr>
          <a:lstStyle/>
          <a:p>
            <a:r>
              <a:rPr lang="en-US" sz="2400" dirty="0">
                <a:solidFill>
                  <a:schemeClr val="bg1"/>
                </a:solidFill>
              </a:rPr>
              <a:t>Consider 1 John</a:t>
            </a:r>
          </a:p>
        </p:txBody>
      </p:sp>
      <p:sp>
        <p:nvSpPr>
          <p:cNvPr id="9" name="TextBox 8">
            <a:extLst>
              <a:ext uri="{FF2B5EF4-FFF2-40B4-BE49-F238E27FC236}">
                <a16:creationId xmlns:a16="http://schemas.microsoft.com/office/drawing/2014/main" id="{2C56E6ED-52B7-4A97-AE39-FAD6CAA3CA9A}"/>
              </a:ext>
            </a:extLst>
          </p:cNvPr>
          <p:cNvSpPr txBox="1"/>
          <p:nvPr/>
        </p:nvSpPr>
        <p:spPr>
          <a:xfrm>
            <a:off x="4876799" y="0"/>
            <a:ext cx="4267201" cy="461665"/>
          </a:xfrm>
          <a:prstGeom prst="rect">
            <a:avLst/>
          </a:prstGeom>
          <a:solidFill>
            <a:srgbClr val="FFFF00"/>
          </a:solidFill>
          <a:ln>
            <a:solidFill>
              <a:schemeClr val="tx1"/>
            </a:solidFill>
          </a:ln>
        </p:spPr>
        <p:txBody>
          <a:bodyPr wrap="square" rtlCol="0">
            <a:spAutoFit/>
          </a:bodyPr>
          <a:lstStyle/>
          <a:p>
            <a:r>
              <a:rPr lang="es-ES" sz="2400" dirty="0"/>
              <a:t>Considera 1 Juan</a:t>
            </a:r>
            <a:endParaRPr lang="en-US" sz="2400" dirty="0"/>
          </a:p>
        </p:txBody>
      </p:sp>
      <p:sp>
        <p:nvSpPr>
          <p:cNvPr id="10" name="Rectangle 9">
            <a:extLst>
              <a:ext uri="{FF2B5EF4-FFF2-40B4-BE49-F238E27FC236}">
                <a16:creationId xmlns:a16="http://schemas.microsoft.com/office/drawing/2014/main" id="{23FE3012-93EB-47D9-BCAD-1EFA78C68653}"/>
              </a:ext>
            </a:extLst>
          </p:cNvPr>
          <p:cNvSpPr/>
          <p:nvPr/>
        </p:nvSpPr>
        <p:spPr>
          <a:xfrm>
            <a:off x="4648200" y="914400"/>
            <a:ext cx="4495800" cy="5940088"/>
          </a:xfrm>
          <a:prstGeom prst="rect">
            <a:avLst/>
          </a:prstGeom>
        </p:spPr>
        <p:txBody>
          <a:bodyPr wrap="square">
            <a:spAutoFit/>
          </a:bodyPr>
          <a:lstStyle/>
          <a:p>
            <a:r>
              <a:rPr lang="es-ES" sz="2400" b="1" dirty="0"/>
              <a:t>Juan está hablando de personas específicas</a:t>
            </a:r>
          </a:p>
          <a:p>
            <a:endParaRPr lang="en-US" b="1" baseline="30000" dirty="0"/>
          </a:p>
          <a:p>
            <a:r>
              <a:rPr lang="en-US" sz="2000" b="1" dirty="0">
                <a:latin typeface="Palatino Linotype" panose="02040502050505030304" pitchFamily="18" charset="0"/>
              </a:rPr>
              <a:t>2</a:t>
            </a:r>
            <a:r>
              <a:rPr lang="en-US" sz="2000" b="1" baseline="30000" dirty="0">
                <a:latin typeface="Palatino Linotype" panose="02040502050505030304" pitchFamily="18" charset="0"/>
              </a:rPr>
              <a:t>26 </a:t>
            </a:r>
            <a:r>
              <a:rPr lang="es-ES" sz="2000" b="1" baseline="30000" dirty="0">
                <a:latin typeface="Palatino Linotype" panose="02040502050505030304" pitchFamily="18" charset="0"/>
              </a:rPr>
              <a:t> </a:t>
            </a:r>
            <a:r>
              <a:rPr lang="es-ES" sz="2000" dirty="0">
                <a:latin typeface="Palatino Linotype" panose="02040502050505030304" pitchFamily="18" charset="0"/>
              </a:rPr>
              <a:t>…así ahora han surgido muchos </a:t>
            </a:r>
            <a:r>
              <a:rPr lang="es-ES" sz="2000" u="sng" dirty="0">
                <a:latin typeface="Palatino Linotype" panose="02040502050505030304" pitchFamily="18" charset="0"/>
              </a:rPr>
              <a:t>anticristos</a:t>
            </a:r>
            <a:r>
              <a:rPr lang="es-ES" sz="2000" dirty="0">
                <a:latin typeface="Palatino Linotype" panose="02040502050505030304" pitchFamily="18" charset="0"/>
              </a:rPr>
              <a:t>; por esto conocemos que es el último tiempo. </a:t>
            </a:r>
            <a:r>
              <a:rPr lang="es-ES" sz="2000" b="1" baseline="30000" dirty="0">
                <a:latin typeface="Palatino Linotype" panose="02040502050505030304" pitchFamily="18" charset="0"/>
              </a:rPr>
              <a:t>19 </a:t>
            </a:r>
            <a:r>
              <a:rPr lang="es-ES" sz="2000" dirty="0">
                <a:latin typeface="Palatino Linotype" panose="02040502050505030304" pitchFamily="18" charset="0"/>
              </a:rPr>
              <a:t>Salieron de nosotros, pero no eran de nosotros, porque si hubieran sido de nosotros, habrían permanecido con nosotros; pero salieron para que se manifestara que no todos son de nosotros.</a:t>
            </a:r>
          </a:p>
          <a:p>
            <a:endParaRPr lang="es-ES" sz="2000" dirty="0">
              <a:latin typeface="Palatino Linotype" panose="02040502050505030304" pitchFamily="18" charset="0"/>
            </a:endParaRPr>
          </a:p>
          <a:p>
            <a:r>
              <a:rPr lang="en-US" sz="2000" b="1" dirty="0">
                <a:latin typeface="Palatino Linotype" panose="02040502050505030304" pitchFamily="18" charset="0"/>
              </a:rPr>
              <a:t>2</a:t>
            </a:r>
            <a:r>
              <a:rPr lang="es-ES" sz="2000" b="1" baseline="30000" dirty="0">
                <a:latin typeface="Palatino Linotype" panose="02040502050505030304" pitchFamily="18" charset="0"/>
              </a:rPr>
              <a:t>22 </a:t>
            </a:r>
            <a:r>
              <a:rPr lang="es-ES" sz="2000" dirty="0">
                <a:latin typeface="Palatino Linotype" panose="02040502050505030304" pitchFamily="18" charset="0"/>
              </a:rPr>
              <a:t>¿Quién es el mentiroso, sino </a:t>
            </a:r>
            <a:r>
              <a:rPr lang="es-ES" sz="2000" u="sng" dirty="0">
                <a:latin typeface="Palatino Linotype" panose="02040502050505030304" pitchFamily="18" charset="0"/>
              </a:rPr>
              <a:t>el que niega que Jesús es el Cristo</a:t>
            </a:r>
            <a:r>
              <a:rPr lang="es-ES" sz="2000" dirty="0">
                <a:latin typeface="Palatino Linotype" panose="02040502050505030304" pitchFamily="18" charset="0"/>
              </a:rPr>
              <a:t>? Éste es el anticristo, pues niega al Padre y al Hijo. </a:t>
            </a:r>
            <a:r>
              <a:rPr lang="es-ES" sz="2000" b="1" baseline="30000" dirty="0">
                <a:latin typeface="Palatino Linotype" panose="02040502050505030304" pitchFamily="18" charset="0"/>
              </a:rPr>
              <a:t>23 </a:t>
            </a:r>
            <a:r>
              <a:rPr lang="es-ES" sz="2000" dirty="0">
                <a:latin typeface="Palatino Linotype" panose="02040502050505030304" pitchFamily="18" charset="0"/>
              </a:rPr>
              <a:t>Todo aquel que niega al Hijo, tampoco tiene al Padre. El que confiesa al Hijo tiene también al Padre.</a:t>
            </a:r>
            <a:endParaRPr lang="en-US" sz="2000" dirty="0">
              <a:latin typeface="Palatino Linotype" panose="02040502050505030304" pitchFamily="18" charset="0"/>
            </a:endParaRPr>
          </a:p>
        </p:txBody>
      </p:sp>
    </p:spTree>
    <p:extLst>
      <p:ext uri="{BB962C8B-B14F-4D97-AF65-F5344CB8AC3E}">
        <p14:creationId xmlns:p14="http://schemas.microsoft.com/office/powerpoint/2010/main" val="2004750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914400"/>
            <a:ext cx="4617720" cy="5940088"/>
          </a:xfrm>
          <a:prstGeom prst="rect">
            <a:avLst/>
          </a:prstGeom>
        </p:spPr>
        <p:txBody>
          <a:bodyPr wrap="square">
            <a:spAutoFit/>
          </a:bodyPr>
          <a:lstStyle/>
          <a:p>
            <a:r>
              <a:rPr lang="en-US" sz="2400" b="1" dirty="0"/>
              <a:t>John is talking about specific people</a:t>
            </a:r>
          </a:p>
          <a:p>
            <a:endParaRPr lang="en-US" b="1" baseline="30000" dirty="0"/>
          </a:p>
          <a:p>
            <a:r>
              <a:rPr lang="en-US" sz="2000" b="1" dirty="0">
                <a:latin typeface="Palatino Linotype" panose="02040502050505030304" pitchFamily="18" charset="0"/>
              </a:rPr>
              <a:t>2</a:t>
            </a:r>
            <a:r>
              <a:rPr lang="en-US" sz="2000" b="1" baseline="30000" dirty="0">
                <a:latin typeface="Palatino Linotype" panose="02040502050505030304" pitchFamily="18" charset="0"/>
              </a:rPr>
              <a:t>18</a:t>
            </a:r>
            <a:r>
              <a:rPr lang="en-US" sz="2000" b="1" baseline="30000" dirty="0">
                <a:solidFill>
                  <a:schemeClr val="bg1"/>
                </a:solidFill>
                <a:latin typeface="Palatino Linotype" panose="02040502050505030304" pitchFamily="18" charset="0"/>
              </a:rPr>
              <a:t> </a:t>
            </a:r>
            <a:r>
              <a:rPr lang="en-US" sz="2000" dirty="0">
                <a:solidFill>
                  <a:schemeClr val="bg1"/>
                </a:solidFill>
                <a:latin typeface="Palatino Linotype" panose="02040502050505030304" pitchFamily="18" charset="0"/>
              </a:rPr>
              <a:t>…even now many </a:t>
            </a:r>
            <a:r>
              <a:rPr lang="en-US" sz="2000" u="sng" dirty="0">
                <a:latin typeface="Palatino Linotype" panose="02040502050505030304" pitchFamily="18" charset="0"/>
              </a:rPr>
              <a:t>antichrists</a:t>
            </a:r>
            <a:r>
              <a:rPr lang="en-US" sz="2000" dirty="0">
                <a:solidFill>
                  <a:schemeClr val="bg1"/>
                </a:solidFill>
                <a:latin typeface="Palatino Linotype" panose="02040502050505030304" pitchFamily="18" charset="0"/>
              </a:rPr>
              <a:t> have appeared; from this we know that it is the last hour. </a:t>
            </a:r>
            <a:r>
              <a:rPr lang="en-US" sz="2000" b="1" baseline="30000" dirty="0">
                <a:solidFill>
                  <a:schemeClr val="bg1"/>
                </a:solidFill>
                <a:latin typeface="Palatino Linotype" panose="02040502050505030304" pitchFamily="18" charset="0"/>
              </a:rPr>
              <a:t>19 </a:t>
            </a:r>
            <a:r>
              <a:rPr lang="en-US" sz="2000" dirty="0">
                <a:solidFill>
                  <a:schemeClr val="bg1"/>
                </a:solidFill>
                <a:latin typeface="Palatino Linotype" panose="02040502050505030304" pitchFamily="18" charset="0"/>
              </a:rPr>
              <a:t>They went out from us, but they were not really of us; for if they had been of us, they would have remained with us; but they went out, so that it would be shown that they all are not of us.</a:t>
            </a:r>
          </a:p>
          <a:p>
            <a:endParaRPr lang="en-US" sz="2000" dirty="0">
              <a:latin typeface="Palatino Linotype" panose="02040502050505030304" pitchFamily="18" charset="0"/>
            </a:endParaRPr>
          </a:p>
          <a:p>
            <a:r>
              <a:rPr lang="en-US" sz="2000" b="1" dirty="0">
                <a:latin typeface="Palatino Linotype" panose="02040502050505030304" pitchFamily="18" charset="0"/>
              </a:rPr>
              <a:t>2</a:t>
            </a:r>
            <a:r>
              <a:rPr lang="en-US" sz="2000" b="1" baseline="30000" dirty="0">
                <a:latin typeface="Palatino Linotype" panose="02040502050505030304" pitchFamily="18" charset="0"/>
              </a:rPr>
              <a:t>22 </a:t>
            </a:r>
            <a:r>
              <a:rPr lang="en-US" sz="2000" dirty="0">
                <a:solidFill>
                  <a:schemeClr val="bg1"/>
                </a:solidFill>
                <a:latin typeface="Palatino Linotype" panose="02040502050505030304" pitchFamily="18" charset="0"/>
              </a:rPr>
              <a:t>…Who is the liar but </a:t>
            </a:r>
            <a:r>
              <a:rPr lang="en-US" sz="2000" u="sng" dirty="0">
                <a:latin typeface="Palatino Linotype" panose="02040502050505030304" pitchFamily="18" charset="0"/>
              </a:rPr>
              <a:t>the one who denies that Jesus is the Christ</a:t>
            </a:r>
            <a:r>
              <a:rPr lang="en-US" sz="2000" dirty="0">
                <a:solidFill>
                  <a:schemeClr val="bg1"/>
                </a:solidFill>
                <a:latin typeface="Palatino Linotype" panose="02040502050505030304" pitchFamily="18" charset="0"/>
              </a:rPr>
              <a:t>? This is the antichrist, the one who denies the Father and the Son. </a:t>
            </a:r>
            <a:r>
              <a:rPr lang="en-US" sz="2000" b="1" baseline="30000" dirty="0">
                <a:solidFill>
                  <a:schemeClr val="bg1"/>
                </a:solidFill>
                <a:latin typeface="Palatino Linotype" panose="02040502050505030304" pitchFamily="18" charset="0"/>
              </a:rPr>
              <a:t>23 </a:t>
            </a:r>
            <a:r>
              <a:rPr lang="en-US" sz="2000" dirty="0">
                <a:solidFill>
                  <a:schemeClr val="bg1"/>
                </a:solidFill>
                <a:latin typeface="Palatino Linotype" panose="02040502050505030304" pitchFamily="18" charset="0"/>
              </a:rPr>
              <a:t>Whoever denies the Son does not have the Father; the one who confesses the Son has the Father also.</a:t>
            </a:r>
          </a:p>
        </p:txBody>
      </p:sp>
      <p:sp>
        <p:nvSpPr>
          <p:cNvPr id="7" name="TextBox 6">
            <a:extLst>
              <a:ext uri="{FF2B5EF4-FFF2-40B4-BE49-F238E27FC236}">
                <a16:creationId xmlns:a16="http://schemas.microsoft.com/office/drawing/2014/main" id="{B4E05208-C272-4E44-8C28-FFA621B6156C}"/>
              </a:ext>
            </a:extLst>
          </p:cNvPr>
          <p:cNvSpPr txBox="1"/>
          <p:nvPr/>
        </p:nvSpPr>
        <p:spPr>
          <a:xfrm>
            <a:off x="0" y="0"/>
            <a:ext cx="4267201" cy="461665"/>
          </a:xfrm>
          <a:prstGeom prst="rect">
            <a:avLst/>
          </a:prstGeom>
          <a:solidFill>
            <a:srgbClr val="0070C0"/>
          </a:solidFill>
          <a:ln>
            <a:solidFill>
              <a:schemeClr val="tx1"/>
            </a:solidFill>
          </a:ln>
        </p:spPr>
        <p:txBody>
          <a:bodyPr wrap="square" rtlCol="0">
            <a:spAutoFit/>
          </a:bodyPr>
          <a:lstStyle/>
          <a:p>
            <a:r>
              <a:rPr lang="en-US" sz="2400" dirty="0">
                <a:solidFill>
                  <a:schemeClr val="bg1"/>
                </a:solidFill>
              </a:rPr>
              <a:t>Consider 1 John</a:t>
            </a:r>
          </a:p>
        </p:txBody>
      </p:sp>
      <p:sp>
        <p:nvSpPr>
          <p:cNvPr id="8" name="TextBox 7">
            <a:extLst>
              <a:ext uri="{FF2B5EF4-FFF2-40B4-BE49-F238E27FC236}">
                <a16:creationId xmlns:a16="http://schemas.microsoft.com/office/drawing/2014/main" id="{940FFEE9-68B7-4C0E-9DC6-14C210D2BC64}"/>
              </a:ext>
            </a:extLst>
          </p:cNvPr>
          <p:cNvSpPr txBox="1"/>
          <p:nvPr/>
        </p:nvSpPr>
        <p:spPr>
          <a:xfrm>
            <a:off x="4876799" y="0"/>
            <a:ext cx="4267201" cy="461665"/>
          </a:xfrm>
          <a:prstGeom prst="rect">
            <a:avLst/>
          </a:prstGeom>
          <a:solidFill>
            <a:srgbClr val="FFFF00"/>
          </a:solidFill>
          <a:ln>
            <a:solidFill>
              <a:schemeClr val="tx1"/>
            </a:solidFill>
          </a:ln>
        </p:spPr>
        <p:txBody>
          <a:bodyPr wrap="square" rtlCol="0">
            <a:spAutoFit/>
          </a:bodyPr>
          <a:lstStyle/>
          <a:p>
            <a:r>
              <a:rPr lang="es-ES" sz="2400" dirty="0"/>
              <a:t>Considera 1 Juan</a:t>
            </a:r>
            <a:endParaRPr lang="en-US" sz="2400" dirty="0"/>
          </a:p>
        </p:txBody>
      </p:sp>
      <p:sp>
        <p:nvSpPr>
          <p:cNvPr id="9" name="Rectangle 8">
            <a:extLst>
              <a:ext uri="{FF2B5EF4-FFF2-40B4-BE49-F238E27FC236}">
                <a16:creationId xmlns:a16="http://schemas.microsoft.com/office/drawing/2014/main" id="{0D80874A-94B2-47E9-AE24-BCFEE96915E3}"/>
              </a:ext>
            </a:extLst>
          </p:cNvPr>
          <p:cNvSpPr/>
          <p:nvPr/>
        </p:nvSpPr>
        <p:spPr>
          <a:xfrm>
            <a:off x="4648200" y="914400"/>
            <a:ext cx="4495800" cy="5940088"/>
          </a:xfrm>
          <a:prstGeom prst="rect">
            <a:avLst/>
          </a:prstGeom>
        </p:spPr>
        <p:txBody>
          <a:bodyPr wrap="square">
            <a:spAutoFit/>
          </a:bodyPr>
          <a:lstStyle/>
          <a:p>
            <a:r>
              <a:rPr lang="es-ES" sz="2400" b="1" dirty="0"/>
              <a:t>Juan está hablando de personas específicas</a:t>
            </a:r>
          </a:p>
          <a:p>
            <a:endParaRPr lang="en-US" b="1" baseline="30000" dirty="0"/>
          </a:p>
          <a:p>
            <a:r>
              <a:rPr lang="en-US" sz="2000" b="1" dirty="0">
                <a:latin typeface="Palatino Linotype" panose="02040502050505030304" pitchFamily="18" charset="0"/>
              </a:rPr>
              <a:t>2</a:t>
            </a:r>
            <a:r>
              <a:rPr lang="en-US" sz="2000" b="1" baseline="30000" dirty="0">
                <a:latin typeface="Palatino Linotype" panose="02040502050505030304" pitchFamily="18" charset="0"/>
              </a:rPr>
              <a:t>26 </a:t>
            </a:r>
            <a:r>
              <a:rPr lang="es-ES" sz="2000" b="1" baseline="30000" dirty="0">
                <a:solidFill>
                  <a:schemeClr val="bg1"/>
                </a:solidFill>
                <a:latin typeface="Palatino Linotype" panose="02040502050505030304" pitchFamily="18" charset="0"/>
              </a:rPr>
              <a:t> </a:t>
            </a:r>
            <a:r>
              <a:rPr lang="es-ES" sz="2000" dirty="0">
                <a:solidFill>
                  <a:schemeClr val="bg1"/>
                </a:solidFill>
                <a:latin typeface="Palatino Linotype" panose="02040502050505030304" pitchFamily="18" charset="0"/>
              </a:rPr>
              <a:t>…así ahora han surgido muchos </a:t>
            </a:r>
            <a:r>
              <a:rPr lang="es-ES" sz="2000" u="sng" dirty="0">
                <a:latin typeface="Palatino Linotype" panose="02040502050505030304" pitchFamily="18" charset="0"/>
              </a:rPr>
              <a:t>anticristos</a:t>
            </a:r>
            <a:r>
              <a:rPr lang="es-ES" sz="2000" dirty="0">
                <a:solidFill>
                  <a:schemeClr val="bg1"/>
                </a:solidFill>
                <a:latin typeface="Palatino Linotype" panose="02040502050505030304" pitchFamily="18" charset="0"/>
              </a:rPr>
              <a:t>; por esto conocemos que es el último tiempo. </a:t>
            </a:r>
            <a:r>
              <a:rPr lang="es-ES" sz="2000" b="1" baseline="30000" dirty="0">
                <a:solidFill>
                  <a:schemeClr val="bg1"/>
                </a:solidFill>
                <a:latin typeface="Palatino Linotype" panose="02040502050505030304" pitchFamily="18" charset="0"/>
              </a:rPr>
              <a:t>19 </a:t>
            </a:r>
            <a:r>
              <a:rPr lang="es-ES" sz="2000" dirty="0">
                <a:solidFill>
                  <a:schemeClr val="bg1"/>
                </a:solidFill>
                <a:latin typeface="Palatino Linotype" panose="02040502050505030304" pitchFamily="18" charset="0"/>
              </a:rPr>
              <a:t>Salieron de nosotros, pero no eran de nosotros, porque si hubieran sido de nosotros, habrían permanecido con nosotros; pero salieron para que se manifestara que no todos son de nosotros.</a:t>
            </a:r>
          </a:p>
          <a:p>
            <a:endParaRPr lang="es-ES" sz="2000" dirty="0">
              <a:latin typeface="Palatino Linotype" panose="02040502050505030304" pitchFamily="18" charset="0"/>
            </a:endParaRPr>
          </a:p>
          <a:p>
            <a:r>
              <a:rPr lang="en-US" sz="2000" b="1" dirty="0">
                <a:latin typeface="Palatino Linotype" panose="02040502050505030304" pitchFamily="18" charset="0"/>
              </a:rPr>
              <a:t>2</a:t>
            </a:r>
            <a:r>
              <a:rPr lang="es-ES" sz="2000" b="1" baseline="30000" dirty="0">
                <a:latin typeface="Palatino Linotype" panose="02040502050505030304" pitchFamily="18" charset="0"/>
              </a:rPr>
              <a:t>22 </a:t>
            </a:r>
            <a:r>
              <a:rPr lang="es-ES" sz="2000" dirty="0">
                <a:solidFill>
                  <a:schemeClr val="bg1"/>
                </a:solidFill>
                <a:latin typeface="Palatino Linotype" panose="02040502050505030304" pitchFamily="18" charset="0"/>
              </a:rPr>
              <a:t>¿Quién es el mentiroso, sino </a:t>
            </a:r>
            <a:r>
              <a:rPr lang="es-ES" sz="2000" u="sng" dirty="0">
                <a:latin typeface="Palatino Linotype" panose="02040502050505030304" pitchFamily="18" charset="0"/>
              </a:rPr>
              <a:t>el que niega que Jesús es el Cristo</a:t>
            </a:r>
            <a:r>
              <a:rPr lang="es-ES" sz="2000" dirty="0">
                <a:solidFill>
                  <a:schemeClr val="bg1"/>
                </a:solidFill>
                <a:latin typeface="Palatino Linotype" panose="02040502050505030304" pitchFamily="18" charset="0"/>
              </a:rPr>
              <a:t>? Éste es el anticristo, pues niega al Padre y al Hijo. </a:t>
            </a:r>
            <a:r>
              <a:rPr lang="es-ES" sz="2000" b="1" baseline="30000" dirty="0">
                <a:solidFill>
                  <a:schemeClr val="bg1"/>
                </a:solidFill>
                <a:latin typeface="Palatino Linotype" panose="02040502050505030304" pitchFamily="18" charset="0"/>
              </a:rPr>
              <a:t>23 </a:t>
            </a:r>
            <a:r>
              <a:rPr lang="es-ES" sz="2000" dirty="0">
                <a:solidFill>
                  <a:schemeClr val="bg1"/>
                </a:solidFill>
                <a:latin typeface="Palatino Linotype" panose="02040502050505030304" pitchFamily="18" charset="0"/>
              </a:rPr>
              <a:t>Todo aquel que niega al Hijo, tampoco tiene al Padre. El que confiesa al Hijo tiene también al Padre.</a:t>
            </a:r>
            <a:endParaRPr lang="en-US" sz="20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4271688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914400"/>
            <a:ext cx="4617720" cy="5324535"/>
          </a:xfrm>
          <a:prstGeom prst="rect">
            <a:avLst/>
          </a:prstGeom>
        </p:spPr>
        <p:txBody>
          <a:bodyPr wrap="square">
            <a:spAutoFit/>
          </a:bodyPr>
          <a:lstStyle/>
          <a:p>
            <a:r>
              <a:rPr lang="en-US" sz="2400" b="1" dirty="0"/>
              <a:t>John is talking about specific people</a:t>
            </a:r>
          </a:p>
          <a:p>
            <a:endParaRPr lang="en-US" b="1" baseline="30000" dirty="0"/>
          </a:p>
          <a:p>
            <a:r>
              <a:rPr lang="en-US" sz="2000" b="1" dirty="0">
                <a:latin typeface="Palatino Linotype" panose="02040502050505030304" pitchFamily="18" charset="0"/>
              </a:rPr>
              <a:t>2</a:t>
            </a:r>
            <a:r>
              <a:rPr lang="en-US" sz="2000" b="1" baseline="30000" dirty="0">
                <a:latin typeface="Palatino Linotype" panose="02040502050505030304" pitchFamily="18" charset="0"/>
              </a:rPr>
              <a:t>18</a:t>
            </a:r>
            <a:r>
              <a:rPr lang="en-US" sz="2000" b="1" baseline="30000" dirty="0">
                <a:solidFill>
                  <a:schemeClr val="bg1"/>
                </a:solidFill>
                <a:latin typeface="Palatino Linotype" panose="02040502050505030304" pitchFamily="18" charset="0"/>
              </a:rPr>
              <a:t>  </a:t>
            </a:r>
            <a:r>
              <a:rPr lang="en-US" sz="2000" u="sng" dirty="0">
                <a:latin typeface="Palatino Linotype" panose="02040502050505030304" pitchFamily="18" charset="0"/>
              </a:rPr>
              <a:t>antichrists</a:t>
            </a:r>
            <a:r>
              <a:rPr lang="en-US" sz="2000" dirty="0">
                <a:solidFill>
                  <a:schemeClr val="bg1"/>
                </a:solidFill>
                <a:latin typeface="Palatino Linotype" panose="02040502050505030304" pitchFamily="18" charset="0"/>
              </a:rPr>
              <a:t> have appeared; from this we know that it is the last hour. </a:t>
            </a:r>
            <a:r>
              <a:rPr lang="en-US" sz="2000" b="1" baseline="30000" dirty="0">
                <a:solidFill>
                  <a:schemeClr val="bg1"/>
                </a:solidFill>
                <a:latin typeface="Palatino Linotype" panose="02040502050505030304" pitchFamily="18" charset="0"/>
              </a:rPr>
              <a:t>19 </a:t>
            </a:r>
            <a:r>
              <a:rPr lang="en-US" sz="2000" dirty="0">
                <a:solidFill>
                  <a:schemeClr val="bg1"/>
                </a:solidFill>
                <a:latin typeface="Palatino Linotype" panose="02040502050505030304" pitchFamily="18" charset="0"/>
              </a:rPr>
              <a:t>They went out from us, but they were not really of us; for if they had been of us, they would have remained with us; but they went out, so that it would be shown that they all are not of us.</a:t>
            </a:r>
          </a:p>
          <a:p>
            <a:endParaRPr lang="en-US" sz="2000" dirty="0">
              <a:latin typeface="Palatino Linotype" panose="02040502050505030304" pitchFamily="18" charset="0"/>
            </a:endParaRPr>
          </a:p>
          <a:p>
            <a:r>
              <a:rPr lang="en-US" sz="2000" b="1" dirty="0">
                <a:latin typeface="Palatino Linotype" panose="02040502050505030304" pitchFamily="18" charset="0"/>
              </a:rPr>
              <a:t>2</a:t>
            </a:r>
            <a:r>
              <a:rPr lang="en-US" sz="2000" b="1" baseline="30000" dirty="0">
                <a:latin typeface="Palatino Linotype" panose="02040502050505030304" pitchFamily="18" charset="0"/>
              </a:rPr>
              <a:t>22</a:t>
            </a:r>
            <a:r>
              <a:rPr lang="en-US" sz="2000" dirty="0">
                <a:solidFill>
                  <a:schemeClr val="bg1"/>
                </a:solidFill>
                <a:latin typeface="Palatino Linotype" panose="02040502050505030304" pitchFamily="18" charset="0"/>
              </a:rPr>
              <a:t>  </a:t>
            </a:r>
            <a:r>
              <a:rPr lang="en-US" sz="2000" u="sng" dirty="0">
                <a:latin typeface="Palatino Linotype" panose="02040502050505030304" pitchFamily="18" charset="0"/>
              </a:rPr>
              <a:t>the one who denies that Jesus is the Christ</a:t>
            </a:r>
            <a:r>
              <a:rPr lang="en-US" sz="2000" dirty="0">
                <a:solidFill>
                  <a:schemeClr val="bg1"/>
                </a:solidFill>
                <a:latin typeface="Palatino Linotype" panose="02040502050505030304" pitchFamily="18" charset="0"/>
              </a:rPr>
              <a:t>? This is the antichrist, the one who denies the Father and the Son. </a:t>
            </a:r>
            <a:r>
              <a:rPr lang="en-US" sz="2000" b="1" baseline="30000" dirty="0">
                <a:solidFill>
                  <a:schemeClr val="bg1"/>
                </a:solidFill>
                <a:latin typeface="Palatino Linotype" panose="02040502050505030304" pitchFamily="18" charset="0"/>
              </a:rPr>
              <a:t>23 </a:t>
            </a:r>
            <a:r>
              <a:rPr lang="en-US" sz="2000" dirty="0">
                <a:solidFill>
                  <a:schemeClr val="bg1"/>
                </a:solidFill>
                <a:latin typeface="Palatino Linotype" panose="02040502050505030304" pitchFamily="18" charset="0"/>
              </a:rPr>
              <a:t>Whoever denies the Son does not have the Father; the one who confesses the Son has the Father also.</a:t>
            </a:r>
          </a:p>
        </p:txBody>
      </p:sp>
      <p:sp>
        <p:nvSpPr>
          <p:cNvPr id="7" name="TextBox 6">
            <a:extLst>
              <a:ext uri="{FF2B5EF4-FFF2-40B4-BE49-F238E27FC236}">
                <a16:creationId xmlns:a16="http://schemas.microsoft.com/office/drawing/2014/main" id="{555BD0DB-F3C2-4C7C-B3C9-EE96A3037E60}"/>
              </a:ext>
            </a:extLst>
          </p:cNvPr>
          <p:cNvSpPr txBox="1"/>
          <p:nvPr/>
        </p:nvSpPr>
        <p:spPr>
          <a:xfrm>
            <a:off x="0" y="0"/>
            <a:ext cx="4267201" cy="461665"/>
          </a:xfrm>
          <a:prstGeom prst="rect">
            <a:avLst/>
          </a:prstGeom>
          <a:solidFill>
            <a:srgbClr val="0070C0"/>
          </a:solidFill>
          <a:ln>
            <a:solidFill>
              <a:schemeClr val="tx1"/>
            </a:solidFill>
          </a:ln>
        </p:spPr>
        <p:txBody>
          <a:bodyPr wrap="square" rtlCol="0">
            <a:spAutoFit/>
          </a:bodyPr>
          <a:lstStyle/>
          <a:p>
            <a:r>
              <a:rPr lang="en-US" sz="2400" dirty="0">
                <a:solidFill>
                  <a:schemeClr val="bg1"/>
                </a:solidFill>
              </a:rPr>
              <a:t>Consider 1 John</a:t>
            </a:r>
          </a:p>
        </p:txBody>
      </p:sp>
      <p:sp>
        <p:nvSpPr>
          <p:cNvPr id="8" name="TextBox 7">
            <a:extLst>
              <a:ext uri="{FF2B5EF4-FFF2-40B4-BE49-F238E27FC236}">
                <a16:creationId xmlns:a16="http://schemas.microsoft.com/office/drawing/2014/main" id="{31038B04-A7C6-4A40-81C0-477A3DDB21E5}"/>
              </a:ext>
            </a:extLst>
          </p:cNvPr>
          <p:cNvSpPr txBox="1"/>
          <p:nvPr/>
        </p:nvSpPr>
        <p:spPr>
          <a:xfrm>
            <a:off x="4876799" y="0"/>
            <a:ext cx="4267201" cy="461665"/>
          </a:xfrm>
          <a:prstGeom prst="rect">
            <a:avLst/>
          </a:prstGeom>
          <a:solidFill>
            <a:srgbClr val="FFFF00"/>
          </a:solidFill>
          <a:ln>
            <a:solidFill>
              <a:schemeClr val="tx1"/>
            </a:solidFill>
          </a:ln>
        </p:spPr>
        <p:txBody>
          <a:bodyPr wrap="square" rtlCol="0">
            <a:spAutoFit/>
          </a:bodyPr>
          <a:lstStyle/>
          <a:p>
            <a:r>
              <a:rPr lang="es-ES" sz="2400" dirty="0"/>
              <a:t>Considera 1 Juan</a:t>
            </a:r>
            <a:endParaRPr lang="en-US" sz="2400" dirty="0"/>
          </a:p>
        </p:txBody>
      </p:sp>
      <p:sp>
        <p:nvSpPr>
          <p:cNvPr id="9" name="Rectangle 8">
            <a:extLst>
              <a:ext uri="{FF2B5EF4-FFF2-40B4-BE49-F238E27FC236}">
                <a16:creationId xmlns:a16="http://schemas.microsoft.com/office/drawing/2014/main" id="{4A552CC8-D9A0-4E43-95CD-AED166279B20}"/>
              </a:ext>
            </a:extLst>
          </p:cNvPr>
          <p:cNvSpPr/>
          <p:nvPr/>
        </p:nvSpPr>
        <p:spPr>
          <a:xfrm>
            <a:off x="4648200" y="914400"/>
            <a:ext cx="4495800" cy="5324535"/>
          </a:xfrm>
          <a:prstGeom prst="rect">
            <a:avLst/>
          </a:prstGeom>
        </p:spPr>
        <p:txBody>
          <a:bodyPr wrap="square">
            <a:spAutoFit/>
          </a:bodyPr>
          <a:lstStyle/>
          <a:p>
            <a:r>
              <a:rPr lang="es-ES" sz="2400" b="1" dirty="0"/>
              <a:t>Juan está hablando de personas específicas</a:t>
            </a:r>
          </a:p>
          <a:p>
            <a:endParaRPr lang="en-US" b="1" baseline="30000" dirty="0"/>
          </a:p>
          <a:p>
            <a:r>
              <a:rPr lang="en-US" sz="2000" b="1" dirty="0">
                <a:latin typeface="Palatino Linotype" panose="02040502050505030304" pitchFamily="18" charset="0"/>
              </a:rPr>
              <a:t>2</a:t>
            </a:r>
            <a:r>
              <a:rPr lang="en-US" sz="2000" b="1" baseline="30000" dirty="0">
                <a:latin typeface="Palatino Linotype" panose="02040502050505030304" pitchFamily="18" charset="0"/>
              </a:rPr>
              <a:t>26 </a:t>
            </a:r>
            <a:r>
              <a:rPr lang="es-ES" sz="2000" b="1" baseline="30000" dirty="0">
                <a:solidFill>
                  <a:schemeClr val="bg1"/>
                </a:solidFill>
                <a:latin typeface="Palatino Linotype" panose="02040502050505030304" pitchFamily="18" charset="0"/>
              </a:rPr>
              <a:t> </a:t>
            </a:r>
            <a:r>
              <a:rPr lang="es-ES" sz="2000" u="sng" dirty="0">
                <a:latin typeface="Palatino Linotype" panose="02040502050505030304" pitchFamily="18" charset="0"/>
              </a:rPr>
              <a:t>anticristos</a:t>
            </a:r>
            <a:r>
              <a:rPr lang="es-ES" sz="2000" dirty="0">
                <a:solidFill>
                  <a:schemeClr val="bg1"/>
                </a:solidFill>
                <a:latin typeface="Palatino Linotype" panose="02040502050505030304" pitchFamily="18" charset="0"/>
              </a:rPr>
              <a:t>; por esto conocemos que es el último tiempo. </a:t>
            </a:r>
            <a:r>
              <a:rPr lang="es-ES" sz="2000" b="1" baseline="30000" dirty="0">
                <a:solidFill>
                  <a:schemeClr val="bg1"/>
                </a:solidFill>
                <a:latin typeface="Palatino Linotype" panose="02040502050505030304" pitchFamily="18" charset="0"/>
              </a:rPr>
              <a:t>19 </a:t>
            </a:r>
            <a:r>
              <a:rPr lang="es-ES" sz="2000" dirty="0">
                <a:solidFill>
                  <a:schemeClr val="bg1"/>
                </a:solidFill>
                <a:latin typeface="Palatino Linotype" panose="02040502050505030304" pitchFamily="18" charset="0"/>
              </a:rPr>
              <a:t>Salieron de nosotros, pero no eran de nosotros, porque si hubieran sido de nosotros, habrían permanecido con nosotros; pero salieron para que se manifestara que no todos son de nosotros.</a:t>
            </a:r>
          </a:p>
          <a:p>
            <a:endParaRPr lang="es-ES" sz="2000" dirty="0">
              <a:latin typeface="Palatino Linotype" panose="02040502050505030304" pitchFamily="18" charset="0"/>
            </a:endParaRPr>
          </a:p>
          <a:p>
            <a:r>
              <a:rPr lang="en-US" sz="2000" b="1" dirty="0">
                <a:latin typeface="Palatino Linotype" panose="02040502050505030304" pitchFamily="18" charset="0"/>
              </a:rPr>
              <a:t>2</a:t>
            </a:r>
            <a:r>
              <a:rPr lang="es-ES" sz="2000" b="1" baseline="30000" dirty="0">
                <a:latin typeface="Palatino Linotype" panose="02040502050505030304" pitchFamily="18" charset="0"/>
              </a:rPr>
              <a:t>22 </a:t>
            </a:r>
            <a:r>
              <a:rPr lang="es-ES" sz="2000" dirty="0">
                <a:solidFill>
                  <a:schemeClr val="bg1"/>
                </a:solidFill>
                <a:latin typeface="Palatino Linotype" panose="02040502050505030304" pitchFamily="18" charset="0"/>
              </a:rPr>
              <a:t>¿</a:t>
            </a:r>
            <a:r>
              <a:rPr lang="es-ES" sz="2000" u="sng" dirty="0">
                <a:latin typeface="Palatino Linotype" panose="02040502050505030304" pitchFamily="18" charset="0"/>
              </a:rPr>
              <a:t>el que niega que Jesús es el Cristo</a:t>
            </a:r>
            <a:r>
              <a:rPr lang="es-ES" sz="2000" dirty="0">
                <a:solidFill>
                  <a:schemeClr val="bg1"/>
                </a:solidFill>
                <a:latin typeface="Palatino Linotype" panose="02040502050505030304" pitchFamily="18" charset="0"/>
              </a:rPr>
              <a:t>? Éste es el anticristo, pues niega al Padre y al Hijo. </a:t>
            </a:r>
            <a:r>
              <a:rPr lang="es-ES" sz="2000" b="1" baseline="30000" dirty="0">
                <a:solidFill>
                  <a:schemeClr val="bg1"/>
                </a:solidFill>
                <a:latin typeface="Palatino Linotype" panose="02040502050505030304" pitchFamily="18" charset="0"/>
              </a:rPr>
              <a:t>23 </a:t>
            </a:r>
            <a:r>
              <a:rPr lang="es-ES" sz="2000" dirty="0">
                <a:solidFill>
                  <a:schemeClr val="bg1"/>
                </a:solidFill>
                <a:latin typeface="Palatino Linotype" panose="02040502050505030304" pitchFamily="18" charset="0"/>
              </a:rPr>
              <a:t>Todo aquel que niega al Hijo, tampoco tiene al Padre. El que confiesa al Hijo tiene también al Padre.</a:t>
            </a:r>
            <a:endParaRPr lang="en-US" sz="20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2114167460"/>
      </p:ext>
    </p:extLst>
  </p:cSld>
  <p:clrMapOvr>
    <a:masterClrMapping/>
  </p:clrMapOvr>
  <mc:AlternateContent xmlns:mc="http://schemas.openxmlformats.org/markup-compatibility/2006" xmlns:p159="http://schemas.microsoft.com/office/powerpoint/2015/09/main">
    <mc:Choice Requires="p159">
      <p:transition spd="slow" advClick="0" advTm="0">
        <p159:morph option="byWord"/>
      </p:transition>
    </mc:Choice>
    <mc:Fallback xmlns="">
      <p:transition spd="slow" advClick="0" advTm="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914400"/>
            <a:ext cx="4617720" cy="2246769"/>
          </a:xfrm>
          <a:prstGeom prst="rect">
            <a:avLst/>
          </a:prstGeom>
        </p:spPr>
        <p:txBody>
          <a:bodyPr wrap="square">
            <a:spAutoFit/>
          </a:bodyPr>
          <a:lstStyle/>
          <a:p>
            <a:r>
              <a:rPr lang="en-US" sz="2400" b="1" dirty="0"/>
              <a:t>John is talking about specific people</a:t>
            </a:r>
          </a:p>
          <a:p>
            <a:endParaRPr lang="en-US" b="1" baseline="30000" dirty="0"/>
          </a:p>
          <a:p>
            <a:r>
              <a:rPr lang="en-US" sz="2000" b="1" dirty="0">
                <a:latin typeface="Palatino Linotype" panose="02040502050505030304" pitchFamily="18" charset="0"/>
              </a:rPr>
              <a:t>2</a:t>
            </a:r>
            <a:r>
              <a:rPr lang="en-US" sz="2000" b="1" baseline="30000" dirty="0">
                <a:latin typeface="Palatino Linotype" panose="02040502050505030304" pitchFamily="18" charset="0"/>
              </a:rPr>
              <a:t>18</a:t>
            </a:r>
            <a:r>
              <a:rPr lang="en-US" sz="2000" b="1" baseline="30000" dirty="0">
                <a:solidFill>
                  <a:schemeClr val="bg1"/>
                </a:solidFill>
                <a:latin typeface="Palatino Linotype" panose="02040502050505030304" pitchFamily="18" charset="0"/>
              </a:rPr>
              <a:t>  </a:t>
            </a:r>
            <a:r>
              <a:rPr lang="en-US" sz="2000" u="sng" dirty="0" err="1">
                <a:latin typeface="Palatino Linotype" panose="02040502050505030304" pitchFamily="18" charset="0"/>
              </a:rPr>
              <a:t>antichrists</a:t>
            </a:r>
            <a:r>
              <a:rPr lang="en-US" sz="2000" dirty="0" err="1">
                <a:solidFill>
                  <a:schemeClr val="bg1"/>
                </a:solidFill>
                <a:latin typeface="Palatino Linotype" panose="02040502050505030304" pitchFamily="18" charset="0"/>
              </a:rPr>
              <a:t>ey</a:t>
            </a:r>
            <a:r>
              <a:rPr lang="en-US" sz="2000" dirty="0">
                <a:solidFill>
                  <a:schemeClr val="bg1"/>
                </a:solidFill>
                <a:latin typeface="Palatino Linotype" panose="02040502050505030304" pitchFamily="18" charset="0"/>
              </a:rPr>
              <a:t> all are not of us.</a:t>
            </a:r>
          </a:p>
          <a:p>
            <a:endParaRPr lang="en-US" sz="2000" dirty="0">
              <a:latin typeface="Palatino Linotype" panose="02040502050505030304" pitchFamily="18" charset="0"/>
            </a:endParaRPr>
          </a:p>
          <a:p>
            <a:r>
              <a:rPr lang="en-US" sz="2000" b="1" dirty="0">
                <a:latin typeface="Palatino Linotype" panose="02040502050505030304" pitchFamily="18" charset="0"/>
              </a:rPr>
              <a:t>2</a:t>
            </a:r>
            <a:r>
              <a:rPr lang="en-US" sz="2000" b="1" baseline="30000" dirty="0">
                <a:latin typeface="Palatino Linotype" panose="02040502050505030304" pitchFamily="18" charset="0"/>
              </a:rPr>
              <a:t>22</a:t>
            </a:r>
            <a:r>
              <a:rPr lang="en-US" sz="2000" dirty="0">
                <a:solidFill>
                  <a:schemeClr val="bg1"/>
                </a:solidFill>
                <a:latin typeface="Palatino Linotype" panose="02040502050505030304" pitchFamily="18" charset="0"/>
              </a:rPr>
              <a:t>  </a:t>
            </a:r>
            <a:r>
              <a:rPr lang="en-US" sz="2000" u="sng" dirty="0">
                <a:latin typeface="Palatino Linotype" panose="02040502050505030304" pitchFamily="18" charset="0"/>
              </a:rPr>
              <a:t>the one who denies that Jesus is the Christ</a:t>
            </a:r>
            <a:endParaRPr lang="en-US" sz="2000" dirty="0">
              <a:solidFill>
                <a:schemeClr val="bg1"/>
              </a:solidFill>
              <a:latin typeface="Palatino Linotype" panose="02040502050505030304" pitchFamily="18" charset="0"/>
            </a:endParaRPr>
          </a:p>
        </p:txBody>
      </p:sp>
      <p:sp>
        <p:nvSpPr>
          <p:cNvPr id="7" name="TextBox 6">
            <a:extLst>
              <a:ext uri="{FF2B5EF4-FFF2-40B4-BE49-F238E27FC236}">
                <a16:creationId xmlns:a16="http://schemas.microsoft.com/office/drawing/2014/main" id="{692369AA-08DC-422C-B326-9C96AF5CC42F}"/>
              </a:ext>
            </a:extLst>
          </p:cNvPr>
          <p:cNvSpPr txBox="1"/>
          <p:nvPr/>
        </p:nvSpPr>
        <p:spPr>
          <a:xfrm>
            <a:off x="0" y="0"/>
            <a:ext cx="4267201" cy="461665"/>
          </a:xfrm>
          <a:prstGeom prst="rect">
            <a:avLst/>
          </a:prstGeom>
          <a:solidFill>
            <a:srgbClr val="0070C0"/>
          </a:solidFill>
          <a:ln>
            <a:solidFill>
              <a:schemeClr val="tx1"/>
            </a:solidFill>
          </a:ln>
        </p:spPr>
        <p:txBody>
          <a:bodyPr wrap="square" rtlCol="0">
            <a:spAutoFit/>
          </a:bodyPr>
          <a:lstStyle/>
          <a:p>
            <a:r>
              <a:rPr lang="en-US" sz="2400" dirty="0">
                <a:solidFill>
                  <a:schemeClr val="bg1"/>
                </a:solidFill>
              </a:rPr>
              <a:t>Consider 1 John</a:t>
            </a:r>
          </a:p>
        </p:txBody>
      </p:sp>
      <p:sp>
        <p:nvSpPr>
          <p:cNvPr id="8" name="TextBox 7">
            <a:extLst>
              <a:ext uri="{FF2B5EF4-FFF2-40B4-BE49-F238E27FC236}">
                <a16:creationId xmlns:a16="http://schemas.microsoft.com/office/drawing/2014/main" id="{793CDC39-02CB-4122-913E-88DD14682052}"/>
              </a:ext>
            </a:extLst>
          </p:cNvPr>
          <p:cNvSpPr txBox="1"/>
          <p:nvPr/>
        </p:nvSpPr>
        <p:spPr>
          <a:xfrm>
            <a:off x="4876799" y="0"/>
            <a:ext cx="4267201" cy="461665"/>
          </a:xfrm>
          <a:prstGeom prst="rect">
            <a:avLst/>
          </a:prstGeom>
          <a:solidFill>
            <a:srgbClr val="FFFF00"/>
          </a:solidFill>
          <a:ln>
            <a:solidFill>
              <a:schemeClr val="tx1"/>
            </a:solidFill>
          </a:ln>
        </p:spPr>
        <p:txBody>
          <a:bodyPr wrap="square" rtlCol="0">
            <a:spAutoFit/>
          </a:bodyPr>
          <a:lstStyle/>
          <a:p>
            <a:r>
              <a:rPr lang="es-ES" sz="2400" dirty="0"/>
              <a:t>Considera 1 Juan</a:t>
            </a:r>
            <a:endParaRPr lang="en-US" sz="2400" dirty="0"/>
          </a:p>
        </p:txBody>
      </p:sp>
      <p:sp>
        <p:nvSpPr>
          <p:cNvPr id="9" name="Rectangle 8">
            <a:extLst>
              <a:ext uri="{FF2B5EF4-FFF2-40B4-BE49-F238E27FC236}">
                <a16:creationId xmlns:a16="http://schemas.microsoft.com/office/drawing/2014/main" id="{BC82233B-014B-4C66-906D-6889373767B6}"/>
              </a:ext>
            </a:extLst>
          </p:cNvPr>
          <p:cNvSpPr/>
          <p:nvPr/>
        </p:nvSpPr>
        <p:spPr>
          <a:xfrm>
            <a:off x="4648200" y="914400"/>
            <a:ext cx="4495800" cy="1938992"/>
          </a:xfrm>
          <a:prstGeom prst="rect">
            <a:avLst/>
          </a:prstGeom>
        </p:spPr>
        <p:txBody>
          <a:bodyPr wrap="square">
            <a:spAutoFit/>
          </a:bodyPr>
          <a:lstStyle/>
          <a:p>
            <a:r>
              <a:rPr lang="es-ES" sz="2400" b="1" dirty="0"/>
              <a:t>Juan está hablando de personas específicas</a:t>
            </a:r>
          </a:p>
          <a:p>
            <a:endParaRPr lang="en-US" b="1" baseline="30000" dirty="0"/>
          </a:p>
          <a:p>
            <a:r>
              <a:rPr lang="en-US" sz="2000" b="1" dirty="0">
                <a:latin typeface="Palatino Linotype" panose="02040502050505030304" pitchFamily="18" charset="0"/>
              </a:rPr>
              <a:t>2</a:t>
            </a:r>
            <a:r>
              <a:rPr lang="en-US" sz="2000" b="1" baseline="30000" dirty="0">
                <a:latin typeface="Palatino Linotype" panose="02040502050505030304" pitchFamily="18" charset="0"/>
              </a:rPr>
              <a:t>26 </a:t>
            </a:r>
            <a:r>
              <a:rPr lang="es-ES" sz="2000" b="1" baseline="30000" dirty="0">
                <a:solidFill>
                  <a:schemeClr val="bg1"/>
                </a:solidFill>
                <a:latin typeface="Palatino Linotype" panose="02040502050505030304" pitchFamily="18" charset="0"/>
              </a:rPr>
              <a:t> </a:t>
            </a:r>
            <a:r>
              <a:rPr lang="es-ES" sz="2000" u="sng" dirty="0">
                <a:latin typeface="Palatino Linotype" panose="02040502050505030304" pitchFamily="18" charset="0"/>
              </a:rPr>
              <a:t>anticristos</a:t>
            </a:r>
            <a:r>
              <a:rPr lang="es-ES" sz="2000" dirty="0">
                <a:solidFill>
                  <a:schemeClr val="bg1"/>
                </a:solidFill>
                <a:latin typeface="Palatino Linotype" panose="02040502050505030304" pitchFamily="18" charset="0"/>
              </a:rPr>
              <a:t>; por esto conocemos que es el último tiempo. </a:t>
            </a:r>
            <a:r>
              <a:rPr lang="es-ES" sz="2000" b="1" baseline="30000" dirty="0">
                <a:solidFill>
                  <a:schemeClr val="bg1"/>
                </a:solidFill>
                <a:latin typeface="Palatino Linotype" panose="02040502050505030304" pitchFamily="18" charset="0"/>
              </a:rPr>
              <a:t>19 </a:t>
            </a:r>
            <a:r>
              <a:rPr lang="es-ES" sz="2000" dirty="0">
                <a:solidFill>
                  <a:schemeClr val="bg1"/>
                </a:solidFill>
                <a:latin typeface="Palatino Linotype" panose="02040502050505030304" pitchFamily="18" charset="0"/>
              </a:rPr>
              <a:t>Salieron de </a:t>
            </a:r>
            <a:r>
              <a:rPr lang="en-US" sz="2000" b="1" dirty="0">
                <a:latin typeface="Palatino Linotype" panose="02040502050505030304" pitchFamily="18" charset="0"/>
              </a:rPr>
              <a:t>2</a:t>
            </a:r>
            <a:r>
              <a:rPr lang="es-ES" sz="2000" b="1" baseline="30000" dirty="0">
                <a:latin typeface="Palatino Linotype" panose="02040502050505030304" pitchFamily="18" charset="0"/>
              </a:rPr>
              <a:t>22 </a:t>
            </a:r>
            <a:r>
              <a:rPr lang="es-ES" sz="2000" dirty="0">
                <a:solidFill>
                  <a:schemeClr val="bg1"/>
                </a:solidFill>
                <a:latin typeface="Palatino Linotype" panose="02040502050505030304" pitchFamily="18" charset="0"/>
              </a:rPr>
              <a:t>¿</a:t>
            </a:r>
            <a:r>
              <a:rPr lang="es-ES" sz="2000" u="sng" dirty="0">
                <a:latin typeface="Palatino Linotype" panose="02040502050505030304" pitchFamily="18" charset="0"/>
              </a:rPr>
              <a:t>el que niega que Jesús es el Cristo</a:t>
            </a:r>
            <a:endParaRPr lang="en-US" sz="20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4185706801"/>
      </p:ext>
    </p:extLst>
  </p:cSld>
  <p:clrMapOvr>
    <a:masterClrMapping/>
  </p:clrMapOvr>
  <mc:AlternateContent xmlns:mc="http://schemas.openxmlformats.org/markup-compatibility/2006" xmlns:p159="http://schemas.microsoft.com/office/powerpoint/2015/09/main">
    <mc:Choice Requires="p159">
      <p:transition spd="slow">
        <p159:morph option="byWord"/>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184" y="914400"/>
            <a:ext cx="4617720" cy="2246769"/>
          </a:xfrm>
          <a:prstGeom prst="rect">
            <a:avLst/>
          </a:prstGeom>
        </p:spPr>
        <p:txBody>
          <a:bodyPr wrap="square">
            <a:spAutoFit/>
          </a:bodyPr>
          <a:lstStyle/>
          <a:p>
            <a:r>
              <a:rPr lang="en-US" sz="2400" b="1" dirty="0"/>
              <a:t>John is talking about specific people</a:t>
            </a:r>
          </a:p>
          <a:p>
            <a:endParaRPr lang="en-US" b="1" baseline="30000" dirty="0"/>
          </a:p>
          <a:p>
            <a:r>
              <a:rPr lang="en-US" sz="2000" b="1" dirty="0">
                <a:latin typeface="Palatino Linotype" panose="02040502050505030304" pitchFamily="18" charset="0"/>
              </a:rPr>
              <a:t>2</a:t>
            </a:r>
            <a:r>
              <a:rPr lang="en-US" sz="2000" b="1" baseline="30000" dirty="0">
                <a:latin typeface="Palatino Linotype" panose="02040502050505030304" pitchFamily="18" charset="0"/>
              </a:rPr>
              <a:t>18</a:t>
            </a:r>
            <a:r>
              <a:rPr lang="en-US" sz="2000" b="1" baseline="30000" dirty="0">
                <a:solidFill>
                  <a:schemeClr val="bg1"/>
                </a:solidFill>
                <a:latin typeface="Palatino Linotype" panose="02040502050505030304" pitchFamily="18" charset="0"/>
              </a:rPr>
              <a:t>  </a:t>
            </a:r>
            <a:r>
              <a:rPr lang="en-US" sz="2000" u="sng" dirty="0" err="1">
                <a:latin typeface="Palatino Linotype" panose="02040502050505030304" pitchFamily="18" charset="0"/>
              </a:rPr>
              <a:t>antichrists</a:t>
            </a:r>
            <a:r>
              <a:rPr lang="en-US" sz="2000" dirty="0" err="1">
                <a:solidFill>
                  <a:schemeClr val="bg1"/>
                </a:solidFill>
                <a:latin typeface="Palatino Linotype" panose="02040502050505030304" pitchFamily="18" charset="0"/>
              </a:rPr>
              <a:t>ey</a:t>
            </a:r>
            <a:r>
              <a:rPr lang="en-US" sz="2000" dirty="0">
                <a:solidFill>
                  <a:schemeClr val="bg1"/>
                </a:solidFill>
                <a:latin typeface="Palatino Linotype" panose="02040502050505030304" pitchFamily="18" charset="0"/>
              </a:rPr>
              <a:t> all are not of us.</a:t>
            </a:r>
          </a:p>
          <a:p>
            <a:endParaRPr lang="en-US" sz="2000" dirty="0">
              <a:latin typeface="Palatino Linotype" panose="02040502050505030304" pitchFamily="18" charset="0"/>
            </a:endParaRPr>
          </a:p>
          <a:p>
            <a:r>
              <a:rPr lang="en-US" sz="2000" b="1" dirty="0">
                <a:latin typeface="Palatino Linotype" panose="02040502050505030304" pitchFamily="18" charset="0"/>
              </a:rPr>
              <a:t>2</a:t>
            </a:r>
            <a:r>
              <a:rPr lang="en-US" sz="2000" b="1" baseline="30000" dirty="0">
                <a:latin typeface="Palatino Linotype" panose="02040502050505030304" pitchFamily="18" charset="0"/>
              </a:rPr>
              <a:t>22</a:t>
            </a:r>
            <a:r>
              <a:rPr lang="en-US" sz="2000" dirty="0">
                <a:solidFill>
                  <a:schemeClr val="bg1"/>
                </a:solidFill>
                <a:latin typeface="Palatino Linotype" panose="02040502050505030304" pitchFamily="18" charset="0"/>
              </a:rPr>
              <a:t>  </a:t>
            </a:r>
            <a:r>
              <a:rPr lang="en-US" sz="2000" u="sng" dirty="0">
                <a:latin typeface="Palatino Linotype" panose="02040502050505030304" pitchFamily="18" charset="0"/>
              </a:rPr>
              <a:t>the one who denies that Jesus is the Christ</a:t>
            </a:r>
            <a:endParaRPr lang="en-US" sz="2000" dirty="0">
              <a:solidFill>
                <a:schemeClr val="bg1"/>
              </a:solidFill>
              <a:latin typeface="Palatino Linotype" panose="02040502050505030304" pitchFamily="18" charset="0"/>
            </a:endParaRPr>
          </a:p>
        </p:txBody>
      </p:sp>
      <p:sp>
        <p:nvSpPr>
          <p:cNvPr id="6" name="Rectangle 5"/>
          <p:cNvSpPr/>
          <p:nvPr/>
        </p:nvSpPr>
        <p:spPr>
          <a:xfrm>
            <a:off x="76200" y="3429000"/>
            <a:ext cx="4572000" cy="2677656"/>
          </a:xfrm>
          <a:prstGeom prst="rect">
            <a:avLst/>
          </a:prstGeom>
        </p:spPr>
        <p:txBody>
          <a:bodyPr>
            <a:spAutoFit/>
          </a:bodyPr>
          <a:lstStyle/>
          <a:p>
            <a:r>
              <a:rPr lang="en-US" sz="2400" b="1" dirty="0"/>
              <a:t>John is still talking about these same people in chapter 4</a:t>
            </a:r>
          </a:p>
          <a:p>
            <a:endParaRPr lang="en-US" b="1" dirty="0"/>
          </a:p>
          <a:p>
            <a:r>
              <a:rPr lang="en-US" sz="2000" b="1" dirty="0">
                <a:latin typeface="Palatino Linotype" panose="02040502050505030304" pitchFamily="18" charset="0"/>
              </a:rPr>
              <a:t>4</a:t>
            </a:r>
            <a:r>
              <a:rPr lang="en-US" sz="2000" b="1" baseline="30000" dirty="0">
                <a:latin typeface="Palatino Linotype" panose="02040502050505030304" pitchFamily="18" charset="0"/>
              </a:rPr>
              <a:t>3 </a:t>
            </a:r>
            <a:r>
              <a:rPr lang="en-US" sz="2000" dirty="0">
                <a:latin typeface="Palatino Linotype" panose="02040502050505030304" pitchFamily="18" charset="0"/>
              </a:rPr>
              <a:t>and </a:t>
            </a:r>
            <a:r>
              <a:rPr lang="en-US" sz="2000" u="sng" dirty="0">
                <a:latin typeface="Palatino Linotype" panose="02040502050505030304" pitchFamily="18" charset="0"/>
              </a:rPr>
              <a:t>every spirit that does not confess Jesus</a:t>
            </a:r>
            <a:r>
              <a:rPr lang="en-US" sz="2000" dirty="0">
                <a:latin typeface="Palatino Linotype" panose="02040502050505030304" pitchFamily="18" charset="0"/>
              </a:rPr>
              <a:t> is not from God; </a:t>
            </a:r>
            <a:r>
              <a:rPr lang="en-US" sz="2000" u="sng" dirty="0">
                <a:latin typeface="Palatino Linotype" panose="02040502050505030304" pitchFamily="18" charset="0"/>
              </a:rPr>
              <a:t>this is the spirit of the antichrist</a:t>
            </a:r>
            <a:r>
              <a:rPr lang="en-US" sz="2000" dirty="0">
                <a:latin typeface="Palatino Linotype" panose="02040502050505030304" pitchFamily="18" charset="0"/>
              </a:rPr>
              <a:t>, of which you have heard that it is coming, and now it is already in the world.</a:t>
            </a:r>
          </a:p>
        </p:txBody>
      </p:sp>
      <p:sp>
        <p:nvSpPr>
          <p:cNvPr id="8" name="TextBox 7">
            <a:extLst>
              <a:ext uri="{FF2B5EF4-FFF2-40B4-BE49-F238E27FC236}">
                <a16:creationId xmlns:a16="http://schemas.microsoft.com/office/drawing/2014/main" id="{035908A9-F7EB-4B69-BD67-668F97FC891C}"/>
              </a:ext>
            </a:extLst>
          </p:cNvPr>
          <p:cNvSpPr txBox="1"/>
          <p:nvPr/>
        </p:nvSpPr>
        <p:spPr>
          <a:xfrm>
            <a:off x="0" y="0"/>
            <a:ext cx="4267201" cy="461665"/>
          </a:xfrm>
          <a:prstGeom prst="rect">
            <a:avLst/>
          </a:prstGeom>
          <a:solidFill>
            <a:srgbClr val="0070C0"/>
          </a:solidFill>
          <a:ln>
            <a:solidFill>
              <a:schemeClr val="tx1"/>
            </a:solidFill>
          </a:ln>
        </p:spPr>
        <p:txBody>
          <a:bodyPr wrap="square" rtlCol="0">
            <a:spAutoFit/>
          </a:bodyPr>
          <a:lstStyle/>
          <a:p>
            <a:r>
              <a:rPr lang="en-US" sz="2400" dirty="0">
                <a:solidFill>
                  <a:schemeClr val="bg1"/>
                </a:solidFill>
              </a:rPr>
              <a:t>Consider 1 John</a:t>
            </a:r>
          </a:p>
        </p:txBody>
      </p:sp>
      <p:sp>
        <p:nvSpPr>
          <p:cNvPr id="9" name="TextBox 8">
            <a:extLst>
              <a:ext uri="{FF2B5EF4-FFF2-40B4-BE49-F238E27FC236}">
                <a16:creationId xmlns:a16="http://schemas.microsoft.com/office/drawing/2014/main" id="{5D5FE5FF-7E11-40DC-A85E-35A75E8FCF0C}"/>
              </a:ext>
            </a:extLst>
          </p:cNvPr>
          <p:cNvSpPr txBox="1"/>
          <p:nvPr/>
        </p:nvSpPr>
        <p:spPr>
          <a:xfrm>
            <a:off x="4876799" y="0"/>
            <a:ext cx="4267201" cy="461665"/>
          </a:xfrm>
          <a:prstGeom prst="rect">
            <a:avLst/>
          </a:prstGeom>
          <a:solidFill>
            <a:srgbClr val="FFFF00"/>
          </a:solidFill>
          <a:ln>
            <a:solidFill>
              <a:schemeClr val="tx1"/>
            </a:solidFill>
          </a:ln>
        </p:spPr>
        <p:txBody>
          <a:bodyPr wrap="square" rtlCol="0">
            <a:spAutoFit/>
          </a:bodyPr>
          <a:lstStyle/>
          <a:p>
            <a:r>
              <a:rPr lang="es-ES" sz="2400" dirty="0"/>
              <a:t>Considera 1 Juan</a:t>
            </a:r>
            <a:endParaRPr lang="en-US" sz="2400" dirty="0"/>
          </a:p>
        </p:txBody>
      </p:sp>
      <p:sp>
        <p:nvSpPr>
          <p:cNvPr id="10" name="Rectangle 9">
            <a:extLst>
              <a:ext uri="{FF2B5EF4-FFF2-40B4-BE49-F238E27FC236}">
                <a16:creationId xmlns:a16="http://schemas.microsoft.com/office/drawing/2014/main" id="{B36F0D53-367E-49A9-BE26-EE7E95CBB104}"/>
              </a:ext>
            </a:extLst>
          </p:cNvPr>
          <p:cNvSpPr/>
          <p:nvPr/>
        </p:nvSpPr>
        <p:spPr>
          <a:xfrm>
            <a:off x="4648200" y="914400"/>
            <a:ext cx="4495800" cy="1938992"/>
          </a:xfrm>
          <a:prstGeom prst="rect">
            <a:avLst/>
          </a:prstGeom>
        </p:spPr>
        <p:txBody>
          <a:bodyPr wrap="square">
            <a:spAutoFit/>
          </a:bodyPr>
          <a:lstStyle/>
          <a:p>
            <a:r>
              <a:rPr lang="es-ES" sz="2400" b="1" dirty="0"/>
              <a:t>Juan está hablando de personas específicas</a:t>
            </a:r>
          </a:p>
          <a:p>
            <a:endParaRPr lang="en-US" b="1" baseline="30000" dirty="0"/>
          </a:p>
          <a:p>
            <a:r>
              <a:rPr lang="en-US" sz="2000" b="1" dirty="0">
                <a:latin typeface="Palatino Linotype" panose="02040502050505030304" pitchFamily="18" charset="0"/>
              </a:rPr>
              <a:t>2</a:t>
            </a:r>
            <a:r>
              <a:rPr lang="en-US" sz="2000" b="1" baseline="30000" dirty="0">
                <a:latin typeface="Palatino Linotype" panose="02040502050505030304" pitchFamily="18" charset="0"/>
              </a:rPr>
              <a:t>26 </a:t>
            </a:r>
            <a:r>
              <a:rPr lang="es-ES" sz="2000" b="1" baseline="30000" dirty="0">
                <a:solidFill>
                  <a:schemeClr val="bg1"/>
                </a:solidFill>
                <a:latin typeface="Palatino Linotype" panose="02040502050505030304" pitchFamily="18" charset="0"/>
              </a:rPr>
              <a:t> </a:t>
            </a:r>
            <a:r>
              <a:rPr lang="es-ES" sz="2000" u="sng" dirty="0">
                <a:latin typeface="Palatino Linotype" panose="02040502050505030304" pitchFamily="18" charset="0"/>
              </a:rPr>
              <a:t>anticristos</a:t>
            </a:r>
            <a:r>
              <a:rPr lang="es-ES" sz="2000" dirty="0">
                <a:solidFill>
                  <a:schemeClr val="bg1"/>
                </a:solidFill>
                <a:latin typeface="Palatino Linotype" panose="02040502050505030304" pitchFamily="18" charset="0"/>
              </a:rPr>
              <a:t>; por esto conocemos que es el último tiempo. </a:t>
            </a:r>
            <a:r>
              <a:rPr lang="es-ES" sz="2000" b="1" baseline="30000" dirty="0">
                <a:solidFill>
                  <a:schemeClr val="bg1"/>
                </a:solidFill>
                <a:latin typeface="Palatino Linotype" panose="02040502050505030304" pitchFamily="18" charset="0"/>
              </a:rPr>
              <a:t>19 </a:t>
            </a:r>
            <a:r>
              <a:rPr lang="es-ES" sz="2000" dirty="0">
                <a:solidFill>
                  <a:schemeClr val="bg1"/>
                </a:solidFill>
                <a:latin typeface="Palatino Linotype" panose="02040502050505030304" pitchFamily="18" charset="0"/>
              </a:rPr>
              <a:t>Salieron de </a:t>
            </a:r>
            <a:r>
              <a:rPr lang="en-US" sz="2000" b="1" dirty="0">
                <a:latin typeface="Palatino Linotype" panose="02040502050505030304" pitchFamily="18" charset="0"/>
              </a:rPr>
              <a:t>2</a:t>
            </a:r>
            <a:r>
              <a:rPr lang="es-ES" sz="2000" b="1" baseline="30000" dirty="0">
                <a:latin typeface="Palatino Linotype" panose="02040502050505030304" pitchFamily="18" charset="0"/>
              </a:rPr>
              <a:t>22 </a:t>
            </a:r>
            <a:r>
              <a:rPr lang="es-ES" sz="2000" dirty="0">
                <a:solidFill>
                  <a:schemeClr val="bg1"/>
                </a:solidFill>
                <a:latin typeface="Palatino Linotype" panose="02040502050505030304" pitchFamily="18" charset="0"/>
              </a:rPr>
              <a:t>¿</a:t>
            </a:r>
            <a:r>
              <a:rPr lang="es-ES" sz="2000" u="sng" dirty="0">
                <a:latin typeface="Palatino Linotype" panose="02040502050505030304" pitchFamily="18" charset="0"/>
              </a:rPr>
              <a:t>el que niega que Jesús es el Cristo</a:t>
            </a:r>
            <a:endParaRPr lang="en-US" sz="2000" dirty="0">
              <a:solidFill>
                <a:schemeClr val="bg1"/>
              </a:solidFill>
              <a:latin typeface="Palatino Linotype" panose="02040502050505030304" pitchFamily="18" charset="0"/>
            </a:endParaRPr>
          </a:p>
        </p:txBody>
      </p:sp>
      <p:sp>
        <p:nvSpPr>
          <p:cNvPr id="11" name="Rectangle 10">
            <a:extLst>
              <a:ext uri="{FF2B5EF4-FFF2-40B4-BE49-F238E27FC236}">
                <a16:creationId xmlns:a16="http://schemas.microsoft.com/office/drawing/2014/main" id="{8F7ED35B-E2DB-4060-A224-60BF9540FED6}"/>
              </a:ext>
            </a:extLst>
          </p:cNvPr>
          <p:cNvSpPr/>
          <p:nvPr/>
        </p:nvSpPr>
        <p:spPr>
          <a:xfrm>
            <a:off x="4572000" y="3429000"/>
            <a:ext cx="4572000" cy="2954655"/>
          </a:xfrm>
          <a:prstGeom prst="rect">
            <a:avLst/>
          </a:prstGeom>
        </p:spPr>
        <p:txBody>
          <a:bodyPr>
            <a:spAutoFit/>
          </a:bodyPr>
          <a:lstStyle/>
          <a:p>
            <a:r>
              <a:rPr lang="es-ES" sz="2400" b="1" dirty="0"/>
              <a:t>Juan todavía está hablando de estas mismas personas, capítulo 4</a:t>
            </a:r>
          </a:p>
          <a:p>
            <a:endParaRPr lang="en-US" b="1" dirty="0"/>
          </a:p>
          <a:p>
            <a:r>
              <a:rPr lang="en-US" sz="2000" b="1" dirty="0">
                <a:latin typeface="Palatino Linotype" panose="02040502050505030304" pitchFamily="18" charset="0"/>
              </a:rPr>
              <a:t>4</a:t>
            </a:r>
            <a:r>
              <a:rPr lang="en-US" sz="2000" b="1" baseline="30000" dirty="0">
                <a:latin typeface="Palatino Linotype" panose="02040502050505030304" pitchFamily="18" charset="0"/>
              </a:rPr>
              <a:t>3 </a:t>
            </a:r>
            <a:r>
              <a:rPr lang="es-ES" sz="2000" b="1" baseline="30000" dirty="0">
                <a:latin typeface="Palatino Linotype" panose="02040502050505030304" pitchFamily="18" charset="0"/>
              </a:rPr>
              <a:t> </a:t>
            </a:r>
            <a:r>
              <a:rPr lang="es-ES" sz="2000" dirty="0">
                <a:latin typeface="Palatino Linotype" panose="02040502050505030304" pitchFamily="18" charset="0"/>
              </a:rPr>
              <a:t>y </a:t>
            </a:r>
            <a:r>
              <a:rPr lang="es-ES" sz="2000" u="sng" dirty="0">
                <a:latin typeface="Palatino Linotype" panose="02040502050505030304" pitchFamily="18" charset="0"/>
              </a:rPr>
              <a:t>todo espíritu que no confiesa que Jesucristo</a:t>
            </a:r>
            <a:r>
              <a:rPr lang="es-ES" sz="2000" dirty="0">
                <a:latin typeface="Palatino Linotype" panose="02040502050505030304" pitchFamily="18" charset="0"/>
              </a:rPr>
              <a:t> ha venido en carne, no es de Dios; y </a:t>
            </a:r>
            <a:r>
              <a:rPr lang="es-ES" sz="2000" u="sng" dirty="0">
                <a:latin typeface="Palatino Linotype" panose="02040502050505030304" pitchFamily="18" charset="0"/>
              </a:rPr>
              <a:t>éste es el espíritu del Anticristo</a:t>
            </a:r>
            <a:r>
              <a:rPr lang="es-ES" sz="2000" dirty="0">
                <a:latin typeface="Palatino Linotype" panose="02040502050505030304" pitchFamily="18" charset="0"/>
              </a:rPr>
              <a:t>, el cual vosotros habéis oído que viene, y que ahora ya está en el mundo. </a:t>
            </a:r>
            <a:endParaRPr lang="en-US" sz="2400" dirty="0">
              <a:latin typeface="Palatino Linotype" panose="02040502050505030304" pitchFamily="18" charset="0"/>
            </a:endParaRPr>
          </a:p>
        </p:txBody>
      </p:sp>
    </p:spTree>
    <p:extLst>
      <p:ext uri="{BB962C8B-B14F-4D97-AF65-F5344CB8AC3E}">
        <p14:creationId xmlns:p14="http://schemas.microsoft.com/office/powerpoint/2010/main" val="2556761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184" y="914400"/>
            <a:ext cx="4617720" cy="2246769"/>
          </a:xfrm>
          <a:prstGeom prst="rect">
            <a:avLst/>
          </a:prstGeom>
        </p:spPr>
        <p:txBody>
          <a:bodyPr wrap="square">
            <a:spAutoFit/>
          </a:bodyPr>
          <a:lstStyle/>
          <a:p>
            <a:r>
              <a:rPr lang="en-US" sz="2400" b="1" dirty="0"/>
              <a:t>John is talking about specific people</a:t>
            </a:r>
          </a:p>
          <a:p>
            <a:endParaRPr lang="en-US" b="1" baseline="30000" dirty="0"/>
          </a:p>
          <a:p>
            <a:r>
              <a:rPr lang="en-US" sz="2000" b="1" dirty="0">
                <a:latin typeface="Palatino Linotype" panose="02040502050505030304" pitchFamily="18" charset="0"/>
              </a:rPr>
              <a:t>2</a:t>
            </a:r>
            <a:r>
              <a:rPr lang="en-US" sz="2000" b="1" baseline="30000" dirty="0">
                <a:latin typeface="Palatino Linotype" panose="02040502050505030304" pitchFamily="18" charset="0"/>
              </a:rPr>
              <a:t>18</a:t>
            </a:r>
            <a:r>
              <a:rPr lang="en-US" sz="2000" b="1" baseline="30000" dirty="0">
                <a:solidFill>
                  <a:schemeClr val="bg1"/>
                </a:solidFill>
                <a:latin typeface="Palatino Linotype" panose="02040502050505030304" pitchFamily="18" charset="0"/>
              </a:rPr>
              <a:t>  </a:t>
            </a:r>
            <a:r>
              <a:rPr lang="en-US" sz="2000" u="sng" dirty="0" err="1">
                <a:latin typeface="Palatino Linotype" panose="02040502050505030304" pitchFamily="18" charset="0"/>
              </a:rPr>
              <a:t>antichrists</a:t>
            </a:r>
            <a:r>
              <a:rPr lang="en-US" sz="2000" dirty="0" err="1">
                <a:solidFill>
                  <a:schemeClr val="bg1"/>
                </a:solidFill>
                <a:latin typeface="Palatino Linotype" panose="02040502050505030304" pitchFamily="18" charset="0"/>
              </a:rPr>
              <a:t>ey</a:t>
            </a:r>
            <a:r>
              <a:rPr lang="en-US" sz="2000" dirty="0">
                <a:solidFill>
                  <a:schemeClr val="bg1"/>
                </a:solidFill>
                <a:latin typeface="Palatino Linotype" panose="02040502050505030304" pitchFamily="18" charset="0"/>
              </a:rPr>
              <a:t> all are not of us.</a:t>
            </a:r>
          </a:p>
          <a:p>
            <a:endParaRPr lang="en-US" sz="2000" dirty="0">
              <a:latin typeface="Palatino Linotype" panose="02040502050505030304" pitchFamily="18" charset="0"/>
            </a:endParaRPr>
          </a:p>
          <a:p>
            <a:r>
              <a:rPr lang="en-US" sz="2000" b="1" dirty="0">
                <a:latin typeface="Palatino Linotype" panose="02040502050505030304" pitchFamily="18" charset="0"/>
              </a:rPr>
              <a:t>2</a:t>
            </a:r>
            <a:r>
              <a:rPr lang="en-US" sz="2000" b="1" baseline="30000" dirty="0">
                <a:latin typeface="Palatino Linotype" panose="02040502050505030304" pitchFamily="18" charset="0"/>
              </a:rPr>
              <a:t>22</a:t>
            </a:r>
            <a:r>
              <a:rPr lang="en-US" sz="2000" dirty="0">
                <a:solidFill>
                  <a:schemeClr val="bg1"/>
                </a:solidFill>
                <a:latin typeface="Palatino Linotype" panose="02040502050505030304" pitchFamily="18" charset="0"/>
              </a:rPr>
              <a:t>  </a:t>
            </a:r>
            <a:r>
              <a:rPr lang="en-US" sz="2000" u="sng" dirty="0">
                <a:latin typeface="Palatino Linotype" panose="02040502050505030304" pitchFamily="18" charset="0"/>
              </a:rPr>
              <a:t>the one who denies that Jesus is the Christ</a:t>
            </a:r>
            <a:endParaRPr lang="en-US" sz="2000" dirty="0">
              <a:solidFill>
                <a:schemeClr val="bg1"/>
              </a:solidFill>
              <a:latin typeface="Palatino Linotype" panose="02040502050505030304" pitchFamily="18" charset="0"/>
            </a:endParaRPr>
          </a:p>
        </p:txBody>
      </p:sp>
      <p:sp>
        <p:nvSpPr>
          <p:cNvPr id="6" name="Rectangle 5"/>
          <p:cNvSpPr/>
          <p:nvPr/>
        </p:nvSpPr>
        <p:spPr>
          <a:xfrm>
            <a:off x="76200" y="3429000"/>
            <a:ext cx="4572000" cy="2646878"/>
          </a:xfrm>
          <a:prstGeom prst="rect">
            <a:avLst/>
          </a:prstGeom>
        </p:spPr>
        <p:txBody>
          <a:bodyPr>
            <a:spAutoFit/>
          </a:bodyPr>
          <a:lstStyle/>
          <a:p>
            <a:r>
              <a:rPr lang="en-US" sz="2400" b="1" dirty="0"/>
              <a:t>John is still talking about these same people in 2 John!</a:t>
            </a:r>
          </a:p>
          <a:p>
            <a:endParaRPr lang="en-US" b="1" dirty="0"/>
          </a:p>
          <a:p>
            <a:r>
              <a:rPr lang="en-US" sz="2000" b="1" baseline="30000" dirty="0">
                <a:latin typeface="Palatino Linotype" panose="02040502050505030304" pitchFamily="18" charset="0"/>
              </a:rPr>
              <a:t>7 </a:t>
            </a:r>
            <a:r>
              <a:rPr lang="en-US" sz="2000" dirty="0">
                <a:latin typeface="Palatino Linotype" panose="02040502050505030304" pitchFamily="18" charset="0"/>
              </a:rPr>
              <a:t>For many deceivers have gone out into the world, </a:t>
            </a:r>
            <a:r>
              <a:rPr lang="en-US" sz="2000" u="sng" dirty="0">
                <a:latin typeface="Palatino Linotype" panose="02040502050505030304" pitchFamily="18" charset="0"/>
              </a:rPr>
              <a:t>those who do not acknowledge Jesus Christ as coming in the flesh</a:t>
            </a:r>
            <a:r>
              <a:rPr lang="en-US" sz="2000" dirty="0">
                <a:latin typeface="Palatino Linotype" panose="02040502050505030304" pitchFamily="18" charset="0"/>
              </a:rPr>
              <a:t>. </a:t>
            </a:r>
          </a:p>
          <a:p>
            <a:r>
              <a:rPr lang="en-US" sz="2000" u="sng" dirty="0">
                <a:latin typeface="Palatino Linotype" panose="02040502050505030304" pitchFamily="18" charset="0"/>
              </a:rPr>
              <a:t>This is the deceiver and the antichrist</a:t>
            </a:r>
            <a:r>
              <a:rPr lang="en-US" sz="2000" dirty="0">
                <a:latin typeface="Palatino Linotype" panose="02040502050505030304" pitchFamily="18" charset="0"/>
              </a:rPr>
              <a:t>.</a:t>
            </a:r>
          </a:p>
        </p:txBody>
      </p:sp>
      <p:sp>
        <p:nvSpPr>
          <p:cNvPr id="8" name="TextBox 7">
            <a:extLst>
              <a:ext uri="{FF2B5EF4-FFF2-40B4-BE49-F238E27FC236}">
                <a16:creationId xmlns:a16="http://schemas.microsoft.com/office/drawing/2014/main" id="{B781D730-DB91-4C76-8294-64C68B9E1C62}"/>
              </a:ext>
            </a:extLst>
          </p:cNvPr>
          <p:cNvSpPr txBox="1"/>
          <p:nvPr/>
        </p:nvSpPr>
        <p:spPr>
          <a:xfrm>
            <a:off x="0" y="0"/>
            <a:ext cx="4267201" cy="461665"/>
          </a:xfrm>
          <a:prstGeom prst="rect">
            <a:avLst/>
          </a:prstGeom>
          <a:solidFill>
            <a:srgbClr val="0070C0"/>
          </a:solidFill>
          <a:ln>
            <a:solidFill>
              <a:schemeClr val="tx1"/>
            </a:solidFill>
          </a:ln>
        </p:spPr>
        <p:txBody>
          <a:bodyPr wrap="square" rtlCol="0">
            <a:spAutoFit/>
          </a:bodyPr>
          <a:lstStyle/>
          <a:p>
            <a:r>
              <a:rPr lang="en-US" sz="2400" dirty="0">
                <a:solidFill>
                  <a:schemeClr val="bg1"/>
                </a:solidFill>
              </a:rPr>
              <a:t>Consider 1 John</a:t>
            </a:r>
          </a:p>
        </p:txBody>
      </p:sp>
      <p:sp>
        <p:nvSpPr>
          <p:cNvPr id="9" name="TextBox 8">
            <a:extLst>
              <a:ext uri="{FF2B5EF4-FFF2-40B4-BE49-F238E27FC236}">
                <a16:creationId xmlns:a16="http://schemas.microsoft.com/office/drawing/2014/main" id="{5645059A-8000-44B0-8AEC-494FD12167B8}"/>
              </a:ext>
            </a:extLst>
          </p:cNvPr>
          <p:cNvSpPr txBox="1"/>
          <p:nvPr/>
        </p:nvSpPr>
        <p:spPr>
          <a:xfrm>
            <a:off x="4876799" y="0"/>
            <a:ext cx="4267201" cy="461665"/>
          </a:xfrm>
          <a:prstGeom prst="rect">
            <a:avLst/>
          </a:prstGeom>
          <a:solidFill>
            <a:srgbClr val="FFFF00"/>
          </a:solidFill>
          <a:ln>
            <a:solidFill>
              <a:schemeClr val="tx1"/>
            </a:solidFill>
          </a:ln>
        </p:spPr>
        <p:txBody>
          <a:bodyPr wrap="square" rtlCol="0">
            <a:spAutoFit/>
          </a:bodyPr>
          <a:lstStyle/>
          <a:p>
            <a:r>
              <a:rPr lang="es-ES" sz="2400" dirty="0"/>
              <a:t>Considera 1 Juan</a:t>
            </a:r>
            <a:endParaRPr lang="en-US" sz="2400" dirty="0"/>
          </a:p>
        </p:txBody>
      </p:sp>
      <p:sp>
        <p:nvSpPr>
          <p:cNvPr id="10" name="Rectangle 9">
            <a:extLst>
              <a:ext uri="{FF2B5EF4-FFF2-40B4-BE49-F238E27FC236}">
                <a16:creationId xmlns:a16="http://schemas.microsoft.com/office/drawing/2014/main" id="{665EF3F2-BA40-469C-86C8-F9FD6260D490}"/>
              </a:ext>
            </a:extLst>
          </p:cNvPr>
          <p:cNvSpPr/>
          <p:nvPr/>
        </p:nvSpPr>
        <p:spPr>
          <a:xfrm>
            <a:off x="4648200" y="914400"/>
            <a:ext cx="4495800" cy="1938992"/>
          </a:xfrm>
          <a:prstGeom prst="rect">
            <a:avLst/>
          </a:prstGeom>
        </p:spPr>
        <p:txBody>
          <a:bodyPr wrap="square">
            <a:spAutoFit/>
          </a:bodyPr>
          <a:lstStyle/>
          <a:p>
            <a:r>
              <a:rPr lang="es-ES" sz="2400" b="1" dirty="0"/>
              <a:t>Juan está hablando de personas específicas</a:t>
            </a:r>
          </a:p>
          <a:p>
            <a:endParaRPr lang="en-US" b="1" baseline="30000" dirty="0"/>
          </a:p>
          <a:p>
            <a:r>
              <a:rPr lang="en-US" sz="2000" b="1" dirty="0">
                <a:latin typeface="Palatino Linotype" panose="02040502050505030304" pitchFamily="18" charset="0"/>
              </a:rPr>
              <a:t>2</a:t>
            </a:r>
            <a:r>
              <a:rPr lang="en-US" sz="2000" b="1" baseline="30000" dirty="0">
                <a:latin typeface="Palatino Linotype" panose="02040502050505030304" pitchFamily="18" charset="0"/>
              </a:rPr>
              <a:t>26 </a:t>
            </a:r>
            <a:r>
              <a:rPr lang="es-ES" sz="2000" b="1" baseline="30000" dirty="0">
                <a:solidFill>
                  <a:schemeClr val="bg1"/>
                </a:solidFill>
                <a:latin typeface="Palatino Linotype" panose="02040502050505030304" pitchFamily="18" charset="0"/>
              </a:rPr>
              <a:t> </a:t>
            </a:r>
            <a:r>
              <a:rPr lang="es-ES" sz="2000" u="sng" dirty="0">
                <a:latin typeface="Palatino Linotype" panose="02040502050505030304" pitchFamily="18" charset="0"/>
              </a:rPr>
              <a:t>anticristos</a:t>
            </a:r>
            <a:r>
              <a:rPr lang="es-ES" sz="2000" dirty="0">
                <a:solidFill>
                  <a:schemeClr val="bg1"/>
                </a:solidFill>
                <a:latin typeface="Palatino Linotype" panose="02040502050505030304" pitchFamily="18" charset="0"/>
              </a:rPr>
              <a:t>; por esto conocemos que es el último tiempo. </a:t>
            </a:r>
            <a:r>
              <a:rPr lang="es-ES" sz="2000" b="1" baseline="30000" dirty="0">
                <a:solidFill>
                  <a:schemeClr val="bg1"/>
                </a:solidFill>
                <a:latin typeface="Palatino Linotype" panose="02040502050505030304" pitchFamily="18" charset="0"/>
              </a:rPr>
              <a:t>19 </a:t>
            </a:r>
            <a:r>
              <a:rPr lang="es-ES" sz="2000" dirty="0">
                <a:solidFill>
                  <a:schemeClr val="bg1"/>
                </a:solidFill>
                <a:latin typeface="Palatino Linotype" panose="02040502050505030304" pitchFamily="18" charset="0"/>
              </a:rPr>
              <a:t>Salieron de </a:t>
            </a:r>
            <a:r>
              <a:rPr lang="en-US" sz="2000" b="1" dirty="0">
                <a:latin typeface="Palatino Linotype" panose="02040502050505030304" pitchFamily="18" charset="0"/>
              </a:rPr>
              <a:t>2</a:t>
            </a:r>
            <a:r>
              <a:rPr lang="es-ES" sz="2000" b="1" baseline="30000" dirty="0">
                <a:latin typeface="Palatino Linotype" panose="02040502050505030304" pitchFamily="18" charset="0"/>
              </a:rPr>
              <a:t>22 </a:t>
            </a:r>
            <a:r>
              <a:rPr lang="es-ES" sz="2000" dirty="0">
                <a:solidFill>
                  <a:schemeClr val="bg1"/>
                </a:solidFill>
                <a:latin typeface="Palatino Linotype" panose="02040502050505030304" pitchFamily="18" charset="0"/>
              </a:rPr>
              <a:t>¿</a:t>
            </a:r>
            <a:r>
              <a:rPr lang="es-ES" sz="2000" u="sng" dirty="0">
                <a:latin typeface="Palatino Linotype" panose="02040502050505030304" pitchFamily="18" charset="0"/>
              </a:rPr>
              <a:t>el que niega que Jesús es el Cristo</a:t>
            </a:r>
            <a:endParaRPr lang="en-US" sz="2000" dirty="0">
              <a:solidFill>
                <a:schemeClr val="bg1"/>
              </a:solidFill>
              <a:latin typeface="Palatino Linotype" panose="02040502050505030304" pitchFamily="18" charset="0"/>
            </a:endParaRPr>
          </a:p>
        </p:txBody>
      </p:sp>
      <p:sp>
        <p:nvSpPr>
          <p:cNvPr id="11" name="Rectangle 10">
            <a:extLst>
              <a:ext uri="{FF2B5EF4-FFF2-40B4-BE49-F238E27FC236}">
                <a16:creationId xmlns:a16="http://schemas.microsoft.com/office/drawing/2014/main" id="{717B91FA-1E18-4079-A3C6-4F0E12345D5A}"/>
              </a:ext>
            </a:extLst>
          </p:cNvPr>
          <p:cNvSpPr/>
          <p:nvPr/>
        </p:nvSpPr>
        <p:spPr>
          <a:xfrm>
            <a:off x="4572000" y="3429000"/>
            <a:ext cx="4572000" cy="2646878"/>
          </a:xfrm>
          <a:prstGeom prst="rect">
            <a:avLst/>
          </a:prstGeom>
        </p:spPr>
        <p:txBody>
          <a:bodyPr>
            <a:spAutoFit/>
          </a:bodyPr>
          <a:lstStyle/>
          <a:p>
            <a:r>
              <a:rPr lang="es-ES" sz="2400" b="1" dirty="0"/>
              <a:t>¡Juan todavía está hablando de estas mismas personas en 2 Juan!</a:t>
            </a:r>
          </a:p>
          <a:p>
            <a:endParaRPr lang="en-US" b="1" dirty="0"/>
          </a:p>
          <a:p>
            <a:r>
              <a:rPr lang="es-ES" sz="2000" b="1" baseline="30000" dirty="0">
                <a:latin typeface="Palatino Linotype" panose="02040502050505030304" pitchFamily="18" charset="0"/>
              </a:rPr>
              <a:t>7 </a:t>
            </a:r>
            <a:r>
              <a:rPr lang="es-ES" sz="2000" dirty="0">
                <a:latin typeface="Palatino Linotype" panose="02040502050505030304" pitchFamily="18" charset="0"/>
              </a:rPr>
              <a:t>Muchos engañadores han salido por el mundo, </a:t>
            </a:r>
            <a:r>
              <a:rPr lang="es-ES" sz="2000" u="sng" dirty="0">
                <a:latin typeface="Palatino Linotype" panose="02040502050505030304" pitchFamily="18" charset="0"/>
              </a:rPr>
              <a:t>que no confiesan que Jesucristo ha venido en carne</a:t>
            </a:r>
            <a:r>
              <a:rPr lang="es-ES" sz="2000" dirty="0">
                <a:latin typeface="Palatino Linotype" panose="02040502050505030304" pitchFamily="18" charset="0"/>
              </a:rPr>
              <a:t>. </a:t>
            </a:r>
          </a:p>
          <a:p>
            <a:r>
              <a:rPr lang="es-ES" sz="2000" u="sng" dirty="0">
                <a:latin typeface="Palatino Linotype" panose="02040502050505030304" pitchFamily="18" charset="0"/>
              </a:rPr>
              <a:t>Quien esto hace es el engañador y el anticristo</a:t>
            </a:r>
            <a:r>
              <a:rPr lang="es-ES" sz="2000" dirty="0">
                <a:latin typeface="Palatino Linotype" panose="02040502050505030304" pitchFamily="18" charset="0"/>
              </a:rPr>
              <a:t>. </a:t>
            </a:r>
            <a:endParaRPr lang="en-US" sz="2800" dirty="0">
              <a:latin typeface="Palatino Linotype" panose="02040502050505030304" pitchFamily="18" charset="0"/>
            </a:endParaRPr>
          </a:p>
        </p:txBody>
      </p:sp>
    </p:spTree>
    <p:extLst>
      <p:ext uri="{BB962C8B-B14F-4D97-AF65-F5344CB8AC3E}">
        <p14:creationId xmlns:p14="http://schemas.microsoft.com/office/powerpoint/2010/main" val="3745538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 y="533400"/>
            <a:ext cx="4541520" cy="830997"/>
          </a:xfrm>
          <a:prstGeom prst="rect">
            <a:avLst/>
          </a:prstGeom>
        </p:spPr>
        <p:txBody>
          <a:bodyPr wrap="square">
            <a:spAutoFit/>
          </a:bodyPr>
          <a:lstStyle/>
          <a:p>
            <a:r>
              <a:rPr lang="en-US" sz="2400" b="1" dirty="0"/>
              <a:t>John is talking about specific people throughout 1 &amp; 2 John</a:t>
            </a:r>
            <a:endParaRPr lang="en-US" sz="2000" dirty="0">
              <a:solidFill>
                <a:schemeClr val="bg1"/>
              </a:solidFill>
            </a:endParaRPr>
          </a:p>
        </p:txBody>
      </p:sp>
      <p:sp>
        <p:nvSpPr>
          <p:cNvPr id="7" name="Rectangle 6"/>
          <p:cNvSpPr/>
          <p:nvPr/>
        </p:nvSpPr>
        <p:spPr>
          <a:xfrm>
            <a:off x="30480" y="1371600"/>
            <a:ext cx="4541520" cy="830997"/>
          </a:xfrm>
          <a:prstGeom prst="rect">
            <a:avLst/>
          </a:prstGeom>
        </p:spPr>
        <p:txBody>
          <a:bodyPr wrap="square">
            <a:spAutoFit/>
          </a:bodyPr>
          <a:lstStyle/>
          <a:p>
            <a:r>
              <a:rPr lang="en-US" sz="2400" b="1" dirty="0"/>
              <a:t>John refutes their claims</a:t>
            </a:r>
          </a:p>
          <a:p>
            <a:r>
              <a:rPr lang="en-US" sz="2400" i="1" dirty="0">
                <a:latin typeface="Palatino Linotype" panose="02040502050505030304" pitchFamily="18" charset="0"/>
              </a:rPr>
              <a:t>“If we say…” &amp; “The one who…”</a:t>
            </a:r>
            <a:r>
              <a:rPr lang="en-US" sz="2400" b="1" dirty="0"/>
              <a:t> </a:t>
            </a:r>
            <a:endParaRPr lang="en-US" sz="2000" dirty="0"/>
          </a:p>
        </p:txBody>
      </p:sp>
      <p:sp>
        <p:nvSpPr>
          <p:cNvPr id="3" name="Rectangle 2"/>
          <p:cNvSpPr/>
          <p:nvPr/>
        </p:nvSpPr>
        <p:spPr>
          <a:xfrm>
            <a:off x="76200" y="2362200"/>
            <a:ext cx="4572000" cy="4401205"/>
          </a:xfrm>
          <a:prstGeom prst="rect">
            <a:avLst/>
          </a:prstGeom>
        </p:spPr>
        <p:txBody>
          <a:bodyPr>
            <a:spAutoFit/>
          </a:bodyPr>
          <a:lstStyle/>
          <a:p>
            <a:r>
              <a:rPr lang="en-US" sz="2000" b="1" dirty="0">
                <a:latin typeface="Palatino Linotype" panose="02040502050505030304" pitchFamily="18" charset="0"/>
              </a:rPr>
              <a:t>1 </a:t>
            </a:r>
            <a:r>
              <a:rPr lang="en-US" sz="2000" b="1" baseline="30000" dirty="0">
                <a:latin typeface="Palatino Linotype" panose="02040502050505030304" pitchFamily="18" charset="0"/>
              </a:rPr>
              <a:t>6 </a:t>
            </a:r>
            <a:r>
              <a:rPr lang="en-US" sz="2000" dirty="0">
                <a:latin typeface="Palatino Linotype" panose="02040502050505030304" pitchFamily="18" charset="0"/>
              </a:rPr>
              <a:t>If we say that we have fellowship with Him and yet walk in the darkness, we lie and do not practice the truth</a:t>
            </a:r>
          </a:p>
          <a:p>
            <a:r>
              <a:rPr lang="en-US" sz="2000" b="1" baseline="30000" dirty="0">
                <a:latin typeface="Palatino Linotype" panose="02040502050505030304" pitchFamily="18" charset="0"/>
              </a:rPr>
              <a:t>8 </a:t>
            </a:r>
            <a:r>
              <a:rPr lang="en-US" sz="2000" dirty="0">
                <a:latin typeface="Palatino Linotype" panose="02040502050505030304" pitchFamily="18" charset="0"/>
              </a:rPr>
              <a:t>If we say that we have no sin, we are deceiving ourselves and the truth is not in us.</a:t>
            </a:r>
          </a:p>
          <a:p>
            <a:r>
              <a:rPr lang="en-US" sz="2000" b="1" baseline="30000" dirty="0">
                <a:latin typeface="Palatino Linotype" panose="02040502050505030304" pitchFamily="18" charset="0"/>
              </a:rPr>
              <a:t>10 </a:t>
            </a:r>
            <a:r>
              <a:rPr lang="en-US" sz="2000" dirty="0">
                <a:latin typeface="Palatino Linotype" panose="02040502050505030304" pitchFamily="18" charset="0"/>
              </a:rPr>
              <a:t>If we say that we have not sinned, we make Him a liar and His word is not in us.</a:t>
            </a:r>
          </a:p>
          <a:p>
            <a:r>
              <a:rPr lang="en-US" sz="2000" b="1" dirty="0">
                <a:latin typeface="Palatino Linotype" panose="02040502050505030304" pitchFamily="18" charset="0"/>
              </a:rPr>
              <a:t>2 </a:t>
            </a:r>
            <a:r>
              <a:rPr lang="en-US" sz="2000" b="1" baseline="30000" dirty="0">
                <a:latin typeface="Palatino Linotype" panose="02040502050505030304" pitchFamily="18" charset="0"/>
              </a:rPr>
              <a:t>4 </a:t>
            </a:r>
            <a:r>
              <a:rPr lang="en-US" sz="2000" dirty="0">
                <a:latin typeface="Palatino Linotype" panose="02040502050505030304" pitchFamily="18" charset="0"/>
              </a:rPr>
              <a:t>The one who says, “I have come to know Him,” and does not keep His commandments, is a liar, and the truth is not in him</a:t>
            </a:r>
          </a:p>
        </p:txBody>
      </p:sp>
      <p:sp>
        <p:nvSpPr>
          <p:cNvPr id="9" name="TextBox 8">
            <a:extLst>
              <a:ext uri="{FF2B5EF4-FFF2-40B4-BE49-F238E27FC236}">
                <a16:creationId xmlns:a16="http://schemas.microsoft.com/office/drawing/2014/main" id="{9905B825-25D2-4ED2-9484-97BA37BDCA30}"/>
              </a:ext>
            </a:extLst>
          </p:cNvPr>
          <p:cNvSpPr txBox="1"/>
          <p:nvPr/>
        </p:nvSpPr>
        <p:spPr>
          <a:xfrm>
            <a:off x="0" y="0"/>
            <a:ext cx="4267201" cy="461665"/>
          </a:xfrm>
          <a:prstGeom prst="rect">
            <a:avLst/>
          </a:prstGeom>
          <a:solidFill>
            <a:srgbClr val="0070C0"/>
          </a:solidFill>
          <a:ln>
            <a:solidFill>
              <a:schemeClr val="tx1"/>
            </a:solidFill>
          </a:ln>
        </p:spPr>
        <p:txBody>
          <a:bodyPr wrap="square" rtlCol="0">
            <a:spAutoFit/>
          </a:bodyPr>
          <a:lstStyle/>
          <a:p>
            <a:r>
              <a:rPr lang="en-US" sz="2400" dirty="0">
                <a:solidFill>
                  <a:schemeClr val="bg1"/>
                </a:solidFill>
              </a:rPr>
              <a:t>Consider 1 John</a:t>
            </a:r>
          </a:p>
        </p:txBody>
      </p:sp>
      <p:sp>
        <p:nvSpPr>
          <p:cNvPr id="10" name="TextBox 9">
            <a:extLst>
              <a:ext uri="{FF2B5EF4-FFF2-40B4-BE49-F238E27FC236}">
                <a16:creationId xmlns:a16="http://schemas.microsoft.com/office/drawing/2014/main" id="{EEC4F950-48EB-41A4-92AC-967E754F4039}"/>
              </a:ext>
            </a:extLst>
          </p:cNvPr>
          <p:cNvSpPr txBox="1"/>
          <p:nvPr/>
        </p:nvSpPr>
        <p:spPr>
          <a:xfrm>
            <a:off x="4876799" y="0"/>
            <a:ext cx="4267201" cy="461665"/>
          </a:xfrm>
          <a:prstGeom prst="rect">
            <a:avLst/>
          </a:prstGeom>
          <a:solidFill>
            <a:srgbClr val="FFFF00"/>
          </a:solidFill>
          <a:ln>
            <a:solidFill>
              <a:schemeClr val="tx1"/>
            </a:solidFill>
          </a:ln>
        </p:spPr>
        <p:txBody>
          <a:bodyPr wrap="square" rtlCol="0">
            <a:spAutoFit/>
          </a:bodyPr>
          <a:lstStyle/>
          <a:p>
            <a:r>
              <a:rPr lang="es-ES" sz="2400" dirty="0"/>
              <a:t>Considera 1 Juan</a:t>
            </a:r>
            <a:endParaRPr lang="en-US" sz="2400" dirty="0"/>
          </a:p>
        </p:txBody>
      </p:sp>
      <p:sp>
        <p:nvSpPr>
          <p:cNvPr id="11" name="Rectangle 10">
            <a:extLst>
              <a:ext uri="{FF2B5EF4-FFF2-40B4-BE49-F238E27FC236}">
                <a16:creationId xmlns:a16="http://schemas.microsoft.com/office/drawing/2014/main" id="{5F30D67F-2B61-492C-B487-2F34041ADF48}"/>
              </a:ext>
            </a:extLst>
          </p:cNvPr>
          <p:cNvSpPr/>
          <p:nvPr/>
        </p:nvSpPr>
        <p:spPr>
          <a:xfrm>
            <a:off x="4602480" y="533400"/>
            <a:ext cx="4541520" cy="830997"/>
          </a:xfrm>
          <a:prstGeom prst="rect">
            <a:avLst/>
          </a:prstGeom>
        </p:spPr>
        <p:txBody>
          <a:bodyPr wrap="square">
            <a:spAutoFit/>
          </a:bodyPr>
          <a:lstStyle/>
          <a:p>
            <a:r>
              <a:rPr lang="es-ES" sz="2400" b="1" dirty="0"/>
              <a:t>Juan está hablando de personas específicas a lo largo de 1 y 2 John</a:t>
            </a:r>
            <a:endParaRPr lang="en-US" sz="2000" dirty="0">
              <a:solidFill>
                <a:schemeClr val="bg1"/>
              </a:solidFill>
            </a:endParaRPr>
          </a:p>
        </p:txBody>
      </p:sp>
      <p:sp>
        <p:nvSpPr>
          <p:cNvPr id="12" name="Rectangle 11">
            <a:extLst>
              <a:ext uri="{FF2B5EF4-FFF2-40B4-BE49-F238E27FC236}">
                <a16:creationId xmlns:a16="http://schemas.microsoft.com/office/drawing/2014/main" id="{31FEA24A-A66B-4B65-98AC-EB2BF102E247}"/>
              </a:ext>
            </a:extLst>
          </p:cNvPr>
          <p:cNvSpPr/>
          <p:nvPr/>
        </p:nvSpPr>
        <p:spPr>
          <a:xfrm>
            <a:off x="4602480" y="1371600"/>
            <a:ext cx="4541520" cy="830997"/>
          </a:xfrm>
          <a:prstGeom prst="rect">
            <a:avLst/>
          </a:prstGeom>
        </p:spPr>
        <p:txBody>
          <a:bodyPr wrap="square">
            <a:spAutoFit/>
          </a:bodyPr>
          <a:lstStyle/>
          <a:p>
            <a:r>
              <a:rPr lang="es-ES" sz="2400" b="1" dirty="0"/>
              <a:t>Juan refuta sus reclamos</a:t>
            </a:r>
          </a:p>
          <a:p>
            <a:r>
              <a:rPr lang="es-ES" sz="2400" i="1" dirty="0">
                <a:latin typeface="Palatino Linotype" panose="02040502050505030304" pitchFamily="18" charset="0"/>
              </a:rPr>
              <a:t>"Si decimos ..." y "El que ..."</a:t>
            </a:r>
            <a:endParaRPr lang="en-US" sz="2000" dirty="0"/>
          </a:p>
        </p:txBody>
      </p:sp>
      <p:sp>
        <p:nvSpPr>
          <p:cNvPr id="13" name="Rectangle 12">
            <a:extLst>
              <a:ext uri="{FF2B5EF4-FFF2-40B4-BE49-F238E27FC236}">
                <a16:creationId xmlns:a16="http://schemas.microsoft.com/office/drawing/2014/main" id="{A5AAFEAA-23F4-4B3C-9584-CA3DB23CB9D4}"/>
              </a:ext>
            </a:extLst>
          </p:cNvPr>
          <p:cNvSpPr/>
          <p:nvPr/>
        </p:nvSpPr>
        <p:spPr>
          <a:xfrm>
            <a:off x="4572000" y="2362200"/>
            <a:ext cx="4572000" cy="4298613"/>
          </a:xfrm>
          <a:prstGeom prst="rect">
            <a:avLst/>
          </a:prstGeom>
        </p:spPr>
        <p:txBody>
          <a:bodyPr>
            <a:spAutoFit/>
          </a:bodyPr>
          <a:lstStyle/>
          <a:p>
            <a:r>
              <a:rPr lang="en-US" sz="2000" b="1" dirty="0">
                <a:latin typeface="Palatino Linotype" panose="02040502050505030304" pitchFamily="18" charset="0"/>
              </a:rPr>
              <a:t>1 </a:t>
            </a:r>
            <a:r>
              <a:rPr lang="es-ES" sz="2000" b="1" baseline="30000" dirty="0">
                <a:latin typeface="Palatino Linotype" panose="02040502050505030304" pitchFamily="18" charset="0"/>
              </a:rPr>
              <a:t>6 </a:t>
            </a:r>
            <a:r>
              <a:rPr lang="es-ES" sz="2000" dirty="0">
                <a:latin typeface="Palatino Linotype" panose="02040502050505030304" pitchFamily="18" charset="0"/>
              </a:rPr>
              <a:t>Si decimos que tenemos comunión con él y andamos en tinieblas, mentimos y no practicamos la verdad.</a:t>
            </a:r>
            <a:r>
              <a:rPr lang="es-ES" sz="2000" b="1" baseline="30000" dirty="0">
                <a:latin typeface="Palatino Linotype" panose="02040502050505030304" pitchFamily="18" charset="0"/>
              </a:rPr>
              <a:t> </a:t>
            </a:r>
          </a:p>
          <a:p>
            <a:endParaRPr lang="es-ES" sz="2000" b="1" baseline="30000" dirty="0">
              <a:latin typeface="Palatino Linotype" panose="02040502050505030304" pitchFamily="18" charset="0"/>
            </a:endParaRPr>
          </a:p>
          <a:p>
            <a:r>
              <a:rPr lang="es-ES" sz="2000" b="1" baseline="30000" dirty="0">
                <a:latin typeface="Palatino Linotype" panose="02040502050505030304" pitchFamily="18" charset="0"/>
              </a:rPr>
              <a:t>8 </a:t>
            </a:r>
            <a:r>
              <a:rPr lang="es-ES" sz="2000" dirty="0">
                <a:latin typeface="Palatino Linotype" panose="02040502050505030304" pitchFamily="18" charset="0"/>
              </a:rPr>
              <a:t>Si decimos que no tenemos pecado, nos engañamos a nosotros mismos y la verdad no está en nosotros. </a:t>
            </a:r>
          </a:p>
          <a:p>
            <a:r>
              <a:rPr lang="es-ES" sz="2000" b="1" baseline="30000" dirty="0">
                <a:latin typeface="Palatino Linotype" panose="02040502050505030304" pitchFamily="18" charset="0"/>
              </a:rPr>
              <a:t>10 </a:t>
            </a:r>
            <a:r>
              <a:rPr lang="es-ES" sz="2000" dirty="0">
                <a:latin typeface="Palatino Linotype" panose="02040502050505030304" pitchFamily="18" charset="0"/>
              </a:rPr>
              <a:t>Si decimos que no hemos pecado, lo hacemos a él mentiroso y su palabra no está en nosotros.</a:t>
            </a:r>
          </a:p>
          <a:p>
            <a:r>
              <a:rPr lang="es-ES" sz="2000" b="1" dirty="0">
                <a:latin typeface="Palatino Linotype" panose="02040502050505030304" pitchFamily="18" charset="0"/>
              </a:rPr>
              <a:t>2</a:t>
            </a:r>
            <a:r>
              <a:rPr lang="es-ES" sz="2000" b="1" baseline="30000" dirty="0">
                <a:latin typeface="Palatino Linotype" panose="02040502050505030304" pitchFamily="18" charset="0"/>
              </a:rPr>
              <a:t>4 </a:t>
            </a:r>
            <a:r>
              <a:rPr lang="es-ES" sz="2000" dirty="0">
                <a:latin typeface="Palatino Linotype" panose="02040502050505030304" pitchFamily="18" charset="0"/>
              </a:rPr>
              <a:t>El que dice: «Yo lo conozco», pero no guarda sus mandamientos, el tal es mentiroso y la verdad no está en él.</a:t>
            </a:r>
          </a:p>
          <a:p>
            <a:endParaRPr lang="es-ES" sz="2000" dirty="0">
              <a:latin typeface="Palatino Linotype" panose="02040502050505030304" pitchFamily="18" charset="0"/>
            </a:endParaRPr>
          </a:p>
        </p:txBody>
      </p:sp>
    </p:spTree>
    <p:extLst>
      <p:ext uri="{BB962C8B-B14F-4D97-AF65-F5344CB8AC3E}">
        <p14:creationId xmlns:p14="http://schemas.microsoft.com/office/powerpoint/2010/main" val="73091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12"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 y="533400"/>
            <a:ext cx="4541520" cy="830997"/>
          </a:xfrm>
          <a:prstGeom prst="rect">
            <a:avLst/>
          </a:prstGeom>
        </p:spPr>
        <p:txBody>
          <a:bodyPr wrap="square">
            <a:spAutoFit/>
          </a:bodyPr>
          <a:lstStyle/>
          <a:p>
            <a:r>
              <a:rPr lang="en-US" sz="2400" b="1" dirty="0"/>
              <a:t>John is talking about specific people throughout 1 &amp; 2 John</a:t>
            </a:r>
            <a:endParaRPr lang="en-US" sz="2000" dirty="0">
              <a:solidFill>
                <a:schemeClr val="bg1"/>
              </a:solidFill>
            </a:endParaRPr>
          </a:p>
        </p:txBody>
      </p:sp>
      <p:sp>
        <p:nvSpPr>
          <p:cNvPr id="7" name="Rectangle 6"/>
          <p:cNvSpPr/>
          <p:nvPr/>
        </p:nvSpPr>
        <p:spPr>
          <a:xfrm>
            <a:off x="30480" y="1371600"/>
            <a:ext cx="4541520" cy="830997"/>
          </a:xfrm>
          <a:prstGeom prst="rect">
            <a:avLst/>
          </a:prstGeom>
        </p:spPr>
        <p:txBody>
          <a:bodyPr wrap="square">
            <a:spAutoFit/>
          </a:bodyPr>
          <a:lstStyle/>
          <a:p>
            <a:r>
              <a:rPr lang="en-US" sz="2400" b="1" dirty="0"/>
              <a:t>John refutes their claims</a:t>
            </a:r>
          </a:p>
          <a:p>
            <a:r>
              <a:rPr lang="en-US" sz="2400" i="1" dirty="0">
                <a:latin typeface="Palatino Linotype" panose="02040502050505030304" pitchFamily="18" charset="0"/>
              </a:rPr>
              <a:t>“If we say…” &amp; “The one who…”</a:t>
            </a:r>
            <a:r>
              <a:rPr lang="en-US" sz="2400" b="1" dirty="0"/>
              <a:t> </a:t>
            </a:r>
            <a:endParaRPr lang="en-US" sz="2000" dirty="0"/>
          </a:p>
        </p:txBody>
      </p:sp>
      <p:sp>
        <p:nvSpPr>
          <p:cNvPr id="3" name="Rectangle 2"/>
          <p:cNvSpPr/>
          <p:nvPr/>
        </p:nvSpPr>
        <p:spPr>
          <a:xfrm>
            <a:off x="76200" y="2362200"/>
            <a:ext cx="4572000" cy="4401205"/>
          </a:xfrm>
          <a:prstGeom prst="rect">
            <a:avLst/>
          </a:prstGeom>
        </p:spPr>
        <p:txBody>
          <a:bodyPr>
            <a:spAutoFit/>
          </a:bodyPr>
          <a:lstStyle/>
          <a:p>
            <a:r>
              <a:rPr lang="en-US" sz="2000" b="1" dirty="0">
                <a:latin typeface="Palatino Linotype" panose="02040502050505030304" pitchFamily="18" charset="0"/>
              </a:rPr>
              <a:t>2 </a:t>
            </a:r>
            <a:r>
              <a:rPr lang="en-US" sz="2000" b="1" baseline="30000" dirty="0">
                <a:latin typeface="Palatino Linotype" panose="02040502050505030304" pitchFamily="18" charset="0"/>
              </a:rPr>
              <a:t>6 </a:t>
            </a:r>
            <a:r>
              <a:rPr lang="en-US" sz="2000" dirty="0">
                <a:latin typeface="Palatino Linotype" panose="02040502050505030304" pitchFamily="18" charset="0"/>
              </a:rPr>
              <a:t>the one who says he abides in Him ought himself to walk in the same manner as He walked.</a:t>
            </a:r>
          </a:p>
          <a:p>
            <a:r>
              <a:rPr lang="en-US" sz="2000" b="1" baseline="30000" dirty="0">
                <a:latin typeface="Palatino Linotype" panose="02040502050505030304" pitchFamily="18" charset="0"/>
              </a:rPr>
              <a:t>9 </a:t>
            </a:r>
            <a:r>
              <a:rPr lang="en-US" sz="2000" dirty="0">
                <a:latin typeface="Palatino Linotype" panose="02040502050505030304" pitchFamily="18" charset="0"/>
              </a:rPr>
              <a:t>The one who says he is in the Light and yet hates his brother is in the darkness until now.</a:t>
            </a:r>
          </a:p>
          <a:p>
            <a:r>
              <a:rPr lang="en-US" sz="2000" b="1" baseline="30000" dirty="0">
                <a:latin typeface="Palatino Linotype" panose="02040502050505030304" pitchFamily="18" charset="0"/>
              </a:rPr>
              <a:t>11 </a:t>
            </a:r>
            <a:r>
              <a:rPr lang="en-US" sz="2000" dirty="0">
                <a:latin typeface="Palatino Linotype" panose="02040502050505030304" pitchFamily="18" charset="0"/>
              </a:rPr>
              <a:t>But the one who hates his brother is in the darkness and walks in the darkness, and does not know where he is going because the darkness has blinded his eyes.</a:t>
            </a:r>
          </a:p>
          <a:p>
            <a:r>
              <a:rPr lang="en-US" sz="2000" b="1" dirty="0">
                <a:latin typeface="Palatino Linotype" panose="02040502050505030304" pitchFamily="18" charset="0"/>
              </a:rPr>
              <a:t>3 </a:t>
            </a:r>
            <a:r>
              <a:rPr lang="en-US" sz="2000" b="1" baseline="30000" dirty="0">
                <a:latin typeface="Palatino Linotype" panose="02040502050505030304" pitchFamily="18" charset="0"/>
              </a:rPr>
              <a:t>4 </a:t>
            </a:r>
            <a:r>
              <a:rPr lang="en-US" sz="2000" dirty="0">
                <a:latin typeface="Palatino Linotype" panose="02040502050505030304" pitchFamily="18" charset="0"/>
              </a:rPr>
              <a:t>Everyone who practices sin also practices lawlessness; and sin is lawlessness.</a:t>
            </a:r>
          </a:p>
        </p:txBody>
      </p:sp>
      <p:sp>
        <p:nvSpPr>
          <p:cNvPr id="9" name="TextBox 8">
            <a:extLst>
              <a:ext uri="{FF2B5EF4-FFF2-40B4-BE49-F238E27FC236}">
                <a16:creationId xmlns:a16="http://schemas.microsoft.com/office/drawing/2014/main" id="{9905B825-25D2-4ED2-9484-97BA37BDCA30}"/>
              </a:ext>
            </a:extLst>
          </p:cNvPr>
          <p:cNvSpPr txBox="1"/>
          <p:nvPr/>
        </p:nvSpPr>
        <p:spPr>
          <a:xfrm>
            <a:off x="0" y="0"/>
            <a:ext cx="4267201" cy="461665"/>
          </a:xfrm>
          <a:prstGeom prst="rect">
            <a:avLst/>
          </a:prstGeom>
          <a:solidFill>
            <a:srgbClr val="0070C0"/>
          </a:solidFill>
          <a:ln>
            <a:solidFill>
              <a:schemeClr val="tx1"/>
            </a:solidFill>
          </a:ln>
        </p:spPr>
        <p:txBody>
          <a:bodyPr wrap="square" rtlCol="0">
            <a:spAutoFit/>
          </a:bodyPr>
          <a:lstStyle/>
          <a:p>
            <a:r>
              <a:rPr lang="en-US" sz="2400" dirty="0">
                <a:solidFill>
                  <a:schemeClr val="bg1"/>
                </a:solidFill>
              </a:rPr>
              <a:t>Consider 1 John</a:t>
            </a:r>
          </a:p>
        </p:txBody>
      </p:sp>
      <p:sp>
        <p:nvSpPr>
          <p:cNvPr id="10" name="TextBox 9">
            <a:extLst>
              <a:ext uri="{FF2B5EF4-FFF2-40B4-BE49-F238E27FC236}">
                <a16:creationId xmlns:a16="http://schemas.microsoft.com/office/drawing/2014/main" id="{EEC4F950-48EB-41A4-92AC-967E754F4039}"/>
              </a:ext>
            </a:extLst>
          </p:cNvPr>
          <p:cNvSpPr txBox="1"/>
          <p:nvPr/>
        </p:nvSpPr>
        <p:spPr>
          <a:xfrm>
            <a:off x="4876799" y="0"/>
            <a:ext cx="4267201" cy="461665"/>
          </a:xfrm>
          <a:prstGeom prst="rect">
            <a:avLst/>
          </a:prstGeom>
          <a:solidFill>
            <a:srgbClr val="FFFF00"/>
          </a:solidFill>
          <a:ln>
            <a:solidFill>
              <a:schemeClr val="tx1"/>
            </a:solidFill>
          </a:ln>
        </p:spPr>
        <p:txBody>
          <a:bodyPr wrap="square" rtlCol="0">
            <a:spAutoFit/>
          </a:bodyPr>
          <a:lstStyle/>
          <a:p>
            <a:r>
              <a:rPr lang="es-ES" sz="2400" dirty="0"/>
              <a:t>Considera 1 Juan</a:t>
            </a:r>
            <a:endParaRPr lang="en-US" sz="2400" dirty="0"/>
          </a:p>
        </p:txBody>
      </p:sp>
      <p:sp>
        <p:nvSpPr>
          <p:cNvPr id="8" name="Rectangle 7">
            <a:extLst>
              <a:ext uri="{FF2B5EF4-FFF2-40B4-BE49-F238E27FC236}">
                <a16:creationId xmlns:a16="http://schemas.microsoft.com/office/drawing/2014/main" id="{C05584D3-6D0D-4E13-BC73-3F2437659756}"/>
              </a:ext>
            </a:extLst>
          </p:cNvPr>
          <p:cNvSpPr/>
          <p:nvPr/>
        </p:nvSpPr>
        <p:spPr>
          <a:xfrm>
            <a:off x="4602480" y="533400"/>
            <a:ext cx="4541520" cy="830997"/>
          </a:xfrm>
          <a:prstGeom prst="rect">
            <a:avLst/>
          </a:prstGeom>
        </p:spPr>
        <p:txBody>
          <a:bodyPr wrap="square">
            <a:spAutoFit/>
          </a:bodyPr>
          <a:lstStyle/>
          <a:p>
            <a:r>
              <a:rPr lang="es-ES" sz="2400" b="1" dirty="0"/>
              <a:t>Juan está hablando de personas específicas a lo largo de 1 y 2 John</a:t>
            </a:r>
            <a:endParaRPr lang="en-US" sz="2000" dirty="0">
              <a:solidFill>
                <a:schemeClr val="bg1"/>
              </a:solidFill>
            </a:endParaRPr>
          </a:p>
        </p:txBody>
      </p:sp>
      <p:sp>
        <p:nvSpPr>
          <p:cNvPr id="11" name="Rectangle 10">
            <a:extLst>
              <a:ext uri="{FF2B5EF4-FFF2-40B4-BE49-F238E27FC236}">
                <a16:creationId xmlns:a16="http://schemas.microsoft.com/office/drawing/2014/main" id="{B4E87D6A-98EB-4B73-B654-A8E2A9F2B698}"/>
              </a:ext>
            </a:extLst>
          </p:cNvPr>
          <p:cNvSpPr/>
          <p:nvPr/>
        </p:nvSpPr>
        <p:spPr>
          <a:xfrm>
            <a:off x="4602480" y="1371600"/>
            <a:ext cx="4541520" cy="830997"/>
          </a:xfrm>
          <a:prstGeom prst="rect">
            <a:avLst/>
          </a:prstGeom>
        </p:spPr>
        <p:txBody>
          <a:bodyPr wrap="square">
            <a:spAutoFit/>
          </a:bodyPr>
          <a:lstStyle/>
          <a:p>
            <a:r>
              <a:rPr lang="es-ES" sz="2400" b="1" dirty="0"/>
              <a:t>Juan refuta sus reclamos</a:t>
            </a:r>
          </a:p>
          <a:p>
            <a:r>
              <a:rPr lang="es-ES" sz="2400" i="1" dirty="0">
                <a:latin typeface="Palatino Linotype" panose="02040502050505030304" pitchFamily="18" charset="0"/>
              </a:rPr>
              <a:t>"Si decimos ..." y "El que ..."</a:t>
            </a:r>
            <a:endParaRPr lang="en-US" sz="2000" dirty="0"/>
          </a:p>
        </p:txBody>
      </p:sp>
      <p:sp>
        <p:nvSpPr>
          <p:cNvPr id="12" name="Rectangle 11">
            <a:extLst>
              <a:ext uri="{FF2B5EF4-FFF2-40B4-BE49-F238E27FC236}">
                <a16:creationId xmlns:a16="http://schemas.microsoft.com/office/drawing/2014/main" id="{F4D8CD53-B23A-4B7A-A083-54CE39465011}"/>
              </a:ext>
            </a:extLst>
          </p:cNvPr>
          <p:cNvSpPr/>
          <p:nvPr/>
        </p:nvSpPr>
        <p:spPr>
          <a:xfrm>
            <a:off x="4572000" y="2362200"/>
            <a:ext cx="4572000" cy="4196020"/>
          </a:xfrm>
          <a:prstGeom prst="rect">
            <a:avLst/>
          </a:prstGeom>
        </p:spPr>
        <p:txBody>
          <a:bodyPr>
            <a:spAutoFit/>
          </a:bodyPr>
          <a:lstStyle/>
          <a:p>
            <a:r>
              <a:rPr lang="en-US" sz="2000" b="1" dirty="0">
                <a:latin typeface="Palatino Linotype" panose="02040502050505030304" pitchFamily="18" charset="0"/>
              </a:rPr>
              <a:t>2 </a:t>
            </a:r>
            <a:r>
              <a:rPr lang="es-ES" sz="2000" b="1" baseline="30000" dirty="0">
                <a:latin typeface="Palatino Linotype" panose="02040502050505030304" pitchFamily="18" charset="0"/>
              </a:rPr>
              <a:t>6 </a:t>
            </a:r>
            <a:r>
              <a:rPr lang="es-ES" sz="2000" dirty="0">
                <a:latin typeface="Palatino Linotype" panose="02040502050505030304" pitchFamily="18" charset="0"/>
              </a:rPr>
              <a:t>El que dice que permanece en él, debe andar como él anduvo.</a:t>
            </a:r>
          </a:p>
          <a:p>
            <a:endParaRPr lang="es-ES" sz="2000" b="1" baseline="30000" dirty="0">
              <a:latin typeface="Palatino Linotype" panose="02040502050505030304" pitchFamily="18" charset="0"/>
            </a:endParaRPr>
          </a:p>
          <a:p>
            <a:r>
              <a:rPr lang="es-ES" sz="2000" b="1" baseline="30000" dirty="0">
                <a:latin typeface="Palatino Linotype" panose="02040502050505030304" pitchFamily="18" charset="0"/>
              </a:rPr>
              <a:t>9 </a:t>
            </a:r>
            <a:r>
              <a:rPr lang="es-ES" sz="2000" dirty="0">
                <a:latin typeface="Palatino Linotype" panose="02040502050505030304" pitchFamily="18" charset="0"/>
              </a:rPr>
              <a:t>El que dice que está en la luz y odia a su hermano, está todavía en tinieblas. </a:t>
            </a:r>
          </a:p>
          <a:p>
            <a:endParaRPr lang="es-ES" sz="2000" b="1" baseline="30000" dirty="0">
              <a:latin typeface="Palatino Linotype" panose="02040502050505030304" pitchFamily="18" charset="0"/>
            </a:endParaRPr>
          </a:p>
          <a:p>
            <a:r>
              <a:rPr lang="es-ES" sz="2000" b="1" baseline="30000" dirty="0">
                <a:latin typeface="Palatino Linotype" panose="02040502050505030304" pitchFamily="18" charset="0"/>
              </a:rPr>
              <a:t>11 </a:t>
            </a:r>
            <a:r>
              <a:rPr lang="es-ES" sz="2000" dirty="0">
                <a:latin typeface="Palatino Linotype" panose="02040502050505030304" pitchFamily="18" charset="0"/>
              </a:rPr>
              <a:t>Pero el que odia a su hermano está en tinieblas y anda en tinieblas, y no sabe a dónde va, porque las tinieblas le han cegado los ojos.</a:t>
            </a:r>
          </a:p>
          <a:p>
            <a:endParaRPr lang="es-ES" sz="2000" b="1" dirty="0">
              <a:latin typeface="Palatino Linotype" panose="02040502050505030304" pitchFamily="18" charset="0"/>
            </a:endParaRPr>
          </a:p>
          <a:p>
            <a:r>
              <a:rPr lang="es-ES" sz="2000" b="1" dirty="0">
                <a:latin typeface="Palatino Linotype" panose="02040502050505030304" pitchFamily="18" charset="0"/>
              </a:rPr>
              <a:t>3 </a:t>
            </a:r>
            <a:r>
              <a:rPr lang="es-ES" sz="2000" b="1" baseline="30000" dirty="0">
                <a:latin typeface="Palatino Linotype" panose="02040502050505030304" pitchFamily="18" charset="0"/>
              </a:rPr>
              <a:t>4 </a:t>
            </a:r>
            <a:r>
              <a:rPr lang="es-ES" sz="2000" dirty="0">
                <a:latin typeface="Palatino Linotype" panose="02040502050505030304" pitchFamily="18" charset="0"/>
              </a:rPr>
              <a:t>Todo aquel que comete pecado, infringe también la Ley, pues el pecado es infracción de la Ley.</a:t>
            </a:r>
          </a:p>
        </p:txBody>
      </p:sp>
    </p:spTree>
    <p:extLst>
      <p:ext uri="{BB962C8B-B14F-4D97-AF65-F5344CB8AC3E}">
        <p14:creationId xmlns:p14="http://schemas.microsoft.com/office/powerpoint/2010/main" val="1461463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 y="533400"/>
            <a:ext cx="4541520" cy="830997"/>
          </a:xfrm>
          <a:prstGeom prst="rect">
            <a:avLst/>
          </a:prstGeom>
        </p:spPr>
        <p:txBody>
          <a:bodyPr wrap="square">
            <a:spAutoFit/>
          </a:bodyPr>
          <a:lstStyle/>
          <a:p>
            <a:r>
              <a:rPr lang="en-US" sz="2400" b="1" dirty="0"/>
              <a:t>John is talking about specific people throughout 1 &amp; 2 John</a:t>
            </a:r>
            <a:endParaRPr lang="en-US" sz="2000" dirty="0">
              <a:solidFill>
                <a:schemeClr val="bg1"/>
              </a:solidFill>
            </a:endParaRPr>
          </a:p>
        </p:txBody>
      </p:sp>
      <p:sp>
        <p:nvSpPr>
          <p:cNvPr id="7" name="Rectangle 6"/>
          <p:cNvSpPr/>
          <p:nvPr/>
        </p:nvSpPr>
        <p:spPr>
          <a:xfrm>
            <a:off x="30480" y="1371600"/>
            <a:ext cx="4541520" cy="830997"/>
          </a:xfrm>
          <a:prstGeom prst="rect">
            <a:avLst/>
          </a:prstGeom>
        </p:spPr>
        <p:txBody>
          <a:bodyPr wrap="square">
            <a:spAutoFit/>
          </a:bodyPr>
          <a:lstStyle/>
          <a:p>
            <a:r>
              <a:rPr lang="en-US" sz="2400" b="1" dirty="0"/>
              <a:t>John refutes their claims</a:t>
            </a:r>
          </a:p>
          <a:p>
            <a:r>
              <a:rPr lang="en-US" sz="2400" i="1" dirty="0">
                <a:latin typeface="Palatino Linotype" panose="02040502050505030304" pitchFamily="18" charset="0"/>
              </a:rPr>
              <a:t>“If we say…” &amp; “The one who…”</a:t>
            </a:r>
            <a:r>
              <a:rPr lang="en-US" sz="2400" b="1" dirty="0"/>
              <a:t> </a:t>
            </a:r>
            <a:endParaRPr lang="en-US" sz="2000" dirty="0"/>
          </a:p>
        </p:txBody>
      </p:sp>
      <p:sp>
        <p:nvSpPr>
          <p:cNvPr id="3" name="Rectangle 2"/>
          <p:cNvSpPr/>
          <p:nvPr/>
        </p:nvSpPr>
        <p:spPr>
          <a:xfrm>
            <a:off x="76200" y="2362200"/>
            <a:ext cx="4572000" cy="4093428"/>
          </a:xfrm>
          <a:prstGeom prst="rect">
            <a:avLst/>
          </a:prstGeom>
        </p:spPr>
        <p:txBody>
          <a:bodyPr>
            <a:spAutoFit/>
          </a:bodyPr>
          <a:lstStyle/>
          <a:p>
            <a:r>
              <a:rPr lang="en-US" sz="2000" b="1" dirty="0">
                <a:latin typeface="Palatino Linotype" panose="02040502050505030304" pitchFamily="18" charset="0"/>
              </a:rPr>
              <a:t>3 </a:t>
            </a:r>
            <a:r>
              <a:rPr lang="en-US" sz="2000" b="1" baseline="30000" dirty="0">
                <a:latin typeface="Palatino Linotype" panose="02040502050505030304" pitchFamily="18" charset="0"/>
              </a:rPr>
              <a:t>8 </a:t>
            </a:r>
            <a:r>
              <a:rPr lang="en-US" sz="2000" dirty="0">
                <a:latin typeface="Palatino Linotype" panose="02040502050505030304" pitchFamily="18" charset="0"/>
              </a:rPr>
              <a:t>the one who practices sin is of the devil</a:t>
            </a:r>
          </a:p>
          <a:p>
            <a:r>
              <a:rPr lang="en-US" sz="2000" b="1" baseline="30000" dirty="0">
                <a:latin typeface="Palatino Linotype" panose="02040502050505030304" pitchFamily="18" charset="0"/>
              </a:rPr>
              <a:t>10 </a:t>
            </a:r>
            <a:r>
              <a:rPr lang="en-US" sz="2000" dirty="0">
                <a:latin typeface="Palatino Linotype" panose="02040502050505030304" pitchFamily="18" charset="0"/>
              </a:rPr>
              <a:t>By this the children of God and the children of the devil are obvious: anyone who does not practice righteousness is not of God, nor the one who does not love his brother.</a:t>
            </a:r>
          </a:p>
          <a:p>
            <a:r>
              <a:rPr lang="en-US" sz="2000" b="1" baseline="30000" dirty="0">
                <a:latin typeface="Palatino Linotype" panose="02040502050505030304" pitchFamily="18" charset="0"/>
              </a:rPr>
              <a:t>14 </a:t>
            </a:r>
            <a:r>
              <a:rPr lang="en-US" sz="2000" dirty="0">
                <a:latin typeface="Palatino Linotype" panose="02040502050505030304" pitchFamily="18" charset="0"/>
              </a:rPr>
              <a:t>…He who does not love abides in death.</a:t>
            </a:r>
          </a:p>
          <a:p>
            <a:r>
              <a:rPr lang="en-US" sz="2000" b="1" baseline="30000" dirty="0">
                <a:latin typeface="Palatino Linotype" panose="02040502050505030304" pitchFamily="18" charset="0"/>
              </a:rPr>
              <a:t>15 </a:t>
            </a:r>
            <a:r>
              <a:rPr lang="en-US" sz="2000" dirty="0">
                <a:latin typeface="Palatino Linotype" panose="02040502050505030304" pitchFamily="18" charset="0"/>
              </a:rPr>
              <a:t>Everyone who hates his brother is a murderer; and you know that no murderer has eternal life abiding in him.</a:t>
            </a:r>
          </a:p>
        </p:txBody>
      </p:sp>
      <p:sp>
        <p:nvSpPr>
          <p:cNvPr id="9" name="TextBox 8">
            <a:extLst>
              <a:ext uri="{FF2B5EF4-FFF2-40B4-BE49-F238E27FC236}">
                <a16:creationId xmlns:a16="http://schemas.microsoft.com/office/drawing/2014/main" id="{9905B825-25D2-4ED2-9484-97BA37BDCA30}"/>
              </a:ext>
            </a:extLst>
          </p:cNvPr>
          <p:cNvSpPr txBox="1"/>
          <p:nvPr/>
        </p:nvSpPr>
        <p:spPr>
          <a:xfrm>
            <a:off x="0" y="0"/>
            <a:ext cx="4267201" cy="461665"/>
          </a:xfrm>
          <a:prstGeom prst="rect">
            <a:avLst/>
          </a:prstGeom>
          <a:solidFill>
            <a:srgbClr val="0070C0"/>
          </a:solidFill>
          <a:ln>
            <a:solidFill>
              <a:schemeClr val="tx1"/>
            </a:solidFill>
          </a:ln>
        </p:spPr>
        <p:txBody>
          <a:bodyPr wrap="square" rtlCol="0">
            <a:spAutoFit/>
          </a:bodyPr>
          <a:lstStyle/>
          <a:p>
            <a:r>
              <a:rPr lang="en-US" sz="2400" dirty="0">
                <a:solidFill>
                  <a:schemeClr val="bg1"/>
                </a:solidFill>
              </a:rPr>
              <a:t>Consider 1 John</a:t>
            </a:r>
          </a:p>
        </p:txBody>
      </p:sp>
      <p:sp>
        <p:nvSpPr>
          <p:cNvPr id="10" name="TextBox 9">
            <a:extLst>
              <a:ext uri="{FF2B5EF4-FFF2-40B4-BE49-F238E27FC236}">
                <a16:creationId xmlns:a16="http://schemas.microsoft.com/office/drawing/2014/main" id="{EEC4F950-48EB-41A4-92AC-967E754F4039}"/>
              </a:ext>
            </a:extLst>
          </p:cNvPr>
          <p:cNvSpPr txBox="1"/>
          <p:nvPr/>
        </p:nvSpPr>
        <p:spPr>
          <a:xfrm>
            <a:off x="4876799" y="0"/>
            <a:ext cx="4267201" cy="461665"/>
          </a:xfrm>
          <a:prstGeom prst="rect">
            <a:avLst/>
          </a:prstGeom>
          <a:solidFill>
            <a:srgbClr val="FFFF00"/>
          </a:solidFill>
          <a:ln>
            <a:solidFill>
              <a:schemeClr val="tx1"/>
            </a:solidFill>
          </a:ln>
        </p:spPr>
        <p:txBody>
          <a:bodyPr wrap="square" rtlCol="0">
            <a:spAutoFit/>
          </a:bodyPr>
          <a:lstStyle/>
          <a:p>
            <a:r>
              <a:rPr lang="es-ES" sz="2400" dirty="0"/>
              <a:t>Considera 1 Juan</a:t>
            </a:r>
            <a:endParaRPr lang="en-US" sz="2400" dirty="0"/>
          </a:p>
        </p:txBody>
      </p:sp>
      <p:sp>
        <p:nvSpPr>
          <p:cNvPr id="8" name="Rectangle 7">
            <a:extLst>
              <a:ext uri="{FF2B5EF4-FFF2-40B4-BE49-F238E27FC236}">
                <a16:creationId xmlns:a16="http://schemas.microsoft.com/office/drawing/2014/main" id="{142CC961-2D40-4251-A24A-E218A518CD3B}"/>
              </a:ext>
            </a:extLst>
          </p:cNvPr>
          <p:cNvSpPr/>
          <p:nvPr/>
        </p:nvSpPr>
        <p:spPr>
          <a:xfrm>
            <a:off x="4602480" y="533400"/>
            <a:ext cx="4541520" cy="830997"/>
          </a:xfrm>
          <a:prstGeom prst="rect">
            <a:avLst/>
          </a:prstGeom>
        </p:spPr>
        <p:txBody>
          <a:bodyPr wrap="square">
            <a:spAutoFit/>
          </a:bodyPr>
          <a:lstStyle/>
          <a:p>
            <a:r>
              <a:rPr lang="es-ES" sz="2400" b="1" dirty="0"/>
              <a:t>Juan está hablando de personas específicas a lo largo de 1 y 2 John</a:t>
            </a:r>
            <a:endParaRPr lang="en-US" sz="2000" dirty="0">
              <a:solidFill>
                <a:schemeClr val="bg1"/>
              </a:solidFill>
            </a:endParaRPr>
          </a:p>
        </p:txBody>
      </p:sp>
      <p:sp>
        <p:nvSpPr>
          <p:cNvPr id="11" name="Rectangle 10">
            <a:extLst>
              <a:ext uri="{FF2B5EF4-FFF2-40B4-BE49-F238E27FC236}">
                <a16:creationId xmlns:a16="http://schemas.microsoft.com/office/drawing/2014/main" id="{4C7A6D29-E820-422F-95C3-52B0AB74D859}"/>
              </a:ext>
            </a:extLst>
          </p:cNvPr>
          <p:cNvSpPr/>
          <p:nvPr/>
        </p:nvSpPr>
        <p:spPr>
          <a:xfrm>
            <a:off x="4602480" y="1371600"/>
            <a:ext cx="4541520" cy="830997"/>
          </a:xfrm>
          <a:prstGeom prst="rect">
            <a:avLst/>
          </a:prstGeom>
        </p:spPr>
        <p:txBody>
          <a:bodyPr wrap="square">
            <a:spAutoFit/>
          </a:bodyPr>
          <a:lstStyle/>
          <a:p>
            <a:r>
              <a:rPr lang="es-ES" sz="2400" b="1" dirty="0"/>
              <a:t>Juan refuta sus reclamos</a:t>
            </a:r>
          </a:p>
          <a:p>
            <a:r>
              <a:rPr lang="es-ES" sz="2400" i="1" dirty="0">
                <a:latin typeface="Palatino Linotype" panose="02040502050505030304" pitchFamily="18" charset="0"/>
              </a:rPr>
              <a:t>"Si decimos ..." y "El que ..."</a:t>
            </a:r>
            <a:endParaRPr lang="en-US" sz="2000" dirty="0"/>
          </a:p>
        </p:txBody>
      </p:sp>
      <p:sp>
        <p:nvSpPr>
          <p:cNvPr id="12" name="Rectangle 11">
            <a:extLst>
              <a:ext uri="{FF2B5EF4-FFF2-40B4-BE49-F238E27FC236}">
                <a16:creationId xmlns:a16="http://schemas.microsoft.com/office/drawing/2014/main" id="{9789BE57-1D45-409D-8BAD-BCD9CCC3F7C0}"/>
              </a:ext>
            </a:extLst>
          </p:cNvPr>
          <p:cNvSpPr/>
          <p:nvPr/>
        </p:nvSpPr>
        <p:spPr>
          <a:xfrm>
            <a:off x="4572000" y="2364522"/>
            <a:ext cx="4572000" cy="3990836"/>
          </a:xfrm>
          <a:prstGeom prst="rect">
            <a:avLst/>
          </a:prstGeom>
        </p:spPr>
        <p:txBody>
          <a:bodyPr>
            <a:spAutoFit/>
          </a:bodyPr>
          <a:lstStyle/>
          <a:p>
            <a:r>
              <a:rPr lang="en-US" sz="2000" b="1" dirty="0">
                <a:latin typeface="Palatino Linotype" panose="02040502050505030304" pitchFamily="18" charset="0"/>
              </a:rPr>
              <a:t>3 </a:t>
            </a:r>
            <a:r>
              <a:rPr lang="en-US" sz="2000" b="1" baseline="30000" dirty="0">
                <a:latin typeface="Palatino Linotype" panose="02040502050505030304" pitchFamily="18" charset="0"/>
              </a:rPr>
              <a:t>8</a:t>
            </a:r>
            <a:r>
              <a:rPr lang="es-ES" sz="2000" b="1" baseline="30000" dirty="0">
                <a:latin typeface="Palatino Linotype" panose="02040502050505030304" pitchFamily="18" charset="0"/>
              </a:rPr>
              <a:t> </a:t>
            </a:r>
            <a:r>
              <a:rPr lang="es-ES" sz="2000" dirty="0">
                <a:latin typeface="Palatino Linotype" panose="02040502050505030304" pitchFamily="18" charset="0"/>
              </a:rPr>
              <a:t>El que practica el pecado es del diablo</a:t>
            </a:r>
          </a:p>
          <a:p>
            <a:r>
              <a:rPr lang="es-ES" sz="2000" b="1" baseline="30000" dirty="0">
                <a:latin typeface="Palatino Linotype" panose="02040502050505030304" pitchFamily="18" charset="0"/>
              </a:rPr>
              <a:t>10 </a:t>
            </a:r>
            <a:r>
              <a:rPr lang="es-ES" sz="2000" dirty="0">
                <a:latin typeface="Palatino Linotype" panose="02040502050505030304" pitchFamily="18" charset="0"/>
              </a:rPr>
              <a:t>En esto se manifiestan los hijos de Dios y los hijos del diablo: todo aquel que no hace justicia y que no ama a su hermano, no es de Dios.</a:t>
            </a:r>
          </a:p>
          <a:p>
            <a:endParaRPr lang="es-ES" sz="2000" b="1" baseline="30000" dirty="0">
              <a:latin typeface="Palatino Linotype" panose="02040502050505030304" pitchFamily="18" charset="0"/>
            </a:endParaRPr>
          </a:p>
          <a:p>
            <a:r>
              <a:rPr lang="es-ES" sz="2000" b="1" baseline="30000" dirty="0">
                <a:latin typeface="Palatino Linotype" panose="02040502050505030304" pitchFamily="18" charset="0"/>
              </a:rPr>
              <a:t>14 </a:t>
            </a:r>
            <a:r>
              <a:rPr lang="es-ES" sz="2000" dirty="0">
                <a:latin typeface="Palatino Linotype" panose="02040502050505030304" pitchFamily="18" charset="0"/>
              </a:rPr>
              <a:t>El que no ama a su hermano permanece en muerte.</a:t>
            </a:r>
          </a:p>
          <a:p>
            <a:r>
              <a:rPr lang="es-ES" sz="2000" b="1" baseline="30000" dirty="0">
                <a:latin typeface="Palatino Linotype" panose="02040502050505030304" pitchFamily="18" charset="0"/>
              </a:rPr>
              <a:t>15 </a:t>
            </a:r>
            <a:r>
              <a:rPr lang="es-ES" sz="2000" dirty="0">
                <a:latin typeface="Palatino Linotype" panose="02040502050505030304" pitchFamily="18" charset="0"/>
              </a:rPr>
              <a:t>Todo aquel que odia a su hermano es homicida y sabéis que ningún homicida tiene vida eterna permanente en él.</a:t>
            </a:r>
          </a:p>
        </p:txBody>
      </p:sp>
    </p:spTree>
    <p:extLst>
      <p:ext uri="{BB962C8B-B14F-4D97-AF65-F5344CB8AC3E}">
        <p14:creationId xmlns:p14="http://schemas.microsoft.com/office/powerpoint/2010/main" val="1899688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 y="838200"/>
            <a:ext cx="4800600" cy="3816429"/>
          </a:xfrm>
          <a:prstGeom prst="rect">
            <a:avLst/>
          </a:prstGeom>
          <a:noFill/>
        </p:spPr>
        <p:txBody>
          <a:bodyPr wrap="square" rtlCol="0">
            <a:spAutoFit/>
          </a:bodyPr>
          <a:lstStyle/>
          <a:p>
            <a:r>
              <a:rPr lang="en-US" sz="2200" dirty="0"/>
              <a:t>First, There is Right  &amp; Wrong</a:t>
            </a:r>
          </a:p>
          <a:p>
            <a:endParaRPr lang="en-US" sz="2200" dirty="0"/>
          </a:p>
          <a:p>
            <a:r>
              <a:rPr lang="en-US" sz="2200" dirty="0"/>
              <a:t>not merely…</a:t>
            </a:r>
          </a:p>
          <a:p>
            <a:pPr marL="342900" indent="-342900">
              <a:buFont typeface="Arial" panose="020B0604020202020204" pitchFamily="34" charset="0"/>
              <a:buChar char="•"/>
            </a:pPr>
            <a:r>
              <a:rPr lang="en-US" sz="2200" dirty="0"/>
              <a:t>because of circumstances</a:t>
            </a:r>
          </a:p>
          <a:p>
            <a:endParaRPr lang="en-US" sz="2200" dirty="0"/>
          </a:p>
          <a:p>
            <a:pPr marL="342900" indent="-342900">
              <a:buFont typeface="Arial" panose="020B0604020202020204" pitchFamily="34" charset="0"/>
              <a:buChar char="•"/>
            </a:pPr>
            <a:r>
              <a:rPr lang="en-US" sz="2200"/>
              <a:t>because </a:t>
            </a:r>
            <a:r>
              <a:rPr lang="en-US" sz="2200" dirty="0"/>
              <a:t>someone gets hurt</a:t>
            </a:r>
          </a:p>
          <a:p>
            <a:r>
              <a:rPr lang="en-US" sz="2200" dirty="0"/>
              <a:t>	Psalm 51</a:t>
            </a:r>
          </a:p>
          <a:p>
            <a:pPr lvl="2"/>
            <a:r>
              <a:rPr lang="en-US" sz="2200" dirty="0">
                <a:latin typeface="Palatino Linotype" panose="02040502050505030304" pitchFamily="18" charset="0"/>
              </a:rPr>
              <a:t>“Against You, You only, I have sinned”</a:t>
            </a:r>
          </a:p>
          <a:p>
            <a:pPr lvl="2"/>
            <a:endParaRPr lang="en-US" sz="2200" dirty="0"/>
          </a:p>
          <a:p>
            <a:pPr marL="342900" indent="-342900">
              <a:buFont typeface="Arial" panose="020B0604020202020204" pitchFamily="34" charset="0"/>
              <a:buChar char="•"/>
            </a:pPr>
            <a:r>
              <a:rPr lang="en-US" sz="2200" dirty="0"/>
              <a:t>because of the times</a:t>
            </a:r>
            <a:endParaRPr lang="en-US" sz="1600" dirty="0"/>
          </a:p>
        </p:txBody>
      </p:sp>
      <p:sp>
        <p:nvSpPr>
          <p:cNvPr id="6" name="TextBox 5">
            <a:extLst>
              <a:ext uri="{FF2B5EF4-FFF2-40B4-BE49-F238E27FC236}">
                <a16:creationId xmlns:a16="http://schemas.microsoft.com/office/drawing/2014/main" id="{0ACB5C1F-BA56-46C3-9898-E3A04504D0F0}"/>
              </a:ext>
            </a:extLst>
          </p:cNvPr>
          <p:cNvSpPr txBox="1"/>
          <p:nvPr/>
        </p:nvSpPr>
        <p:spPr>
          <a:xfrm>
            <a:off x="0" y="0"/>
            <a:ext cx="4267201" cy="461665"/>
          </a:xfrm>
          <a:prstGeom prst="rect">
            <a:avLst/>
          </a:prstGeom>
          <a:solidFill>
            <a:srgbClr val="0070C0"/>
          </a:solidFill>
          <a:ln>
            <a:solidFill>
              <a:schemeClr val="tx1"/>
            </a:solidFill>
          </a:ln>
        </p:spPr>
        <p:txBody>
          <a:bodyPr wrap="square" rtlCol="0">
            <a:spAutoFit/>
          </a:bodyPr>
          <a:lstStyle/>
          <a:p>
            <a:r>
              <a:rPr lang="en-US" sz="2400" dirty="0">
                <a:solidFill>
                  <a:schemeClr val="bg1"/>
                </a:solidFill>
              </a:rPr>
              <a:t>Regarding Error &amp; Those in Error</a:t>
            </a:r>
          </a:p>
        </p:txBody>
      </p:sp>
      <p:sp>
        <p:nvSpPr>
          <p:cNvPr id="7" name="TextBox 6">
            <a:extLst>
              <a:ext uri="{FF2B5EF4-FFF2-40B4-BE49-F238E27FC236}">
                <a16:creationId xmlns:a16="http://schemas.microsoft.com/office/drawing/2014/main" id="{25CCE347-8333-4254-A1FF-819B9D4379AD}"/>
              </a:ext>
            </a:extLst>
          </p:cNvPr>
          <p:cNvSpPr txBox="1"/>
          <p:nvPr/>
        </p:nvSpPr>
        <p:spPr>
          <a:xfrm>
            <a:off x="4876799" y="0"/>
            <a:ext cx="4267201" cy="461665"/>
          </a:xfrm>
          <a:prstGeom prst="rect">
            <a:avLst/>
          </a:prstGeom>
          <a:solidFill>
            <a:srgbClr val="FFFF00"/>
          </a:solidFill>
          <a:ln>
            <a:solidFill>
              <a:schemeClr val="tx1"/>
            </a:solidFill>
          </a:ln>
        </p:spPr>
        <p:txBody>
          <a:bodyPr wrap="square" rtlCol="0">
            <a:spAutoFit/>
          </a:bodyPr>
          <a:lstStyle/>
          <a:p>
            <a:r>
              <a:rPr lang="es-ES" sz="2400" dirty="0"/>
              <a:t>En cuanto a error y ésos en error</a:t>
            </a:r>
            <a:endParaRPr lang="en-US" sz="2400" dirty="0"/>
          </a:p>
        </p:txBody>
      </p:sp>
      <p:sp>
        <p:nvSpPr>
          <p:cNvPr id="2" name="Rectangle 1">
            <a:extLst>
              <a:ext uri="{FF2B5EF4-FFF2-40B4-BE49-F238E27FC236}">
                <a16:creationId xmlns:a16="http://schemas.microsoft.com/office/drawing/2014/main" id="{D173409D-C826-461A-B969-22EA11DF51F4}"/>
              </a:ext>
            </a:extLst>
          </p:cNvPr>
          <p:cNvSpPr/>
          <p:nvPr/>
        </p:nvSpPr>
        <p:spPr>
          <a:xfrm>
            <a:off x="4876800" y="851892"/>
            <a:ext cx="4267200" cy="3816429"/>
          </a:xfrm>
          <a:prstGeom prst="rect">
            <a:avLst/>
          </a:prstGeom>
        </p:spPr>
        <p:txBody>
          <a:bodyPr wrap="square">
            <a:spAutoFit/>
          </a:bodyPr>
          <a:lstStyle/>
          <a:p>
            <a:r>
              <a:rPr lang="es-ES" sz="2200" dirty="0"/>
              <a:t>Primero, Hay Correcto y Incorrecto</a:t>
            </a:r>
          </a:p>
          <a:p>
            <a:endParaRPr lang="en-US" sz="2200" dirty="0"/>
          </a:p>
          <a:p>
            <a:r>
              <a:rPr lang="en-US" sz="2200" dirty="0"/>
              <a:t>no solo…</a:t>
            </a:r>
          </a:p>
          <a:p>
            <a:pPr marL="342900" indent="-342900">
              <a:buFont typeface="Arial" panose="020B0604020202020204" pitchFamily="34" charset="0"/>
              <a:buChar char="•"/>
            </a:pPr>
            <a:r>
              <a:rPr lang="en-US" sz="2200" dirty="0" err="1"/>
              <a:t>debido</a:t>
            </a:r>
            <a:r>
              <a:rPr lang="en-US" sz="2200" dirty="0"/>
              <a:t> a las </a:t>
            </a:r>
            <a:r>
              <a:rPr lang="en-US" sz="2200" dirty="0" err="1"/>
              <a:t>circunstancias</a:t>
            </a:r>
            <a:endParaRPr lang="en-US" sz="2200" dirty="0"/>
          </a:p>
          <a:p>
            <a:pPr marL="342900" indent="-342900">
              <a:buFont typeface="Arial" panose="020B0604020202020204" pitchFamily="34" charset="0"/>
              <a:buChar char="•"/>
            </a:pPr>
            <a:endParaRPr lang="en-US" sz="2200" dirty="0"/>
          </a:p>
          <a:p>
            <a:pPr marL="342900" indent="-342900">
              <a:buFont typeface="Arial" panose="020B0604020202020204" pitchFamily="34" charset="0"/>
              <a:buChar char="•"/>
            </a:pPr>
            <a:r>
              <a:rPr lang="en-US" sz="2200" dirty="0" err="1"/>
              <a:t>porque</a:t>
            </a:r>
            <a:r>
              <a:rPr lang="en-US" sz="2200" dirty="0"/>
              <a:t> </a:t>
            </a:r>
            <a:r>
              <a:rPr lang="en-US" sz="2200" dirty="0" err="1"/>
              <a:t>alguien</a:t>
            </a:r>
            <a:r>
              <a:rPr lang="en-US" sz="2200" dirty="0"/>
              <a:t> se </a:t>
            </a:r>
            <a:r>
              <a:rPr lang="en-US" sz="2200" dirty="0" err="1"/>
              <a:t>lastima</a:t>
            </a:r>
            <a:endParaRPr lang="en-US" sz="2200" dirty="0"/>
          </a:p>
          <a:p>
            <a:pPr lvl="1"/>
            <a:r>
              <a:rPr lang="en-US" sz="2200" dirty="0"/>
              <a:t>Salmo 51</a:t>
            </a:r>
          </a:p>
          <a:p>
            <a:pPr lvl="1"/>
            <a:r>
              <a:rPr lang="en-US" sz="2200" i="1" dirty="0">
                <a:latin typeface="Palatino Linotype" panose="02040502050505030304" pitchFamily="18" charset="0"/>
              </a:rPr>
              <a:t>"Contra </a:t>
            </a:r>
            <a:r>
              <a:rPr lang="en-US" sz="2200" i="1" dirty="0" err="1">
                <a:latin typeface="Palatino Linotype" panose="02040502050505030304" pitchFamily="18" charset="0"/>
              </a:rPr>
              <a:t>ti</a:t>
            </a:r>
            <a:r>
              <a:rPr lang="en-US" sz="2200" i="1" dirty="0">
                <a:latin typeface="Palatino Linotype" panose="02040502050505030304" pitchFamily="18" charset="0"/>
              </a:rPr>
              <a:t>, contra </a:t>
            </a:r>
            <a:r>
              <a:rPr lang="en-US" sz="2200" i="1" dirty="0" err="1">
                <a:latin typeface="Palatino Linotype" panose="02040502050505030304" pitchFamily="18" charset="0"/>
              </a:rPr>
              <a:t>ti</a:t>
            </a:r>
            <a:r>
              <a:rPr lang="en-US" sz="2200" i="1" dirty="0">
                <a:latin typeface="Palatino Linotype" panose="02040502050505030304" pitchFamily="18" charset="0"/>
              </a:rPr>
              <a:t> </a:t>
            </a:r>
            <a:r>
              <a:rPr lang="en-US" sz="2200" i="1" dirty="0" err="1">
                <a:latin typeface="Palatino Linotype" panose="02040502050505030304" pitchFamily="18" charset="0"/>
              </a:rPr>
              <a:t>sólo</a:t>
            </a:r>
            <a:r>
              <a:rPr lang="en-US" sz="2200" i="1" dirty="0">
                <a:latin typeface="Palatino Linotype" panose="02040502050505030304" pitchFamily="18" charset="0"/>
              </a:rPr>
              <a:t> he </a:t>
            </a:r>
            <a:r>
              <a:rPr lang="en-US" sz="2200" i="1" dirty="0" err="1">
                <a:latin typeface="Palatino Linotype" panose="02040502050505030304" pitchFamily="18" charset="0"/>
              </a:rPr>
              <a:t>pecado</a:t>
            </a:r>
            <a:r>
              <a:rPr lang="en-US" sz="2200" i="1" dirty="0">
                <a:latin typeface="Palatino Linotype" panose="02040502050505030304" pitchFamily="18" charset="0"/>
              </a:rPr>
              <a:t>"</a:t>
            </a:r>
          </a:p>
          <a:p>
            <a:pPr marL="342900" indent="-342900">
              <a:buFont typeface="Arial" panose="020B0604020202020204" pitchFamily="34" charset="0"/>
              <a:buChar char="•"/>
            </a:pPr>
            <a:endParaRPr lang="en-US" sz="2200" dirty="0"/>
          </a:p>
          <a:p>
            <a:pPr marL="342900" indent="-342900">
              <a:buFont typeface="Arial" panose="020B0604020202020204" pitchFamily="34" charset="0"/>
              <a:buChar char="•"/>
            </a:pPr>
            <a:r>
              <a:rPr lang="en-US" sz="2200" dirty="0" err="1"/>
              <a:t>debido</a:t>
            </a:r>
            <a:r>
              <a:rPr lang="en-US" sz="2200" dirty="0"/>
              <a:t> a </a:t>
            </a:r>
            <a:r>
              <a:rPr lang="en-US" sz="2200" dirty="0" err="1"/>
              <a:t>los</a:t>
            </a:r>
            <a:r>
              <a:rPr lang="en-US" sz="2200" dirty="0"/>
              <a:t> </a:t>
            </a:r>
            <a:r>
              <a:rPr lang="en-US" sz="2200" dirty="0" err="1"/>
              <a:t>tiempos</a:t>
            </a:r>
            <a:endParaRPr lang="en-US" sz="2200" dirty="0"/>
          </a:p>
        </p:txBody>
      </p:sp>
    </p:spTree>
    <p:extLst>
      <p:ext uri="{BB962C8B-B14F-4D97-AF65-F5344CB8AC3E}">
        <p14:creationId xmlns:p14="http://schemas.microsoft.com/office/powerpoint/2010/main" val="268667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
                                            <p:txEl>
                                              <p:pRg st="9" end="9"/>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 y="1190685"/>
            <a:ext cx="4419601" cy="3416320"/>
          </a:xfrm>
          <a:prstGeom prst="rect">
            <a:avLst/>
          </a:prstGeom>
          <a:noFill/>
        </p:spPr>
        <p:txBody>
          <a:bodyPr wrap="square" rtlCol="0">
            <a:spAutoFit/>
          </a:bodyPr>
          <a:lstStyle/>
          <a:p>
            <a:endParaRPr lang="en-US" sz="2400" dirty="0"/>
          </a:p>
          <a:p>
            <a:pPr marL="342900" indent="-342900">
              <a:buFont typeface="Arial" panose="020B0604020202020204" pitchFamily="34" charset="0"/>
              <a:buChar char="•"/>
            </a:pPr>
            <a:r>
              <a:rPr lang="en-US" sz="2400" dirty="0"/>
              <a:t>To reassure those in the truth</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To protect those in the truth</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We should have the same purposes today</a:t>
            </a:r>
          </a:p>
        </p:txBody>
      </p:sp>
      <p:sp>
        <p:nvSpPr>
          <p:cNvPr id="6" name="TextBox 5">
            <a:extLst>
              <a:ext uri="{FF2B5EF4-FFF2-40B4-BE49-F238E27FC236}">
                <a16:creationId xmlns:a16="http://schemas.microsoft.com/office/drawing/2014/main" id="{6081792C-3D3A-41DB-A4BF-854AA18FED49}"/>
              </a:ext>
            </a:extLst>
          </p:cNvPr>
          <p:cNvSpPr txBox="1"/>
          <p:nvPr/>
        </p:nvSpPr>
        <p:spPr>
          <a:xfrm>
            <a:off x="0" y="0"/>
            <a:ext cx="4267201" cy="1200329"/>
          </a:xfrm>
          <a:prstGeom prst="rect">
            <a:avLst/>
          </a:prstGeom>
          <a:solidFill>
            <a:srgbClr val="0070C0"/>
          </a:solidFill>
          <a:ln>
            <a:solidFill>
              <a:schemeClr val="tx1"/>
            </a:solidFill>
          </a:ln>
        </p:spPr>
        <p:txBody>
          <a:bodyPr wrap="square" rtlCol="0">
            <a:spAutoFit/>
          </a:bodyPr>
          <a:lstStyle/>
          <a:p>
            <a:r>
              <a:rPr lang="en-US" sz="2400" b="1" dirty="0">
                <a:solidFill>
                  <a:schemeClr val="bg1"/>
                </a:solidFill>
              </a:rPr>
              <a:t>Consider John’s purpose in identifying, describing, and refuting those in error</a:t>
            </a:r>
          </a:p>
        </p:txBody>
      </p:sp>
      <p:sp>
        <p:nvSpPr>
          <p:cNvPr id="7" name="TextBox 6">
            <a:extLst>
              <a:ext uri="{FF2B5EF4-FFF2-40B4-BE49-F238E27FC236}">
                <a16:creationId xmlns:a16="http://schemas.microsoft.com/office/drawing/2014/main" id="{FE7D6934-46F8-40B4-9E21-C6F3329C10A2}"/>
              </a:ext>
            </a:extLst>
          </p:cNvPr>
          <p:cNvSpPr txBox="1"/>
          <p:nvPr/>
        </p:nvSpPr>
        <p:spPr>
          <a:xfrm>
            <a:off x="4800601" y="0"/>
            <a:ext cx="4343400" cy="1200329"/>
          </a:xfrm>
          <a:prstGeom prst="rect">
            <a:avLst/>
          </a:prstGeom>
          <a:solidFill>
            <a:srgbClr val="FFFF00"/>
          </a:solidFill>
          <a:ln>
            <a:solidFill>
              <a:schemeClr val="tx1"/>
            </a:solidFill>
          </a:ln>
        </p:spPr>
        <p:txBody>
          <a:bodyPr wrap="square" rtlCol="0">
            <a:spAutoFit/>
          </a:bodyPr>
          <a:lstStyle/>
          <a:p>
            <a:r>
              <a:rPr lang="es-ES" sz="2400" dirty="0"/>
              <a:t>Considere el propósito de John para identificar, describir y refutar a los que están en el error</a:t>
            </a:r>
            <a:endParaRPr lang="en-US" sz="2400" dirty="0"/>
          </a:p>
        </p:txBody>
      </p:sp>
      <p:sp>
        <p:nvSpPr>
          <p:cNvPr id="9" name="TextBox 8">
            <a:extLst>
              <a:ext uri="{FF2B5EF4-FFF2-40B4-BE49-F238E27FC236}">
                <a16:creationId xmlns:a16="http://schemas.microsoft.com/office/drawing/2014/main" id="{AE533690-43DF-4DDC-8635-DA1E5C5AF49E}"/>
              </a:ext>
            </a:extLst>
          </p:cNvPr>
          <p:cNvSpPr txBox="1"/>
          <p:nvPr/>
        </p:nvSpPr>
        <p:spPr>
          <a:xfrm>
            <a:off x="4648200" y="1189494"/>
            <a:ext cx="4495800" cy="3416320"/>
          </a:xfrm>
          <a:prstGeom prst="rect">
            <a:avLst/>
          </a:prstGeom>
          <a:noFill/>
        </p:spPr>
        <p:txBody>
          <a:bodyPr wrap="square" rtlCol="0">
            <a:spAutoFit/>
          </a:bodyPr>
          <a:lstStyle/>
          <a:p>
            <a:endParaRPr lang="en-US" sz="2400" dirty="0"/>
          </a:p>
          <a:p>
            <a:pPr marL="342900" indent="-342900">
              <a:buFont typeface="Arial" panose="020B0604020202020204" pitchFamily="34" charset="0"/>
              <a:buChar char="•"/>
            </a:pPr>
            <a:r>
              <a:rPr lang="es-ES" sz="2400" dirty="0"/>
              <a:t>Para tranquilizar a aquellos en la verdad</a:t>
            </a:r>
          </a:p>
          <a:p>
            <a:pPr marL="342900" indent="-342900">
              <a:buFont typeface="Arial" panose="020B0604020202020204" pitchFamily="34" charset="0"/>
              <a:buChar char="•"/>
            </a:pPr>
            <a:endParaRPr lang="es-ES" sz="2400" dirty="0"/>
          </a:p>
          <a:p>
            <a:pPr marL="342900" indent="-342900">
              <a:buFont typeface="Arial" panose="020B0604020202020204" pitchFamily="34" charset="0"/>
              <a:buChar char="•"/>
            </a:pPr>
            <a:r>
              <a:rPr lang="es-ES" sz="2400" dirty="0"/>
              <a:t>Para proteger a aquellos en la verdad</a:t>
            </a:r>
          </a:p>
          <a:p>
            <a:pPr marL="342900" indent="-342900">
              <a:buFont typeface="Arial" panose="020B0604020202020204" pitchFamily="34" charset="0"/>
              <a:buChar char="•"/>
            </a:pPr>
            <a:endParaRPr lang="es-ES" sz="2400" dirty="0"/>
          </a:p>
          <a:p>
            <a:pPr marL="342900" indent="-342900">
              <a:buFont typeface="Arial" panose="020B0604020202020204" pitchFamily="34" charset="0"/>
              <a:buChar char="•"/>
            </a:pPr>
            <a:r>
              <a:rPr lang="es-ES" sz="2400" dirty="0"/>
              <a:t>Deberíamos tener los mismos propósitos hoy</a:t>
            </a:r>
          </a:p>
        </p:txBody>
      </p:sp>
    </p:spTree>
    <p:extLst>
      <p:ext uri="{BB962C8B-B14F-4D97-AF65-F5344CB8AC3E}">
        <p14:creationId xmlns:p14="http://schemas.microsoft.com/office/powerpoint/2010/main" val="3848537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990600"/>
            <a:ext cx="4648200" cy="4462760"/>
          </a:xfrm>
          <a:prstGeom prst="rect">
            <a:avLst/>
          </a:prstGeom>
          <a:noFill/>
        </p:spPr>
        <p:txBody>
          <a:bodyPr wrap="square" rtlCol="0">
            <a:spAutoFit/>
          </a:bodyPr>
          <a:lstStyle/>
          <a:p>
            <a:pPr algn="ctr"/>
            <a:r>
              <a:rPr lang="en-US" sz="2000" dirty="0"/>
              <a:t>difficult to find the balance between </a:t>
            </a:r>
            <a:r>
              <a:rPr lang="en-US" sz="2000" b="1" i="1" dirty="0"/>
              <a:t>exposing error</a:t>
            </a:r>
          </a:p>
          <a:p>
            <a:pPr algn="ctr"/>
            <a:r>
              <a:rPr lang="en-US" sz="2000" dirty="0"/>
              <a:t>&amp;</a:t>
            </a:r>
          </a:p>
          <a:p>
            <a:pPr algn="ctr"/>
            <a:r>
              <a:rPr lang="en-US" sz="2000" b="1" i="1" dirty="0"/>
              <a:t>ridiculing the </a:t>
            </a:r>
            <a:r>
              <a:rPr lang="en-US" sz="2000" b="1" i="1" dirty="0" err="1"/>
              <a:t>errorist</a:t>
            </a:r>
            <a:endParaRPr lang="en-US" sz="2000" b="1" i="1" dirty="0"/>
          </a:p>
          <a:p>
            <a:endParaRPr lang="en-US" sz="2000" dirty="0"/>
          </a:p>
          <a:p>
            <a:pPr algn="ctr"/>
            <a:r>
              <a:rPr lang="en-US" sz="2000" dirty="0"/>
              <a:t>The Key is Motive</a:t>
            </a:r>
          </a:p>
          <a:p>
            <a:endParaRPr lang="en-US" sz="2000" dirty="0"/>
          </a:p>
          <a:p>
            <a:r>
              <a:rPr lang="en-US" sz="2400" dirty="0"/>
              <a:t>Jesus </a:t>
            </a:r>
            <a:r>
              <a:rPr lang="en-US" sz="2400" u="sng" dirty="0"/>
              <a:t>ridiculed</a:t>
            </a:r>
            <a:r>
              <a:rPr lang="en-US" sz="2400" dirty="0"/>
              <a:t>!</a:t>
            </a:r>
          </a:p>
          <a:p>
            <a:endParaRPr lang="en-US" sz="2000" b="1" dirty="0">
              <a:latin typeface="Palatino Linotype" panose="02040502050505030304" pitchFamily="18" charset="0"/>
            </a:endParaRPr>
          </a:p>
          <a:p>
            <a:r>
              <a:rPr lang="en-US" sz="2000" b="1" dirty="0">
                <a:latin typeface="Palatino Linotype" panose="02040502050505030304" pitchFamily="18" charset="0"/>
              </a:rPr>
              <a:t>Matthew 23:25</a:t>
            </a:r>
            <a:r>
              <a:rPr lang="en-US" sz="2000" dirty="0">
                <a:latin typeface="Palatino Linotype" panose="02040502050505030304" pitchFamily="18" charset="0"/>
              </a:rPr>
              <a:t> “Woe to you, scribes and Pharisees, hypocrites! For you clean the outside of the cup and of the dish, but inside they are full of robbery and self-indulgence.”</a:t>
            </a:r>
          </a:p>
        </p:txBody>
      </p:sp>
      <p:sp>
        <p:nvSpPr>
          <p:cNvPr id="4" name="TextBox 3">
            <a:extLst>
              <a:ext uri="{FF2B5EF4-FFF2-40B4-BE49-F238E27FC236}">
                <a16:creationId xmlns:a16="http://schemas.microsoft.com/office/drawing/2014/main" id="{C7F7BBE6-7346-4D3A-9FB9-8C1D31544135}"/>
              </a:ext>
            </a:extLst>
          </p:cNvPr>
          <p:cNvSpPr txBox="1"/>
          <p:nvPr/>
        </p:nvSpPr>
        <p:spPr>
          <a:xfrm>
            <a:off x="0" y="0"/>
            <a:ext cx="4267201" cy="461665"/>
          </a:xfrm>
          <a:prstGeom prst="rect">
            <a:avLst/>
          </a:prstGeom>
          <a:solidFill>
            <a:srgbClr val="0070C0"/>
          </a:solidFill>
          <a:ln>
            <a:solidFill>
              <a:schemeClr val="tx1"/>
            </a:solidFill>
          </a:ln>
        </p:spPr>
        <p:txBody>
          <a:bodyPr wrap="square" rtlCol="0">
            <a:spAutoFit/>
          </a:bodyPr>
          <a:lstStyle/>
          <a:p>
            <a:r>
              <a:rPr lang="en-US" sz="2400" dirty="0">
                <a:solidFill>
                  <a:schemeClr val="bg1"/>
                </a:solidFill>
              </a:rPr>
              <a:t>Regarding Error &amp; Those in Error</a:t>
            </a:r>
          </a:p>
        </p:txBody>
      </p:sp>
      <p:sp>
        <p:nvSpPr>
          <p:cNvPr id="7" name="TextBox 6">
            <a:extLst>
              <a:ext uri="{FF2B5EF4-FFF2-40B4-BE49-F238E27FC236}">
                <a16:creationId xmlns:a16="http://schemas.microsoft.com/office/drawing/2014/main" id="{340CA23F-8396-415D-99A1-4D2928E6CAE6}"/>
              </a:ext>
            </a:extLst>
          </p:cNvPr>
          <p:cNvSpPr txBox="1"/>
          <p:nvPr/>
        </p:nvSpPr>
        <p:spPr>
          <a:xfrm>
            <a:off x="4876799" y="0"/>
            <a:ext cx="4267201" cy="461665"/>
          </a:xfrm>
          <a:prstGeom prst="rect">
            <a:avLst/>
          </a:prstGeom>
          <a:solidFill>
            <a:srgbClr val="FFFF00"/>
          </a:solidFill>
          <a:ln>
            <a:solidFill>
              <a:schemeClr val="tx1"/>
            </a:solidFill>
          </a:ln>
        </p:spPr>
        <p:txBody>
          <a:bodyPr wrap="square" rtlCol="0">
            <a:spAutoFit/>
          </a:bodyPr>
          <a:lstStyle/>
          <a:p>
            <a:r>
              <a:rPr lang="es-ES" sz="2400" dirty="0"/>
              <a:t>En cuanto a error y ésos en error</a:t>
            </a:r>
            <a:endParaRPr lang="en-US" sz="2400" dirty="0"/>
          </a:p>
        </p:txBody>
      </p:sp>
      <p:sp>
        <p:nvSpPr>
          <p:cNvPr id="8" name="TextBox 7">
            <a:extLst>
              <a:ext uri="{FF2B5EF4-FFF2-40B4-BE49-F238E27FC236}">
                <a16:creationId xmlns:a16="http://schemas.microsoft.com/office/drawing/2014/main" id="{0C4A3B81-66BF-46C7-BC64-A1F6E3FE4AA9}"/>
              </a:ext>
            </a:extLst>
          </p:cNvPr>
          <p:cNvSpPr txBox="1"/>
          <p:nvPr/>
        </p:nvSpPr>
        <p:spPr>
          <a:xfrm>
            <a:off x="4800600" y="990600"/>
            <a:ext cx="4343400" cy="4462760"/>
          </a:xfrm>
          <a:prstGeom prst="rect">
            <a:avLst/>
          </a:prstGeom>
          <a:noFill/>
        </p:spPr>
        <p:txBody>
          <a:bodyPr wrap="square" rtlCol="0">
            <a:spAutoFit/>
          </a:bodyPr>
          <a:lstStyle/>
          <a:p>
            <a:pPr algn="ctr"/>
            <a:r>
              <a:rPr lang="es-ES" sz="2000" dirty="0"/>
              <a:t>Es difícil encontrar el equilibrio entre</a:t>
            </a:r>
          </a:p>
          <a:p>
            <a:pPr algn="ctr"/>
            <a:r>
              <a:rPr lang="es-ES" sz="2000" b="1" i="1" dirty="0"/>
              <a:t>exponer el error</a:t>
            </a:r>
          </a:p>
          <a:p>
            <a:pPr algn="ctr"/>
            <a:r>
              <a:rPr lang="es-ES" sz="2000" dirty="0"/>
              <a:t>&amp;</a:t>
            </a:r>
          </a:p>
          <a:p>
            <a:pPr algn="ctr"/>
            <a:r>
              <a:rPr lang="es-ES" sz="2000" b="1" i="1" dirty="0"/>
              <a:t>ridiculizando al </a:t>
            </a:r>
            <a:r>
              <a:rPr lang="es-ES" sz="2000" b="1" i="1" dirty="0" err="1"/>
              <a:t>errorist</a:t>
            </a:r>
            <a:endParaRPr lang="es-ES" sz="2000" b="1" i="1" dirty="0"/>
          </a:p>
          <a:p>
            <a:pPr algn="ctr"/>
            <a:endParaRPr lang="es-ES" sz="2000" dirty="0"/>
          </a:p>
          <a:p>
            <a:pPr algn="ctr"/>
            <a:r>
              <a:rPr lang="es-ES" sz="2000" dirty="0"/>
              <a:t>La clave es motivo</a:t>
            </a:r>
          </a:p>
          <a:p>
            <a:pPr algn="ctr"/>
            <a:endParaRPr lang="es-ES" sz="2000" dirty="0"/>
          </a:p>
          <a:p>
            <a:r>
              <a:rPr lang="es-ES" sz="2400" dirty="0"/>
              <a:t>¡Jesús </a:t>
            </a:r>
            <a:r>
              <a:rPr lang="es-ES" sz="2400" u="sng" dirty="0"/>
              <a:t>ridiculizó</a:t>
            </a:r>
            <a:r>
              <a:rPr lang="es-ES" sz="2400" dirty="0"/>
              <a:t>!</a:t>
            </a:r>
          </a:p>
          <a:p>
            <a:pPr algn="ctr"/>
            <a:endParaRPr lang="es-ES" sz="2000" dirty="0"/>
          </a:p>
          <a:p>
            <a:r>
              <a:rPr lang="es-ES" sz="2000" b="1" dirty="0">
                <a:latin typeface="Palatino Linotype" panose="02040502050505030304" pitchFamily="18" charset="0"/>
              </a:rPr>
              <a:t>Mateo 23:25</a:t>
            </a:r>
            <a:r>
              <a:rPr lang="es-ES" sz="2000" dirty="0">
                <a:latin typeface="Palatino Linotype" panose="02040502050505030304" pitchFamily="18" charset="0"/>
              </a:rPr>
              <a:t> ¡Ay de vosotros, escribas y fariseos, hipócritas! porque limpiáis lo de fuera del vaso y del plato, pero por dentro estáis llenos de robo y de injusticia</a:t>
            </a:r>
            <a:r>
              <a:rPr lang="en-US" sz="2000" dirty="0">
                <a:latin typeface="Palatino Linotype" panose="02040502050505030304" pitchFamily="18" charset="0"/>
              </a:rPr>
              <a:t>.</a:t>
            </a:r>
          </a:p>
        </p:txBody>
      </p:sp>
    </p:spTree>
    <p:extLst>
      <p:ext uri="{BB962C8B-B14F-4D97-AF65-F5344CB8AC3E}">
        <p14:creationId xmlns:p14="http://schemas.microsoft.com/office/powerpoint/2010/main" val="600724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990600"/>
            <a:ext cx="4648200" cy="4770537"/>
          </a:xfrm>
          <a:prstGeom prst="rect">
            <a:avLst/>
          </a:prstGeom>
          <a:noFill/>
        </p:spPr>
        <p:txBody>
          <a:bodyPr wrap="square" rtlCol="0">
            <a:spAutoFit/>
          </a:bodyPr>
          <a:lstStyle/>
          <a:p>
            <a:pPr algn="ctr"/>
            <a:r>
              <a:rPr lang="en-US" sz="2000" dirty="0"/>
              <a:t>difficult to find the balance between </a:t>
            </a:r>
            <a:r>
              <a:rPr lang="en-US" sz="2000" b="1" i="1" dirty="0"/>
              <a:t>exposing error</a:t>
            </a:r>
          </a:p>
          <a:p>
            <a:pPr algn="ctr"/>
            <a:r>
              <a:rPr lang="en-US" sz="2000" dirty="0"/>
              <a:t>&amp;</a:t>
            </a:r>
          </a:p>
          <a:p>
            <a:pPr algn="ctr"/>
            <a:r>
              <a:rPr lang="en-US" sz="2000" b="1" i="1" dirty="0"/>
              <a:t>ridiculing the </a:t>
            </a:r>
            <a:r>
              <a:rPr lang="en-US" sz="2000" b="1" i="1" dirty="0" err="1"/>
              <a:t>errorist</a:t>
            </a:r>
            <a:endParaRPr lang="en-US" sz="2000" b="1" i="1" dirty="0"/>
          </a:p>
          <a:p>
            <a:endParaRPr lang="en-US" sz="2000" dirty="0"/>
          </a:p>
          <a:p>
            <a:pPr algn="ctr"/>
            <a:r>
              <a:rPr lang="en-US" sz="2000" dirty="0"/>
              <a:t>The Key is Motive</a:t>
            </a:r>
          </a:p>
          <a:p>
            <a:endParaRPr lang="en-US" sz="2000" dirty="0"/>
          </a:p>
          <a:p>
            <a:r>
              <a:rPr lang="en-US" sz="2400" dirty="0"/>
              <a:t>Jesus </a:t>
            </a:r>
            <a:r>
              <a:rPr lang="en-US" sz="2400" u="sng" dirty="0"/>
              <a:t>ridiculed</a:t>
            </a:r>
            <a:r>
              <a:rPr lang="en-US" sz="2400" dirty="0"/>
              <a:t>!</a:t>
            </a:r>
          </a:p>
          <a:p>
            <a:endParaRPr lang="en-US" sz="2000" b="1" dirty="0">
              <a:latin typeface="Palatino Linotype" panose="02040502050505030304" pitchFamily="18" charset="0"/>
            </a:endParaRPr>
          </a:p>
          <a:p>
            <a:r>
              <a:rPr lang="en-US" sz="2000" b="1" dirty="0">
                <a:latin typeface="Palatino Linotype" panose="02040502050505030304" pitchFamily="18" charset="0"/>
              </a:rPr>
              <a:t>Matthew 23:15</a:t>
            </a:r>
            <a:r>
              <a:rPr lang="en-US" sz="2000" dirty="0">
                <a:latin typeface="Palatino Linotype" panose="02040502050505030304" pitchFamily="18" charset="0"/>
              </a:rPr>
              <a:t> “Woe to you, scribes and Pharisees, hypocrites, because you travel around on sea and land to make one proselyte; and when he becomes one, you make him twice as much a son of hell as yourselves”</a:t>
            </a:r>
          </a:p>
        </p:txBody>
      </p:sp>
      <p:sp>
        <p:nvSpPr>
          <p:cNvPr id="4" name="TextBox 3">
            <a:extLst>
              <a:ext uri="{FF2B5EF4-FFF2-40B4-BE49-F238E27FC236}">
                <a16:creationId xmlns:a16="http://schemas.microsoft.com/office/drawing/2014/main" id="{4DD78C96-B23F-4110-B985-96C1896AE7ED}"/>
              </a:ext>
            </a:extLst>
          </p:cNvPr>
          <p:cNvSpPr txBox="1"/>
          <p:nvPr/>
        </p:nvSpPr>
        <p:spPr>
          <a:xfrm>
            <a:off x="0" y="0"/>
            <a:ext cx="4267201" cy="461665"/>
          </a:xfrm>
          <a:prstGeom prst="rect">
            <a:avLst/>
          </a:prstGeom>
          <a:solidFill>
            <a:srgbClr val="0070C0"/>
          </a:solidFill>
          <a:ln>
            <a:solidFill>
              <a:schemeClr val="tx1"/>
            </a:solidFill>
          </a:ln>
        </p:spPr>
        <p:txBody>
          <a:bodyPr wrap="square" rtlCol="0">
            <a:spAutoFit/>
          </a:bodyPr>
          <a:lstStyle/>
          <a:p>
            <a:r>
              <a:rPr lang="en-US" sz="2400" dirty="0">
                <a:solidFill>
                  <a:schemeClr val="bg1"/>
                </a:solidFill>
              </a:rPr>
              <a:t>Regarding Error &amp; Those in Error</a:t>
            </a:r>
          </a:p>
        </p:txBody>
      </p:sp>
      <p:sp>
        <p:nvSpPr>
          <p:cNvPr id="7" name="TextBox 6">
            <a:extLst>
              <a:ext uri="{FF2B5EF4-FFF2-40B4-BE49-F238E27FC236}">
                <a16:creationId xmlns:a16="http://schemas.microsoft.com/office/drawing/2014/main" id="{17163A7D-81EA-47F7-9237-1F1568384561}"/>
              </a:ext>
            </a:extLst>
          </p:cNvPr>
          <p:cNvSpPr txBox="1"/>
          <p:nvPr/>
        </p:nvSpPr>
        <p:spPr>
          <a:xfrm>
            <a:off x="4876799" y="0"/>
            <a:ext cx="4267201" cy="461665"/>
          </a:xfrm>
          <a:prstGeom prst="rect">
            <a:avLst/>
          </a:prstGeom>
          <a:solidFill>
            <a:srgbClr val="FFFF00"/>
          </a:solidFill>
          <a:ln>
            <a:solidFill>
              <a:schemeClr val="tx1"/>
            </a:solidFill>
          </a:ln>
        </p:spPr>
        <p:txBody>
          <a:bodyPr wrap="square" rtlCol="0">
            <a:spAutoFit/>
          </a:bodyPr>
          <a:lstStyle/>
          <a:p>
            <a:r>
              <a:rPr lang="es-ES" sz="2400" dirty="0"/>
              <a:t>En cuanto a error y ésos en error</a:t>
            </a:r>
            <a:endParaRPr lang="en-US" sz="2400" dirty="0"/>
          </a:p>
        </p:txBody>
      </p:sp>
      <p:sp>
        <p:nvSpPr>
          <p:cNvPr id="9" name="TextBox 8">
            <a:extLst>
              <a:ext uri="{FF2B5EF4-FFF2-40B4-BE49-F238E27FC236}">
                <a16:creationId xmlns:a16="http://schemas.microsoft.com/office/drawing/2014/main" id="{3F501C92-BB76-4413-8EB7-453E2E4F8A3C}"/>
              </a:ext>
            </a:extLst>
          </p:cNvPr>
          <p:cNvSpPr txBox="1"/>
          <p:nvPr/>
        </p:nvSpPr>
        <p:spPr>
          <a:xfrm>
            <a:off x="4800600" y="990600"/>
            <a:ext cx="4343400" cy="4770537"/>
          </a:xfrm>
          <a:prstGeom prst="rect">
            <a:avLst/>
          </a:prstGeom>
          <a:noFill/>
        </p:spPr>
        <p:txBody>
          <a:bodyPr wrap="square" rtlCol="0">
            <a:spAutoFit/>
          </a:bodyPr>
          <a:lstStyle/>
          <a:p>
            <a:pPr algn="ctr"/>
            <a:r>
              <a:rPr lang="es-ES" sz="2000" dirty="0"/>
              <a:t>Es difícil encontrar el equilibrio entre</a:t>
            </a:r>
          </a:p>
          <a:p>
            <a:pPr algn="ctr"/>
            <a:r>
              <a:rPr lang="es-ES" sz="2000" b="1" i="1" dirty="0"/>
              <a:t>exponer el error</a:t>
            </a:r>
          </a:p>
          <a:p>
            <a:pPr algn="ctr"/>
            <a:r>
              <a:rPr lang="es-ES" sz="2000" dirty="0"/>
              <a:t>&amp;</a:t>
            </a:r>
          </a:p>
          <a:p>
            <a:pPr algn="ctr"/>
            <a:r>
              <a:rPr lang="es-ES" sz="2000" b="1" i="1" dirty="0"/>
              <a:t>ridiculizando al </a:t>
            </a:r>
            <a:r>
              <a:rPr lang="es-ES" sz="2000" b="1" i="1" dirty="0" err="1"/>
              <a:t>errorist</a:t>
            </a:r>
            <a:endParaRPr lang="es-ES" sz="2000" b="1" i="1" dirty="0"/>
          </a:p>
          <a:p>
            <a:pPr algn="ctr"/>
            <a:endParaRPr lang="es-ES" sz="2000" dirty="0"/>
          </a:p>
          <a:p>
            <a:pPr algn="ctr"/>
            <a:r>
              <a:rPr lang="es-ES" sz="2000" dirty="0"/>
              <a:t>La clave es motivo</a:t>
            </a:r>
          </a:p>
          <a:p>
            <a:pPr algn="ctr"/>
            <a:endParaRPr lang="es-ES" sz="2000" dirty="0"/>
          </a:p>
          <a:p>
            <a:r>
              <a:rPr lang="es-ES" sz="2400" dirty="0"/>
              <a:t>¡Jesús </a:t>
            </a:r>
            <a:r>
              <a:rPr lang="es-ES" sz="2400" u="sng" dirty="0"/>
              <a:t>ridiculizó</a:t>
            </a:r>
            <a:r>
              <a:rPr lang="es-ES" sz="2400" dirty="0"/>
              <a:t>!</a:t>
            </a:r>
          </a:p>
          <a:p>
            <a:pPr algn="ctr"/>
            <a:endParaRPr lang="es-ES" sz="2000" dirty="0"/>
          </a:p>
          <a:p>
            <a:r>
              <a:rPr lang="es-ES" sz="2000" b="1" dirty="0">
                <a:latin typeface="Palatino Linotype" panose="02040502050505030304" pitchFamily="18" charset="0"/>
              </a:rPr>
              <a:t>Mateo 23:15</a:t>
            </a:r>
            <a:r>
              <a:rPr lang="es-ES" sz="2000" dirty="0">
                <a:latin typeface="Palatino Linotype" panose="02040502050505030304" pitchFamily="18" charset="0"/>
              </a:rPr>
              <a:t> ¡Ay de vosotros, escribas y fariseos, hipócritas!, porque recorréis mar y tierra para hacer un prosélito y, cuando lo conseguís, lo hacéis dos veces más hijo del infierno que vosotros.</a:t>
            </a:r>
            <a:endParaRPr lang="en-US" sz="2000" dirty="0">
              <a:latin typeface="Palatino Linotype" panose="02040502050505030304" pitchFamily="18" charset="0"/>
            </a:endParaRPr>
          </a:p>
        </p:txBody>
      </p:sp>
    </p:spTree>
    <p:extLst>
      <p:ext uri="{BB962C8B-B14F-4D97-AF65-F5344CB8AC3E}">
        <p14:creationId xmlns:p14="http://schemas.microsoft.com/office/powerpoint/2010/main" val="1828261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990600"/>
            <a:ext cx="4648200" cy="4462760"/>
          </a:xfrm>
          <a:prstGeom prst="rect">
            <a:avLst/>
          </a:prstGeom>
          <a:noFill/>
        </p:spPr>
        <p:txBody>
          <a:bodyPr wrap="square" rtlCol="0">
            <a:spAutoFit/>
          </a:bodyPr>
          <a:lstStyle/>
          <a:p>
            <a:pPr algn="ctr"/>
            <a:r>
              <a:rPr lang="en-US" sz="2000" dirty="0"/>
              <a:t>difficult to find the balance between </a:t>
            </a:r>
            <a:r>
              <a:rPr lang="en-US" sz="2000" b="1" i="1" dirty="0"/>
              <a:t>exposing error</a:t>
            </a:r>
          </a:p>
          <a:p>
            <a:pPr algn="ctr"/>
            <a:r>
              <a:rPr lang="en-US" sz="2000" dirty="0"/>
              <a:t>&amp;</a:t>
            </a:r>
          </a:p>
          <a:p>
            <a:pPr algn="ctr"/>
            <a:r>
              <a:rPr lang="en-US" sz="2000" b="1" i="1" dirty="0"/>
              <a:t>ridiculing the </a:t>
            </a:r>
            <a:r>
              <a:rPr lang="en-US" sz="2000" b="1" i="1" dirty="0" err="1"/>
              <a:t>errorist</a:t>
            </a:r>
            <a:endParaRPr lang="en-US" sz="2000" b="1" i="1" dirty="0"/>
          </a:p>
          <a:p>
            <a:endParaRPr lang="en-US" sz="2000" dirty="0"/>
          </a:p>
          <a:p>
            <a:pPr algn="ctr"/>
            <a:r>
              <a:rPr lang="en-US" sz="2000" dirty="0"/>
              <a:t>The Key is Motive</a:t>
            </a:r>
          </a:p>
          <a:p>
            <a:endParaRPr lang="en-US" sz="2000" dirty="0"/>
          </a:p>
          <a:p>
            <a:r>
              <a:rPr lang="en-US" sz="2400" dirty="0"/>
              <a:t>Jesus </a:t>
            </a:r>
            <a:r>
              <a:rPr lang="en-US" sz="2400" u="sng" dirty="0"/>
              <a:t>judged hearts</a:t>
            </a:r>
            <a:r>
              <a:rPr lang="en-US" sz="2400" dirty="0"/>
              <a:t>!</a:t>
            </a:r>
          </a:p>
          <a:p>
            <a:endParaRPr lang="en-US" sz="2000" b="1" dirty="0">
              <a:latin typeface="Palatino Linotype" panose="02040502050505030304" pitchFamily="18" charset="0"/>
            </a:endParaRPr>
          </a:p>
          <a:p>
            <a:r>
              <a:rPr lang="en-US" sz="2000" b="1" dirty="0">
                <a:latin typeface="Palatino Linotype" panose="02040502050505030304" pitchFamily="18" charset="0"/>
              </a:rPr>
              <a:t>Mark 7:6</a:t>
            </a:r>
            <a:r>
              <a:rPr lang="en-US" sz="2000" dirty="0">
                <a:latin typeface="Palatino Linotype" panose="02040502050505030304" pitchFamily="18" charset="0"/>
              </a:rPr>
              <a:t> And He said to them, “Rightly did Isaiah prophesy of you hypocrites, as it is written: ‘This people honors Me with their lips, But their heart is far away from Me.’”</a:t>
            </a:r>
          </a:p>
        </p:txBody>
      </p:sp>
      <p:sp>
        <p:nvSpPr>
          <p:cNvPr id="4" name="TextBox 3">
            <a:extLst>
              <a:ext uri="{FF2B5EF4-FFF2-40B4-BE49-F238E27FC236}">
                <a16:creationId xmlns:a16="http://schemas.microsoft.com/office/drawing/2014/main" id="{B305891F-6DDF-4083-8ED4-46811B79F63E}"/>
              </a:ext>
            </a:extLst>
          </p:cNvPr>
          <p:cNvSpPr txBox="1"/>
          <p:nvPr/>
        </p:nvSpPr>
        <p:spPr>
          <a:xfrm>
            <a:off x="0" y="0"/>
            <a:ext cx="4267201" cy="461665"/>
          </a:xfrm>
          <a:prstGeom prst="rect">
            <a:avLst/>
          </a:prstGeom>
          <a:solidFill>
            <a:srgbClr val="0070C0"/>
          </a:solidFill>
          <a:ln>
            <a:solidFill>
              <a:schemeClr val="tx1"/>
            </a:solidFill>
          </a:ln>
        </p:spPr>
        <p:txBody>
          <a:bodyPr wrap="square" rtlCol="0">
            <a:spAutoFit/>
          </a:bodyPr>
          <a:lstStyle/>
          <a:p>
            <a:r>
              <a:rPr lang="en-US" sz="2400" dirty="0">
                <a:solidFill>
                  <a:schemeClr val="bg1"/>
                </a:solidFill>
              </a:rPr>
              <a:t>Regarding Error &amp; Those in Error</a:t>
            </a:r>
          </a:p>
        </p:txBody>
      </p:sp>
      <p:sp>
        <p:nvSpPr>
          <p:cNvPr id="7" name="TextBox 6">
            <a:extLst>
              <a:ext uri="{FF2B5EF4-FFF2-40B4-BE49-F238E27FC236}">
                <a16:creationId xmlns:a16="http://schemas.microsoft.com/office/drawing/2014/main" id="{C5A93A26-7886-447E-BDB8-96A4A4C9AB6C}"/>
              </a:ext>
            </a:extLst>
          </p:cNvPr>
          <p:cNvSpPr txBox="1"/>
          <p:nvPr/>
        </p:nvSpPr>
        <p:spPr>
          <a:xfrm>
            <a:off x="4876799" y="0"/>
            <a:ext cx="4267201" cy="461665"/>
          </a:xfrm>
          <a:prstGeom prst="rect">
            <a:avLst/>
          </a:prstGeom>
          <a:solidFill>
            <a:srgbClr val="FFFF00"/>
          </a:solidFill>
          <a:ln>
            <a:solidFill>
              <a:schemeClr val="tx1"/>
            </a:solidFill>
          </a:ln>
        </p:spPr>
        <p:txBody>
          <a:bodyPr wrap="square" rtlCol="0">
            <a:spAutoFit/>
          </a:bodyPr>
          <a:lstStyle/>
          <a:p>
            <a:r>
              <a:rPr lang="es-ES" sz="2400" dirty="0"/>
              <a:t>En cuanto a error y ésos en error</a:t>
            </a:r>
            <a:endParaRPr lang="en-US" sz="2400" dirty="0"/>
          </a:p>
        </p:txBody>
      </p:sp>
      <p:sp>
        <p:nvSpPr>
          <p:cNvPr id="8" name="TextBox 7">
            <a:extLst>
              <a:ext uri="{FF2B5EF4-FFF2-40B4-BE49-F238E27FC236}">
                <a16:creationId xmlns:a16="http://schemas.microsoft.com/office/drawing/2014/main" id="{F1B67FC7-349B-40E8-B787-250EB9732018}"/>
              </a:ext>
            </a:extLst>
          </p:cNvPr>
          <p:cNvSpPr txBox="1"/>
          <p:nvPr/>
        </p:nvSpPr>
        <p:spPr>
          <a:xfrm>
            <a:off x="4800600" y="990600"/>
            <a:ext cx="4343400" cy="4770537"/>
          </a:xfrm>
          <a:prstGeom prst="rect">
            <a:avLst/>
          </a:prstGeom>
          <a:noFill/>
        </p:spPr>
        <p:txBody>
          <a:bodyPr wrap="square" rtlCol="0">
            <a:spAutoFit/>
          </a:bodyPr>
          <a:lstStyle/>
          <a:p>
            <a:pPr algn="ctr"/>
            <a:r>
              <a:rPr lang="es-ES" sz="2000" dirty="0"/>
              <a:t>Es difícil encontrar el equilibrio entre</a:t>
            </a:r>
          </a:p>
          <a:p>
            <a:pPr algn="ctr"/>
            <a:r>
              <a:rPr lang="es-ES" sz="2000" b="1" i="1" dirty="0"/>
              <a:t>exponer el error</a:t>
            </a:r>
          </a:p>
          <a:p>
            <a:pPr algn="ctr"/>
            <a:r>
              <a:rPr lang="es-ES" sz="2000" dirty="0"/>
              <a:t>&amp;</a:t>
            </a:r>
          </a:p>
          <a:p>
            <a:pPr algn="ctr"/>
            <a:r>
              <a:rPr lang="es-ES" sz="2000" b="1" i="1" dirty="0"/>
              <a:t>ridiculizando al </a:t>
            </a:r>
            <a:r>
              <a:rPr lang="es-ES" sz="2000" b="1" i="1" dirty="0" err="1"/>
              <a:t>errorist</a:t>
            </a:r>
            <a:endParaRPr lang="es-ES" sz="2000" b="1" i="1" dirty="0"/>
          </a:p>
          <a:p>
            <a:pPr algn="ctr"/>
            <a:endParaRPr lang="es-ES" sz="2000" dirty="0"/>
          </a:p>
          <a:p>
            <a:pPr algn="ctr"/>
            <a:r>
              <a:rPr lang="es-ES" sz="2000" dirty="0"/>
              <a:t>La clave es motivo</a:t>
            </a:r>
          </a:p>
          <a:p>
            <a:pPr algn="ctr"/>
            <a:endParaRPr lang="es-ES" sz="2000" dirty="0"/>
          </a:p>
          <a:p>
            <a:r>
              <a:rPr lang="es-ES" sz="2400" dirty="0"/>
              <a:t>¡Jesús </a:t>
            </a:r>
            <a:r>
              <a:rPr lang="es-ES" sz="2400" u="sng" dirty="0"/>
              <a:t>juzgó corazones</a:t>
            </a:r>
            <a:r>
              <a:rPr lang="es-ES" sz="2400" dirty="0"/>
              <a:t>!</a:t>
            </a:r>
          </a:p>
          <a:p>
            <a:endParaRPr lang="es-ES" sz="2000" dirty="0"/>
          </a:p>
          <a:p>
            <a:r>
              <a:rPr lang="es-ES" sz="2000" b="1" dirty="0">
                <a:latin typeface="Palatino Linotype" panose="02040502050505030304" pitchFamily="18" charset="0"/>
              </a:rPr>
              <a:t>Marcos 7:6</a:t>
            </a:r>
            <a:r>
              <a:rPr lang="es-ES" sz="2000" dirty="0">
                <a:latin typeface="Palatino Linotype" panose="02040502050505030304" pitchFamily="18" charset="0"/>
              </a:rPr>
              <a:t> Respondiendo él, les dijo:</a:t>
            </a:r>
          </a:p>
          <a:p>
            <a:r>
              <a:rPr lang="es-ES" sz="2000" dirty="0">
                <a:latin typeface="Palatino Linotype" panose="02040502050505030304" pitchFamily="18" charset="0"/>
              </a:rPr>
              <a:t>—¡Hipócritas! Bien profetizó de vosotros Isaías, como está escrito:</a:t>
            </a:r>
          </a:p>
          <a:p>
            <a:r>
              <a:rPr lang="es-ES" sz="2000" dirty="0">
                <a:latin typeface="Palatino Linotype" panose="02040502050505030304" pitchFamily="18" charset="0"/>
              </a:rPr>
              <a:t>“Este pueblo de labios me honra,</a:t>
            </a:r>
            <a:br>
              <a:rPr lang="es-ES" sz="2000" dirty="0">
                <a:latin typeface="Palatino Linotype" panose="02040502050505030304" pitchFamily="18" charset="0"/>
              </a:rPr>
            </a:br>
            <a:r>
              <a:rPr lang="es-ES" sz="2000" dirty="0">
                <a:latin typeface="Palatino Linotype" panose="02040502050505030304" pitchFamily="18" charset="0"/>
              </a:rPr>
              <a:t>mas su corazón está lejos de mí.”</a:t>
            </a:r>
          </a:p>
        </p:txBody>
      </p:sp>
    </p:spTree>
    <p:extLst>
      <p:ext uri="{BB962C8B-B14F-4D97-AF65-F5344CB8AC3E}">
        <p14:creationId xmlns:p14="http://schemas.microsoft.com/office/powerpoint/2010/main" val="3676107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10" end="1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990600"/>
            <a:ext cx="4648200" cy="5139869"/>
          </a:xfrm>
          <a:prstGeom prst="rect">
            <a:avLst/>
          </a:prstGeom>
          <a:noFill/>
        </p:spPr>
        <p:txBody>
          <a:bodyPr wrap="square" rtlCol="0">
            <a:spAutoFit/>
          </a:bodyPr>
          <a:lstStyle/>
          <a:p>
            <a:pPr algn="ctr"/>
            <a:r>
              <a:rPr lang="en-US" sz="2000" dirty="0"/>
              <a:t>difficult to find the balance between </a:t>
            </a:r>
            <a:r>
              <a:rPr lang="en-US" sz="2000" b="1" i="1" dirty="0"/>
              <a:t>exposing error</a:t>
            </a:r>
          </a:p>
          <a:p>
            <a:pPr algn="ctr"/>
            <a:r>
              <a:rPr lang="en-US" sz="2000" dirty="0"/>
              <a:t>&amp;</a:t>
            </a:r>
          </a:p>
          <a:p>
            <a:pPr algn="ctr"/>
            <a:r>
              <a:rPr lang="en-US" sz="2000" b="1" i="1" dirty="0"/>
              <a:t>ridiculing the </a:t>
            </a:r>
            <a:r>
              <a:rPr lang="en-US" sz="2000" b="1" i="1" dirty="0" err="1"/>
              <a:t>errorist</a:t>
            </a:r>
            <a:endParaRPr lang="en-US" sz="2000" b="1" i="1" dirty="0"/>
          </a:p>
          <a:p>
            <a:endParaRPr lang="en-US" sz="2000" dirty="0"/>
          </a:p>
          <a:p>
            <a:pPr algn="ctr"/>
            <a:r>
              <a:rPr lang="en-US" sz="2000" dirty="0"/>
              <a:t>The Key is Motive</a:t>
            </a:r>
          </a:p>
          <a:p>
            <a:endParaRPr lang="en-US" sz="2000" dirty="0"/>
          </a:p>
          <a:p>
            <a:r>
              <a:rPr lang="en-US" sz="2400" dirty="0"/>
              <a:t>But Jesus always desired to save </a:t>
            </a:r>
          </a:p>
          <a:p>
            <a:endParaRPr lang="en-US" sz="2400" b="1" dirty="0">
              <a:latin typeface="Palatino Linotype" panose="02040502050505030304" pitchFamily="18" charset="0"/>
            </a:endParaRPr>
          </a:p>
          <a:p>
            <a:r>
              <a:rPr lang="en-US" sz="2000" b="1" dirty="0">
                <a:latin typeface="Palatino Linotype" panose="02040502050505030304" pitchFamily="18" charset="0"/>
              </a:rPr>
              <a:t>Matthew 23:37</a:t>
            </a:r>
            <a:r>
              <a:rPr lang="en-US" sz="2000" dirty="0">
                <a:latin typeface="Palatino Linotype" panose="02040502050505030304" pitchFamily="18" charset="0"/>
              </a:rPr>
              <a:t> “Jerusalem, Jerusalem, who kills the prophets and stones those who are sent to her! How often I wanted to gather your children together, the way a hen gathers her chicks under her wings, and you were unwilling.”</a:t>
            </a:r>
          </a:p>
        </p:txBody>
      </p:sp>
      <p:sp>
        <p:nvSpPr>
          <p:cNvPr id="4" name="TextBox 3">
            <a:extLst>
              <a:ext uri="{FF2B5EF4-FFF2-40B4-BE49-F238E27FC236}">
                <a16:creationId xmlns:a16="http://schemas.microsoft.com/office/drawing/2014/main" id="{52037935-E5DE-4242-B4F0-FB844FA87C92}"/>
              </a:ext>
            </a:extLst>
          </p:cNvPr>
          <p:cNvSpPr txBox="1"/>
          <p:nvPr/>
        </p:nvSpPr>
        <p:spPr>
          <a:xfrm>
            <a:off x="0" y="0"/>
            <a:ext cx="4267201" cy="461665"/>
          </a:xfrm>
          <a:prstGeom prst="rect">
            <a:avLst/>
          </a:prstGeom>
          <a:solidFill>
            <a:srgbClr val="0070C0"/>
          </a:solidFill>
          <a:ln>
            <a:solidFill>
              <a:schemeClr val="tx1"/>
            </a:solidFill>
          </a:ln>
        </p:spPr>
        <p:txBody>
          <a:bodyPr wrap="square" rtlCol="0">
            <a:spAutoFit/>
          </a:bodyPr>
          <a:lstStyle/>
          <a:p>
            <a:r>
              <a:rPr lang="en-US" sz="2400" dirty="0">
                <a:solidFill>
                  <a:schemeClr val="bg1"/>
                </a:solidFill>
              </a:rPr>
              <a:t>Regarding Error &amp; Those in Error</a:t>
            </a:r>
          </a:p>
        </p:txBody>
      </p:sp>
      <p:sp>
        <p:nvSpPr>
          <p:cNvPr id="7" name="TextBox 6">
            <a:extLst>
              <a:ext uri="{FF2B5EF4-FFF2-40B4-BE49-F238E27FC236}">
                <a16:creationId xmlns:a16="http://schemas.microsoft.com/office/drawing/2014/main" id="{08DC3815-9ACB-46F3-A85A-13A395764CD0}"/>
              </a:ext>
            </a:extLst>
          </p:cNvPr>
          <p:cNvSpPr txBox="1"/>
          <p:nvPr/>
        </p:nvSpPr>
        <p:spPr>
          <a:xfrm>
            <a:off x="4876799" y="0"/>
            <a:ext cx="4267201" cy="461665"/>
          </a:xfrm>
          <a:prstGeom prst="rect">
            <a:avLst/>
          </a:prstGeom>
          <a:solidFill>
            <a:srgbClr val="FFFF00"/>
          </a:solidFill>
          <a:ln>
            <a:solidFill>
              <a:schemeClr val="tx1"/>
            </a:solidFill>
          </a:ln>
        </p:spPr>
        <p:txBody>
          <a:bodyPr wrap="square" rtlCol="0">
            <a:spAutoFit/>
          </a:bodyPr>
          <a:lstStyle/>
          <a:p>
            <a:r>
              <a:rPr lang="es-ES" sz="2400" dirty="0"/>
              <a:t>En cuanto a error y ésos en error</a:t>
            </a:r>
            <a:endParaRPr lang="en-US" sz="2400" dirty="0"/>
          </a:p>
        </p:txBody>
      </p:sp>
      <p:sp>
        <p:nvSpPr>
          <p:cNvPr id="8" name="TextBox 7">
            <a:extLst>
              <a:ext uri="{FF2B5EF4-FFF2-40B4-BE49-F238E27FC236}">
                <a16:creationId xmlns:a16="http://schemas.microsoft.com/office/drawing/2014/main" id="{02B533EF-4519-4549-9FC6-C0D45276F12F}"/>
              </a:ext>
            </a:extLst>
          </p:cNvPr>
          <p:cNvSpPr txBox="1"/>
          <p:nvPr/>
        </p:nvSpPr>
        <p:spPr>
          <a:xfrm>
            <a:off x="4800600" y="990600"/>
            <a:ext cx="4343400" cy="4770537"/>
          </a:xfrm>
          <a:prstGeom prst="rect">
            <a:avLst/>
          </a:prstGeom>
          <a:noFill/>
        </p:spPr>
        <p:txBody>
          <a:bodyPr wrap="square" rtlCol="0">
            <a:spAutoFit/>
          </a:bodyPr>
          <a:lstStyle/>
          <a:p>
            <a:pPr algn="ctr"/>
            <a:r>
              <a:rPr lang="es-ES" sz="2000" dirty="0"/>
              <a:t>Es difícil encontrar el equilibrio entre</a:t>
            </a:r>
          </a:p>
          <a:p>
            <a:pPr algn="ctr"/>
            <a:r>
              <a:rPr lang="es-ES" sz="2000" b="1" i="1" dirty="0"/>
              <a:t>exponer el error</a:t>
            </a:r>
          </a:p>
          <a:p>
            <a:pPr algn="ctr"/>
            <a:r>
              <a:rPr lang="es-ES" sz="2000" dirty="0"/>
              <a:t>&amp;</a:t>
            </a:r>
          </a:p>
          <a:p>
            <a:pPr algn="ctr"/>
            <a:r>
              <a:rPr lang="es-ES" sz="2000" b="1" i="1" dirty="0"/>
              <a:t>ridiculizando al </a:t>
            </a:r>
            <a:r>
              <a:rPr lang="es-ES" sz="2000" b="1" i="1" dirty="0" err="1"/>
              <a:t>errorist</a:t>
            </a:r>
            <a:endParaRPr lang="es-ES" sz="2000" b="1" i="1" dirty="0"/>
          </a:p>
          <a:p>
            <a:pPr algn="ctr"/>
            <a:endParaRPr lang="es-ES" sz="2000" dirty="0"/>
          </a:p>
          <a:p>
            <a:pPr algn="ctr"/>
            <a:r>
              <a:rPr lang="es-ES" sz="2000" dirty="0"/>
              <a:t>La clave es motivo</a:t>
            </a:r>
          </a:p>
          <a:p>
            <a:pPr algn="ctr"/>
            <a:endParaRPr lang="es-ES" sz="2000" dirty="0"/>
          </a:p>
          <a:p>
            <a:r>
              <a:rPr lang="es-ES" sz="2400" dirty="0"/>
              <a:t>Pero Jesús siempre deseó salvar</a:t>
            </a:r>
          </a:p>
          <a:p>
            <a:endParaRPr lang="es-ES" sz="2000" dirty="0"/>
          </a:p>
          <a:p>
            <a:r>
              <a:rPr lang="es-ES" sz="2000" b="1" dirty="0">
                <a:latin typeface="Palatino Linotype" panose="02040502050505030304" pitchFamily="18" charset="0"/>
              </a:rPr>
              <a:t>Mateo 23:37 </a:t>
            </a:r>
            <a:r>
              <a:rPr lang="es-ES" sz="2000" dirty="0">
                <a:latin typeface="Palatino Linotype" panose="02040502050505030304" pitchFamily="18" charset="0"/>
              </a:rPr>
              <a:t>¡Jerusalén, Jerusalén, que matas a los profetas y apedreas a los que te son enviados! ¡Cuántas veces quise juntar a tus hijos como la gallina junta sus polluelos debajo de las alas, pero no quisiste!</a:t>
            </a:r>
          </a:p>
        </p:txBody>
      </p:sp>
    </p:spTree>
    <p:extLst>
      <p:ext uri="{BB962C8B-B14F-4D97-AF65-F5344CB8AC3E}">
        <p14:creationId xmlns:p14="http://schemas.microsoft.com/office/powerpoint/2010/main" val="2370719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990600"/>
            <a:ext cx="4648200" cy="4770537"/>
          </a:xfrm>
          <a:prstGeom prst="rect">
            <a:avLst/>
          </a:prstGeom>
          <a:noFill/>
        </p:spPr>
        <p:txBody>
          <a:bodyPr wrap="square" rtlCol="0">
            <a:spAutoFit/>
          </a:bodyPr>
          <a:lstStyle/>
          <a:p>
            <a:pPr algn="ctr"/>
            <a:r>
              <a:rPr lang="en-US" sz="2000" dirty="0"/>
              <a:t>difficult to find the balance between </a:t>
            </a:r>
            <a:r>
              <a:rPr lang="en-US" sz="2000" b="1" i="1" dirty="0"/>
              <a:t>exposing error</a:t>
            </a:r>
          </a:p>
          <a:p>
            <a:pPr algn="ctr"/>
            <a:r>
              <a:rPr lang="en-US" sz="2000" dirty="0"/>
              <a:t>&amp;</a:t>
            </a:r>
          </a:p>
          <a:p>
            <a:pPr algn="ctr"/>
            <a:r>
              <a:rPr lang="en-US" sz="2000" b="1" i="1" dirty="0"/>
              <a:t>ridiculing the </a:t>
            </a:r>
            <a:r>
              <a:rPr lang="en-US" sz="2000" b="1" i="1" dirty="0" err="1"/>
              <a:t>errorist</a:t>
            </a:r>
            <a:endParaRPr lang="en-US" sz="2000" b="1" i="1" dirty="0"/>
          </a:p>
          <a:p>
            <a:endParaRPr lang="en-US" sz="2000" dirty="0"/>
          </a:p>
          <a:p>
            <a:pPr algn="ctr"/>
            <a:r>
              <a:rPr lang="en-US" sz="2000" dirty="0"/>
              <a:t>The Key is Motive</a:t>
            </a:r>
          </a:p>
          <a:p>
            <a:endParaRPr lang="en-US" sz="2000" dirty="0"/>
          </a:p>
          <a:p>
            <a:endParaRPr lang="en-US" sz="2400" b="1" dirty="0">
              <a:latin typeface="Palatino Linotype" panose="02040502050505030304" pitchFamily="18" charset="0"/>
            </a:endParaRPr>
          </a:p>
          <a:p>
            <a:r>
              <a:rPr lang="en-US" sz="2000" b="1" dirty="0">
                <a:latin typeface="Palatino Linotype" panose="02040502050505030304" pitchFamily="18" charset="0"/>
              </a:rPr>
              <a:t>Galatians 6:1</a:t>
            </a:r>
          </a:p>
          <a:p>
            <a:r>
              <a:rPr lang="en-US" sz="2000" dirty="0">
                <a:latin typeface="Palatino Linotype" panose="02040502050505030304" pitchFamily="18" charset="0"/>
              </a:rPr>
              <a:t>Brethren, even if anyone is caught in any trespass, you who are spiritual, restore such a one in a spirit of gentleness;</a:t>
            </a:r>
          </a:p>
          <a:p>
            <a:r>
              <a:rPr lang="en-US" sz="2000" dirty="0">
                <a:latin typeface="Palatino Linotype" panose="02040502050505030304" pitchFamily="18" charset="0"/>
              </a:rPr>
              <a:t>each one looking to yourself, so that you too will not be tempted.</a:t>
            </a:r>
          </a:p>
        </p:txBody>
      </p:sp>
      <p:sp>
        <p:nvSpPr>
          <p:cNvPr id="4" name="TextBox 3">
            <a:extLst>
              <a:ext uri="{FF2B5EF4-FFF2-40B4-BE49-F238E27FC236}">
                <a16:creationId xmlns:a16="http://schemas.microsoft.com/office/drawing/2014/main" id="{52037935-E5DE-4242-B4F0-FB844FA87C92}"/>
              </a:ext>
            </a:extLst>
          </p:cNvPr>
          <p:cNvSpPr txBox="1"/>
          <p:nvPr/>
        </p:nvSpPr>
        <p:spPr>
          <a:xfrm>
            <a:off x="0" y="0"/>
            <a:ext cx="4267201" cy="461665"/>
          </a:xfrm>
          <a:prstGeom prst="rect">
            <a:avLst/>
          </a:prstGeom>
          <a:solidFill>
            <a:srgbClr val="0070C0"/>
          </a:solidFill>
          <a:ln>
            <a:solidFill>
              <a:schemeClr val="tx1"/>
            </a:solidFill>
          </a:ln>
        </p:spPr>
        <p:txBody>
          <a:bodyPr wrap="square" rtlCol="0">
            <a:spAutoFit/>
          </a:bodyPr>
          <a:lstStyle/>
          <a:p>
            <a:r>
              <a:rPr lang="en-US" sz="2400" dirty="0">
                <a:solidFill>
                  <a:schemeClr val="bg1"/>
                </a:solidFill>
              </a:rPr>
              <a:t>Regarding Error &amp; Those in Error</a:t>
            </a:r>
          </a:p>
        </p:txBody>
      </p:sp>
      <p:sp>
        <p:nvSpPr>
          <p:cNvPr id="7" name="TextBox 6">
            <a:extLst>
              <a:ext uri="{FF2B5EF4-FFF2-40B4-BE49-F238E27FC236}">
                <a16:creationId xmlns:a16="http://schemas.microsoft.com/office/drawing/2014/main" id="{08DC3815-9ACB-46F3-A85A-13A395764CD0}"/>
              </a:ext>
            </a:extLst>
          </p:cNvPr>
          <p:cNvSpPr txBox="1"/>
          <p:nvPr/>
        </p:nvSpPr>
        <p:spPr>
          <a:xfrm>
            <a:off x="4876799" y="0"/>
            <a:ext cx="4267201" cy="461665"/>
          </a:xfrm>
          <a:prstGeom prst="rect">
            <a:avLst/>
          </a:prstGeom>
          <a:solidFill>
            <a:srgbClr val="FFFF00"/>
          </a:solidFill>
          <a:ln>
            <a:solidFill>
              <a:schemeClr val="tx1"/>
            </a:solidFill>
          </a:ln>
        </p:spPr>
        <p:txBody>
          <a:bodyPr wrap="square" rtlCol="0">
            <a:spAutoFit/>
          </a:bodyPr>
          <a:lstStyle/>
          <a:p>
            <a:r>
              <a:rPr lang="es-ES" sz="2400" dirty="0"/>
              <a:t>En cuanto a error y ésos en error</a:t>
            </a:r>
            <a:endParaRPr lang="en-US" sz="2400" dirty="0"/>
          </a:p>
        </p:txBody>
      </p:sp>
      <p:sp>
        <p:nvSpPr>
          <p:cNvPr id="8" name="TextBox 7">
            <a:extLst>
              <a:ext uri="{FF2B5EF4-FFF2-40B4-BE49-F238E27FC236}">
                <a16:creationId xmlns:a16="http://schemas.microsoft.com/office/drawing/2014/main" id="{02B533EF-4519-4549-9FC6-C0D45276F12F}"/>
              </a:ext>
            </a:extLst>
          </p:cNvPr>
          <p:cNvSpPr txBox="1"/>
          <p:nvPr/>
        </p:nvSpPr>
        <p:spPr>
          <a:xfrm>
            <a:off x="4800600" y="990600"/>
            <a:ext cx="4343400" cy="4708981"/>
          </a:xfrm>
          <a:prstGeom prst="rect">
            <a:avLst/>
          </a:prstGeom>
          <a:noFill/>
        </p:spPr>
        <p:txBody>
          <a:bodyPr wrap="square" rtlCol="0">
            <a:spAutoFit/>
          </a:bodyPr>
          <a:lstStyle/>
          <a:p>
            <a:pPr algn="ctr"/>
            <a:r>
              <a:rPr lang="es-ES" sz="2000" dirty="0"/>
              <a:t>Es difícil encontrar el equilibrio entre</a:t>
            </a:r>
          </a:p>
          <a:p>
            <a:pPr algn="ctr"/>
            <a:r>
              <a:rPr lang="es-ES" sz="2000" b="1" i="1" dirty="0"/>
              <a:t>exponer el error</a:t>
            </a:r>
          </a:p>
          <a:p>
            <a:pPr algn="ctr"/>
            <a:r>
              <a:rPr lang="es-ES" sz="2000" dirty="0"/>
              <a:t>&amp;</a:t>
            </a:r>
          </a:p>
          <a:p>
            <a:pPr algn="ctr"/>
            <a:r>
              <a:rPr lang="es-ES" sz="2000" b="1" i="1" dirty="0"/>
              <a:t>ridiculizando al </a:t>
            </a:r>
            <a:r>
              <a:rPr lang="es-ES" sz="2000" b="1" i="1" dirty="0" err="1"/>
              <a:t>errorist</a:t>
            </a:r>
            <a:endParaRPr lang="es-ES" sz="2000" b="1" i="1" dirty="0"/>
          </a:p>
          <a:p>
            <a:pPr algn="ctr"/>
            <a:endParaRPr lang="es-ES" sz="2000" dirty="0"/>
          </a:p>
          <a:p>
            <a:pPr algn="ctr"/>
            <a:r>
              <a:rPr lang="es-ES" sz="2000" dirty="0"/>
              <a:t>La clave es motivo</a:t>
            </a:r>
          </a:p>
          <a:p>
            <a:pPr algn="ctr"/>
            <a:endParaRPr lang="es-ES" sz="2000" dirty="0"/>
          </a:p>
          <a:p>
            <a:endParaRPr lang="es-ES" sz="2000" dirty="0"/>
          </a:p>
          <a:p>
            <a:r>
              <a:rPr lang="en-US" sz="2000" b="1" dirty="0" err="1">
                <a:latin typeface="Palatino Linotype" panose="02040502050505030304" pitchFamily="18" charset="0"/>
              </a:rPr>
              <a:t>Gálatas</a:t>
            </a:r>
            <a:r>
              <a:rPr lang="en-US" sz="2000" b="1" dirty="0">
                <a:latin typeface="Palatino Linotype" panose="02040502050505030304" pitchFamily="18" charset="0"/>
              </a:rPr>
              <a:t> 6</a:t>
            </a:r>
          </a:p>
          <a:p>
            <a:r>
              <a:rPr lang="es-ES" sz="2000" dirty="0">
                <a:latin typeface="Palatino Linotype" panose="02040502050505030304" pitchFamily="18" charset="0"/>
              </a:rPr>
              <a:t>Hermanos, si alguno es sorprendido en alguna falta, vosotros que sois espirituales, restauradlo con espíritu de mansedumbre,</a:t>
            </a:r>
          </a:p>
          <a:p>
            <a:r>
              <a:rPr lang="es-ES" sz="2000" dirty="0">
                <a:latin typeface="Palatino Linotype" panose="02040502050505030304" pitchFamily="18" charset="0"/>
              </a:rPr>
              <a:t>considerándote a ti mismo, no sea que tú también seas tentado.</a:t>
            </a:r>
          </a:p>
        </p:txBody>
      </p:sp>
    </p:spTree>
    <p:extLst>
      <p:ext uri="{BB962C8B-B14F-4D97-AF65-F5344CB8AC3E}">
        <p14:creationId xmlns:p14="http://schemas.microsoft.com/office/powerpoint/2010/main" val="609486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9" end="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 y="990600"/>
            <a:ext cx="4191001" cy="4247317"/>
          </a:xfrm>
          <a:prstGeom prst="rect">
            <a:avLst/>
          </a:prstGeom>
          <a:noFill/>
        </p:spPr>
        <p:txBody>
          <a:bodyPr wrap="square" rtlCol="0">
            <a:spAutoFit/>
          </a:bodyPr>
          <a:lstStyle/>
          <a:p>
            <a:r>
              <a:rPr lang="en-US" sz="2800" b="1" dirty="0"/>
              <a:t>As Hypocrisy</a:t>
            </a:r>
          </a:p>
          <a:p>
            <a:r>
              <a:rPr lang="en-US" sz="2800" dirty="0"/>
              <a:t>	Matthew 23</a:t>
            </a:r>
          </a:p>
          <a:p>
            <a:endParaRPr lang="en-US" sz="2800" dirty="0"/>
          </a:p>
          <a:p>
            <a:r>
              <a:rPr lang="en-US" sz="2800" b="1" dirty="0"/>
              <a:t>As Absurdity</a:t>
            </a:r>
          </a:p>
          <a:p>
            <a:r>
              <a:rPr lang="en-US" sz="2800" dirty="0"/>
              <a:t>	Isaiah 44:9-20</a:t>
            </a:r>
          </a:p>
          <a:p>
            <a:endParaRPr lang="en-US" sz="2800" dirty="0"/>
          </a:p>
          <a:p>
            <a:r>
              <a:rPr lang="en-US" sz="2800" b="1" dirty="0"/>
              <a:t>As Carnal</a:t>
            </a:r>
          </a:p>
          <a:p>
            <a:r>
              <a:rPr lang="en-US" sz="2800" dirty="0"/>
              <a:t>	Philippians 3:19</a:t>
            </a:r>
          </a:p>
          <a:p>
            <a:r>
              <a:rPr lang="en-US" sz="2800" dirty="0"/>
              <a:t>	2 Timothy 4:3, 10</a:t>
            </a:r>
          </a:p>
          <a:p>
            <a:endParaRPr lang="en-US" dirty="0"/>
          </a:p>
        </p:txBody>
      </p:sp>
      <p:sp>
        <p:nvSpPr>
          <p:cNvPr id="4" name="TextBox 3">
            <a:extLst>
              <a:ext uri="{FF2B5EF4-FFF2-40B4-BE49-F238E27FC236}">
                <a16:creationId xmlns:a16="http://schemas.microsoft.com/office/drawing/2014/main" id="{3AD996E0-9090-4819-AB7C-2C16C30A69B3}"/>
              </a:ext>
            </a:extLst>
          </p:cNvPr>
          <p:cNvSpPr txBox="1"/>
          <p:nvPr/>
        </p:nvSpPr>
        <p:spPr>
          <a:xfrm>
            <a:off x="0" y="0"/>
            <a:ext cx="4267201" cy="461665"/>
          </a:xfrm>
          <a:prstGeom prst="rect">
            <a:avLst/>
          </a:prstGeom>
          <a:solidFill>
            <a:srgbClr val="0070C0"/>
          </a:solidFill>
          <a:ln>
            <a:solidFill>
              <a:schemeClr val="tx1"/>
            </a:solidFill>
          </a:ln>
        </p:spPr>
        <p:txBody>
          <a:bodyPr wrap="square" rtlCol="0">
            <a:spAutoFit/>
          </a:bodyPr>
          <a:lstStyle/>
          <a:p>
            <a:r>
              <a:rPr lang="en-US" sz="2400" b="1" dirty="0">
                <a:solidFill>
                  <a:schemeClr val="bg1"/>
                </a:solidFill>
              </a:rPr>
              <a:t>Characterizing Error</a:t>
            </a:r>
          </a:p>
        </p:txBody>
      </p:sp>
      <p:sp>
        <p:nvSpPr>
          <p:cNvPr id="7" name="TextBox 6">
            <a:extLst>
              <a:ext uri="{FF2B5EF4-FFF2-40B4-BE49-F238E27FC236}">
                <a16:creationId xmlns:a16="http://schemas.microsoft.com/office/drawing/2014/main" id="{57406EE3-67C4-4C0F-9BAA-6216D3DAAC00}"/>
              </a:ext>
            </a:extLst>
          </p:cNvPr>
          <p:cNvSpPr txBox="1"/>
          <p:nvPr/>
        </p:nvSpPr>
        <p:spPr>
          <a:xfrm>
            <a:off x="4876799" y="0"/>
            <a:ext cx="4267201" cy="461665"/>
          </a:xfrm>
          <a:prstGeom prst="rect">
            <a:avLst/>
          </a:prstGeom>
          <a:solidFill>
            <a:srgbClr val="FFFF00"/>
          </a:solidFill>
          <a:ln>
            <a:solidFill>
              <a:schemeClr val="tx1"/>
            </a:solidFill>
          </a:ln>
        </p:spPr>
        <p:txBody>
          <a:bodyPr wrap="square" rtlCol="0">
            <a:spAutoFit/>
          </a:bodyPr>
          <a:lstStyle/>
          <a:p>
            <a:r>
              <a:rPr lang="es-ES" sz="2400" dirty="0"/>
              <a:t>Describiendo error</a:t>
            </a:r>
            <a:endParaRPr lang="en-US" sz="2400" dirty="0"/>
          </a:p>
        </p:txBody>
      </p:sp>
      <p:sp>
        <p:nvSpPr>
          <p:cNvPr id="8" name="TextBox 7">
            <a:extLst>
              <a:ext uri="{FF2B5EF4-FFF2-40B4-BE49-F238E27FC236}">
                <a16:creationId xmlns:a16="http://schemas.microsoft.com/office/drawing/2014/main" id="{021FE1AB-E15E-4275-BC85-1DC814558F0C}"/>
              </a:ext>
            </a:extLst>
          </p:cNvPr>
          <p:cNvSpPr txBox="1"/>
          <p:nvPr/>
        </p:nvSpPr>
        <p:spPr>
          <a:xfrm>
            <a:off x="4952999" y="990600"/>
            <a:ext cx="4191001" cy="3970318"/>
          </a:xfrm>
          <a:prstGeom prst="rect">
            <a:avLst/>
          </a:prstGeom>
          <a:noFill/>
        </p:spPr>
        <p:txBody>
          <a:bodyPr wrap="square" rtlCol="0">
            <a:spAutoFit/>
          </a:bodyPr>
          <a:lstStyle/>
          <a:p>
            <a:r>
              <a:rPr lang="es-ES" sz="2800" b="1" dirty="0"/>
              <a:t>Como la hipocresía</a:t>
            </a:r>
          </a:p>
          <a:p>
            <a:r>
              <a:rPr lang="es-ES" sz="2800" dirty="0"/>
              <a:t>	Mateo 23</a:t>
            </a:r>
          </a:p>
          <a:p>
            <a:endParaRPr lang="es-ES" sz="2800" dirty="0"/>
          </a:p>
          <a:p>
            <a:r>
              <a:rPr lang="es-ES" sz="2800" b="1" dirty="0"/>
              <a:t>Como Absurdo</a:t>
            </a:r>
          </a:p>
          <a:p>
            <a:r>
              <a:rPr lang="es-ES" sz="2800" dirty="0"/>
              <a:t>	Isaías 44: 9-20</a:t>
            </a:r>
          </a:p>
          <a:p>
            <a:endParaRPr lang="es-ES" sz="2800" dirty="0"/>
          </a:p>
          <a:p>
            <a:r>
              <a:rPr lang="es-ES" sz="2800" b="1" dirty="0"/>
              <a:t>Como Carnal</a:t>
            </a:r>
          </a:p>
          <a:p>
            <a:pPr lvl="2"/>
            <a:r>
              <a:rPr lang="es-ES" sz="2800" dirty="0"/>
              <a:t>Filipenses 3:19</a:t>
            </a:r>
          </a:p>
          <a:p>
            <a:pPr lvl="2"/>
            <a:r>
              <a:rPr lang="es-ES" sz="2800" dirty="0"/>
              <a:t>2 Timoteo 4: 3, 10</a:t>
            </a:r>
            <a:endParaRPr lang="en-US" dirty="0"/>
          </a:p>
        </p:txBody>
      </p:sp>
    </p:spTree>
    <p:extLst>
      <p:ext uri="{BB962C8B-B14F-4D97-AF65-F5344CB8AC3E}">
        <p14:creationId xmlns:p14="http://schemas.microsoft.com/office/powerpoint/2010/main" val="1714944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xEl>
                                              <p:pRg st="8" end="8"/>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2"/>
      <p:bldP spid="8" grpId="0" uiExpand="1"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914400"/>
            <a:ext cx="4495800" cy="1938992"/>
          </a:xfrm>
          <a:prstGeom prst="rect">
            <a:avLst/>
          </a:prstGeom>
        </p:spPr>
        <p:txBody>
          <a:bodyPr wrap="square">
            <a:spAutoFit/>
          </a:bodyPr>
          <a:lstStyle/>
          <a:p>
            <a:r>
              <a:rPr lang="en-US" sz="2400" b="1" dirty="0"/>
              <a:t>John is talking about specific people</a:t>
            </a:r>
          </a:p>
          <a:p>
            <a:endParaRPr lang="en-US" b="1" baseline="30000" dirty="0"/>
          </a:p>
          <a:p>
            <a:r>
              <a:rPr lang="en-US" sz="2000" b="1" dirty="0">
                <a:latin typeface="Palatino Linotype" panose="02040502050505030304" pitchFamily="18" charset="0"/>
              </a:rPr>
              <a:t>2</a:t>
            </a:r>
            <a:r>
              <a:rPr lang="en-US" sz="2000" b="1" baseline="30000" dirty="0">
                <a:latin typeface="Palatino Linotype" panose="02040502050505030304" pitchFamily="18" charset="0"/>
              </a:rPr>
              <a:t>26 </a:t>
            </a:r>
            <a:r>
              <a:rPr lang="en-US" sz="2000" dirty="0">
                <a:latin typeface="Palatino Linotype" panose="02040502050505030304" pitchFamily="18" charset="0"/>
              </a:rPr>
              <a:t>These things I have written to you concerning those who are trying to deceive you.</a:t>
            </a:r>
          </a:p>
        </p:txBody>
      </p:sp>
      <p:sp>
        <p:nvSpPr>
          <p:cNvPr id="7" name="TextBox 6">
            <a:extLst>
              <a:ext uri="{FF2B5EF4-FFF2-40B4-BE49-F238E27FC236}">
                <a16:creationId xmlns:a16="http://schemas.microsoft.com/office/drawing/2014/main" id="{DFD4E15C-063E-48E5-9B52-BD6E262916B0}"/>
              </a:ext>
            </a:extLst>
          </p:cNvPr>
          <p:cNvSpPr txBox="1"/>
          <p:nvPr/>
        </p:nvSpPr>
        <p:spPr>
          <a:xfrm>
            <a:off x="0" y="0"/>
            <a:ext cx="4267201" cy="461665"/>
          </a:xfrm>
          <a:prstGeom prst="rect">
            <a:avLst/>
          </a:prstGeom>
          <a:solidFill>
            <a:srgbClr val="0070C0"/>
          </a:solidFill>
          <a:ln>
            <a:solidFill>
              <a:schemeClr val="tx1"/>
            </a:solidFill>
          </a:ln>
        </p:spPr>
        <p:txBody>
          <a:bodyPr wrap="square" rtlCol="0">
            <a:spAutoFit/>
          </a:bodyPr>
          <a:lstStyle/>
          <a:p>
            <a:r>
              <a:rPr lang="en-US" sz="2400" dirty="0">
                <a:solidFill>
                  <a:schemeClr val="bg1"/>
                </a:solidFill>
              </a:rPr>
              <a:t>Consider 1 John</a:t>
            </a:r>
          </a:p>
        </p:txBody>
      </p:sp>
      <p:sp>
        <p:nvSpPr>
          <p:cNvPr id="8" name="TextBox 7">
            <a:extLst>
              <a:ext uri="{FF2B5EF4-FFF2-40B4-BE49-F238E27FC236}">
                <a16:creationId xmlns:a16="http://schemas.microsoft.com/office/drawing/2014/main" id="{B6531CC1-7630-457E-8DF3-9456CD7E8D99}"/>
              </a:ext>
            </a:extLst>
          </p:cNvPr>
          <p:cNvSpPr txBox="1"/>
          <p:nvPr/>
        </p:nvSpPr>
        <p:spPr>
          <a:xfrm>
            <a:off x="4876799" y="0"/>
            <a:ext cx="4267201" cy="461665"/>
          </a:xfrm>
          <a:prstGeom prst="rect">
            <a:avLst/>
          </a:prstGeom>
          <a:solidFill>
            <a:srgbClr val="FFFF00"/>
          </a:solidFill>
          <a:ln>
            <a:solidFill>
              <a:schemeClr val="tx1"/>
            </a:solidFill>
          </a:ln>
        </p:spPr>
        <p:txBody>
          <a:bodyPr wrap="square" rtlCol="0">
            <a:spAutoFit/>
          </a:bodyPr>
          <a:lstStyle/>
          <a:p>
            <a:r>
              <a:rPr lang="es-ES" sz="2400" dirty="0"/>
              <a:t>Considera 1 Juan</a:t>
            </a:r>
            <a:endParaRPr lang="en-US" sz="2400" dirty="0"/>
          </a:p>
        </p:txBody>
      </p:sp>
      <p:sp>
        <p:nvSpPr>
          <p:cNvPr id="9" name="Rectangle 8">
            <a:extLst>
              <a:ext uri="{FF2B5EF4-FFF2-40B4-BE49-F238E27FC236}">
                <a16:creationId xmlns:a16="http://schemas.microsoft.com/office/drawing/2014/main" id="{410E9DD2-AC10-429F-8D83-9B62824C7B5A}"/>
              </a:ext>
            </a:extLst>
          </p:cNvPr>
          <p:cNvSpPr/>
          <p:nvPr/>
        </p:nvSpPr>
        <p:spPr>
          <a:xfrm>
            <a:off x="4648200" y="914400"/>
            <a:ext cx="4495800" cy="1631216"/>
          </a:xfrm>
          <a:prstGeom prst="rect">
            <a:avLst/>
          </a:prstGeom>
        </p:spPr>
        <p:txBody>
          <a:bodyPr wrap="square">
            <a:spAutoFit/>
          </a:bodyPr>
          <a:lstStyle/>
          <a:p>
            <a:r>
              <a:rPr lang="es-ES" sz="2400" b="1" dirty="0"/>
              <a:t>Juan está hablando de personas específicas</a:t>
            </a:r>
          </a:p>
          <a:p>
            <a:endParaRPr lang="en-US" b="1" baseline="30000" dirty="0"/>
          </a:p>
          <a:p>
            <a:r>
              <a:rPr lang="en-US" sz="2000" b="1" dirty="0">
                <a:latin typeface="Palatino Linotype" panose="02040502050505030304" pitchFamily="18" charset="0"/>
              </a:rPr>
              <a:t>2</a:t>
            </a:r>
            <a:r>
              <a:rPr lang="en-US" sz="2000" b="1" baseline="30000" dirty="0">
                <a:latin typeface="Palatino Linotype" panose="02040502050505030304" pitchFamily="18" charset="0"/>
              </a:rPr>
              <a:t>26 </a:t>
            </a:r>
            <a:r>
              <a:rPr lang="es-ES" sz="2000" b="1" baseline="30000" dirty="0">
                <a:latin typeface="Palatino Linotype" panose="02040502050505030304" pitchFamily="18" charset="0"/>
              </a:rPr>
              <a:t> </a:t>
            </a:r>
            <a:r>
              <a:rPr lang="es-ES" sz="2000" dirty="0">
                <a:latin typeface="Palatino Linotype" panose="02040502050505030304" pitchFamily="18" charset="0"/>
              </a:rPr>
              <a:t>Os he escrito esto sobre los que os engañan.</a:t>
            </a:r>
            <a:endParaRPr lang="en-US" sz="2000" dirty="0">
              <a:latin typeface="Palatino Linotype" panose="02040502050505030304" pitchFamily="18" charset="0"/>
            </a:endParaRPr>
          </a:p>
        </p:txBody>
      </p:sp>
    </p:spTree>
    <p:extLst>
      <p:ext uri="{BB962C8B-B14F-4D97-AF65-F5344CB8AC3E}">
        <p14:creationId xmlns:p14="http://schemas.microsoft.com/office/powerpoint/2010/main" val="2196155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2167</TotalTime>
  <Words>1200</Words>
  <Application>Microsoft Office PowerPoint</Application>
  <PresentationFormat>On-screen Show (4:3)</PresentationFormat>
  <Paragraphs>332</Paragraphs>
  <Slides>20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Palatino Linotype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Smelser</dc:creator>
  <cp:lastModifiedBy>Jeff Smelser</cp:lastModifiedBy>
  <cp:revision>56</cp:revision>
  <dcterms:created xsi:type="dcterms:W3CDTF">2017-12-07T17:58:31Z</dcterms:created>
  <dcterms:modified xsi:type="dcterms:W3CDTF">2017-12-10T14:47:19Z</dcterms:modified>
</cp:coreProperties>
</file>