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77" r:id="rId3"/>
    <p:sldId id="257" r:id="rId4"/>
    <p:sldId id="258" r:id="rId5"/>
    <p:sldId id="259" r:id="rId6"/>
    <p:sldId id="260" r:id="rId7"/>
    <p:sldId id="261" r:id="rId8"/>
    <p:sldId id="262" r:id="rId9"/>
    <p:sldId id="274" r:id="rId10"/>
    <p:sldId id="275" r:id="rId11"/>
    <p:sldId id="263" r:id="rId12"/>
    <p:sldId id="264" r:id="rId13"/>
    <p:sldId id="265" r:id="rId14"/>
    <p:sldId id="266" r:id="rId15"/>
    <p:sldId id="267" r:id="rId16"/>
    <p:sldId id="268" r:id="rId17"/>
    <p:sldId id="269" r:id="rId18"/>
    <p:sldId id="270" r:id="rId19"/>
    <p:sldId id="271" r:id="rId20"/>
    <p:sldId id="272" r:id="rId21"/>
    <p:sldId id="276"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9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C0118C-E12E-4A9E-9AA9-91C506F17620}" type="datetimeFigureOut">
              <a:rPr lang="en-US" smtClean="0"/>
              <a:t>7/16/2017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D1F253-1433-4031-8F0C-510DF3A68479}" type="slidenum">
              <a:rPr lang="en-US" smtClean="0"/>
              <a:t>‹#›</a:t>
            </a:fld>
            <a:endParaRPr lang="en-US"/>
          </a:p>
        </p:txBody>
      </p:sp>
    </p:spTree>
    <p:extLst>
      <p:ext uri="{BB962C8B-B14F-4D97-AF65-F5344CB8AC3E}">
        <p14:creationId xmlns:p14="http://schemas.microsoft.com/office/powerpoint/2010/main" val="30564451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11CFE7-C8BA-42F7-93C3-8E10F4BA3B71}" type="datetimeFigureOut">
              <a:rPr lang="en-US" smtClean="0"/>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2B93C-502A-4FD5-8D19-5F298ABC3ED1}" type="slidenum">
              <a:rPr lang="en-US" smtClean="0"/>
              <a:t>‹#›</a:t>
            </a:fld>
            <a:endParaRPr lang="en-US"/>
          </a:p>
        </p:txBody>
      </p:sp>
    </p:spTree>
    <p:extLst>
      <p:ext uri="{BB962C8B-B14F-4D97-AF65-F5344CB8AC3E}">
        <p14:creationId xmlns:p14="http://schemas.microsoft.com/office/powerpoint/2010/main" val="3919421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1CFE7-C8BA-42F7-93C3-8E10F4BA3B71}" type="datetimeFigureOut">
              <a:rPr lang="en-US" smtClean="0"/>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2B93C-502A-4FD5-8D19-5F298ABC3ED1}" type="slidenum">
              <a:rPr lang="en-US" smtClean="0"/>
              <a:t>‹#›</a:t>
            </a:fld>
            <a:endParaRPr lang="en-US"/>
          </a:p>
        </p:txBody>
      </p:sp>
    </p:spTree>
    <p:extLst>
      <p:ext uri="{BB962C8B-B14F-4D97-AF65-F5344CB8AC3E}">
        <p14:creationId xmlns:p14="http://schemas.microsoft.com/office/powerpoint/2010/main" val="19563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1CFE7-C8BA-42F7-93C3-8E10F4BA3B71}" type="datetimeFigureOut">
              <a:rPr lang="en-US" smtClean="0"/>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2B93C-502A-4FD5-8D19-5F298ABC3ED1}" type="slidenum">
              <a:rPr lang="en-US" smtClean="0"/>
              <a:t>‹#›</a:t>
            </a:fld>
            <a:endParaRPr lang="en-US"/>
          </a:p>
        </p:txBody>
      </p:sp>
    </p:spTree>
    <p:extLst>
      <p:ext uri="{BB962C8B-B14F-4D97-AF65-F5344CB8AC3E}">
        <p14:creationId xmlns:p14="http://schemas.microsoft.com/office/powerpoint/2010/main" val="281853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1CFE7-C8BA-42F7-93C3-8E10F4BA3B71}" type="datetimeFigureOut">
              <a:rPr lang="en-US" smtClean="0"/>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2B93C-502A-4FD5-8D19-5F298ABC3ED1}" type="slidenum">
              <a:rPr lang="en-US" smtClean="0"/>
              <a:t>‹#›</a:t>
            </a:fld>
            <a:endParaRPr lang="en-US"/>
          </a:p>
        </p:txBody>
      </p:sp>
    </p:spTree>
    <p:extLst>
      <p:ext uri="{BB962C8B-B14F-4D97-AF65-F5344CB8AC3E}">
        <p14:creationId xmlns:p14="http://schemas.microsoft.com/office/powerpoint/2010/main" val="4133390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11CFE7-C8BA-42F7-93C3-8E10F4BA3B71}" type="datetimeFigureOut">
              <a:rPr lang="en-US" smtClean="0"/>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2B93C-502A-4FD5-8D19-5F298ABC3ED1}" type="slidenum">
              <a:rPr lang="en-US" smtClean="0"/>
              <a:t>‹#›</a:t>
            </a:fld>
            <a:endParaRPr lang="en-US"/>
          </a:p>
        </p:txBody>
      </p:sp>
    </p:spTree>
    <p:extLst>
      <p:ext uri="{BB962C8B-B14F-4D97-AF65-F5344CB8AC3E}">
        <p14:creationId xmlns:p14="http://schemas.microsoft.com/office/powerpoint/2010/main" val="3284562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11CFE7-C8BA-42F7-93C3-8E10F4BA3B71}" type="datetimeFigureOut">
              <a:rPr lang="en-US" smtClean="0"/>
              <a:t>7/16/2017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2B93C-502A-4FD5-8D19-5F298ABC3ED1}" type="slidenum">
              <a:rPr lang="en-US" smtClean="0"/>
              <a:t>‹#›</a:t>
            </a:fld>
            <a:endParaRPr lang="en-US"/>
          </a:p>
        </p:txBody>
      </p:sp>
    </p:spTree>
    <p:extLst>
      <p:ext uri="{BB962C8B-B14F-4D97-AF65-F5344CB8AC3E}">
        <p14:creationId xmlns:p14="http://schemas.microsoft.com/office/powerpoint/2010/main" val="3419993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11CFE7-C8BA-42F7-93C3-8E10F4BA3B71}" type="datetimeFigureOut">
              <a:rPr lang="en-US" smtClean="0"/>
              <a:t>7/16/2017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F2B93C-502A-4FD5-8D19-5F298ABC3ED1}" type="slidenum">
              <a:rPr lang="en-US" smtClean="0"/>
              <a:t>‹#›</a:t>
            </a:fld>
            <a:endParaRPr lang="en-US"/>
          </a:p>
        </p:txBody>
      </p:sp>
    </p:spTree>
    <p:extLst>
      <p:ext uri="{BB962C8B-B14F-4D97-AF65-F5344CB8AC3E}">
        <p14:creationId xmlns:p14="http://schemas.microsoft.com/office/powerpoint/2010/main" val="2904254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11CFE7-C8BA-42F7-93C3-8E10F4BA3B71}" type="datetimeFigureOut">
              <a:rPr lang="en-US" smtClean="0"/>
              <a:t>7/16/2017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F2B93C-502A-4FD5-8D19-5F298ABC3ED1}" type="slidenum">
              <a:rPr lang="en-US" smtClean="0"/>
              <a:t>‹#›</a:t>
            </a:fld>
            <a:endParaRPr lang="en-US"/>
          </a:p>
        </p:txBody>
      </p:sp>
    </p:spTree>
    <p:extLst>
      <p:ext uri="{BB962C8B-B14F-4D97-AF65-F5344CB8AC3E}">
        <p14:creationId xmlns:p14="http://schemas.microsoft.com/office/powerpoint/2010/main" val="2709838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11CFE7-C8BA-42F7-93C3-8E10F4BA3B71}" type="datetimeFigureOut">
              <a:rPr lang="en-US" smtClean="0"/>
              <a:t>7/16/2017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F2B93C-502A-4FD5-8D19-5F298ABC3ED1}" type="slidenum">
              <a:rPr lang="en-US" smtClean="0"/>
              <a:t>‹#›</a:t>
            </a:fld>
            <a:endParaRPr lang="en-US"/>
          </a:p>
        </p:txBody>
      </p:sp>
    </p:spTree>
    <p:extLst>
      <p:ext uri="{BB962C8B-B14F-4D97-AF65-F5344CB8AC3E}">
        <p14:creationId xmlns:p14="http://schemas.microsoft.com/office/powerpoint/2010/main" val="2602668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1CFE7-C8BA-42F7-93C3-8E10F4BA3B71}" type="datetimeFigureOut">
              <a:rPr lang="en-US" smtClean="0"/>
              <a:t>7/16/2017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2B93C-502A-4FD5-8D19-5F298ABC3ED1}" type="slidenum">
              <a:rPr lang="en-US" smtClean="0"/>
              <a:t>‹#›</a:t>
            </a:fld>
            <a:endParaRPr lang="en-US"/>
          </a:p>
        </p:txBody>
      </p:sp>
    </p:spTree>
    <p:extLst>
      <p:ext uri="{BB962C8B-B14F-4D97-AF65-F5344CB8AC3E}">
        <p14:creationId xmlns:p14="http://schemas.microsoft.com/office/powerpoint/2010/main" val="411865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1CFE7-C8BA-42F7-93C3-8E10F4BA3B71}" type="datetimeFigureOut">
              <a:rPr lang="en-US" smtClean="0"/>
              <a:t>7/16/2017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2B93C-502A-4FD5-8D19-5F298ABC3ED1}" type="slidenum">
              <a:rPr lang="en-US" smtClean="0"/>
              <a:t>‹#›</a:t>
            </a:fld>
            <a:endParaRPr lang="en-US"/>
          </a:p>
        </p:txBody>
      </p:sp>
    </p:spTree>
    <p:extLst>
      <p:ext uri="{BB962C8B-B14F-4D97-AF65-F5344CB8AC3E}">
        <p14:creationId xmlns:p14="http://schemas.microsoft.com/office/powerpoint/2010/main" val="4121381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1CFE7-C8BA-42F7-93C3-8E10F4BA3B71}" type="datetimeFigureOut">
              <a:rPr lang="en-US" smtClean="0"/>
              <a:t>7/16/2017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F2B93C-502A-4FD5-8D19-5F298ABC3ED1}" type="slidenum">
              <a:rPr lang="en-US" smtClean="0"/>
              <a:t>‹#›</a:t>
            </a:fld>
            <a:endParaRPr lang="en-US"/>
          </a:p>
        </p:txBody>
      </p:sp>
    </p:spTree>
    <p:extLst>
      <p:ext uri="{BB962C8B-B14F-4D97-AF65-F5344CB8AC3E}">
        <p14:creationId xmlns:p14="http://schemas.microsoft.com/office/powerpoint/2010/main" val="107426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tudylight.org/bible/nas/1-peter/3-18.html" TargetMode="External"/><Relationship Id="rId2" Type="http://schemas.openxmlformats.org/officeDocument/2006/relationships/hyperlink" Target="https://www.studylight.org/bible/nas/isaiah/59-2.html" TargetMode="External"/><Relationship Id="rId1" Type="http://schemas.openxmlformats.org/officeDocument/2006/relationships/slideLayout" Target="../slideLayouts/slideLayout2.xml"/><Relationship Id="rId6" Type="http://schemas.openxmlformats.org/officeDocument/2006/relationships/hyperlink" Target="https://www.studylight.org/bible/nas/1-peter/3-21.html" TargetMode="External"/><Relationship Id="rId5" Type="http://schemas.openxmlformats.org/officeDocument/2006/relationships/hyperlink" Target="https://www.studylight.org/bible/nas/1-peter/3-20.html" TargetMode="External"/><Relationship Id="rId4" Type="http://schemas.openxmlformats.org/officeDocument/2006/relationships/hyperlink" Target="https://www.studylight.org/bible/nas/1-peter/3-19.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studylight.org/bible/nas/ezekiel/18-20.html" TargetMode="External"/><Relationship Id="rId2" Type="http://schemas.openxmlformats.org/officeDocument/2006/relationships/hyperlink" Target="https://www.studylight.org/bible/nas/ezekiel/18-19.html" TargetMode="External"/><Relationship Id="rId1" Type="http://schemas.openxmlformats.org/officeDocument/2006/relationships/slideLayout" Target="../slideLayouts/slideLayout2.xml"/><Relationship Id="rId6" Type="http://schemas.openxmlformats.org/officeDocument/2006/relationships/hyperlink" Target="https://www.studylight.org/bible/nas/ezekiel/18-23.html" TargetMode="External"/><Relationship Id="rId5" Type="http://schemas.openxmlformats.org/officeDocument/2006/relationships/hyperlink" Target="https://www.studylight.org/bible/nas/ezekiel/18-22.html" TargetMode="External"/><Relationship Id="rId4" Type="http://schemas.openxmlformats.org/officeDocument/2006/relationships/hyperlink" Target="https://www.studylight.org/bible/nas/ezekiel/18-21.html"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studylight.org/bible/nas/ephesians/3-10.html" TargetMode="External"/><Relationship Id="rId3" Type="http://schemas.openxmlformats.org/officeDocument/2006/relationships/hyperlink" Target="https://www.studylight.org/bible/nas/ephesians/3-2.html" TargetMode="External"/><Relationship Id="rId7" Type="http://schemas.openxmlformats.org/officeDocument/2006/relationships/hyperlink" Target="https://www.studylight.org/bible/nas/ephesians/3-6.html" TargetMode="External"/><Relationship Id="rId2" Type="http://schemas.openxmlformats.org/officeDocument/2006/relationships/hyperlink" Target="https://www.studylight.org/bible/nas/ephesians/3-1.html" TargetMode="External"/><Relationship Id="rId1" Type="http://schemas.openxmlformats.org/officeDocument/2006/relationships/slideLayout" Target="../slideLayouts/slideLayout2.xml"/><Relationship Id="rId6" Type="http://schemas.openxmlformats.org/officeDocument/2006/relationships/hyperlink" Target="https://www.studylight.org/bible/nas/ephesians/3-5.html" TargetMode="External"/><Relationship Id="rId5" Type="http://schemas.openxmlformats.org/officeDocument/2006/relationships/hyperlink" Target="https://www.studylight.org/bible/nas/ephesians/3-4.html" TargetMode="External"/><Relationship Id="rId4" Type="http://schemas.openxmlformats.org/officeDocument/2006/relationships/hyperlink" Target="https://www.studylight.org/bible/nas/ephesians/3-3.html" TargetMode="External"/><Relationship Id="rId9" Type="http://schemas.openxmlformats.org/officeDocument/2006/relationships/hyperlink" Target="https://www.studylight.org/bible/nas/ephesians/3-11.html"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studylight.org/bible/nas/1-corinthians/15-7.html" TargetMode="External"/><Relationship Id="rId3" Type="http://schemas.openxmlformats.org/officeDocument/2006/relationships/hyperlink" Target="https://www.studylight.org/bible/nas/1-corinthians/15-2.html" TargetMode="External"/><Relationship Id="rId7" Type="http://schemas.openxmlformats.org/officeDocument/2006/relationships/hyperlink" Target="https://www.studylight.org/bible/nas/1-corinthians/15-6.html" TargetMode="External"/><Relationship Id="rId2" Type="http://schemas.openxmlformats.org/officeDocument/2006/relationships/hyperlink" Target="https://www.studylight.org/bible/nas/1-corinthians/15-1.html" TargetMode="External"/><Relationship Id="rId1" Type="http://schemas.openxmlformats.org/officeDocument/2006/relationships/slideLayout" Target="../slideLayouts/slideLayout2.xml"/><Relationship Id="rId6" Type="http://schemas.openxmlformats.org/officeDocument/2006/relationships/hyperlink" Target="https://www.studylight.org/bible/nas/1-corinthians/15-5.html" TargetMode="External"/><Relationship Id="rId5" Type="http://schemas.openxmlformats.org/officeDocument/2006/relationships/hyperlink" Target="https://www.studylight.org/bible/nas/1-corinthians/15-4.html" TargetMode="External"/><Relationship Id="rId4" Type="http://schemas.openxmlformats.org/officeDocument/2006/relationships/hyperlink" Target="https://www.studylight.org/bible/nas/1-corinthians/15-3.html" TargetMode="External"/><Relationship Id="rId9" Type="http://schemas.openxmlformats.org/officeDocument/2006/relationships/hyperlink" Target="https://www.studylight.org/bible/nas/1-corinthians/15-8.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studylight.org/bible/nas/ephesians/1-20.html" TargetMode="External"/><Relationship Id="rId2" Type="http://schemas.openxmlformats.org/officeDocument/2006/relationships/hyperlink" Target="https://www.studylight.org/bible/nas/ephesians/1-19.html" TargetMode="External"/><Relationship Id="rId1" Type="http://schemas.openxmlformats.org/officeDocument/2006/relationships/slideLayout" Target="../slideLayouts/slideLayout2.xml"/><Relationship Id="rId6" Type="http://schemas.openxmlformats.org/officeDocument/2006/relationships/hyperlink" Target="https://www.studylight.org/bible/nas/ephesians/1-23.html" TargetMode="External"/><Relationship Id="rId5" Type="http://schemas.openxmlformats.org/officeDocument/2006/relationships/hyperlink" Target="https://www.studylight.org/bible/nas/ephesians/1-22.html" TargetMode="External"/><Relationship Id="rId4" Type="http://schemas.openxmlformats.org/officeDocument/2006/relationships/hyperlink" Target="https://www.studylight.org/bible/nas/ephesians/1-21.html"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studylight.org/bible/nas/matthew/16-19.html" TargetMode="External"/><Relationship Id="rId3" Type="http://schemas.openxmlformats.org/officeDocument/2006/relationships/hyperlink" Target="https://www.studylight.org/bible/nas/matthew/16-14.html" TargetMode="External"/><Relationship Id="rId7" Type="http://schemas.openxmlformats.org/officeDocument/2006/relationships/hyperlink" Target="https://www.studylight.org/bible/nas/matthew/16-18.html" TargetMode="External"/><Relationship Id="rId2" Type="http://schemas.openxmlformats.org/officeDocument/2006/relationships/hyperlink" Target="https://www.studylight.org/bible/nas/matthew/16-13.html" TargetMode="External"/><Relationship Id="rId1" Type="http://schemas.openxmlformats.org/officeDocument/2006/relationships/slideLayout" Target="../slideLayouts/slideLayout2.xml"/><Relationship Id="rId6" Type="http://schemas.openxmlformats.org/officeDocument/2006/relationships/hyperlink" Target="https://www.studylight.org/bible/nas/matthew/16-17.html" TargetMode="External"/><Relationship Id="rId5" Type="http://schemas.openxmlformats.org/officeDocument/2006/relationships/hyperlink" Target="https://www.studylight.org/bible/nas/matthew/16-16.html" TargetMode="External"/><Relationship Id="rId4" Type="http://schemas.openxmlformats.org/officeDocument/2006/relationships/hyperlink" Target="https://www.studylight.org/bible/nas/matthew/16-15.html"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www.studylight.org/bible/nas/acts/2-43.html" TargetMode="External"/><Relationship Id="rId3" Type="http://schemas.openxmlformats.org/officeDocument/2006/relationships/hyperlink" Target="https://www.studylight.org/bible/nas/acts/2-38.html" TargetMode="External"/><Relationship Id="rId7" Type="http://schemas.openxmlformats.org/officeDocument/2006/relationships/hyperlink" Target="https://www.studylight.org/bible/nas/acts/2-42.html" TargetMode="External"/><Relationship Id="rId12" Type="http://schemas.openxmlformats.org/officeDocument/2006/relationships/hyperlink" Target="https://www.studylight.org/bible/nas/acts/2-47.html" TargetMode="External"/><Relationship Id="rId2" Type="http://schemas.openxmlformats.org/officeDocument/2006/relationships/hyperlink" Target="https://www.studylight.org/bible/nas/acts/2-37.html" TargetMode="External"/><Relationship Id="rId1" Type="http://schemas.openxmlformats.org/officeDocument/2006/relationships/slideLayout" Target="../slideLayouts/slideLayout2.xml"/><Relationship Id="rId6" Type="http://schemas.openxmlformats.org/officeDocument/2006/relationships/hyperlink" Target="https://www.studylight.org/bible/nas/acts/2-41.html" TargetMode="External"/><Relationship Id="rId11" Type="http://schemas.openxmlformats.org/officeDocument/2006/relationships/hyperlink" Target="https://www.studylight.org/bible/nas/acts/2-46.html" TargetMode="External"/><Relationship Id="rId5" Type="http://schemas.openxmlformats.org/officeDocument/2006/relationships/hyperlink" Target="https://www.studylight.org/bible/nas/acts/2-40.html" TargetMode="External"/><Relationship Id="rId10" Type="http://schemas.openxmlformats.org/officeDocument/2006/relationships/hyperlink" Target="https://www.studylight.org/bible/nas/acts/2-45.html" TargetMode="External"/><Relationship Id="rId4" Type="http://schemas.openxmlformats.org/officeDocument/2006/relationships/hyperlink" Target="https://www.studylight.org/bible/nas/acts/2-39.html" TargetMode="External"/><Relationship Id="rId9" Type="http://schemas.openxmlformats.org/officeDocument/2006/relationships/hyperlink" Target="https://www.studylight.org/bible/nas/acts/2-44.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studylight.org/bible/nas/mark/16-16.html" TargetMode="External"/><Relationship Id="rId2" Type="http://schemas.openxmlformats.org/officeDocument/2006/relationships/hyperlink" Target="https://www.studylight.org/bible/nas/mark/16-15.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tudylight.org/bible/nas/2-thessalonians/1-8.html" TargetMode="External"/><Relationship Id="rId2" Type="http://schemas.openxmlformats.org/officeDocument/2006/relationships/hyperlink" Target="https://www.studylight.org/bible/nas/2-thessalonians/1-7.html" TargetMode="External"/><Relationship Id="rId1" Type="http://schemas.openxmlformats.org/officeDocument/2006/relationships/slideLayout" Target="../slideLayouts/slideLayout2.xml"/><Relationship Id="rId4" Type="http://schemas.openxmlformats.org/officeDocument/2006/relationships/hyperlink" Target="https://www.studylight.org/bible/nas/2-thessalonians/1-9.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studylight.org/bible/nas/acts/8-22.html" TargetMode="External"/><Relationship Id="rId2" Type="http://schemas.openxmlformats.org/officeDocument/2006/relationships/hyperlink" Target="https://www.studylight.org/bible/nas/acts/8-21.html" TargetMode="External"/><Relationship Id="rId1" Type="http://schemas.openxmlformats.org/officeDocument/2006/relationships/slideLayout" Target="../slideLayouts/slideLayout2.xml"/><Relationship Id="rId4" Type="http://schemas.openxmlformats.org/officeDocument/2006/relationships/hyperlink" Target="https://www.studylight.org/bible/nas/acts/8-23.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studylight.org/bible/nas/hebrews/10-27.html" TargetMode="External"/><Relationship Id="rId7" Type="http://schemas.openxmlformats.org/officeDocument/2006/relationships/hyperlink" Target="https://www.studylight.org/bible/nas/hebrews/10-31.html" TargetMode="External"/><Relationship Id="rId2" Type="http://schemas.openxmlformats.org/officeDocument/2006/relationships/hyperlink" Target="https://www.studylight.org/bible/nas/hebrews/10-26.html" TargetMode="External"/><Relationship Id="rId1" Type="http://schemas.openxmlformats.org/officeDocument/2006/relationships/slideLayout" Target="../slideLayouts/slideLayout2.xml"/><Relationship Id="rId6" Type="http://schemas.openxmlformats.org/officeDocument/2006/relationships/hyperlink" Target="https://www.studylight.org/bible/nas/hebrews/10-30.html" TargetMode="External"/><Relationship Id="rId5" Type="http://schemas.openxmlformats.org/officeDocument/2006/relationships/hyperlink" Target="https://www.studylight.org/bible/nas/hebrews/10-29.html" TargetMode="External"/><Relationship Id="rId4" Type="http://schemas.openxmlformats.org/officeDocument/2006/relationships/hyperlink" Target="https://www.studylight.org/bible/nas/hebrews/10-28.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tudylight.org/bible/nas/genesis/3-3.html" TargetMode="External"/><Relationship Id="rId2" Type="http://schemas.openxmlformats.org/officeDocument/2006/relationships/hyperlink" Target="https://www.studylight.org/bible/nas/genesis/3-2.html" TargetMode="External"/><Relationship Id="rId1" Type="http://schemas.openxmlformats.org/officeDocument/2006/relationships/slideLayout" Target="../slideLayouts/slideLayout2.xml"/><Relationship Id="rId4" Type="http://schemas.openxmlformats.org/officeDocument/2006/relationships/hyperlink" Target="https://www.studylight.org/bible/nas/genesis/3-4.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Who Are the Lost?</a:t>
            </a:r>
            <a:endParaRPr lang="en-US" dirty="0"/>
          </a:p>
        </p:txBody>
      </p:sp>
      <p:sp>
        <p:nvSpPr>
          <p:cNvPr id="3" name="Subtitle 2"/>
          <p:cNvSpPr>
            <a:spLocks noGrp="1"/>
          </p:cNvSpPr>
          <p:nvPr>
            <p:ph type="subTitle" idx="1"/>
          </p:nvPr>
        </p:nvSpPr>
        <p:spPr/>
        <p:txBody>
          <a:bodyPr/>
          <a:lstStyle/>
          <a:p>
            <a:r>
              <a:rPr lang="en-US" dirty="0" smtClean="0"/>
              <a:t>Exton Church</a:t>
            </a:r>
          </a:p>
          <a:p>
            <a:r>
              <a:rPr lang="en-US" dirty="0" smtClean="0"/>
              <a:t>July 16, 2017</a:t>
            </a:r>
            <a:endParaRPr lang="en-US" dirty="0"/>
          </a:p>
        </p:txBody>
      </p:sp>
    </p:spTree>
    <p:extLst>
      <p:ext uri="{BB962C8B-B14F-4D97-AF65-F5344CB8AC3E}">
        <p14:creationId xmlns:p14="http://schemas.microsoft.com/office/powerpoint/2010/main" val="3471869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Separates—Christ rejoins</a:t>
            </a:r>
            <a:endParaRPr lang="en-US" dirty="0"/>
          </a:p>
        </p:txBody>
      </p:sp>
      <p:sp>
        <p:nvSpPr>
          <p:cNvPr id="3" name="Content Placeholder 2"/>
          <p:cNvSpPr>
            <a:spLocks noGrp="1"/>
          </p:cNvSpPr>
          <p:nvPr>
            <p:ph idx="1"/>
          </p:nvPr>
        </p:nvSpPr>
        <p:spPr>
          <a:xfrm>
            <a:off x="838200" y="1825624"/>
            <a:ext cx="10515600" cy="4638675"/>
          </a:xfrm>
        </p:spPr>
        <p:txBody>
          <a:bodyPr>
            <a:normAutofit fontScale="92500"/>
          </a:bodyPr>
          <a:lstStyle/>
          <a:p>
            <a:r>
              <a:rPr lang="en-US" dirty="0" smtClean="0">
                <a:hlinkClick r:id="rId2"/>
              </a:rPr>
              <a:t>Is 59: 2</a:t>
            </a:r>
            <a:r>
              <a:rPr lang="en-US" dirty="0" smtClean="0"/>
              <a:t> </a:t>
            </a:r>
            <a:r>
              <a:rPr lang="en-US" b="1" dirty="0" smtClean="0">
                <a:solidFill>
                  <a:srgbClr val="FF0000"/>
                </a:solidFill>
              </a:rPr>
              <a:t>But your iniquities (i.e., sins) have made a separation between you and your God, And your sins have hidden </a:t>
            </a:r>
            <a:r>
              <a:rPr lang="en-US" b="1" i="1" dirty="0" smtClean="0">
                <a:solidFill>
                  <a:srgbClr val="FF0000"/>
                </a:solidFill>
              </a:rPr>
              <a:t>His</a:t>
            </a:r>
            <a:r>
              <a:rPr lang="en-US" b="1" dirty="0" smtClean="0">
                <a:solidFill>
                  <a:srgbClr val="FF0000"/>
                </a:solidFill>
              </a:rPr>
              <a:t> face from you so that He does not hear.</a:t>
            </a:r>
            <a:r>
              <a:rPr lang="en-US" dirty="0" smtClean="0">
                <a:hlinkClick r:id="rId3"/>
              </a:rPr>
              <a:t> </a:t>
            </a:r>
            <a:r>
              <a:rPr lang="en-US" b="1" u="sng" dirty="0">
                <a:solidFill>
                  <a:srgbClr val="FF0000"/>
                </a:solidFill>
              </a:rPr>
              <a:t>Christ also died for sins </a:t>
            </a:r>
            <a:endParaRPr lang="en-US" dirty="0" smtClean="0">
              <a:hlinkClick r:id="rId3"/>
            </a:endParaRPr>
          </a:p>
          <a:p>
            <a:r>
              <a:rPr lang="en-US" dirty="0" smtClean="0">
                <a:hlinkClick r:id="rId3"/>
              </a:rPr>
              <a:t>1 Pet 3:18</a:t>
            </a:r>
            <a:r>
              <a:rPr lang="en-US" dirty="0" smtClean="0"/>
              <a:t> </a:t>
            </a:r>
            <a:r>
              <a:rPr lang="en-US" b="1" dirty="0" smtClean="0">
                <a:solidFill>
                  <a:srgbClr val="FF0000"/>
                </a:solidFill>
              </a:rPr>
              <a:t>For once for all, </a:t>
            </a:r>
            <a:r>
              <a:rPr lang="en-US" b="1" i="1" dirty="0" smtClean="0">
                <a:solidFill>
                  <a:srgbClr val="FF0000"/>
                </a:solidFill>
              </a:rPr>
              <a:t>the</a:t>
            </a:r>
            <a:r>
              <a:rPr lang="en-US" b="1" dirty="0" smtClean="0">
                <a:solidFill>
                  <a:srgbClr val="FF0000"/>
                </a:solidFill>
              </a:rPr>
              <a:t> just for </a:t>
            </a:r>
            <a:r>
              <a:rPr lang="en-US" b="1" i="1" dirty="0" smtClean="0">
                <a:solidFill>
                  <a:srgbClr val="FF0000"/>
                </a:solidFill>
              </a:rPr>
              <a:t>the</a:t>
            </a:r>
            <a:r>
              <a:rPr lang="en-US" b="1" dirty="0" smtClean="0">
                <a:solidFill>
                  <a:srgbClr val="FF0000"/>
                </a:solidFill>
              </a:rPr>
              <a:t> unjust, so that </a:t>
            </a:r>
            <a:r>
              <a:rPr lang="en-US" b="1" u="sng" dirty="0" smtClean="0">
                <a:solidFill>
                  <a:srgbClr val="FF0000"/>
                </a:solidFill>
              </a:rPr>
              <a:t>He might bring us to God</a:t>
            </a:r>
            <a:r>
              <a:rPr lang="en-US" dirty="0" smtClean="0"/>
              <a:t>, having been put to death in the flesh, but made alive in the spirit; </a:t>
            </a:r>
            <a:r>
              <a:rPr lang="en-US" dirty="0" smtClean="0">
                <a:hlinkClick r:id="rId4"/>
              </a:rPr>
              <a:t>19</a:t>
            </a:r>
            <a:r>
              <a:rPr lang="en-US" dirty="0" smtClean="0"/>
              <a:t> in which also He went and made proclamation to the spirits </a:t>
            </a:r>
            <a:r>
              <a:rPr lang="en-US" i="1" dirty="0" smtClean="0"/>
              <a:t>now</a:t>
            </a:r>
            <a:r>
              <a:rPr lang="en-US" dirty="0" smtClean="0"/>
              <a:t> in prison, </a:t>
            </a:r>
            <a:r>
              <a:rPr lang="en-US" dirty="0" smtClean="0">
                <a:hlinkClick r:id="rId5"/>
              </a:rPr>
              <a:t>20</a:t>
            </a:r>
            <a:r>
              <a:rPr lang="en-US" dirty="0" smtClean="0"/>
              <a:t> who once were disobedient, when the patience of God kept waiting in the days of Noah, during the construction of the ark, in which a few, that is, eight persons, were brought safely through </a:t>
            </a:r>
            <a:r>
              <a:rPr lang="en-US" i="1" dirty="0" smtClean="0"/>
              <a:t>the</a:t>
            </a:r>
            <a:r>
              <a:rPr lang="en-US" dirty="0" smtClean="0"/>
              <a:t> water. </a:t>
            </a:r>
            <a:r>
              <a:rPr lang="en-US" dirty="0" smtClean="0">
                <a:hlinkClick r:id="rId6"/>
              </a:rPr>
              <a:t>21</a:t>
            </a:r>
            <a:r>
              <a:rPr lang="en-US" dirty="0" smtClean="0"/>
              <a:t> Corresponding to that, </a:t>
            </a:r>
            <a:r>
              <a:rPr lang="en-US" u="sng" dirty="0" smtClean="0">
                <a:solidFill>
                  <a:srgbClr val="FF0000"/>
                </a:solidFill>
              </a:rPr>
              <a:t>baptism now saves you—</a:t>
            </a:r>
            <a:r>
              <a:rPr lang="en-US" u="sng" dirty="0" smtClean="0"/>
              <a:t>not</a:t>
            </a:r>
            <a:r>
              <a:rPr lang="en-US" u="sng" dirty="0" smtClean="0">
                <a:solidFill>
                  <a:srgbClr val="FF0000"/>
                </a:solidFill>
              </a:rPr>
              <a:t> </a:t>
            </a:r>
            <a:r>
              <a:rPr lang="en-US" dirty="0" smtClean="0"/>
              <a:t>the removal of dirt from the flesh, but an appeal to God for a good conscience—through the resurrection of Jesus Christ, </a:t>
            </a:r>
            <a:endParaRPr lang="en-US" b="1" dirty="0">
              <a:solidFill>
                <a:srgbClr val="FF0000"/>
              </a:solidFill>
            </a:endParaRPr>
          </a:p>
          <a:p>
            <a:endParaRPr lang="en-US" b="1" dirty="0" smtClean="0">
              <a:solidFill>
                <a:srgbClr val="FF0000"/>
              </a:solidFill>
            </a:endParaRPr>
          </a:p>
          <a:p>
            <a:endParaRPr lang="en-US" b="1" dirty="0">
              <a:solidFill>
                <a:srgbClr val="FF0000"/>
              </a:solidFill>
            </a:endParaRPr>
          </a:p>
        </p:txBody>
      </p:sp>
    </p:spTree>
    <p:extLst>
      <p:ext uri="{BB962C8B-B14F-4D97-AF65-F5344CB8AC3E}">
        <p14:creationId xmlns:p14="http://schemas.microsoft.com/office/powerpoint/2010/main" val="1675705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4875"/>
          </a:xfrm>
        </p:spPr>
        <p:txBody>
          <a:bodyPr/>
          <a:lstStyle/>
          <a:p>
            <a:r>
              <a:rPr lang="en-US" dirty="0" err="1" smtClean="0"/>
              <a:t>Ezek</a:t>
            </a:r>
            <a:r>
              <a:rPr lang="en-US" dirty="0" smtClean="0"/>
              <a:t> 18:19-23—”the soul that sins”</a:t>
            </a:r>
            <a:endParaRPr lang="en-US" dirty="0"/>
          </a:p>
        </p:txBody>
      </p:sp>
      <p:sp>
        <p:nvSpPr>
          <p:cNvPr id="3" name="Content Placeholder 2"/>
          <p:cNvSpPr>
            <a:spLocks noGrp="1"/>
          </p:cNvSpPr>
          <p:nvPr>
            <p:ph idx="1"/>
          </p:nvPr>
        </p:nvSpPr>
        <p:spPr>
          <a:xfrm>
            <a:off x="838200" y="1270000"/>
            <a:ext cx="10515600" cy="4906963"/>
          </a:xfrm>
        </p:spPr>
        <p:txBody>
          <a:bodyPr>
            <a:normAutofit fontScale="92500" lnSpcReduction="10000"/>
          </a:bodyPr>
          <a:lstStyle/>
          <a:p>
            <a:r>
              <a:rPr lang="en-US" dirty="0" smtClean="0">
                <a:hlinkClick r:id="rId2"/>
              </a:rPr>
              <a:t>19</a:t>
            </a:r>
            <a:r>
              <a:rPr lang="en-US" dirty="0" smtClean="0"/>
              <a:t> "Yet you say, 'Why should the son not bear the punishment for the father's iniquity?' When the son has practiced justice and righteousness and has observed all My statutes and done them, he shall surely live.</a:t>
            </a:r>
            <a:br>
              <a:rPr lang="en-US" dirty="0" smtClean="0"/>
            </a:br>
            <a:r>
              <a:rPr lang="en-US" dirty="0" smtClean="0">
                <a:hlinkClick r:id="rId3"/>
              </a:rPr>
              <a:t>20</a:t>
            </a:r>
            <a:r>
              <a:rPr lang="en-US" dirty="0" smtClean="0"/>
              <a:t> "</a:t>
            </a:r>
            <a:r>
              <a:rPr lang="en-US" b="1" u="sng" dirty="0" smtClean="0">
                <a:solidFill>
                  <a:srgbClr val="FF0000"/>
                </a:solidFill>
              </a:rPr>
              <a:t>The person who sins will die</a:t>
            </a:r>
            <a:r>
              <a:rPr lang="en-US" b="1" dirty="0" smtClean="0">
                <a:solidFill>
                  <a:srgbClr val="FF0000"/>
                </a:solidFill>
              </a:rPr>
              <a:t>. </a:t>
            </a:r>
            <a:r>
              <a:rPr lang="en-US" dirty="0" smtClean="0"/>
              <a:t>The son will not bear the punishment for the father's iniquity, nor will the father bear the punishment for the son's iniquity; the righteousness of the righteous will be upon himself, and the wickedness of the wicked will be upon himself.</a:t>
            </a:r>
            <a:br>
              <a:rPr lang="en-US" dirty="0" smtClean="0"/>
            </a:br>
            <a:r>
              <a:rPr lang="en-US" dirty="0" smtClean="0">
                <a:hlinkClick r:id="rId4"/>
              </a:rPr>
              <a:t>21</a:t>
            </a:r>
            <a:r>
              <a:rPr lang="en-US" dirty="0" smtClean="0"/>
              <a:t> "But </a:t>
            </a:r>
            <a:r>
              <a:rPr lang="en-US" b="1" u="sng" dirty="0" smtClean="0">
                <a:solidFill>
                  <a:srgbClr val="FF0000"/>
                </a:solidFill>
              </a:rPr>
              <a:t>if the wicked man turns from all his sins </a:t>
            </a:r>
            <a:r>
              <a:rPr lang="en-US" dirty="0" smtClean="0"/>
              <a:t>which he has committed and observes all My statutes and practices justice and righteousness, he shall surely live; </a:t>
            </a:r>
            <a:r>
              <a:rPr lang="en-US" b="1" u="sng" dirty="0" smtClean="0">
                <a:solidFill>
                  <a:srgbClr val="FF0000"/>
                </a:solidFill>
              </a:rPr>
              <a:t>he shall not die.</a:t>
            </a:r>
            <a:r>
              <a:rPr lang="en-US" dirty="0" smtClean="0"/>
              <a:t/>
            </a:r>
            <a:br>
              <a:rPr lang="en-US" dirty="0" smtClean="0"/>
            </a:br>
            <a:r>
              <a:rPr lang="en-US" dirty="0" smtClean="0">
                <a:hlinkClick r:id="rId5"/>
              </a:rPr>
              <a:t>22</a:t>
            </a:r>
            <a:r>
              <a:rPr lang="en-US" dirty="0" smtClean="0"/>
              <a:t> "All his transgressions which he has committed will not be remembered against him; because of his righteousness which he has practiced, he will live.</a:t>
            </a:r>
            <a:br>
              <a:rPr lang="en-US" dirty="0" smtClean="0"/>
            </a:br>
            <a:r>
              <a:rPr lang="en-US" b="1" dirty="0" smtClean="0">
                <a:solidFill>
                  <a:srgbClr val="FF0000"/>
                </a:solidFill>
                <a:hlinkClick r:id="rId6"/>
              </a:rPr>
              <a:t>23</a:t>
            </a:r>
            <a:r>
              <a:rPr lang="en-US" b="1" dirty="0" smtClean="0">
                <a:solidFill>
                  <a:srgbClr val="FF0000"/>
                </a:solidFill>
              </a:rPr>
              <a:t> "Do I have any pleasure in the death of the wicked," declares the Lord God, "rather than that he should turn from his ways and live?</a:t>
            </a:r>
            <a:endParaRPr lang="en-US" b="1" dirty="0">
              <a:solidFill>
                <a:srgbClr val="FF0000"/>
              </a:solidFill>
            </a:endParaRPr>
          </a:p>
        </p:txBody>
      </p:sp>
    </p:spTree>
    <p:extLst>
      <p:ext uri="{BB962C8B-B14F-4D97-AF65-F5344CB8AC3E}">
        <p14:creationId xmlns:p14="http://schemas.microsoft.com/office/powerpoint/2010/main" val="387976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3575"/>
          </a:xfrm>
        </p:spPr>
        <p:txBody>
          <a:bodyPr>
            <a:normAutofit fontScale="90000"/>
          </a:bodyPr>
          <a:lstStyle/>
          <a:p>
            <a:r>
              <a:rPr lang="en-US" dirty="0" smtClean="0"/>
              <a:t>God’s Desire if for Us to be Saved!</a:t>
            </a:r>
            <a:endParaRPr lang="en-US" dirty="0"/>
          </a:p>
        </p:txBody>
      </p:sp>
      <p:sp>
        <p:nvSpPr>
          <p:cNvPr id="3" name="Content Placeholder 2"/>
          <p:cNvSpPr>
            <a:spLocks noGrp="1"/>
          </p:cNvSpPr>
          <p:nvPr>
            <p:ph idx="1"/>
          </p:nvPr>
        </p:nvSpPr>
        <p:spPr>
          <a:xfrm>
            <a:off x="838200" y="1028700"/>
            <a:ext cx="10515600" cy="5626100"/>
          </a:xfrm>
        </p:spPr>
        <p:txBody>
          <a:bodyPr>
            <a:normAutofit fontScale="85000" lnSpcReduction="20000"/>
          </a:bodyPr>
          <a:lstStyle/>
          <a:p>
            <a:r>
              <a:rPr lang="en-US" dirty="0" smtClean="0"/>
              <a:t>2 Pet 2:9:  </a:t>
            </a:r>
            <a:r>
              <a:rPr lang="en-US" b="1" dirty="0" smtClean="0">
                <a:solidFill>
                  <a:srgbClr val="FF0000"/>
                </a:solidFill>
              </a:rPr>
              <a:t>The Lord </a:t>
            </a:r>
            <a:r>
              <a:rPr lang="en-US" dirty="0" smtClean="0"/>
              <a:t>is not slow about His promise, as some count slowness, but is patient toward you, </a:t>
            </a:r>
            <a:r>
              <a:rPr lang="en-US" b="1" dirty="0" smtClean="0">
                <a:solidFill>
                  <a:srgbClr val="FF0000"/>
                </a:solidFill>
              </a:rPr>
              <a:t>not wishing for any to perish but for all to come to repentance.</a:t>
            </a:r>
          </a:p>
          <a:p>
            <a:r>
              <a:rPr lang="en-US" dirty="0" err="1" smtClean="0">
                <a:hlinkClick r:id="rId2"/>
              </a:rPr>
              <a:t>Eph</a:t>
            </a:r>
            <a:r>
              <a:rPr lang="en-US" dirty="0" smtClean="0">
                <a:hlinkClick r:id="rId2"/>
              </a:rPr>
              <a:t> 3:1</a:t>
            </a:r>
            <a:r>
              <a:rPr lang="en-US" dirty="0" smtClean="0"/>
              <a:t> For this reason I, Paul, the prisoner of Christ Jesus for the sake of you Gentiles—</a:t>
            </a:r>
            <a:br>
              <a:rPr lang="en-US" dirty="0" smtClean="0"/>
            </a:br>
            <a:r>
              <a:rPr lang="en-US" dirty="0" smtClean="0">
                <a:hlinkClick r:id="rId3"/>
              </a:rPr>
              <a:t>2</a:t>
            </a:r>
            <a:r>
              <a:rPr lang="en-US" dirty="0" smtClean="0"/>
              <a:t> if indeed you have heard of the stewardship of God's grace which was given to me for you;</a:t>
            </a:r>
            <a:br>
              <a:rPr lang="en-US" dirty="0" smtClean="0"/>
            </a:br>
            <a:r>
              <a:rPr lang="en-US" dirty="0" smtClean="0">
                <a:hlinkClick r:id="rId4"/>
              </a:rPr>
              <a:t>3</a:t>
            </a:r>
            <a:r>
              <a:rPr lang="en-US" dirty="0" smtClean="0"/>
              <a:t> that by revelation there was made known to me the mystery, as I wrote before in brief.</a:t>
            </a:r>
            <a:br>
              <a:rPr lang="en-US" dirty="0" smtClean="0"/>
            </a:br>
            <a:r>
              <a:rPr lang="en-US" dirty="0" smtClean="0">
                <a:hlinkClick r:id="rId5"/>
              </a:rPr>
              <a:t>4</a:t>
            </a:r>
            <a:r>
              <a:rPr lang="en-US" dirty="0" smtClean="0"/>
              <a:t> By referring to this, when you read you can understand my insight into  the mystery of Christ,</a:t>
            </a:r>
            <a:br>
              <a:rPr lang="en-US" dirty="0" smtClean="0"/>
            </a:br>
            <a:r>
              <a:rPr lang="en-US" dirty="0" smtClean="0">
                <a:hlinkClick r:id="rId6"/>
              </a:rPr>
              <a:t>5</a:t>
            </a:r>
            <a:r>
              <a:rPr lang="en-US" dirty="0" smtClean="0"/>
              <a:t> which in other generations was not made known to the sons of men, as it has now been </a:t>
            </a:r>
            <a:r>
              <a:rPr lang="en-US" dirty="0" err="1" smtClean="0"/>
              <a:t>rvealed</a:t>
            </a:r>
            <a:r>
              <a:rPr lang="en-US" dirty="0" smtClean="0"/>
              <a:t> to His holy apostles and prophets in  the Spirit;</a:t>
            </a:r>
            <a:br>
              <a:rPr lang="en-US" dirty="0" smtClean="0"/>
            </a:br>
            <a:r>
              <a:rPr lang="en-US" dirty="0" smtClean="0">
                <a:hlinkClick r:id="rId7"/>
              </a:rPr>
              <a:t>6</a:t>
            </a:r>
            <a:r>
              <a:rPr lang="en-US" dirty="0" smtClean="0"/>
              <a:t> </a:t>
            </a:r>
            <a:r>
              <a:rPr lang="en-US" i="1" dirty="0" smtClean="0"/>
              <a:t>to be specific,</a:t>
            </a:r>
            <a:r>
              <a:rPr lang="en-US" dirty="0" smtClean="0"/>
              <a:t> that the Gentiles are fellow heirs and </a:t>
            </a:r>
            <a:r>
              <a:rPr lang="en-US" u="sng" dirty="0" smtClean="0">
                <a:solidFill>
                  <a:srgbClr val="FF0000"/>
                </a:solidFill>
              </a:rPr>
              <a:t>fellow members of the body</a:t>
            </a:r>
            <a:r>
              <a:rPr lang="en-US" dirty="0" smtClean="0"/>
              <a:t>, and </a:t>
            </a:r>
            <a:r>
              <a:rPr lang="en-US" u="sng" dirty="0" smtClean="0">
                <a:solidFill>
                  <a:srgbClr val="FF0000"/>
                </a:solidFill>
              </a:rPr>
              <a:t>fellow partakers of the promise in Christ Jesus through the gospel,</a:t>
            </a:r>
            <a:r>
              <a:rPr lang="en-US" dirty="0" smtClean="0"/>
              <a:t/>
            </a:r>
            <a:br>
              <a:rPr lang="en-US" dirty="0" smtClean="0"/>
            </a:br>
            <a:r>
              <a:rPr lang="en-US" b="1" dirty="0" smtClean="0">
                <a:solidFill>
                  <a:srgbClr val="FF0000"/>
                </a:solidFill>
                <a:hlinkClick r:id="rId8"/>
              </a:rPr>
              <a:t>10</a:t>
            </a:r>
            <a:r>
              <a:rPr lang="en-US" b="1" dirty="0" smtClean="0">
                <a:solidFill>
                  <a:srgbClr val="FF0000"/>
                </a:solidFill>
              </a:rPr>
              <a:t> …so that the manifold wisdom of God might now be made known </a:t>
            </a:r>
            <a:r>
              <a:rPr lang="en-US" b="1" u="sng" dirty="0" smtClean="0">
                <a:solidFill>
                  <a:srgbClr val="FF0000"/>
                </a:solidFill>
              </a:rPr>
              <a:t>through the church </a:t>
            </a:r>
            <a:r>
              <a:rPr lang="en-US" b="1" dirty="0" smtClean="0">
                <a:solidFill>
                  <a:srgbClr val="FF0000"/>
                </a:solidFill>
              </a:rPr>
              <a:t>to the rulers and the authorities in the heavenly </a:t>
            </a:r>
            <a:r>
              <a:rPr lang="en-US" b="1" i="1" dirty="0" smtClean="0">
                <a:solidFill>
                  <a:srgbClr val="FF0000"/>
                </a:solidFill>
              </a:rPr>
              <a:t>places.</a:t>
            </a:r>
            <a:r>
              <a:rPr lang="en-US" b="1" dirty="0" smtClean="0">
                <a:solidFill>
                  <a:srgbClr val="FF0000"/>
                </a:solidFill>
              </a:rPr>
              <a:t/>
            </a:r>
            <a:br>
              <a:rPr lang="en-US" b="1" dirty="0" smtClean="0">
                <a:solidFill>
                  <a:srgbClr val="FF0000"/>
                </a:solidFill>
              </a:rPr>
            </a:br>
            <a:r>
              <a:rPr lang="en-US" b="1" dirty="0" smtClean="0">
                <a:solidFill>
                  <a:srgbClr val="FF0000"/>
                </a:solidFill>
                <a:hlinkClick r:id="rId9"/>
              </a:rPr>
              <a:t>11</a:t>
            </a:r>
            <a:r>
              <a:rPr lang="en-US" b="1" dirty="0" smtClean="0">
                <a:solidFill>
                  <a:srgbClr val="FF0000"/>
                </a:solidFill>
              </a:rPr>
              <a:t> </a:t>
            </a:r>
            <a:r>
              <a:rPr lang="en-US" b="1" i="1" dirty="0" smtClean="0">
                <a:solidFill>
                  <a:srgbClr val="FF0000"/>
                </a:solidFill>
              </a:rPr>
              <a:t>This was</a:t>
            </a:r>
            <a:r>
              <a:rPr lang="en-US" b="1" dirty="0" smtClean="0">
                <a:solidFill>
                  <a:srgbClr val="FF0000"/>
                </a:solidFill>
              </a:rPr>
              <a:t> in accordance with the </a:t>
            </a:r>
            <a:r>
              <a:rPr lang="en-US" b="1" u="sng" dirty="0" smtClean="0">
                <a:solidFill>
                  <a:srgbClr val="FF0000"/>
                </a:solidFill>
              </a:rPr>
              <a:t>eternal purpose </a:t>
            </a:r>
            <a:r>
              <a:rPr lang="en-US" b="1" dirty="0" smtClean="0">
                <a:solidFill>
                  <a:srgbClr val="FF0000"/>
                </a:solidFill>
              </a:rPr>
              <a:t>which He carried out </a:t>
            </a:r>
            <a:r>
              <a:rPr lang="en-US" b="1" u="sng" dirty="0" smtClean="0">
                <a:solidFill>
                  <a:srgbClr val="FF0000"/>
                </a:solidFill>
              </a:rPr>
              <a:t>in Christ Jesus </a:t>
            </a:r>
            <a:r>
              <a:rPr lang="en-US" b="1" dirty="0" smtClean="0">
                <a:solidFill>
                  <a:srgbClr val="FF0000"/>
                </a:solidFill>
              </a:rPr>
              <a:t>our Lord,</a:t>
            </a:r>
            <a:endParaRPr lang="en-US" b="1" dirty="0">
              <a:solidFill>
                <a:srgbClr val="FF0000"/>
              </a:solidFill>
            </a:endParaRPr>
          </a:p>
        </p:txBody>
      </p:sp>
    </p:spTree>
    <p:extLst>
      <p:ext uri="{BB962C8B-B14F-4D97-AF65-F5344CB8AC3E}">
        <p14:creationId xmlns:p14="http://schemas.microsoft.com/office/powerpoint/2010/main" val="1456583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2175"/>
          </a:xfrm>
        </p:spPr>
        <p:txBody>
          <a:bodyPr/>
          <a:lstStyle/>
          <a:p>
            <a:r>
              <a:rPr lang="en-US" dirty="0" smtClean="0"/>
              <a:t>What, then, is the Gospel?</a:t>
            </a:r>
            <a:endParaRPr lang="en-US" dirty="0"/>
          </a:p>
        </p:txBody>
      </p:sp>
      <p:sp>
        <p:nvSpPr>
          <p:cNvPr id="3" name="Content Placeholder 2"/>
          <p:cNvSpPr>
            <a:spLocks noGrp="1"/>
          </p:cNvSpPr>
          <p:nvPr>
            <p:ph idx="1"/>
          </p:nvPr>
        </p:nvSpPr>
        <p:spPr>
          <a:xfrm>
            <a:off x="838200" y="1257300"/>
            <a:ext cx="10515600" cy="4919663"/>
          </a:xfrm>
        </p:spPr>
        <p:txBody>
          <a:bodyPr>
            <a:normAutofit fontScale="85000" lnSpcReduction="20000"/>
          </a:bodyPr>
          <a:lstStyle/>
          <a:p>
            <a:r>
              <a:rPr lang="en-US" dirty="0" smtClean="0"/>
              <a:t>The “Good News” about salvation through Jesus Christ.</a:t>
            </a:r>
          </a:p>
          <a:p>
            <a:r>
              <a:rPr lang="en-US" dirty="0" smtClean="0"/>
              <a:t>A good summary of the Gospel:</a:t>
            </a:r>
          </a:p>
          <a:p>
            <a:pPr marL="0" indent="0">
              <a:buNone/>
            </a:pPr>
            <a:r>
              <a:rPr lang="en-US" dirty="0" smtClean="0">
                <a:hlinkClick r:id="rId2"/>
              </a:rPr>
              <a:t>I </a:t>
            </a:r>
            <a:r>
              <a:rPr lang="en-US" dirty="0" err="1" smtClean="0">
                <a:hlinkClick r:id="rId2"/>
              </a:rPr>
              <a:t>Cor</a:t>
            </a:r>
            <a:r>
              <a:rPr lang="en-US" dirty="0" smtClean="0">
                <a:hlinkClick r:id="rId2"/>
              </a:rPr>
              <a:t> 15: 1</a:t>
            </a:r>
            <a:r>
              <a:rPr lang="en-US" dirty="0" smtClean="0"/>
              <a:t> Now I make known to you, brethren, </a:t>
            </a:r>
            <a:r>
              <a:rPr lang="en-US" b="1" u="sng" dirty="0" smtClean="0">
                <a:solidFill>
                  <a:srgbClr val="FF0000"/>
                </a:solidFill>
              </a:rPr>
              <a:t>the</a:t>
            </a:r>
            <a:r>
              <a:rPr lang="en-US" b="1" u="sng" dirty="0" smtClean="0"/>
              <a:t> </a:t>
            </a:r>
            <a:r>
              <a:rPr lang="en-US" b="1" u="sng" dirty="0" smtClean="0">
                <a:solidFill>
                  <a:srgbClr val="FF0000"/>
                </a:solidFill>
              </a:rPr>
              <a:t>gospel</a:t>
            </a:r>
            <a:r>
              <a:rPr lang="en-US" b="1" u="sng" dirty="0" smtClean="0"/>
              <a:t> </a:t>
            </a:r>
            <a:r>
              <a:rPr lang="en-US" dirty="0" smtClean="0"/>
              <a:t>which I preached to you, which also you received, in which also you stand,</a:t>
            </a:r>
            <a:br>
              <a:rPr lang="en-US" dirty="0" smtClean="0"/>
            </a:br>
            <a:r>
              <a:rPr lang="en-US" dirty="0" smtClean="0">
                <a:hlinkClick r:id="rId3"/>
              </a:rPr>
              <a:t>2</a:t>
            </a:r>
            <a:r>
              <a:rPr lang="en-US" dirty="0" smtClean="0"/>
              <a:t> by which also you are saved, if you hold fast the word which I preached to you, unless you believed in vain.</a:t>
            </a:r>
            <a:br>
              <a:rPr lang="en-US" dirty="0" smtClean="0"/>
            </a:br>
            <a:r>
              <a:rPr lang="en-US" dirty="0" smtClean="0">
                <a:hlinkClick r:id="rId4"/>
              </a:rPr>
              <a:t>3</a:t>
            </a:r>
            <a:r>
              <a:rPr lang="en-US" dirty="0" smtClean="0"/>
              <a:t> For I delivered to you as of first importance what I also received, </a:t>
            </a:r>
            <a:r>
              <a:rPr lang="en-US" b="1" u="sng" dirty="0" smtClean="0">
                <a:solidFill>
                  <a:srgbClr val="FF0000"/>
                </a:solidFill>
              </a:rPr>
              <a:t>that Christ died for our sins according to the Scriptures,</a:t>
            </a:r>
            <a:br>
              <a:rPr lang="en-US" b="1" u="sng" dirty="0" smtClean="0">
                <a:solidFill>
                  <a:srgbClr val="FF0000"/>
                </a:solidFill>
              </a:rPr>
            </a:br>
            <a:r>
              <a:rPr lang="en-US" dirty="0" smtClean="0">
                <a:hlinkClick r:id="rId5"/>
              </a:rPr>
              <a:t>4</a:t>
            </a:r>
            <a:r>
              <a:rPr lang="en-US" dirty="0" smtClean="0"/>
              <a:t> and that </a:t>
            </a:r>
            <a:r>
              <a:rPr lang="en-US" b="1" dirty="0" smtClean="0">
                <a:solidFill>
                  <a:srgbClr val="FF0000"/>
                </a:solidFill>
              </a:rPr>
              <a:t>He was buried</a:t>
            </a:r>
            <a:r>
              <a:rPr lang="en-US" dirty="0" smtClean="0"/>
              <a:t>, and that </a:t>
            </a:r>
            <a:r>
              <a:rPr lang="en-US" b="1" u="sng" dirty="0" smtClean="0">
                <a:solidFill>
                  <a:srgbClr val="FF0000"/>
                </a:solidFill>
              </a:rPr>
              <a:t>He was raised </a:t>
            </a:r>
            <a:r>
              <a:rPr lang="en-US" dirty="0" smtClean="0"/>
              <a:t>on the third day according to the Scriptures,</a:t>
            </a:r>
            <a:br>
              <a:rPr lang="en-US" dirty="0" smtClean="0"/>
            </a:br>
            <a:r>
              <a:rPr lang="en-US" dirty="0" smtClean="0">
                <a:hlinkClick r:id="rId6"/>
              </a:rPr>
              <a:t>5</a:t>
            </a:r>
            <a:r>
              <a:rPr lang="en-US" dirty="0" smtClean="0"/>
              <a:t> and that </a:t>
            </a:r>
            <a:r>
              <a:rPr lang="en-US" b="1" u="sng" dirty="0" smtClean="0">
                <a:solidFill>
                  <a:srgbClr val="FF0000"/>
                </a:solidFill>
              </a:rPr>
              <a:t>He appeared to Cephas, then to the twelve</a:t>
            </a:r>
            <a:r>
              <a:rPr lang="en-US" dirty="0" smtClean="0"/>
              <a:t>.</a:t>
            </a:r>
            <a:br>
              <a:rPr lang="en-US" dirty="0" smtClean="0"/>
            </a:br>
            <a:r>
              <a:rPr lang="en-US" dirty="0" smtClean="0">
                <a:hlinkClick r:id="rId7"/>
              </a:rPr>
              <a:t>6</a:t>
            </a:r>
            <a:r>
              <a:rPr lang="en-US" dirty="0" smtClean="0"/>
              <a:t> After that </a:t>
            </a:r>
            <a:r>
              <a:rPr lang="en-US" b="1" u="sng" dirty="0" smtClean="0">
                <a:solidFill>
                  <a:srgbClr val="FF0000"/>
                </a:solidFill>
              </a:rPr>
              <a:t>He appeared to more than five hundred brethren </a:t>
            </a:r>
            <a:r>
              <a:rPr lang="en-US" dirty="0" smtClean="0"/>
              <a:t>at one time, most of whom remain until now, but some have fallen asleep;</a:t>
            </a:r>
            <a:br>
              <a:rPr lang="en-US" dirty="0" smtClean="0"/>
            </a:br>
            <a:r>
              <a:rPr lang="en-US" dirty="0" smtClean="0">
                <a:hlinkClick r:id="rId8"/>
              </a:rPr>
              <a:t>7</a:t>
            </a:r>
            <a:r>
              <a:rPr lang="en-US" dirty="0" smtClean="0"/>
              <a:t> then He appeared to James, then to all the apostles;</a:t>
            </a:r>
            <a:br>
              <a:rPr lang="en-US" dirty="0" smtClean="0"/>
            </a:br>
            <a:r>
              <a:rPr lang="en-US" dirty="0" smtClean="0">
                <a:hlinkClick r:id="rId9"/>
              </a:rPr>
              <a:t>8</a:t>
            </a:r>
            <a:r>
              <a:rPr lang="en-US" dirty="0" smtClean="0"/>
              <a:t> and last of all, as to one untimely born, He appeared to me also.</a:t>
            </a:r>
          </a:p>
          <a:p>
            <a:pPr marL="0" indent="0">
              <a:buNone/>
            </a:pPr>
            <a:r>
              <a:rPr lang="en-US" dirty="0" smtClean="0">
                <a:solidFill>
                  <a:srgbClr val="FF0000"/>
                </a:solidFill>
              </a:rPr>
              <a:t>Note: “believing the gospel means believing that theses facts are true and provide the basis for one’s faith in Jesus Christ.</a:t>
            </a:r>
            <a:endParaRPr lang="en-US" dirty="0">
              <a:solidFill>
                <a:srgbClr val="FF0000"/>
              </a:solidFill>
            </a:endParaRPr>
          </a:p>
        </p:txBody>
      </p:sp>
    </p:spTree>
    <p:extLst>
      <p:ext uri="{BB962C8B-B14F-4D97-AF65-F5344CB8AC3E}">
        <p14:creationId xmlns:p14="http://schemas.microsoft.com/office/powerpoint/2010/main" val="1541874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2175"/>
          </a:xfrm>
        </p:spPr>
        <p:txBody>
          <a:bodyPr/>
          <a:lstStyle/>
          <a:p>
            <a:r>
              <a:rPr lang="en-US" dirty="0" smtClean="0"/>
              <a:t>What, then, is the Church?</a:t>
            </a:r>
            <a:endParaRPr lang="en-US" dirty="0"/>
          </a:p>
        </p:txBody>
      </p:sp>
      <p:sp>
        <p:nvSpPr>
          <p:cNvPr id="3" name="Content Placeholder 2"/>
          <p:cNvSpPr>
            <a:spLocks noGrp="1"/>
          </p:cNvSpPr>
          <p:nvPr>
            <p:ph idx="1"/>
          </p:nvPr>
        </p:nvSpPr>
        <p:spPr>
          <a:xfrm>
            <a:off x="838200" y="1257300"/>
            <a:ext cx="10515600" cy="4919663"/>
          </a:xfrm>
        </p:spPr>
        <p:txBody>
          <a:bodyPr/>
          <a:lstStyle/>
          <a:p>
            <a:r>
              <a:rPr lang="en-US" dirty="0" err="1" smtClean="0">
                <a:hlinkClick r:id="rId2"/>
              </a:rPr>
              <a:t>Eph</a:t>
            </a:r>
            <a:r>
              <a:rPr lang="en-US" dirty="0" smtClean="0">
                <a:hlinkClick r:id="rId2"/>
              </a:rPr>
              <a:t> 1:19</a:t>
            </a:r>
            <a:r>
              <a:rPr lang="en-US" dirty="0" smtClean="0"/>
              <a:t>… and what is the surpassing greatness of His power toward us who believe. </a:t>
            </a:r>
            <a:r>
              <a:rPr lang="en-US" i="1" dirty="0" smtClean="0"/>
              <a:t>These are</a:t>
            </a:r>
            <a:r>
              <a:rPr lang="en-US" dirty="0" smtClean="0"/>
              <a:t> in accordance with the working of the strength of His might</a:t>
            </a:r>
            <a:br>
              <a:rPr lang="en-US" dirty="0" smtClean="0"/>
            </a:br>
            <a:r>
              <a:rPr lang="en-US" dirty="0" smtClean="0">
                <a:hlinkClick r:id="rId3"/>
              </a:rPr>
              <a:t>20</a:t>
            </a:r>
            <a:r>
              <a:rPr lang="en-US" dirty="0" smtClean="0"/>
              <a:t> which He (</a:t>
            </a:r>
            <a:r>
              <a:rPr lang="en-US" dirty="0" err="1" smtClean="0"/>
              <a:t>i.e</a:t>
            </a:r>
            <a:r>
              <a:rPr lang="en-US" dirty="0" smtClean="0"/>
              <a:t>, God) brought about </a:t>
            </a:r>
            <a:r>
              <a:rPr lang="en-US" b="1" u="sng" dirty="0" smtClean="0">
                <a:solidFill>
                  <a:srgbClr val="FF0000"/>
                </a:solidFill>
              </a:rPr>
              <a:t>in Christ</a:t>
            </a:r>
            <a:r>
              <a:rPr lang="en-US" dirty="0" smtClean="0"/>
              <a:t>, when He raised Him from the dead and seated Him at His right hand in the heavenly </a:t>
            </a:r>
            <a:r>
              <a:rPr lang="en-US" i="1" dirty="0" smtClean="0"/>
              <a:t>places,</a:t>
            </a:r>
            <a:r>
              <a:rPr lang="en-US" dirty="0" smtClean="0">
                <a:hlinkClick r:id="rId4"/>
              </a:rPr>
              <a:t>21</a:t>
            </a:r>
            <a:r>
              <a:rPr lang="en-US" dirty="0" smtClean="0"/>
              <a:t>  far above all rule and authority and power and dominion, and every name that is named, not only in this age but also in the one to come.  </a:t>
            </a:r>
            <a:r>
              <a:rPr lang="en-US" dirty="0" smtClean="0">
                <a:hlinkClick r:id="rId5"/>
              </a:rPr>
              <a:t>22</a:t>
            </a:r>
            <a:r>
              <a:rPr lang="en-US" dirty="0" smtClean="0"/>
              <a:t> And He (i.e., God)  put all things in subjection under His (</a:t>
            </a:r>
            <a:r>
              <a:rPr lang="en-US" dirty="0" err="1" smtClean="0"/>
              <a:t>i.e</a:t>
            </a:r>
            <a:r>
              <a:rPr lang="en-US" dirty="0" smtClean="0"/>
              <a:t>, Christ) feet, and gave Him as </a:t>
            </a:r>
            <a:r>
              <a:rPr lang="en-US" b="1" u="sng" dirty="0" smtClean="0">
                <a:solidFill>
                  <a:srgbClr val="FF0000"/>
                </a:solidFill>
              </a:rPr>
              <a:t>head over all things to the church</a:t>
            </a:r>
            <a:r>
              <a:rPr lang="en-US" dirty="0" smtClean="0"/>
              <a:t>,</a:t>
            </a:r>
            <a:br>
              <a:rPr lang="en-US" dirty="0" smtClean="0"/>
            </a:br>
            <a:r>
              <a:rPr lang="en-US" dirty="0" smtClean="0">
                <a:hlinkClick r:id="rId6"/>
              </a:rPr>
              <a:t>23</a:t>
            </a:r>
            <a:r>
              <a:rPr lang="en-US" dirty="0" smtClean="0"/>
              <a:t> </a:t>
            </a:r>
            <a:r>
              <a:rPr lang="en-US" b="1" u="sng" dirty="0" smtClean="0">
                <a:solidFill>
                  <a:srgbClr val="FF0000"/>
                </a:solidFill>
              </a:rPr>
              <a:t>which is His body, </a:t>
            </a:r>
            <a:r>
              <a:rPr lang="en-US" dirty="0" smtClean="0"/>
              <a:t>the fullness of Him who fills all in all.</a:t>
            </a:r>
            <a:endParaRPr lang="en-US" dirty="0"/>
          </a:p>
        </p:txBody>
      </p:sp>
    </p:spTree>
    <p:extLst>
      <p:ext uri="{BB962C8B-B14F-4D97-AF65-F5344CB8AC3E}">
        <p14:creationId xmlns:p14="http://schemas.microsoft.com/office/powerpoint/2010/main" val="2212753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9775"/>
          </a:xfrm>
        </p:spPr>
        <p:txBody>
          <a:bodyPr/>
          <a:lstStyle/>
          <a:p>
            <a:r>
              <a:rPr lang="en-US" dirty="0" smtClean="0"/>
              <a:t>What, then, is the Church?</a:t>
            </a:r>
            <a:endParaRPr lang="en-US" dirty="0"/>
          </a:p>
        </p:txBody>
      </p:sp>
      <p:sp>
        <p:nvSpPr>
          <p:cNvPr id="3" name="Content Placeholder 2"/>
          <p:cNvSpPr>
            <a:spLocks noGrp="1"/>
          </p:cNvSpPr>
          <p:nvPr>
            <p:ph idx="1"/>
          </p:nvPr>
        </p:nvSpPr>
        <p:spPr>
          <a:xfrm>
            <a:off x="838200" y="1193800"/>
            <a:ext cx="10515600" cy="4983163"/>
          </a:xfrm>
        </p:spPr>
        <p:txBody>
          <a:bodyPr>
            <a:normAutofit fontScale="92500" lnSpcReduction="20000"/>
          </a:bodyPr>
          <a:lstStyle/>
          <a:p>
            <a:r>
              <a:rPr lang="en-US" dirty="0" smtClean="0"/>
              <a:t>Foretold by prophets as the “everlasting kingdom”</a:t>
            </a:r>
          </a:p>
          <a:p>
            <a:r>
              <a:rPr lang="en-US" dirty="0" smtClean="0"/>
              <a:t>Foretold by Jesus:</a:t>
            </a:r>
          </a:p>
          <a:p>
            <a:r>
              <a:rPr lang="en-US" dirty="0" smtClean="0">
                <a:hlinkClick r:id="rId2"/>
              </a:rPr>
              <a:t>M 16: 13</a:t>
            </a:r>
            <a:r>
              <a:rPr lang="en-US" dirty="0" smtClean="0"/>
              <a:t> Now when Jesus came into the district of Caesarea Philippi, He was asking His disciples, "Who do people say that the Son of Man is?"</a:t>
            </a:r>
            <a:br>
              <a:rPr lang="en-US" dirty="0" smtClean="0"/>
            </a:br>
            <a:r>
              <a:rPr lang="en-US" dirty="0" smtClean="0">
                <a:hlinkClick r:id="rId3"/>
              </a:rPr>
              <a:t>14</a:t>
            </a:r>
            <a:r>
              <a:rPr lang="en-US" dirty="0" smtClean="0"/>
              <a:t> And they said, "Some </a:t>
            </a:r>
            <a:r>
              <a:rPr lang="en-US" i="1" dirty="0" smtClean="0"/>
              <a:t>say</a:t>
            </a:r>
            <a:r>
              <a:rPr lang="en-US" dirty="0" smtClean="0"/>
              <a:t> John the Baptist; and others, Elijah [</a:t>
            </a:r>
            <a:r>
              <a:rPr lang="en-US" dirty="0" err="1" smtClean="0"/>
              <a:t>fn</a:t>
            </a:r>
            <a:r>
              <a:rPr lang="en-US" dirty="0" smtClean="0"/>
              <a:t>]; but still others, Jeremiah, or one of the prophets."</a:t>
            </a:r>
            <a:br>
              <a:rPr lang="en-US" dirty="0" smtClean="0"/>
            </a:br>
            <a:r>
              <a:rPr lang="en-US" dirty="0" smtClean="0">
                <a:hlinkClick r:id="rId4"/>
              </a:rPr>
              <a:t>15</a:t>
            </a:r>
            <a:r>
              <a:rPr lang="en-US" dirty="0" smtClean="0"/>
              <a:t> He said to them, "But who do you say that I am?"</a:t>
            </a:r>
            <a:br>
              <a:rPr lang="en-US" dirty="0" smtClean="0"/>
            </a:br>
            <a:r>
              <a:rPr lang="en-US" dirty="0" smtClean="0">
                <a:hlinkClick r:id="rId5"/>
              </a:rPr>
              <a:t>16</a:t>
            </a:r>
            <a:r>
              <a:rPr lang="en-US" dirty="0" smtClean="0"/>
              <a:t> Simon Peter answered, "You are the Christ, the Son of the living God."</a:t>
            </a:r>
            <a:br>
              <a:rPr lang="en-US" dirty="0" smtClean="0"/>
            </a:br>
            <a:r>
              <a:rPr lang="en-US" dirty="0" smtClean="0">
                <a:hlinkClick r:id="rId6"/>
              </a:rPr>
              <a:t>17</a:t>
            </a:r>
            <a:r>
              <a:rPr lang="en-US" dirty="0" smtClean="0"/>
              <a:t> And Jesus said to him, "Blessed are you, Simon </a:t>
            </a:r>
            <a:r>
              <a:rPr lang="en-US" dirty="0" err="1" smtClean="0"/>
              <a:t>Barjona</a:t>
            </a:r>
            <a:r>
              <a:rPr lang="en-US" dirty="0" smtClean="0"/>
              <a:t>, because flesh and blood did not reveal </a:t>
            </a:r>
            <a:r>
              <a:rPr lang="en-US" i="1" dirty="0" smtClean="0"/>
              <a:t>this</a:t>
            </a:r>
            <a:r>
              <a:rPr lang="en-US" dirty="0" smtClean="0"/>
              <a:t> to you, but My Father who is in heaven.</a:t>
            </a:r>
            <a:br>
              <a:rPr lang="en-US" dirty="0" smtClean="0"/>
            </a:br>
            <a:r>
              <a:rPr lang="en-US" dirty="0" smtClean="0">
                <a:hlinkClick r:id="rId7"/>
              </a:rPr>
              <a:t>18</a:t>
            </a:r>
            <a:r>
              <a:rPr lang="en-US" dirty="0" smtClean="0"/>
              <a:t> "I also say to you that you are Peter, and </a:t>
            </a:r>
            <a:r>
              <a:rPr lang="en-US" b="1" dirty="0" smtClean="0">
                <a:solidFill>
                  <a:srgbClr val="FF0000"/>
                </a:solidFill>
              </a:rPr>
              <a:t>upon this rock I will build My church; </a:t>
            </a:r>
            <a:r>
              <a:rPr lang="en-US" dirty="0" smtClean="0"/>
              <a:t>and the gates of Hades will not overpower it.</a:t>
            </a:r>
            <a:br>
              <a:rPr lang="en-US" dirty="0" smtClean="0"/>
            </a:br>
            <a:r>
              <a:rPr lang="en-US" dirty="0" smtClean="0">
                <a:hlinkClick r:id="rId8"/>
              </a:rPr>
              <a:t>19</a:t>
            </a:r>
            <a:r>
              <a:rPr lang="en-US" dirty="0" smtClean="0"/>
              <a:t> "I will give you the keys of the kingdom of heaven; and whatever you bind on earth shall have been bound in heaven, and whatever you loose on earth shall have been loosed in heaven."</a:t>
            </a:r>
            <a:endParaRPr lang="en-US" dirty="0"/>
          </a:p>
        </p:txBody>
      </p:sp>
    </p:spTree>
    <p:extLst>
      <p:ext uri="{BB962C8B-B14F-4D97-AF65-F5344CB8AC3E}">
        <p14:creationId xmlns:p14="http://schemas.microsoft.com/office/powerpoint/2010/main" val="2987170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0375"/>
          </a:xfrm>
        </p:spPr>
        <p:txBody>
          <a:bodyPr>
            <a:normAutofit fontScale="90000"/>
          </a:bodyPr>
          <a:lstStyle/>
          <a:p>
            <a:r>
              <a:rPr lang="en-US" dirty="0" smtClean="0"/>
              <a:t>What, then, is the Church?</a:t>
            </a:r>
            <a:endParaRPr lang="en-US" dirty="0"/>
          </a:p>
        </p:txBody>
      </p:sp>
      <p:sp>
        <p:nvSpPr>
          <p:cNvPr id="3" name="Content Placeholder 2"/>
          <p:cNvSpPr>
            <a:spLocks noGrp="1"/>
          </p:cNvSpPr>
          <p:nvPr>
            <p:ph idx="1"/>
          </p:nvPr>
        </p:nvSpPr>
        <p:spPr>
          <a:xfrm>
            <a:off x="838200" y="825500"/>
            <a:ext cx="10515600" cy="5765800"/>
          </a:xfrm>
        </p:spPr>
        <p:txBody>
          <a:bodyPr>
            <a:normAutofit fontScale="77500" lnSpcReduction="20000"/>
          </a:bodyPr>
          <a:lstStyle/>
          <a:p>
            <a:r>
              <a:rPr lang="en-US" dirty="0" smtClean="0"/>
              <a:t>Established on the Day of Pentecost, after the resurrection of Jesus Christ</a:t>
            </a:r>
          </a:p>
          <a:p>
            <a:r>
              <a:rPr lang="en-US" dirty="0" smtClean="0">
                <a:hlinkClick r:id="rId2"/>
              </a:rPr>
              <a:t>37</a:t>
            </a:r>
            <a:r>
              <a:rPr lang="en-US" dirty="0" smtClean="0"/>
              <a:t> Now when they heard </a:t>
            </a:r>
            <a:r>
              <a:rPr lang="en-US" i="1" dirty="0" smtClean="0"/>
              <a:t>this,</a:t>
            </a:r>
            <a:r>
              <a:rPr lang="en-US" dirty="0" smtClean="0"/>
              <a:t> they were pierced to the heart, and said to Peter and the rest of the apostles, "Brethren [</a:t>
            </a:r>
            <a:r>
              <a:rPr lang="en-US" dirty="0" err="1" smtClean="0"/>
              <a:t>fn</a:t>
            </a:r>
            <a:r>
              <a:rPr lang="en-US" dirty="0" smtClean="0"/>
              <a:t>], what shall we do?"</a:t>
            </a:r>
            <a:br>
              <a:rPr lang="en-US" dirty="0" smtClean="0"/>
            </a:br>
            <a:r>
              <a:rPr lang="en-US" dirty="0" smtClean="0">
                <a:hlinkClick r:id="rId3"/>
              </a:rPr>
              <a:t>38</a:t>
            </a:r>
            <a:r>
              <a:rPr lang="en-US" dirty="0" smtClean="0"/>
              <a:t> Peter </a:t>
            </a:r>
            <a:r>
              <a:rPr lang="en-US" i="1" dirty="0" smtClean="0"/>
              <a:t>said</a:t>
            </a:r>
            <a:r>
              <a:rPr lang="en-US" dirty="0" smtClean="0"/>
              <a:t> to them, "</a:t>
            </a:r>
            <a:r>
              <a:rPr lang="en-US" b="1" u="sng" dirty="0" smtClean="0">
                <a:solidFill>
                  <a:srgbClr val="FF0000"/>
                </a:solidFill>
              </a:rPr>
              <a:t>Repent, and each of you be baptized in the name of Jesus Christ for the forgiveness of your sins; and you will receive the gift of the Holy Spirit.</a:t>
            </a:r>
            <a:br>
              <a:rPr lang="en-US" b="1" u="sng" dirty="0" smtClean="0">
                <a:solidFill>
                  <a:srgbClr val="FF0000"/>
                </a:solidFill>
              </a:rPr>
            </a:br>
            <a:r>
              <a:rPr lang="en-US" dirty="0" smtClean="0">
                <a:hlinkClick r:id="rId4"/>
              </a:rPr>
              <a:t>39</a:t>
            </a:r>
            <a:r>
              <a:rPr lang="en-US" dirty="0" smtClean="0"/>
              <a:t> "For the promise is for you and your children and for all who are far off, as many as the Lord our God will call to Himself."</a:t>
            </a:r>
            <a:br>
              <a:rPr lang="en-US" dirty="0" smtClean="0"/>
            </a:br>
            <a:r>
              <a:rPr lang="en-US" dirty="0" smtClean="0">
                <a:hlinkClick r:id="rId5"/>
              </a:rPr>
              <a:t>40</a:t>
            </a:r>
            <a:r>
              <a:rPr lang="en-US" dirty="0" smtClean="0"/>
              <a:t> And with many other words he solemnly testified and kept on exhorting them, saying, "Be saved from this perverse generation!"</a:t>
            </a:r>
            <a:br>
              <a:rPr lang="en-US" dirty="0" smtClean="0"/>
            </a:br>
            <a:r>
              <a:rPr lang="en-US" dirty="0" smtClean="0">
                <a:hlinkClick r:id="rId6"/>
              </a:rPr>
              <a:t>41</a:t>
            </a:r>
            <a:r>
              <a:rPr lang="en-US" dirty="0" smtClean="0"/>
              <a:t> So then, </a:t>
            </a:r>
            <a:r>
              <a:rPr lang="en-US" b="1" u="sng" dirty="0" smtClean="0">
                <a:solidFill>
                  <a:srgbClr val="FF0000"/>
                </a:solidFill>
              </a:rPr>
              <a:t>those who had received his word were baptized</a:t>
            </a:r>
            <a:r>
              <a:rPr lang="en-US" dirty="0" smtClean="0"/>
              <a:t>; and that day there were added about three thousand souls.</a:t>
            </a:r>
            <a:br>
              <a:rPr lang="en-US" dirty="0" smtClean="0"/>
            </a:br>
            <a:r>
              <a:rPr lang="en-US" dirty="0" smtClean="0">
                <a:hlinkClick r:id="rId7"/>
              </a:rPr>
              <a:t>42</a:t>
            </a:r>
            <a:r>
              <a:rPr lang="en-US" dirty="0" smtClean="0"/>
              <a:t> They were continually devoting themselves to the apostles' teaching and to fellowship, to the breaking of bread and to [</a:t>
            </a:r>
            <a:r>
              <a:rPr lang="en-US" dirty="0" err="1" smtClean="0"/>
              <a:t>fn</a:t>
            </a:r>
            <a:r>
              <a:rPr lang="en-US" dirty="0" smtClean="0"/>
              <a:t>] prayer.</a:t>
            </a:r>
            <a:br>
              <a:rPr lang="en-US" dirty="0" smtClean="0"/>
            </a:br>
            <a:r>
              <a:rPr lang="en-US" dirty="0" smtClean="0">
                <a:hlinkClick r:id="rId8"/>
              </a:rPr>
              <a:t>43</a:t>
            </a:r>
            <a:r>
              <a:rPr lang="en-US" dirty="0" smtClean="0"/>
              <a:t> Everyone  kept feeling a sense of awe; and many wonders and signs were taking place through the apostles.</a:t>
            </a:r>
            <a:br>
              <a:rPr lang="en-US" dirty="0" smtClean="0"/>
            </a:br>
            <a:r>
              <a:rPr lang="en-US" dirty="0" smtClean="0">
                <a:hlinkClick r:id="rId9"/>
              </a:rPr>
              <a:t>44</a:t>
            </a:r>
            <a:r>
              <a:rPr lang="en-US" dirty="0" smtClean="0"/>
              <a:t> And all those who had believed were together and had all things in common;</a:t>
            </a:r>
            <a:br>
              <a:rPr lang="en-US" dirty="0" smtClean="0"/>
            </a:br>
            <a:r>
              <a:rPr lang="en-US" dirty="0" smtClean="0">
                <a:hlinkClick r:id="rId10"/>
              </a:rPr>
              <a:t>45</a:t>
            </a:r>
            <a:r>
              <a:rPr lang="en-US" dirty="0" smtClean="0"/>
              <a:t> and they </a:t>
            </a:r>
            <a:r>
              <a:rPr lang="en-US" i="1" dirty="0" smtClean="0"/>
              <a:t>began</a:t>
            </a:r>
            <a:r>
              <a:rPr lang="en-US" dirty="0" smtClean="0"/>
              <a:t> selling their property and possessions and were sharing them with all, as anyone might have need.</a:t>
            </a:r>
            <a:br>
              <a:rPr lang="en-US" dirty="0" smtClean="0"/>
            </a:br>
            <a:r>
              <a:rPr lang="en-US" dirty="0" smtClean="0">
                <a:hlinkClick r:id="rId11"/>
              </a:rPr>
              <a:t>46</a:t>
            </a:r>
            <a:r>
              <a:rPr lang="en-US" dirty="0" smtClean="0"/>
              <a:t> Day by day continuing with one mind in the temple, and breaking bread from house to house, they were taking their meals together with gladness and sincerity of heart,</a:t>
            </a:r>
            <a:br>
              <a:rPr lang="en-US" dirty="0" smtClean="0"/>
            </a:br>
            <a:r>
              <a:rPr lang="en-US" dirty="0" smtClean="0">
                <a:hlinkClick r:id="rId12"/>
              </a:rPr>
              <a:t>47</a:t>
            </a:r>
            <a:r>
              <a:rPr lang="en-US" dirty="0" smtClean="0"/>
              <a:t> praising God and having favor with all the people. </a:t>
            </a:r>
            <a:r>
              <a:rPr lang="en-US" b="1" u="sng" dirty="0" smtClean="0">
                <a:solidFill>
                  <a:srgbClr val="FF0000"/>
                </a:solidFill>
              </a:rPr>
              <a:t>And the Lord was adding to their number (the church, KJV)  day by day those who were being saved.</a:t>
            </a:r>
            <a:endParaRPr lang="en-US" b="1" u="sng" dirty="0">
              <a:solidFill>
                <a:srgbClr val="FF0000"/>
              </a:solidFill>
            </a:endParaRPr>
          </a:p>
        </p:txBody>
      </p:sp>
    </p:spTree>
    <p:extLst>
      <p:ext uri="{BB962C8B-B14F-4D97-AF65-F5344CB8AC3E}">
        <p14:creationId xmlns:p14="http://schemas.microsoft.com/office/powerpoint/2010/main" val="3557868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8675"/>
          </a:xfrm>
        </p:spPr>
        <p:txBody>
          <a:bodyPr/>
          <a:lstStyle/>
          <a:p>
            <a:r>
              <a:rPr lang="en-US" dirty="0" smtClean="0"/>
              <a:t>What, then, is the Church?</a:t>
            </a:r>
            <a:endParaRPr lang="en-US" dirty="0"/>
          </a:p>
        </p:txBody>
      </p:sp>
      <p:sp>
        <p:nvSpPr>
          <p:cNvPr id="3" name="Content Placeholder 2"/>
          <p:cNvSpPr>
            <a:spLocks noGrp="1"/>
          </p:cNvSpPr>
          <p:nvPr>
            <p:ph idx="1"/>
          </p:nvPr>
        </p:nvSpPr>
        <p:spPr>
          <a:xfrm>
            <a:off x="838200" y="1320800"/>
            <a:ext cx="10515600" cy="4856163"/>
          </a:xfrm>
        </p:spPr>
        <p:txBody>
          <a:bodyPr/>
          <a:lstStyle/>
          <a:p>
            <a:r>
              <a:rPr lang="en-US" dirty="0" smtClean="0"/>
              <a:t>From its beginning, it was composed of the “</a:t>
            </a:r>
            <a:r>
              <a:rPr lang="en-US" b="1" dirty="0" smtClean="0">
                <a:solidFill>
                  <a:srgbClr val="FF0000"/>
                </a:solidFill>
              </a:rPr>
              <a:t>saved” </a:t>
            </a:r>
            <a:r>
              <a:rPr lang="en-US" dirty="0" smtClean="0"/>
              <a:t>(Acts 2:47)</a:t>
            </a:r>
          </a:p>
          <a:p>
            <a:r>
              <a:rPr lang="en-US" dirty="0" smtClean="0"/>
              <a:t>Members who were saved complied with Jesus’s command:</a:t>
            </a:r>
          </a:p>
          <a:p>
            <a:pPr lvl="1"/>
            <a:r>
              <a:rPr lang="en-US" dirty="0" smtClean="0">
                <a:hlinkClick r:id="rId2"/>
              </a:rPr>
              <a:t>Mt 15: 15</a:t>
            </a:r>
            <a:r>
              <a:rPr lang="en-US" dirty="0" smtClean="0"/>
              <a:t> And He (i.e., Jesus)  said to them (apostles), "Go into all the world and preach </a:t>
            </a:r>
            <a:r>
              <a:rPr lang="en-US" b="1" u="sng" dirty="0" smtClean="0">
                <a:solidFill>
                  <a:srgbClr val="FF0000"/>
                </a:solidFill>
              </a:rPr>
              <a:t>the gospel </a:t>
            </a:r>
            <a:r>
              <a:rPr lang="en-US" dirty="0" smtClean="0"/>
              <a:t>to all creation.</a:t>
            </a:r>
            <a:br>
              <a:rPr lang="en-US" dirty="0" smtClean="0"/>
            </a:br>
            <a:r>
              <a:rPr lang="en-US" dirty="0" smtClean="0">
                <a:hlinkClick r:id="rId3"/>
              </a:rPr>
              <a:t>16</a:t>
            </a:r>
            <a:r>
              <a:rPr lang="en-US" dirty="0" smtClean="0"/>
              <a:t> </a:t>
            </a:r>
            <a:r>
              <a:rPr lang="en-US" b="1" dirty="0" smtClean="0">
                <a:solidFill>
                  <a:srgbClr val="FF0000"/>
                </a:solidFill>
              </a:rPr>
              <a:t>"</a:t>
            </a:r>
            <a:r>
              <a:rPr lang="en-US" b="1" u="sng" dirty="0" smtClean="0">
                <a:solidFill>
                  <a:srgbClr val="FF0000"/>
                </a:solidFill>
              </a:rPr>
              <a:t>He who has believed and has been baptized shall be saved; but he who has disbelieved shall be condemned</a:t>
            </a:r>
            <a:r>
              <a:rPr lang="en-US" b="1" dirty="0" smtClean="0">
                <a:solidFill>
                  <a:srgbClr val="FF0000"/>
                </a:solidFill>
              </a:rPr>
              <a:t>.”</a:t>
            </a:r>
          </a:p>
          <a:p>
            <a:pPr lvl="1"/>
            <a:endParaRPr lang="en-US" b="1" dirty="0">
              <a:solidFill>
                <a:srgbClr val="FF0000"/>
              </a:solidFill>
            </a:endParaRPr>
          </a:p>
          <a:p>
            <a:pPr lvl="1"/>
            <a:r>
              <a:rPr lang="en-US" b="1" dirty="0" smtClean="0">
                <a:solidFill>
                  <a:srgbClr val="FF0000"/>
                </a:solidFill>
              </a:rPr>
              <a:t>Note:  it takes “help” (i.e., false teaching) to </a:t>
            </a:r>
            <a:r>
              <a:rPr lang="en-US" b="1" dirty="0" err="1" smtClean="0">
                <a:solidFill>
                  <a:srgbClr val="FF0000"/>
                </a:solidFill>
              </a:rPr>
              <a:t>mis</a:t>
            </a:r>
            <a:r>
              <a:rPr lang="en-US" b="1" dirty="0" smtClean="0">
                <a:solidFill>
                  <a:srgbClr val="FF0000"/>
                </a:solidFill>
              </a:rPr>
              <a:t>-understand these passages!</a:t>
            </a:r>
          </a:p>
          <a:p>
            <a:endParaRPr lang="en-US" b="1" dirty="0">
              <a:solidFill>
                <a:srgbClr val="FF0000"/>
              </a:solidFill>
            </a:endParaRPr>
          </a:p>
        </p:txBody>
      </p:sp>
    </p:spTree>
    <p:extLst>
      <p:ext uri="{BB962C8B-B14F-4D97-AF65-F5344CB8AC3E}">
        <p14:creationId xmlns:p14="http://schemas.microsoft.com/office/powerpoint/2010/main" val="914438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04800"/>
            <a:ext cx="10515600" cy="928688"/>
          </a:xfrm>
        </p:spPr>
        <p:txBody>
          <a:bodyPr/>
          <a:lstStyle/>
          <a:p>
            <a:r>
              <a:rPr lang="en-US" dirty="0" smtClean="0"/>
              <a:t>Who are the Lost?</a:t>
            </a:r>
            <a:endParaRPr lang="en-US" dirty="0"/>
          </a:p>
        </p:txBody>
      </p:sp>
      <p:sp>
        <p:nvSpPr>
          <p:cNvPr id="3" name="Content Placeholder 2"/>
          <p:cNvSpPr>
            <a:spLocks noGrp="1"/>
          </p:cNvSpPr>
          <p:nvPr>
            <p:ph idx="1"/>
          </p:nvPr>
        </p:nvSpPr>
        <p:spPr>
          <a:xfrm>
            <a:off x="838200" y="1233488"/>
            <a:ext cx="10515600" cy="4943475"/>
          </a:xfrm>
        </p:spPr>
        <p:txBody>
          <a:bodyPr>
            <a:normAutofit lnSpcReduction="10000"/>
          </a:bodyPr>
          <a:lstStyle/>
          <a:p>
            <a:r>
              <a:rPr lang="en-US" dirty="0" smtClean="0"/>
              <a:t>Those who are NOT the saved.</a:t>
            </a:r>
          </a:p>
          <a:p>
            <a:r>
              <a:rPr lang="en-US" dirty="0" smtClean="0"/>
              <a:t>Includes those competent humans who have never believed the gospel and been baptized for remission of sins under the authority of Jesus Christ.</a:t>
            </a:r>
          </a:p>
          <a:p>
            <a:r>
              <a:rPr lang="en-US" dirty="0" smtClean="0"/>
              <a:t>2 </a:t>
            </a:r>
            <a:r>
              <a:rPr lang="en-US" dirty="0" err="1" smtClean="0"/>
              <a:t>Thes</a:t>
            </a:r>
            <a:r>
              <a:rPr lang="en-US" dirty="0" smtClean="0"/>
              <a:t> 1:6--For after all it is </a:t>
            </a:r>
            <a:r>
              <a:rPr lang="en-US" i="1" dirty="0" smtClean="0"/>
              <a:t>only</a:t>
            </a:r>
            <a:r>
              <a:rPr lang="en-US" dirty="0" smtClean="0"/>
              <a:t> just for God to repay with affliction those who afflict you, </a:t>
            </a:r>
            <a:r>
              <a:rPr lang="en-US" dirty="0" smtClean="0">
                <a:hlinkClick r:id="rId2"/>
              </a:rPr>
              <a:t>7</a:t>
            </a:r>
            <a:r>
              <a:rPr lang="en-US" dirty="0" smtClean="0"/>
              <a:t> and </a:t>
            </a:r>
            <a:r>
              <a:rPr lang="en-US" i="1" dirty="0" smtClean="0"/>
              <a:t>to give</a:t>
            </a:r>
            <a:r>
              <a:rPr lang="en-US" dirty="0" smtClean="0"/>
              <a:t> relief to you who are afflicted and to us as well when the Lord Jesus will be revealed from heaven with His mighty angels in flaming fire, </a:t>
            </a:r>
            <a:r>
              <a:rPr lang="en-US" dirty="0" smtClean="0">
                <a:hlinkClick r:id="rId3"/>
              </a:rPr>
              <a:t>8</a:t>
            </a:r>
            <a:r>
              <a:rPr lang="en-US" dirty="0" smtClean="0"/>
              <a:t> dealing out </a:t>
            </a:r>
            <a:r>
              <a:rPr lang="en-US" b="1" u="sng" dirty="0" smtClean="0">
                <a:solidFill>
                  <a:srgbClr val="FF0000"/>
                </a:solidFill>
              </a:rPr>
              <a:t>retribution to those who do not know God and to those who do not obey the gospel of our Lord Jesus.</a:t>
            </a:r>
            <a:br>
              <a:rPr lang="en-US" b="1" u="sng" dirty="0" smtClean="0">
                <a:solidFill>
                  <a:srgbClr val="FF0000"/>
                </a:solidFill>
              </a:rPr>
            </a:br>
            <a:r>
              <a:rPr lang="en-US" b="1" u="sng" dirty="0" smtClean="0">
                <a:solidFill>
                  <a:srgbClr val="FF0000"/>
                </a:solidFill>
                <a:hlinkClick r:id="rId4"/>
              </a:rPr>
              <a:t>9</a:t>
            </a:r>
            <a:r>
              <a:rPr lang="en-US" b="1" u="sng" dirty="0" smtClean="0">
                <a:solidFill>
                  <a:srgbClr val="FF0000"/>
                </a:solidFill>
              </a:rPr>
              <a:t> These will pay the penalty of eternal destruction, away from the presence of the Lord and from the glory of His power.</a:t>
            </a:r>
            <a:endParaRPr lang="en-US" dirty="0" smtClean="0"/>
          </a:p>
          <a:p>
            <a:endParaRPr lang="en-US" dirty="0" smtClean="0"/>
          </a:p>
          <a:p>
            <a:endParaRPr lang="en-US" dirty="0"/>
          </a:p>
        </p:txBody>
      </p:sp>
    </p:spTree>
    <p:extLst>
      <p:ext uri="{BB962C8B-B14F-4D97-AF65-F5344CB8AC3E}">
        <p14:creationId xmlns:p14="http://schemas.microsoft.com/office/powerpoint/2010/main" val="347516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42975"/>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Who are the Lost?</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a:xfrm>
            <a:off x="838200" y="1079500"/>
            <a:ext cx="10515600" cy="5097463"/>
          </a:xfrm>
        </p:spPr>
        <p:txBody>
          <a:bodyPr/>
          <a:lstStyle/>
          <a:p>
            <a:r>
              <a:rPr lang="en-US" dirty="0" smtClean="0"/>
              <a:t>Includes those former Christians who believed, were baptized, and then have “fallen from grace.” (Gal 5:4)</a:t>
            </a:r>
          </a:p>
          <a:p>
            <a:r>
              <a:rPr lang="en-US" dirty="0" smtClean="0"/>
              <a:t> </a:t>
            </a:r>
            <a:r>
              <a:rPr lang="en-US" b="1" dirty="0" smtClean="0">
                <a:solidFill>
                  <a:srgbClr val="FF0000"/>
                </a:solidFill>
              </a:rPr>
              <a:t>Acts 8:20-</a:t>
            </a:r>
            <a:r>
              <a:rPr lang="en-US" dirty="0" smtClean="0"/>
              <a:t>- But Peter said to him (i.e., Simon, a converted sorcerer), "May your silver perish with you, because you thought you could obtain the gift of God with money!</a:t>
            </a:r>
            <a:br>
              <a:rPr lang="en-US" dirty="0" smtClean="0"/>
            </a:br>
            <a:r>
              <a:rPr lang="en-US" dirty="0" smtClean="0">
                <a:hlinkClick r:id="rId2"/>
              </a:rPr>
              <a:t>21</a:t>
            </a:r>
            <a:r>
              <a:rPr lang="en-US" dirty="0" smtClean="0"/>
              <a:t> "You have no part or portion in this matter, for </a:t>
            </a:r>
            <a:r>
              <a:rPr lang="en-US" b="1" dirty="0" smtClean="0">
                <a:solidFill>
                  <a:srgbClr val="FF0000"/>
                </a:solidFill>
              </a:rPr>
              <a:t>your heart is not right before God.</a:t>
            </a:r>
            <a:br>
              <a:rPr lang="en-US" b="1" dirty="0" smtClean="0">
                <a:solidFill>
                  <a:srgbClr val="FF0000"/>
                </a:solidFill>
              </a:rPr>
            </a:br>
            <a:r>
              <a:rPr lang="en-US" dirty="0" smtClean="0">
                <a:hlinkClick r:id="rId3"/>
              </a:rPr>
              <a:t>22</a:t>
            </a:r>
            <a:r>
              <a:rPr lang="en-US" dirty="0" smtClean="0"/>
              <a:t> "Therefore </a:t>
            </a:r>
            <a:r>
              <a:rPr lang="en-US" b="1" u="sng" dirty="0" smtClean="0">
                <a:solidFill>
                  <a:srgbClr val="FF0000"/>
                </a:solidFill>
              </a:rPr>
              <a:t>repent </a:t>
            </a:r>
            <a:r>
              <a:rPr lang="en-US" b="1" dirty="0" smtClean="0">
                <a:solidFill>
                  <a:srgbClr val="FF0000"/>
                </a:solidFill>
              </a:rPr>
              <a:t>of this wickedness of yours, and </a:t>
            </a:r>
            <a:r>
              <a:rPr lang="en-US" b="1" u="sng" dirty="0" smtClean="0">
                <a:solidFill>
                  <a:srgbClr val="FF0000"/>
                </a:solidFill>
              </a:rPr>
              <a:t>pray</a:t>
            </a:r>
            <a:r>
              <a:rPr lang="en-US" b="1" dirty="0" smtClean="0">
                <a:solidFill>
                  <a:srgbClr val="FF0000"/>
                </a:solidFill>
              </a:rPr>
              <a:t> the Lord that, if possible, the intention of your heart may be forgiven you</a:t>
            </a:r>
            <a:r>
              <a:rPr lang="en-US" dirty="0" smtClean="0"/>
              <a:t>.</a:t>
            </a:r>
            <a:br>
              <a:rPr lang="en-US" dirty="0" smtClean="0"/>
            </a:br>
            <a:r>
              <a:rPr lang="en-US" dirty="0" smtClean="0">
                <a:hlinkClick r:id="rId4"/>
              </a:rPr>
              <a:t>23</a:t>
            </a:r>
            <a:r>
              <a:rPr lang="en-US" dirty="0" smtClean="0"/>
              <a:t> "For I see that you are in the </a:t>
            </a:r>
            <a:r>
              <a:rPr lang="en-US" b="1" dirty="0" smtClean="0">
                <a:solidFill>
                  <a:srgbClr val="FF0000"/>
                </a:solidFill>
              </a:rPr>
              <a:t>gall of bitterness and in the bondage  of iniquity."</a:t>
            </a:r>
            <a:endParaRPr lang="en-US" b="1" dirty="0">
              <a:solidFill>
                <a:srgbClr val="FF0000"/>
              </a:solidFill>
            </a:endParaRPr>
          </a:p>
        </p:txBody>
      </p:sp>
    </p:spTree>
    <p:extLst>
      <p:ext uri="{BB962C8B-B14F-4D97-AF65-F5344CB8AC3E}">
        <p14:creationId xmlns:p14="http://schemas.microsoft.com/office/powerpoint/2010/main" val="168877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7648"/>
          </a:xfrm>
        </p:spPr>
        <p:txBody>
          <a:bodyPr>
            <a:normAutofit fontScale="90000"/>
          </a:bodyPr>
          <a:lstStyle/>
          <a:p>
            <a:r>
              <a:rPr lang="en-US" dirty="0" smtClean="0"/>
              <a:t>What Americans Believe </a:t>
            </a:r>
            <a:br>
              <a:rPr lang="en-US" dirty="0" smtClean="0"/>
            </a:br>
            <a:r>
              <a:rPr lang="en-US" sz="2700" dirty="0" smtClean="0"/>
              <a:t>Lifeway Research Poll-April 2016</a:t>
            </a:r>
            <a:endParaRPr lang="en-US" sz="2700" dirty="0"/>
          </a:p>
        </p:txBody>
      </p:sp>
      <p:sp>
        <p:nvSpPr>
          <p:cNvPr id="3" name="Content Placeholder 2"/>
          <p:cNvSpPr>
            <a:spLocks noGrp="1"/>
          </p:cNvSpPr>
          <p:nvPr>
            <p:ph idx="1"/>
          </p:nvPr>
        </p:nvSpPr>
        <p:spPr/>
        <p:txBody>
          <a:bodyPr/>
          <a:lstStyle/>
          <a:p>
            <a:r>
              <a:rPr lang="en-US" dirty="0" smtClean="0"/>
              <a:t>64%--God accepts all religions (incl. Islam, Judaism, etc.)</a:t>
            </a:r>
          </a:p>
          <a:p>
            <a:r>
              <a:rPr lang="en-US" dirty="0" smtClean="0"/>
              <a:t>52%--good deeds will earn a spot in heaven</a:t>
            </a:r>
          </a:p>
          <a:p>
            <a:r>
              <a:rPr lang="en-US" dirty="0" smtClean="0"/>
              <a:t>65%—everyone sins a little, but most are “good” by nature</a:t>
            </a:r>
          </a:p>
          <a:p>
            <a:r>
              <a:rPr lang="en-US" dirty="0" smtClean="0"/>
              <a:t>40% - do not believe that non-believers (in Jesus Christ) will go to hell</a:t>
            </a:r>
          </a:p>
          <a:p>
            <a:r>
              <a:rPr lang="en-US" dirty="0" smtClean="0"/>
              <a:t>60% - everyone will “eventually” go to heaven</a:t>
            </a:r>
          </a:p>
          <a:p>
            <a:pPr marL="0" indent="0">
              <a:buNone/>
            </a:pPr>
            <a:endParaRPr lang="en-US" dirty="0" smtClean="0"/>
          </a:p>
          <a:p>
            <a:pPr marL="0" indent="0">
              <a:buNone/>
            </a:pPr>
            <a:r>
              <a:rPr lang="en-US" dirty="0" smtClean="0"/>
              <a:t>“</a:t>
            </a:r>
            <a:r>
              <a:rPr lang="en-US" b="1" i="1" dirty="0" smtClean="0">
                <a:solidFill>
                  <a:srgbClr val="FF0000"/>
                </a:solidFill>
              </a:rPr>
              <a:t>Contradictory and incompatible beliefs are okay for most people</a:t>
            </a:r>
            <a:r>
              <a:rPr lang="en-US" dirty="0" smtClean="0"/>
              <a:t>.”</a:t>
            </a:r>
          </a:p>
          <a:p>
            <a:endParaRPr lang="en-US" dirty="0" smtClean="0"/>
          </a:p>
          <a:p>
            <a:endParaRPr lang="en-US" dirty="0"/>
          </a:p>
        </p:txBody>
      </p:sp>
    </p:spTree>
    <p:extLst>
      <p:ext uri="{BB962C8B-B14F-4D97-AF65-F5344CB8AC3E}">
        <p14:creationId xmlns:p14="http://schemas.microsoft.com/office/powerpoint/2010/main" val="2896034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0501"/>
            <a:ext cx="10515600" cy="838200"/>
          </a:xfrm>
        </p:spPr>
        <p:txBody>
          <a:bodyPr>
            <a:normAutofit fontScale="90000"/>
          </a:bodyPr>
          <a:lstStyle/>
          <a:p>
            <a:r>
              <a:rPr lang="en-US" dirty="0" smtClean="0"/>
              <a:t/>
            </a:r>
            <a:br>
              <a:rPr lang="en-US" dirty="0" smtClean="0"/>
            </a:br>
            <a:r>
              <a:rPr lang="en-US" dirty="0" smtClean="0"/>
              <a:t>Who are the Lost?</a:t>
            </a:r>
            <a:endParaRPr lang="en-US" dirty="0"/>
          </a:p>
        </p:txBody>
      </p:sp>
      <p:sp>
        <p:nvSpPr>
          <p:cNvPr id="3" name="Content Placeholder 2"/>
          <p:cNvSpPr>
            <a:spLocks noGrp="1"/>
          </p:cNvSpPr>
          <p:nvPr>
            <p:ph idx="1"/>
          </p:nvPr>
        </p:nvSpPr>
        <p:spPr>
          <a:xfrm>
            <a:off x="838200" y="1270000"/>
            <a:ext cx="10515600" cy="4906963"/>
          </a:xfrm>
        </p:spPr>
        <p:txBody>
          <a:bodyPr>
            <a:normAutofit fontScale="92500"/>
          </a:bodyPr>
          <a:lstStyle/>
          <a:p>
            <a:r>
              <a:rPr lang="en-US" dirty="0" smtClean="0"/>
              <a:t>The unrepentant Christian who falls back into sin.</a:t>
            </a:r>
          </a:p>
          <a:p>
            <a:r>
              <a:rPr lang="en-US" dirty="0" err="1" smtClean="0">
                <a:hlinkClick r:id="rId2"/>
              </a:rPr>
              <a:t>Heb</a:t>
            </a:r>
            <a:r>
              <a:rPr lang="en-US" dirty="0" smtClean="0">
                <a:hlinkClick r:id="rId2"/>
              </a:rPr>
              <a:t> 10:26</a:t>
            </a:r>
            <a:r>
              <a:rPr lang="en-US" dirty="0" smtClean="0"/>
              <a:t> --- For if we (written to Christians) </a:t>
            </a:r>
            <a:r>
              <a:rPr lang="en-US" b="1" u="sng" dirty="0" smtClean="0">
                <a:solidFill>
                  <a:srgbClr val="FF0000"/>
                </a:solidFill>
              </a:rPr>
              <a:t>go on sinning willfully </a:t>
            </a:r>
            <a:r>
              <a:rPr lang="en-US" dirty="0" smtClean="0"/>
              <a:t>after receiving the knowledge of the truth, there no longer remains a sacrifice for sins, </a:t>
            </a:r>
            <a:r>
              <a:rPr lang="en-US" dirty="0" smtClean="0">
                <a:hlinkClick r:id="rId3"/>
              </a:rPr>
              <a:t>27</a:t>
            </a:r>
            <a:r>
              <a:rPr lang="en-US" dirty="0" smtClean="0"/>
              <a:t> but a </a:t>
            </a:r>
            <a:r>
              <a:rPr lang="en-US" b="1" u="sng" dirty="0" smtClean="0">
                <a:solidFill>
                  <a:srgbClr val="FF0000"/>
                </a:solidFill>
              </a:rPr>
              <a:t>terrifying expectation of judgment </a:t>
            </a:r>
            <a:r>
              <a:rPr lang="en-US" dirty="0" smtClean="0"/>
              <a:t>and the fury of a fire which will consume the adversaries. </a:t>
            </a:r>
            <a:r>
              <a:rPr lang="en-US" dirty="0" smtClean="0">
                <a:hlinkClick r:id="rId4"/>
              </a:rPr>
              <a:t>28</a:t>
            </a:r>
            <a:r>
              <a:rPr lang="en-US" dirty="0" smtClean="0"/>
              <a:t> Anyone who has set aside the Law of Moses dies without mercy on </a:t>
            </a:r>
            <a:r>
              <a:rPr lang="en-US" i="1" dirty="0" smtClean="0"/>
              <a:t>the testimony of</a:t>
            </a:r>
            <a:r>
              <a:rPr lang="en-US" dirty="0" smtClean="0"/>
              <a:t> two or three witnesses.</a:t>
            </a:r>
            <a:br>
              <a:rPr lang="en-US" dirty="0" smtClean="0"/>
            </a:br>
            <a:r>
              <a:rPr lang="en-US" dirty="0" smtClean="0">
                <a:hlinkClick r:id="rId5"/>
              </a:rPr>
              <a:t>29</a:t>
            </a:r>
            <a:r>
              <a:rPr lang="en-US" dirty="0" smtClean="0"/>
              <a:t> </a:t>
            </a:r>
            <a:r>
              <a:rPr lang="en-US" b="1" u="sng" dirty="0" smtClean="0">
                <a:solidFill>
                  <a:srgbClr val="FF0000"/>
                </a:solidFill>
              </a:rPr>
              <a:t>How much severer punishment do you think he will deserve who has trampled under foot the Son of God, and has regarded as unclean the blood of the covenant by which he was sanctified, and has insulted the Spirit of grace?</a:t>
            </a:r>
            <a:r>
              <a:rPr lang="en-US" dirty="0" smtClean="0"/>
              <a:t/>
            </a:r>
            <a:br>
              <a:rPr lang="en-US" dirty="0" smtClean="0"/>
            </a:br>
            <a:r>
              <a:rPr lang="en-US" dirty="0" smtClean="0">
                <a:hlinkClick r:id="rId6"/>
              </a:rPr>
              <a:t>30</a:t>
            </a:r>
            <a:r>
              <a:rPr lang="en-US" dirty="0" smtClean="0"/>
              <a:t> For we know Him who said, "Vengeance is Mine, I will repay." And again, "The Lord will judge His people."</a:t>
            </a:r>
            <a:br>
              <a:rPr lang="en-US" dirty="0" smtClean="0"/>
            </a:br>
            <a:r>
              <a:rPr lang="en-US" dirty="0" smtClean="0">
                <a:hlinkClick r:id="rId7"/>
              </a:rPr>
              <a:t>31</a:t>
            </a:r>
            <a:r>
              <a:rPr lang="en-US" dirty="0" smtClean="0"/>
              <a:t> </a:t>
            </a:r>
            <a:r>
              <a:rPr lang="en-US" b="1" u="sng" dirty="0" smtClean="0">
                <a:solidFill>
                  <a:srgbClr val="FF0000"/>
                </a:solidFill>
              </a:rPr>
              <a:t>It is a terrifying thing to fall into the hands of the living God.</a:t>
            </a:r>
            <a:endParaRPr lang="en-US" b="1" u="sng" dirty="0">
              <a:solidFill>
                <a:srgbClr val="FF0000"/>
              </a:solidFill>
            </a:endParaRPr>
          </a:p>
        </p:txBody>
      </p:sp>
    </p:spTree>
    <p:extLst>
      <p:ext uri="{BB962C8B-B14F-4D97-AF65-F5344CB8AC3E}">
        <p14:creationId xmlns:p14="http://schemas.microsoft.com/office/powerpoint/2010/main" val="231024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7093"/>
          </a:xfrm>
        </p:spPr>
        <p:txBody>
          <a:bodyPr/>
          <a:lstStyle/>
          <a:p>
            <a:r>
              <a:rPr lang="en-US" dirty="0" smtClean="0"/>
              <a:t>Who are the Lost?</a:t>
            </a:r>
            <a:endParaRPr lang="en-US" dirty="0"/>
          </a:p>
        </p:txBody>
      </p:sp>
      <p:sp>
        <p:nvSpPr>
          <p:cNvPr id="3" name="Content Placeholder 2"/>
          <p:cNvSpPr>
            <a:spLocks noGrp="1"/>
          </p:cNvSpPr>
          <p:nvPr>
            <p:ph idx="1"/>
          </p:nvPr>
        </p:nvSpPr>
        <p:spPr>
          <a:xfrm>
            <a:off x="838200" y="1278082"/>
            <a:ext cx="10515600" cy="4898881"/>
          </a:xfrm>
        </p:spPr>
        <p:txBody>
          <a:bodyPr/>
          <a:lstStyle/>
          <a:p>
            <a:r>
              <a:rPr lang="en-US" dirty="0" smtClean="0"/>
              <a:t>Unrepentant Christians who don’t take advantage of the “Advocate with the Father” – Jesus Christ -- when we sin.</a:t>
            </a:r>
          </a:p>
          <a:p>
            <a:endParaRPr lang="en-US" dirty="0"/>
          </a:p>
          <a:p>
            <a:r>
              <a:rPr lang="en-US" dirty="0" smtClean="0"/>
              <a:t> </a:t>
            </a:r>
            <a:r>
              <a:rPr lang="en-US" dirty="0" smtClean="0">
                <a:solidFill>
                  <a:schemeClr val="accent1">
                    <a:lumMod val="75000"/>
                  </a:schemeClr>
                </a:solidFill>
              </a:rPr>
              <a:t>I </a:t>
            </a:r>
            <a:r>
              <a:rPr lang="en-US" dirty="0" err="1" smtClean="0">
                <a:solidFill>
                  <a:schemeClr val="accent1">
                    <a:lumMod val="75000"/>
                  </a:schemeClr>
                </a:solidFill>
              </a:rPr>
              <a:t>Jn</a:t>
            </a:r>
            <a:r>
              <a:rPr lang="en-US" dirty="0" smtClean="0">
                <a:solidFill>
                  <a:schemeClr val="accent1">
                    <a:lumMod val="75000"/>
                  </a:schemeClr>
                </a:solidFill>
              </a:rPr>
              <a:t> 2:1-</a:t>
            </a:r>
            <a:r>
              <a:rPr lang="en-US" dirty="0" smtClean="0"/>
              <a:t>-</a:t>
            </a:r>
            <a:r>
              <a:rPr lang="en-US" dirty="0"/>
              <a:t> My little children, I am writing these things to you so that you may not sin. </a:t>
            </a:r>
            <a:r>
              <a:rPr lang="en-US" b="1" u="sng" dirty="0">
                <a:solidFill>
                  <a:srgbClr val="FF0000"/>
                </a:solidFill>
              </a:rPr>
              <a:t>And if anyone sins, we have an </a:t>
            </a:r>
            <a:r>
              <a:rPr lang="en-US" b="1" u="sng" dirty="0" smtClean="0">
                <a:solidFill>
                  <a:srgbClr val="FF0000"/>
                </a:solidFill>
              </a:rPr>
              <a:t>Advocate </a:t>
            </a:r>
            <a:r>
              <a:rPr lang="en-US" b="1" u="sng" dirty="0">
                <a:solidFill>
                  <a:srgbClr val="FF0000"/>
                </a:solidFill>
              </a:rPr>
              <a:t>with the Father, Jesus Christ the righteous; </a:t>
            </a:r>
            <a:r>
              <a:rPr lang="en-US" baseline="30000" dirty="0"/>
              <a:t> </a:t>
            </a:r>
            <a:r>
              <a:rPr lang="en-US" dirty="0" smtClean="0">
                <a:solidFill>
                  <a:schemeClr val="accent1">
                    <a:lumMod val="75000"/>
                  </a:schemeClr>
                </a:solidFill>
              </a:rPr>
              <a:t>(2) </a:t>
            </a:r>
            <a:r>
              <a:rPr lang="en-US" dirty="0" smtClean="0"/>
              <a:t>and </a:t>
            </a:r>
            <a:r>
              <a:rPr lang="en-US" dirty="0"/>
              <a:t>He Himself is the </a:t>
            </a:r>
            <a:r>
              <a:rPr lang="en-US" dirty="0" smtClean="0"/>
              <a:t>propitiation </a:t>
            </a:r>
            <a:r>
              <a:rPr lang="en-US" dirty="0"/>
              <a:t>for our sins; and not for ours only, but also for </a:t>
            </a:r>
            <a:r>
              <a:rPr lang="en-US" i="1" dirty="0"/>
              <a:t>those of</a:t>
            </a:r>
            <a:r>
              <a:rPr lang="en-US" dirty="0"/>
              <a:t> the whole world.</a:t>
            </a:r>
            <a:endParaRPr lang="en-US" dirty="0" smtClean="0"/>
          </a:p>
          <a:p>
            <a:endParaRPr lang="en-US" dirty="0"/>
          </a:p>
          <a:p>
            <a:endParaRPr lang="en-US" dirty="0"/>
          </a:p>
        </p:txBody>
      </p:sp>
    </p:spTree>
    <p:extLst>
      <p:ext uri="{BB962C8B-B14F-4D97-AF65-F5344CB8AC3E}">
        <p14:creationId xmlns:p14="http://schemas.microsoft.com/office/powerpoint/2010/main" val="221143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9901"/>
            <a:ext cx="10515600" cy="647700"/>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685800" y="1391887"/>
            <a:ext cx="10918371" cy="4774190"/>
          </a:xfrm>
        </p:spPr>
        <p:txBody>
          <a:bodyPr>
            <a:normAutofit fontScale="85000" lnSpcReduction="10000"/>
          </a:bodyPr>
          <a:lstStyle/>
          <a:p>
            <a:r>
              <a:rPr lang="en-US" dirty="0" smtClean="0"/>
              <a:t>God wants a people (His “children”, His “family”) to voluntarily seek Him, believe His Word, obey to the best of their ability, and continually walk in the Spirit of Truth.</a:t>
            </a:r>
          </a:p>
          <a:p>
            <a:r>
              <a:rPr lang="en-US" dirty="0" smtClean="0"/>
              <a:t>God provided the plan of salvation, with Jesus as the propitiation (the substitute sacrifice) for our sins.</a:t>
            </a:r>
          </a:p>
          <a:p>
            <a:r>
              <a:rPr lang="en-US" dirty="0" smtClean="0"/>
              <a:t>Christ purchased the Church with His blood. (Acts 28:28) </a:t>
            </a:r>
          </a:p>
          <a:p>
            <a:r>
              <a:rPr lang="en-US" dirty="0" smtClean="0"/>
              <a:t>We are added to the Church (i.e., the saved) upon our obedience to the gospel. </a:t>
            </a:r>
          </a:p>
          <a:p>
            <a:r>
              <a:rPr lang="en-US" dirty="0" smtClean="0"/>
              <a:t>Salvation is “the free gift of eternal life” but must be accepted by a believing, repentant, sinner who wants to be saved. </a:t>
            </a:r>
          </a:p>
          <a:p>
            <a:r>
              <a:rPr lang="en-US" dirty="0" smtClean="0"/>
              <a:t>A new Christian (baptized believer) begins a new life, a journey, a “walk in the Light”, with the Advocate,  that hopefully ends in eternal life. </a:t>
            </a:r>
          </a:p>
          <a:p>
            <a:r>
              <a:rPr lang="en-US" dirty="0" smtClean="0"/>
              <a:t>If that describes you, then there is no logical reason to delay your obedience. </a:t>
            </a:r>
          </a:p>
          <a:p>
            <a:r>
              <a:rPr lang="en-US" dirty="0" smtClean="0"/>
              <a:t>Come today---no reason to delay---please don’t delay!</a:t>
            </a:r>
            <a:endParaRPr lang="en-US" dirty="0"/>
          </a:p>
        </p:txBody>
      </p:sp>
    </p:spTree>
    <p:extLst>
      <p:ext uri="{BB962C8B-B14F-4D97-AF65-F5344CB8AC3E}">
        <p14:creationId xmlns:p14="http://schemas.microsoft.com/office/powerpoint/2010/main" val="203611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 Lost?</a:t>
            </a:r>
            <a:endParaRPr lang="en-US" dirty="0"/>
          </a:p>
        </p:txBody>
      </p:sp>
      <p:sp>
        <p:nvSpPr>
          <p:cNvPr id="3" name="Content Placeholder 2"/>
          <p:cNvSpPr>
            <a:spLocks noGrp="1"/>
          </p:cNvSpPr>
          <p:nvPr>
            <p:ph idx="1"/>
          </p:nvPr>
        </p:nvSpPr>
        <p:spPr>
          <a:xfrm>
            <a:off x="838200" y="1569027"/>
            <a:ext cx="10515600" cy="4607936"/>
          </a:xfrm>
        </p:spPr>
        <p:txBody>
          <a:bodyPr>
            <a:normAutofit/>
          </a:bodyPr>
          <a:lstStyle/>
          <a:p>
            <a:r>
              <a:rPr lang="en-US" sz="3600" dirty="0" smtClean="0"/>
              <a:t>Alternatives</a:t>
            </a:r>
          </a:p>
          <a:p>
            <a:pPr marL="0" indent="0">
              <a:buNone/>
            </a:pPr>
            <a:endParaRPr lang="en-US" sz="3600" dirty="0" smtClean="0"/>
          </a:p>
          <a:p>
            <a:pPr lvl="1"/>
            <a:r>
              <a:rPr lang="en-US" sz="3600" dirty="0" smtClean="0"/>
              <a:t>Everyone will be saved—</a:t>
            </a:r>
            <a:r>
              <a:rPr lang="en-US" sz="3600" u="sng" dirty="0" smtClean="0"/>
              <a:t>nobody</a:t>
            </a:r>
            <a:r>
              <a:rPr lang="en-US" sz="3600" dirty="0" smtClean="0"/>
              <a:t> will be lost.</a:t>
            </a:r>
          </a:p>
          <a:p>
            <a:pPr marL="457200" lvl="1" indent="0">
              <a:buNone/>
            </a:pPr>
            <a:endParaRPr lang="en-US" sz="3600" dirty="0" smtClean="0"/>
          </a:p>
          <a:p>
            <a:pPr lvl="1"/>
            <a:r>
              <a:rPr lang="en-US" sz="3600" dirty="0" smtClean="0"/>
              <a:t>Nobody will be saved—</a:t>
            </a:r>
            <a:r>
              <a:rPr lang="en-US" sz="3600" u="sng" dirty="0" smtClean="0"/>
              <a:t>everyone</a:t>
            </a:r>
            <a:r>
              <a:rPr lang="en-US" sz="3600" dirty="0" smtClean="0"/>
              <a:t> will be lost.</a:t>
            </a:r>
          </a:p>
          <a:p>
            <a:pPr marL="457200" lvl="1" indent="0">
              <a:buNone/>
            </a:pPr>
            <a:endParaRPr lang="en-US" sz="3600" dirty="0" smtClean="0"/>
          </a:p>
          <a:p>
            <a:pPr lvl="1"/>
            <a:r>
              <a:rPr lang="en-US" sz="3600" dirty="0" smtClean="0"/>
              <a:t>Some will be lost –</a:t>
            </a:r>
            <a:r>
              <a:rPr lang="en-US" sz="3600" u="sng" dirty="0" smtClean="0"/>
              <a:t>some</a:t>
            </a:r>
            <a:r>
              <a:rPr lang="en-US" sz="3600" dirty="0" smtClean="0"/>
              <a:t> will be saved. </a:t>
            </a:r>
            <a:endParaRPr lang="en-US" sz="3600" dirty="0"/>
          </a:p>
        </p:txBody>
      </p:sp>
    </p:spTree>
    <p:extLst>
      <p:ext uri="{BB962C8B-B14F-4D97-AF65-F5344CB8AC3E}">
        <p14:creationId xmlns:p14="http://schemas.microsoft.com/office/powerpoint/2010/main" val="152505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4130"/>
          </a:xfrm>
        </p:spPr>
        <p:txBody>
          <a:bodyPr/>
          <a:lstStyle/>
          <a:p>
            <a:r>
              <a:rPr lang="en-US" dirty="0" smtClean="0"/>
              <a:t>Who Are the Lost?</a:t>
            </a:r>
            <a:endParaRPr lang="en-US" dirty="0"/>
          </a:p>
        </p:txBody>
      </p:sp>
      <p:sp>
        <p:nvSpPr>
          <p:cNvPr id="3" name="Content Placeholder 2"/>
          <p:cNvSpPr>
            <a:spLocks noGrp="1"/>
          </p:cNvSpPr>
          <p:nvPr>
            <p:ph idx="1"/>
          </p:nvPr>
        </p:nvSpPr>
        <p:spPr>
          <a:xfrm>
            <a:off x="838200" y="1309256"/>
            <a:ext cx="10515600" cy="4867707"/>
          </a:xfrm>
        </p:spPr>
        <p:txBody>
          <a:bodyPr>
            <a:normAutofit/>
          </a:bodyPr>
          <a:lstStyle/>
          <a:p>
            <a:r>
              <a:rPr lang="en-US" sz="3200" dirty="0" smtClean="0"/>
              <a:t>Alternative #1:  Everyone will be saved -  </a:t>
            </a:r>
            <a:r>
              <a:rPr lang="en-US" sz="3200" u="sng" dirty="0" smtClean="0"/>
              <a:t>nobody </a:t>
            </a:r>
            <a:r>
              <a:rPr lang="en-US" sz="3200" dirty="0" smtClean="0"/>
              <a:t>will be lost.</a:t>
            </a:r>
          </a:p>
          <a:p>
            <a:r>
              <a:rPr lang="en-US" sz="3200" dirty="0" smtClean="0"/>
              <a:t>If true, then:</a:t>
            </a:r>
          </a:p>
          <a:p>
            <a:pPr lvl="1"/>
            <a:r>
              <a:rPr lang="en-US" sz="3200" dirty="0" smtClean="0"/>
              <a:t>You and I don’t have to worry. We can truly live, eat, and be merry…for tomorrow we may die…but we’ll be saved in eternity.</a:t>
            </a:r>
          </a:p>
          <a:p>
            <a:pPr lvl="1"/>
            <a:r>
              <a:rPr lang="en-US" sz="3200" dirty="0" smtClean="0"/>
              <a:t>Uh, what about Nero, Hitler, Stalin, Pol Pot, Charles Manson, Saddam Hussein, Osama Bin Laden, etc.?</a:t>
            </a:r>
          </a:p>
          <a:p>
            <a:pPr lvl="1"/>
            <a:r>
              <a:rPr lang="en-US" sz="3200" dirty="0" smtClean="0"/>
              <a:t>You okay with that? </a:t>
            </a:r>
            <a:endParaRPr lang="en-US" sz="3200" dirty="0"/>
          </a:p>
        </p:txBody>
      </p:sp>
    </p:spTree>
    <p:extLst>
      <p:ext uri="{BB962C8B-B14F-4D97-AF65-F5344CB8AC3E}">
        <p14:creationId xmlns:p14="http://schemas.microsoft.com/office/powerpoint/2010/main" val="132767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52474"/>
          </a:xfrm>
        </p:spPr>
        <p:txBody>
          <a:bodyPr/>
          <a:lstStyle/>
          <a:p>
            <a:r>
              <a:rPr lang="en-US" dirty="0" smtClean="0"/>
              <a:t>Who Are the Lost?</a:t>
            </a:r>
            <a:endParaRPr lang="en-US" dirty="0"/>
          </a:p>
        </p:txBody>
      </p:sp>
      <p:sp>
        <p:nvSpPr>
          <p:cNvPr id="3" name="Content Placeholder 2"/>
          <p:cNvSpPr>
            <a:spLocks noGrp="1"/>
          </p:cNvSpPr>
          <p:nvPr>
            <p:ph idx="1"/>
          </p:nvPr>
        </p:nvSpPr>
        <p:spPr>
          <a:xfrm>
            <a:off x="698500" y="1219200"/>
            <a:ext cx="10807700" cy="4678363"/>
          </a:xfrm>
        </p:spPr>
        <p:txBody>
          <a:bodyPr>
            <a:noAutofit/>
          </a:bodyPr>
          <a:lstStyle/>
          <a:p>
            <a:r>
              <a:rPr lang="en-US" sz="3000" dirty="0" smtClean="0"/>
              <a:t>Alternative #2:  Nobody will be saved—</a:t>
            </a:r>
            <a:r>
              <a:rPr lang="en-US" sz="3000" u="sng" dirty="0" smtClean="0"/>
              <a:t>everyone</a:t>
            </a:r>
            <a:r>
              <a:rPr lang="en-US" sz="3000" dirty="0" smtClean="0"/>
              <a:t> will be lost.</a:t>
            </a:r>
          </a:p>
          <a:p>
            <a:r>
              <a:rPr lang="en-US" sz="3000" dirty="0" smtClean="0"/>
              <a:t>If true, then:</a:t>
            </a:r>
          </a:p>
          <a:p>
            <a:pPr lvl="1"/>
            <a:r>
              <a:rPr lang="en-US" sz="3000" dirty="0" smtClean="0"/>
              <a:t>Then God is a cruel tyrant Who created mankind with no hope. </a:t>
            </a:r>
          </a:p>
          <a:p>
            <a:pPr lvl="1"/>
            <a:r>
              <a:rPr lang="en-US" sz="3000" dirty="0" smtClean="0"/>
              <a:t>Since there is no hope for the hereafter—death is to be feared. We should again live, eat, and be merry—for tomorrow we may die and face terrible consequences. </a:t>
            </a:r>
          </a:p>
          <a:p>
            <a:pPr lvl="1"/>
            <a:r>
              <a:rPr lang="en-US" sz="3000" dirty="0" smtClean="0"/>
              <a:t>What about babies?  What about the truly innocent?  What about the best of humanity? Why live “good, moral lives” on earth?</a:t>
            </a:r>
          </a:p>
          <a:p>
            <a:pPr lvl="1"/>
            <a:r>
              <a:rPr lang="en-US" sz="3000" dirty="0" smtClean="0"/>
              <a:t>You okay with that? </a:t>
            </a:r>
          </a:p>
        </p:txBody>
      </p:sp>
    </p:spTree>
    <p:extLst>
      <p:ext uri="{BB962C8B-B14F-4D97-AF65-F5344CB8AC3E}">
        <p14:creationId xmlns:p14="http://schemas.microsoft.com/office/powerpoint/2010/main" val="417503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0337"/>
            <a:ext cx="10515600" cy="1122363"/>
          </a:xfrm>
        </p:spPr>
        <p:txBody>
          <a:bodyPr/>
          <a:lstStyle/>
          <a:p>
            <a:r>
              <a:rPr lang="en-US" dirty="0" smtClean="0"/>
              <a:t>Who Are the Lost?</a:t>
            </a:r>
            <a:endParaRPr lang="en-US" dirty="0"/>
          </a:p>
        </p:txBody>
      </p:sp>
      <p:sp>
        <p:nvSpPr>
          <p:cNvPr id="3" name="Content Placeholder 2"/>
          <p:cNvSpPr>
            <a:spLocks noGrp="1"/>
          </p:cNvSpPr>
          <p:nvPr>
            <p:ph idx="1"/>
          </p:nvPr>
        </p:nvSpPr>
        <p:spPr>
          <a:xfrm>
            <a:off x="571500" y="1092200"/>
            <a:ext cx="10985500" cy="5334000"/>
          </a:xfrm>
        </p:spPr>
        <p:txBody>
          <a:bodyPr>
            <a:normAutofit/>
          </a:bodyPr>
          <a:lstStyle/>
          <a:p>
            <a:r>
              <a:rPr lang="en-US" dirty="0" smtClean="0"/>
              <a:t>Alternative #3:  Some will be lost—</a:t>
            </a:r>
            <a:r>
              <a:rPr lang="en-US" u="sng" dirty="0" smtClean="0"/>
              <a:t>some </a:t>
            </a:r>
            <a:r>
              <a:rPr lang="en-US" dirty="0" smtClean="0"/>
              <a:t>will be saved.</a:t>
            </a:r>
          </a:p>
          <a:p>
            <a:pPr lvl="1"/>
            <a:r>
              <a:rPr lang="en-US" sz="2800" dirty="0" smtClean="0"/>
              <a:t>Seems more in line with our “sense of fairness” as humans.</a:t>
            </a:r>
          </a:p>
          <a:p>
            <a:pPr lvl="1"/>
            <a:r>
              <a:rPr lang="en-US" sz="2800" dirty="0" smtClean="0"/>
              <a:t>We accept the “law of the jungle” among animals, but most humans (universally) have an inherent sense of moral “rightness”.</a:t>
            </a:r>
          </a:p>
          <a:p>
            <a:pPr lvl="1"/>
            <a:r>
              <a:rPr lang="en-US" sz="2800" dirty="0" smtClean="0"/>
              <a:t>Wouldn’t/shouldn’t the result depend is some way on our behavior?</a:t>
            </a:r>
          </a:p>
          <a:p>
            <a:pPr lvl="1"/>
            <a:r>
              <a:rPr lang="en-US" sz="2800" dirty="0" smtClean="0"/>
              <a:t>Shouldn’t the Hitler’s of the world be punished? </a:t>
            </a:r>
          </a:p>
          <a:p>
            <a:pPr lvl="1"/>
            <a:r>
              <a:rPr lang="en-US" sz="2800" dirty="0" smtClean="0"/>
              <a:t>If true, then the overwhelmingly important question is:</a:t>
            </a:r>
          </a:p>
          <a:p>
            <a:pPr lvl="2"/>
            <a:r>
              <a:rPr lang="en-US" sz="2800" dirty="0" smtClean="0"/>
              <a:t>HOW is it to be determined? </a:t>
            </a:r>
            <a:r>
              <a:rPr lang="en-US" sz="2800" u="sng" dirty="0" smtClean="0"/>
              <a:t>Who</a:t>
            </a:r>
            <a:r>
              <a:rPr lang="en-US" sz="2800" dirty="0" smtClean="0"/>
              <a:t> will be saved--</a:t>
            </a:r>
            <a:r>
              <a:rPr lang="en-US" sz="2800" u="sng" dirty="0" smtClean="0"/>
              <a:t>-who </a:t>
            </a:r>
            <a:r>
              <a:rPr lang="en-US" sz="2800" dirty="0" smtClean="0"/>
              <a:t>will be lost?</a:t>
            </a:r>
          </a:p>
          <a:p>
            <a:pPr lvl="2"/>
            <a:r>
              <a:rPr lang="en-US" sz="2800" dirty="0" smtClean="0"/>
              <a:t>Can/should the answer be determined by any human (e.g., Calvin, Buddha, Confucius, Mohammed, Joseph Smith) </a:t>
            </a:r>
          </a:p>
          <a:p>
            <a:pPr lvl="2"/>
            <a:r>
              <a:rPr lang="en-US" sz="2800" dirty="0" smtClean="0"/>
              <a:t>Has the answer been determined and communicated by Deity?</a:t>
            </a:r>
            <a:endParaRPr lang="en-US" sz="2800" dirty="0"/>
          </a:p>
        </p:txBody>
      </p:sp>
    </p:spTree>
    <p:extLst>
      <p:ext uri="{BB962C8B-B14F-4D97-AF65-F5344CB8AC3E}">
        <p14:creationId xmlns:p14="http://schemas.microsoft.com/office/powerpoint/2010/main" val="8120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dirty="0" smtClean="0"/>
              <a:t>The Bible View</a:t>
            </a:r>
            <a:endParaRPr lang="en-US" dirty="0"/>
          </a:p>
        </p:txBody>
      </p:sp>
      <p:sp>
        <p:nvSpPr>
          <p:cNvPr id="3" name="Content Placeholder 2"/>
          <p:cNvSpPr>
            <a:spLocks noGrp="1"/>
          </p:cNvSpPr>
          <p:nvPr>
            <p:ph idx="1"/>
          </p:nvPr>
        </p:nvSpPr>
        <p:spPr>
          <a:xfrm>
            <a:off x="838200" y="1295400"/>
            <a:ext cx="10515600" cy="4881563"/>
          </a:xfrm>
        </p:spPr>
        <p:txBody>
          <a:bodyPr/>
          <a:lstStyle/>
          <a:p>
            <a:r>
              <a:rPr lang="en-US" dirty="0" smtClean="0"/>
              <a:t>Why the Bible?</a:t>
            </a:r>
          </a:p>
          <a:p>
            <a:pPr lvl="1"/>
            <a:r>
              <a:rPr lang="en-US" sz="2300" dirty="0" smtClean="0"/>
              <a:t>Only major religious alternative that claims to explain-</a:t>
            </a:r>
          </a:p>
          <a:p>
            <a:pPr lvl="2"/>
            <a:r>
              <a:rPr lang="en-US" sz="2300" dirty="0" smtClean="0"/>
              <a:t>Origin of the earth, humans, and all the creation</a:t>
            </a:r>
          </a:p>
          <a:p>
            <a:pPr lvl="2"/>
            <a:r>
              <a:rPr lang="en-US" sz="2300" dirty="0" smtClean="0"/>
              <a:t>The earthly purpose of humans</a:t>
            </a:r>
          </a:p>
          <a:p>
            <a:pPr lvl="2"/>
            <a:r>
              <a:rPr lang="en-US" sz="2300" dirty="0" smtClean="0"/>
              <a:t>The ultimate disposition (final end) of the earth, creation, and humans</a:t>
            </a:r>
          </a:p>
          <a:p>
            <a:pPr lvl="1"/>
            <a:r>
              <a:rPr lang="en-US" sz="2300" dirty="0" smtClean="0"/>
              <a:t>Can be validated by:</a:t>
            </a:r>
          </a:p>
          <a:p>
            <a:pPr lvl="2"/>
            <a:r>
              <a:rPr lang="en-US" sz="2300" dirty="0" smtClean="0"/>
              <a:t>Multiple prophecies</a:t>
            </a:r>
          </a:p>
          <a:p>
            <a:pPr lvl="2"/>
            <a:r>
              <a:rPr lang="en-US" sz="2300" dirty="0" smtClean="0"/>
              <a:t>Internal consistency (40+ authors, 1500 years in development)</a:t>
            </a:r>
          </a:p>
          <a:p>
            <a:pPr lvl="2"/>
            <a:r>
              <a:rPr lang="en-US" sz="2300" dirty="0" smtClean="0"/>
              <a:t>Historical accuracy</a:t>
            </a:r>
          </a:p>
          <a:p>
            <a:pPr lvl="2"/>
            <a:r>
              <a:rPr lang="en-US" sz="2300" dirty="0" smtClean="0"/>
              <a:t>Internal and external evidences</a:t>
            </a:r>
          </a:p>
          <a:p>
            <a:pPr lvl="2"/>
            <a:r>
              <a:rPr lang="en-US" sz="2300" dirty="0" smtClean="0"/>
              <a:t>The Resurrection of Jesus Christ, establishment (and sustainability) of Christianity, etc. </a:t>
            </a:r>
            <a:endParaRPr lang="en-US" sz="2300" dirty="0"/>
          </a:p>
        </p:txBody>
      </p:sp>
    </p:spTree>
    <p:extLst>
      <p:ext uri="{BB962C8B-B14F-4D97-AF65-F5344CB8AC3E}">
        <p14:creationId xmlns:p14="http://schemas.microsoft.com/office/powerpoint/2010/main" val="65814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4575"/>
          </a:xfrm>
        </p:spPr>
        <p:txBody>
          <a:bodyPr/>
          <a:lstStyle/>
          <a:p>
            <a:r>
              <a:rPr lang="en-US" dirty="0" smtClean="0"/>
              <a:t>The Bible View</a:t>
            </a:r>
            <a:endParaRPr lang="en-US" dirty="0"/>
          </a:p>
        </p:txBody>
      </p:sp>
      <p:sp>
        <p:nvSpPr>
          <p:cNvPr id="3" name="Content Placeholder 2"/>
          <p:cNvSpPr>
            <a:spLocks noGrp="1"/>
          </p:cNvSpPr>
          <p:nvPr>
            <p:ph idx="1"/>
          </p:nvPr>
        </p:nvSpPr>
        <p:spPr>
          <a:xfrm>
            <a:off x="838200" y="1308100"/>
            <a:ext cx="10515600" cy="4868863"/>
          </a:xfrm>
        </p:spPr>
        <p:txBody>
          <a:bodyPr>
            <a:normAutofit lnSpcReduction="10000"/>
          </a:bodyPr>
          <a:lstStyle/>
          <a:p>
            <a:r>
              <a:rPr lang="en-US" dirty="0" smtClean="0"/>
              <a:t>In the beginning, God created the heavens and the earth. (Gen 1:1)</a:t>
            </a:r>
          </a:p>
          <a:p>
            <a:r>
              <a:rPr lang="en-US" dirty="0" smtClean="0"/>
              <a:t>God created man and woman—with “free moral agency”– the ability to make choices---right or wrong.</a:t>
            </a:r>
          </a:p>
          <a:p>
            <a:r>
              <a:rPr lang="en-US" dirty="0" smtClean="0"/>
              <a:t>God’s Word is/was/will be the standard of human behavior. </a:t>
            </a:r>
          </a:p>
          <a:p>
            <a:r>
              <a:rPr lang="en-US" dirty="0" smtClean="0"/>
              <a:t>Adam and Eve, and every human since them has sinned---which is a transgression of God’s Laws.</a:t>
            </a:r>
          </a:p>
          <a:p>
            <a:r>
              <a:rPr lang="en-US" dirty="0" smtClean="0"/>
              <a:t>The “soul that sins…shall die” (</a:t>
            </a:r>
            <a:r>
              <a:rPr lang="en-US" dirty="0" err="1" smtClean="0"/>
              <a:t>Ezek</a:t>
            </a:r>
            <a:r>
              <a:rPr lang="en-US" dirty="0" smtClean="0"/>
              <a:t> 18)</a:t>
            </a:r>
          </a:p>
          <a:p>
            <a:r>
              <a:rPr lang="en-US" dirty="0" smtClean="0"/>
              <a:t>“The wages of sin is death.” (Rom 6:3) –eternal death.</a:t>
            </a:r>
          </a:p>
          <a:p>
            <a:r>
              <a:rPr lang="en-US" dirty="0" smtClean="0"/>
              <a:t>God desires that we be saved!  He is on our side. He has provided a way of escape—the plan of salvation based upon the death and resurrection of Jesus Christ!</a:t>
            </a:r>
            <a:endParaRPr lang="en-US" dirty="0"/>
          </a:p>
        </p:txBody>
      </p:sp>
    </p:spTree>
    <p:extLst>
      <p:ext uri="{BB962C8B-B14F-4D97-AF65-F5344CB8AC3E}">
        <p14:creationId xmlns:p14="http://schemas.microsoft.com/office/powerpoint/2010/main" val="359249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7075"/>
          </a:xfrm>
        </p:spPr>
        <p:txBody>
          <a:bodyPr/>
          <a:lstStyle/>
          <a:p>
            <a:r>
              <a:rPr lang="en-US" dirty="0" smtClean="0"/>
              <a:t>“ye shall die”</a:t>
            </a:r>
            <a:endParaRPr lang="en-US" dirty="0"/>
          </a:p>
        </p:txBody>
      </p:sp>
      <p:sp>
        <p:nvSpPr>
          <p:cNvPr id="3" name="Content Placeholder 2"/>
          <p:cNvSpPr>
            <a:spLocks noGrp="1"/>
          </p:cNvSpPr>
          <p:nvPr>
            <p:ph idx="1"/>
          </p:nvPr>
        </p:nvSpPr>
        <p:spPr>
          <a:xfrm>
            <a:off x="838200" y="1384300"/>
            <a:ext cx="10515600" cy="5173663"/>
          </a:xfrm>
        </p:spPr>
        <p:txBody>
          <a:bodyPr>
            <a:normAutofit/>
          </a:bodyPr>
          <a:lstStyle/>
          <a:p>
            <a:r>
              <a:rPr lang="en-US" sz="3200" b="1" dirty="0" smtClean="0">
                <a:solidFill>
                  <a:schemeClr val="accent1"/>
                </a:solidFill>
              </a:rPr>
              <a:t>Gen. 3:1-</a:t>
            </a:r>
            <a:r>
              <a:rPr lang="en-US" sz="3200" dirty="0" smtClean="0"/>
              <a:t>-Now the serpent was more crafty than any beast of the field which the Lord God had made. And he said to the woman, "Indeed, has God said, 'You shall not eat from any tree of the garden'?"</a:t>
            </a:r>
            <a:br>
              <a:rPr lang="en-US" sz="3200" dirty="0" smtClean="0"/>
            </a:br>
            <a:r>
              <a:rPr lang="en-US" sz="3200" dirty="0" smtClean="0">
                <a:hlinkClick r:id="rId2"/>
              </a:rPr>
              <a:t>2</a:t>
            </a:r>
            <a:r>
              <a:rPr lang="en-US" sz="3200" dirty="0" smtClean="0"/>
              <a:t> The woman said to the serpent, "From the fruit of the trees of the garden we may eat; </a:t>
            </a:r>
            <a:r>
              <a:rPr lang="en-US" sz="3200" dirty="0" smtClean="0">
                <a:hlinkClick r:id="rId3"/>
              </a:rPr>
              <a:t>3</a:t>
            </a:r>
            <a:r>
              <a:rPr lang="en-US" sz="3200" dirty="0" smtClean="0"/>
              <a:t> but from the fruit of the tree which is in the middle of the garden, God has said, 'You shall not eat from it or touch it, or </a:t>
            </a:r>
            <a:r>
              <a:rPr lang="en-US" sz="3200" b="1" u="sng" dirty="0" smtClean="0">
                <a:solidFill>
                  <a:srgbClr val="FF0000"/>
                </a:solidFill>
              </a:rPr>
              <a:t>you will die.' "</a:t>
            </a:r>
            <a:r>
              <a:rPr lang="en-US" sz="3200" dirty="0" smtClean="0"/>
              <a:t/>
            </a:r>
            <a:br>
              <a:rPr lang="en-US" sz="3200" dirty="0" smtClean="0"/>
            </a:br>
            <a:r>
              <a:rPr lang="en-US" sz="3200" dirty="0" smtClean="0">
                <a:hlinkClick r:id="rId4"/>
              </a:rPr>
              <a:t>4</a:t>
            </a:r>
            <a:r>
              <a:rPr lang="en-US" sz="3200" dirty="0" smtClean="0"/>
              <a:t> The </a:t>
            </a:r>
            <a:r>
              <a:rPr lang="en-US" sz="3200" b="1" u="sng" dirty="0" smtClean="0">
                <a:solidFill>
                  <a:srgbClr val="FF0000"/>
                </a:solidFill>
              </a:rPr>
              <a:t>serpent</a:t>
            </a:r>
            <a:r>
              <a:rPr lang="en-US" sz="3200" dirty="0" smtClean="0"/>
              <a:t> (i.e., Satan, the Devil) said to the woman, "</a:t>
            </a:r>
            <a:r>
              <a:rPr lang="en-US" sz="3200" b="1" dirty="0" smtClean="0">
                <a:solidFill>
                  <a:srgbClr val="FF0000"/>
                </a:solidFill>
              </a:rPr>
              <a:t>You surely will not die!</a:t>
            </a:r>
            <a:endParaRPr lang="en-US" sz="3200" b="1" dirty="0">
              <a:solidFill>
                <a:srgbClr val="FF0000"/>
              </a:solidFill>
            </a:endParaRPr>
          </a:p>
        </p:txBody>
      </p:sp>
    </p:spTree>
    <p:extLst>
      <p:ext uri="{BB962C8B-B14F-4D97-AF65-F5344CB8AC3E}">
        <p14:creationId xmlns:p14="http://schemas.microsoft.com/office/powerpoint/2010/main" val="2091138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1208</Words>
  <Application>Microsoft Office PowerPoint</Application>
  <PresentationFormat>Widescreen</PresentationFormat>
  <Paragraphs>115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Who Are the Lost?</vt:lpstr>
      <vt:lpstr>What Americans Believe  Lifeway Research Poll-April 2016</vt:lpstr>
      <vt:lpstr>Who Are the Lost?</vt:lpstr>
      <vt:lpstr>Who Are the Lost?</vt:lpstr>
      <vt:lpstr>Who Are the Lost?</vt:lpstr>
      <vt:lpstr>Who Are the Lost?</vt:lpstr>
      <vt:lpstr>The Bible View</vt:lpstr>
      <vt:lpstr>The Bible View</vt:lpstr>
      <vt:lpstr>“ye shall die”</vt:lpstr>
      <vt:lpstr>Sin Separates—Christ rejoins</vt:lpstr>
      <vt:lpstr>Ezek 18:19-23—”the soul that sins”</vt:lpstr>
      <vt:lpstr>God’s Desire if for Us to be Saved!</vt:lpstr>
      <vt:lpstr>What, then, is the Gospel?</vt:lpstr>
      <vt:lpstr>What, then, is the Church?</vt:lpstr>
      <vt:lpstr>What, then, is the Church?</vt:lpstr>
      <vt:lpstr>What, then, is the Church?</vt:lpstr>
      <vt:lpstr>What, then, is the Church?</vt:lpstr>
      <vt:lpstr>Who are the Lost?</vt:lpstr>
      <vt:lpstr>        Who are the Lost?        </vt:lpstr>
      <vt:lpstr> Who are the Lost?</vt:lpstr>
      <vt:lpstr>Who are the Lost?</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Are the Lost?</dc:title>
  <dc:creator>Allen McLellan</dc:creator>
  <cp:lastModifiedBy>Allen McLellan</cp:lastModifiedBy>
  <cp:revision>56</cp:revision>
  <cp:lastPrinted>2017-07-16T11:43:31Z</cp:lastPrinted>
  <dcterms:created xsi:type="dcterms:W3CDTF">2017-07-15T13:38:51Z</dcterms:created>
  <dcterms:modified xsi:type="dcterms:W3CDTF">2017-07-16T12:20:25Z</dcterms:modified>
</cp:coreProperties>
</file>