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7" r:id="rId2"/>
    <p:sldId id="290" r:id="rId3"/>
    <p:sldId id="256" r:id="rId4"/>
    <p:sldId id="288" r:id="rId5"/>
    <p:sldId id="289" r:id="rId6"/>
    <p:sldId id="270" r:id="rId7"/>
    <p:sldId id="279" r:id="rId8"/>
    <p:sldId id="280" r:id="rId9"/>
    <p:sldId id="281" r:id="rId10"/>
    <p:sldId id="285" r:id="rId11"/>
    <p:sldId id="284" r:id="rId12"/>
    <p:sldId id="282" r:id="rId13"/>
    <p:sldId id="283" r:id="rId14"/>
    <p:sldId id="287" r:id="rId15"/>
    <p:sldId id="286" r:id="rId16"/>
    <p:sldId id="257" r:id="rId17"/>
    <p:sldId id="291" r:id="rId18"/>
    <p:sldId id="292" r:id="rId19"/>
    <p:sldId id="258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3" r:id="rId28"/>
    <p:sldId id="294" r:id="rId29"/>
    <p:sldId id="296" r:id="rId30"/>
    <p:sldId id="295" r:id="rId31"/>
    <p:sldId id="298" r:id="rId32"/>
    <p:sldId id="299" r:id="rId33"/>
    <p:sldId id="264" r:id="rId34"/>
    <p:sldId id="265" r:id="rId35"/>
    <p:sldId id="301" r:id="rId36"/>
    <p:sldId id="303" r:id="rId37"/>
    <p:sldId id="302" r:id="rId38"/>
    <p:sldId id="300" r:id="rId39"/>
    <p:sldId id="304" r:id="rId40"/>
    <p:sldId id="305" r:id="rId41"/>
    <p:sldId id="306" r:id="rId42"/>
    <p:sldId id="26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9A8AC-6622-4509-91E0-DC86C1164FB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37AEE-DB71-46CD-903B-E63130232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Quote: Hyperbole, but nonetheless an indication of the impression made upon a French philosopher.  2</a:t>
            </a:r>
            <a:r>
              <a:rPr lang="en-US" baseline="30000" dirty="0" smtClean="0"/>
              <a:t>nd</a:t>
            </a:r>
            <a:r>
              <a:rPr lang="en-US" dirty="0" smtClean="0"/>
              <a:t> Quote</a:t>
            </a:r>
            <a:r>
              <a:rPr lang="en-US" baseline="0" dirty="0" smtClean="0"/>
              <a:t>: a commentary on the social elite</a:t>
            </a:r>
            <a:endParaRPr lang="en-US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7AEE-DB71-46CD-903B-E63130232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Quote: Hyperbole, but nonetheless an indication of the impression made upon a French philosopher.  2</a:t>
            </a:r>
            <a:r>
              <a:rPr lang="en-US" baseline="30000" dirty="0" smtClean="0"/>
              <a:t>nd</a:t>
            </a:r>
            <a:r>
              <a:rPr lang="en-US" dirty="0" smtClean="0"/>
              <a:t> Quote</a:t>
            </a:r>
            <a:r>
              <a:rPr lang="en-US" baseline="0" dirty="0" smtClean="0"/>
              <a:t>: a commentary on the social elite</a:t>
            </a:r>
            <a:endParaRPr lang="en-US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7AEE-DB71-46CD-903B-E63130232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Quote: Hyperbole, but nonetheless an indication of the impression made upon a French philosopher.  2</a:t>
            </a:r>
            <a:r>
              <a:rPr lang="en-US" baseline="30000" dirty="0" smtClean="0"/>
              <a:t>nd</a:t>
            </a:r>
            <a:r>
              <a:rPr lang="en-US" dirty="0" smtClean="0"/>
              <a:t> Quote</a:t>
            </a:r>
            <a:r>
              <a:rPr lang="en-US" baseline="0" dirty="0" smtClean="0"/>
              <a:t>: a commentary on the social elite</a:t>
            </a:r>
            <a:endParaRPr lang="en-US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7AEE-DB71-46CD-903B-E631302323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God’s use makes sense because disaster</a:t>
            </a:r>
            <a:r>
              <a:rPr lang="en-US" baseline="0" dirty="0" smtClean="0"/>
              <a:t> can remind deluded man that he is not independent, that he exists only so long as God permits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7AEE-DB71-46CD-903B-E631302323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5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every calamity</a:t>
            </a:r>
            <a:r>
              <a:rPr lang="en-US" baseline="0" dirty="0" smtClean="0"/>
              <a:t> is an indication I’ve been unfaithful. See 2 Cor. 11. But every calamity can serve as a reminder that I’m dependent upon God.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7AEE-DB71-46CD-903B-E631302323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7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I rejoice</a:t>
            </a:r>
            <a:r>
              <a:rPr lang="en-US" baseline="0" dirty="0" smtClean="0"/>
              <a:t> in the Lord, as Job. “The Lord gives…”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7AEE-DB71-46CD-903B-E631302323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9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John 1:9  God</a:t>
            </a:r>
            <a:r>
              <a:rPr lang="en-US" baseline="0" dirty="0" smtClean="0"/>
              <a:t> is faithful!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7AEE-DB71-46CD-903B-E631302323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8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2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4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2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8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8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6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5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4D38-9247-44F6-97DE-D470D745CB12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1FD7-B2E5-41CC-B401-23AB34AD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3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</a:rPr>
              <a:t>Faithfulness as Constancy</a:t>
            </a:r>
            <a:endParaRPr lang="en-US" cap="small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5564" y="1752600"/>
            <a:ext cx="3768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Sunday, 11 a.m.</a:t>
            </a:r>
            <a:endParaRPr lang="en-US" sz="2800" b="1" dirty="0"/>
          </a:p>
          <a:p>
            <a:pPr algn="ctr"/>
            <a:r>
              <a:rPr lang="en-US" sz="2800" b="1" dirty="0" smtClean="0"/>
              <a:t>July 9, </a:t>
            </a:r>
            <a:r>
              <a:rPr lang="en-US" sz="2800" b="1" dirty="0"/>
              <a:t>2017</a:t>
            </a:r>
          </a:p>
          <a:p>
            <a:pPr algn="ctr"/>
            <a:r>
              <a:rPr lang="en-US" sz="2800" b="1" dirty="0" smtClean="0"/>
              <a:t>Exton</a:t>
            </a:r>
            <a:endParaRPr lang="en-US" sz="2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Fidelidad como Constancia</a:t>
            </a:r>
            <a:endParaRPr lang="en-US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7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591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Nov. 26, 1703, beginning about 11:00 p.m., a hurricane “wreaked havoc”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“Westminster Hall and part of the City were flooded”</a:t>
            </a:r>
          </a:p>
          <a:p>
            <a:pPr algn="r"/>
            <a:endParaRPr lang="en-US" sz="2200" b="1" dirty="0" smtClean="0"/>
          </a:p>
          <a:p>
            <a:pPr algn="r"/>
            <a:r>
              <a:rPr lang="en-US" sz="1400" b="1" dirty="0" smtClean="0"/>
              <a:t>Queen </a:t>
            </a:r>
            <a:r>
              <a:rPr lang="en-US" sz="1400" b="1" dirty="0"/>
              <a:t>Anne: The Politics of Passion</a:t>
            </a:r>
          </a:p>
          <a:p>
            <a:pPr algn="r"/>
            <a:r>
              <a:rPr lang="en-US" sz="1400" dirty="0"/>
              <a:t>By Anne </a:t>
            </a:r>
            <a:r>
              <a:rPr lang="en-US" sz="1400" dirty="0" smtClean="0"/>
              <a:t>Somerset, p. 263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191000"/>
            <a:ext cx="8911590" cy="180049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s-ES" sz="2100" dirty="0"/>
              <a:t>26 de noviembre de 1703, a partir de las 11:00 p.m., al huracán "causó estragos"</a:t>
            </a:r>
          </a:p>
          <a:p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"Westminster Hall y parte de la ciudad fueron </a:t>
            </a:r>
            <a:r>
              <a:rPr lang="es-ES" sz="2200" dirty="0" smtClean="0"/>
              <a:t>inundados“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r"/>
            <a:r>
              <a:rPr lang="es-ES" sz="1400" dirty="0"/>
              <a:t>Reina Ana: La política de la pasión</a:t>
            </a:r>
          </a:p>
          <a:p>
            <a:pPr algn="r"/>
            <a:r>
              <a:rPr lang="es-ES" sz="1400" dirty="0"/>
              <a:t>Por </a:t>
            </a:r>
            <a:r>
              <a:rPr lang="es-ES" sz="1400" dirty="0" err="1"/>
              <a:t>Anne</a:t>
            </a:r>
            <a:r>
              <a:rPr lang="es-ES" sz="1400" dirty="0"/>
              <a:t> Somerset, pág. 263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22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591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Nov. 26, 1703, beginning about 11:00 p.m., a hurricane “wreaked havoc”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“More than a hundred ancient elms were toppled in St. James’s Park”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algn="r"/>
            <a:r>
              <a:rPr lang="en-US" sz="1400" b="1" dirty="0"/>
              <a:t>Queen Anne: The Politics of Passion</a:t>
            </a:r>
          </a:p>
          <a:p>
            <a:pPr algn="r"/>
            <a:r>
              <a:rPr lang="en-US" sz="1400" dirty="0"/>
              <a:t>By Anne </a:t>
            </a:r>
            <a:r>
              <a:rPr lang="en-US" sz="1400" dirty="0" smtClean="0"/>
              <a:t>Somerset, p. 263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191000"/>
            <a:ext cx="8911590" cy="180049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s-ES" sz="2100" dirty="0"/>
              <a:t>26 de noviembre de 1703, a partir de las 11:00 p.m., al huracán "causó estragos"</a:t>
            </a:r>
          </a:p>
          <a:p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"Más que cien arboles antiguos fueron derribados en St. </a:t>
            </a:r>
            <a:r>
              <a:rPr lang="es-ES" sz="2200" dirty="0" err="1"/>
              <a:t>James's</a:t>
            </a:r>
            <a:r>
              <a:rPr lang="es-ES" sz="2200" dirty="0"/>
              <a:t> </a:t>
            </a:r>
            <a:r>
              <a:rPr lang="es-ES" sz="2200" dirty="0" smtClean="0"/>
              <a:t>Park“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r"/>
            <a:r>
              <a:rPr lang="es-ES" sz="1400" dirty="0"/>
              <a:t>Reina Ana: La política de la pasión</a:t>
            </a:r>
          </a:p>
          <a:p>
            <a:pPr algn="r"/>
            <a:r>
              <a:rPr lang="es-ES" sz="1400" dirty="0"/>
              <a:t>Por </a:t>
            </a:r>
            <a:r>
              <a:rPr lang="es-ES" sz="1400" dirty="0" err="1"/>
              <a:t>Anne</a:t>
            </a:r>
            <a:r>
              <a:rPr lang="es-ES" sz="1400" dirty="0"/>
              <a:t> Somerset, pág. 263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92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591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Nov. 26, 1703, beginning about 11:00 p.m., a hurricane “wreaked havoc”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 “stack of chimneys…fell” at St. James’s Palace and killed a woman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algn="r"/>
            <a:r>
              <a:rPr lang="en-US" sz="1400" b="1" dirty="0"/>
              <a:t>Queen Anne: The Politics of Passion</a:t>
            </a:r>
          </a:p>
          <a:p>
            <a:pPr algn="r"/>
            <a:r>
              <a:rPr lang="en-US" sz="1400" dirty="0"/>
              <a:t>By Anne </a:t>
            </a:r>
            <a:r>
              <a:rPr lang="en-US" sz="1400" dirty="0" smtClean="0"/>
              <a:t>Somerset, p. 263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191000"/>
            <a:ext cx="8911590" cy="1862048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s-ES" sz="2100" dirty="0"/>
              <a:t>26 de noviembre de 1703, a partir de las 11:00 p.m., al huracán "causó estragos"</a:t>
            </a:r>
          </a:p>
          <a:p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Una "pila de chimeneas ... cayó" en el Palacio de San Jaime y mató a una mujer</a:t>
            </a:r>
            <a:endParaRPr lang="es-ES" dirty="0"/>
          </a:p>
          <a:p>
            <a:pPr algn="r"/>
            <a:r>
              <a:rPr lang="es-ES" sz="1400" dirty="0"/>
              <a:t>Reina Ana: La política de la pasión</a:t>
            </a:r>
          </a:p>
          <a:p>
            <a:pPr algn="r"/>
            <a:r>
              <a:rPr lang="es-ES" sz="1400" dirty="0"/>
              <a:t>Por </a:t>
            </a:r>
            <a:r>
              <a:rPr lang="es-ES" sz="1400" dirty="0" err="1"/>
              <a:t>Anne</a:t>
            </a:r>
            <a:r>
              <a:rPr lang="es-ES" sz="1400" dirty="0"/>
              <a:t> Somerset, pág. 263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90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591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Nov. 26, 1703, beginning about 11:00 p.m., a hurricane “wreaked havoc”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“Next morning ‘the houses looked like skeletons and an universal air of horror seemed to sit on the countenances of the people.’”</a:t>
            </a:r>
          </a:p>
          <a:p>
            <a:pPr algn="r"/>
            <a:r>
              <a:rPr lang="en-US" sz="1400" b="1" dirty="0"/>
              <a:t>Queen Anne: The Politics of Passion</a:t>
            </a:r>
          </a:p>
          <a:p>
            <a:pPr algn="r"/>
            <a:r>
              <a:rPr lang="en-US" sz="1400" dirty="0"/>
              <a:t>By Anne </a:t>
            </a:r>
            <a:r>
              <a:rPr lang="en-US" sz="1400" dirty="0" smtClean="0"/>
              <a:t>Somerset, p. 263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191000"/>
            <a:ext cx="8911590" cy="1862048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s-ES" sz="2100" dirty="0"/>
              <a:t>26 de noviembre de 1703, a partir de las 11:00 p.m., al huracán "causó estragos"</a:t>
            </a:r>
          </a:p>
          <a:p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"A la mañana siguiente, las casas parecían esqueletos y un aire de horror universal pareció sentarse en el rostro del pueblo".</a:t>
            </a:r>
            <a:endParaRPr lang="es-ES" dirty="0"/>
          </a:p>
          <a:p>
            <a:pPr algn="r"/>
            <a:r>
              <a:rPr lang="es-ES" sz="1400" dirty="0"/>
              <a:t>Reina Ana: La política de la pasión</a:t>
            </a:r>
          </a:p>
          <a:p>
            <a:pPr algn="r"/>
            <a:r>
              <a:rPr lang="es-ES" sz="1400" dirty="0"/>
              <a:t>Por </a:t>
            </a:r>
            <a:r>
              <a:rPr lang="es-ES" sz="1400" dirty="0" err="1"/>
              <a:t>Anne</a:t>
            </a:r>
            <a:r>
              <a:rPr lang="es-ES" sz="1400" dirty="0"/>
              <a:t> Somerset, pág. 263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24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591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Nov. 26, 1703, beginning about 11:00 p.m., a hurricane “wreaked havoc”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“Fifteen warships and numerous merchant vessels were lost, and approximately two thousand seamen drowned”</a:t>
            </a:r>
          </a:p>
          <a:p>
            <a:pPr algn="r"/>
            <a:r>
              <a:rPr lang="en-US" sz="1400" b="1" dirty="0" smtClean="0"/>
              <a:t>Queen </a:t>
            </a:r>
            <a:r>
              <a:rPr lang="en-US" sz="1400" b="1" dirty="0"/>
              <a:t>Anne: The Politics of Passion</a:t>
            </a:r>
          </a:p>
          <a:p>
            <a:pPr algn="r"/>
            <a:r>
              <a:rPr lang="en-US" sz="1400" dirty="0"/>
              <a:t>By Anne </a:t>
            </a:r>
            <a:r>
              <a:rPr lang="en-US" sz="1400" dirty="0" smtClean="0"/>
              <a:t>Somerset, p. 263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191000"/>
            <a:ext cx="8911590" cy="180049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s-ES" sz="2100" dirty="0"/>
              <a:t>26 de noviembre de 1703, a partir de las 11:00 p.m., al huracán "causó estragos"</a:t>
            </a:r>
          </a:p>
          <a:p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Era de Hampshire "toda la desolación"</a:t>
            </a:r>
          </a:p>
          <a:p>
            <a:endParaRPr lang="es-ES" dirty="0"/>
          </a:p>
          <a:p>
            <a:pPr algn="r"/>
            <a:r>
              <a:rPr lang="es-ES" sz="1400" dirty="0"/>
              <a:t>Reina Ana: La política de la pasión</a:t>
            </a:r>
          </a:p>
          <a:p>
            <a:pPr algn="r"/>
            <a:r>
              <a:rPr lang="es-ES" sz="1400" dirty="0"/>
              <a:t>Por </a:t>
            </a:r>
            <a:r>
              <a:rPr lang="es-ES" sz="1400" dirty="0" err="1"/>
              <a:t>Anne</a:t>
            </a:r>
            <a:r>
              <a:rPr lang="es-ES" sz="1400" dirty="0"/>
              <a:t> Somerset, pág. 263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80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591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Nov. 26, 1703, beginning about 11:00 p.m., a hurricane “wreaked havoc”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“A general fast was proclaimed for 19 January 1704….On that day the Archbishop of York preached before the Queen, and the churches were ‘so crowded as few could get into them.’”	</a:t>
            </a:r>
            <a:endParaRPr lang="en-US" sz="1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8862" y="2571484"/>
            <a:ext cx="312273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/>
              <a:t>Queen Anne: The Politics of Passion</a:t>
            </a:r>
          </a:p>
          <a:p>
            <a:pPr algn="r"/>
            <a:r>
              <a:rPr lang="en-US" sz="1400" dirty="0"/>
              <a:t>By Anne Somerset, p. 263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191000"/>
            <a:ext cx="8911590" cy="180049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s-ES" sz="2100" dirty="0"/>
              <a:t>26 de noviembre de 1703, a partir de las 11:00 p.m., al huracán "causó estragos"</a:t>
            </a:r>
          </a:p>
          <a:p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Era de Hampshire "toda la desolación"</a:t>
            </a:r>
          </a:p>
          <a:p>
            <a:endParaRPr lang="es-ES" dirty="0"/>
          </a:p>
          <a:p>
            <a:pPr algn="r"/>
            <a:r>
              <a:rPr lang="es-ES" sz="1400" dirty="0"/>
              <a:t>Reina Ana: La política de la pasión</a:t>
            </a:r>
          </a:p>
          <a:p>
            <a:pPr algn="r"/>
            <a:r>
              <a:rPr lang="es-ES" sz="1400" dirty="0"/>
              <a:t>Por </a:t>
            </a:r>
            <a:r>
              <a:rPr lang="es-ES" sz="1400" dirty="0" err="1"/>
              <a:t>Anne</a:t>
            </a:r>
            <a:r>
              <a:rPr lang="es-ES" sz="1400" dirty="0"/>
              <a:t> Somerset, pág. 263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45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response to 9/11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65" y="1143000"/>
            <a:ext cx="890953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dirty="0" smtClean="0"/>
              <a:t>“By some estimates, on the Sunday following the terror attacks roughly half of the adult population in the United States attended a religious service. But the attendance dropped off starting in November.”</a:t>
            </a:r>
            <a:endParaRPr lang="en-US" sz="1400" dirty="0" smtClean="0"/>
          </a:p>
          <a:p>
            <a:pPr fontAlgn="base"/>
            <a:r>
              <a:rPr lang="en-US" sz="1400" dirty="0" smtClean="0"/>
              <a:t>http://www.foxnews.com/story/2002/09/11/church-attendance-back-to-normal.html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respuesta al 9/11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065" y="4513291"/>
            <a:ext cx="890953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"Algunas de las estimaciones, el domingo siguiente a los ataques terroristas </a:t>
            </a:r>
            <a:r>
              <a:rPr lang="es-ES" sz="2400" dirty="0" err="1"/>
              <a:t>approciamente</a:t>
            </a:r>
            <a:r>
              <a:rPr lang="es-ES" sz="2400" dirty="0"/>
              <a:t> una mitad de la población en los Estados Unidos asistió a un servicio religioso, pero la asistencia se redujo a partir por noviembre</a:t>
            </a:r>
            <a:r>
              <a:rPr lang="es-ES" sz="2400" dirty="0" smtClean="0"/>
              <a:t>".</a:t>
            </a:r>
          </a:p>
          <a:p>
            <a:r>
              <a:rPr lang="en-US" sz="1400" dirty="0"/>
              <a:t>http://</a:t>
            </a:r>
            <a:r>
              <a:rPr lang="en-US" sz="1400" dirty="0" smtClean="0"/>
              <a:t>www.foxnews.com/story/2002/09/11/church-attendance-back-to-normal.html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75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response to 9/11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65" y="1143000"/>
            <a:ext cx="8909535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dirty="0" smtClean="0"/>
              <a:t>A large megachurch in Dallas had “20-some </a:t>
            </a:r>
            <a:r>
              <a:rPr lang="en-US" sz="2400" dirty="0"/>
              <a:t>odd thousand people show </a:t>
            </a:r>
            <a:r>
              <a:rPr lang="en-US" sz="2400" dirty="0" smtClean="0"/>
              <a:t>up" after 9/11, the largest </a:t>
            </a:r>
            <a:r>
              <a:rPr lang="en-US" sz="2400" dirty="0"/>
              <a:t>crowd in </a:t>
            </a:r>
            <a:r>
              <a:rPr lang="en-US" sz="2400" dirty="0" smtClean="0"/>
              <a:t>its history.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 smtClean="0"/>
              <a:t>The next week, sixteen or seventeen thousand.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 smtClean="0"/>
              <a:t>The next week, 14,500.</a:t>
            </a:r>
          </a:p>
          <a:p>
            <a:pPr fontAlgn="base"/>
            <a:endParaRPr lang="en-US" sz="1400" dirty="0" smtClean="0"/>
          </a:p>
          <a:p>
            <a:pPr fontAlgn="base"/>
            <a:r>
              <a:rPr lang="en-US" sz="1400" dirty="0" smtClean="0"/>
              <a:t>http://www.foxnews.com/story/2002/09/11/church-attendance-back-to-normal.html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respuesta al 9/11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052" y="4196149"/>
            <a:ext cx="7363252" cy="2585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La gran </a:t>
            </a:r>
            <a:r>
              <a:rPr lang="es-ES" sz="2400" dirty="0" err="1"/>
              <a:t>megacercería</a:t>
            </a:r>
            <a:r>
              <a:rPr lang="es-ES" sz="2400" dirty="0"/>
              <a:t> de Dallas había "20-unas pocas miles de personas aparecen" después del 11-S, la mayor multitud de su historia.</a:t>
            </a:r>
          </a:p>
          <a:p>
            <a:endParaRPr lang="es-ES" sz="2400" dirty="0"/>
          </a:p>
          <a:p>
            <a:r>
              <a:rPr lang="es-ES" sz="2400" dirty="0"/>
              <a:t>La semana siguiente, dieciséis o diecisiete mil.</a:t>
            </a:r>
          </a:p>
          <a:p>
            <a:endParaRPr lang="es-ES" sz="2400" dirty="0"/>
          </a:p>
          <a:p>
            <a:r>
              <a:rPr lang="es-ES" sz="2400" dirty="0"/>
              <a:t>La próxima semana, 14.500.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1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response to 9/11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65" y="1252716"/>
            <a:ext cx="890953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dirty="0" smtClean="0"/>
              <a:t>Polls indicated that within a year, church attendance nationwide was right back where it was prior to 9/11.</a:t>
            </a:r>
            <a:endParaRPr lang="en-US" dirty="0" smtClean="0"/>
          </a:p>
          <a:p>
            <a:pPr fontAlgn="base"/>
            <a:endParaRPr lang="en-US" sz="1400" dirty="0" smtClean="0"/>
          </a:p>
          <a:p>
            <a:pPr fontAlgn="base"/>
            <a:r>
              <a:rPr lang="en-US" sz="1400" dirty="0" smtClean="0"/>
              <a:t>http://www.foxnews.com/story/2002/09/11/church-attendance-back-to-normal.html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respuesta al 9/11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265" y="4461808"/>
            <a:ext cx="890953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Las encuestas indicaron que dentro de un año, la asistencia a la iglesia en todo el país estaba en el mismo sitio que antes del 11 de septiembre</a:t>
            </a:r>
            <a:r>
              <a:rPr lang="es-E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www.foxnews.com/story/2002/09/11/church-attendance-back-to-normal.html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76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0" y="1219200"/>
            <a:ext cx="880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God’s use of such makes perfect sense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doesn’t make sense: man’s ability to ignore such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 as a Wake Up Call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3716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POINT #1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Calamidad como una llamada de despertador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233" y="4267200"/>
            <a:ext cx="90267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El uso de Dios de tal tiene perfecto sentido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Lo que no tiene sentido: la capacidad del hombre para ignorar tales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03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</a:rPr>
              <a:t>Faithfulness as Constancy</a:t>
            </a:r>
            <a:endParaRPr lang="en-US" cap="small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Fidelidad como Constancia</a:t>
            </a:r>
            <a:endParaRPr lang="en-US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389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Faith, Hope, Charity, Constance</a:t>
            </a:r>
            <a:endParaRPr lang="en-US" sz="2800" i="1" dirty="0"/>
          </a:p>
        </p:txBody>
      </p:sp>
      <p:sp>
        <p:nvSpPr>
          <p:cNvPr id="3" name="Rectangle 2"/>
          <p:cNvSpPr/>
          <p:nvPr/>
        </p:nvSpPr>
        <p:spPr>
          <a:xfrm>
            <a:off x="469707" y="1381780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Girls’ names: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419600"/>
            <a:ext cx="3466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Nombres</a:t>
            </a:r>
            <a:r>
              <a:rPr lang="en-US" sz="2800" b="1" dirty="0"/>
              <a:t> de las </a:t>
            </a:r>
            <a:r>
              <a:rPr lang="en-US" sz="2800" b="1" dirty="0" err="1"/>
              <a:t>niñas</a:t>
            </a:r>
            <a:r>
              <a:rPr lang="en-US" sz="2800" b="1" dirty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5334000"/>
            <a:ext cx="1631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(Esperanza)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49530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Faith, Hope, Charity, Constance</a:t>
            </a:r>
            <a:endParaRPr lang="en-US" sz="2800" i="1" dirty="0"/>
          </a:p>
        </p:txBody>
      </p:sp>
      <p:sp>
        <p:nvSpPr>
          <p:cNvPr id="10" name="Rectangle 9"/>
          <p:cNvSpPr/>
          <p:nvPr/>
        </p:nvSpPr>
        <p:spPr>
          <a:xfrm>
            <a:off x="4144146" y="5329535"/>
            <a:ext cx="1647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Constanza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0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1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 as a Wake Up Call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379" y="1384003"/>
            <a:ext cx="7474621" cy="110799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6</a:t>
            </a:r>
            <a:r>
              <a:rPr lang="en-US" sz="22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200" dirty="0">
                <a:latin typeface="Palatino Linotype" panose="02040502050505030304" pitchFamily="18" charset="0"/>
              </a:rPr>
              <a:t>“But I gave you also cleanness of teeth in all your cities</a:t>
            </a:r>
            <a:br>
              <a:rPr lang="en-US" sz="2200" dirty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And lack of bread in all your places,</a:t>
            </a:r>
            <a:br>
              <a:rPr lang="en-US" sz="2200" dirty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Yet you have not returned to Me,” declares the </a:t>
            </a:r>
            <a:r>
              <a:rPr lang="en-US" sz="2200" cap="small" dirty="0">
                <a:latin typeface="Palatino Linotype" panose="02040502050505030304" pitchFamily="18" charset="0"/>
              </a:rPr>
              <a:t>Lord</a:t>
            </a:r>
            <a:r>
              <a:rPr lang="en-US" sz="2200" dirty="0" smtClean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1652" y="4454604"/>
            <a:ext cx="7363252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200" baseline="30000" dirty="0" smtClean="0">
                <a:latin typeface="Palatino Linotype" panose="02040502050505030304" pitchFamily="18" charset="0"/>
              </a:rPr>
              <a:t>6 </a:t>
            </a:r>
            <a:r>
              <a:rPr lang="es-ES" sz="2200" dirty="0" smtClean="0">
                <a:latin typeface="Palatino Linotype" panose="02040502050505030304" pitchFamily="18" charset="0"/>
              </a:rPr>
              <a:t>Os hice estar a diente limpio en todas vuestras ciudades, y hubo falta de pan en todos vuestros pueblos; mas no os volvisteis a mí, dice Jehová. 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Calamidad como una llamada de despertador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295400"/>
            <a:ext cx="139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AMOS 4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8096" y="4343400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Amós</a:t>
            </a:r>
            <a:r>
              <a:rPr lang="en-US" sz="28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5044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 as a Wake Up Call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379" y="1384003"/>
            <a:ext cx="7474621" cy="21236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7 </a:t>
            </a:r>
            <a:r>
              <a:rPr lang="en-US" sz="2200" dirty="0" smtClean="0">
                <a:latin typeface="Palatino Linotype" panose="02040502050505030304" pitchFamily="18" charset="0"/>
              </a:rPr>
              <a:t>“Furthermore, I withheld the rain from you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While there were still three months until harvest.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Then I would send rain on one city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And on another city I would not send rain;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One part would be rained on,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While the part not rained on would dry up.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1652" y="4454604"/>
            <a:ext cx="736325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aseline="30000" dirty="0" smtClean="0">
                <a:latin typeface="Palatino Linotype" panose="02040502050505030304" pitchFamily="18" charset="0"/>
              </a:rPr>
              <a:t>7 </a:t>
            </a:r>
            <a:r>
              <a:rPr lang="es-ES" sz="2400" dirty="0" smtClean="0">
                <a:latin typeface="Palatino Linotype" panose="02040502050505030304" pitchFamily="18" charset="0"/>
              </a:rPr>
              <a:t>También os detuve la lluvia tres meses antes de la siega; e hice llover sobre una ciudad, y sobre otra ciudad no hice llover; sobre una parte llovió, y la parte sobre la cual no llovió, se secó. 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Calamidad como una llamada de despertador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295400"/>
            <a:ext cx="139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AMOS 4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8096" y="4343400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Amós</a:t>
            </a:r>
            <a:r>
              <a:rPr lang="en-US" sz="28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390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 as a Wake Up Call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379" y="1384003"/>
            <a:ext cx="7474621" cy="144655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8 </a:t>
            </a:r>
            <a:r>
              <a:rPr lang="en-US" sz="2200" dirty="0" smtClean="0">
                <a:latin typeface="Palatino Linotype" panose="02040502050505030304" pitchFamily="18" charset="0"/>
              </a:rPr>
              <a:t>“So two or three cities would stagger to another city to drink water,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But would not be satisfied;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Yet you have not returned to Me,” declares the </a:t>
            </a:r>
            <a:r>
              <a:rPr lang="en-US" sz="2200" cap="small" dirty="0" smtClean="0">
                <a:latin typeface="Palatino Linotype" panose="02040502050505030304" pitchFamily="18" charset="0"/>
              </a:rPr>
              <a:t>Lord</a:t>
            </a:r>
            <a:r>
              <a:rPr lang="en-US" sz="2200" dirty="0" smtClean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1652" y="4454604"/>
            <a:ext cx="736325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aseline="30000" dirty="0" smtClean="0">
                <a:latin typeface="Palatino Linotype" panose="02040502050505030304" pitchFamily="18" charset="0"/>
              </a:rPr>
              <a:t>8 </a:t>
            </a:r>
            <a:r>
              <a:rPr lang="es-ES" sz="2400" dirty="0" smtClean="0">
                <a:latin typeface="Palatino Linotype" panose="02040502050505030304" pitchFamily="18" charset="0"/>
              </a:rPr>
              <a:t>Y venían dos o tres ciudades a una ciudad para beber agua, y no se saciaban; con todo, no os volvisteis a mí, dice Jehová. 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Calamidad como una llamada de despertador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295400"/>
            <a:ext cx="139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AMOS 4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8096" y="4343400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Amós</a:t>
            </a:r>
            <a:r>
              <a:rPr lang="en-US" sz="28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0005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 as a Wake Up Call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379" y="1384003"/>
            <a:ext cx="7474621" cy="1446550"/>
          </a:xfrm>
          <a:prstGeom prst="rect">
            <a:avLst/>
          </a:prstGeom>
        </p:spPr>
        <p:txBody>
          <a:bodyPr wrap="square" rIns="0" numCol="1">
            <a:spAutoFit/>
          </a:bodyPr>
          <a:lstStyle/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9 </a:t>
            </a:r>
            <a:r>
              <a:rPr lang="en-US" sz="2200" dirty="0" smtClean="0">
                <a:latin typeface="Palatino Linotype" panose="02040502050505030304" pitchFamily="18" charset="0"/>
              </a:rPr>
              <a:t>“I smote you with scorching wind and mildew;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And the caterpillar was devouring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Your many gardens and vineyards, fig trees and olive trees;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Yet you have not returned to Me,” declares the </a:t>
            </a:r>
            <a:r>
              <a:rPr lang="en-US" sz="2200" cap="small" dirty="0" smtClean="0">
                <a:latin typeface="Palatino Linotype" panose="02040502050505030304" pitchFamily="18" charset="0"/>
              </a:rPr>
              <a:t>Lord</a:t>
            </a:r>
            <a:r>
              <a:rPr lang="en-US" sz="2200" dirty="0" smtClean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1652" y="4454604"/>
            <a:ext cx="736325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aseline="30000" dirty="0" smtClean="0">
                <a:latin typeface="Palatino Linotype" panose="02040502050505030304" pitchFamily="18" charset="0"/>
              </a:rPr>
              <a:t>9 </a:t>
            </a:r>
            <a:r>
              <a:rPr lang="es-ES" sz="2400" dirty="0" smtClean="0">
                <a:latin typeface="Palatino Linotype" panose="02040502050505030304" pitchFamily="18" charset="0"/>
              </a:rPr>
              <a:t>Os herí con viento solano y con oruga; la langosta devoró vuestros muchos huertos y vuestras viñas, y vuestros higuerales y vuestros olivares; pero nunca os volvisteis a mí, dice Jehová. 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Calamidad como una llamada de despertador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295400"/>
            <a:ext cx="139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AMOS 4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8096" y="4343400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Amós</a:t>
            </a:r>
            <a:r>
              <a:rPr lang="en-US" sz="28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470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 as a Wake Up Call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379" y="1384003"/>
            <a:ext cx="7474621" cy="2123658"/>
          </a:xfrm>
          <a:prstGeom prst="rect">
            <a:avLst/>
          </a:prstGeom>
        </p:spPr>
        <p:txBody>
          <a:bodyPr wrap="square" rIns="0" numCol="1">
            <a:spAutoFit/>
          </a:bodyPr>
          <a:lstStyle/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10 </a:t>
            </a:r>
            <a:r>
              <a:rPr lang="en-US" sz="2200" dirty="0" smtClean="0">
                <a:latin typeface="Palatino Linotype" panose="02040502050505030304" pitchFamily="18" charset="0"/>
              </a:rPr>
              <a:t>“I sent a plague among you after the manner of Egypt;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I slew your young men by the sword along with your captured horses,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And I made the stench of your camp rise up in your nostrils;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Yet you have not returned to Me,” declares the </a:t>
            </a:r>
            <a:r>
              <a:rPr lang="en-US" sz="2200" cap="small" dirty="0" smtClean="0">
                <a:latin typeface="Palatino Linotype" panose="02040502050505030304" pitchFamily="18" charset="0"/>
              </a:rPr>
              <a:t>Lord</a:t>
            </a:r>
            <a:r>
              <a:rPr lang="en-US" sz="2200" dirty="0" smtClean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1652" y="4454604"/>
            <a:ext cx="736325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aseline="30000" dirty="0" smtClean="0">
                <a:latin typeface="Palatino Linotype" panose="02040502050505030304" pitchFamily="18" charset="0"/>
              </a:rPr>
              <a:t>10 </a:t>
            </a:r>
            <a:r>
              <a:rPr lang="es-ES" sz="2400" dirty="0" smtClean="0">
                <a:latin typeface="Palatino Linotype" panose="02040502050505030304" pitchFamily="18" charset="0"/>
              </a:rPr>
              <a:t>Envié contra vosotros mortandad tal como en Egipto; maté a espada a vuestros jóvenes, con cautiverio de vuestros caballos, e hice subir el hedor de vuestros campamentos hasta vuestras narices; mas no os volvisteis a mí, dice Jehová. 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Calamidad como una llamada de despertador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295400"/>
            <a:ext cx="139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AMOS 4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8096" y="4343400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Amós</a:t>
            </a:r>
            <a:r>
              <a:rPr lang="en-US" sz="28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3473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 as a Wake Up Call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379" y="1384003"/>
            <a:ext cx="7474621" cy="144655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11 </a:t>
            </a:r>
            <a:r>
              <a:rPr lang="en-US" sz="2200" dirty="0" smtClean="0">
                <a:latin typeface="Palatino Linotype" panose="02040502050505030304" pitchFamily="18" charset="0"/>
              </a:rPr>
              <a:t>“I overthrew you, as God overthrew Sodom and Gomorrah,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And you were like a firebrand snatched from a blaze;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Yet you have not returned to Me,” declares the </a:t>
            </a:r>
            <a:r>
              <a:rPr lang="en-US" sz="2200" cap="small" dirty="0" smtClean="0">
                <a:latin typeface="Palatino Linotype" panose="02040502050505030304" pitchFamily="18" charset="0"/>
              </a:rPr>
              <a:t>Lord</a:t>
            </a:r>
            <a:r>
              <a:rPr lang="en-US" sz="2200" dirty="0" smtClean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1652" y="4454604"/>
            <a:ext cx="736325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aseline="30000" dirty="0" smtClean="0">
                <a:latin typeface="Palatino Linotype" panose="02040502050505030304" pitchFamily="18" charset="0"/>
              </a:rPr>
              <a:t>11 </a:t>
            </a:r>
            <a:r>
              <a:rPr lang="es-ES" sz="2400" dirty="0" smtClean="0">
                <a:latin typeface="Palatino Linotype" panose="02040502050505030304" pitchFamily="18" charset="0"/>
              </a:rPr>
              <a:t>Os trastorné como cuando Dios trastornó a Sodoma y a Gomorra, y fuisteis como tizón escapado del fuego; mas no os volvisteis a mí, dice Jehová. 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Calamidad como una llamada de despertador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295400"/>
            <a:ext cx="139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AMOS 4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8096" y="4343400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Amós</a:t>
            </a:r>
            <a:r>
              <a:rPr lang="en-US" sz="28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8053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 as a Wake Up Call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379" y="1384003"/>
            <a:ext cx="7474621" cy="110799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12 </a:t>
            </a:r>
            <a:r>
              <a:rPr lang="en-US" sz="2200" dirty="0" smtClean="0">
                <a:latin typeface="Palatino Linotype" panose="02040502050505030304" pitchFamily="18" charset="0"/>
              </a:rPr>
              <a:t>“Therefore thus I will do to you, O Israel;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Because I will do this to you,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Prepare to meet your God, O Israel.”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1652" y="4454604"/>
            <a:ext cx="736325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aseline="30000" dirty="0" smtClean="0">
                <a:latin typeface="Palatino Linotype" panose="02040502050505030304" pitchFamily="18" charset="0"/>
              </a:rPr>
              <a:t>12 </a:t>
            </a:r>
            <a:r>
              <a:rPr lang="es-ES" sz="2400" dirty="0" smtClean="0">
                <a:latin typeface="Palatino Linotype" panose="02040502050505030304" pitchFamily="18" charset="0"/>
              </a:rPr>
              <a:t>Por tanto, de esta manera te haré a ti, oh Israel; y porque te he de hacer esto, prepárate para venir al encuentro de tu Dios, oh Israel. 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Calamidad como una llamada de despertador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295400"/>
            <a:ext cx="139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AMOS 4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8096" y="4343400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Amós</a:t>
            </a:r>
            <a:r>
              <a:rPr lang="en-US" sz="28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262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Requires Constancy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 Constancia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75" y="1143000"/>
            <a:ext cx="318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consider </a:t>
            </a:r>
            <a:r>
              <a:rPr lang="en-US" sz="2400" dirty="0" smtClean="0"/>
              <a:t>Ephesians </a:t>
            </a:r>
            <a:r>
              <a:rPr lang="en-US" sz="2400" dirty="0"/>
              <a:t>6:18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186535"/>
            <a:ext cx="2940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considere </a:t>
            </a:r>
            <a:r>
              <a:rPr lang="es-ES" sz="2400" dirty="0"/>
              <a:t>Efesios 6:18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981200" y="15240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With </a:t>
            </a:r>
            <a:r>
              <a:rPr lang="en-US" sz="2400" dirty="0">
                <a:latin typeface="Palatino Linotype" panose="02040502050505030304" pitchFamily="18" charset="0"/>
              </a:rPr>
              <a:t>all prayer and petition </a:t>
            </a:r>
            <a:r>
              <a:rPr lang="en-US" sz="2400" dirty="0" smtClean="0">
                <a:latin typeface="Palatino Linotype" panose="02040502050505030304" pitchFamily="18" charset="0"/>
              </a:rPr>
              <a:t>pray </a:t>
            </a:r>
            <a:r>
              <a:rPr lang="en-US" sz="2400" b="1" u="sng" dirty="0">
                <a:latin typeface="Palatino Linotype" panose="02040502050505030304" pitchFamily="18" charset="0"/>
              </a:rPr>
              <a:t>at all times</a:t>
            </a:r>
            <a:r>
              <a:rPr lang="en-US" sz="2400" dirty="0">
                <a:latin typeface="Palatino Linotype" panose="02040502050505030304" pitchFamily="18" charset="0"/>
              </a:rPr>
              <a:t> in the </a:t>
            </a:r>
            <a:r>
              <a:rPr lang="en-US" sz="2400" dirty="0" smtClean="0">
                <a:latin typeface="Palatino Linotype" panose="02040502050505030304" pitchFamily="18" charset="0"/>
              </a:rPr>
              <a:t>Spirit…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464820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Palatino Linotype" panose="02040502050505030304" pitchFamily="18" charset="0"/>
              </a:rPr>
              <a:t>orando </a:t>
            </a:r>
            <a:r>
              <a:rPr lang="es-ES" sz="2400" b="1" u="sng" dirty="0">
                <a:latin typeface="Palatino Linotype" panose="02040502050505030304" pitchFamily="18" charset="0"/>
              </a:rPr>
              <a:t>en todo tiempo</a:t>
            </a:r>
            <a:r>
              <a:rPr lang="es-ES" sz="2400" dirty="0">
                <a:latin typeface="Palatino Linotype" panose="02040502050505030304" pitchFamily="18" charset="0"/>
              </a:rPr>
              <a:t> con toda oración y súplica en el </a:t>
            </a:r>
            <a:r>
              <a:rPr lang="es-ES" sz="2400" dirty="0" smtClean="0">
                <a:latin typeface="Palatino Linotype" panose="02040502050505030304" pitchFamily="18" charset="0"/>
              </a:rPr>
              <a:t>Espíritu…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212" y="2203443"/>
            <a:ext cx="809957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“the use of </a:t>
            </a:r>
            <a:r>
              <a:rPr lang="en-US" sz="2000" dirty="0"/>
              <a:t>κα</a:t>
            </a:r>
            <a:r>
              <a:rPr lang="en-US" sz="2000" dirty="0" err="1"/>
              <a:t>ιρός</a:t>
            </a:r>
            <a:r>
              <a:rPr lang="en-US" sz="2000" dirty="0"/>
              <a:t> often points to some character of the time in view. So then</a:t>
            </a:r>
            <a:r>
              <a:rPr lang="en-US" sz="2000" dirty="0" smtClean="0"/>
              <a:t>, Paul is </a:t>
            </a:r>
            <a:r>
              <a:rPr lang="en-US" sz="2000" dirty="0"/>
              <a:t>not merely saying, </a:t>
            </a:r>
            <a:r>
              <a:rPr lang="en-US" sz="2000" dirty="0" smtClean="0"/>
              <a:t>‘pray </a:t>
            </a:r>
            <a:r>
              <a:rPr lang="en-US" sz="2000" dirty="0"/>
              <a:t>all the time</a:t>
            </a:r>
            <a:r>
              <a:rPr lang="en-US" sz="2000" dirty="0" smtClean="0"/>
              <a:t>,’ </a:t>
            </a:r>
            <a:r>
              <a:rPr lang="en-US" sz="2000" dirty="0"/>
              <a:t>but is rather urging that his </a:t>
            </a:r>
            <a:r>
              <a:rPr lang="en-US" sz="2000" dirty="0" smtClean="0"/>
              <a:t>readers pray </a:t>
            </a:r>
            <a:r>
              <a:rPr lang="en-US" sz="2000" dirty="0"/>
              <a:t>at all kinds of times. Pray when things are going well. Pray </a:t>
            </a:r>
            <a:r>
              <a:rPr lang="en-US" sz="2000" dirty="0" smtClean="0"/>
              <a:t>when you </a:t>
            </a:r>
            <a:r>
              <a:rPr lang="en-US" sz="2000" dirty="0"/>
              <a:t>are overwhelmed with difficulties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85348" y="5497622"/>
            <a:ext cx="7896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"El uso de </a:t>
            </a:r>
            <a:r>
              <a:rPr lang="en-US" sz="2000" dirty="0"/>
              <a:t>κα</a:t>
            </a:r>
            <a:r>
              <a:rPr lang="en-US" sz="2000" dirty="0" err="1"/>
              <a:t>ιρός</a:t>
            </a:r>
            <a:r>
              <a:rPr lang="es-ES" sz="2000" dirty="0" smtClean="0"/>
              <a:t> </a:t>
            </a:r>
            <a:r>
              <a:rPr lang="es-ES" sz="2000" dirty="0"/>
              <a:t>a menudo señala un cierto tipo de tiempo en </a:t>
            </a:r>
            <a:r>
              <a:rPr lang="es-ES" sz="2000" dirty="0" smtClean="0"/>
              <a:t>consideración</a:t>
            </a:r>
            <a:r>
              <a:rPr lang="es-ES" sz="2000" dirty="0"/>
              <a:t>. Así pues, Pablo no se limita a decir</a:t>
            </a:r>
            <a:r>
              <a:rPr lang="es-ES" sz="2000" dirty="0" smtClean="0"/>
              <a:t>, ‘orar </a:t>
            </a:r>
            <a:r>
              <a:rPr lang="es-ES" sz="2000" dirty="0"/>
              <a:t>todo el </a:t>
            </a:r>
            <a:r>
              <a:rPr lang="es-ES" sz="2000" dirty="0" smtClean="0"/>
              <a:t>tiempo,’ </a:t>
            </a:r>
            <a:r>
              <a:rPr lang="es-ES" sz="2000" dirty="0"/>
              <a:t>sino que insiste en que sus lectores oren en </a:t>
            </a:r>
            <a:r>
              <a:rPr lang="es-ES" sz="2000" dirty="0" smtClean="0"/>
              <a:t>varios </a:t>
            </a:r>
            <a:r>
              <a:rPr lang="es-ES" sz="2000" dirty="0"/>
              <a:t>tipo de tiempo, orar cuando cosas are bueno, y orar cuando están abrumados con </a:t>
            </a:r>
            <a:r>
              <a:rPr lang="es-ES" sz="2000" dirty="0" smtClean="0"/>
              <a:t>dificultades.”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3716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POINT #2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Requires Constancy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 Constancia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86535"/>
            <a:ext cx="2940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considere </a:t>
            </a:r>
            <a:r>
              <a:rPr lang="es-ES" sz="2400" dirty="0"/>
              <a:t>Efesios 6:18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981200" y="15240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With </a:t>
            </a:r>
            <a:r>
              <a:rPr lang="en-US" sz="2400" dirty="0">
                <a:latin typeface="Palatino Linotype" panose="02040502050505030304" pitchFamily="18" charset="0"/>
              </a:rPr>
              <a:t>all prayer and petition </a:t>
            </a:r>
            <a:r>
              <a:rPr lang="en-US" sz="2400" dirty="0" smtClean="0">
                <a:latin typeface="Palatino Linotype" panose="02040502050505030304" pitchFamily="18" charset="0"/>
              </a:rPr>
              <a:t>pray </a:t>
            </a:r>
            <a:r>
              <a:rPr lang="en-US" sz="2400" b="1" u="sng" dirty="0">
                <a:latin typeface="Palatino Linotype" panose="02040502050505030304" pitchFamily="18" charset="0"/>
              </a:rPr>
              <a:t>at all times</a:t>
            </a:r>
            <a:r>
              <a:rPr lang="en-US" sz="2400" dirty="0">
                <a:latin typeface="Palatino Linotype" panose="02040502050505030304" pitchFamily="18" charset="0"/>
              </a:rPr>
              <a:t> in the </a:t>
            </a:r>
            <a:r>
              <a:rPr lang="en-US" sz="2400" dirty="0" smtClean="0">
                <a:latin typeface="Palatino Linotype" panose="02040502050505030304" pitchFamily="18" charset="0"/>
              </a:rPr>
              <a:t>Spirit…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464820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Palatino Linotype" panose="02040502050505030304" pitchFamily="18" charset="0"/>
              </a:rPr>
              <a:t>orando </a:t>
            </a:r>
            <a:r>
              <a:rPr lang="es-ES" sz="2400" b="1" u="sng" dirty="0">
                <a:latin typeface="Palatino Linotype" panose="02040502050505030304" pitchFamily="18" charset="0"/>
              </a:rPr>
              <a:t>en todo tiempo</a:t>
            </a:r>
            <a:r>
              <a:rPr lang="es-ES" sz="2400" dirty="0">
                <a:latin typeface="Palatino Linotype" panose="02040502050505030304" pitchFamily="18" charset="0"/>
              </a:rPr>
              <a:t> con toda oración y súplica en el </a:t>
            </a:r>
            <a:r>
              <a:rPr lang="es-ES" sz="2400" dirty="0" smtClean="0">
                <a:latin typeface="Palatino Linotype" panose="02040502050505030304" pitchFamily="18" charset="0"/>
              </a:rPr>
              <a:t>Espíritu…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7991" y="2450068"/>
            <a:ext cx="2793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NIV:</a:t>
            </a:r>
            <a:r>
              <a:rPr lang="en-US" sz="2400" dirty="0">
                <a:latin typeface="Palatino Linotype" panose="02040502050505030304" pitchFamily="18" charset="0"/>
              </a:rPr>
              <a:t> “all occasions”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25568" y="5638800"/>
            <a:ext cx="3728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NIV:</a:t>
            </a:r>
            <a:r>
              <a:rPr lang="en-US" sz="2400" dirty="0">
                <a:latin typeface="Palatino Linotype" panose="02040502050505030304" pitchFamily="18" charset="0"/>
              </a:rPr>
              <a:t> “</a:t>
            </a:r>
            <a:r>
              <a:rPr lang="en-US" sz="2400" dirty="0" err="1">
                <a:latin typeface="Palatino Linotype" panose="02040502050505030304" pitchFamily="18" charset="0"/>
              </a:rPr>
              <a:t>Todas</a:t>
            </a:r>
            <a:r>
              <a:rPr lang="en-US" sz="2400" dirty="0">
                <a:latin typeface="Palatino Linotype" panose="02040502050505030304" pitchFamily="18" charset="0"/>
              </a:rPr>
              <a:t> las </a:t>
            </a:r>
            <a:r>
              <a:rPr lang="en-US" sz="2400" dirty="0" err="1" smtClean="0">
                <a:latin typeface="Palatino Linotype" panose="02040502050505030304" pitchFamily="18" charset="0"/>
              </a:rPr>
              <a:t>ocasiones</a:t>
            </a:r>
            <a:r>
              <a:rPr lang="en-US" sz="2400" dirty="0" smtClean="0">
                <a:latin typeface="Palatino Linotype" panose="02040502050505030304" pitchFamily="18" charset="0"/>
              </a:rPr>
              <a:t>”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895600"/>
            <a:ext cx="596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Not just those occasions when calamity strikes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35735" y="6160323"/>
            <a:ext cx="6693865" cy="4690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No sólo las ocasiones en que la calamidad golpea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5875" y="1143000"/>
            <a:ext cx="318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consider </a:t>
            </a:r>
            <a:r>
              <a:rPr lang="en-US" sz="2400" dirty="0" smtClean="0"/>
              <a:t>Ephesians </a:t>
            </a:r>
            <a:r>
              <a:rPr lang="en-US" sz="2400" dirty="0"/>
              <a:t>6:18</a:t>
            </a:r>
          </a:p>
        </p:txBody>
      </p:sp>
    </p:spTree>
    <p:extLst>
      <p:ext uri="{BB962C8B-B14F-4D97-AF65-F5344CB8AC3E}">
        <p14:creationId xmlns:p14="http://schemas.microsoft.com/office/powerpoint/2010/main" val="26978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Requires Constancy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 Constancia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143000"/>
            <a:ext cx="25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Not just in </a:t>
            </a:r>
            <a:r>
              <a:rPr lang="en-US" sz="2400" dirty="0" smtClean="0"/>
              <a:t>prayer…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4186535"/>
            <a:ext cx="3103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No sólo en la </a:t>
            </a:r>
            <a:r>
              <a:rPr lang="es-ES" sz="2400" dirty="0" smtClean="0"/>
              <a:t>oración...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429000" y="1674127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1 Peter 3:15	…</a:t>
            </a:r>
            <a:r>
              <a:rPr lang="en-US" sz="2400" b="1" u="sng" dirty="0" smtClean="0">
                <a:latin typeface="Palatino Linotype" panose="02040502050505030304" pitchFamily="18" charset="0"/>
              </a:rPr>
              <a:t>always</a:t>
            </a:r>
            <a:r>
              <a:rPr lang="en-US" sz="2400" dirty="0">
                <a:latin typeface="Palatino Linotype" panose="02040502050505030304" pitchFamily="18" charset="0"/>
              </a:rPr>
              <a:t> being ready to make a </a:t>
            </a:r>
            <a:r>
              <a:rPr lang="en-US" sz="2400" dirty="0" smtClean="0">
                <a:latin typeface="Palatino Linotype" panose="02040502050505030304" pitchFamily="18" charset="0"/>
              </a:rPr>
              <a:t>defense </a:t>
            </a:r>
            <a:r>
              <a:rPr lang="en-US" sz="2400" dirty="0">
                <a:latin typeface="Palatino Linotype" panose="02040502050505030304" pitchFamily="18" charset="0"/>
              </a:rPr>
              <a:t>to everyone who asks you to give an account for the hope that is in </a:t>
            </a:r>
            <a:r>
              <a:rPr lang="en-US" sz="2400" dirty="0" smtClean="0">
                <a:latin typeface="Palatino Linotype" panose="02040502050505030304" pitchFamily="18" charset="0"/>
              </a:rPr>
              <a:t>you…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4876800"/>
            <a:ext cx="5501148" cy="160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Palatino Linotype" panose="02040502050505030304" pitchFamily="18" charset="0"/>
              </a:rPr>
              <a:t>1 Pedro 3	…y </a:t>
            </a:r>
            <a:r>
              <a:rPr lang="es-ES" sz="2400" dirty="0">
                <a:latin typeface="Palatino Linotype" panose="02040502050505030304" pitchFamily="18" charset="0"/>
              </a:rPr>
              <a:t>estad </a:t>
            </a:r>
            <a:r>
              <a:rPr lang="es-ES" sz="2400" b="1" u="sng" dirty="0">
                <a:latin typeface="Palatino Linotype" panose="02040502050505030304" pitchFamily="18" charset="0"/>
              </a:rPr>
              <a:t>siempre</a:t>
            </a:r>
            <a:r>
              <a:rPr lang="es-ES" sz="2400" dirty="0">
                <a:latin typeface="Palatino Linotype" panose="02040502050505030304" pitchFamily="18" charset="0"/>
              </a:rPr>
              <a:t> preparados para presentar defensa </a:t>
            </a:r>
            <a:r>
              <a:rPr lang="es-ES" sz="2400" dirty="0" smtClean="0">
                <a:latin typeface="Palatino Linotype" panose="02040502050505030304" pitchFamily="18" charset="0"/>
              </a:rPr>
              <a:t>…ante </a:t>
            </a:r>
            <a:r>
              <a:rPr lang="es-ES" sz="2400" dirty="0">
                <a:latin typeface="Palatino Linotype" panose="02040502050505030304" pitchFamily="18" charset="0"/>
              </a:rPr>
              <a:t>todo el que os demande razón de la esperanza que hay en </a:t>
            </a:r>
            <a:r>
              <a:rPr lang="es-ES" sz="2400" dirty="0" smtClean="0">
                <a:latin typeface="Palatino Linotype" panose="02040502050505030304" pitchFamily="18" charset="0"/>
              </a:rPr>
              <a:t>vosotros…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/>
              <a:t>There is no religion in England</a:t>
            </a:r>
            <a:r>
              <a:rPr lang="en-US" sz="2400" dirty="0" smtClean="0"/>
              <a:t>.” </a:t>
            </a:r>
            <a:r>
              <a:rPr lang="en-US" sz="1400" dirty="0" smtClean="0"/>
              <a:t>Durant, quoting Montesquieu, vol. 9, p. 116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267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"No hay religión en Inglaterra."</a:t>
            </a:r>
            <a:r>
              <a:rPr lang="es-ES" dirty="0"/>
              <a:t> </a:t>
            </a:r>
            <a:r>
              <a:rPr lang="es-ES" dirty="0" err="1"/>
              <a:t>Durant</a:t>
            </a:r>
            <a:r>
              <a:rPr lang="es-ES" dirty="0"/>
              <a:t>, citando a Montesquieu, vol. 9, pág. 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Requires Constancy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 Constancia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143000"/>
            <a:ext cx="25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Not just in </a:t>
            </a:r>
            <a:r>
              <a:rPr lang="en-US" sz="2400" dirty="0" smtClean="0"/>
              <a:t>prayer…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4186535"/>
            <a:ext cx="3103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No sólo en la </a:t>
            </a:r>
            <a:r>
              <a:rPr lang="es-ES" sz="2400" dirty="0" smtClean="0"/>
              <a:t>oración...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400" y="1600200"/>
            <a:ext cx="5676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Palatino Linotype" panose="02040502050505030304" pitchFamily="18" charset="0"/>
              </a:rPr>
              <a:t>Philippians 4:4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	Rejoice </a:t>
            </a:r>
            <a:r>
              <a:rPr lang="en-US" sz="2400" dirty="0">
                <a:latin typeface="Palatino Linotype" panose="02040502050505030304" pitchFamily="18" charset="0"/>
              </a:rPr>
              <a:t>in the Lord </a:t>
            </a:r>
            <a:r>
              <a:rPr lang="en-US" sz="2400" b="1" u="sng" dirty="0" smtClean="0">
                <a:latin typeface="Palatino Linotype" panose="02040502050505030304" pitchFamily="18" charset="0"/>
              </a:rPr>
              <a:t>always</a:t>
            </a:r>
            <a:r>
              <a:rPr lang="en-US" sz="2400" dirty="0" smtClean="0">
                <a:latin typeface="Palatino Linotype" panose="02040502050505030304" pitchFamily="18" charset="0"/>
              </a:rPr>
              <a:t>…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572000"/>
            <a:ext cx="576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Palatino Linotype" panose="02040502050505030304" pitchFamily="18" charset="0"/>
              </a:rPr>
              <a:t>Filipenses</a:t>
            </a:r>
            <a:r>
              <a:rPr lang="en-US" sz="2400" b="1" dirty="0">
                <a:latin typeface="Palatino Linotype" panose="02040502050505030304" pitchFamily="18" charset="0"/>
              </a:rPr>
              <a:t> 4</a:t>
            </a:r>
          </a:p>
          <a:p>
            <a:r>
              <a:rPr lang="es-ES" sz="2400" dirty="0" smtClean="0"/>
              <a:t>	</a:t>
            </a:r>
            <a:r>
              <a:rPr lang="es-ES" sz="2400" dirty="0">
                <a:latin typeface="Palatino Linotype" panose="02040502050505030304" pitchFamily="18" charset="0"/>
              </a:rPr>
              <a:t>Regocijaos en el Señor </a:t>
            </a:r>
            <a:r>
              <a:rPr lang="es-ES" sz="2400" b="1" u="sng" dirty="0">
                <a:latin typeface="Palatino Linotype" panose="02040502050505030304" pitchFamily="18" charset="0"/>
              </a:rPr>
              <a:t>siempre</a:t>
            </a:r>
            <a:r>
              <a:rPr lang="es-ES" sz="2400" dirty="0">
                <a:latin typeface="Palatino Linotype" panose="02040502050505030304" pitchFamily="18" charset="0"/>
              </a:rPr>
              <a:t>…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22860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/>
              <a:t>Doesn’t mean never be sad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Widows in Acts 9:39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Paul </a:t>
            </a:r>
            <a:r>
              <a:rPr lang="en-US" sz="2200" dirty="0"/>
              <a:t>in Romans </a:t>
            </a:r>
            <a:r>
              <a:rPr lang="en-US" sz="2200" dirty="0" smtClean="0"/>
              <a:t>9:2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1983660" y="54102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200" dirty="0"/>
              <a:t>No significa nunca estar triste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 smtClean="0"/>
              <a:t>Viudas </a:t>
            </a:r>
            <a:r>
              <a:rPr lang="es-ES" sz="2200" dirty="0"/>
              <a:t>en Hechos 9:39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 smtClean="0"/>
              <a:t>Pablo </a:t>
            </a:r>
            <a:r>
              <a:rPr lang="es-ES" sz="2200" dirty="0"/>
              <a:t>en Romanos 9: 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374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Requires Constancy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324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POINT #2		God expects constancy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 Constancia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143000"/>
            <a:ext cx="25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Not just in </a:t>
            </a:r>
            <a:r>
              <a:rPr lang="en-US" sz="2400" dirty="0" smtClean="0"/>
              <a:t>prayer…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4186535"/>
            <a:ext cx="3103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No sólo en la </a:t>
            </a:r>
            <a:r>
              <a:rPr lang="es-ES" sz="2400" dirty="0" smtClean="0"/>
              <a:t>oración...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400" y="1600200"/>
            <a:ext cx="5676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Palatino Linotype" panose="02040502050505030304" pitchFamily="18" charset="0"/>
              </a:rPr>
              <a:t>Philippians 4:4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	Rejoice </a:t>
            </a:r>
            <a:r>
              <a:rPr lang="en-US" sz="2400" dirty="0">
                <a:latin typeface="Palatino Linotype" panose="02040502050505030304" pitchFamily="18" charset="0"/>
              </a:rPr>
              <a:t>in the Lord </a:t>
            </a:r>
            <a:r>
              <a:rPr lang="en-US" sz="2400" b="1" u="sng" dirty="0" smtClean="0">
                <a:latin typeface="Palatino Linotype" panose="02040502050505030304" pitchFamily="18" charset="0"/>
              </a:rPr>
              <a:t>always</a:t>
            </a:r>
            <a:r>
              <a:rPr lang="en-US" sz="2400" dirty="0" smtClean="0">
                <a:latin typeface="Palatino Linotype" panose="02040502050505030304" pitchFamily="18" charset="0"/>
              </a:rPr>
              <a:t>…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572000"/>
            <a:ext cx="576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Palatino Linotype" panose="02040502050505030304" pitchFamily="18" charset="0"/>
              </a:rPr>
              <a:t>Filipenses</a:t>
            </a:r>
            <a:r>
              <a:rPr lang="en-US" sz="2400" b="1" dirty="0">
                <a:latin typeface="Palatino Linotype" panose="02040502050505030304" pitchFamily="18" charset="0"/>
              </a:rPr>
              <a:t> 4</a:t>
            </a:r>
          </a:p>
          <a:p>
            <a:r>
              <a:rPr lang="es-ES" sz="2400" dirty="0" smtClean="0"/>
              <a:t>	</a:t>
            </a:r>
            <a:r>
              <a:rPr lang="es-ES" sz="2400" dirty="0">
                <a:latin typeface="Palatino Linotype" panose="02040502050505030304" pitchFamily="18" charset="0"/>
              </a:rPr>
              <a:t>Regocijaos en el Señor </a:t>
            </a:r>
            <a:r>
              <a:rPr lang="es-ES" sz="2400" b="1" u="sng" dirty="0">
                <a:latin typeface="Palatino Linotype" panose="02040502050505030304" pitchFamily="18" charset="0"/>
              </a:rPr>
              <a:t>siempre</a:t>
            </a:r>
            <a:r>
              <a:rPr lang="es-ES" sz="2400" dirty="0">
                <a:latin typeface="Palatino Linotype" panose="02040502050505030304" pitchFamily="18" charset="0"/>
              </a:rPr>
              <a:t>…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1931" y="2321004"/>
            <a:ext cx="72872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But whatever pains me, can I rejoice in the Lord?</a:t>
            </a:r>
          </a:p>
          <a:p>
            <a:r>
              <a:rPr lang="en-US" sz="2200" dirty="0" smtClean="0"/>
              <a:t>If </a:t>
            </a:r>
            <a:r>
              <a:rPr lang="en-US" sz="2200" dirty="0"/>
              <a:t>not, I need to learn to see through the clouds, and see the sun that is shining above </a:t>
            </a:r>
            <a:r>
              <a:rPr lang="en-US" sz="2200" dirty="0" smtClean="0"/>
              <a:t>them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1551931" y="5410200"/>
            <a:ext cx="74396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/>
              <a:t>Pero, ¿qué es lo que me duele, puedo regocijarme en el Señor?</a:t>
            </a:r>
          </a:p>
          <a:p>
            <a:r>
              <a:rPr lang="es-ES" sz="2200" dirty="0"/>
              <a:t>Si no, tengo que aprender a ver a través de las nubes, y ver el sol que está brillando por encima de </a:t>
            </a:r>
            <a:r>
              <a:rPr lang="es-ES" sz="2200" dirty="0" smtClean="0"/>
              <a:t>ellos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201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Requires Constancy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324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POINT #2		God expects constancy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 Constancia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524000"/>
            <a:ext cx="762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This </a:t>
            </a:r>
            <a:r>
              <a:rPr lang="en-US" sz="2200" dirty="0"/>
              <a:t>is why Paul could </a:t>
            </a:r>
            <a:r>
              <a:rPr lang="en-US" sz="2200" dirty="0" smtClean="0"/>
              <a:t>say, </a:t>
            </a:r>
          </a:p>
          <a:p>
            <a:endParaRPr lang="en-US" sz="2200" dirty="0" smtClean="0"/>
          </a:p>
          <a:p>
            <a:r>
              <a:rPr lang="en-US" sz="2400" dirty="0" smtClean="0">
                <a:latin typeface="Palatino Linotype" panose="02040502050505030304" pitchFamily="18" charset="0"/>
              </a:rPr>
              <a:t>I </a:t>
            </a:r>
            <a:r>
              <a:rPr lang="en-US" sz="2400" dirty="0">
                <a:latin typeface="Palatino Linotype" panose="02040502050505030304" pitchFamily="18" charset="0"/>
              </a:rPr>
              <a:t>have learned to be </a:t>
            </a:r>
            <a:r>
              <a:rPr lang="en-US" sz="2400" dirty="0" smtClean="0">
                <a:latin typeface="Palatino Linotype" panose="02040502050505030304" pitchFamily="18" charset="0"/>
              </a:rPr>
              <a:t>content </a:t>
            </a:r>
            <a:r>
              <a:rPr lang="en-US" sz="2400" dirty="0">
                <a:latin typeface="Palatino Linotype" panose="02040502050505030304" pitchFamily="18" charset="0"/>
              </a:rPr>
              <a:t>in whatever circumstances I am. </a:t>
            </a:r>
            <a:r>
              <a:rPr lang="en-US" sz="2400" dirty="0" smtClean="0">
                <a:latin typeface="Palatino Linotype" panose="02040502050505030304" pitchFamily="18" charset="0"/>
              </a:rPr>
              <a:t>(</a:t>
            </a:r>
            <a:r>
              <a:rPr lang="en-US" sz="2400" b="1" dirty="0">
                <a:latin typeface="Palatino Linotype" panose="02040502050505030304" pitchFamily="18" charset="0"/>
              </a:rPr>
              <a:t>Philippians </a:t>
            </a:r>
            <a:r>
              <a:rPr lang="en-US" sz="2400" b="1" dirty="0" smtClean="0">
                <a:latin typeface="Palatino Linotype" panose="02040502050505030304" pitchFamily="18" charset="0"/>
              </a:rPr>
              <a:t>4:11</a:t>
            </a:r>
            <a:r>
              <a:rPr lang="en-US" sz="2400" dirty="0" smtClean="0">
                <a:latin typeface="Palatino Linotype" panose="02040502050505030304" pitchFamily="18" charset="0"/>
              </a:rPr>
              <a:t>)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648200"/>
            <a:ext cx="762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/>
              <a:t>Es por eso que Pablo podría decir</a:t>
            </a:r>
            <a:r>
              <a:rPr lang="es-ES" sz="2200" dirty="0" smtClean="0"/>
              <a:t>,</a:t>
            </a:r>
          </a:p>
          <a:p>
            <a:endParaRPr lang="en-US" sz="2200" dirty="0" smtClean="0"/>
          </a:p>
          <a:p>
            <a:r>
              <a:rPr lang="es-ES" sz="2400" dirty="0" smtClean="0">
                <a:latin typeface="Palatino Linotype" panose="02040502050505030304" pitchFamily="18" charset="0"/>
              </a:rPr>
              <a:t>he </a:t>
            </a:r>
            <a:r>
              <a:rPr lang="es-ES" sz="2400" dirty="0">
                <a:latin typeface="Palatino Linotype" panose="02040502050505030304" pitchFamily="18" charset="0"/>
              </a:rPr>
              <a:t>aprendido a contentarme, cualquiera que sea mi situación</a:t>
            </a:r>
            <a:r>
              <a:rPr lang="es-ES" sz="2400" dirty="0" smtClean="0">
                <a:latin typeface="Palatino Linotype" panose="02040502050505030304" pitchFamily="18" charset="0"/>
              </a:rPr>
              <a:t>.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 </a:t>
            </a:r>
            <a:r>
              <a:rPr lang="en-US" sz="2400" dirty="0" smtClean="0">
                <a:latin typeface="Palatino Linotype" panose="02040502050505030304" pitchFamily="18" charset="0"/>
              </a:rPr>
              <a:t>(</a:t>
            </a:r>
            <a:r>
              <a:rPr lang="en-US" sz="2400" b="1" dirty="0" err="1" smtClean="0">
                <a:latin typeface="Palatino Linotype" panose="02040502050505030304" pitchFamily="18" charset="0"/>
              </a:rPr>
              <a:t>Filipenses</a:t>
            </a:r>
            <a:r>
              <a:rPr lang="en-US" sz="2400" b="1" dirty="0" smtClean="0">
                <a:latin typeface="Palatino Linotype" panose="02040502050505030304" pitchFamily="18" charset="0"/>
              </a:rPr>
              <a:t> 4:11</a:t>
            </a:r>
            <a:r>
              <a:rPr lang="en-US" sz="2400" dirty="0" smtClean="0">
                <a:latin typeface="Palatino Linotype" panose="02040502050505030304" pitchFamily="18" charset="0"/>
              </a:rPr>
              <a:t>)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1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75148" b="40417"/>
          <a:stretch/>
        </p:blipFill>
        <p:spPr bwMode="auto">
          <a:xfrm>
            <a:off x="304800" y="914400"/>
            <a:ext cx="8153400" cy="48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Constancy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Fidelidad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la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Constancia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824748" y="4372896"/>
            <a:ext cx="2057400" cy="355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4572000"/>
            <a:ext cx="2057400" cy="355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2674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There’s an active meaning</a:t>
            </a:r>
          </a:p>
          <a:p>
            <a:r>
              <a:rPr lang="en-US" sz="2400" i="1" dirty="0" smtClean="0"/>
              <a:t>	“I trust, I am trusting”</a:t>
            </a:r>
          </a:p>
          <a:p>
            <a:endParaRPr lang="en-US" sz="2400" dirty="0"/>
          </a:p>
          <a:p>
            <a:r>
              <a:rPr lang="en-US" sz="2400" dirty="0" smtClean="0"/>
              <a:t>And there’s a passive meaning</a:t>
            </a:r>
          </a:p>
          <a:p>
            <a:r>
              <a:rPr lang="en-US" sz="2400" i="1" dirty="0"/>
              <a:t>	</a:t>
            </a:r>
            <a:r>
              <a:rPr lang="en-US" sz="2400" i="1" dirty="0" smtClean="0"/>
              <a:t>“I am trustworthy, reliable”</a:t>
            </a:r>
            <a:endParaRPr lang="en-US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766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419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Hay un significado activo</a:t>
            </a:r>
          </a:p>
          <a:p>
            <a:r>
              <a:rPr lang="es-ES" sz="2400" i="1" dirty="0" smtClean="0"/>
              <a:t>	"</a:t>
            </a:r>
            <a:r>
              <a:rPr lang="es-ES" sz="2400" i="1" dirty="0"/>
              <a:t>Confío, estoy confiado"</a:t>
            </a:r>
          </a:p>
          <a:p>
            <a:endParaRPr lang="es-ES" sz="2400" dirty="0"/>
          </a:p>
          <a:p>
            <a:r>
              <a:rPr lang="es-ES" sz="2400" dirty="0"/>
              <a:t>Y hay un significado pasivo</a:t>
            </a:r>
          </a:p>
          <a:p>
            <a:r>
              <a:rPr lang="es-ES" sz="2400" i="1" dirty="0" smtClean="0"/>
              <a:t>	"</a:t>
            </a:r>
            <a:r>
              <a:rPr lang="es-ES" sz="2400" i="1" dirty="0"/>
              <a:t>Soy confiable, confiable"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022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766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530804"/>
            <a:ext cx="8099577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200" b="1" dirty="0" smtClean="0"/>
              <a:t>Mateo 25</a:t>
            </a:r>
            <a:r>
              <a:rPr lang="es-ES" sz="2200" dirty="0" smtClean="0"/>
              <a:t>	</a:t>
            </a:r>
            <a:r>
              <a:rPr lang="es-ES" sz="2200" baseline="30000" dirty="0" smtClean="0">
                <a:latin typeface="Palatino Linotype" panose="02040502050505030304" pitchFamily="18" charset="0"/>
              </a:rPr>
              <a:t>21,23</a:t>
            </a:r>
            <a:r>
              <a:rPr lang="es-ES" sz="2200" baseline="30000" dirty="0">
                <a:latin typeface="Palatino Linotype" panose="02040502050505030304" pitchFamily="18" charset="0"/>
              </a:rPr>
              <a:t> </a:t>
            </a:r>
            <a:r>
              <a:rPr lang="es-ES" sz="2200" dirty="0" smtClean="0">
                <a:latin typeface="Palatino Linotype" panose="02040502050505030304" pitchFamily="18" charset="0"/>
              </a:rPr>
              <a:t> Su </a:t>
            </a:r>
            <a:r>
              <a:rPr lang="es-ES" sz="2200" dirty="0">
                <a:latin typeface="Palatino Linotype" panose="02040502050505030304" pitchFamily="18" charset="0"/>
              </a:rPr>
              <a:t>señor le dijo: Bien, buen siervo y </a:t>
            </a:r>
            <a:r>
              <a:rPr lang="es-ES" sz="2200" b="1" dirty="0">
                <a:latin typeface="Palatino Linotype" panose="02040502050505030304" pitchFamily="18" charset="0"/>
              </a:rPr>
              <a:t>fiel</a:t>
            </a:r>
            <a:r>
              <a:rPr lang="es-ES" sz="2200" dirty="0">
                <a:latin typeface="Palatino Linotype" panose="02040502050505030304" pitchFamily="18" charset="0"/>
              </a:rPr>
              <a:t>; sobre poco has sido </a:t>
            </a:r>
            <a:r>
              <a:rPr lang="es-ES" sz="2200" b="1" dirty="0">
                <a:latin typeface="Palatino Linotype" panose="02040502050505030304" pitchFamily="18" charset="0"/>
              </a:rPr>
              <a:t>fiel</a:t>
            </a:r>
            <a:r>
              <a:rPr lang="es-ES" sz="2200" dirty="0">
                <a:latin typeface="Palatino Linotype" panose="02040502050505030304" pitchFamily="18" charset="0"/>
              </a:rPr>
              <a:t>, sobre mucho te pondré; entra en el gozo de tu señor</a:t>
            </a:r>
            <a:r>
              <a:rPr lang="es-ES" sz="2200" dirty="0" smtClean="0">
                <a:latin typeface="Palatino Linotype" panose="02040502050505030304" pitchFamily="18" charset="0"/>
              </a:rPr>
              <a:t>.</a:t>
            </a:r>
            <a:endParaRPr lang="es-ES" sz="2200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212" y="1178004"/>
            <a:ext cx="8316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Matthew </a:t>
            </a:r>
            <a:r>
              <a:rPr lang="en-US" sz="2200" b="1" dirty="0" smtClean="0"/>
              <a:t>25	</a:t>
            </a:r>
            <a:r>
              <a:rPr lang="en-US" sz="2200" b="1" baseline="30000" dirty="0" smtClean="0">
                <a:latin typeface="Palatino Linotype" panose="02040502050505030304" pitchFamily="18" charset="0"/>
              </a:rPr>
              <a:t>21,23</a:t>
            </a:r>
            <a:r>
              <a:rPr lang="en-US" sz="22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200" dirty="0">
                <a:latin typeface="Palatino Linotype" panose="02040502050505030304" pitchFamily="18" charset="0"/>
              </a:rPr>
              <a:t>His master said to him, ‘Well done, good and </a:t>
            </a:r>
            <a:r>
              <a:rPr lang="en-US" sz="2200" b="1" dirty="0">
                <a:latin typeface="Palatino Linotype" panose="02040502050505030304" pitchFamily="18" charset="0"/>
              </a:rPr>
              <a:t>faithful</a:t>
            </a:r>
            <a:r>
              <a:rPr lang="en-US" sz="2200" dirty="0">
                <a:latin typeface="Palatino Linotype" panose="02040502050505030304" pitchFamily="18" charset="0"/>
              </a:rPr>
              <a:t> slave. You were </a:t>
            </a:r>
            <a:r>
              <a:rPr lang="en-US" sz="2200" b="1" dirty="0">
                <a:latin typeface="Palatino Linotype" panose="02040502050505030304" pitchFamily="18" charset="0"/>
              </a:rPr>
              <a:t>faithful</a:t>
            </a:r>
            <a:r>
              <a:rPr lang="en-US" sz="2200" dirty="0">
                <a:latin typeface="Palatino Linotype" panose="02040502050505030304" pitchFamily="18" charset="0"/>
              </a:rPr>
              <a:t> with a few things, I will put you in charge of many things; enter into the joy of your </a:t>
            </a:r>
            <a:r>
              <a:rPr lang="en-US" sz="2200" dirty="0" smtClean="0">
                <a:latin typeface="Palatino Linotype" panose="02040502050505030304" pitchFamily="18" charset="0"/>
              </a:rPr>
              <a:t>master.’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766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530804"/>
            <a:ext cx="80995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/>
              <a:t>Lucas 12	</a:t>
            </a:r>
            <a:r>
              <a:rPr lang="es-ES" sz="2400" baseline="30000" dirty="0" smtClean="0">
                <a:latin typeface="Palatino Linotype" panose="02040502050505030304" pitchFamily="18" charset="0"/>
              </a:rPr>
              <a:t>42</a:t>
            </a:r>
            <a:r>
              <a:rPr lang="es-ES" sz="2400" baseline="30000" dirty="0">
                <a:latin typeface="Palatino Linotype" panose="02040502050505030304" pitchFamily="18" charset="0"/>
              </a:rPr>
              <a:t> </a:t>
            </a:r>
            <a:r>
              <a:rPr lang="es-ES" sz="2400" dirty="0">
                <a:latin typeface="Palatino Linotype" panose="02040502050505030304" pitchFamily="18" charset="0"/>
              </a:rPr>
              <a:t>Y dijo el Señor: ¿Quién es el mayordomo </a:t>
            </a:r>
            <a:r>
              <a:rPr lang="es-ES" sz="2400" b="1" dirty="0">
                <a:latin typeface="Palatino Linotype" panose="02040502050505030304" pitchFamily="18" charset="0"/>
              </a:rPr>
              <a:t>fiel</a:t>
            </a:r>
            <a:r>
              <a:rPr lang="es-ES" sz="2400" dirty="0">
                <a:latin typeface="Palatino Linotype" panose="02040502050505030304" pitchFamily="18" charset="0"/>
              </a:rPr>
              <a:t> y prudente al cual su señor pondrá sobre su casa, para que a tiempo les dé su ración</a:t>
            </a:r>
            <a:r>
              <a:rPr lang="es-ES" sz="2400" dirty="0" smtClean="0">
                <a:latin typeface="Palatino Linotype" panose="02040502050505030304" pitchFamily="18" charset="0"/>
              </a:rPr>
              <a:t>?</a:t>
            </a:r>
          </a:p>
          <a:p>
            <a:r>
              <a:rPr lang="es-ES" sz="2400" baseline="30000" dirty="0" smtClean="0">
                <a:latin typeface="Palatino Linotype" panose="02040502050505030304" pitchFamily="18" charset="0"/>
              </a:rPr>
              <a:t>43</a:t>
            </a:r>
            <a:r>
              <a:rPr lang="es-ES" sz="2400" baseline="30000" dirty="0">
                <a:latin typeface="Palatino Linotype" panose="02040502050505030304" pitchFamily="18" charset="0"/>
              </a:rPr>
              <a:t> </a:t>
            </a:r>
            <a:r>
              <a:rPr lang="es-ES" sz="2400" dirty="0">
                <a:latin typeface="Palatino Linotype" panose="02040502050505030304" pitchFamily="18" charset="0"/>
              </a:rPr>
              <a:t>Bienaventurado aquel siervo al cual, cuando su señor venga, le halle haciendo así.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212" y="1178004"/>
            <a:ext cx="8316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Luke 12</a:t>
            </a:r>
            <a:r>
              <a:rPr lang="en-US" sz="2200" b="1" dirty="0" smtClean="0"/>
              <a:t>	</a:t>
            </a:r>
            <a:r>
              <a:rPr lang="en-US" sz="2400" b="1" baseline="30000" dirty="0">
                <a:latin typeface="Palatino Linotype" panose="02040502050505030304" pitchFamily="18" charset="0"/>
              </a:rPr>
              <a:t>42 </a:t>
            </a:r>
            <a:r>
              <a:rPr lang="en-US" sz="2400" dirty="0">
                <a:latin typeface="Palatino Linotype" panose="02040502050505030304" pitchFamily="18" charset="0"/>
              </a:rPr>
              <a:t>And the Lord said, “Who then is the </a:t>
            </a:r>
            <a:r>
              <a:rPr lang="en-US" sz="2400" b="1" dirty="0">
                <a:latin typeface="Palatino Linotype" panose="02040502050505030304" pitchFamily="18" charset="0"/>
              </a:rPr>
              <a:t>faithful</a:t>
            </a:r>
            <a:r>
              <a:rPr lang="en-US" sz="2400" dirty="0">
                <a:latin typeface="Palatino Linotype" panose="02040502050505030304" pitchFamily="18" charset="0"/>
              </a:rPr>
              <a:t> and sensible steward, whom his master will put in charge of his </a:t>
            </a:r>
            <a:r>
              <a:rPr lang="en-US" sz="2400" dirty="0" smtClean="0">
                <a:latin typeface="Palatino Linotype" panose="02040502050505030304" pitchFamily="18" charset="0"/>
              </a:rPr>
              <a:t>servants</a:t>
            </a:r>
            <a:r>
              <a:rPr lang="en-US" sz="2400" dirty="0">
                <a:latin typeface="Palatino Linotype" panose="02040502050505030304" pitchFamily="18" charset="0"/>
              </a:rPr>
              <a:t>, to give them their rations at the proper time</a:t>
            </a:r>
            <a:r>
              <a:rPr lang="en-US" sz="2400" dirty="0" smtClean="0">
                <a:latin typeface="Palatino Linotype" panose="02040502050505030304" pitchFamily="18" charset="0"/>
              </a:rPr>
              <a:t>?</a:t>
            </a:r>
          </a:p>
          <a:p>
            <a:r>
              <a:rPr lang="en-US" sz="2400" b="1" baseline="30000" dirty="0" smtClean="0">
                <a:latin typeface="Palatino Linotype" panose="02040502050505030304" pitchFamily="18" charset="0"/>
              </a:rPr>
              <a:t>43</a:t>
            </a:r>
            <a:r>
              <a:rPr lang="en-US" sz="24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400" dirty="0">
                <a:latin typeface="Palatino Linotype" panose="02040502050505030304" pitchFamily="18" charset="0"/>
              </a:rPr>
              <a:t>Blessed is that slave whom his </a:t>
            </a:r>
            <a:r>
              <a:rPr lang="en-US" sz="2400" dirty="0" smtClean="0">
                <a:latin typeface="Palatino Linotype" panose="02040502050505030304" pitchFamily="18" charset="0"/>
              </a:rPr>
              <a:t>master </a:t>
            </a:r>
            <a:r>
              <a:rPr lang="en-US" sz="2400" dirty="0">
                <a:latin typeface="Palatino Linotype" panose="02040502050505030304" pitchFamily="18" charset="0"/>
              </a:rPr>
              <a:t>finds so doing when he comes. 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3807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Hebrews 3:2, 5</a:t>
            </a:r>
            <a:endParaRPr lang="en-US" sz="2400" dirty="0"/>
          </a:p>
          <a:p>
            <a:r>
              <a:rPr lang="en-US" sz="2400" dirty="0"/>
              <a:t>2 </a:t>
            </a:r>
            <a:r>
              <a:rPr lang="en-US" sz="2400" dirty="0" smtClean="0"/>
              <a:t>Timothy </a:t>
            </a:r>
            <a:r>
              <a:rPr lang="en-US" sz="2400" dirty="0"/>
              <a:t>2:2</a:t>
            </a:r>
          </a:p>
          <a:p>
            <a:r>
              <a:rPr lang="en-US" sz="2400" dirty="0" smtClean="0"/>
              <a:t>Revelation 2:10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766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43847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Hebreos</a:t>
            </a:r>
            <a:r>
              <a:rPr lang="en-US" sz="2400" dirty="0" smtClean="0"/>
              <a:t> 3:2, 5</a:t>
            </a:r>
            <a:endParaRPr lang="en-US" sz="2400" dirty="0"/>
          </a:p>
          <a:p>
            <a:r>
              <a:rPr lang="en-US" sz="2400" dirty="0"/>
              <a:t>2 </a:t>
            </a:r>
            <a:r>
              <a:rPr lang="en-US" sz="2400" dirty="0" err="1" smtClean="0"/>
              <a:t>Timoteo</a:t>
            </a:r>
            <a:r>
              <a:rPr lang="en-US" sz="2400" dirty="0" smtClean="0"/>
              <a:t> </a:t>
            </a:r>
            <a:r>
              <a:rPr lang="en-US" sz="2400" dirty="0"/>
              <a:t>2:2</a:t>
            </a:r>
          </a:p>
          <a:p>
            <a:r>
              <a:rPr lang="en-US" sz="2400" dirty="0" err="1" smtClean="0"/>
              <a:t>Apocalipsis</a:t>
            </a:r>
            <a:r>
              <a:rPr lang="en-US" sz="2400" dirty="0" smtClean="0"/>
              <a:t> 2:10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5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766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Confiable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5" y="838200"/>
            <a:ext cx="890953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Loving </a:t>
            </a:r>
            <a:r>
              <a:rPr lang="en-US" sz="2400" b="1" u="sng" dirty="0" smtClean="0"/>
              <a:t>others Faithfully, Reliably, with Constancy</a:t>
            </a:r>
            <a:endParaRPr lang="en-US" sz="2400" b="1" u="sng" dirty="0"/>
          </a:p>
          <a:p>
            <a:r>
              <a:rPr lang="en-US" sz="2400" dirty="0"/>
              <a:t>	“I do that, except when it’s my enemy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" y="4114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/>
              <a:t>Amar a los </a:t>
            </a:r>
            <a:r>
              <a:rPr lang="es-ES" sz="2400" b="1" u="sng" dirty="0" smtClean="0"/>
              <a:t>demás Fielmente</a:t>
            </a:r>
            <a:r>
              <a:rPr lang="es-ES" sz="2400" b="1" u="sng" dirty="0"/>
              <a:t>, Confiablemente, con Constancia</a:t>
            </a:r>
          </a:p>
          <a:p>
            <a:r>
              <a:rPr lang="es-ES" sz="2400" dirty="0" smtClean="0"/>
              <a:t>	"</a:t>
            </a:r>
            <a:r>
              <a:rPr lang="es-ES" sz="2400" dirty="0"/>
              <a:t>Lo hago, excepto cuando es mi enemigo"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22212" y="4920496"/>
            <a:ext cx="8099577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u="sng" dirty="0" smtClean="0">
                <a:latin typeface="Palatino Linotype" panose="02040502050505030304" pitchFamily="18" charset="0"/>
              </a:rPr>
              <a:t>Mateo 5</a:t>
            </a:r>
            <a:r>
              <a:rPr lang="en-US" sz="2200" b="1" dirty="0" smtClean="0">
                <a:latin typeface="Palatino Linotype" panose="02040502050505030304" pitchFamily="18" charset="0"/>
              </a:rPr>
              <a:t> </a:t>
            </a:r>
            <a:r>
              <a:rPr lang="es-ES" sz="2200" baseline="30000" dirty="0" smtClean="0">
                <a:latin typeface="Palatino Linotype" panose="02040502050505030304" pitchFamily="18" charset="0"/>
              </a:rPr>
              <a:t>44</a:t>
            </a:r>
            <a:r>
              <a:rPr lang="es-ES" sz="2200" baseline="30000" dirty="0">
                <a:latin typeface="Palatino Linotype" panose="02040502050505030304" pitchFamily="18" charset="0"/>
              </a:rPr>
              <a:t> </a:t>
            </a:r>
            <a:r>
              <a:rPr lang="es-ES" sz="2200" dirty="0">
                <a:latin typeface="Palatino Linotype" panose="02040502050505030304" pitchFamily="18" charset="0"/>
              </a:rPr>
              <a:t>Pero yo os digo: Amad a vuestros enemigos, bendecid a los que os </a:t>
            </a:r>
            <a:r>
              <a:rPr lang="es-ES" sz="2200" dirty="0" smtClean="0">
                <a:latin typeface="Palatino Linotype" panose="02040502050505030304" pitchFamily="18" charset="0"/>
              </a:rPr>
              <a:t>maldicen….</a:t>
            </a:r>
          </a:p>
          <a:p>
            <a:r>
              <a:rPr lang="es-ES" sz="2200" baseline="30000" dirty="0" smtClean="0">
                <a:latin typeface="Palatino Linotype" panose="02040502050505030304" pitchFamily="18" charset="0"/>
              </a:rPr>
              <a:t>46</a:t>
            </a:r>
            <a:r>
              <a:rPr lang="es-ES" sz="2200" baseline="30000" dirty="0">
                <a:latin typeface="Palatino Linotype" panose="02040502050505030304" pitchFamily="18" charset="0"/>
              </a:rPr>
              <a:t> </a:t>
            </a:r>
            <a:r>
              <a:rPr lang="es-ES" sz="2200" dirty="0">
                <a:latin typeface="Palatino Linotype" panose="02040502050505030304" pitchFamily="18" charset="0"/>
              </a:rPr>
              <a:t>Porque si amáis a los que os aman, ¿qué recompensa tendréis? ¿No hacen también lo mismo los publicanos?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600200"/>
            <a:ext cx="7363252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u="sng" dirty="0" smtClean="0">
                <a:latin typeface="Palatino Linotype" panose="02040502050505030304" pitchFamily="18" charset="0"/>
              </a:rPr>
              <a:t>Matthew 5</a:t>
            </a:r>
            <a:r>
              <a:rPr lang="en-US" sz="2200" b="1" dirty="0" smtClean="0">
                <a:latin typeface="Palatino Linotype" panose="02040502050505030304" pitchFamily="18" charset="0"/>
              </a:rPr>
              <a:t> </a:t>
            </a:r>
            <a:r>
              <a:rPr lang="en-US" sz="2200" b="1" baseline="30000" dirty="0" smtClean="0">
                <a:latin typeface="Palatino Linotype" panose="02040502050505030304" pitchFamily="18" charset="0"/>
              </a:rPr>
              <a:t>44</a:t>
            </a:r>
            <a:r>
              <a:rPr lang="en-US" sz="22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200" dirty="0">
                <a:latin typeface="Palatino Linotype" panose="02040502050505030304" pitchFamily="18" charset="0"/>
              </a:rPr>
              <a:t>But I say to you, love your enemies and pray for those who persecute </a:t>
            </a:r>
            <a:r>
              <a:rPr lang="en-US" sz="2200" dirty="0" smtClean="0">
                <a:latin typeface="Palatino Linotype" panose="02040502050505030304" pitchFamily="18" charset="0"/>
              </a:rPr>
              <a:t>you….</a:t>
            </a:r>
          </a:p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46</a:t>
            </a:r>
            <a:r>
              <a:rPr lang="en-US" sz="22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200" dirty="0">
                <a:latin typeface="Palatino Linotype" panose="02040502050505030304" pitchFamily="18" charset="0"/>
              </a:rPr>
              <a:t>For if you love those who love you, what reward do you have? Do not even the tax collectors do the same? </a:t>
            </a:r>
          </a:p>
        </p:txBody>
      </p:sp>
    </p:spTree>
    <p:extLst>
      <p:ext uri="{BB962C8B-B14F-4D97-AF65-F5344CB8AC3E}">
        <p14:creationId xmlns:p14="http://schemas.microsoft.com/office/powerpoint/2010/main" val="8251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766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Confiable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5" y="838200"/>
            <a:ext cx="7385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Looking to Lust</a:t>
            </a:r>
            <a:endParaRPr lang="en-US" sz="2400" b="1" u="sng" dirty="0"/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I </a:t>
            </a:r>
            <a:r>
              <a:rPr lang="en-US" sz="2400" dirty="0" smtClean="0"/>
              <a:t>don’t</a:t>
            </a:r>
            <a:r>
              <a:rPr lang="en-US" sz="2400" dirty="0"/>
              <a:t> do that</a:t>
            </a:r>
            <a:r>
              <a:rPr lang="en-US" sz="2400" dirty="0" smtClean="0"/>
              <a:t>, except </a:t>
            </a:r>
            <a:r>
              <a:rPr lang="en-US" sz="2400" dirty="0"/>
              <a:t>maybe when there’s a really pretty </a:t>
            </a:r>
            <a:r>
              <a:rPr lang="en-US" sz="2400" dirty="0" smtClean="0"/>
              <a:t>girl in </a:t>
            </a:r>
            <a:r>
              <a:rPr lang="en-US" sz="2400" dirty="0"/>
              <a:t>a revealing outfit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" y="41148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/>
              <a:t>Buscando la lujuria</a:t>
            </a:r>
          </a:p>
          <a:p>
            <a:pPr lvl="1"/>
            <a:r>
              <a:rPr lang="es-ES" sz="2400" dirty="0"/>
              <a:t>"Yo no hago eso, excepto tal vez cuando hay una chica realmente guapa con un traje revelador</a:t>
            </a:r>
            <a:r>
              <a:rPr lang="es-ES" sz="2400" dirty="0" smtClean="0"/>
              <a:t>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6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43000"/>
            <a:ext cx="5891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“This </a:t>
            </a:r>
            <a:r>
              <a:rPr lang="en-US" sz="2400" dirty="0"/>
              <a:t>fable of Christianity … was now [1728] so exploded in England that any man of fashion or condition would have been almost as much ashamed to own himself a Christian as formerly he would have been to profess himself none</a:t>
            </a:r>
            <a:r>
              <a:rPr lang="en-US" sz="2400" dirty="0" smtClean="0"/>
              <a:t>.”</a:t>
            </a:r>
            <a:r>
              <a:rPr lang="en-US" dirty="0" smtClean="0"/>
              <a:t> </a:t>
            </a:r>
            <a:r>
              <a:rPr lang="en-US" sz="1400" dirty="0" smtClean="0"/>
              <a:t>Durant, quoting Hervey, vol. 9, p. 116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688" y="4267200"/>
            <a:ext cx="6085332" cy="22198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"Esta fábula del cristianismo ... estaba tan muerta en Inglaterra que cualquier hombre de estatus habría estado casi tan avergonzado de admitir ser cristiano como antes de que estuviera dispuesto a decir que no era cristiano".</a:t>
            </a:r>
            <a:r>
              <a:rPr lang="es-ES" dirty="0"/>
              <a:t> </a:t>
            </a:r>
            <a:r>
              <a:rPr lang="es-ES" dirty="0" err="1"/>
              <a:t>Durant</a:t>
            </a:r>
            <a:r>
              <a:rPr lang="es-ES" dirty="0"/>
              <a:t>, citando a </a:t>
            </a:r>
            <a:r>
              <a:rPr lang="es-ES" dirty="0" err="1"/>
              <a:t>Hervey</a:t>
            </a:r>
            <a:r>
              <a:rPr lang="es-ES" dirty="0"/>
              <a:t>, vol. 9, pág. 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766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Confiable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5" y="838200"/>
            <a:ext cx="7690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Lying</a:t>
            </a:r>
            <a:endParaRPr lang="en-US" sz="2400" b="1" u="sng" dirty="0"/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I don’t do that, except maybe when I’ll be embarrassed, or I’m afraid I’ll hurt someone’s </a:t>
            </a:r>
            <a:r>
              <a:rPr lang="en-US" sz="2400" dirty="0" smtClean="0"/>
              <a:t>feelings”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" y="41148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/>
              <a:t>Acostado</a:t>
            </a:r>
          </a:p>
          <a:p>
            <a:pPr lvl="1"/>
            <a:r>
              <a:rPr lang="es-ES" sz="2400" dirty="0"/>
              <a:t>"Yo no hago eso, excepto quizás cuando voy a estar avergonzado, o me temo que voy a lastimar los sentimientos de </a:t>
            </a:r>
            <a:r>
              <a:rPr lang="es-ES" sz="2400" dirty="0" smtClean="0"/>
              <a:t>alguien"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4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766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Confiable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5" y="838200"/>
            <a:ext cx="7690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If I turn </a:t>
            </a:r>
            <a:r>
              <a:rPr lang="en-US" sz="2400" dirty="0"/>
              <a:t>back to God when things are desperate, and yet </a:t>
            </a:r>
            <a:r>
              <a:rPr lang="en-US" sz="2400" dirty="0" smtClean="0"/>
              <a:t>don’t persist…</a:t>
            </a:r>
          </a:p>
          <a:p>
            <a:endParaRPr lang="en-US" sz="2400" dirty="0"/>
          </a:p>
          <a:p>
            <a:pPr lvl="1"/>
            <a:r>
              <a:rPr lang="en-US" sz="2400" dirty="0"/>
              <a:t>What is </a:t>
            </a:r>
            <a:r>
              <a:rPr lang="en-US" sz="2400" dirty="0" smtClean="0"/>
              <a:t>important </a:t>
            </a:r>
            <a:r>
              <a:rPr lang="en-US" sz="2400" dirty="0"/>
              <a:t>to </a:t>
            </a:r>
            <a:r>
              <a:rPr lang="en-US" sz="2400" dirty="0" smtClean="0"/>
              <a:t>me?</a:t>
            </a:r>
          </a:p>
          <a:p>
            <a:pPr lvl="1"/>
            <a:r>
              <a:rPr lang="en-US" sz="2400" dirty="0" smtClean="0"/>
              <a:t>God</a:t>
            </a:r>
            <a:r>
              <a:rPr lang="en-US" sz="2400" dirty="0"/>
              <a:t>, or the comforts </a:t>
            </a:r>
            <a:r>
              <a:rPr lang="en-US" sz="2400" dirty="0" smtClean="0"/>
              <a:t>I lost?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" y="4114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Si vuelvo a Dios cuando las cosas están desesperadas, y sin embargo no persisten ...</a:t>
            </a:r>
          </a:p>
          <a:p>
            <a:endParaRPr lang="es-ES" sz="2400" dirty="0"/>
          </a:p>
          <a:p>
            <a:pPr lvl="1"/>
            <a:r>
              <a:rPr lang="es-ES" sz="2400" dirty="0"/>
              <a:t>¿Qué es importante para mi?</a:t>
            </a:r>
          </a:p>
          <a:p>
            <a:pPr lvl="1"/>
            <a:r>
              <a:rPr lang="es-ES" sz="2400" dirty="0"/>
              <a:t>Dios, o las comodidades que perdí</a:t>
            </a:r>
            <a:r>
              <a:rPr lang="es-E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63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6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1890" y="1752600"/>
            <a:ext cx="2015206" cy="45138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8377" y="5187418"/>
            <a:ext cx="2216727" cy="45138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377418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“Nearly </a:t>
            </a:r>
            <a:r>
              <a:rPr lang="en-US" sz="2400" dirty="0"/>
              <a:t>all ardent English Protestants were now in the sects dissenting from the Established Church</a:t>
            </a:r>
            <a:r>
              <a:rPr lang="en-US" sz="2400" dirty="0" smtClean="0"/>
              <a:t>.”</a:t>
            </a:r>
            <a:r>
              <a:rPr lang="en-US" dirty="0"/>
              <a:t> </a:t>
            </a:r>
            <a:r>
              <a:rPr lang="en-US" dirty="0" smtClean="0"/>
              <a:t>Durant, vol. 9, p. 118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1371600"/>
            <a:ext cx="2838853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But they made up less than 7% of the population</a:t>
            </a:r>
          </a:p>
          <a:p>
            <a:pPr algn="ctr"/>
            <a:r>
              <a:rPr lang="en-US" sz="1400" dirty="0" smtClean="0"/>
              <a:t>http://www.brin.ac.uk/2012/eighteenth-century-religious-statistics/</a:t>
            </a:r>
            <a:endParaRPr lang="en-US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450140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"Casi todos los protestantes ingleses ardientes estaban ahora en las sectas disidentes de la Iglesia Establecida".</a:t>
            </a:r>
            <a:r>
              <a:rPr lang="es-ES" dirty="0"/>
              <a:t> </a:t>
            </a:r>
            <a:r>
              <a:rPr lang="es-ES" dirty="0" err="1"/>
              <a:t>Durant</a:t>
            </a:r>
            <a:r>
              <a:rPr lang="es-ES" dirty="0"/>
              <a:t>, vol. 9, pág. 118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45062" y="4419600"/>
            <a:ext cx="3122738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/>
              <a:t>Pero constituyeron menos del 7% de la población</a:t>
            </a:r>
          </a:p>
          <a:p>
            <a:pPr algn="ctr"/>
            <a:r>
              <a:rPr lang="es-ES" sz="1400" dirty="0" smtClean="0"/>
              <a:t>http</a:t>
            </a:r>
            <a:r>
              <a:rPr lang="es-ES" sz="1400" dirty="0"/>
              <a:t>://www.brin.ac.uk/2012/eighteenth-century-religious-statistics/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9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591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Nov. 26, 1703, beginning about 11:00 p.m., a hurricane “wreaked havoc”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“Hampshire was ‘all desolation’”</a:t>
            </a:r>
          </a:p>
          <a:p>
            <a:pPr algn="r"/>
            <a:endParaRPr lang="en-US" sz="2200" b="1" dirty="0" smtClean="0"/>
          </a:p>
          <a:p>
            <a:pPr algn="r"/>
            <a:r>
              <a:rPr lang="en-US" sz="1400" b="1" dirty="0" smtClean="0"/>
              <a:t>Queen </a:t>
            </a:r>
            <a:r>
              <a:rPr lang="en-US" sz="1400" b="1" dirty="0"/>
              <a:t>Anne: The Politics of Passion</a:t>
            </a:r>
          </a:p>
          <a:p>
            <a:pPr algn="r"/>
            <a:r>
              <a:rPr lang="en-US" sz="1400" dirty="0"/>
              <a:t>By Anne </a:t>
            </a:r>
            <a:r>
              <a:rPr lang="en-US" sz="1400" dirty="0" smtClean="0"/>
              <a:t>Somerset, p. 263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4191000"/>
            <a:ext cx="8911590" cy="180049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s-ES" sz="2100" dirty="0"/>
              <a:t>26 de noviembre de 1703, a partir de las 11:00 p.m., al huracán "causó estragos"</a:t>
            </a:r>
          </a:p>
          <a:p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Era de Hampshire "toda la desolación"</a:t>
            </a:r>
          </a:p>
          <a:p>
            <a:endParaRPr lang="es-ES" dirty="0"/>
          </a:p>
          <a:p>
            <a:pPr algn="r"/>
            <a:r>
              <a:rPr lang="es-ES" sz="1400" dirty="0"/>
              <a:t>Reina Ana: La política de la pasión</a:t>
            </a:r>
          </a:p>
          <a:p>
            <a:pPr algn="r"/>
            <a:r>
              <a:rPr lang="es-ES" sz="1400" dirty="0"/>
              <a:t>Por </a:t>
            </a:r>
            <a:r>
              <a:rPr lang="es-ES" sz="1400" dirty="0" err="1"/>
              <a:t>Anne</a:t>
            </a:r>
            <a:r>
              <a:rPr lang="es-ES" sz="1400" dirty="0"/>
              <a:t> Somerset, pág. 263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83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591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Nov. 26, 1703, beginning about 11:00 p.m., a hurricane “wreaked havoc”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“Portsmouth looked ‘like a city bombarded by the enemy’”</a:t>
            </a:r>
          </a:p>
          <a:p>
            <a:pPr algn="r"/>
            <a:endParaRPr lang="en-US" sz="2200" b="1" dirty="0" smtClean="0"/>
          </a:p>
          <a:p>
            <a:pPr algn="r"/>
            <a:r>
              <a:rPr lang="en-US" sz="1400" b="1" dirty="0" smtClean="0"/>
              <a:t>Queen </a:t>
            </a:r>
            <a:r>
              <a:rPr lang="en-US" sz="1400" b="1" dirty="0"/>
              <a:t>Anne: The Politics of Passion</a:t>
            </a:r>
          </a:p>
          <a:p>
            <a:pPr algn="r"/>
            <a:r>
              <a:rPr lang="en-US" sz="1400" dirty="0"/>
              <a:t>By Anne </a:t>
            </a:r>
            <a:r>
              <a:rPr lang="en-US" sz="1400" dirty="0" smtClean="0"/>
              <a:t>Somerset, p. 263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191000"/>
            <a:ext cx="8911590" cy="180049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s-ES" sz="2100" dirty="0"/>
              <a:t>26 de noviembre de 1703, a partir de las 11:00 p.m., al huracán "causó estragos"</a:t>
            </a:r>
          </a:p>
          <a:p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"Portsmouth parecía una ciudad bombardeada por el </a:t>
            </a:r>
            <a:r>
              <a:rPr lang="es-ES" sz="2200" dirty="0" smtClean="0"/>
              <a:t>enemigo“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r"/>
            <a:r>
              <a:rPr lang="es-ES" sz="1400" dirty="0"/>
              <a:t>Reina Ana: La política de la pasión</a:t>
            </a:r>
          </a:p>
          <a:p>
            <a:pPr algn="r"/>
            <a:r>
              <a:rPr lang="es-ES" sz="1400" dirty="0"/>
              <a:t>Por </a:t>
            </a:r>
            <a:r>
              <a:rPr lang="es-ES" sz="1400" dirty="0" err="1"/>
              <a:t>Anne</a:t>
            </a:r>
            <a:r>
              <a:rPr lang="es-ES" sz="1400" dirty="0"/>
              <a:t> Somerset, pág. 263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17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591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Nov. 26, 1703, beginning about 11:00 p.m., a hurricane “wreaked havoc”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“London suffered a million pounds of damage”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algn="r"/>
            <a:r>
              <a:rPr lang="en-US" sz="1400" b="1" dirty="0"/>
              <a:t>Queen Anne: The Politics of Passion</a:t>
            </a:r>
          </a:p>
          <a:p>
            <a:pPr algn="r"/>
            <a:r>
              <a:rPr lang="en-US" sz="1400" dirty="0"/>
              <a:t>By Anne </a:t>
            </a:r>
            <a:r>
              <a:rPr lang="en-US" sz="1400" dirty="0" smtClean="0"/>
              <a:t>Somerset, p. 263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191000"/>
            <a:ext cx="8911590" cy="180049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s-ES" sz="2100" dirty="0"/>
              <a:t>26 de noviembre de 1703, a partir de las 11:00 p.m., al huracán "causó estragos"</a:t>
            </a:r>
          </a:p>
          <a:p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"Londres sufrió un millón de libras de </a:t>
            </a:r>
            <a:r>
              <a:rPr lang="es-ES" sz="2200" dirty="0" smtClean="0"/>
              <a:t>daño“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r"/>
            <a:r>
              <a:rPr lang="es-ES" sz="1400" dirty="0"/>
              <a:t>Reina Ana: La política de la pasión</a:t>
            </a:r>
          </a:p>
          <a:p>
            <a:pPr algn="r"/>
            <a:r>
              <a:rPr lang="es-ES" sz="1400" dirty="0"/>
              <a:t>Por </a:t>
            </a:r>
            <a:r>
              <a:rPr lang="es-ES" sz="1400" dirty="0" err="1"/>
              <a:t>Anne</a:t>
            </a:r>
            <a:r>
              <a:rPr lang="es-ES" sz="1400" dirty="0"/>
              <a:t> Somerset, pág. 263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89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591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Nov. 26, 1703, beginning about 11:00 p.m., a hurricane “wreaked havoc”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“The wind had rolled up ‘great quantities of lead like scrolls of parchment’”</a:t>
            </a:r>
          </a:p>
          <a:p>
            <a:pPr algn="r"/>
            <a:r>
              <a:rPr lang="en-US" sz="1400" b="1" dirty="0" smtClean="0"/>
              <a:t>Queen </a:t>
            </a:r>
            <a:r>
              <a:rPr lang="en-US" sz="1400" b="1" dirty="0"/>
              <a:t>Anne: The Politics of Passion</a:t>
            </a:r>
          </a:p>
          <a:p>
            <a:pPr algn="r"/>
            <a:r>
              <a:rPr lang="en-US" sz="1400" dirty="0"/>
              <a:t>By Anne </a:t>
            </a:r>
            <a:r>
              <a:rPr lang="en-US" sz="1400" dirty="0" smtClean="0"/>
              <a:t>Somerset, p. 263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in Early 18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England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 en Inglaterra del siglo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191000"/>
            <a:ext cx="8911590" cy="1862048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s-ES" sz="2100" dirty="0"/>
              <a:t>26 de noviembre de 1703, a partir de las 11:00 p.m., al huracán "causó estragos"</a:t>
            </a:r>
          </a:p>
          <a:p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"El viento había enrollado 'grandes cantidades de plomo como rollos de pergamino'"</a:t>
            </a:r>
            <a:endParaRPr lang="es-ES" sz="1400" dirty="0"/>
          </a:p>
          <a:p>
            <a:pPr algn="r"/>
            <a:r>
              <a:rPr lang="es-ES" sz="1400" dirty="0"/>
              <a:t>Reina Ana: La política de la pasión</a:t>
            </a:r>
          </a:p>
          <a:p>
            <a:pPr algn="r"/>
            <a:r>
              <a:rPr lang="es-ES" sz="1400" dirty="0"/>
              <a:t>Por </a:t>
            </a:r>
            <a:r>
              <a:rPr lang="es-ES" sz="1400" dirty="0" err="1"/>
              <a:t>Anne</a:t>
            </a:r>
            <a:r>
              <a:rPr lang="es-ES" sz="1400" dirty="0"/>
              <a:t> Somerset, pág. 263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45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2671</Words>
  <Application>Microsoft Office PowerPoint</Application>
  <PresentationFormat>On-screen Show (4:3)</PresentationFormat>
  <Paragraphs>378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Faithfulness as Constancy</vt:lpstr>
      <vt:lpstr>Faithfulness as Constancy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Smelser</dc:creator>
  <cp:lastModifiedBy>Jeff Smelser</cp:lastModifiedBy>
  <cp:revision>72</cp:revision>
  <dcterms:created xsi:type="dcterms:W3CDTF">2017-07-07T17:27:16Z</dcterms:created>
  <dcterms:modified xsi:type="dcterms:W3CDTF">2017-07-09T13:40:46Z</dcterms:modified>
</cp:coreProperties>
</file>