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8" r:id="rId4"/>
    <p:sldId id="271" r:id="rId5"/>
    <p:sldId id="279" r:id="rId6"/>
    <p:sldId id="275" r:id="rId7"/>
    <p:sldId id="276" r:id="rId8"/>
    <p:sldId id="274" r:id="rId9"/>
    <p:sldId id="282" r:id="rId10"/>
    <p:sldId id="273" r:id="rId11"/>
    <p:sldId id="281" r:id="rId12"/>
    <p:sldId id="277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5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25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5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4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2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0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8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5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5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6000">
              <a:schemeClr val="bg1"/>
            </a:gs>
            <a:gs pos="0">
              <a:schemeClr val="bg1">
                <a:lumMod val="75000"/>
              </a:schemeClr>
            </a:gs>
            <a:gs pos="65000">
              <a:schemeClr val="bg1"/>
            </a:gs>
            <a:gs pos="100000">
              <a:schemeClr val="bg1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70905-3EEA-4236-A8B5-F81C478CF27A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31D43-49D4-4401-8FA1-BFC3CFF9D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8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3791" y="2348805"/>
            <a:ext cx="28310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Sunday</a:t>
            </a:r>
          </a:p>
          <a:p>
            <a:pPr algn="ctr"/>
            <a:r>
              <a:rPr lang="en-US" sz="2800" b="1" dirty="0"/>
              <a:t>June 18, 2017</a:t>
            </a:r>
          </a:p>
          <a:p>
            <a:pPr algn="ctr"/>
            <a:r>
              <a:rPr lang="en-US" sz="2800" b="1" dirty="0"/>
              <a:t>11:00 am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000" i="1" dirty="0"/>
              <a:t>Exton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2347452"/>
            <a:ext cx="283100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Domingo</a:t>
            </a:r>
          </a:p>
          <a:p>
            <a:pPr algn="ctr"/>
            <a:r>
              <a:rPr lang="en-US" sz="2800" b="1" dirty="0" smtClean="0"/>
              <a:t>18 de </a:t>
            </a:r>
            <a:r>
              <a:rPr lang="en-US" sz="2800" b="1" dirty="0" err="1" smtClean="0"/>
              <a:t>Junio</a:t>
            </a:r>
            <a:r>
              <a:rPr lang="en-US" sz="2800" b="1" dirty="0" smtClean="0"/>
              <a:t> 18 de 2017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r>
              <a:rPr lang="en-US" sz="2000" i="1" dirty="0"/>
              <a:t>Exton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6721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1 Corinthians 13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4</a:t>
            </a:r>
          </a:p>
          <a:p>
            <a:r>
              <a:rPr lang="en-US" sz="2400" dirty="0" smtClean="0">
                <a:latin typeface="Palatino Linotype" panose="02040502050505030304" pitchFamily="18" charset="0"/>
              </a:rPr>
              <a:t>Love</a:t>
            </a:r>
            <a:r>
              <a:rPr lang="en-US" sz="2400" dirty="0">
                <a:latin typeface="Palatino Linotype" panose="02040502050505030304" pitchFamily="18" charset="0"/>
              </a:rPr>
              <a:t> is patient, love is </a:t>
            </a:r>
            <a:r>
              <a:rPr lang="en-US" sz="2400" dirty="0" smtClean="0">
                <a:latin typeface="Palatino Linotype" panose="02040502050505030304" pitchFamily="18" charset="0"/>
              </a:rPr>
              <a:t>kind…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1" y="1091625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It is fundamental to Christian character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38672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Es fundamental para el carácter </a:t>
            </a:r>
            <a:r>
              <a:rPr lang="es-ES" sz="3200" dirty="0" smtClean="0"/>
              <a:t>cristiano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148348"/>
            <a:ext cx="36229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1 </a:t>
            </a:r>
            <a:r>
              <a:rPr lang="en-US" sz="2400" b="1" dirty="0" err="1" smtClean="0">
                <a:latin typeface="Palatino Linotype" panose="02040502050505030304" pitchFamily="18" charset="0"/>
              </a:rPr>
              <a:t>Corintios</a:t>
            </a:r>
            <a:r>
              <a:rPr lang="en-US" sz="2400" b="1" dirty="0" smtClean="0">
                <a:latin typeface="Palatino Linotype" panose="02040502050505030304" pitchFamily="18" charset="0"/>
              </a:rPr>
              <a:t> 13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="1" baseline="30000" dirty="0" smtClean="0">
                <a:latin typeface="Palatino Linotype" panose="02040502050505030304" pitchFamily="18" charset="0"/>
              </a:rPr>
              <a:t>4</a:t>
            </a:r>
            <a:endParaRPr lang="es-ES" sz="2400" b="1" baseline="30000" dirty="0">
              <a:latin typeface="Palatino Linotype" panose="02040502050505030304" pitchFamily="18" charset="0"/>
            </a:endParaRPr>
          </a:p>
          <a:p>
            <a:r>
              <a:rPr lang="es-ES" sz="2400" dirty="0" smtClean="0">
                <a:latin typeface="Palatino Linotype" panose="02040502050505030304" pitchFamily="18" charset="0"/>
              </a:rPr>
              <a:t>El </a:t>
            </a:r>
            <a:r>
              <a:rPr lang="es-ES" sz="2400" dirty="0">
                <a:latin typeface="Palatino Linotype" panose="02040502050505030304" pitchFamily="18" charset="0"/>
              </a:rPr>
              <a:t>amor es sufrido, es </a:t>
            </a:r>
            <a:r>
              <a:rPr lang="es-ES" sz="2400" dirty="0" smtClean="0">
                <a:latin typeface="Palatino Linotype" panose="02040502050505030304" pitchFamily="18" charset="0"/>
              </a:rPr>
              <a:t>benigno…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36364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1 Corinthians 13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4</a:t>
            </a:r>
          </a:p>
          <a:p>
            <a:r>
              <a:rPr lang="en-US" sz="2400" dirty="0" smtClean="0">
                <a:latin typeface="Palatino Linotype" panose="02040502050505030304" pitchFamily="18" charset="0"/>
              </a:rPr>
              <a:t>Love</a:t>
            </a:r>
            <a:r>
              <a:rPr lang="en-US" sz="2400" dirty="0">
                <a:latin typeface="Palatino Linotype" panose="02040502050505030304" pitchFamily="18" charset="0"/>
              </a:rPr>
              <a:t> is patient, love is </a:t>
            </a:r>
            <a:r>
              <a:rPr lang="en-US" sz="2400" dirty="0" smtClean="0">
                <a:latin typeface="Palatino Linotype" panose="02040502050505030304" pitchFamily="18" charset="0"/>
              </a:rPr>
              <a:t>kind…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2148348"/>
            <a:ext cx="36229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1 </a:t>
            </a:r>
            <a:r>
              <a:rPr lang="en-US" sz="2400" b="1" dirty="0" err="1" smtClean="0">
                <a:latin typeface="Palatino Linotype" panose="02040502050505030304" pitchFamily="18" charset="0"/>
              </a:rPr>
              <a:t>Corintios</a:t>
            </a:r>
            <a:r>
              <a:rPr lang="en-US" sz="2400" b="1" dirty="0" smtClean="0">
                <a:latin typeface="Palatino Linotype" panose="02040502050505030304" pitchFamily="18" charset="0"/>
              </a:rPr>
              <a:t> 13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="1" baseline="30000" dirty="0" smtClean="0">
                <a:latin typeface="Palatino Linotype" panose="02040502050505030304" pitchFamily="18" charset="0"/>
              </a:rPr>
              <a:t>4</a:t>
            </a:r>
            <a:endParaRPr lang="es-ES" sz="2400" b="1" baseline="30000" dirty="0">
              <a:latin typeface="Palatino Linotype" panose="02040502050505030304" pitchFamily="18" charset="0"/>
            </a:endParaRPr>
          </a:p>
          <a:p>
            <a:r>
              <a:rPr lang="es-ES" sz="2400" dirty="0" smtClean="0">
                <a:latin typeface="Palatino Linotype" panose="02040502050505030304" pitchFamily="18" charset="0"/>
              </a:rPr>
              <a:t>El </a:t>
            </a:r>
            <a:r>
              <a:rPr lang="es-ES" sz="2400" dirty="0">
                <a:latin typeface="Palatino Linotype" panose="02040502050505030304" pitchFamily="18" charset="0"/>
              </a:rPr>
              <a:t>amor es sufrido, es </a:t>
            </a:r>
            <a:r>
              <a:rPr lang="es-ES" sz="2400" dirty="0" smtClean="0">
                <a:latin typeface="Palatino Linotype" panose="02040502050505030304" pitchFamily="18" charset="0"/>
              </a:rPr>
              <a:t>benigno…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  <p:sp>
        <p:nvSpPr>
          <p:cNvPr id="3" name="Rectangle 2"/>
          <p:cNvSpPr/>
          <p:nvPr/>
        </p:nvSpPr>
        <p:spPr>
          <a:xfrm>
            <a:off x="0" y="1981200"/>
            <a:ext cx="4572000" cy="44935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200" u="sng" dirty="0">
                <a:solidFill>
                  <a:srgbClr val="C00000"/>
                </a:solidFill>
              </a:rPr>
              <a:t>Love is </a:t>
            </a:r>
            <a:r>
              <a:rPr lang="en-US" sz="2200" u="sng" dirty="0" smtClean="0">
                <a:solidFill>
                  <a:srgbClr val="C00000"/>
                </a:solidFill>
              </a:rPr>
              <a:t>patient/longsuffering</a:t>
            </a:r>
            <a:endParaRPr lang="en-US" sz="2200" u="sng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1 </a:t>
            </a:r>
            <a:r>
              <a:rPr lang="en-US" sz="2200" dirty="0"/>
              <a:t>Cor. 6:2-8</a:t>
            </a:r>
          </a:p>
          <a:p>
            <a:r>
              <a:rPr lang="en-US" sz="2200" u="sng" dirty="0">
                <a:solidFill>
                  <a:srgbClr val="C00000"/>
                </a:solidFill>
              </a:rPr>
              <a:t>Love is not jealous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1 Cor. 3:3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1 </a:t>
            </a:r>
            <a:r>
              <a:rPr lang="en-US" sz="2200" dirty="0"/>
              <a:t>Cor. 12:31</a:t>
            </a:r>
          </a:p>
          <a:p>
            <a:r>
              <a:rPr lang="en-US" sz="2200" u="sng" dirty="0">
                <a:solidFill>
                  <a:srgbClr val="C00000"/>
                </a:solidFill>
              </a:rPr>
              <a:t>Love does not </a:t>
            </a:r>
            <a:r>
              <a:rPr lang="en-US" sz="2200" u="sng" dirty="0" smtClean="0">
                <a:solidFill>
                  <a:srgbClr val="C00000"/>
                </a:solidFill>
              </a:rPr>
              <a:t>brag</a:t>
            </a:r>
            <a:r>
              <a:rPr lang="en-US" sz="2200" dirty="0" smtClean="0">
                <a:solidFill>
                  <a:srgbClr val="C00000"/>
                </a:solidFill>
              </a:rPr>
              <a:t>,</a:t>
            </a:r>
          </a:p>
          <a:p>
            <a:r>
              <a:rPr lang="en-US" sz="2200" dirty="0" smtClean="0">
                <a:solidFill>
                  <a:srgbClr val="C00000"/>
                </a:solidFill>
              </a:rPr>
              <a:t>  </a:t>
            </a:r>
            <a:r>
              <a:rPr lang="en-US" sz="2200" i="1" dirty="0" smtClean="0">
                <a:solidFill>
                  <a:srgbClr val="C00000"/>
                </a:solidFill>
              </a:rPr>
              <a:t>closely  </a:t>
            </a:r>
            <a:r>
              <a:rPr lang="en-US" sz="2200" i="1" dirty="0">
                <a:solidFill>
                  <a:srgbClr val="C00000"/>
                </a:solidFill>
              </a:rPr>
              <a:t>connected </a:t>
            </a:r>
            <a:r>
              <a:rPr lang="en-US" sz="2200" i="1" dirty="0" smtClean="0">
                <a:solidFill>
                  <a:srgbClr val="C00000"/>
                </a:solidFill>
              </a:rPr>
              <a:t>with</a:t>
            </a:r>
          </a:p>
          <a:p>
            <a:r>
              <a:rPr lang="en-US" sz="2200" u="sng" dirty="0" smtClean="0">
                <a:solidFill>
                  <a:srgbClr val="C00000"/>
                </a:solidFill>
              </a:rPr>
              <a:t>Love is not puffed up/arrogant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Used </a:t>
            </a:r>
            <a:r>
              <a:rPr lang="en-US" sz="2200" dirty="0"/>
              <a:t>7 times in the 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6 of the 7 occurrences are in 1 Corinthians</a:t>
            </a:r>
          </a:p>
          <a:p>
            <a:r>
              <a:rPr lang="en-US" sz="2200" u="sng" dirty="0" smtClean="0">
                <a:solidFill>
                  <a:srgbClr val="C00000"/>
                </a:solidFill>
              </a:rPr>
              <a:t>Love </a:t>
            </a:r>
            <a:r>
              <a:rPr lang="en-US" sz="2200" u="sng" dirty="0">
                <a:solidFill>
                  <a:srgbClr val="C00000"/>
                </a:solidFill>
              </a:rPr>
              <a:t>does not seek its own things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1 </a:t>
            </a:r>
            <a:r>
              <a:rPr lang="en-US" sz="2200" dirty="0"/>
              <a:t>Cor. 10:24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0" y="1981200"/>
            <a:ext cx="4572000" cy="44935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s-ES" sz="2200" u="sng" dirty="0" smtClean="0">
                <a:solidFill>
                  <a:srgbClr val="C00000"/>
                </a:solidFill>
              </a:rPr>
              <a:t>El </a:t>
            </a:r>
            <a:r>
              <a:rPr lang="es-ES" sz="2200" u="sng" dirty="0">
                <a:solidFill>
                  <a:srgbClr val="C00000"/>
                </a:solidFill>
              </a:rPr>
              <a:t>amor es </a:t>
            </a:r>
            <a:r>
              <a:rPr lang="es-ES" sz="2200" u="sng" dirty="0" smtClean="0">
                <a:solidFill>
                  <a:srgbClr val="C00000"/>
                </a:solidFill>
              </a:rPr>
              <a:t>sufrido</a:t>
            </a:r>
            <a:endParaRPr lang="en-US" sz="2200" u="sng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1 </a:t>
            </a:r>
            <a:r>
              <a:rPr lang="en-US" sz="2200" dirty="0"/>
              <a:t>Cor. 6:2-8</a:t>
            </a:r>
          </a:p>
          <a:p>
            <a:r>
              <a:rPr lang="es-ES" sz="2200" u="sng" dirty="0">
                <a:solidFill>
                  <a:srgbClr val="C00000"/>
                </a:solidFill>
              </a:rPr>
              <a:t>el amor no tiene </a:t>
            </a:r>
            <a:r>
              <a:rPr lang="es-ES" sz="2200" u="sng" dirty="0" smtClean="0">
                <a:solidFill>
                  <a:srgbClr val="C00000"/>
                </a:solidFill>
              </a:rPr>
              <a:t>envidia</a:t>
            </a:r>
            <a:endParaRPr lang="en-US" sz="2200" u="sng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1 Cor. 3:3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1 </a:t>
            </a:r>
            <a:r>
              <a:rPr lang="en-US" sz="2200" dirty="0"/>
              <a:t>Cor. 12:31</a:t>
            </a:r>
          </a:p>
          <a:p>
            <a:r>
              <a:rPr lang="es-ES" sz="2200" u="sng" dirty="0">
                <a:solidFill>
                  <a:srgbClr val="C00000"/>
                </a:solidFill>
              </a:rPr>
              <a:t>el amor no es </a:t>
            </a:r>
            <a:r>
              <a:rPr lang="es-ES" sz="2200" u="sng" dirty="0" smtClean="0">
                <a:solidFill>
                  <a:srgbClr val="C00000"/>
                </a:solidFill>
              </a:rPr>
              <a:t>jactancioso</a:t>
            </a:r>
            <a:r>
              <a:rPr lang="en-US" sz="2200" dirty="0" smtClean="0">
                <a:solidFill>
                  <a:srgbClr val="C00000"/>
                </a:solidFill>
              </a:rPr>
              <a:t>,</a:t>
            </a:r>
          </a:p>
          <a:p>
            <a:r>
              <a:rPr lang="en-US" sz="2200" i="1" dirty="0" smtClean="0">
                <a:solidFill>
                  <a:srgbClr val="C00000"/>
                </a:solidFill>
              </a:rPr>
              <a:t>  </a:t>
            </a:r>
            <a:r>
              <a:rPr lang="en-US" sz="2200" i="1" dirty="0" err="1" smtClean="0">
                <a:solidFill>
                  <a:srgbClr val="C00000"/>
                </a:solidFill>
              </a:rPr>
              <a:t>estrechamente</a:t>
            </a:r>
            <a:r>
              <a:rPr lang="en-US" sz="2200" i="1" dirty="0" smtClean="0">
                <a:solidFill>
                  <a:srgbClr val="C00000"/>
                </a:solidFill>
              </a:rPr>
              <a:t> </a:t>
            </a:r>
            <a:r>
              <a:rPr lang="en-US" sz="2200" i="1" dirty="0" err="1">
                <a:solidFill>
                  <a:srgbClr val="C00000"/>
                </a:solidFill>
              </a:rPr>
              <a:t>relacionado</a:t>
            </a:r>
            <a:r>
              <a:rPr lang="en-US" sz="2200" i="1" dirty="0">
                <a:solidFill>
                  <a:srgbClr val="C00000"/>
                </a:solidFill>
              </a:rPr>
              <a:t> con</a:t>
            </a:r>
            <a:endParaRPr lang="en-US" sz="2200" i="1" dirty="0" smtClean="0">
              <a:solidFill>
                <a:srgbClr val="C00000"/>
              </a:solidFill>
            </a:endParaRPr>
          </a:p>
          <a:p>
            <a:r>
              <a:rPr lang="es-ES" sz="2200" u="sng" dirty="0">
                <a:solidFill>
                  <a:srgbClr val="C00000"/>
                </a:solidFill>
              </a:rPr>
              <a:t>no se </a:t>
            </a:r>
            <a:r>
              <a:rPr lang="es-ES" sz="2200" u="sng" dirty="0" smtClean="0">
                <a:solidFill>
                  <a:srgbClr val="C00000"/>
                </a:solidFill>
              </a:rPr>
              <a:t>envanece</a:t>
            </a:r>
            <a:endParaRPr lang="en-US" sz="2200" dirty="0" smtClean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 smtClean="0"/>
              <a:t>Usado</a:t>
            </a:r>
            <a:r>
              <a:rPr lang="en-US" sz="2200" dirty="0" smtClean="0"/>
              <a:t> </a:t>
            </a:r>
            <a:r>
              <a:rPr lang="en-US" sz="2200" dirty="0"/>
              <a:t>7 </a:t>
            </a:r>
            <a:r>
              <a:rPr lang="en-US" sz="2200" dirty="0" err="1" smtClean="0"/>
              <a:t>veces</a:t>
            </a:r>
            <a:r>
              <a:rPr lang="en-US" sz="2200" dirty="0" smtClean="0"/>
              <a:t> </a:t>
            </a:r>
            <a:r>
              <a:rPr lang="en-US" sz="2200" dirty="0" err="1" smtClean="0"/>
              <a:t>en</a:t>
            </a:r>
            <a:r>
              <a:rPr lang="en-US" sz="2200" dirty="0" smtClean="0"/>
              <a:t> el </a:t>
            </a:r>
            <a:r>
              <a:rPr lang="en-US" sz="2200" dirty="0"/>
              <a:t>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6 </a:t>
            </a:r>
            <a:r>
              <a:rPr lang="en-US" sz="2200" dirty="0" smtClean="0"/>
              <a:t>de las </a:t>
            </a:r>
            <a:r>
              <a:rPr lang="en-US" sz="2200" dirty="0"/>
              <a:t>7 </a:t>
            </a:r>
            <a:r>
              <a:rPr lang="es-ES" sz="2200" dirty="0"/>
              <a:t>ocurrencias están </a:t>
            </a:r>
            <a:r>
              <a:rPr lang="es-ES" sz="2200" dirty="0" smtClean="0"/>
              <a:t>en </a:t>
            </a:r>
            <a:r>
              <a:rPr lang="en-US" sz="2200" dirty="0" smtClean="0"/>
              <a:t>1 </a:t>
            </a:r>
            <a:r>
              <a:rPr lang="en-US" sz="2200" dirty="0" err="1" smtClean="0"/>
              <a:t>Corintios</a:t>
            </a:r>
            <a:endParaRPr lang="en-US" sz="2200" dirty="0"/>
          </a:p>
          <a:p>
            <a:r>
              <a:rPr lang="es-ES" sz="2200" u="sng" dirty="0">
                <a:solidFill>
                  <a:srgbClr val="C00000"/>
                </a:solidFill>
              </a:rPr>
              <a:t>no busca lo </a:t>
            </a:r>
            <a:r>
              <a:rPr lang="es-ES" sz="2200" u="sng" dirty="0" smtClean="0">
                <a:solidFill>
                  <a:srgbClr val="C00000"/>
                </a:solidFill>
              </a:rPr>
              <a:t>suyo</a:t>
            </a:r>
            <a:endParaRPr lang="en-US" sz="2200" u="sng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1 </a:t>
            </a:r>
            <a:r>
              <a:rPr lang="en-US" sz="2200" dirty="0"/>
              <a:t>Cor. 10:24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228600" y="2590800"/>
            <a:ext cx="4156364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dirty="0"/>
              <a:t>1 Cor. 4:6</a:t>
            </a:r>
            <a:r>
              <a:rPr lang="en-US" i="1" dirty="0">
                <a:latin typeface="Palatino Linotype" panose="02040502050505030304" pitchFamily="18" charset="0"/>
              </a:rPr>
              <a:t>  “that none be puffed up for the one against the other”</a:t>
            </a:r>
          </a:p>
          <a:p>
            <a:r>
              <a:rPr lang="en-US" dirty="0"/>
              <a:t>1 Cor. 4:18 </a:t>
            </a:r>
            <a:r>
              <a:rPr lang="en-US" i="1" dirty="0">
                <a:latin typeface="Palatino Linotype" panose="02040502050505030304" pitchFamily="18" charset="0"/>
              </a:rPr>
              <a:t>“some are puffed up,”</a:t>
            </a:r>
          </a:p>
          <a:p>
            <a:r>
              <a:rPr lang="en-US" dirty="0"/>
              <a:t>1 Cor.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dirty="0"/>
              <a:t>4:19</a:t>
            </a:r>
            <a:r>
              <a:rPr lang="en-US" i="1" dirty="0">
                <a:latin typeface="Palatino Linotype" panose="02040502050505030304" pitchFamily="18" charset="0"/>
              </a:rPr>
              <a:t> “them that are puffed up”</a:t>
            </a:r>
          </a:p>
          <a:p>
            <a:r>
              <a:rPr lang="en-US" dirty="0"/>
              <a:t>1 Cor. 5:2	</a:t>
            </a:r>
            <a:r>
              <a:rPr lang="en-US" i="1" dirty="0">
                <a:latin typeface="Palatino Linotype" panose="02040502050505030304" pitchFamily="18" charset="0"/>
              </a:rPr>
              <a:t>“you are puffed up”</a:t>
            </a:r>
          </a:p>
          <a:p>
            <a:r>
              <a:rPr lang="en-US" dirty="0"/>
              <a:t>1 Cor. 8:1 </a:t>
            </a:r>
            <a:r>
              <a:rPr lang="en-US" i="1" dirty="0">
                <a:latin typeface="Palatino Linotype" panose="02040502050505030304" pitchFamily="18" charset="0"/>
              </a:rPr>
              <a:t>“knowledge puffs up”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00600" y="2590800"/>
            <a:ext cx="4156364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889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dirty="0"/>
              <a:t>1 Cor. 4:6</a:t>
            </a:r>
            <a:r>
              <a:rPr lang="en-US" i="1" dirty="0">
                <a:latin typeface="Palatino Linotype" panose="02040502050505030304" pitchFamily="18" charset="0"/>
              </a:rPr>
              <a:t>  “</a:t>
            </a:r>
            <a:r>
              <a:rPr lang="es-ES" i="1" dirty="0">
                <a:latin typeface="Palatino Linotype" panose="02040502050505030304" pitchFamily="18" charset="0"/>
              </a:rPr>
              <a:t>no sea que por causa de uno os envanezcáis unos contra otros</a:t>
            </a:r>
            <a:r>
              <a:rPr lang="en-US" i="1" dirty="0">
                <a:latin typeface="Palatino Linotype" panose="02040502050505030304" pitchFamily="18" charset="0"/>
              </a:rPr>
              <a:t>”</a:t>
            </a:r>
          </a:p>
          <a:p>
            <a:r>
              <a:rPr lang="en-US" dirty="0"/>
              <a:t>1 Cor. 4:18 </a:t>
            </a:r>
            <a:r>
              <a:rPr lang="en-US" i="1" dirty="0" smtClean="0">
                <a:latin typeface="Palatino Linotype" panose="02040502050505030304" pitchFamily="18" charset="0"/>
              </a:rPr>
              <a:t>“</a:t>
            </a:r>
            <a:r>
              <a:rPr lang="en-US" i="1" dirty="0" err="1">
                <a:latin typeface="Palatino Linotype" panose="02040502050505030304" pitchFamily="18" charset="0"/>
              </a:rPr>
              <a:t>Algunos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err="1">
                <a:latin typeface="Palatino Linotype" panose="02040502050505030304" pitchFamily="18" charset="0"/>
              </a:rPr>
              <a:t>están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err="1">
                <a:latin typeface="Palatino Linotype" panose="02040502050505030304" pitchFamily="18" charset="0"/>
              </a:rPr>
              <a:t>envanecidos</a:t>
            </a:r>
            <a:r>
              <a:rPr lang="en-US" i="1" dirty="0" smtClean="0">
                <a:latin typeface="Palatino Linotype" panose="02040502050505030304" pitchFamily="18" charset="0"/>
              </a:rPr>
              <a:t>”</a:t>
            </a:r>
            <a:endParaRPr lang="en-US" i="1" dirty="0">
              <a:latin typeface="Palatino Linotype" panose="02040502050505030304" pitchFamily="18" charset="0"/>
            </a:endParaRPr>
          </a:p>
          <a:p>
            <a:r>
              <a:rPr lang="en-US" dirty="0"/>
              <a:t>1 Cor.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dirty="0"/>
              <a:t>4:19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smtClean="0">
                <a:latin typeface="Palatino Linotype" panose="02040502050505030304" pitchFamily="18" charset="0"/>
              </a:rPr>
              <a:t>“</a:t>
            </a:r>
            <a:r>
              <a:rPr lang="en-US" i="1" dirty="0" err="1">
                <a:latin typeface="Palatino Linotype" panose="02040502050505030304" pitchFamily="18" charset="0"/>
              </a:rPr>
              <a:t>los</a:t>
            </a:r>
            <a:r>
              <a:rPr lang="en-US" i="1" dirty="0">
                <a:latin typeface="Palatino Linotype" panose="02040502050505030304" pitchFamily="18" charset="0"/>
              </a:rPr>
              <a:t> que </a:t>
            </a:r>
            <a:r>
              <a:rPr lang="en-US" i="1" dirty="0" err="1">
                <a:latin typeface="Palatino Linotype" panose="02040502050505030304" pitchFamily="18" charset="0"/>
              </a:rPr>
              <a:t>andan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err="1">
                <a:latin typeface="Palatino Linotype" panose="02040502050505030304" pitchFamily="18" charset="0"/>
              </a:rPr>
              <a:t>envanecidos</a:t>
            </a:r>
            <a:r>
              <a:rPr lang="en-US" i="1" dirty="0" smtClean="0">
                <a:latin typeface="Palatino Linotype" panose="02040502050505030304" pitchFamily="18" charset="0"/>
              </a:rPr>
              <a:t>”</a:t>
            </a:r>
            <a:endParaRPr lang="en-US" i="1" dirty="0">
              <a:latin typeface="Palatino Linotype" panose="02040502050505030304" pitchFamily="18" charset="0"/>
            </a:endParaRPr>
          </a:p>
          <a:p>
            <a:r>
              <a:rPr lang="en-US" dirty="0"/>
              <a:t>1 Cor. 5:2	</a:t>
            </a:r>
            <a:r>
              <a:rPr lang="en-US" i="1" dirty="0" smtClean="0">
                <a:latin typeface="Palatino Linotype" panose="02040502050505030304" pitchFamily="18" charset="0"/>
              </a:rPr>
              <a:t>“</a:t>
            </a:r>
            <a:r>
              <a:rPr lang="en-US" i="1" dirty="0">
                <a:latin typeface="Palatino Linotype" panose="02040502050505030304" pitchFamily="18" charset="0"/>
              </a:rPr>
              <a:t>Y </a:t>
            </a:r>
            <a:r>
              <a:rPr lang="en-US" i="1" dirty="0" err="1">
                <a:latin typeface="Palatino Linotype" panose="02040502050505030304" pitchFamily="18" charset="0"/>
              </a:rPr>
              <a:t>vosotros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err="1">
                <a:latin typeface="Palatino Linotype" panose="02040502050505030304" pitchFamily="18" charset="0"/>
              </a:rPr>
              <a:t>estáis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err="1">
                <a:latin typeface="Palatino Linotype" panose="02040502050505030304" pitchFamily="18" charset="0"/>
              </a:rPr>
              <a:t>envanecidos</a:t>
            </a:r>
            <a:r>
              <a:rPr lang="en-US" i="1" dirty="0" smtClean="0">
                <a:latin typeface="Palatino Linotype" panose="02040502050505030304" pitchFamily="18" charset="0"/>
              </a:rPr>
              <a:t>”</a:t>
            </a:r>
            <a:endParaRPr lang="en-US" i="1" dirty="0">
              <a:latin typeface="Palatino Linotype" panose="02040502050505030304" pitchFamily="18" charset="0"/>
            </a:endParaRPr>
          </a:p>
          <a:p>
            <a:r>
              <a:rPr lang="en-US" dirty="0"/>
              <a:t>1 Cor. 8:1 </a:t>
            </a:r>
            <a:r>
              <a:rPr lang="en-US" i="1" dirty="0" smtClean="0">
                <a:latin typeface="Palatino Linotype" panose="02040502050505030304" pitchFamily="18" charset="0"/>
              </a:rPr>
              <a:t>“</a:t>
            </a:r>
            <a:r>
              <a:rPr lang="en-US" i="1" dirty="0">
                <a:latin typeface="Palatino Linotype" panose="02040502050505030304" pitchFamily="18" charset="0"/>
              </a:rPr>
              <a:t>El </a:t>
            </a:r>
            <a:r>
              <a:rPr lang="en-US" i="1" dirty="0" err="1">
                <a:latin typeface="Palatino Linotype" panose="02040502050505030304" pitchFamily="18" charset="0"/>
              </a:rPr>
              <a:t>conocimiento</a:t>
            </a:r>
            <a:r>
              <a:rPr lang="en-US" i="1" dirty="0">
                <a:latin typeface="Palatino Linotype" panose="02040502050505030304" pitchFamily="18" charset="0"/>
              </a:rPr>
              <a:t> </a:t>
            </a:r>
            <a:r>
              <a:rPr lang="en-US" i="1" dirty="0" err="1">
                <a:latin typeface="Palatino Linotype" panose="02040502050505030304" pitchFamily="18" charset="0"/>
              </a:rPr>
              <a:t>envanece</a:t>
            </a:r>
            <a:r>
              <a:rPr lang="en-US" i="1" dirty="0" smtClean="0">
                <a:latin typeface="Palatino Linotype" panose="02040502050505030304" pitchFamily="18" charset="0"/>
              </a:rPr>
              <a:t>”</a:t>
            </a:r>
            <a:endParaRPr lang="en-US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66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00417 -0.2013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1006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44444E-6 L 0.00191 -0.199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9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3" grpId="0" uiExpand="1" build="p" bldLvl="2" animBg="1"/>
      <p:bldP spid="13" grpId="0" uiExpand="1" build="p" bldLvl="2" animBg="1"/>
      <p:bldP spid="4" grpId="0" uiExpand="1" build="p" animBg="1"/>
      <p:bldP spid="4" grpId="1" build="allAtOnce" animBg="1"/>
      <p:bldP spid="15" grpId="0" uiExpand="1" build="p" animBg="1"/>
      <p:bldP spid="15" grpI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Proverbs 3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3-4</a:t>
            </a:r>
          </a:p>
          <a:p>
            <a:r>
              <a:rPr lang="en-US" sz="2200" dirty="0">
                <a:latin typeface="Palatino Linotype" panose="02040502050505030304" pitchFamily="18" charset="0"/>
              </a:rPr>
              <a:t>Do not let kindness and truth leave you;</a:t>
            </a:r>
            <a:br>
              <a:rPr lang="en-US" sz="2200" dirty="0">
                <a:latin typeface="Palatino Linotype" panose="02040502050505030304" pitchFamily="18" charset="0"/>
              </a:rPr>
            </a:br>
            <a:r>
              <a:rPr lang="en-US" sz="2200" dirty="0">
                <a:latin typeface="Palatino Linotype" panose="02040502050505030304" pitchFamily="18" charset="0"/>
              </a:rPr>
              <a:t>Bind them around your neck,</a:t>
            </a:r>
            <a:br>
              <a:rPr lang="en-US" sz="2200" dirty="0">
                <a:latin typeface="Palatino Linotype" panose="02040502050505030304" pitchFamily="18" charset="0"/>
              </a:rPr>
            </a:br>
            <a:r>
              <a:rPr lang="en-US" sz="2200" dirty="0">
                <a:latin typeface="Palatino Linotype" panose="02040502050505030304" pitchFamily="18" charset="0"/>
              </a:rPr>
              <a:t>Write them on the tablet of your heart.</a:t>
            </a:r>
            <a:br>
              <a:rPr lang="en-US" sz="2200" dirty="0">
                <a:latin typeface="Palatino Linotype" panose="02040502050505030304" pitchFamily="18" charset="0"/>
              </a:rPr>
            </a:br>
            <a:r>
              <a:rPr lang="en-US" sz="2200" dirty="0" smtClean="0">
                <a:latin typeface="Palatino Linotype" panose="02040502050505030304" pitchFamily="18" charset="0"/>
              </a:rPr>
              <a:t>So </a:t>
            </a:r>
            <a:r>
              <a:rPr lang="en-US" sz="2200" dirty="0">
                <a:latin typeface="Palatino Linotype" panose="02040502050505030304" pitchFamily="18" charset="0"/>
              </a:rPr>
              <a:t>you will find favor and good </a:t>
            </a:r>
            <a:r>
              <a:rPr lang="en-US" sz="2200" dirty="0" smtClean="0">
                <a:latin typeface="Palatino Linotype" panose="02040502050505030304" pitchFamily="18" charset="0"/>
              </a:rPr>
              <a:t>repute</a:t>
            </a:r>
            <a:r>
              <a:rPr lang="en-US" sz="2200" dirty="0">
                <a:latin typeface="Palatino Linotype" panose="02040502050505030304" pitchFamily="18" charset="0"/>
              </a:rPr>
              <a:t/>
            </a:r>
            <a:br>
              <a:rPr lang="en-US" sz="2200" dirty="0">
                <a:latin typeface="Palatino Linotype" panose="02040502050505030304" pitchFamily="18" charset="0"/>
              </a:rPr>
            </a:br>
            <a:r>
              <a:rPr lang="en-US" sz="2200" dirty="0">
                <a:latin typeface="Palatino Linotype" panose="02040502050505030304" pitchFamily="18" charset="0"/>
              </a:rPr>
              <a:t>In the sight of God and man</a:t>
            </a:r>
            <a:r>
              <a:rPr lang="en-US" sz="2200" dirty="0" smtClean="0">
                <a:latin typeface="Palatino Linotype" panose="02040502050505030304" pitchFamily="18" charset="0"/>
              </a:rPr>
              <a:t>.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57800" y="2148348"/>
            <a:ext cx="3622955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Palatino Linotype" panose="02040502050505030304" pitchFamily="18" charset="0"/>
              </a:rPr>
              <a:t>Proverbios</a:t>
            </a:r>
            <a:r>
              <a:rPr lang="en-US" sz="2400" b="1" dirty="0" smtClean="0">
                <a:latin typeface="Palatino Linotype" panose="02040502050505030304" pitchFamily="18" charset="0"/>
              </a:rPr>
              <a:t> 3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="1" baseline="30000" dirty="0" smtClean="0">
                <a:latin typeface="Palatino Linotype" panose="02040502050505030304" pitchFamily="18" charset="0"/>
              </a:rPr>
              <a:t>3-4</a:t>
            </a:r>
          </a:p>
          <a:p>
            <a:r>
              <a:rPr lang="es-ES" sz="2200" dirty="0">
                <a:latin typeface="Palatino Linotype" panose="02040502050505030304" pitchFamily="18" charset="0"/>
              </a:rPr>
              <a:t>Nunca se aparten de ti la misericordia y la verdad:</a:t>
            </a:r>
            <a:br>
              <a:rPr lang="es-ES" sz="2200" dirty="0">
                <a:latin typeface="Palatino Linotype" panose="02040502050505030304" pitchFamily="18" charset="0"/>
              </a:rPr>
            </a:br>
            <a:r>
              <a:rPr lang="es-ES" sz="2200" dirty="0">
                <a:latin typeface="Palatino Linotype" panose="02040502050505030304" pitchFamily="18" charset="0"/>
              </a:rPr>
              <a:t>átalas a tu cuello,</a:t>
            </a:r>
            <a:br>
              <a:rPr lang="es-ES" sz="2200" dirty="0">
                <a:latin typeface="Palatino Linotype" panose="02040502050505030304" pitchFamily="18" charset="0"/>
              </a:rPr>
            </a:br>
            <a:r>
              <a:rPr lang="es-ES" sz="2200" dirty="0">
                <a:latin typeface="Palatino Linotype" panose="02040502050505030304" pitchFamily="18" charset="0"/>
              </a:rPr>
              <a:t>escríbelas en la tabla de tu corazón</a:t>
            </a:r>
            <a:br>
              <a:rPr lang="es-ES" sz="2200" dirty="0">
                <a:latin typeface="Palatino Linotype" panose="02040502050505030304" pitchFamily="18" charset="0"/>
              </a:rPr>
            </a:br>
            <a:r>
              <a:rPr lang="es-ES" sz="2200" dirty="0" smtClean="0">
                <a:latin typeface="Palatino Linotype" panose="02040502050505030304" pitchFamily="18" charset="0"/>
              </a:rPr>
              <a:t>y </a:t>
            </a:r>
            <a:r>
              <a:rPr lang="es-ES" sz="2200" dirty="0">
                <a:latin typeface="Palatino Linotype" panose="02040502050505030304" pitchFamily="18" charset="0"/>
              </a:rPr>
              <a:t>hallarás gracia y buena opinión</a:t>
            </a:r>
            <a:br>
              <a:rPr lang="es-ES" sz="2200" dirty="0">
                <a:latin typeface="Palatino Linotype" panose="02040502050505030304" pitchFamily="18" charset="0"/>
              </a:rPr>
            </a:br>
            <a:r>
              <a:rPr lang="es-ES" sz="2200" dirty="0">
                <a:latin typeface="Palatino Linotype" panose="02040502050505030304" pitchFamily="18" charset="0"/>
              </a:rPr>
              <a:t>ante los ojos de Dios y de los hombres</a:t>
            </a:r>
            <a:r>
              <a:rPr lang="es-ES" sz="2200" dirty="0" smtClean="0">
                <a:latin typeface="Palatino Linotype" panose="02040502050505030304" pitchFamily="18" charset="0"/>
              </a:rPr>
              <a:t>.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233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Romans 11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22</a:t>
            </a:r>
          </a:p>
          <a:p>
            <a:r>
              <a:rPr lang="en-US" sz="2400" dirty="0" smtClean="0">
                <a:latin typeface="Palatino Linotype" panose="02040502050505030304" pitchFamily="18" charset="0"/>
              </a:rPr>
              <a:t>Behold </a:t>
            </a:r>
            <a:r>
              <a:rPr lang="en-US" sz="2400" dirty="0">
                <a:latin typeface="Palatino Linotype" panose="02040502050505030304" pitchFamily="18" charset="0"/>
              </a:rPr>
              <a:t>then the kindness and severity of God; to those who fell, severity, but to you, God’s kindness, if you continue in His kindness; otherwise you also will be cut off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91625"/>
            <a:ext cx="41910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can’t take God’s Kindness for granted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40611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La bondad de Dios no es </a:t>
            </a:r>
            <a:r>
              <a:rPr lang="es-ES" sz="3200" dirty="0" smtClean="0"/>
              <a:t>incondicional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148348"/>
            <a:ext cx="36229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Palatino Linotype" panose="02040502050505030304" pitchFamily="18" charset="0"/>
              </a:rPr>
              <a:t>Romanos</a:t>
            </a:r>
            <a:r>
              <a:rPr lang="en-US" sz="2400" b="1" dirty="0" smtClean="0">
                <a:latin typeface="Palatino Linotype" panose="02040502050505030304" pitchFamily="18" charset="0"/>
              </a:rPr>
              <a:t> 11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="1" baseline="30000" dirty="0">
                <a:latin typeface="Palatino Linotype" panose="02040502050505030304" pitchFamily="18" charset="0"/>
              </a:rPr>
              <a:t>22</a:t>
            </a:r>
          </a:p>
          <a:p>
            <a:r>
              <a:rPr lang="es-ES" sz="2400" dirty="0" smtClean="0">
                <a:latin typeface="Palatino Linotype" panose="02040502050505030304" pitchFamily="18" charset="0"/>
              </a:rPr>
              <a:t>Mira</a:t>
            </a:r>
            <a:r>
              <a:rPr lang="es-ES" sz="2400" dirty="0">
                <a:latin typeface="Palatino Linotype" panose="02040502050505030304" pitchFamily="18" charset="0"/>
              </a:rPr>
              <a:t>, pues, la bondad y la severidad de Dios: la severidad ciertamente para con los que cayeron, pero la bondad para contigo, si permaneces en esa bondad, pues de otra manera tú también serás eliminado.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264800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1" y="2152471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2 Samuel 10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1-2</a:t>
            </a:r>
            <a:r>
              <a:rPr lang="en-US" sz="2400" b="1" baseline="30000" dirty="0">
                <a:latin typeface="Palatino Linotype" panose="02040502050505030304" pitchFamily="18" charset="0"/>
              </a:rPr>
              <a:t> </a:t>
            </a:r>
            <a:endParaRPr lang="en-US" sz="2400" dirty="0" smtClean="0">
              <a:latin typeface="Palatino Linotype" panose="02040502050505030304" pitchFamily="18" charset="0"/>
            </a:endParaRPr>
          </a:p>
          <a:p>
            <a:r>
              <a:rPr lang="en-US" sz="2200" dirty="0" smtClean="0">
                <a:latin typeface="Palatino Linotype" panose="02040502050505030304" pitchFamily="18" charset="0"/>
              </a:rPr>
              <a:t>Now </a:t>
            </a:r>
            <a:r>
              <a:rPr lang="en-US" sz="2200" dirty="0">
                <a:latin typeface="Palatino Linotype" panose="02040502050505030304" pitchFamily="18" charset="0"/>
              </a:rPr>
              <a:t>it happened </a:t>
            </a:r>
            <a:r>
              <a:rPr lang="en-US" sz="2200" dirty="0" smtClean="0">
                <a:latin typeface="Palatino Linotype" panose="02040502050505030304" pitchFamily="18" charset="0"/>
              </a:rPr>
              <a:t>afterwards that</a:t>
            </a:r>
            <a:r>
              <a:rPr lang="en-US" sz="2200" dirty="0">
                <a:latin typeface="Palatino Linotype" panose="02040502050505030304" pitchFamily="18" charset="0"/>
              </a:rPr>
              <a:t> the king of the Ammonites died, and </a:t>
            </a:r>
            <a:r>
              <a:rPr lang="en-US" sz="2200" dirty="0" err="1">
                <a:latin typeface="Palatino Linotype" panose="02040502050505030304" pitchFamily="18" charset="0"/>
              </a:rPr>
              <a:t>Hanun</a:t>
            </a:r>
            <a:r>
              <a:rPr lang="en-US" sz="2200" dirty="0">
                <a:latin typeface="Palatino Linotype" panose="02040502050505030304" pitchFamily="18" charset="0"/>
              </a:rPr>
              <a:t> his son </a:t>
            </a:r>
            <a:r>
              <a:rPr lang="en-US" sz="2200" dirty="0" smtClean="0">
                <a:latin typeface="Palatino Linotype" panose="02040502050505030304" pitchFamily="18" charset="0"/>
              </a:rPr>
              <a:t>became king </a:t>
            </a:r>
            <a:r>
              <a:rPr lang="en-US" sz="2200" dirty="0">
                <a:latin typeface="Palatino Linotype" panose="02040502050505030304" pitchFamily="18" charset="0"/>
              </a:rPr>
              <a:t>in his </a:t>
            </a:r>
            <a:r>
              <a:rPr lang="en-US" sz="2200" dirty="0" smtClean="0">
                <a:latin typeface="Palatino Linotype" panose="02040502050505030304" pitchFamily="18" charset="0"/>
              </a:rPr>
              <a:t>place. Then </a:t>
            </a:r>
            <a:r>
              <a:rPr lang="en-US" sz="2200" dirty="0">
                <a:latin typeface="Palatino Linotype" panose="02040502050505030304" pitchFamily="18" charset="0"/>
              </a:rPr>
              <a:t>David said, “I will show kindness to </a:t>
            </a:r>
            <a:r>
              <a:rPr lang="en-US" sz="2200" dirty="0" err="1">
                <a:latin typeface="Palatino Linotype" panose="02040502050505030304" pitchFamily="18" charset="0"/>
              </a:rPr>
              <a:t>Hanun</a:t>
            </a:r>
            <a:r>
              <a:rPr lang="en-US" sz="2200" dirty="0">
                <a:latin typeface="Palatino Linotype" panose="02040502050505030304" pitchFamily="18" charset="0"/>
              </a:rPr>
              <a:t> the son of </a:t>
            </a:r>
            <a:r>
              <a:rPr lang="en-US" sz="2200" dirty="0" err="1">
                <a:latin typeface="Palatino Linotype" panose="02040502050505030304" pitchFamily="18" charset="0"/>
              </a:rPr>
              <a:t>Nahash</a:t>
            </a:r>
            <a:r>
              <a:rPr lang="en-US" sz="2200" dirty="0">
                <a:latin typeface="Palatino Linotype" panose="02040502050505030304" pitchFamily="18" charset="0"/>
              </a:rPr>
              <a:t>, just as his </a:t>
            </a:r>
            <a:r>
              <a:rPr lang="en-US" sz="2200" dirty="0" smtClean="0">
                <a:latin typeface="Palatino Linotype" panose="02040502050505030304" pitchFamily="18" charset="0"/>
              </a:rPr>
              <a:t>father showed kindness to </a:t>
            </a:r>
            <a:r>
              <a:rPr lang="en-US" sz="2200" dirty="0">
                <a:latin typeface="Palatino Linotype" panose="02040502050505030304" pitchFamily="18" charset="0"/>
              </a:rPr>
              <a:t>me</a:t>
            </a:r>
            <a:r>
              <a:rPr lang="en-US" sz="2200" dirty="0" smtClean="0">
                <a:latin typeface="Palatino Linotype" panose="02040502050505030304" pitchFamily="18" charset="0"/>
              </a:rPr>
              <a:t>.” So </a:t>
            </a:r>
            <a:r>
              <a:rPr lang="en-US" sz="2200" dirty="0">
                <a:latin typeface="Palatino Linotype" panose="02040502050505030304" pitchFamily="18" charset="0"/>
              </a:rPr>
              <a:t>David </a:t>
            </a:r>
            <a:r>
              <a:rPr lang="en-US" sz="2200" dirty="0" smtClean="0">
                <a:latin typeface="Palatino Linotype" panose="02040502050505030304" pitchFamily="18" charset="0"/>
              </a:rPr>
              <a:t>sent some </a:t>
            </a:r>
            <a:r>
              <a:rPr lang="en-US" sz="2200" dirty="0">
                <a:latin typeface="Palatino Linotype" panose="02040502050505030304" pitchFamily="18" charset="0"/>
              </a:rPr>
              <a:t>of his servants to console him concerning his father. 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91625"/>
            <a:ext cx="2937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David’s Kindness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3473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La </a:t>
            </a:r>
            <a:r>
              <a:rPr lang="en-US" sz="3200" dirty="0" err="1"/>
              <a:t>bondad</a:t>
            </a:r>
            <a:r>
              <a:rPr lang="en-US" sz="3200" dirty="0"/>
              <a:t> de </a:t>
            </a:r>
            <a:r>
              <a:rPr lang="en-US" sz="3200" dirty="0" smtClean="0"/>
              <a:t>David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148348"/>
            <a:ext cx="36229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2 Samuel 10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1-2</a:t>
            </a:r>
          </a:p>
          <a:p>
            <a:r>
              <a:rPr lang="es-ES" sz="2200" dirty="0" smtClean="0">
                <a:latin typeface="Palatino Linotype" panose="02040502050505030304" pitchFamily="18" charset="0"/>
              </a:rPr>
              <a:t>Sucedió </a:t>
            </a:r>
            <a:r>
              <a:rPr lang="es-ES" sz="2200" dirty="0">
                <a:latin typeface="Palatino Linotype" panose="02040502050505030304" pitchFamily="18" charset="0"/>
              </a:rPr>
              <a:t>después de esto que murió el rey de los hijos de Amón, y su hijo </a:t>
            </a:r>
            <a:r>
              <a:rPr lang="es-ES" sz="2200" dirty="0" err="1">
                <a:latin typeface="Palatino Linotype" panose="02040502050505030304" pitchFamily="18" charset="0"/>
              </a:rPr>
              <a:t>Hanún</a:t>
            </a:r>
            <a:r>
              <a:rPr lang="es-ES" sz="2200" dirty="0">
                <a:latin typeface="Palatino Linotype" panose="02040502050505030304" pitchFamily="18" charset="0"/>
              </a:rPr>
              <a:t> reinó en su lugar. </a:t>
            </a:r>
            <a:r>
              <a:rPr lang="es-ES" sz="2200" dirty="0" smtClean="0">
                <a:latin typeface="Palatino Linotype" panose="02040502050505030304" pitchFamily="18" charset="0"/>
              </a:rPr>
              <a:t>Y </a:t>
            </a:r>
            <a:r>
              <a:rPr lang="es-ES" sz="2200" dirty="0">
                <a:latin typeface="Palatino Linotype" panose="02040502050505030304" pitchFamily="18" charset="0"/>
              </a:rPr>
              <a:t>David dijo: Seré bondadoso con </a:t>
            </a:r>
            <a:r>
              <a:rPr lang="es-ES" sz="2200" dirty="0" err="1">
                <a:latin typeface="Palatino Linotype" panose="02040502050505030304" pitchFamily="18" charset="0"/>
              </a:rPr>
              <a:t>Hanún</a:t>
            </a:r>
            <a:r>
              <a:rPr lang="es-ES" sz="2200" dirty="0">
                <a:latin typeface="Palatino Linotype" panose="02040502050505030304" pitchFamily="18" charset="0"/>
              </a:rPr>
              <a:t>, hijo de </a:t>
            </a:r>
            <a:r>
              <a:rPr lang="es-ES" sz="2200" dirty="0" err="1">
                <a:latin typeface="Palatino Linotype" panose="02040502050505030304" pitchFamily="18" charset="0"/>
              </a:rPr>
              <a:t>Nahas</a:t>
            </a:r>
            <a:r>
              <a:rPr lang="es-ES" sz="2200" dirty="0">
                <a:latin typeface="Palatino Linotype" panose="02040502050505030304" pitchFamily="18" charset="0"/>
              </a:rPr>
              <a:t>, tal como su padre fue bondadoso conmigo. Envió, pues, David </a:t>
            </a:r>
            <a:r>
              <a:rPr lang="es-ES" sz="2200" dirty="0" smtClean="0">
                <a:latin typeface="Palatino Linotype" panose="02040502050505030304" pitchFamily="18" charset="0"/>
              </a:rPr>
              <a:t>algunos </a:t>
            </a:r>
            <a:r>
              <a:rPr lang="es-ES" sz="2200" dirty="0">
                <a:latin typeface="Palatino Linotype" panose="02040502050505030304" pitchFamily="18" charset="0"/>
              </a:rPr>
              <a:t>de sus siervos para consolarlo por la muerte de su padre</a:t>
            </a:r>
            <a:r>
              <a:rPr lang="es-ES" sz="2200" dirty="0" smtClean="0">
                <a:latin typeface="Palatino Linotype" panose="02040502050505030304" pitchFamily="18" charset="0"/>
              </a:rPr>
              <a:t>.</a:t>
            </a:r>
            <a:endParaRPr lang="en-US" sz="22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22592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5536" y="2133600"/>
            <a:ext cx="283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Psalm 136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091625"/>
            <a:ext cx="2689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God’s Kindness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  <p:cxnSp>
        <p:nvCxnSpPr>
          <p:cNvPr id="8" name="Straight Connector 7"/>
          <p:cNvCxnSpPr>
            <a:stCxn id="7" idx="2"/>
          </p:cNvCxnSpPr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3257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La </a:t>
            </a:r>
            <a:r>
              <a:rPr lang="en-US" sz="3200" dirty="0" err="1"/>
              <a:t>bondad</a:t>
            </a:r>
            <a:r>
              <a:rPr lang="en-US" sz="3200" dirty="0"/>
              <a:t> de Dios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74791" y="2133600"/>
            <a:ext cx="2831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Palatino Linotype" panose="02040502050505030304" pitchFamily="18" charset="0"/>
              </a:rPr>
              <a:t>Salmos</a:t>
            </a:r>
            <a:r>
              <a:rPr lang="en-US" sz="2400" b="1" dirty="0" smtClean="0">
                <a:latin typeface="Palatino Linotype" panose="02040502050505030304" pitchFamily="18" charset="0"/>
              </a:rPr>
              <a:t> 136</a:t>
            </a:r>
          </a:p>
        </p:txBody>
      </p:sp>
    </p:spTree>
    <p:extLst>
      <p:ext uri="{BB962C8B-B14F-4D97-AF65-F5344CB8AC3E}">
        <p14:creationId xmlns:p14="http://schemas.microsoft.com/office/powerpoint/2010/main" val="29175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Romans 2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4</a:t>
            </a:r>
          </a:p>
          <a:p>
            <a:r>
              <a:rPr lang="en-US" sz="2400" dirty="0" smtClean="0">
                <a:latin typeface="Palatino Linotype" panose="02040502050505030304" pitchFamily="18" charset="0"/>
              </a:rPr>
              <a:t>Or </a:t>
            </a:r>
            <a:r>
              <a:rPr lang="en-US" sz="2400" dirty="0">
                <a:latin typeface="Palatino Linotype" panose="02040502050505030304" pitchFamily="18" charset="0"/>
              </a:rPr>
              <a:t>do you think lightly of the riches of </a:t>
            </a:r>
            <a:r>
              <a:rPr lang="en-US" sz="2400" dirty="0" smtClean="0">
                <a:latin typeface="Palatino Linotype" panose="02040502050505030304" pitchFamily="18" charset="0"/>
              </a:rPr>
              <a:t>His kindness and</a:t>
            </a:r>
            <a:r>
              <a:rPr lang="en-US" sz="2400" dirty="0">
                <a:latin typeface="Palatino Linotype" panose="02040502050505030304" pitchFamily="18" charset="0"/>
              </a:rPr>
              <a:t> </a:t>
            </a:r>
            <a:r>
              <a:rPr lang="en-US" sz="2400" dirty="0" smtClean="0">
                <a:latin typeface="Palatino Linotype" panose="02040502050505030304" pitchFamily="18" charset="0"/>
              </a:rPr>
              <a:t>tolerance and patience</a:t>
            </a:r>
            <a:r>
              <a:rPr lang="en-US" sz="2400" dirty="0">
                <a:latin typeface="Palatino Linotype" panose="02040502050505030304" pitchFamily="18" charset="0"/>
              </a:rPr>
              <a:t>, not </a:t>
            </a:r>
            <a:r>
              <a:rPr lang="en-US" sz="2400" dirty="0" smtClean="0">
                <a:latin typeface="Palatino Linotype" panose="02040502050505030304" pitchFamily="18" charset="0"/>
              </a:rPr>
              <a:t>knowing that </a:t>
            </a:r>
            <a:r>
              <a:rPr lang="en-US" sz="2400" dirty="0">
                <a:latin typeface="Palatino Linotype" panose="02040502050505030304" pitchFamily="18" charset="0"/>
              </a:rPr>
              <a:t>the </a:t>
            </a:r>
            <a:r>
              <a:rPr lang="en-US" sz="2400" dirty="0" smtClean="0">
                <a:latin typeface="Palatino Linotype" panose="02040502050505030304" pitchFamily="18" charset="0"/>
              </a:rPr>
              <a:t>kindness of God leads </a:t>
            </a:r>
            <a:r>
              <a:rPr lang="en-US" sz="2400" dirty="0">
                <a:latin typeface="Palatino Linotype" panose="02040502050505030304" pitchFamily="18" charset="0"/>
              </a:rPr>
              <a:t>you to repentance</a:t>
            </a:r>
            <a:r>
              <a:rPr lang="en-US" sz="2400" dirty="0" smtClean="0">
                <a:latin typeface="Palatino Linotype" panose="02040502050505030304" pitchFamily="18" charset="0"/>
              </a:rPr>
              <a:t>?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91625"/>
            <a:ext cx="26891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God’s Kindness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3257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La </a:t>
            </a:r>
            <a:r>
              <a:rPr lang="en-US" sz="3200" dirty="0" err="1"/>
              <a:t>bondad</a:t>
            </a:r>
            <a:r>
              <a:rPr lang="en-US" sz="3200" dirty="0"/>
              <a:t> de Dios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57800" y="2148348"/>
            <a:ext cx="36229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Palatino Linotype" panose="02040502050505030304" pitchFamily="18" charset="0"/>
              </a:rPr>
              <a:t>Romanos</a:t>
            </a:r>
            <a:r>
              <a:rPr lang="en-US" sz="2400" b="1" dirty="0" smtClean="0">
                <a:latin typeface="Palatino Linotype" panose="02040502050505030304" pitchFamily="18" charset="0"/>
              </a:rPr>
              <a:t> 2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aseline="30000" dirty="0" smtClean="0"/>
              <a:t>4</a:t>
            </a:r>
          </a:p>
          <a:p>
            <a:r>
              <a:rPr lang="es-ES" sz="2400" dirty="0" smtClean="0">
                <a:latin typeface="Palatino Linotype" panose="02040502050505030304" pitchFamily="18" charset="0"/>
              </a:rPr>
              <a:t>¿</a:t>
            </a:r>
            <a:r>
              <a:rPr lang="es-ES" sz="2400" dirty="0">
                <a:latin typeface="Palatino Linotype" panose="02040502050505030304" pitchFamily="18" charset="0"/>
              </a:rPr>
              <a:t>O </a:t>
            </a:r>
            <a:r>
              <a:rPr lang="es-ES" sz="2400" dirty="0" smtClean="0">
                <a:latin typeface="Palatino Linotype" panose="02040502050505030304" pitchFamily="18" charset="0"/>
              </a:rPr>
              <a:t>menosprecias las </a:t>
            </a:r>
            <a:r>
              <a:rPr lang="es-ES" sz="2400" dirty="0">
                <a:latin typeface="Palatino Linotype" panose="02040502050505030304" pitchFamily="18" charset="0"/>
              </a:rPr>
              <a:t>riquezas de su </a:t>
            </a:r>
            <a:r>
              <a:rPr lang="es-ES" sz="2400" dirty="0" smtClean="0">
                <a:latin typeface="Palatino Linotype" panose="02040502050505030304" pitchFamily="18" charset="0"/>
              </a:rPr>
              <a:t>benignidad, paciencia </a:t>
            </a:r>
            <a:r>
              <a:rPr lang="es-ES" sz="2400" dirty="0">
                <a:latin typeface="Palatino Linotype" panose="02040502050505030304" pitchFamily="18" charset="0"/>
              </a:rPr>
              <a:t>y generosidad, ignorando que su benignidad te guía al arrepentimiento</a:t>
            </a:r>
            <a:r>
              <a:rPr lang="es-ES" sz="2400" dirty="0" smtClean="0">
                <a:latin typeface="Palatino Linotype" panose="02040502050505030304" pitchFamily="18" charset="0"/>
              </a:rPr>
              <a:t>?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1968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7879" y="2152471"/>
            <a:ext cx="3425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Luke 6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35</a:t>
            </a:r>
            <a:r>
              <a:rPr lang="en-US" sz="2400" b="1" baseline="30000" dirty="0">
                <a:latin typeface="Palatino Linotype" panose="02040502050505030304" pitchFamily="18" charset="0"/>
              </a:rPr>
              <a:t> </a:t>
            </a:r>
            <a:r>
              <a:rPr lang="en-US" sz="2400" dirty="0" smtClean="0">
                <a:latin typeface="Palatino Linotype" panose="02040502050505030304" pitchFamily="18" charset="0"/>
              </a:rPr>
              <a:t> …He </a:t>
            </a:r>
            <a:r>
              <a:rPr lang="en-US" sz="2400" dirty="0">
                <a:latin typeface="Palatino Linotype" panose="02040502050505030304" pitchFamily="18" charset="0"/>
              </a:rPr>
              <a:t>Himself is kind to ungrateful and evil men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  <a:endParaRPr lang="en-US" dirty="0">
              <a:latin typeface="Palatino Linotype" panose="020405020505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257800" y="2148348"/>
            <a:ext cx="36229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Lucas 6</a:t>
            </a:r>
            <a:r>
              <a:rPr lang="en-US" sz="2400" dirty="0">
                <a:latin typeface="Palatino Linotype" panose="02040502050505030304" pitchFamily="18" charset="0"/>
              </a:rPr>
              <a:t>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35 </a:t>
            </a:r>
            <a:r>
              <a:rPr lang="es-ES" sz="2400" dirty="0" smtClean="0">
                <a:latin typeface="Palatino Linotype" panose="02040502050505030304" pitchFamily="18" charset="0"/>
              </a:rPr>
              <a:t>…él </a:t>
            </a:r>
            <a:r>
              <a:rPr lang="es-ES" sz="2400" dirty="0">
                <a:latin typeface="Palatino Linotype" panose="02040502050505030304" pitchFamily="18" charset="0"/>
              </a:rPr>
              <a:t>es benigno para con los ingratos y malos</a:t>
            </a:r>
            <a:r>
              <a:rPr lang="es-ES" sz="2400" dirty="0" smtClean="0">
                <a:latin typeface="Palatino Linotype" panose="02040502050505030304" pitchFamily="18" charset="0"/>
              </a:rPr>
              <a:t>.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  <p:sp>
        <p:nvSpPr>
          <p:cNvPr id="12" name="Rectangle 11"/>
          <p:cNvSpPr/>
          <p:nvPr/>
        </p:nvSpPr>
        <p:spPr>
          <a:xfrm>
            <a:off x="152400" y="1091625"/>
            <a:ext cx="327948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We are to emulate</a:t>
            </a:r>
          </a:p>
          <a:p>
            <a:r>
              <a:rPr lang="en-US" sz="3200" dirty="0" smtClean="0"/>
              <a:t>God’s Kindness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819577" y="1096296"/>
            <a:ext cx="3181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Debemos imitar la bondad de </a:t>
            </a:r>
            <a:r>
              <a:rPr lang="es-ES" sz="3200" dirty="0" smtClean="0"/>
              <a:t>Dios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524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Ephesians 2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7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so that in the ages to come He might show the surpassing riches of His grace in kindness toward us in Christ Jesus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91625"/>
            <a:ext cx="327948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We are to emulate</a:t>
            </a:r>
          </a:p>
          <a:p>
            <a:r>
              <a:rPr lang="en-US" sz="3200" dirty="0" smtClean="0"/>
              <a:t>God’s Kindness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3181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Debemos imitar la bondad de </a:t>
            </a:r>
            <a:r>
              <a:rPr lang="es-ES" sz="3200" dirty="0" smtClean="0"/>
              <a:t>Dios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148348"/>
            <a:ext cx="36229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Palatino Linotype" panose="02040502050505030304" pitchFamily="18" charset="0"/>
              </a:rPr>
              <a:t>Efesios</a:t>
            </a:r>
            <a:r>
              <a:rPr lang="en-US" sz="2400" b="1" dirty="0" smtClean="0">
                <a:latin typeface="Palatino Linotype" panose="02040502050505030304" pitchFamily="18" charset="0"/>
              </a:rPr>
              <a:t> 2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="1" baseline="30000" dirty="0" smtClean="0">
                <a:latin typeface="Palatino Linotype" panose="02040502050505030304" pitchFamily="18" charset="0"/>
              </a:rPr>
              <a:t>7</a:t>
            </a:r>
            <a:endParaRPr lang="es-ES" sz="2400" b="1" baseline="30000" dirty="0">
              <a:latin typeface="Palatino Linotype" panose="02040502050505030304" pitchFamily="18" charset="0"/>
            </a:endParaRPr>
          </a:p>
          <a:p>
            <a:r>
              <a:rPr lang="es-ES" sz="2400" dirty="0">
                <a:latin typeface="Palatino Linotype" panose="02040502050505030304" pitchFamily="18" charset="0"/>
              </a:rPr>
              <a:t>para mostrar en los siglos venideros las abundantes riquezas de su gracia en su bondad para con nosotros en Cristo </a:t>
            </a:r>
            <a:r>
              <a:rPr lang="es-ES" sz="2400" dirty="0" smtClean="0">
                <a:latin typeface="Palatino Linotype" panose="02040502050505030304" pitchFamily="18" charset="0"/>
              </a:rPr>
              <a:t>Jesús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1376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Ephesians 4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32</a:t>
            </a:r>
          </a:p>
          <a:p>
            <a:r>
              <a:rPr lang="en-US" sz="2400" b="1" baseline="30000" dirty="0"/>
              <a:t> </a:t>
            </a:r>
            <a:r>
              <a:rPr lang="en-US" sz="2400" dirty="0">
                <a:latin typeface="Palatino Linotype" panose="02040502050505030304" pitchFamily="18" charset="0"/>
              </a:rPr>
              <a:t>Be kind to one another, tender-hearted, forgiving each other, just as God in Christ also has </a:t>
            </a:r>
            <a:r>
              <a:rPr lang="en-US" sz="2400" dirty="0" smtClean="0">
                <a:latin typeface="Palatino Linotype" panose="02040502050505030304" pitchFamily="18" charset="0"/>
              </a:rPr>
              <a:t>forgiven you.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091625"/>
            <a:ext cx="327948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We are to emulate</a:t>
            </a:r>
          </a:p>
          <a:p>
            <a:r>
              <a:rPr lang="en-US" sz="3200" dirty="0" smtClean="0"/>
              <a:t>God’s Kindness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31814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Debemos imitar la bondad de </a:t>
            </a:r>
            <a:r>
              <a:rPr lang="es-ES" sz="3200" dirty="0" smtClean="0"/>
              <a:t>Dios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148348"/>
            <a:ext cx="36229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Palatino Linotype" panose="02040502050505030304" pitchFamily="18" charset="0"/>
              </a:rPr>
              <a:t>Efesios</a:t>
            </a:r>
            <a:r>
              <a:rPr lang="en-US" sz="2400" b="1" dirty="0" smtClean="0">
                <a:latin typeface="Palatino Linotype" panose="02040502050505030304" pitchFamily="18" charset="0"/>
              </a:rPr>
              <a:t> 4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="1" baseline="30000" dirty="0" smtClean="0">
                <a:latin typeface="Palatino Linotype" panose="02040502050505030304" pitchFamily="18" charset="0"/>
              </a:rPr>
              <a:t>32</a:t>
            </a:r>
            <a:endParaRPr lang="es-ES" sz="2400" b="1" baseline="30000" dirty="0">
              <a:latin typeface="Palatino Linotype" panose="02040502050505030304" pitchFamily="18" charset="0"/>
            </a:endParaRPr>
          </a:p>
          <a:p>
            <a:r>
              <a:rPr lang="es-ES" sz="2400" dirty="0">
                <a:latin typeface="Palatino Linotype" panose="02040502050505030304" pitchFamily="18" charset="0"/>
              </a:rPr>
              <a:t>Antes sed bondadosos unos con otros, misericordiosos, perdonándoos unos a otros, como Dios también os perdonó a vosotros en Cristo</a:t>
            </a:r>
            <a:r>
              <a:rPr lang="es-ES" sz="2400" dirty="0" smtClean="0">
                <a:latin typeface="Palatino Linotype" panose="02040502050505030304" pitchFamily="18" charset="0"/>
              </a:rPr>
              <a:t>.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004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Galatians 5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22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But the fruit of the Spirit is love, joy, peace, patience, </a:t>
            </a:r>
            <a:r>
              <a:rPr lang="en-US" sz="2400" b="1" dirty="0">
                <a:latin typeface="Palatino Linotype" panose="02040502050505030304" pitchFamily="18" charset="0"/>
              </a:rPr>
              <a:t>kindness</a:t>
            </a:r>
            <a:r>
              <a:rPr lang="en-US" sz="2400" dirty="0">
                <a:latin typeface="Palatino Linotype" panose="02040502050505030304" pitchFamily="18" charset="0"/>
              </a:rPr>
              <a:t>, goodness, </a:t>
            </a:r>
            <a:r>
              <a:rPr lang="en-US" sz="2400" dirty="0" smtClean="0">
                <a:latin typeface="Palatino Linotype" panose="02040502050505030304" pitchFamily="18" charset="0"/>
              </a:rPr>
              <a:t>faithfulness, </a:t>
            </a:r>
            <a:r>
              <a:rPr lang="en-US" sz="2400" dirty="0" smtClean="0">
                <a:latin typeface="Palatino Linotype" panose="02040502050505030304" pitchFamily="18" charset="0"/>
              </a:rPr>
              <a:t>gentleness, self-control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1" y="1091625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It is fundamental to Christian character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38672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Es fundamental para el carácter </a:t>
            </a:r>
            <a:r>
              <a:rPr lang="es-ES" sz="3200" dirty="0" smtClean="0"/>
              <a:t>cristiano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181600" y="2148348"/>
            <a:ext cx="381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Palatino Linotype" panose="02040502050505030304" pitchFamily="18" charset="0"/>
              </a:rPr>
              <a:t>Gálatas</a:t>
            </a:r>
            <a:r>
              <a:rPr lang="en-US" sz="2400" b="1" dirty="0">
                <a:latin typeface="Palatino Linotype" panose="02040502050505030304" pitchFamily="18" charset="0"/>
              </a:rPr>
              <a:t> </a:t>
            </a:r>
            <a:r>
              <a:rPr lang="en-US" sz="2400" b="1" dirty="0" smtClean="0">
                <a:latin typeface="Palatino Linotype" panose="02040502050505030304" pitchFamily="18" charset="0"/>
              </a:rPr>
              <a:t>5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="1" baseline="30000" dirty="0" smtClean="0">
                <a:latin typeface="Palatino Linotype" panose="02040502050505030304" pitchFamily="18" charset="0"/>
              </a:rPr>
              <a:t>22</a:t>
            </a:r>
            <a:endParaRPr lang="es-ES" sz="2400" b="1" baseline="30000" dirty="0">
              <a:latin typeface="Palatino Linotype" panose="02040502050505030304" pitchFamily="18" charset="0"/>
            </a:endParaRPr>
          </a:p>
          <a:p>
            <a:r>
              <a:rPr lang="es-ES" sz="2400" dirty="0">
                <a:latin typeface="Palatino Linotype" panose="02040502050505030304" pitchFamily="18" charset="0"/>
              </a:rPr>
              <a:t>Pero el fruto del Espíritu es amor, gozo, paz, paciencia, </a:t>
            </a:r>
            <a:r>
              <a:rPr lang="es-ES" sz="2400" b="1" dirty="0">
                <a:latin typeface="Palatino Linotype" panose="02040502050505030304" pitchFamily="18" charset="0"/>
              </a:rPr>
              <a:t>benignidad</a:t>
            </a:r>
            <a:r>
              <a:rPr lang="es-ES" sz="2400" dirty="0">
                <a:latin typeface="Palatino Linotype" panose="02040502050505030304" pitchFamily="18" charset="0"/>
              </a:rPr>
              <a:t>, bondad, </a:t>
            </a:r>
            <a:r>
              <a:rPr lang="es-ES" sz="2400" dirty="0" smtClean="0">
                <a:latin typeface="Palatino Linotype" panose="02040502050505030304" pitchFamily="18" charset="0"/>
              </a:rPr>
              <a:t>fe, </a:t>
            </a:r>
            <a:r>
              <a:rPr lang="en-US" sz="2400" dirty="0" err="1" smtClean="0">
                <a:latin typeface="Palatino Linotype" panose="02040502050505030304" pitchFamily="18" charset="0"/>
              </a:rPr>
              <a:t>mansedumbre</a:t>
            </a:r>
            <a:r>
              <a:rPr lang="en-US" sz="2400" dirty="0" smtClean="0">
                <a:latin typeface="Palatino Linotype" panose="02040502050505030304" pitchFamily="18" charset="0"/>
              </a:rPr>
              <a:t>, </a:t>
            </a:r>
            <a:r>
              <a:rPr lang="en-US" sz="2400" dirty="0" err="1" smtClean="0">
                <a:latin typeface="Palatino Linotype" panose="02040502050505030304" pitchFamily="18" charset="0"/>
              </a:rPr>
              <a:t>templanza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29006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152471"/>
            <a:ext cx="38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alatino Linotype" panose="02040502050505030304" pitchFamily="18" charset="0"/>
              </a:rPr>
              <a:t>Proverbs 31 </a:t>
            </a:r>
            <a:r>
              <a:rPr lang="en-US" sz="2400" b="1" baseline="30000" dirty="0" smtClean="0">
                <a:latin typeface="Palatino Linotype" panose="02040502050505030304" pitchFamily="18" charset="0"/>
              </a:rPr>
              <a:t>26</a:t>
            </a:r>
          </a:p>
          <a:p>
            <a:r>
              <a:rPr lang="en-US" sz="2400" dirty="0" smtClean="0">
                <a:latin typeface="Palatino Linotype" panose="02040502050505030304" pitchFamily="18" charset="0"/>
              </a:rPr>
              <a:t>…And </a:t>
            </a:r>
            <a:r>
              <a:rPr lang="en-US" sz="2400" dirty="0">
                <a:latin typeface="Palatino Linotype" panose="02040502050505030304" pitchFamily="18" charset="0"/>
              </a:rPr>
              <a:t>the </a:t>
            </a:r>
            <a:r>
              <a:rPr lang="en-US" sz="2400" dirty="0" smtClean="0">
                <a:latin typeface="Palatino Linotype" panose="02040502050505030304" pitchFamily="18" charset="0"/>
              </a:rPr>
              <a:t>teaching </a:t>
            </a:r>
            <a:r>
              <a:rPr lang="en-US" sz="2400" dirty="0">
                <a:latin typeface="Palatino Linotype" panose="02040502050505030304" pitchFamily="18" charset="0"/>
              </a:rPr>
              <a:t>of kindness is on her tongue</a:t>
            </a:r>
            <a:r>
              <a:rPr lang="en-US" sz="2400" dirty="0" smtClean="0">
                <a:latin typeface="Palatino Linotype" panose="02040502050505030304" pitchFamily="18" charset="0"/>
              </a:rPr>
              <a:t>.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1" y="1091625"/>
            <a:ext cx="388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It is fundamental to Christian character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838200"/>
            <a:ext cx="0" cy="6019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819577" y="1096296"/>
            <a:ext cx="38672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/>
              <a:t>Es fundamental para el carácter </a:t>
            </a:r>
            <a:r>
              <a:rPr lang="es-ES" sz="3200" dirty="0" smtClean="0"/>
              <a:t>cristiano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148348"/>
            <a:ext cx="36229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Palatino Linotype" panose="02040502050505030304" pitchFamily="18" charset="0"/>
              </a:rPr>
              <a:t>Proverbios</a:t>
            </a:r>
            <a:r>
              <a:rPr lang="en-US" sz="2400" b="1" dirty="0" smtClean="0">
                <a:latin typeface="Palatino Linotype" panose="02040502050505030304" pitchFamily="18" charset="0"/>
              </a:rPr>
              <a:t> 31</a:t>
            </a:r>
            <a:r>
              <a:rPr lang="en-US" sz="2400" dirty="0" smtClean="0">
                <a:latin typeface="Palatino Linotype" panose="02040502050505030304" pitchFamily="18" charset="0"/>
              </a:rPr>
              <a:t> </a:t>
            </a:r>
            <a:r>
              <a:rPr lang="es-ES" sz="2400" b="1" baseline="30000" dirty="0" smtClean="0">
                <a:latin typeface="Palatino Linotype" panose="02040502050505030304" pitchFamily="18" charset="0"/>
              </a:rPr>
              <a:t>26</a:t>
            </a:r>
            <a:endParaRPr lang="es-ES" sz="2400" b="1" baseline="30000" dirty="0">
              <a:latin typeface="Palatino Linotype" panose="02040502050505030304" pitchFamily="18" charset="0"/>
            </a:endParaRPr>
          </a:p>
          <a:p>
            <a:r>
              <a:rPr lang="es-ES" sz="2400" dirty="0" smtClean="0">
                <a:latin typeface="Palatino Linotype" panose="02040502050505030304" pitchFamily="18" charset="0"/>
              </a:rPr>
              <a:t>…y </a:t>
            </a:r>
            <a:r>
              <a:rPr lang="es-ES" sz="2400" dirty="0">
                <a:latin typeface="Palatino Linotype" panose="02040502050505030304" pitchFamily="18" charset="0"/>
              </a:rPr>
              <a:t>la ley de la clemencia está en su lengua</a:t>
            </a:r>
            <a:r>
              <a:rPr lang="es-ES" sz="2400" dirty="0" smtClean="0">
                <a:latin typeface="Palatino Linotype" panose="02040502050505030304" pitchFamily="18" charset="0"/>
              </a:rPr>
              <a:t>.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Kindness		</a:t>
            </a:r>
            <a:r>
              <a:rPr lang="en-US" sz="3200" b="1" i="1" dirty="0"/>
              <a:t>	</a:t>
            </a:r>
            <a:r>
              <a:rPr lang="en-US" sz="3200" b="1" i="1" dirty="0" err="1" smtClean="0"/>
              <a:t>Bondad</a:t>
            </a:r>
            <a:r>
              <a:rPr lang="en-US" sz="3200" b="1" i="1" dirty="0" smtClean="0"/>
              <a:t> /B</a:t>
            </a:r>
            <a:r>
              <a:rPr lang="es-ES" sz="3200" b="1" i="1" dirty="0" err="1" smtClean="0"/>
              <a:t>enignidad</a:t>
            </a:r>
            <a:endParaRPr lang="en-US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349377" y="3505200"/>
            <a:ext cx="3939540" cy="3170099"/>
          </a:xfrm>
          <a:prstGeom prst="rect">
            <a:avLst/>
          </a:prstGeom>
          <a:solidFill>
            <a:schemeClr val="bg1"/>
          </a:solidFill>
          <a:effectLst>
            <a:outerShdw blurRad="50800" dist="1143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“Amiable instruction is on her tongue”</a:t>
            </a:r>
            <a:r>
              <a:rPr lang="en-US" sz="2000" dirty="0" smtClean="0"/>
              <a:t>  - K&amp;D</a:t>
            </a:r>
          </a:p>
          <a:p>
            <a:endParaRPr lang="en-US" sz="2000" dirty="0"/>
          </a:p>
          <a:p>
            <a:r>
              <a:rPr lang="en-US" sz="2000" i="1" dirty="0" smtClean="0"/>
              <a:t>“her language to those around her is animated and regulated by love. As mistress of a family, she has to teach and direct her dependents and she performs this duty with gracious kindness and ready sympathy.”</a:t>
            </a:r>
            <a:r>
              <a:rPr lang="en-US" sz="2000" dirty="0" smtClean="0"/>
              <a:t> – Pulpit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19577" y="3513505"/>
            <a:ext cx="4127446" cy="3170099"/>
          </a:xfrm>
          <a:prstGeom prst="rect">
            <a:avLst/>
          </a:prstGeom>
          <a:solidFill>
            <a:schemeClr val="bg1"/>
          </a:solidFill>
          <a:effectLst>
            <a:outerShdw blurRad="50800" dist="1143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“</a:t>
            </a:r>
            <a:r>
              <a:rPr lang="es-ES" sz="2000" i="1" dirty="0"/>
              <a:t>La instrucción amable está en su lengua</a:t>
            </a:r>
            <a:r>
              <a:rPr lang="en-US" sz="2000" i="1" dirty="0" smtClean="0"/>
              <a:t>”</a:t>
            </a:r>
            <a:r>
              <a:rPr lang="en-US" sz="2000" dirty="0" smtClean="0"/>
              <a:t>  - K&amp;D</a:t>
            </a:r>
          </a:p>
          <a:p>
            <a:endParaRPr lang="en-US" sz="2000" dirty="0"/>
          </a:p>
          <a:p>
            <a:r>
              <a:rPr lang="es-ES" sz="2000" i="1" dirty="0"/>
              <a:t>"Su lenguaje para los que la rodea está animado y regulado por el amor, como ama de una familia, tiene que enseñar y dirigir a sus dependientes y ella cumple este deber con amabilidad y simpatía"</a:t>
            </a:r>
            <a:r>
              <a:rPr lang="en-US" sz="2000" dirty="0" smtClean="0"/>
              <a:t> – Pulpit</a:t>
            </a:r>
          </a:p>
          <a:p>
            <a:endParaRPr lang="en-US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838200"/>
            <a:ext cx="9144000" cy="6019800"/>
          </a:xfrm>
          <a:prstGeom prst="rect">
            <a:avLst/>
          </a:prstGeom>
          <a:solidFill>
            <a:schemeClr val="bg1">
              <a:lumMod val="75000"/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25068" y="2351695"/>
            <a:ext cx="6693865" cy="2677656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400" dirty="0" smtClean="0">
                <a:latin typeface="Palatino Linotype" panose="02040502050505030304" pitchFamily="18" charset="0"/>
              </a:rPr>
              <a:t>“Finally</a:t>
            </a:r>
            <a:r>
              <a:rPr lang="en-US" sz="2400" dirty="0">
                <a:latin typeface="Palatino Linotype" panose="02040502050505030304" pitchFamily="18" charset="0"/>
              </a:rPr>
              <a:t>, brethren, whatsoever things are </a:t>
            </a:r>
            <a:r>
              <a:rPr lang="en-US" sz="2400" dirty="0" smtClean="0">
                <a:latin typeface="Palatino Linotype" panose="02040502050505030304" pitchFamily="18" charset="0"/>
              </a:rPr>
              <a:t>false, </a:t>
            </a:r>
            <a:r>
              <a:rPr lang="en-US" sz="2400" dirty="0">
                <a:latin typeface="Palatino Linotype" panose="02040502050505030304" pitchFamily="18" charset="0"/>
              </a:rPr>
              <a:t>whatsoever things are </a:t>
            </a:r>
            <a:r>
              <a:rPr lang="en-US" sz="2400" dirty="0" smtClean="0">
                <a:latin typeface="Palatino Linotype" panose="02040502050505030304" pitchFamily="18" charset="0"/>
              </a:rPr>
              <a:t>dishonorable</a:t>
            </a:r>
            <a:r>
              <a:rPr lang="en-US" sz="2400" dirty="0">
                <a:latin typeface="Palatino Linotype" panose="02040502050505030304" pitchFamily="18" charset="0"/>
              </a:rPr>
              <a:t>, </a:t>
            </a:r>
            <a:r>
              <a:rPr lang="en-US" sz="2400" dirty="0" smtClean="0">
                <a:latin typeface="Palatino Linotype" panose="02040502050505030304" pitchFamily="18" charset="0"/>
              </a:rPr>
              <a:t>whatsoever things </a:t>
            </a:r>
            <a:r>
              <a:rPr lang="en-US" sz="2400" dirty="0">
                <a:latin typeface="Palatino Linotype" panose="02040502050505030304" pitchFamily="18" charset="0"/>
              </a:rPr>
              <a:t>are </a:t>
            </a:r>
            <a:r>
              <a:rPr lang="en-US" sz="2400" dirty="0" smtClean="0">
                <a:latin typeface="Palatino Linotype" panose="02040502050505030304" pitchFamily="18" charset="0"/>
              </a:rPr>
              <a:t>unfair, </a:t>
            </a:r>
            <a:r>
              <a:rPr lang="en-US" sz="2400" dirty="0">
                <a:latin typeface="Palatino Linotype" panose="02040502050505030304" pitchFamily="18" charset="0"/>
              </a:rPr>
              <a:t>whatsoever things are </a:t>
            </a:r>
            <a:r>
              <a:rPr lang="en-US" sz="2400" dirty="0" smtClean="0">
                <a:latin typeface="Palatino Linotype" panose="02040502050505030304" pitchFamily="18" charset="0"/>
              </a:rPr>
              <a:t>despicable, </a:t>
            </a:r>
            <a:r>
              <a:rPr lang="en-US" sz="2400" dirty="0">
                <a:latin typeface="Palatino Linotype" panose="02040502050505030304" pitchFamily="18" charset="0"/>
              </a:rPr>
              <a:t>whatsoever things are </a:t>
            </a:r>
            <a:r>
              <a:rPr lang="en-US" sz="2400" dirty="0" smtClean="0">
                <a:latin typeface="Palatino Linotype" panose="02040502050505030304" pitchFamily="18" charset="0"/>
              </a:rPr>
              <a:t>ugly, </a:t>
            </a:r>
            <a:r>
              <a:rPr lang="en-US" sz="2400" dirty="0">
                <a:latin typeface="Palatino Linotype" panose="02040502050505030304" pitchFamily="18" charset="0"/>
              </a:rPr>
              <a:t>whatsoever things are </a:t>
            </a:r>
            <a:r>
              <a:rPr lang="en-US" sz="2400" dirty="0" smtClean="0">
                <a:latin typeface="Palatino Linotype" panose="02040502050505030304" pitchFamily="18" charset="0"/>
              </a:rPr>
              <a:t>nasty rumors; </a:t>
            </a:r>
            <a:r>
              <a:rPr lang="en-US" sz="2400" dirty="0">
                <a:latin typeface="Palatino Linotype" panose="02040502050505030304" pitchFamily="18" charset="0"/>
              </a:rPr>
              <a:t>if there be any </a:t>
            </a:r>
            <a:r>
              <a:rPr lang="en-US" sz="2400" dirty="0" smtClean="0">
                <a:latin typeface="Palatino Linotype" panose="02040502050505030304" pitchFamily="18" charset="0"/>
              </a:rPr>
              <a:t>vice, </a:t>
            </a:r>
            <a:r>
              <a:rPr lang="en-US" sz="2400" dirty="0">
                <a:latin typeface="Palatino Linotype" panose="02040502050505030304" pitchFamily="18" charset="0"/>
              </a:rPr>
              <a:t>and if there be any </a:t>
            </a:r>
            <a:r>
              <a:rPr lang="en-US" sz="2400" dirty="0" smtClean="0">
                <a:latin typeface="Palatino Linotype" panose="02040502050505030304" pitchFamily="18" charset="0"/>
              </a:rPr>
              <a:t>denigration,</a:t>
            </a:r>
            <a:r>
              <a:rPr lang="en-US" sz="2400" dirty="0">
                <a:latin typeface="Palatino Linotype" panose="02040502050505030304" pitchFamily="18" charset="0"/>
              </a:rPr>
              <a:t> </a:t>
            </a:r>
            <a:r>
              <a:rPr lang="en-US" sz="2400" dirty="0" smtClean="0">
                <a:latin typeface="Palatino Linotype" panose="02040502050505030304" pitchFamily="18" charset="0"/>
              </a:rPr>
              <a:t>don’t think </a:t>
            </a:r>
            <a:r>
              <a:rPr lang="en-US" sz="2400" dirty="0">
                <a:latin typeface="Palatino Linotype" panose="02040502050505030304" pitchFamily="18" charset="0"/>
              </a:rPr>
              <a:t>on these things</a:t>
            </a:r>
            <a:r>
              <a:rPr lang="en-US" sz="2400" dirty="0" smtClean="0">
                <a:latin typeface="Palatino Linotype" panose="02040502050505030304" pitchFamily="18" charset="0"/>
              </a:rPr>
              <a:t>.”</a:t>
            </a:r>
            <a:r>
              <a:rPr lang="en-US" sz="2400" dirty="0">
                <a:latin typeface="Palatino Linotype" panose="02040502050505030304" pitchFamily="18" charset="0"/>
              </a:rPr>
              <a:t> 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2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2" grpId="0" uiExpand="1" build="p" animBg="1"/>
      <p:bldP spid="6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815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55</cp:revision>
  <dcterms:created xsi:type="dcterms:W3CDTF">2016-12-11T12:51:09Z</dcterms:created>
  <dcterms:modified xsi:type="dcterms:W3CDTF">2017-06-18T13:47:03Z</dcterms:modified>
</cp:coreProperties>
</file>