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7" r:id="rId3"/>
    <p:sldId id="278" r:id="rId4"/>
    <p:sldId id="269" r:id="rId5"/>
    <p:sldId id="270" r:id="rId6"/>
    <p:sldId id="256" r:id="rId7"/>
    <p:sldId id="271" r:id="rId8"/>
    <p:sldId id="267" r:id="rId9"/>
    <p:sldId id="272" r:id="rId10"/>
    <p:sldId id="273" r:id="rId11"/>
    <p:sldId id="274" r:id="rId12"/>
    <p:sldId id="275" r:id="rId13"/>
    <p:sldId id="276" r:id="rId14"/>
    <p:sldId id="266" r:id="rId15"/>
    <p:sldId id="259" r:id="rId16"/>
    <p:sldId id="260" r:id="rId17"/>
    <p:sldId id="261" r:id="rId18"/>
    <p:sldId id="262" r:id="rId19"/>
    <p:sldId id="263" r:id="rId20"/>
    <p:sldId id="265"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40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75790-F787-468A-A238-FCFFAE770427}" type="datetimeFigureOut">
              <a:rPr lang="en-US" smtClean="0"/>
              <a:t>6/4/2017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2CDD5-1B0E-4850-BCB9-EBA1F7EF0A1F}" type="slidenum">
              <a:rPr lang="en-US" smtClean="0"/>
              <a:t>‹#›</a:t>
            </a:fld>
            <a:endParaRPr lang="en-US"/>
          </a:p>
        </p:txBody>
      </p:sp>
    </p:spTree>
    <p:extLst>
      <p:ext uri="{BB962C8B-B14F-4D97-AF65-F5344CB8AC3E}">
        <p14:creationId xmlns:p14="http://schemas.microsoft.com/office/powerpoint/2010/main" val="228832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a:t>
            </a:fld>
            <a:endParaRPr lang="en-US"/>
          </a:p>
        </p:txBody>
      </p:sp>
    </p:spTree>
    <p:extLst>
      <p:ext uri="{BB962C8B-B14F-4D97-AF65-F5344CB8AC3E}">
        <p14:creationId xmlns:p14="http://schemas.microsoft.com/office/powerpoint/2010/main" val="74211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10</a:t>
            </a:fld>
            <a:endParaRPr lang="en-US"/>
          </a:p>
        </p:txBody>
      </p:sp>
    </p:spTree>
    <p:extLst>
      <p:ext uri="{BB962C8B-B14F-4D97-AF65-F5344CB8AC3E}">
        <p14:creationId xmlns:p14="http://schemas.microsoft.com/office/powerpoint/2010/main" val="389269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11</a:t>
            </a:fld>
            <a:endParaRPr lang="en-US"/>
          </a:p>
        </p:txBody>
      </p:sp>
    </p:spTree>
    <p:extLst>
      <p:ext uri="{BB962C8B-B14F-4D97-AF65-F5344CB8AC3E}">
        <p14:creationId xmlns:p14="http://schemas.microsoft.com/office/powerpoint/2010/main" val="3422435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12</a:t>
            </a:fld>
            <a:endParaRPr lang="en-US"/>
          </a:p>
        </p:txBody>
      </p:sp>
    </p:spTree>
    <p:extLst>
      <p:ext uri="{BB962C8B-B14F-4D97-AF65-F5344CB8AC3E}">
        <p14:creationId xmlns:p14="http://schemas.microsoft.com/office/powerpoint/2010/main" val="155415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13</a:t>
            </a:fld>
            <a:endParaRPr lang="en-US"/>
          </a:p>
        </p:txBody>
      </p:sp>
    </p:spTree>
    <p:extLst>
      <p:ext uri="{BB962C8B-B14F-4D97-AF65-F5344CB8AC3E}">
        <p14:creationId xmlns:p14="http://schemas.microsoft.com/office/powerpoint/2010/main" val="234626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14</a:t>
            </a:fld>
            <a:endParaRPr lang="en-US"/>
          </a:p>
        </p:txBody>
      </p:sp>
    </p:spTree>
    <p:extLst>
      <p:ext uri="{BB962C8B-B14F-4D97-AF65-F5344CB8AC3E}">
        <p14:creationId xmlns:p14="http://schemas.microsoft.com/office/powerpoint/2010/main" val="56259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15</a:t>
            </a:fld>
            <a:endParaRPr lang="en-US"/>
          </a:p>
        </p:txBody>
      </p:sp>
    </p:spTree>
    <p:extLst>
      <p:ext uri="{BB962C8B-B14F-4D97-AF65-F5344CB8AC3E}">
        <p14:creationId xmlns:p14="http://schemas.microsoft.com/office/powerpoint/2010/main" val="314700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16</a:t>
            </a:fld>
            <a:endParaRPr lang="en-US"/>
          </a:p>
        </p:txBody>
      </p:sp>
    </p:spTree>
    <p:extLst>
      <p:ext uri="{BB962C8B-B14F-4D97-AF65-F5344CB8AC3E}">
        <p14:creationId xmlns:p14="http://schemas.microsoft.com/office/powerpoint/2010/main" val="1136328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17</a:t>
            </a:fld>
            <a:endParaRPr lang="en-US"/>
          </a:p>
        </p:txBody>
      </p:sp>
    </p:spTree>
    <p:extLst>
      <p:ext uri="{BB962C8B-B14F-4D97-AF65-F5344CB8AC3E}">
        <p14:creationId xmlns:p14="http://schemas.microsoft.com/office/powerpoint/2010/main" val="1215583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18</a:t>
            </a:fld>
            <a:endParaRPr lang="en-US"/>
          </a:p>
        </p:txBody>
      </p:sp>
    </p:spTree>
    <p:extLst>
      <p:ext uri="{BB962C8B-B14F-4D97-AF65-F5344CB8AC3E}">
        <p14:creationId xmlns:p14="http://schemas.microsoft.com/office/powerpoint/2010/main" val="3177507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19</a:t>
            </a:fld>
            <a:endParaRPr lang="en-US"/>
          </a:p>
        </p:txBody>
      </p:sp>
    </p:spTree>
    <p:extLst>
      <p:ext uri="{BB962C8B-B14F-4D97-AF65-F5344CB8AC3E}">
        <p14:creationId xmlns:p14="http://schemas.microsoft.com/office/powerpoint/2010/main" val="182512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2</a:t>
            </a:fld>
            <a:endParaRPr lang="en-US"/>
          </a:p>
        </p:txBody>
      </p:sp>
    </p:spTree>
    <p:extLst>
      <p:ext uri="{BB962C8B-B14F-4D97-AF65-F5344CB8AC3E}">
        <p14:creationId xmlns:p14="http://schemas.microsoft.com/office/powerpoint/2010/main" val="2378448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20</a:t>
            </a:fld>
            <a:endParaRPr lang="en-US"/>
          </a:p>
        </p:txBody>
      </p:sp>
    </p:spTree>
    <p:extLst>
      <p:ext uri="{BB962C8B-B14F-4D97-AF65-F5344CB8AC3E}">
        <p14:creationId xmlns:p14="http://schemas.microsoft.com/office/powerpoint/2010/main" val="17616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3</a:t>
            </a:fld>
            <a:endParaRPr lang="en-US"/>
          </a:p>
        </p:txBody>
      </p:sp>
    </p:spTree>
    <p:extLst>
      <p:ext uri="{BB962C8B-B14F-4D97-AF65-F5344CB8AC3E}">
        <p14:creationId xmlns:p14="http://schemas.microsoft.com/office/powerpoint/2010/main" val="291443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4</a:t>
            </a:fld>
            <a:endParaRPr lang="en-US"/>
          </a:p>
        </p:txBody>
      </p:sp>
    </p:spTree>
    <p:extLst>
      <p:ext uri="{BB962C8B-B14F-4D97-AF65-F5344CB8AC3E}">
        <p14:creationId xmlns:p14="http://schemas.microsoft.com/office/powerpoint/2010/main" val="51148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5</a:t>
            </a:fld>
            <a:endParaRPr lang="en-US"/>
          </a:p>
        </p:txBody>
      </p:sp>
    </p:spTree>
    <p:extLst>
      <p:ext uri="{BB962C8B-B14F-4D97-AF65-F5344CB8AC3E}">
        <p14:creationId xmlns:p14="http://schemas.microsoft.com/office/powerpoint/2010/main" val="156590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6</a:t>
            </a:fld>
            <a:endParaRPr lang="en-US"/>
          </a:p>
        </p:txBody>
      </p:sp>
    </p:spTree>
    <p:extLst>
      <p:ext uri="{BB962C8B-B14F-4D97-AF65-F5344CB8AC3E}">
        <p14:creationId xmlns:p14="http://schemas.microsoft.com/office/powerpoint/2010/main" val="177877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7</a:t>
            </a:fld>
            <a:endParaRPr lang="en-US"/>
          </a:p>
        </p:txBody>
      </p:sp>
    </p:spTree>
    <p:extLst>
      <p:ext uri="{BB962C8B-B14F-4D97-AF65-F5344CB8AC3E}">
        <p14:creationId xmlns:p14="http://schemas.microsoft.com/office/powerpoint/2010/main" val="164788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8</a:t>
            </a:fld>
            <a:endParaRPr lang="en-US"/>
          </a:p>
        </p:txBody>
      </p:sp>
    </p:spTree>
    <p:extLst>
      <p:ext uri="{BB962C8B-B14F-4D97-AF65-F5344CB8AC3E}">
        <p14:creationId xmlns:p14="http://schemas.microsoft.com/office/powerpoint/2010/main" val="222065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CDD5-1B0E-4850-BCB9-EBA1F7EF0A1F}" type="slidenum">
              <a:rPr lang="en-US" smtClean="0"/>
              <a:t>9</a:t>
            </a:fld>
            <a:endParaRPr lang="en-US"/>
          </a:p>
        </p:txBody>
      </p:sp>
    </p:spTree>
    <p:extLst>
      <p:ext uri="{BB962C8B-B14F-4D97-AF65-F5344CB8AC3E}">
        <p14:creationId xmlns:p14="http://schemas.microsoft.com/office/powerpoint/2010/main" val="240293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45B394-C8F5-49CE-B82B-59E43742CCD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28068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5B394-C8F5-49CE-B82B-59E43742CCD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25560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5B394-C8F5-49CE-B82B-59E43742CCD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297568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C23FAD-59FE-4A68-A89A-EEF5039A8AAF}"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133453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3FAD-59FE-4A68-A89A-EEF5039A8AAF}"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373502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23FAD-59FE-4A68-A89A-EEF5039A8AAF}"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21827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23FAD-59FE-4A68-A89A-EEF5039A8AAF}"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283215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C23FAD-59FE-4A68-A89A-EEF5039A8AAF}"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301469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C23FAD-59FE-4A68-A89A-EEF5039A8AAF}"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304472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23FAD-59FE-4A68-A89A-EEF5039A8AAF}"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180302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23FAD-59FE-4A68-A89A-EEF5039A8AAF}"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348983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45B394-C8F5-49CE-B82B-59E43742CCD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1440794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23FAD-59FE-4A68-A89A-EEF5039A8AAF}"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3376145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3FAD-59FE-4A68-A89A-EEF5039A8AAF}"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244255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3FAD-59FE-4A68-A89A-EEF5039A8AAF}"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C2320-08E3-4A13-AAE5-1B941033E217}" type="slidenum">
              <a:rPr lang="en-US" smtClean="0"/>
              <a:t>‹#›</a:t>
            </a:fld>
            <a:endParaRPr lang="en-US"/>
          </a:p>
        </p:txBody>
      </p:sp>
    </p:spTree>
    <p:extLst>
      <p:ext uri="{BB962C8B-B14F-4D97-AF65-F5344CB8AC3E}">
        <p14:creationId xmlns:p14="http://schemas.microsoft.com/office/powerpoint/2010/main" val="309142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5B394-C8F5-49CE-B82B-59E43742CCD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144597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45B394-C8F5-49CE-B82B-59E43742CCDD}"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447163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45B394-C8F5-49CE-B82B-59E43742CCDD}"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296178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45B394-C8F5-49CE-B82B-59E43742CCDD}"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182453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5B394-C8F5-49CE-B82B-59E43742CCDD}"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47707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5B394-C8F5-49CE-B82B-59E43742CCDD}"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209849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5B394-C8F5-49CE-B82B-59E43742CCDD}"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3788B-65D4-430B-AE77-BFB6826DF635}" type="slidenum">
              <a:rPr lang="en-US" smtClean="0"/>
              <a:t>‹#›</a:t>
            </a:fld>
            <a:endParaRPr lang="en-US"/>
          </a:p>
        </p:txBody>
      </p:sp>
    </p:spTree>
    <p:extLst>
      <p:ext uri="{BB962C8B-B14F-4D97-AF65-F5344CB8AC3E}">
        <p14:creationId xmlns:p14="http://schemas.microsoft.com/office/powerpoint/2010/main" val="22716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5B394-C8F5-49CE-B82B-59E43742CCDD}" type="datetimeFigureOut">
              <a:rPr lang="en-US" smtClean="0"/>
              <a:t>6/4/2017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3788B-65D4-430B-AE77-BFB6826DF635}" type="slidenum">
              <a:rPr lang="en-US" smtClean="0"/>
              <a:t>‹#›</a:t>
            </a:fld>
            <a:endParaRPr lang="en-US"/>
          </a:p>
        </p:txBody>
      </p:sp>
    </p:spTree>
    <p:extLst>
      <p:ext uri="{BB962C8B-B14F-4D97-AF65-F5344CB8AC3E}">
        <p14:creationId xmlns:p14="http://schemas.microsoft.com/office/powerpoint/2010/main" val="1478640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23FAD-59FE-4A68-A89A-EEF5039A8AAF}" type="datetimeFigureOut">
              <a:rPr lang="en-US" smtClean="0"/>
              <a:t>6/4/2017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C2320-08E3-4A13-AAE5-1B941033E217}" type="slidenum">
              <a:rPr lang="en-US" smtClean="0"/>
              <a:t>‹#›</a:t>
            </a:fld>
            <a:endParaRPr lang="en-US"/>
          </a:p>
        </p:txBody>
      </p:sp>
    </p:spTree>
    <p:extLst>
      <p:ext uri="{BB962C8B-B14F-4D97-AF65-F5344CB8AC3E}">
        <p14:creationId xmlns:p14="http://schemas.microsoft.com/office/powerpoint/2010/main" val="1883086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solidFill>
            <a:schemeClr val="bg1"/>
          </a:solidFill>
        </p:spPr>
        <p:txBody>
          <a:bodyPr wrap="square" rtlCol="0">
            <a:spAutoFit/>
          </a:bodyPr>
          <a:lstStyle/>
          <a:p>
            <a:pPr algn="ctr"/>
            <a:r>
              <a:rPr lang="en-US" sz="3200" b="1" dirty="0"/>
              <a:t>Joel 2:15-17</a:t>
            </a:r>
          </a:p>
          <a:p>
            <a:pPr algn="ctr"/>
            <a:r>
              <a:rPr lang="en-US" sz="3200" b="1" dirty="0"/>
              <a:t>An Antidote for Complacency</a:t>
            </a:r>
          </a:p>
        </p:txBody>
      </p:sp>
      <p:sp>
        <p:nvSpPr>
          <p:cNvPr id="5" name="TextBox 4"/>
          <p:cNvSpPr txBox="1"/>
          <p:nvPr/>
        </p:nvSpPr>
        <p:spPr>
          <a:xfrm>
            <a:off x="2667000" y="2438400"/>
            <a:ext cx="4114800" cy="1569660"/>
          </a:xfrm>
          <a:prstGeom prst="rect">
            <a:avLst/>
          </a:prstGeom>
          <a:noFill/>
        </p:spPr>
        <p:txBody>
          <a:bodyPr wrap="square" rtlCol="0">
            <a:spAutoFit/>
          </a:bodyPr>
          <a:lstStyle/>
          <a:p>
            <a:pPr algn="ctr"/>
            <a:r>
              <a:rPr lang="en-US" sz="2400" b="1" dirty="0">
                <a:solidFill>
                  <a:schemeClr val="bg1"/>
                </a:solidFill>
              </a:rPr>
              <a:t>Exton</a:t>
            </a:r>
          </a:p>
          <a:p>
            <a:pPr algn="ctr"/>
            <a:r>
              <a:rPr lang="en-US" sz="2400" b="1" dirty="0">
                <a:solidFill>
                  <a:schemeClr val="bg1"/>
                </a:solidFill>
              </a:rPr>
              <a:t>Sunday, 11:00  am</a:t>
            </a:r>
          </a:p>
          <a:p>
            <a:pPr algn="ctr"/>
            <a:r>
              <a:rPr lang="en-US" sz="2400" b="1" dirty="0">
                <a:solidFill>
                  <a:schemeClr val="bg1"/>
                </a:solidFill>
              </a:rPr>
              <a:t>June 4, 2017</a:t>
            </a:r>
          </a:p>
          <a:p>
            <a:endParaRPr lang="en-US" sz="2400" b="1" dirty="0">
              <a:solidFill>
                <a:schemeClr val="bg1"/>
              </a:solidFill>
            </a:endParaRPr>
          </a:p>
        </p:txBody>
      </p:sp>
    </p:spTree>
    <p:extLst>
      <p:ext uri="{BB962C8B-B14F-4D97-AF65-F5344CB8AC3E}">
        <p14:creationId xmlns:p14="http://schemas.microsoft.com/office/powerpoint/2010/main" val="14342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8458200" cy="281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400" y="2209800"/>
            <a:ext cx="6739958" cy="1938992"/>
          </a:xfrm>
          <a:prstGeom prst="rect">
            <a:avLst/>
          </a:prstGeom>
        </p:spPr>
        <p:txBody>
          <a:bodyPr wrap="square">
            <a:spAutoFit/>
          </a:bodyPr>
          <a:lstStyle/>
          <a:p>
            <a:r>
              <a:rPr lang="en-US" sz="2400" b="1" baseline="30000" dirty="0">
                <a:latin typeface="Palatino Linotype" panose="02040502050505030304" pitchFamily="18" charset="0"/>
              </a:rPr>
              <a:t>15 </a:t>
            </a:r>
            <a:r>
              <a:rPr lang="en-US" sz="2400" dirty="0">
                <a:latin typeface="Palatino Linotype" panose="02040502050505030304" pitchFamily="18" charset="0"/>
              </a:rPr>
              <a:t>“And now, O Lord our God, who have brought Your people out of the land of Egypt with a mighty hand and have made a name for Yourself, as it is this day—we have sinned, we have been wicked. </a:t>
            </a:r>
          </a:p>
        </p:txBody>
      </p:sp>
      <p:sp>
        <p:nvSpPr>
          <p:cNvPr id="6" name="TextBox 5"/>
          <p:cNvSpPr txBox="1"/>
          <p:nvPr/>
        </p:nvSpPr>
        <p:spPr>
          <a:xfrm>
            <a:off x="228600" y="149959"/>
            <a:ext cx="8077200" cy="5447645"/>
          </a:xfrm>
          <a:prstGeom prst="rect">
            <a:avLst/>
          </a:prstGeom>
          <a:noFill/>
        </p:spPr>
        <p:txBody>
          <a:bodyPr wrap="square" rtlCol="0">
            <a:spAutoFit/>
          </a:bodyPr>
          <a:lstStyle/>
          <a:p>
            <a:r>
              <a:rPr lang="en-US" sz="2800" b="1" cap="small" dirty="0">
                <a:solidFill>
                  <a:schemeClr val="bg1"/>
                </a:solidFill>
              </a:rPr>
              <a:t>The Danger of Being Self-Satisfied</a:t>
            </a:r>
          </a:p>
          <a:p>
            <a:pPr marL="342900" indent="-342900">
              <a:buFont typeface="Arial" panose="020B0604020202020204" pitchFamily="34" charset="0"/>
              <a:buChar char="•"/>
            </a:pPr>
            <a:r>
              <a:rPr lang="en-US" sz="2400" b="1" dirty="0">
                <a:solidFill>
                  <a:schemeClr val="bg1"/>
                </a:solidFill>
              </a:rPr>
              <a:t>	The Pharisee in the Temple</a:t>
            </a:r>
          </a:p>
          <a:p>
            <a:pPr marL="342900" indent="-342900">
              <a:buFont typeface="Arial" panose="020B0604020202020204" pitchFamily="34" charset="0"/>
              <a:buChar char="•"/>
            </a:pPr>
            <a:r>
              <a:rPr lang="en-US" sz="2400" b="1" dirty="0">
                <a:solidFill>
                  <a:schemeClr val="bg1"/>
                </a:solidFill>
              </a:rPr>
              <a:t>	The Rich Man perhaps</a:t>
            </a:r>
          </a:p>
          <a:p>
            <a:pPr marL="342900" indent="-342900">
              <a:buFont typeface="Arial" panose="020B0604020202020204" pitchFamily="34" charset="0"/>
              <a:buChar char="•"/>
            </a:pPr>
            <a:r>
              <a:rPr lang="en-US" sz="2400" b="1" dirty="0">
                <a:solidFill>
                  <a:schemeClr val="bg1"/>
                </a:solidFill>
              </a:rPr>
              <a:t>	Paul wasn’t</a:t>
            </a:r>
          </a:p>
          <a:p>
            <a:pPr marL="1257300" lvl="2" indent="-342900">
              <a:buFont typeface="Arial" panose="020B0604020202020204" pitchFamily="34" charset="0"/>
              <a:buChar char="•"/>
            </a:pPr>
            <a:r>
              <a:rPr lang="en-US" sz="2400" b="1" dirty="0">
                <a:solidFill>
                  <a:schemeClr val="bg1"/>
                </a:solidFill>
              </a:rPr>
              <a:t>1 Corinthians 4:4</a:t>
            </a:r>
          </a:p>
          <a:p>
            <a:pPr marL="1257300" lvl="2" indent="-342900">
              <a:buFont typeface="Arial" panose="020B0604020202020204" pitchFamily="34" charset="0"/>
              <a:buChar char="•"/>
            </a:pPr>
            <a:r>
              <a:rPr lang="en-US" sz="2400" b="1" dirty="0">
                <a:solidFill>
                  <a:schemeClr val="bg1"/>
                </a:solidFill>
              </a:rPr>
              <a:t>1 Corinthians 9:27</a:t>
            </a:r>
          </a:p>
          <a:p>
            <a:pPr marL="1257300" lvl="2" indent="-342900">
              <a:buFont typeface="Arial" panose="020B0604020202020204" pitchFamily="34" charset="0"/>
              <a:buChar char="•"/>
            </a:pPr>
            <a:r>
              <a:rPr lang="en-US" sz="2400" b="1" dirty="0">
                <a:solidFill>
                  <a:schemeClr val="bg1"/>
                </a:solidFill>
              </a:rPr>
              <a:t>self-satisfaction is no guarantee of justification,</a:t>
            </a:r>
          </a:p>
          <a:p>
            <a:pPr lvl="3"/>
            <a:r>
              <a:rPr lang="en-US" sz="2400" b="1" dirty="0">
                <a:solidFill>
                  <a:schemeClr val="bg1"/>
                </a:solidFill>
              </a:rPr>
              <a:t>may actually result in condemnation!</a:t>
            </a:r>
          </a:p>
          <a:p>
            <a:endParaRPr lang="en-US" sz="2400" dirty="0">
              <a:solidFill>
                <a:schemeClr val="bg1"/>
              </a:solidFill>
            </a:endParaRPr>
          </a:p>
          <a:p>
            <a:r>
              <a:rPr lang="en-US" sz="2800" b="1" cap="small" dirty="0">
                <a:solidFill>
                  <a:schemeClr val="bg1"/>
                </a:solidFill>
              </a:rPr>
              <a:t>The Self-Satisfied Church</a:t>
            </a:r>
          </a:p>
          <a:p>
            <a:pPr marL="1257300" lvl="2" indent="-342900">
              <a:buFont typeface="Arial" panose="020B0604020202020204" pitchFamily="34" charset="0"/>
              <a:buChar char="•"/>
            </a:pPr>
            <a:r>
              <a:rPr lang="en-US" sz="2400" b="1" dirty="0">
                <a:solidFill>
                  <a:schemeClr val="bg1"/>
                </a:solidFill>
              </a:rPr>
              <a:t>Laodicea, Revelation 3:15</a:t>
            </a:r>
            <a:r>
              <a:rPr lang="en-US" sz="2400" b="1" i="1" dirty="0">
                <a:solidFill>
                  <a:schemeClr val="bg1"/>
                </a:solidFill>
              </a:rPr>
              <a:t>ff</a:t>
            </a:r>
          </a:p>
          <a:p>
            <a:pPr marL="1257300" lvl="2" indent="-342900">
              <a:buFont typeface="Arial" panose="020B0604020202020204" pitchFamily="34" charset="0"/>
              <a:buChar char="•"/>
            </a:pPr>
            <a:endParaRPr lang="en-US" sz="2400" b="1" dirty="0">
              <a:solidFill>
                <a:schemeClr val="bg1"/>
              </a:solidFill>
            </a:endParaRPr>
          </a:p>
          <a:p>
            <a:pPr marL="0" lvl="2"/>
            <a:r>
              <a:rPr lang="en-US" sz="2800" b="1" cap="small" dirty="0">
                <a:solidFill>
                  <a:schemeClr val="bg1"/>
                </a:solidFill>
              </a:rPr>
              <a:t>Shared Accountability</a:t>
            </a:r>
          </a:p>
          <a:p>
            <a:pPr marL="1257300" lvl="2" indent="-342900">
              <a:buFont typeface="Arial" panose="020B0604020202020204" pitchFamily="34" charset="0"/>
              <a:buChar char="•"/>
            </a:pPr>
            <a:r>
              <a:rPr lang="en-US" sz="2400" b="1" dirty="0">
                <a:solidFill>
                  <a:schemeClr val="bg1"/>
                </a:solidFill>
              </a:rPr>
              <a:t>Daniel 9</a:t>
            </a:r>
          </a:p>
        </p:txBody>
      </p:sp>
    </p:spTree>
    <p:extLst>
      <p:ext uri="{BB962C8B-B14F-4D97-AF65-F5344CB8AC3E}">
        <p14:creationId xmlns:p14="http://schemas.microsoft.com/office/powerpoint/2010/main" val="308296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49959"/>
            <a:ext cx="8077200" cy="5447645"/>
          </a:xfrm>
          <a:prstGeom prst="rect">
            <a:avLst/>
          </a:prstGeom>
          <a:noFill/>
        </p:spPr>
        <p:txBody>
          <a:bodyPr wrap="square" rtlCol="0">
            <a:spAutoFit/>
          </a:bodyPr>
          <a:lstStyle/>
          <a:p>
            <a:r>
              <a:rPr lang="en-US" sz="2800" b="1" cap="small" dirty="0">
                <a:solidFill>
                  <a:schemeClr val="bg1"/>
                </a:solidFill>
              </a:rPr>
              <a:t>The Danger of Being Self-Satisfied</a:t>
            </a:r>
          </a:p>
          <a:p>
            <a:pPr marL="342900" indent="-342900">
              <a:buFont typeface="Arial" panose="020B0604020202020204" pitchFamily="34" charset="0"/>
              <a:buChar char="•"/>
            </a:pPr>
            <a:r>
              <a:rPr lang="en-US" sz="2400" b="1" dirty="0">
                <a:solidFill>
                  <a:schemeClr val="bg1"/>
                </a:solidFill>
              </a:rPr>
              <a:t>	The Pharisee in the Temple</a:t>
            </a:r>
          </a:p>
          <a:p>
            <a:pPr marL="342900" indent="-342900">
              <a:buFont typeface="Arial" panose="020B0604020202020204" pitchFamily="34" charset="0"/>
              <a:buChar char="•"/>
            </a:pPr>
            <a:r>
              <a:rPr lang="en-US" sz="2400" b="1" dirty="0">
                <a:solidFill>
                  <a:schemeClr val="bg1"/>
                </a:solidFill>
              </a:rPr>
              <a:t>	The Rich Man perhaps</a:t>
            </a:r>
          </a:p>
          <a:p>
            <a:pPr marL="342900" indent="-342900">
              <a:buFont typeface="Arial" panose="020B0604020202020204" pitchFamily="34" charset="0"/>
              <a:buChar char="•"/>
            </a:pPr>
            <a:r>
              <a:rPr lang="en-US" sz="2400" b="1" dirty="0">
                <a:solidFill>
                  <a:schemeClr val="bg1"/>
                </a:solidFill>
              </a:rPr>
              <a:t>	Paul wasn’t</a:t>
            </a:r>
          </a:p>
          <a:p>
            <a:pPr marL="1257300" lvl="2" indent="-342900">
              <a:buFont typeface="Arial" panose="020B0604020202020204" pitchFamily="34" charset="0"/>
              <a:buChar char="•"/>
            </a:pPr>
            <a:r>
              <a:rPr lang="en-US" sz="2400" b="1" dirty="0">
                <a:solidFill>
                  <a:schemeClr val="bg1"/>
                </a:solidFill>
              </a:rPr>
              <a:t>1 Corinthians 4:4</a:t>
            </a:r>
          </a:p>
          <a:p>
            <a:pPr marL="1257300" lvl="2" indent="-342900">
              <a:buFont typeface="Arial" panose="020B0604020202020204" pitchFamily="34" charset="0"/>
              <a:buChar char="•"/>
            </a:pPr>
            <a:r>
              <a:rPr lang="en-US" sz="2400" b="1" dirty="0">
                <a:solidFill>
                  <a:schemeClr val="bg1"/>
                </a:solidFill>
              </a:rPr>
              <a:t>1 Corinthians 9:27</a:t>
            </a:r>
          </a:p>
          <a:p>
            <a:pPr marL="1257300" lvl="2" indent="-342900">
              <a:buFont typeface="Arial" panose="020B0604020202020204" pitchFamily="34" charset="0"/>
              <a:buChar char="•"/>
            </a:pPr>
            <a:r>
              <a:rPr lang="en-US" sz="2400" b="1" dirty="0">
                <a:solidFill>
                  <a:schemeClr val="bg1"/>
                </a:solidFill>
              </a:rPr>
              <a:t>self-satisfaction is no guarantee of justification,</a:t>
            </a:r>
          </a:p>
          <a:p>
            <a:pPr lvl="3"/>
            <a:r>
              <a:rPr lang="en-US" sz="2400" b="1" dirty="0">
                <a:solidFill>
                  <a:schemeClr val="bg1"/>
                </a:solidFill>
              </a:rPr>
              <a:t>may actually result in condemnation!</a:t>
            </a:r>
          </a:p>
          <a:p>
            <a:endParaRPr lang="en-US" sz="2400" dirty="0">
              <a:solidFill>
                <a:schemeClr val="bg1"/>
              </a:solidFill>
            </a:endParaRPr>
          </a:p>
          <a:p>
            <a:r>
              <a:rPr lang="en-US" sz="2800" b="1" cap="small" dirty="0">
                <a:solidFill>
                  <a:schemeClr val="bg1"/>
                </a:solidFill>
              </a:rPr>
              <a:t>The Self-Satisfied Church</a:t>
            </a:r>
          </a:p>
          <a:p>
            <a:pPr marL="1257300" lvl="2" indent="-342900">
              <a:buFont typeface="Arial" panose="020B0604020202020204" pitchFamily="34" charset="0"/>
              <a:buChar char="•"/>
            </a:pPr>
            <a:r>
              <a:rPr lang="en-US" sz="2400" b="1" dirty="0">
                <a:solidFill>
                  <a:schemeClr val="bg1"/>
                </a:solidFill>
              </a:rPr>
              <a:t>Laodicea, Revelation 3:15</a:t>
            </a:r>
            <a:r>
              <a:rPr lang="en-US" sz="2400" b="1" i="1" dirty="0">
                <a:solidFill>
                  <a:schemeClr val="bg1"/>
                </a:solidFill>
              </a:rPr>
              <a:t>ff</a:t>
            </a:r>
          </a:p>
          <a:p>
            <a:pPr marL="1257300" lvl="2" indent="-342900">
              <a:buFont typeface="Arial" panose="020B0604020202020204" pitchFamily="34" charset="0"/>
              <a:buChar char="•"/>
            </a:pPr>
            <a:endParaRPr lang="en-US" sz="2400" b="1" dirty="0">
              <a:solidFill>
                <a:schemeClr val="bg1"/>
              </a:solidFill>
            </a:endParaRPr>
          </a:p>
          <a:p>
            <a:pPr marL="0" lvl="2"/>
            <a:r>
              <a:rPr lang="en-US" sz="2800" b="1" cap="small" dirty="0">
                <a:solidFill>
                  <a:schemeClr val="bg1"/>
                </a:solidFill>
              </a:rPr>
              <a:t>Shared Accountability</a:t>
            </a:r>
          </a:p>
          <a:p>
            <a:pPr marL="1257300" lvl="2" indent="-342900">
              <a:buFont typeface="Arial" panose="020B0604020202020204" pitchFamily="34" charset="0"/>
              <a:buChar char="•"/>
            </a:pPr>
            <a:r>
              <a:rPr lang="en-US" sz="2400" b="1" dirty="0">
                <a:solidFill>
                  <a:schemeClr val="bg1"/>
                </a:solidFill>
              </a:rPr>
              <a:t>Daniel 9</a:t>
            </a:r>
            <a:endParaRPr lang="en-US" sz="2400" dirty="0">
              <a:solidFill>
                <a:schemeClr val="bg1"/>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276600"/>
            <a:ext cx="5410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43400" y="3733799"/>
            <a:ext cx="4038600" cy="1569660"/>
          </a:xfrm>
          <a:prstGeom prst="rect">
            <a:avLst/>
          </a:prstGeom>
        </p:spPr>
        <p:txBody>
          <a:bodyPr wrap="square">
            <a:spAutoFit/>
          </a:bodyPr>
          <a:lstStyle/>
          <a:p>
            <a:r>
              <a:rPr lang="en-US" sz="2400" b="1" baseline="30000" dirty="0">
                <a:latin typeface="Palatino Linotype" panose="02040502050505030304" pitchFamily="18" charset="0"/>
              </a:rPr>
              <a:t>20 </a:t>
            </a:r>
            <a:r>
              <a:rPr lang="en-US" sz="2400" dirty="0">
                <a:latin typeface="Palatino Linotype" panose="02040502050505030304" pitchFamily="18" charset="0"/>
              </a:rPr>
              <a:t>Now while I was speaking and praying, and confessing my sin and the sin of my people Israel…</a:t>
            </a:r>
          </a:p>
        </p:txBody>
      </p:sp>
    </p:spTree>
    <p:extLst>
      <p:ext uri="{BB962C8B-B14F-4D97-AF65-F5344CB8AC3E}">
        <p14:creationId xmlns:p14="http://schemas.microsoft.com/office/powerpoint/2010/main" val="3243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49959"/>
            <a:ext cx="8077200" cy="6555641"/>
          </a:xfrm>
          <a:prstGeom prst="rect">
            <a:avLst/>
          </a:prstGeom>
          <a:noFill/>
        </p:spPr>
        <p:txBody>
          <a:bodyPr wrap="square" rtlCol="0">
            <a:spAutoFit/>
          </a:bodyPr>
          <a:lstStyle/>
          <a:p>
            <a:r>
              <a:rPr lang="en-US" sz="2800" b="1" cap="small" dirty="0">
                <a:solidFill>
                  <a:schemeClr val="bg1"/>
                </a:solidFill>
              </a:rPr>
              <a:t>The Danger of Being Self-Satisfied</a:t>
            </a:r>
          </a:p>
          <a:p>
            <a:pPr marL="342900" indent="-342900">
              <a:buFont typeface="Arial" panose="020B0604020202020204" pitchFamily="34" charset="0"/>
              <a:buChar char="•"/>
            </a:pPr>
            <a:r>
              <a:rPr lang="en-US" sz="2400" b="1" dirty="0">
                <a:solidFill>
                  <a:schemeClr val="bg1"/>
                </a:solidFill>
              </a:rPr>
              <a:t>	The Pharisee in the Temple</a:t>
            </a:r>
          </a:p>
          <a:p>
            <a:pPr marL="342900" indent="-342900">
              <a:buFont typeface="Arial" panose="020B0604020202020204" pitchFamily="34" charset="0"/>
              <a:buChar char="•"/>
            </a:pPr>
            <a:r>
              <a:rPr lang="en-US" sz="2400" b="1" dirty="0">
                <a:solidFill>
                  <a:schemeClr val="bg1"/>
                </a:solidFill>
              </a:rPr>
              <a:t>	The Rich Man perhaps</a:t>
            </a:r>
          </a:p>
          <a:p>
            <a:pPr marL="342900" indent="-342900">
              <a:buFont typeface="Arial" panose="020B0604020202020204" pitchFamily="34" charset="0"/>
              <a:buChar char="•"/>
            </a:pPr>
            <a:r>
              <a:rPr lang="en-US" sz="2400" b="1" dirty="0">
                <a:solidFill>
                  <a:schemeClr val="bg1"/>
                </a:solidFill>
              </a:rPr>
              <a:t>	Paul wasn’t</a:t>
            </a:r>
          </a:p>
          <a:p>
            <a:pPr marL="1257300" lvl="2" indent="-342900">
              <a:buFont typeface="Arial" panose="020B0604020202020204" pitchFamily="34" charset="0"/>
              <a:buChar char="•"/>
            </a:pPr>
            <a:r>
              <a:rPr lang="en-US" sz="2400" b="1" dirty="0">
                <a:solidFill>
                  <a:schemeClr val="bg1"/>
                </a:solidFill>
              </a:rPr>
              <a:t>1 Corinthians 4:4</a:t>
            </a:r>
          </a:p>
          <a:p>
            <a:pPr marL="1257300" lvl="2" indent="-342900">
              <a:buFont typeface="Arial" panose="020B0604020202020204" pitchFamily="34" charset="0"/>
              <a:buChar char="•"/>
            </a:pPr>
            <a:r>
              <a:rPr lang="en-US" sz="2400" b="1" dirty="0">
                <a:solidFill>
                  <a:schemeClr val="bg1"/>
                </a:solidFill>
              </a:rPr>
              <a:t>1 Corinthians 9:27</a:t>
            </a:r>
          </a:p>
          <a:p>
            <a:pPr marL="1257300" lvl="2" indent="-342900">
              <a:buFont typeface="Arial" panose="020B0604020202020204" pitchFamily="34" charset="0"/>
              <a:buChar char="•"/>
            </a:pPr>
            <a:r>
              <a:rPr lang="en-US" sz="2400" b="1" dirty="0">
                <a:solidFill>
                  <a:schemeClr val="bg1"/>
                </a:solidFill>
              </a:rPr>
              <a:t>self-satisfaction is no guarantee of justification,</a:t>
            </a:r>
          </a:p>
          <a:p>
            <a:pPr lvl="3"/>
            <a:r>
              <a:rPr lang="en-US" sz="2400" b="1" dirty="0">
                <a:solidFill>
                  <a:schemeClr val="bg1"/>
                </a:solidFill>
              </a:rPr>
              <a:t>may actually result in condemnation!</a:t>
            </a:r>
          </a:p>
          <a:p>
            <a:endParaRPr lang="en-US" sz="2400" dirty="0">
              <a:solidFill>
                <a:schemeClr val="bg1"/>
              </a:solidFill>
            </a:endParaRPr>
          </a:p>
          <a:p>
            <a:r>
              <a:rPr lang="en-US" sz="2800" b="1" cap="small" dirty="0">
                <a:solidFill>
                  <a:schemeClr val="bg1"/>
                </a:solidFill>
              </a:rPr>
              <a:t>The Self-Satisfied Church</a:t>
            </a:r>
          </a:p>
          <a:p>
            <a:pPr marL="1257300" lvl="2" indent="-342900">
              <a:buFont typeface="Arial" panose="020B0604020202020204" pitchFamily="34" charset="0"/>
              <a:buChar char="•"/>
            </a:pPr>
            <a:r>
              <a:rPr lang="en-US" sz="2400" b="1" dirty="0">
                <a:solidFill>
                  <a:schemeClr val="bg1"/>
                </a:solidFill>
              </a:rPr>
              <a:t>Laodicea, Revelation 3:15</a:t>
            </a:r>
            <a:r>
              <a:rPr lang="en-US" sz="2400" b="1" i="1" dirty="0">
                <a:solidFill>
                  <a:schemeClr val="bg1"/>
                </a:solidFill>
              </a:rPr>
              <a:t>ff</a:t>
            </a:r>
          </a:p>
          <a:p>
            <a:pPr marL="1257300" lvl="2" indent="-342900">
              <a:buFont typeface="Arial" panose="020B0604020202020204" pitchFamily="34" charset="0"/>
              <a:buChar char="•"/>
            </a:pPr>
            <a:endParaRPr lang="en-US" sz="2400" b="1" dirty="0">
              <a:solidFill>
                <a:schemeClr val="bg1"/>
              </a:solidFill>
            </a:endParaRPr>
          </a:p>
          <a:p>
            <a:pPr marL="0" lvl="2"/>
            <a:r>
              <a:rPr lang="en-US" sz="2800" b="1" cap="small" dirty="0">
                <a:solidFill>
                  <a:schemeClr val="bg1"/>
                </a:solidFill>
              </a:rPr>
              <a:t>Shared Accountability</a:t>
            </a:r>
          </a:p>
          <a:p>
            <a:pPr marL="1257300" lvl="2" indent="-342900">
              <a:buFont typeface="Arial" panose="020B0604020202020204" pitchFamily="34" charset="0"/>
              <a:buChar char="•"/>
            </a:pPr>
            <a:r>
              <a:rPr lang="en-US" sz="2400" b="1" dirty="0">
                <a:solidFill>
                  <a:schemeClr val="bg1"/>
                </a:solidFill>
              </a:rPr>
              <a:t>Daniel 9</a:t>
            </a:r>
          </a:p>
          <a:p>
            <a:pPr marL="1257300" lvl="2" indent="-342900">
              <a:buFont typeface="Arial" panose="020B0604020202020204" pitchFamily="34" charset="0"/>
              <a:buChar char="•"/>
            </a:pPr>
            <a:r>
              <a:rPr lang="en-US" sz="2400" b="1" dirty="0">
                <a:solidFill>
                  <a:schemeClr val="bg1"/>
                </a:solidFill>
              </a:rPr>
              <a:t>Ezra 9:1-6</a:t>
            </a:r>
          </a:p>
          <a:p>
            <a:pPr marL="1257300" lvl="2" indent="-342900">
              <a:buFont typeface="Arial" panose="020B0604020202020204" pitchFamily="34" charset="0"/>
              <a:buChar char="•"/>
            </a:pPr>
            <a:r>
              <a:rPr lang="en-US" sz="2400" b="1" dirty="0">
                <a:solidFill>
                  <a:schemeClr val="bg1"/>
                </a:solidFill>
              </a:rPr>
              <a:t>Not justified by identification with a congregation, but share accountability for the congregation</a:t>
            </a:r>
            <a:endParaRPr lang="en-US" sz="2400" dirty="0">
              <a:solidFill>
                <a:schemeClr val="bg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81200" y="685800"/>
            <a:ext cx="6522515" cy="3416320"/>
          </a:xfrm>
          <a:prstGeom prst="rect">
            <a:avLst/>
          </a:prstGeom>
        </p:spPr>
        <p:txBody>
          <a:bodyPr wrap="square">
            <a:spAutoFit/>
          </a:bodyPr>
          <a:lstStyle/>
          <a:p>
            <a:r>
              <a:rPr lang="en-US" sz="2400" b="1" baseline="30000" dirty="0">
                <a:latin typeface="Palatino Linotype" panose="02040502050505030304" pitchFamily="18" charset="0"/>
              </a:rPr>
              <a:t>5 </a:t>
            </a:r>
            <a:r>
              <a:rPr lang="en-US" sz="2400" dirty="0">
                <a:latin typeface="Palatino Linotype" panose="02040502050505030304" pitchFamily="18" charset="0"/>
              </a:rPr>
              <a:t>But at the evening offering I arose from my humiliation, even with my garment and my robe torn, and I fell on my knees and stretched out my hands to the </a:t>
            </a:r>
            <a:r>
              <a:rPr lang="en-US" sz="2400" cap="small" dirty="0">
                <a:latin typeface="Palatino Linotype" panose="02040502050505030304" pitchFamily="18" charset="0"/>
              </a:rPr>
              <a:t>Lord</a:t>
            </a:r>
            <a:r>
              <a:rPr lang="en-US" sz="2400" dirty="0">
                <a:latin typeface="Palatino Linotype" panose="02040502050505030304" pitchFamily="18" charset="0"/>
              </a:rPr>
              <a:t> my God; </a:t>
            </a:r>
          </a:p>
          <a:p>
            <a:r>
              <a:rPr lang="en-US" sz="2400" b="1" baseline="30000" dirty="0">
                <a:latin typeface="Palatino Linotype" panose="02040502050505030304" pitchFamily="18" charset="0"/>
              </a:rPr>
              <a:t>6 </a:t>
            </a:r>
            <a:r>
              <a:rPr lang="en-US" sz="2400" dirty="0">
                <a:latin typeface="Palatino Linotype" panose="02040502050505030304" pitchFamily="18" charset="0"/>
              </a:rPr>
              <a:t>and I said, “O my God, I am ashamed and embarrassed to lift up my face to You, my God, for our iniquities have risen above our heads and our guilt has grown even to the heavens.”</a:t>
            </a:r>
          </a:p>
        </p:txBody>
      </p:sp>
    </p:spTree>
    <p:extLst>
      <p:ext uri="{BB962C8B-B14F-4D97-AF65-F5344CB8AC3E}">
        <p14:creationId xmlns:p14="http://schemas.microsoft.com/office/powerpoint/2010/main" val="8347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5693866"/>
          </a:xfrm>
          <a:prstGeom prst="rect">
            <a:avLst/>
          </a:prstGeom>
        </p:spPr>
        <p:txBody>
          <a:bodyPr wrap="square">
            <a:spAutoFit/>
          </a:bodyPr>
          <a:lstStyle/>
          <a:p>
            <a:r>
              <a:rPr lang="en-US" sz="2500" b="1" baseline="30000" dirty="0">
                <a:latin typeface="Palatino Linotype" panose="02040502050505030304" pitchFamily="18" charset="0"/>
              </a:rPr>
              <a:t>15 </a:t>
            </a:r>
            <a:r>
              <a:rPr lang="en-US" sz="2500" dirty="0">
                <a:latin typeface="Palatino Linotype" panose="02040502050505030304" pitchFamily="18" charset="0"/>
              </a:rPr>
              <a:t>Blow a trumpet in Zion,</a:t>
            </a:r>
            <a:br>
              <a:rPr lang="en-US" sz="2500" dirty="0">
                <a:latin typeface="Palatino Linotype" panose="02040502050505030304" pitchFamily="18" charset="0"/>
              </a:rPr>
            </a:br>
            <a:r>
              <a:rPr lang="en-US" sz="2500" dirty="0">
                <a:latin typeface="Palatino Linotype" panose="02040502050505030304" pitchFamily="18" charset="0"/>
              </a:rPr>
              <a:t>Consecrate a fast, proclaim a solemn assembly,</a:t>
            </a:r>
            <a:br>
              <a:rPr lang="en-US" sz="2500" dirty="0">
                <a:latin typeface="Palatino Linotype" panose="02040502050505030304" pitchFamily="18" charset="0"/>
              </a:rPr>
            </a:br>
            <a:r>
              <a:rPr lang="en-US" sz="2500" b="1" baseline="30000" dirty="0">
                <a:latin typeface="Palatino Linotype" panose="02040502050505030304" pitchFamily="18" charset="0"/>
              </a:rPr>
              <a:t>16 </a:t>
            </a:r>
            <a:r>
              <a:rPr lang="en-US" sz="2500" dirty="0">
                <a:latin typeface="Palatino Linotype" panose="02040502050505030304" pitchFamily="18" charset="0"/>
              </a:rPr>
              <a:t>Gather the people, sanctify the congregation,</a:t>
            </a:r>
            <a:br>
              <a:rPr lang="en-US" sz="2500" dirty="0">
                <a:latin typeface="Palatino Linotype" panose="02040502050505030304" pitchFamily="18" charset="0"/>
              </a:rPr>
            </a:br>
            <a:r>
              <a:rPr lang="en-US" sz="2500" dirty="0">
                <a:latin typeface="Palatino Linotype" panose="02040502050505030304" pitchFamily="18" charset="0"/>
              </a:rPr>
              <a:t>Assemble the elders,</a:t>
            </a:r>
            <a:br>
              <a:rPr lang="en-US" sz="2500" dirty="0">
                <a:latin typeface="Palatino Linotype" panose="02040502050505030304" pitchFamily="18" charset="0"/>
              </a:rPr>
            </a:br>
            <a:r>
              <a:rPr lang="en-US" sz="2500" dirty="0">
                <a:latin typeface="Palatino Linotype" panose="02040502050505030304" pitchFamily="18" charset="0"/>
              </a:rPr>
              <a:t>Gather the children and the nursing infants.</a:t>
            </a:r>
            <a:br>
              <a:rPr lang="en-US" sz="2500" dirty="0">
                <a:latin typeface="Palatino Linotype" panose="02040502050505030304" pitchFamily="18" charset="0"/>
              </a:rPr>
            </a:br>
            <a:r>
              <a:rPr lang="en-US" sz="2500" dirty="0">
                <a:latin typeface="Palatino Linotype" panose="02040502050505030304" pitchFamily="18" charset="0"/>
              </a:rPr>
              <a:t>Let the bridegroom come out of his room</a:t>
            </a:r>
            <a:br>
              <a:rPr lang="en-US" sz="2500" dirty="0">
                <a:latin typeface="Palatino Linotype" panose="02040502050505030304" pitchFamily="18" charset="0"/>
              </a:rPr>
            </a:br>
            <a:r>
              <a:rPr lang="en-US" sz="2500" dirty="0">
                <a:latin typeface="Palatino Linotype" panose="02040502050505030304" pitchFamily="18" charset="0"/>
              </a:rPr>
              <a:t>And the bride out of her bridal chamber.</a:t>
            </a:r>
            <a:br>
              <a:rPr lang="en-US" sz="2500" dirty="0">
                <a:latin typeface="Palatino Linotype" panose="02040502050505030304" pitchFamily="18" charset="0"/>
              </a:rPr>
            </a:br>
            <a:r>
              <a:rPr lang="en-US" sz="2500" b="1" baseline="30000" dirty="0">
                <a:latin typeface="Palatino Linotype" panose="02040502050505030304" pitchFamily="18" charset="0"/>
              </a:rPr>
              <a:t>17 </a:t>
            </a:r>
            <a:r>
              <a:rPr lang="en-US" sz="2500" dirty="0">
                <a:latin typeface="Palatino Linotype" panose="02040502050505030304" pitchFamily="18" charset="0"/>
              </a:rPr>
              <a:t>Let the priests, the </a:t>
            </a:r>
            <a:r>
              <a:rPr lang="en-US" sz="2500" cap="small" dirty="0">
                <a:latin typeface="Palatino Linotype" panose="02040502050505030304" pitchFamily="18" charset="0"/>
              </a:rPr>
              <a:t>Lord’s</a:t>
            </a:r>
            <a:r>
              <a:rPr lang="en-US" sz="2500" dirty="0">
                <a:latin typeface="Palatino Linotype" panose="02040502050505030304" pitchFamily="18" charset="0"/>
              </a:rPr>
              <a:t> ministers,</a:t>
            </a:r>
            <a:br>
              <a:rPr lang="en-US" sz="2500" dirty="0">
                <a:latin typeface="Palatino Linotype" panose="02040502050505030304" pitchFamily="18" charset="0"/>
              </a:rPr>
            </a:br>
            <a:r>
              <a:rPr lang="en-US" sz="2500" dirty="0">
                <a:latin typeface="Palatino Linotype" panose="02040502050505030304" pitchFamily="18" charset="0"/>
              </a:rPr>
              <a:t>Weep between the porch and the altar,</a:t>
            </a:r>
            <a:br>
              <a:rPr lang="en-US" sz="2500" dirty="0">
                <a:latin typeface="Palatino Linotype" panose="02040502050505030304" pitchFamily="18" charset="0"/>
              </a:rPr>
            </a:br>
            <a:r>
              <a:rPr lang="en-US" sz="2500" dirty="0">
                <a:latin typeface="Palatino Linotype" panose="02040502050505030304" pitchFamily="18" charset="0"/>
              </a:rPr>
              <a:t>And let them say, “Spare Your people, O </a:t>
            </a:r>
            <a:r>
              <a:rPr lang="en-US" sz="2500" cap="small" dirty="0">
                <a:latin typeface="Palatino Linotype" panose="02040502050505030304" pitchFamily="18" charset="0"/>
              </a:rPr>
              <a:t>Lord</a:t>
            </a:r>
            <a:r>
              <a:rPr lang="en-US" sz="2500" dirty="0">
                <a:latin typeface="Palatino Linotype" panose="02040502050505030304" pitchFamily="18" charset="0"/>
              </a:rPr>
              <a:t>,</a:t>
            </a:r>
            <a:br>
              <a:rPr lang="en-US" sz="2500" dirty="0">
                <a:latin typeface="Palatino Linotype" panose="02040502050505030304" pitchFamily="18" charset="0"/>
              </a:rPr>
            </a:br>
            <a:r>
              <a:rPr lang="en-US" sz="2500" dirty="0">
                <a:latin typeface="Palatino Linotype" panose="02040502050505030304" pitchFamily="18" charset="0"/>
              </a:rPr>
              <a:t>And do not make Your inheritance a reproach,</a:t>
            </a:r>
            <a:br>
              <a:rPr lang="en-US" sz="2500" dirty="0">
                <a:latin typeface="Palatino Linotype" panose="02040502050505030304" pitchFamily="18" charset="0"/>
              </a:rPr>
            </a:br>
            <a:r>
              <a:rPr lang="en-US" sz="2500" dirty="0">
                <a:latin typeface="Palatino Linotype" panose="02040502050505030304" pitchFamily="18" charset="0"/>
              </a:rPr>
              <a:t>A byword among the nations.</a:t>
            </a:r>
            <a:br>
              <a:rPr lang="en-US" sz="2500" dirty="0">
                <a:latin typeface="Palatino Linotype" panose="02040502050505030304" pitchFamily="18" charset="0"/>
              </a:rPr>
            </a:br>
            <a:r>
              <a:rPr lang="en-US" sz="2500" dirty="0">
                <a:latin typeface="Palatino Linotype" panose="02040502050505030304" pitchFamily="18" charset="0"/>
              </a:rPr>
              <a:t>Why should they among the peoples say,</a:t>
            </a:r>
            <a:br>
              <a:rPr lang="en-US" sz="2500" dirty="0">
                <a:latin typeface="Palatino Linotype" panose="02040502050505030304" pitchFamily="18" charset="0"/>
              </a:rPr>
            </a:br>
            <a:r>
              <a:rPr lang="en-US" sz="2500" dirty="0">
                <a:latin typeface="Palatino Linotype" panose="02040502050505030304" pitchFamily="18" charset="0"/>
              </a:rPr>
              <a:t>‘Where is their God?’”</a:t>
            </a:r>
          </a:p>
        </p:txBody>
      </p:sp>
      <p:sp>
        <p:nvSpPr>
          <p:cNvPr id="6" name="TextBox 5"/>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143695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1246495"/>
          </a:xfrm>
          <a:prstGeom prst="rect">
            <a:avLst/>
          </a:prstGeom>
        </p:spPr>
        <p:txBody>
          <a:bodyPr wrap="square">
            <a:spAutoFit/>
          </a:bodyPr>
          <a:lstStyle/>
          <a:p>
            <a:r>
              <a:rPr lang="en-US" sz="2500" b="1" baseline="30000" dirty="0">
                <a:latin typeface="Palatino Linotype" panose="02040502050505030304" pitchFamily="18" charset="0"/>
              </a:rPr>
              <a:t>15 </a:t>
            </a:r>
            <a:r>
              <a:rPr lang="en-US" sz="2500" b="1" dirty="0">
                <a:latin typeface="Palatino Linotype" panose="02040502050505030304" pitchFamily="18" charset="0"/>
              </a:rPr>
              <a:t>Blow a trumpet in Zion,</a:t>
            </a:r>
            <a:br>
              <a:rPr lang="en-US" sz="2500" b="1" dirty="0">
                <a:latin typeface="Palatino Linotype" panose="02040502050505030304" pitchFamily="18" charset="0"/>
              </a:rPr>
            </a:br>
            <a:r>
              <a:rPr lang="en-US" sz="2500" b="1" dirty="0">
                <a:latin typeface="Palatino Linotype" panose="02040502050505030304" pitchFamily="18" charset="0"/>
              </a:rPr>
              <a:t>Consecrate a fast, proclaim a solemn assembly,</a:t>
            </a:r>
            <a:br>
              <a:rPr lang="en-US" sz="2500" b="1" dirty="0">
                <a:latin typeface="Palatino Linotype" panose="02040502050505030304" pitchFamily="18" charset="0"/>
              </a:rPr>
            </a:br>
            <a:r>
              <a:rPr lang="en-US" sz="2500" b="1" baseline="30000" dirty="0">
                <a:latin typeface="Palatino Linotype" panose="02040502050505030304" pitchFamily="18" charset="0"/>
              </a:rPr>
              <a:t>16 </a:t>
            </a:r>
            <a:r>
              <a:rPr lang="en-US" sz="2500" b="1" dirty="0">
                <a:latin typeface="Palatino Linotype" panose="02040502050505030304" pitchFamily="18" charset="0"/>
              </a:rPr>
              <a:t>Gather the people</a:t>
            </a:r>
          </a:p>
        </p:txBody>
      </p:sp>
      <p:sp>
        <p:nvSpPr>
          <p:cNvPr id="2" name="TextBox 1"/>
          <p:cNvSpPr txBox="1"/>
          <p:nvPr/>
        </p:nvSpPr>
        <p:spPr>
          <a:xfrm>
            <a:off x="1358113" y="2404170"/>
            <a:ext cx="6795287" cy="3046988"/>
          </a:xfrm>
          <a:prstGeom prst="rect">
            <a:avLst/>
          </a:prstGeom>
          <a:solidFill>
            <a:schemeClr val="bg1"/>
          </a:solidFill>
          <a:effectLst>
            <a:outerShdw blurRad="50800" dist="127000" dir="13500000" algn="br" rotWithShape="0">
              <a:prstClr val="black">
                <a:alpha val="40000"/>
              </a:prstClr>
            </a:outerShdw>
          </a:effectLst>
        </p:spPr>
        <p:txBody>
          <a:bodyPr wrap="square" rtlCol="0">
            <a:spAutoFit/>
          </a:bodyPr>
          <a:lstStyle/>
          <a:p>
            <a:r>
              <a:rPr lang="en-US" sz="2400" u="sng" dirty="0"/>
              <a:t>A communal response to God’s word</a:t>
            </a:r>
          </a:p>
          <a:p>
            <a:pPr marL="457200" indent="-457200">
              <a:buFont typeface="Arial" panose="020B0604020202020204" pitchFamily="34" charset="0"/>
              <a:buChar char="•"/>
            </a:pPr>
            <a:r>
              <a:rPr lang="en-US" sz="2400" b="1" dirty="0"/>
              <a:t>1 Thessalonians 1:8-10</a:t>
            </a:r>
          </a:p>
          <a:p>
            <a:pPr marL="457200" indent="-457200">
              <a:buFont typeface="Arial" panose="020B0604020202020204" pitchFamily="34" charset="0"/>
              <a:buChar char="•"/>
            </a:pPr>
            <a:r>
              <a:rPr lang="en-US" sz="2400" dirty="0"/>
              <a:t>Requires that we be on the same page</a:t>
            </a:r>
          </a:p>
          <a:p>
            <a:pPr marL="457200" indent="-457200">
              <a:buFont typeface="Arial" panose="020B0604020202020204" pitchFamily="34" charset="0"/>
              <a:buChar char="•"/>
            </a:pPr>
            <a:r>
              <a:rPr lang="en-US" sz="2400" b="1" dirty="0"/>
              <a:t>Acts 2:46</a:t>
            </a:r>
          </a:p>
          <a:p>
            <a:pPr marL="457200" indent="-457200">
              <a:buFont typeface="Arial" panose="020B0604020202020204" pitchFamily="34" charset="0"/>
              <a:buChar char="•"/>
            </a:pPr>
            <a:r>
              <a:rPr lang="en-US" sz="2400" dirty="0"/>
              <a:t>Relevance of </a:t>
            </a:r>
            <a:r>
              <a:rPr lang="en-US" sz="2400" b="1" dirty="0"/>
              <a:t>Romans 14</a:t>
            </a:r>
          </a:p>
          <a:p>
            <a:pPr marL="457200" indent="-457200">
              <a:buFont typeface="Arial" panose="020B0604020202020204" pitchFamily="34" charset="0"/>
              <a:buChar char="•"/>
            </a:pPr>
            <a:r>
              <a:rPr lang="en-US" sz="2400" b="1" dirty="0"/>
              <a:t>1 Corinthians  1:10</a:t>
            </a:r>
          </a:p>
          <a:p>
            <a:pPr marL="457200" indent="-457200">
              <a:buFont typeface="Arial" panose="020B0604020202020204" pitchFamily="34" charset="0"/>
              <a:buChar char="•"/>
            </a:pPr>
            <a:r>
              <a:rPr lang="en-US" sz="2400" dirty="0"/>
              <a:t>We should see our assemblies as a means of growing closer together</a:t>
            </a:r>
          </a:p>
        </p:txBody>
      </p:sp>
      <p:sp>
        <p:nvSpPr>
          <p:cNvPr id="6" name="TextBox 5"/>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1974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1246495"/>
          </a:xfrm>
          <a:prstGeom prst="rect">
            <a:avLst/>
          </a:prstGeom>
        </p:spPr>
        <p:txBody>
          <a:bodyPr wrap="square">
            <a:spAutoFit/>
          </a:bodyPr>
          <a:lstStyle/>
          <a:p>
            <a:r>
              <a:rPr lang="en-US" sz="2500" b="1" baseline="30000" dirty="0">
                <a:latin typeface="Palatino Linotype" panose="02040502050505030304" pitchFamily="18" charset="0"/>
              </a:rPr>
              <a:t>15 </a:t>
            </a:r>
            <a:r>
              <a:rPr lang="en-US" sz="2500" dirty="0">
                <a:latin typeface="Palatino Linotype" panose="02040502050505030304" pitchFamily="18" charset="0"/>
              </a:rPr>
              <a:t>Blow a trumpet in Zion,</a:t>
            </a:r>
            <a:br>
              <a:rPr lang="en-US" sz="2500" dirty="0">
                <a:latin typeface="Palatino Linotype" panose="02040502050505030304" pitchFamily="18" charset="0"/>
              </a:rPr>
            </a:br>
            <a:r>
              <a:rPr lang="en-US" sz="2500" dirty="0">
                <a:latin typeface="Palatino Linotype" panose="02040502050505030304" pitchFamily="18" charset="0"/>
              </a:rPr>
              <a:t>Consecrate a fast, proclaim a solemn assembly,</a:t>
            </a:r>
            <a:br>
              <a:rPr lang="en-US" sz="2500" dirty="0">
                <a:latin typeface="Palatino Linotype" panose="02040502050505030304" pitchFamily="18" charset="0"/>
              </a:rPr>
            </a:br>
            <a:r>
              <a:rPr lang="en-US" sz="2500" b="1" baseline="30000" dirty="0">
                <a:latin typeface="Palatino Linotype" panose="02040502050505030304" pitchFamily="18" charset="0"/>
              </a:rPr>
              <a:t>16 </a:t>
            </a:r>
            <a:r>
              <a:rPr lang="en-US" sz="2500" dirty="0">
                <a:latin typeface="Palatino Linotype" panose="02040502050505030304" pitchFamily="18" charset="0"/>
              </a:rPr>
              <a:t>Gather the people, </a:t>
            </a:r>
            <a:r>
              <a:rPr lang="en-US" sz="2500" b="1" dirty="0">
                <a:latin typeface="Palatino Linotype" panose="02040502050505030304" pitchFamily="18" charset="0"/>
              </a:rPr>
              <a:t>sanctify the congregation</a:t>
            </a:r>
          </a:p>
        </p:txBody>
      </p:sp>
      <p:sp>
        <p:nvSpPr>
          <p:cNvPr id="6" name="TextBox 5"/>
          <p:cNvSpPr txBox="1"/>
          <p:nvPr/>
        </p:nvSpPr>
        <p:spPr>
          <a:xfrm>
            <a:off x="2435120" y="2404170"/>
            <a:ext cx="4641273" cy="2308324"/>
          </a:xfrm>
          <a:prstGeom prst="rect">
            <a:avLst/>
          </a:prstGeom>
          <a:solidFill>
            <a:schemeClr val="bg1"/>
          </a:solidFill>
          <a:effectLst>
            <a:outerShdw blurRad="50800" dist="127000" dir="13500000" algn="br" rotWithShape="0">
              <a:prstClr val="black">
                <a:alpha val="40000"/>
              </a:prstClr>
            </a:outerShdw>
          </a:effectLst>
        </p:spPr>
        <p:txBody>
          <a:bodyPr wrap="square" rtlCol="0">
            <a:spAutoFit/>
          </a:bodyPr>
          <a:lstStyle/>
          <a:p>
            <a:r>
              <a:rPr lang="en-US" sz="2400" b="1" dirty="0"/>
              <a:t>How?</a:t>
            </a:r>
          </a:p>
          <a:p>
            <a:endParaRPr lang="en-US" sz="2400" b="1" dirty="0">
              <a:latin typeface="Palatino Linotype" panose="02040502050505030304" pitchFamily="18" charset="0"/>
            </a:endParaRPr>
          </a:p>
          <a:p>
            <a:pPr lvl="1"/>
            <a:r>
              <a:rPr lang="en-US" sz="2400" b="1" dirty="0">
                <a:latin typeface="Palatino Linotype" panose="02040502050505030304" pitchFamily="18" charset="0"/>
              </a:rPr>
              <a:t>John 17:17</a:t>
            </a:r>
          </a:p>
          <a:p>
            <a:pPr lvl="1"/>
            <a:r>
              <a:rPr lang="en-US" sz="2400" dirty="0">
                <a:latin typeface="Palatino Linotype" panose="02040502050505030304" pitchFamily="18" charset="0"/>
              </a:rPr>
              <a:t>Sanctify them in the truth, thy word is truth</a:t>
            </a:r>
          </a:p>
          <a:p>
            <a:pPr lvl="1"/>
            <a:endParaRPr lang="en-US" sz="2400" dirty="0">
              <a:latin typeface="Palatino Linotype" panose="02040502050505030304" pitchFamily="18" charset="0"/>
            </a:endParaRPr>
          </a:p>
        </p:txBody>
      </p:sp>
      <p:sp>
        <p:nvSpPr>
          <p:cNvPr id="7" name="TextBox 6"/>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29069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1631216"/>
          </a:xfrm>
          <a:prstGeom prst="rect">
            <a:avLst/>
          </a:prstGeom>
        </p:spPr>
        <p:txBody>
          <a:bodyPr wrap="square">
            <a:spAutoFit/>
          </a:bodyPr>
          <a:lstStyle/>
          <a:p>
            <a:r>
              <a:rPr lang="en-US" sz="2500" b="1" baseline="30000" dirty="0">
                <a:latin typeface="Palatino Linotype" panose="02040502050505030304" pitchFamily="18" charset="0"/>
              </a:rPr>
              <a:t>15 </a:t>
            </a:r>
            <a:r>
              <a:rPr lang="en-US" sz="2500" dirty="0">
                <a:latin typeface="Palatino Linotype" panose="02040502050505030304" pitchFamily="18" charset="0"/>
              </a:rPr>
              <a:t>Blow a trumpet in Zion,</a:t>
            </a:r>
            <a:br>
              <a:rPr lang="en-US" sz="2500" dirty="0">
                <a:latin typeface="Palatino Linotype" panose="02040502050505030304" pitchFamily="18" charset="0"/>
              </a:rPr>
            </a:br>
            <a:r>
              <a:rPr lang="en-US" sz="2500" dirty="0">
                <a:latin typeface="Palatino Linotype" panose="02040502050505030304" pitchFamily="18" charset="0"/>
              </a:rPr>
              <a:t>Consecrate a fast, proclaim a solemn assembly,</a:t>
            </a:r>
            <a:br>
              <a:rPr lang="en-US" sz="2500" dirty="0">
                <a:latin typeface="Palatino Linotype" panose="02040502050505030304" pitchFamily="18" charset="0"/>
              </a:rPr>
            </a:br>
            <a:r>
              <a:rPr lang="en-US" sz="2500" b="1" baseline="30000" dirty="0">
                <a:latin typeface="Palatino Linotype" panose="02040502050505030304" pitchFamily="18" charset="0"/>
              </a:rPr>
              <a:t>16 </a:t>
            </a:r>
            <a:r>
              <a:rPr lang="en-US" sz="2500" dirty="0">
                <a:latin typeface="Palatino Linotype" panose="02040502050505030304" pitchFamily="18" charset="0"/>
              </a:rPr>
              <a:t>Gather the people, sanctify the congregation,</a:t>
            </a:r>
            <a:br>
              <a:rPr lang="en-US" sz="2500" dirty="0">
                <a:latin typeface="Palatino Linotype" panose="02040502050505030304" pitchFamily="18" charset="0"/>
              </a:rPr>
            </a:br>
            <a:r>
              <a:rPr lang="en-US" sz="2500" b="1" dirty="0">
                <a:latin typeface="Palatino Linotype" panose="02040502050505030304" pitchFamily="18" charset="0"/>
              </a:rPr>
              <a:t>Assemble the elders</a:t>
            </a:r>
          </a:p>
        </p:txBody>
      </p:sp>
      <p:sp>
        <p:nvSpPr>
          <p:cNvPr id="7" name="TextBox 6"/>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249747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2015936"/>
          </a:xfrm>
          <a:prstGeom prst="rect">
            <a:avLst/>
          </a:prstGeom>
        </p:spPr>
        <p:txBody>
          <a:bodyPr wrap="square">
            <a:spAutoFit/>
          </a:bodyPr>
          <a:lstStyle/>
          <a:p>
            <a:r>
              <a:rPr lang="en-US" sz="2500" b="1" baseline="30000" dirty="0">
                <a:latin typeface="Palatino Linotype" panose="02040502050505030304" pitchFamily="18" charset="0"/>
              </a:rPr>
              <a:t>15 </a:t>
            </a:r>
            <a:r>
              <a:rPr lang="en-US" sz="2500" dirty="0">
                <a:latin typeface="Palatino Linotype" panose="02040502050505030304" pitchFamily="18" charset="0"/>
              </a:rPr>
              <a:t>Blow a trumpet in Zion,</a:t>
            </a:r>
            <a:br>
              <a:rPr lang="en-US" sz="2500" dirty="0">
                <a:latin typeface="Palatino Linotype" panose="02040502050505030304" pitchFamily="18" charset="0"/>
              </a:rPr>
            </a:br>
            <a:r>
              <a:rPr lang="en-US" sz="2500" dirty="0">
                <a:latin typeface="Palatino Linotype" panose="02040502050505030304" pitchFamily="18" charset="0"/>
              </a:rPr>
              <a:t>Consecrate a fast, proclaim a solemn assembly,</a:t>
            </a:r>
            <a:br>
              <a:rPr lang="en-US" sz="2500" dirty="0">
                <a:latin typeface="Palatino Linotype" panose="02040502050505030304" pitchFamily="18" charset="0"/>
              </a:rPr>
            </a:br>
            <a:r>
              <a:rPr lang="en-US" sz="2500" b="1" baseline="30000" dirty="0">
                <a:latin typeface="Palatino Linotype" panose="02040502050505030304" pitchFamily="18" charset="0"/>
              </a:rPr>
              <a:t>16 </a:t>
            </a:r>
            <a:r>
              <a:rPr lang="en-US" sz="2500" dirty="0">
                <a:latin typeface="Palatino Linotype" panose="02040502050505030304" pitchFamily="18" charset="0"/>
              </a:rPr>
              <a:t>Gather the people, sanctify the congregation,</a:t>
            </a:r>
            <a:br>
              <a:rPr lang="en-US" sz="2500" dirty="0">
                <a:latin typeface="Palatino Linotype" panose="02040502050505030304" pitchFamily="18" charset="0"/>
              </a:rPr>
            </a:br>
            <a:r>
              <a:rPr lang="en-US" sz="2500" dirty="0">
                <a:latin typeface="Palatino Linotype" panose="02040502050505030304" pitchFamily="18" charset="0"/>
              </a:rPr>
              <a:t>Assemble the elders,</a:t>
            </a:r>
            <a:br>
              <a:rPr lang="en-US" sz="2500" dirty="0">
                <a:latin typeface="Palatino Linotype" panose="02040502050505030304" pitchFamily="18" charset="0"/>
              </a:rPr>
            </a:br>
            <a:r>
              <a:rPr lang="en-US" sz="2500" b="1" dirty="0">
                <a:latin typeface="Palatino Linotype" panose="02040502050505030304" pitchFamily="18" charset="0"/>
              </a:rPr>
              <a:t>Gather the children and the nursing infants</a:t>
            </a:r>
          </a:p>
        </p:txBody>
      </p:sp>
      <p:sp>
        <p:nvSpPr>
          <p:cNvPr id="6" name="TextBox 5"/>
          <p:cNvSpPr txBox="1"/>
          <p:nvPr/>
        </p:nvSpPr>
        <p:spPr>
          <a:xfrm>
            <a:off x="1524000" y="2971800"/>
            <a:ext cx="7467600" cy="3046988"/>
          </a:xfrm>
          <a:prstGeom prst="rect">
            <a:avLst/>
          </a:prstGeom>
          <a:solidFill>
            <a:schemeClr val="bg1"/>
          </a:solidFill>
          <a:effectLst>
            <a:outerShdw blurRad="50800" dist="127000" dir="13500000" algn="br" rotWithShape="0">
              <a:prstClr val="black">
                <a:alpha val="40000"/>
              </a:prstClr>
            </a:outerShdw>
          </a:effectLst>
        </p:spPr>
        <p:txBody>
          <a:bodyPr wrap="square" rtlCol="0">
            <a:spAutoFit/>
          </a:bodyPr>
          <a:lstStyle/>
          <a:p>
            <a:pPr algn="ctr"/>
            <a:r>
              <a:rPr lang="en-US" sz="2400" b="1" dirty="0"/>
              <a:t>Growing up in the church vs. Growing up on a pew</a:t>
            </a:r>
          </a:p>
          <a:p>
            <a:endParaRPr lang="en-US" sz="2400" dirty="0"/>
          </a:p>
          <a:p>
            <a:pPr marL="342900" indent="-342900">
              <a:buFont typeface="Arial" panose="020B0604020202020204" pitchFamily="34" charset="0"/>
              <a:buChar char="•"/>
            </a:pPr>
            <a:r>
              <a:rPr lang="en-US" sz="2400" dirty="0"/>
              <a:t>Let’s not underestimate value of growing up on a pew</a:t>
            </a:r>
          </a:p>
          <a:p>
            <a:pPr marL="342900" indent="-342900">
              <a:buFont typeface="Arial" panose="020B0604020202020204" pitchFamily="34" charset="0"/>
              <a:buChar char="•"/>
            </a:pPr>
            <a:r>
              <a:rPr lang="en-US" sz="2400" dirty="0"/>
              <a:t>Some complain about certain things being taught from the pulpit “with children present”</a:t>
            </a:r>
          </a:p>
          <a:p>
            <a:pPr marL="342900" indent="-342900">
              <a:buFont typeface="Arial" panose="020B0604020202020204" pitchFamily="34" charset="0"/>
              <a:buChar char="•"/>
            </a:pPr>
            <a:r>
              <a:rPr lang="en-US" sz="2400" dirty="0"/>
              <a:t>Ezra 9-10. </a:t>
            </a:r>
          </a:p>
          <a:p>
            <a:pPr marL="800100" lvl="1" indent="-342900">
              <a:buFont typeface="Arial" panose="020B0604020202020204" pitchFamily="34" charset="0"/>
              <a:buChar char="•"/>
            </a:pPr>
            <a:r>
              <a:rPr lang="en-US" sz="2400" dirty="0"/>
              <a:t>Note the grown up subject (9:1-2)</a:t>
            </a:r>
          </a:p>
          <a:p>
            <a:pPr marL="800100" lvl="1" indent="-342900">
              <a:buFont typeface="Arial" panose="020B0604020202020204" pitchFamily="34" charset="0"/>
              <a:buChar char="•"/>
            </a:pPr>
            <a:r>
              <a:rPr lang="en-US" sz="2400" dirty="0"/>
              <a:t>Note the audience (10:1)</a:t>
            </a:r>
          </a:p>
        </p:txBody>
      </p:sp>
      <p:sp>
        <p:nvSpPr>
          <p:cNvPr id="7" name="TextBox 6"/>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36891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2785378"/>
          </a:xfrm>
          <a:prstGeom prst="rect">
            <a:avLst/>
          </a:prstGeom>
        </p:spPr>
        <p:txBody>
          <a:bodyPr wrap="square">
            <a:spAutoFit/>
          </a:bodyPr>
          <a:lstStyle/>
          <a:p>
            <a:r>
              <a:rPr lang="en-US" sz="2500" b="1" baseline="30000" dirty="0">
                <a:latin typeface="Palatino Linotype" panose="02040502050505030304" pitchFamily="18" charset="0"/>
              </a:rPr>
              <a:t>15 </a:t>
            </a:r>
            <a:r>
              <a:rPr lang="en-US" sz="2500" dirty="0">
                <a:latin typeface="Palatino Linotype" panose="02040502050505030304" pitchFamily="18" charset="0"/>
              </a:rPr>
              <a:t>Blow a trumpet in Zion,</a:t>
            </a:r>
            <a:br>
              <a:rPr lang="en-US" sz="2500" dirty="0">
                <a:latin typeface="Palatino Linotype" panose="02040502050505030304" pitchFamily="18" charset="0"/>
              </a:rPr>
            </a:br>
            <a:r>
              <a:rPr lang="en-US" sz="2500" dirty="0">
                <a:latin typeface="Palatino Linotype" panose="02040502050505030304" pitchFamily="18" charset="0"/>
              </a:rPr>
              <a:t>Consecrate a fast, proclaim a solemn assembly,</a:t>
            </a:r>
            <a:br>
              <a:rPr lang="en-US" sz="2500" dirty="0">
                <a:latin typeface="Palatino Linotype" panose="02040502050505030304" pitchFamily="18" charset="0"/>
              </a:rPr>
            </a:br>
            <a:r>
              <a:rPr lang="en-US" sz="2500" b="1" baseline="30000" dirty="0">
                <a:latin typeface="Palatino Linotype" panose="02040502050505030304" pitchFamily="18" charset="0"/>
              </a:rPr>
              <a:t>16 </a:t>
            </a:r>
            <a:r>
              <a:rPr lang="en-US" sz="2500" dirty="0">
                <a:latin typeface="Palatino Linotype" panose="02040502050505030304" pitchFamily="18" charset="0"/>
              </a:rPr>
              <a:t>Gather the people, sanctify the congregation,</a:t>
            </a:r>
            <a:br>
              <a:rPr lang="en-US" sz="2500" dirty="0">
                <a:latin typeface="Palatino Linotype" panose="02040502050505030304" pitchFamily="18" charset="0"/>
              </a:rPr>
            </a:br>
            <a:r>
              <a:rPr lang="en-US" sz="2500" dirty="0">
                <a:latin typeface="Palatino Linotype" panose="02040502050505030304" pitchFamily="18" charset="0"/>
              </a:rPr>
              <a:t>Assemble the elders,</a:t>
            </a:r>
            <a:br>
              <a:rPr lang="en-US" sz="2500" dirty="0">
                <a:latin typeface="Palatino Linotype" panose="02040502050505030304" pitchFamily="18" charset="0"/>
              </a:rPr>
            </a:br>
            <a:r>
              <a:rPr lang="en-US" sz="2500" dirty="0">
                <a:latin typeface="Palatino Linotype" panose="02040502050505030304" pitchFamily="18" charset="0"/>
              </a:rPr>
              <a:t>Gather the children and the nursing infants.</a:t>
            </a:r>
            <a:br>
              <a:rPr lang="en-US" sz="2500" dirty="0">
                <a:latin typeface="Palatino Linotype" panose="02040502050505030304" pitchFamily="18" charset="0"/>
              </a:rPr>
            </a:br>
            <a:r>
              <a:rPr lang="en-US" sz="2500" dirty="0">
                <a:latin typeface="Palatino Linotype" panose="02040502050505030304" pitchFamily="18" charset="0"/>
              </a:rPr>
              <a:t>Let the bridegroom come out of his room</a:t>
            </a:r>
            <a:br>
              <a:rPr lang="en-US" sz="2500" dirty="0">
                <a:latin typeface="Palatino Linotype" panose="02040502050505030304" pitchFamily="18" charset="0"/>
              </a:rPr>
            </a:br>
            <a:r>
              <a:rPr lang="en-US" sz="2500" dirty="0">
                <a:latin typeface="Palatino Linotype" panose="02040502050505030304" pitchFamily="18" charset="0"/>
              </a:rPr>
              <a:t>And the bride out of her bridal chamber.</a:t>
            </a:r>
          </a:p>
        </p:txBody>
      </p:sp>
      <p:sp>
        <p:nvSpPr>
          <p:cNvPr id="6" name="TextBox 5"/>
          <p:cNvSpPr txBox="1"/>
          <p:nvPr/>
        </p:nvSpPr>
        <p:spPr>
          <a:xfrm>
            <a:off x="2438400" y="3810000"/>
            <a:ext cx="6477000" cy="1938992"/>
          </a:xfrm>
          <a:prstGeom prst="rect">
            <a:avLst/>
          </a:prstGeom>
          <a:solidFill>
            <a:schemeClr val="bg1"/>
          </a:solidFill>
          <a:effectLst>
            <a:outerShdw blurRad="50800" dist="127000" dir="13500000" algn="br"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2400" dirty="0"/>
              <a:t>Deuteronomy 24:5 allowed for exemption from military service for newlyweds.</a:t>
            </a:r>
          </a:p>
          <a:p>
            <a:pPr marL="342900" indent="-342900">
              <a:buFont typeface="Arial" panose="020B0604020202020204" pitchFamily="34" charset="0"/>
              <a:buChar char="•"/>
            </a:pPr>
            <a:r>
              <a:rPr lang="en-US" sz="2400" dirty="0"/>
              <a:t>But this occasion doesn’t!</a:t>
            </a:r>
          </a:p>
          <a:p>
            <a:pPr marL="342900" indent="-342900">
              <a:buFont typeface="Arial" panose="020B0604020202020204" pitchFamily="34" charset="0"/>
              <a:buChar char="•"/>
            </a:pPr>
            <a:r>
              <a:rPr lang="en-US" sz="2400" dirty="0"/>
              <a:t>How often does someone stay home because family or friends are visiting?</a:t>
            </a:r>
            <a:endParaRPr lang="en-US" sz="2800" dirty="0"/>
          </a:p>
        </p:txBody>
      </p:sp>
      <p:sp>
        <p:nvSpPr>
          <p:cNvPr id="7" name="TextBox 6"/>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39077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5093702"/>
          </a:xfrm>
          <a:prstGeom prst="rect">
            <a:avLst/>
          </a:prstGeom>
        </p:spPr>
        <p:txBody>
          <a:bodyPr wrap="square">
            <a:spAutoFit/>
          </a:bodyPr>
          <a:lstStyle/>
          <a:p>
            <a:r>
              <a:rPr lang="en-US" sz="2500" b="1" baseline="30000" dirty="0">
                <a:latin typeface="Palatino Linotype" panose="02040502050505030304" pitchFamily="18" charset="0"/>
              </a:rPr>
              <a:t>15 </a:t>
            </a:r>
            <a:r>
              <a:rPr lang="en-US" sz="2500" dirty="0">
                <a:latin typeface="Palatino Linotype" panose="02040502050505030304" pitchFamily="18" charset="0"/>
              </a:rPr>
              <a:t>Blow a trumpet in Zion,</a:t>
            </a:r>
            <a:br>
              <a:rPr lang="en-US" sz="2500" dirty="0">
                <a:latin typeface="Palatino Linotype" panose="02040502050505030304" pitchFamily="18" charset="0"/>
              </a:rPr>
            </a:br>
            <a:r>
              <a:rPr lang="en-US" sz="2500" dirty="0">
                <a:latin typeface="Palatino Linotype" panose="02040502050505030304" pitchFamily="18" charset="0"/>
              </a:rPr>
              <a:t>Consecrate a fast, proclaim a solemn assembly,</a:t>
            </a:r>
            <a:br>
              <a:rPr lang="en-US" sz="2500" dirty="0">
                <a:latin typeface="Palatino Linotype" panose="02040502050505030304" pitchFamily="18" charset="0"/>
              </a:rPr>
            </a:br>
            <a:r>
              <a:rPr lang="en-US" sz="2500" b="1" baseline="30000" dirty="0">
                <a:latin typeface="Palatino Linotype" panose="02040502050505030304" pitchFamily="18" charset="0"/>
              </a:rPr>
              <a:t>16 </a:t>
            </a:r>
            <a:r>
              <a:rPr lang="en-US" sz="2500" dirty="0">
                <a:latin typeface="Palatino Linotype" panose="02040502050505030304" pitchFamily="18" charset="0"/>
              </a:rPr>
              <a:t>Gather the people, sanctify the congregation,</a:t>
            </a:r>
            <a:br>
              <a:rPr lang="en-US" sz="2500" dirty="0">
                <a:latin typeface="Palatino Linotype" panose="02040502050505030304" pitchFamily="18" charset="0"/>
              </a:rPr>
            </a:br>
            <a:r>
              <a:rPr lang="en-US" sz="2500" dirty="0">
                <a:latin typeface="Palatino Linotype" panose="02040502050505030304" pitchFamily="18" charset="0"/>
              </a:rPr>
              <a:t>Assemble the elders,</a:t>
            </a:r>
            <a:br>
              <a:rPr lang="en-US" sz="2500" dirty="0">
                <a:latin typeface="Palatino Linotype" panose="02040502050505030304" pitchFamily="18" charset="0"/>
              </a:rPr>
            </a:br>
            <a:r>
              <a:rPr lang="en-US" sz="2500" dirty="0">
                <a:latin typeface="Palatino Linotype" panose="02040502050505030304" pitchFamily="18" charset="0"/>
              </a:rPr>
              <a:t>Gather the children and the nursing infants.</a:t>
            </a:r>
            <a:br>
              <a:rPr lang="en-US" sz="2500" dirty="0">
                <a:latin typeface="Palatino Linotype" panose="02040502050505030304" pitchFamily="18" charset="0"/>
              </a:rPr>
            </a:br>
            <a:r>
              <a:rPr lang="en-US" sz="2500" dirty="0">
                <a:latin typeface="Palatino Linotype" panose="02040502050505030304" pitchFamily="18" charset="0"/>
              </a:rPr>
              <a:t>Let the bridegroom come out of his room</a:t>
            </a:r>
            <a:br>
              <a:rPr lang="en-US" sz="2500" dirty="0">
                <a:latin typeface="Palatino Linotype" panose="02040502050505030304" pitchFamily="18" charset="0"/>
              </a:rPr>
            </a:br>
            <a:r>
              <a:rPr lang="en-US" sz="2500" dirty="0">
                <a:latin typeface="Palatino Linotype" panose="02040502050505030304" pitchFamily="18" charset="0"/>
              </a:rPr>
              <a:t>And the bride out of her bridal chamber.</a:t>
            </a:r>
            <a:br>
              <a:rPr lang="en-US" sz="2500" dirty="0">
                <a:latin typeface="Palatino Linotype" panose="02040502050505030304" pitchFamily="18" charset="0"/>
              </a:rPr>
            </a:br>
            <a:r>
              <a:rPr lang="en-US" sz="2500" b="1" baseline="30000" dirty="0">
                <a:latin typeface="Palatino Linotype" panose="02040502050505030304" pitchFamily="18" charset="0"/>
              </a:rPr>
              <a:t>17 </a:t>
            </a:r>
            <a:r>
              <a:rPr lang="en-US" sz="2500" dirty="0">
                <a:latin typeface="Palatino Linotype" panose="02040502050505030304" pitchFamily="18" charset="0"/>
              </a:rPr>
              <a:t>Let the priests, the </a:t>
            </a:r>
            <a:r>
              <a:rPr lang="en-US" sz="2500" cap="small" dirty="0">
                <a:latin typeface="Palatino Linotype" panose="02040502050505030304" pitchFamily="18" charset="0"/>
              </a:rPr>
              <a:t>Lord’s</a:t>
            </a:r>
            <a:r>
              <a:rPr lang="en-US" sz="2500" dirty="0">
                <a:latin typeface="Palatino Linotype" panose="02040502050505030304" pitchFamily="18" charset="0"/>
              </a:rPr>
              <a:t> ministers,</a:t>
            </a:r>
            <a:br>
              <a:rPr lang="en-US" sz="2500" dirty="0">
                <a:latin typeface="Palatino Linotype" panose="02040502050505030304" pitchFamily="18" charset="0"/>
              </a:rPr>
            </a:br>
            <a:r>
              <a:rPr lang="en-US" sz="2500" dirty="0">
                <a:latin typeface="Palatino Linotype" panose="02040502050505030304" pitchFamily="18" charset="0"/>
              </a:rPr>
              <a:t>Weep between the porch and the altar,</a:t>
            </a:r>
            <a:br>
              <a:rPr lang="en-US" sz="2500" dirty="0">
                <a:latin typeface="Palatino Linotype" panose="02040502050505030304" pitchFamily="18" charset="0"/>
              </a:rPr>
            </a:br>
            <a:r>
              <a:rPr lang="en-US" sz="2500" dirty="0">
                <a:latin typeface="Palatino Linotype" panose="02040502050505030304" pitchFamily="18" charset="0"/>
              </a:rPr>
              <a:t>And let them say, “Spare Your people, O </a:t>
            </a:r>
            <a:r>
              <a:rPr lang="en-US" sz="2500" cap="small" dirty="0">
                <a:latin typeface="Palatino Linotype" panose="02040502050505030304" pitchFamily="18" charset="0"/>
              </a:rPr>
              <a:t>Lord</a:t>
            </a:r>
            <a:r>
              <a:rPr lang="en-US" sz="2500" dirty="0">
                <a:latin typeface="Palatino Linotype" panose="02040502050505030304" pitchFamily="18" charset="0"/>
              </a:rPr>
              <a:t>,</a:t>
            </a:r>
            <a:br>
              <a:rPr lang="en-US" sz="2500" dirty="0">
                <a:latin typeface="Palatino Linotype" panose="02040502050505030304" pitchFamily="18" charset="0"/>
              </a:rPr>
            </a:br>
            <a:r>
              <a:rPr lang="en-US" sz="2500" b="1" dirty="0">
                <a:latin typeface="Palatino Linotype" panose="02040502050505030304" pitchFamily="18" charset="0"/>
              </a:rPr>
              <a:t>And do not make Your inheritance a reproach</a:t>
            </a:r>
          </a:p>
          <a:p>
            <a:r>
              <a:rPr lang="en-US" sz="2500" b="1" dirty="0">
                <a:latin typeface="Palatino Linotype" panose="02040502050505030304" pitchFamily="18" charset="0"/>
              </a:rPr>
              <a:t>A byword among the nations.</a:t>
            </a:r>
            <a:br>
              <a:rPr lang="en-US" sz="2500" b="1" dirty="0">
                <a:latin typeface="Palatino Linotype" panose="02040502050505030304" pitchFamily="18" charset="0"/>
              </a:rPr>
            </a:br>
            <a:endParaRPr lang="en-US" sz="2500" b="1" dirty="0">
              <a:latin typeface="Palatino Linotype" panose="02040502050505030304" pitchFamily="18" charset="0"/>
            </a:endParaRPr>
          </a:p>
        </p:txBody>
      </p:sp>
      <p:sp>
        <p:nvSpPr>
          <p:cNvPr id="7" name="TextBox 6"/>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285260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88000"/>
                    </a14:imgEffect>
                  </a14:imgLayer>
                </a14:imgProps>
              </a:ext>
              <a:ext uri="{28A0092B-C50C-407E-A947-70E740481C1C}">
                <a14:useLocalDpi xmlns:a14="http://schemas.microsoft.com/office/drawing/2010/main" val="0"/>
              </a:ext>
            </a:extLst>
          </a:blip>
          <a:srcRect/>
          <a:stretch>
            <a:fillRect/>
          </a:stretch>
        </p:blipFill>
        <p:spPr bwMode="auto">
          <a:xfrm rot="5400000">
            <a:off x="1226227" y="-951244"/>
            <a:ext cx="6814128" cy="871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50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1055"/>
            <a:ext cx="8582123" cy="638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1011734"/>
            <a:ext cx="7086600" cy="5693866"/>
          </a:xfrm>
          <a:prstGeom prst="rect">
            <a:avLst/>
          </a:prstGeom>
        </p:spPr>
        <p:txBody>
          <a:bodyPr wrap="square">
            <a:spAutoFit/>
          </a:bodyPr>
          <a:lstStyle/>
          <a:p>
            <a:r>
              <a:rPr lang="en-US" sz="2500" b="1" baseline="30000" dirty="0">
                <a:latin typeface="Palatino Linotype" panose="02040502050505030304" pitchFamily="18" charset="0"/>
              </a:rPr>
              <a:t>15 </a:t>
            </a:r>
            <a:r>
              <a:rPr lang="en-US" sz="2500" dirty="0">
                <a:latin typeface="Palatino Linotype" panose="02040502050505030304" pitchFamily="18" charset="0"/>
              </a:rPr>
              <a:t>Blow a trumpet in Zion,</a:t>
            </a:r>
            <a:br>
              <a:rPr lang="en-US" sz="2500" dirty="0">
                <a:latin typeface="Palatino Linotype" panose="02040502050505030304" pitchFamily="18" charset="0"/>
              </a:rPr>
            </a:br>
            <a:r>
              <a:rPr lang="en-US" sz="2500" dirty="0">
                <a:latin typeface="Palatino Linotype" panose="02040502050505030304" pitchFamily="18" charset="0"/>
              </a:rPr>
              <a:t>Consecrate a fast, proclaim a solemn assembly,</a:t>
            </a:r>
            <a:br>
              <a:rPr lang="en-US" sz="2500" dirty="0">
                <a:latin typeface="Palatino Linotype" panose="02040502050505030304" pitchFamily="18" charset="0"/>
              </a:rPr>
            </a:br>
            <a:r>
              <a:rPr lang="en-US" sz="2500" b="1" baseline="30000" dirty="0">
                <a:latin typeface="Palatino Linotype" panose="02040502050505030304" pitchFamily="18" charset="0"/>
              </a:rPr>
              <a:t>16 </a:t>
            </a:r>
            <a:r>
              <a:rPr lang="en-US" sz="2500" dirty="0">
                <a:latin typeface="Palatino Linotype" panose="02040502050505030304" pitchFamily="18" charset="0"/>
              </a:rPr>
              <a:t>Gather the people, sanctify the congregation,</a:t>
            </a:r>
            <a:br>
              <a:rPr lang="en-US" sz="2500" dirty="0">
                <a:latin typeface="Palatino Linotype" panose="02040502050505030304" pitchFamily="18" charset="0"/>
              </a:rPr>
            </a:br>
            <a:r>
              <a:rPr lang="en-US" sz="2500" dirty="0">
                <a:latin typeface="Palatino Linotype" panose="02040502050505030304" pitchFamily="18" charset="0"/>
              </a:rPr>
              <a:t>Assemble the elders,</a:t>
            </a:r>
            <a:br>
              <a:rPr lang="en-US" sz="2500" dirty="0">
                <a:latin typeface="Palatino Linotype" panose="02040502050505030304" pitchFamily="18" charset="0"/>
              </a:rPr>
            </a:br>
            <a:r>
              <a:rPr lang="en-US" sz="2500" dirty="0">
                <a:latin typeface="Palatino Linotype" panose="02040502050505030304" pitchFamily="18" charset="0"/>
              </a:rPr>
              <a:t>Gather the children and the nursing infants.</a:t>
            </a:r>
            <a:br>
              <a:rPr lang="en-US" sz="2500" dirty="0">
                <a:latin typeface="Palatino Linotype" panose="02040502050505030304" pitchFamily="18" charset="0"/>
              </a:rPr>
            </a:br>
            <a:r>
              <a:rPr lang="en-US" sz="2500" dirty="0">
                <a:latin typeface="Palatino Linotype" panose="02040502050505030304" pitchFamily="18" charset="0"/>
              </a:rPr>
              <a:t>Let the bridegroom come out of his room</a:t>
            </a:r>
            <a:br>
              <a:rPr lang="en-US" sz="2500" dirty="0">
                <a:latin typeface="Palatino Linotype" panose="02040502050505030304" pitchFamily="18" charset="0"/>
              </a:rPr>
            </a:br>
            <a:r>
              <a:rPr lang="en-US" sz="2500" dirty="0">
                <a:latin typeface="Palatino Linotype" panose="02040502050505030304" pitchFamily="18" charset="0"/>
              </a:rPr>
              <a:t>And the bride out of her bridal chamber.</a:t>
            </a:r>
            <a:br>
              <a:rPr lang="en-US" sz="2500" dirty="0">
                <a:latin typeface="Palatino Linotype" panose="02040502050505030304" pitchFamily="18" charset="0"/>
              </a:rPr>
            </a:br>
            <a:r>
              <a:rPr lang="en-US" sz="2500" b="1" baseline="30000" dirty="0">
                <a:latin typeface="Palatino Linotype" panose="02040502050505030304" pitchFamily="18" charset="0"/>
              </a:rPr>
              <a:t>17 </a:t>
            </a:r>
            <a:r>
              <a:rPr lang="en-US" sz="2500" dirty="0">
                <a:latin typeface="Palatino Linotype" panose="02040502050505030304" pitchFamily="18" charset="0"/>
              </a:rPr>
              <a:t>Let the priests, the </a:t>
            </a:r>
            <a:r>
              <a:rPr lang="en-US" sz="2500" cap="small" dirty="0">
                <a:latin typeface="Palatino Linotype" panose="02040502050505030304" pitchFamily="18" charset="0"/>
              </a:rPr>
              <a:t>Lord’s</a:t>
            </a:r>
            <a:r>
              <a:rPr lang="en-US" sz="2500" dirty="0">
                <a:latin typeface="Palatino Linotype" panose="02040502050505030304" pitchFamily="18" charset="0"/>
              </a:rPr>
              <a:t> ministers,</a:t>
            </a:r>
            <a:br>
              <a:rPr lang="en-US" sz="2500" dirty="0">
                <a:latin typeface="Palatino Linotype" panose="02040502050505030304" pitchFamily="18" charset="0"/>
              </a:rPr>
            </a:br>
            <a:r>
              <a:rPr lang="en-US" sz="2500" dirty="0">
                <a:latin typeface="Palatino Linotype" panose="02040502050505030304" pitchFamily="18" charset="0"/>
              </a:rPr>
              <a:t>Weep between the porch and the altar,</a:t>
            </a:r>
            <a:br>
              <a:rPr lang="en-US" sz="2500" dirty="0">
                <a:latin typeface="Palatino Linotype" panose="02040502050505030304" pitchFamily="18" charset="0"/>
              </a:rPr>
            </a:br>
            <a:r>
              <a:rPr lang="en-US" sz="2500" dirty="0">
                <a:latin typeface="Palatino Linotype" panose="02040502050505030304" pitchFamily="18" charset="0"/>
              </a:rPr>
              <a:t>And let them say, “Spare Your people, O </a:t>
            </a:r>
            <a:r>
              <a:rPr lang="en-US" sz="2500" cap="small" dirty="0">
                <a:latin typeface="Palatino Linotype" panose="02040502050505030304" pitchFamily="18" charset="0"/>
              </a:rPr>
              <a:t>Lord</a:t>
            </a:r>
            <a:r>
              <a:rPr lang="en-US" sz="2500" dirty="0">
                <a:latin typeface="Palatino Linotype" panose="02040502050505030304" pitchFamily="18" charset="0"/>
              </a:rPr>
              <a:t>,</a:t>
            </a:r>
            <a:br>
              <a:rPr lang="en-US" sz="2500" dirty="0">
                <a:latin typeface="Palatino Linotype" panose="02040502050505030304" pitchFamily="18" charset="0"/>
              </a:rPr>
            </a:br>
            <a:r>
              <a:rPr lang="en-US" sz="2500" dirty="0">
                <a:latin typeface="Palatino Linotype" panose="02040502050505030304" pitchFamily="18" charset="0"/>
              </a:rPr>
              <a:t>And do not make Your inheritance a reproach,</a:t>
            </a:r>
            <a:br>
              <a:rPr lang="en-US" sz="2500" dirty="0">
                <a:latin typeface="Palatino Linotype" panose="02040502050505030304" pitchFamily="18" charset="0"/>
              </a:rPr>
            </a:br>
            <a:r>
              <a:rPr lang="en-US" sz="2500" dirty="0">
                <a:latin typeface="Palatino Linotype" panose="02040502050505030304" pitchFamily="18" charset="0"/>
              </a:rPr>
              <a:t>A byword among the nations.</a:t>
            </a:r>
            <a:br>
              <a:rPr lang="en-US" sz="2500" dirty="0">
                <a:latin typeface="Palatino Linotype" panose="02040502050505030304" pitchFamily="18" charset="0"/>
              </a:rPr>
            </a:br>
            <a:r>
              <a:rPr lang="en-US" sz="2500" b="1" dirty="0">
                <a:latin typeface="Palatino Linotype" panose="02040502050505030304" pitchFamily="18" charset="0"/>
              </a:rPr>
              <a:t>Why should they among the peoples say,</a:t>
            </a:r>
            <a:br>
              <a:rPr lang="en-US" sz="2500" b="1" dirty="0">
                <a:latin typeface="Palatino Linotype" panose="02040502050505030304" pitchFamily="18" charset="0"/>
              </a:rPr>
            </a:br>
            <a:r>
              <a:rPr lang="en-US" sz="2500" b="1" dirty="0">
                <a:latin typeface="Palatino Linotype" panose="02040502050505030304" pitchFamily="18" charset="0"/>
              </a:rPr>
              <a:t>‘Where is their God?’”</a:t>
            </a:r>
          </a:p>
        </p:txBody>
      </p:sp>
      <p:sp>
        <p:nvSpPr>
          <p:cNvPr id="6" name="TextBox 5"/>
          <p:cNvSpPr txBox="1"/>
          <p:nvPr/>
        </p:nvSpPr>
        <p:spPr>
          <a:xfrm>
            <a:off x="1143000" y="3581400"/>
            <a:ext cx="7238999" cy="1938992"/>
          </a:xfrm>
          <a:prstGeom prst="rect">
            <a:avLst/>
          </a:prstGeom>
          <a:solidFill>
            <a:schemeClr val="bg1"/>
          </a:solidFill>
          <a:effectLst>
            <a:outerShdw blurRad="50800" dist="127000" dir="13500000" algn="br"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2400" dirty="0"/>
              <a:t>Laodicea had lost it’s saltiness</a:t>
            </a:r>
          </a:p>
          <a:p>
            <a:pPr marL="342900" indent="-342900">
              <a:buFont typeface="Arial" panose="020B0604020202020204" pitchFamily="34" charset="0"/>
              <a:buChar char="•"/>
            </a:pPr>
            <a:r>
              <a:rPr lang="en-US" sz="2400" dirty="0"/>
              <a:t>Consider the demise of “Christianity” </a:t>
            </a:r>
          </a:p>
          <a:p>
            <a:pPr marL="342900" indent="-342900">
              <a:buFont typeface="Arial" panose="020B0604020202020204" pitchFamily="34" charset="0"/>
              <a:buChar char="•"/>
            </a:pPr>
            <a:r>
              <a:rPr lang="en-US" sz="2400" dirty="0"/>
              <a:t>It happened as churches became dead, materialistic, self satisfied</a:t>
            </a:r>
          </a:p>
          <a:p>
            <a:pPr marL="342900" indent="-342900">
              <a:buFont typeface="Arial" panose="020B0604020202020204" pitchFamily="34" charset="0"/>
              <a:buChar char="•"/>
            </a:pPr>
            <a:r>
              <a:rPr lang="en-US" sz="2400" dirty="0"/>
              <a:t>And the world can say, “where is their God?”</a:t>
            </a:r>
          </a:p>
        </p:txBody>
      </p:sp>
      <p:sp>
        <p:nvSpPr>
          <p:cNvPr id="7" name="TextBox 6"/>
          <p:cNvSpPr txBox="1"/>
          <p:nvPr/>
        </p:nvSpPr>
        <p:spPr>
          <a:xfrm>
            <a:off x="2386263" y="152400"/>
            <a:ext cx="406667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Joel 2:15-17</a:t>
            </a:r>
            <a:endParaRPr lang="en-US" sz="3200" dirty="0">
              <a:solidFill>
                <a:schemeClr val="bg1"/>
              </a:solidFill>
            </a:endParaRPr>
          </a:p>
        </p:txBody>
      </p:sp>
    </p:spTree>
    <p:extLst>
      <p:ext uri="{BB962C8B-B14F-4D97-AF65-F5344CB8AC3E}">
        <p14:creationId xmlns:p14="http://schemas.microsoft.com/office/powerpoint/2010/main" val="76759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077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838200"/>
            <a:ext cx="7924800" cy="584775"/>
          </a:xfrm>
          <a:prstGeom prst="rect">
            <a:avLst/>
          </a:prstGeom>
          <a:noFill/>
        </p:spPr>
        <p:txBody>
          <a:bodyPr wrap="square" rtlCol="0">
            <a:spAutoFit/>
          </a:bodyPr>
          <a:lstStyle/>
          <a:p>
            <a:r>
              <a:rPr lang="en-US" sz="3200" b="1" dirty="0">
                <a:solidFill>
                  <a:schemeClr val="bg1"/>
                </a:solidFill>
              </a:rPr>
              <a:t>Joel 2:1-11	  A Coming Day of the Lord</a:t>
            </a:r>
          </a:p>
        </p:txBody>
      </p:sp>
      <p:sp>
        <p:nvSpPr>
          <p:cNvPr id="2" name="Rectangle 1"/>
          <p:cNvSpPr/>
          <p:nvPr/>
        </p:nvSpPr>
        <p:spPr>
          <a:xfrm>
            <a:off x="1219200" y="1905000"/>
            <a:ext cx="6248400" cy="1938992"/>
          </a:xfrm>
          <a:prstGeom prst="rect">
            <a:avLst/>
          </a:prstGeom>
        </p:spPr>
        <p:txBody>
          <a:bodyPr wrap="square">
            <a:spAutoFit/>
          </a:bodyPr>
          <a:lstStyle/>
          <a:p>
            <a:r>
              <a:rPr lang="en-US" sz="2400" b="1" baseline="30000" dirty="0">
                <a:latin typeface="Palatino Linotype" panose="02040502050505030304" pitchFamily="18" charset="0"/>
              </a:rPr>
              <a:t>1</a:t>
            </a:r>
            <a:r>
              <a:rPr lang="en-US" sz="2400" dirty="0">
                <a:latin typeface="Palatino Linotype" panose="02040502050505030304" pitchFamily="18" charset="0"/>
              </a:rPr>
              <a:t>Blow a trumpet in Zion,</a:t>
            </a:r>
            <a:br>
              <a:rPr lang="en-US" sz="2400" dirty="0">
                <a:latin typeface="Palatino Linotype" panose="02040502050505030304" pitchFamily="18" charset="0"/>
              </a:rPr>
            </a:br>
            <a:r>
              <a:rPr lang="en-US" sz="2400" dirty="0">
                <a:latin typeface="Palatino Linotype" panose="02040502050505030304" pitchFamily="18" charset="0"/>
              </a:rPr>
              <a:t>And sound an alarm on My holy mountain!</a:t>
            </a:r>
            <a:br>
              <a:rPr lang="en-US" sz="2400" dirty="0">
                <a:latin typeface="Palatino Linotype" panose="02040502050505030304" pitchFamily="18" charset="0"/>
              </a:rPr>
            </a:br>
            <a:r>
              <a:rPr lang="en-US" sz="2400" dirty="0">
                <a:latin typeface="Palatino Linotype" panose="02040502050505030304" pitchFamily="18" charset="0"/>
              </a:rPr>
              <a:t>Let all the inhabitants of the land tremble,</a:t>
            </a:r>
            <a:br>
              <a:rPr lang="en-US" sz="2400" dirty="0">
                <a:latin typeface="Palatino Linotype" panose="02040502050505030304" pitchFamily="18" charset="0"/>
              </a:rPr>
            </a:br>
            <a:r>
              <a:rPr lang="en-US" sz="2400" dirty="0">
                <a:latin typeface="Palatino Linotype" panose="02040502050505030304" pitchFamily="18" charset="0"/>
              </a:rPr>
              <a:t>For the day of the </a:t>
            </a:r>
            <a:r>
              <a:rPr lang="en-US" sz="2400" cap="small" dirty="0">
                <a:latin typeface="Palatino Linotype" panose="02040502050505030304" pitchFamily="18" charset="0"/>
              </a:rPr>
              <a:t>Lord</a:t>
            </a:r>
            <a:r>
              <a:rPr lang="en-US" sz="2400" dirty="0">
                <a:latin typeface="Palatino Linotype" panose="02040502050505030304" pitchFamily="18" charset="0"/>
              </a:rPr>
              <a:t> is coming;</a:t>
            </a:r>
            <a:br>
              <a:rPr lang="en-US" sz="2400" dirty="0">
                <a:latin typeface="Palatino Linotype" panose="02040502050505030304" pitchFamily="18" charset="0"/>
              </a:rPr>
            </a:br>
            <a:r>
              <a:rPr lang="en-US" sz="2400" dirty="0">
                <a:latin typeface="Palatino Linotype" panose="02040502050505030304" pitchFamily="18" charset="0"/>
              </a:rPr>
              <a:t>Surely it is near</a:t>
            </a:r>
          </a:p>
        </p:txBody>
      </p:sp>
    </p:spTree>
    <p:extLst>
      <p:ext uri="{BB962C8B-B14F-4D97-AF65-F5344CB8AC3E}">
        <p14:creationId xmlns:p14="http://schemas.microsoft.com/office/powerpoint/2010/main" val="83063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777239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838200"/>
            <a:ext cx="7924800" cy="584775"/>
          </a:xfrm>
          <a:prstGeom prst="rect">
            <a:avLst/>
          </a:prstGeom>
          <a:noFill/>
        </p:spPr>
        <p:txBody>
          <a:bodyPr wrap="square" rtlCol="0">
            <a:spAutoFit/>
          </a:bodyPr>
          <a:lstStyle/>
          <a:p>
            <a:r>
              <a:rPr lang="en-US" sz="3200" b="1" dirty="0">
                <a:solidFill>
                  <a:schemeClr val="bg1"/>
                </a:solidFill>
              </a:rPr>
              <a:t>Joel 2:1-11	  A Coming Day of the Lord</a:t>
            </a:r>
          </a:p>
        </p:txBody>
      </p:sp>
      <p:sp>
        <p:nvSpPr>
          <p:cNvPr id="2" name="Rectangle 1"/>
          <p:cNvSpPr/>
          <p:nvPr/>
        </p:nvSpPr>
        <p:spPr>
          <a:xfrm>
            <a:off x="1219200" y="1905000"/>
            <a:ext cx="6019800" cy="4154984"/>
          </a:xfrm>
          <a:prstGeom prst="rect">
            <a:avLst/>
          </a:prstGeom>
        </p:spPr>
        <p:txBody>
          <a:bodyPr wrap="square">
            <a:spAutoFit/>
          </a:bodyPr>
          <a:lstStyle/>
          <a:p>
            <a:r>
              <a:rPr lang="en-US" sz="2400" b="1" baseline="30000" dirty="0">
                <a:latin typeface="Palatino Linotype" panose="02040502050505030304" pitchFamily="18" charset="0"/>
              </a:rPr>
              <a:t>10 </a:t>
            </a:r>
            <a:r>
              <a:rPr lang="en-US" sz="2400" dirty="0">
                <a:latin typeface="Palatino Linotype" panose="02040502050505030304" pitchFamily="18" charset="0"/>
              </a:rPr>
              <a:t>Before them the earth quakes,</a:t>
            </a:r>
            <a:br>
              <a:rPr lang="en-US" sz="2400" dirty="0">
                <a:latin typeface="Palatino Linotype" panose="02040502050505030304" pitchFamily="18" charset="0"/>
              </a:rPr>
            </a:br>
            <a:r>
              <a:rPr lang="en-US" sz="2400" dirty="0">
                <a:latin typeface="Palatino Linotype" panose="02040502050505030304" pitchFamily="18" charset="0"/>
              </a:rPr>
              <a:t>The heavens tremble,</a:t>
            </a:r>
            <a:br>
              <a:rPr lang="en-US" sz="2400" dirty="0">
                <a:latin typeface="Palatino Linotype" panose="02040502050505030304" pitchFamily="18" charset="0"/>
              </a:rPr>
            </a:br>
            <a:r>
              <a:rPr lang="en-US" sz="2400" dirty="0">
                <a:latin typeface="Palatino Linotype" panose="02040502050505030304" pitchFamily="18" charset="0"/>
              </a:rPr>
              <a:t>The sun and the moon grow dark</a:t>
            </a:r>
            <a:br>
              <a:rPr lang="en-US" sz="2400" dirty="0">
                <a:latin typeface="Palatino Linotype" panose="02040502050505030304" pitchFamily="18" charset="0"/>
              </a:rPr>
            </a:br>
            <a:r>
              <a:rPr lang="en-US" sz="2400" dirty="0">
                <a:latin typeface="Palatino Linotype" panose="02040502050505030304" pitchFamily="18" charset="0"/>
              </a:rPr>
              <a:t>And the stars lose their brightness.</a:t>
            </a:r>
            <a:br>
              <a:rPr lang="en-US" sz="2400" dirty="0">
                <a:latin typeface="Palatino Linotype" panose="02040502050505030304" pitchFamily="18" charset="0"/>
              </a:rPr>
            </a:br>
            <a:r>
              <a:rPr lang="en-US" sz="2400" b="1" baseline="30000" dirty="0">
                <a:latin typeface="Palatino Linotype" panose="02040502050505030304" pitchFamily="18" charset="0"/>
              </a:rPr>
              <a:t>11 </a:t>
            </a:r>
            <a:r>
              <a:rPr lang="en-US" sz="2400" dirty="0">
                <a:latin typeface="Palatino Linotype" panose="02040502050505030304" pitchFamily="18" charset="0"/>
              </a:rPr>
              <a:t>The </a:t>
            </a:r>
            <a:r>
              <a:rPr lang="en-US" sz="2400" cap="small" dirty="0">
                <a:latin typeface="Palatino Linotype" panose="02040502050505030304" pitchFamily="18" charset="0"/>
              </a:rPr>
              <a:t>Lord</a:t>
            </a:r>
            <a:r>
              <a:rPr lang="en-US" sz="2400" dirty="0">
                <a:latin typeface="Palatino Linotype" panose="02040502050505030304" pitchFamily="18" charset="0"/>
              </a:rPr>
              <a:t> utters His voice before His army;</a:t>
            </a:r>
            <a:br>
              <a:rPr lang="en-US" sz="2400" dirty="0">
                <a:latin typeface="Palatino Linotype" panose="02040502050505030304" pitchFamily="18" charset="0"/>
              </a:rPr>
            </a:br>
            <a:r>
              <a:rPr lang="en-US" sz="2400" dirty="0">
                <a:latin typeface="Palatino Linotype" panose="02040502050505030304" pitchFamily="18" charset="0"/>
              </a:rPr>
              <a:t>Surely His camp is very great,</a:t>
            </a:r>
            <a:br>
              <a:rPr lang="en-US" sz="2400" dirty="0">
                <a:latin typeface="Palatino Linotype" panose="02040502050505030304" pitchFamily="18" charset="0"/>
              </a:rPr>
            </a:br>
            <a:r>
              <a:rPr lang="en-US" sz="2400" dirty="0">
                <a:latin typeface="Palatino Linotype" panose="02040502050505030304" pitchFamily="18" charset="0"/>
              </a:rPr>
              <a:t>For strong is he who carries out His word.</a:t>
            </a:r>
            <a:br>
              <a:rPr lang="en-US" sz="2400" dirty="0">
                <a:latin typeface="Palatino Linotype" panose="02040502050505030304" pitchFamily="18" charset="0"/>
              </a:rPr>
            </a:br>
            <a:r>
              <a:rPr lang="en-US" sz="2400" dirty="0">
                <a:latin typeface="Palatino Linotype" panose="02040502050505030304" pitchFamily="18" charset="0"/>
              </a:rPr>
              <a:t>The day of the </a:t>
            </a:r>
            <a:r>
              <a:rPr lang="en-US" sz="2400" cap="small" dirty="0">
                <a:latin typeface="Palatino Linotype" panose="02040502050505030304" pitchFamily="18" charset="0"/>
              </a:rPr>
              <a:t>Lord</a:t>
            </a:r>
            <a:r>
              <a:rPr lang="en-US" sz="2400" dirty="0">
                <a:latin typeface="Palatino Linotype" panose="02040502050505030304" pitchFamily="18" charset="0"/>
              </a:rPr>
              <a:t> is indeed great and very awesome,</a:t>
            </a:r>
            <a:br>
              <a:rPr lang="en-US" sz="2400" dirty="0">
                <a:latin typeface="Palatino Linotype" panose="02040502050505030304" pitchFamily="18" charset="0"/>
              </a:rPr>
            </a:br>
            <a:r>
              <a:rPr lang="en-US" sz="2400" dirty="0">
                <a:latin typeface="Palatino Linotype" panose="02040502050505030304" pitchFamily="18" charset="0"/>
              </a:rPr>
              <a:t>And who can endure it?</a:t>
            </a:r>
          </a:p>
        </p:txBody>
      </p:sp>
    </p:spTree>
    <p:extLst>
      <p:ext uri="{BB962C8B-B14F-4D97-AF65-F5344CB8AC3E}">
        <p14:creationId xmlns:p14="http://schemas.microsoft.com/office/powerpoint/2010/main" val="189014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94382"/>
            <a:ext cx="7924800"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Joel 2:12-14</a:t>
            </a:r>
          </a:p>
          <a:p>
            <a:r>
              <a:rPr lang="en-US" sz="3200" b="1" dirty="0">
                <a:solidFill>
                  <a:schemeClr val="bg1"/>
                </a:solidFill>
                <a:effectLst>
                  <a:outerShdw blurRad="38100" dist="38100" dir="2700000" algn="tl">
                    <a:srgbClr val="000000">
                      <a:alpha val="43137"/>
                    </a:srgbClr>
                  </a:outerShdw>
                </a:effectLst>
              </a:rPr>
              <a:t>	Repent and Possibly Avoid Destruction</a:t>
            </a:r>
            <a:endParaRPr lang="en-US" sz="3200" dirty="0">
              <a:solidFill>
                <a:schemeClr val="bg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4054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8200" y="5875645"/>
            <a:ext cx="4473343" cy="646331"/>
          </a:xfrm>
          <a:prstGeom prst="rect">
            <a:avLst/>
          </a:prstGeom>
          <a:noFill/>
        </p:spPr>
        <p:txBody>
          <a:bodyPr wrap="square" rtlCol="0">
            <a:spAutoFit/>
          </a:bodyPr>
          <a:lstStyle/>
          <a:p>
            <a:r>
              <a:rPr lang="en-US" sz="3600" b="1" i="1" dirty="0">
                <a:ln>
                  <a:solidFill>
                    <a:schemeClr val="tx1"/>
                  </a:solidFill>
                </a:ln>
                <a:solidFill>
                  <a:schemeClr val="bg1"/>
                </a:solidFill>
                <a:effectLst>
                  <a:outerShdw blurRad="38100" dist="38100" dir="2700000" algn="tl">
                    <a:srgbClr val="000000">
                      <a:alpha val="43137"/>
                    </a:srgbClr>
                  </a:outerShdw>
                </a:effectLst>
              </a:rPr>
              <a:t>Is this relevant to us?</a:t>
            </a:r>
          </a:p>
        </p:txBody>
      </p:sp>
      <p:sp>
        <p:nvSpPr>
          <p:cNvPr id="5" name="Rectangle 4"/>
          <p:cNvSpPr/>
          <p:nvPr/>
        </p:nvSpPr>
        <p:spPr>
          <a:xfrm>
            <a:off x="1066800" y="1905000"/>
            <a:ext cx="7010400" cy="4524315"/>
          </a:xfrm>
          <a:prstGeom prst="rect">
            <a:avLst/>
          </a:prstGeom>
        </p:spPr>
        <p:txBody>
          <a:bodyPr wrap="square">
            <a:spAutoFit/>
          </a:bodyPr>
          <a:lstStyle/>
          <a:p>
            <a:r>
              <a:rPr lang="en-US" sz="2400" b="1" baseline="30000" dirty="0">
                <a:latin typeface="Palatino Linotype" panose="02040502050505030304" pitchFamily="18" charset="0"/>
              </a:rPr>
              <a:t>12 </a:t>
            </a:r>
            <a:r>
              <a:rPr lang="en-US" sz="2400" dirty="0">
                <a:latin typeface="Palatino Linotype" panose="02040502050505030304" pitchFamily="18" charset="0"/>
              </a:rPr>
              <a:t>“Yet even now,” declares the </a:t>
            </a:r>
            <a:r>
              <a:rPr lang="en-US" sz="2400" cap="small" dirty="0">
                <a:latin typeface="Palatino Linotype" panose="02040502050505030304" pitchFamily="18" charset="0"/>
              </a:rPr>
              <a:t>Lord</a:t>
            </a:r>
            <a:r>
              <a:rPr lang="en-US" sz="2400" dirty="0">
                <a:latin typeface="Palatino Linotype" panose="02040502050505030304" pitchFamily="18" charset="0"/>
              </a:rPr>
              <a:t>,</a:t>
            </a:r>
            <a:br>
              <a:rPr lang="en-US" sz="2400" dirty="0">
                <a:latin typeface="Palatino Linotype" panose="02040502050505030304" pitchFamily="18" charset="0"/>
              </a:rPr>
            </a:br>
            <a:r>
              <a:rPr lang="en-US" sz="2400" dirty="0">
                <a:latin typeface="Palatino Linotype" panose="02040502050505030304" pitchFamily="18" charset="0"/>
              </a:rPr>
              <a:t>“Return to Me with all your heart,</a:t>
            </a:r>
            <a:br>
              <a:rPr lang="en-US" sz="2400" dirty="0">
                <a:latin typeface="Palatino Linotype" panose="02040502050505030304" pitchFamily="18" charset="0"/>
              </a:rPr>
            </a:br>
            <a:r>
              <a:rPr lang="en-US" sz="2400" dirty="0">
                <a:latin typeface="Palatino Linotype" panose="02040502050505030304" pitchFamily="18" charset="0"/>
              </a:rPr>
              <a:t>And with fasting, weeping and mourning;</a:t>
            </a:r>
          </a:p>
          <a:p>
            <a:r>
              <a:rPr lang="en-US" sz="2400" b="1" baseline="30000" dirty="0">
                <a:latin typeface="Palatino Linotype" panose="02040502050505030304" pitchFamily="18" charset="0"/>
              </a:rPr>
              <a:t>13 </a:t>
            </a:r>
            <a:r>
              <a:rPr lang="en-US" sz="2400" dirty="0">
                <a:latin typeface="Palatino Linotype" panose="02040502050505030304" pitchFamily="18" charset="0"/>
              </a:rPr>
              <a:t>And rend your heart and not your garments.”</a:t>
            </a:r>
            <a:br>
              <a:rPr lang="en-US" sz="2400" dirty="0">
                <a:latin typeface="Palatino Linotype" panose="02040502050505030304" pitchFamily="18" charset="0"/>
              </a:rPr>
            </a:br>
            <a:r>
              <a:rPr lang="en-US" sz="2400" dirty="0">
                <a:latin typeface="Palatino Linotype" panose="02040502050505030304" pitchFamily="18" charset="0"/>
              </a:rPr>
              <a:t>Now return to the </a:t>
            </a:r>
            <a:r>
              <a:rPr lang="en-US" sz="2400" cap="small" dirty="0">
                <a:latin typeface="Palatino Linotype" panose="02040502050505030304" pitchFamily="18" charset="0"/>
              </a:rPr>
              <a:t>Lord</a:t>
            </a:r>
            <a:r>
              <a:rPr lang="en-US" sz="2400" dirty="0">
                <a:latin typeface="Palatino Linotype" panose="02040502050505030304" pitchFamily="18" charset="0"/>
              </a:rPr>
              <a:t> your God,</a:t>
            </a:r>
            <a:br>
              <a:rPr lang="en-US" sz="2400" dirty="0">
                <a:latin typeface="Palatino Linotype" panose="02040502050505030304" pitchFamily="18" charset="0"/>
              </a:rPr>
            </a:br>
            <a:r>
              <a:rPr lang="en-US" sz="2400" dirty="0">
                <a:latin typeface="Palatino Linotype" panose="02040502050505030304" pitchFamily="18" charset="0"/>
              </a:rPr>
              <a:t>For He is gracious and compassionate,</a:t>
            </a:r>
            <a:br>
              <a:rPr lang="en-US" sz="2400" dirty="0">
                <a:latin typeface="Palatino Linotype" panose="02040502050505030304" pitchFamily="18" charset="0"/>
              </a:rPr>
            </a:br>
            <a:r>
              <a:rPr lang="en-US" sz="2400" dirty="0">
                <a:latin typeface="Palatino Linotype" panose="02040502050505030304" pitchFamily="18" charset="0"/>
              </a:rPr>
              <a:t>Slow to anger, abounding in lovingkindness</a:t>
            </a:r>
            <a:br>
              <a:rPr lang="en-US" sz="2400" dirty="0">
                <a:latin typeface="Palatino Linotype" panose="02040502050505030304" pitchFamily="18" charset="0"/>
              </a:rPr>
            </a:br>
            <a:r>
              <a:rPr lang="en-US" sz="2400" dirty="0">
                <a:latin typeface="Palatino Linotype" panose="02040502050505030304" pitchFamily="18" charset="0"/>
              </a:rPr>
              <a:t>And relenting of evil.</a:t>
            </a:r>
          </a:p>
          <a:p>
            <a:r>
              <a:rPr lang="en-US" sz="2400" b="1" baseline="30000" dirty="0">
                <a:latin typeface="Palatino Linotype" panose="02040502050505030304" pitchFamily="18" charset="0"/>
              </a:rPr>
              <a:t>14 </a:t>
            </a:r>
            <a:r>
              <a:rPr lang="en-US" sz="2400" dirty="0">
                <a:latin typeface="Palatino Linotype" panose="02040502050505030304" pitchFamily="18" charset="0"/>
              </a:rPr>
              <a:t>Who knows whether He will not turn and relent</a:t>
            </a:r>
            <a:br>
              <a:rPr lang="en-US" sz="2400" dirty="0">
                <a:latin typeface="Palatino Linotype" panose="02040502050505030304" pitchFamily="18" charset="0"/>
              </a:rPr>
            </a:br>
            <a:r>
              <a:rPr lang="en-US" sz="2400" dirty="0">
                <a:latin typeface="Palatino Linotype" panose="02040502050505030304" pitchFamily="18" charset="0"/>
              </a:rPr>
              <a:t>And leave a blessing behind Him,</a:t>
            </a:r>
            <a:br>
              <a:rPr lang="en-US" sz="2400" dirty="0">
                <a:latin typeface="Palatino Linotype" panose="02040502050505030304" pitchFamily="18" charset="0"/>
              </a:rPr>
            </a:br>
            <a:r>
              <a:rPr lang="en-US" sz="2400" dirty="0">
                <a:latin typeface="Palatino Linotype" panose="02040502050505030304" pitchFamily="18" charset="0"/>
              </a:rPr>
              <a:t>Even a grain offering and a drink offering</a:t>
            </a:r>
            <a:br>
              <a:rPr lang="en-US" sz="2400" dirty="0">
                <a:latin typeface="Palatino Linotype" panose="02040502050505030304" pitchFamily="18" charset="0"/>
              </a:rPr>
            </a:br>
            <a:r>
              <a:rPr lang="en-US" sz="2400" dirty="0">
                <a:latin typeface="Palatino Linotype" panose="02040502050505030304" pitchFamily="18" charset="0"/>
              </a:rPr>
              <a:t>For the </a:t>
            </a:r>
            <a:r>
              <a:rPr lang="en-US" sz="2400" cap="small" dirty="0">
                <a:latin typeface="Palatino Linotype" panose="02040502050505030304" pitchFamily="18" charset="0"/>
              </a:rPr>
              <a:t>Lord</a:t>
            </a:r>
            <a:r>
              <a:rPr lang="en-US" sz="2400" dirty="0">
                <a:latin typeface="Palatino Linotype" panose="02040502050505030304" pitchFamily="18" charset="0"/>
              </a:rPr>
              <a:t> your God?</a:t>
            </a:r>
          </a:p>
        </p:txBody>
      </p:sp>
    </p:spTree>
    <p:extLst>
      <p:ext uri="{BB962C8B-B14F-4D97-AF65-F5344CB8AC3E}">
        <p14:creationId xmlns:p14="http://schemas.microsoft.com/office/powerpoint/2010/main" val="173668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49959"/>
            <a:ext cx="8077200" cy="2000548"/>
          </a:xfrm>
          <a:prstGeom prst="rect">
            <a:avLst/>
          </a:prstGeom>
          <a:noFill/>
        </p:spPr>
        <p:txBody>
          <a:bodyPr wrap="square" rtlCol="0">
            <a:spAutoFit/>
          </a:bodyPr>
          <a:lstStyle/>
          <a:p>
            <a:r>
              <a:rPr lang="en-US" sz="2800" b="1" cap="small" dirty="0">
                <a:solidFill>
                  <a:schemeClr val="bg1"/>
                </a:solidFill>
              </a:rPr>
              <a:t>The Danger of Being Self-Satisfied</a:t>
            </a:r>
          </a:p>
          <a:p>
            <a:pPr marL="342900" indent="-342900">
              <a:buFont typeface="Arial" panose="020B0604020202020204" pitchFamily="34" charset="0"/>
              <a:buChar char="•"/>
            </a:pPr>
            <a:r>
              <a:rPr lang="en-US" sz="2400" b="1" dirty="0">
                <a:solidFill>
                  <a:schemeClr val="bg1"/>
                </a:solidFill>
              </a:rPr>
              <a:t>	The Pharisee in the Temple</a:t>
            </a:r>
          </a:p>
          <a:p>
            <a:pPr marL="342900" indent="-342900">
              <a:buFont typeface="Arial" panose="020B0604020202020204" pitchFamily="34" charset="0"/>
              <a:buChar char="•"/>
            </a:pPr>
            <a:r>
              <a:rPr lang="en-US" sz="2400" b="1" dirty="0">
                <a:solidFill>
                  <a:schemeClr val="bg1"/>
                </a:solidFill>
              </a:rPr>
              <a:t>	The Rich Man perhaps</a:t>
            </a:r>
          </a:p>
          <a:p>
            <a:pPr marL="342900" indent="-342900">
              <a:buFont typeface="Arial" panose="020B0604020202020204" pitchFamily="34" charset="0"/>
              <a:buChar char="•"/>
            </a:pPr>
            <a:r>
              <a:rPr lang="en-US" sz="2400" b="1" dirty="0">
                <a:solidFill>
                  <a:schemeClr val="bg1"/>
                </a:solidFill>
              </a:rPr>
              <a:t>	Paul wasn’t</a:t>
            </a:r>
          </a:p>
          <a:p>
            <a:pPr marL="1257300" lvl="2" indent="-342900">
              <a:buFont typeface="Arial" panose="020B0604020202020204" pitchFamily="34" charset="0"/>
              <a:buChar char="•"/>
            </a:pPr>
            <a:r>
              <a:rPr lang="en-US" sz="2400" b="1" dirty="0">
                <a:solidFill>
                  <a:schemeClr val="bg1"/>
                </a:solidFill>
              </a:rPr>
              <a:t>1 Corinthians 4:4</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774" y="2133600"/>
            <a:ext cx="568382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38400" y="2679680"/>
            <a:ext cx="4419600" cy="1569660"/>
          </a:xfrm>
          <a:prstGeom prst="rect">
            <a:avLst/>
          </a:prstGeom>
        </p:spPr>
        <p:txBody>
          <a:bodyPr wrap="square">
            <a:spAutoFit/>
          </a:bodyPr>
          <a:lstStyle/>
          <a:p>
            <a:r>
              <a:rPr lang="en-US" sz="2400" b="1" baseline="30000" dirty="0">
                <a:latin typeface="Palatino Linotype" panose="02040502050505030304" pitchFamily="18" charset="0"/>
              </a:rPr>
              <a:t>4 </a:t>
            </a:r>
            <a:r>
              <a:rPr lang="en-US" sz="2400" dirty="0">
                <a:latin typeface="Palatino Linotype" panose="02040502050505030304" pitchFamily="18" charset="0"/>
              </a:rPr>
              <a:t>For I am conscious of nothing against myself, yet I am not by this acquitted; but the one who examines me is the Lord.</a:t>
            </a:r>
          </a:p>
        </p:txBody>
      </p:sp>
    </p:spTree>
    <p:extLst>
      <p:ext uri="{BB962C8B-B14F-4D97-AF65-F5344CB8AC3E}">
        <p14:creationId xmlns:p14="http://schemas.microsoft.com/office/powerpoint/2010/main" val="35031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49959"/>
            <a:ext cx="8077200" cy="2369880"/>
          </a:xfrm>
          <a:prstGeom prst="rect">
            <a:avLst/>
          </a:prstGeom>
          <a:noFill/>
        </p:spPr>
        <p:txBody>
          <a:bodyPr wrap="square" rtlCol="0">
            <a:spAutoFit/>
          </a:bodyPr>
          <a:lstStyle/>
          <a:p>
            <a:r>
              <a:rPr lang="en-US" sz="2800" b="1" cap="small" dirty="0">
                <a:solidFill>
                  <a:schemeClr val="bg1"/>
                </a:solidFill>
              </a:rPr>
              <a:t>The Danger of Being Self-Satisfied</a:t>
            </a:r>
          </a:p>
          <a:p>
            <a:pPr marL="342900" indent="-342900">
              <a:buFont typeface="Arial" panose="020B0604020202020204" pitchFamily="34" charset="0"/>
              <a:buChar char="•"/>
            </a:pPr>
            <a:r>
              <a:rPr lang="en-US" sz="2400" b="1" dirty="0">
                <a:solidFill>
                  <a:schemeClr val="bg1"/>
                </a:solidFill>
              </a:rPr>
              <a:t>	The Pharisee in the Temple</a:t>
            </a:r>
          </a:p>
          <a:p>
            <a:pPr marL="342900" indent="-342900">
              <a:buFont typeface="Arial" panose="020B0604020202020204" pitchFamily="34" charset="0"/>
              <a:buChar char="•"/>
            </a:pPr>
            <a:r>
              <a:rPr lang="en-US" sz="2400" b="1" dirty="0">
                <a:solidFill>
                  <a:schemeClr val="bg1"/>
                </a:solidFill>
              </a:rPr>
              <a:t>	The Rich Man perhaps</a:t>
            </a:r>
          </a:p>
          <a:p>
            <a:pPr marL="342900" indent="-342900">
              <a:buFont typeface="Arial" panose="020B0604020202020204" pitchFamily="34" charset="0"/>
              <a:buChar char="•"/>
            </a:pPr>
            <a:r>
              <a:rPr lang="en-US" sz="2400" b="1" dirty="0">
                <a:solidFill>
                  <a:schemeClr val="bg1"/>
                </a:solidFill>
              </a:rPr>
              <a:t>	Paul wasn’t</a:t>
            </a:r>
          </a:p>
          <a:p>
            <a:pPr marL="1257300" lvl="2" indent="-342900">
              <a:buFont typeface="Arial" panose="020B0604020202020204" pitchFamily="34" charset="0"/>
              <a:buChar char="•"/>
            </a:pPr>
            <a:r>
              <a:rPr lang="en-US" sz="2400" b="1" dirty="0">
                <a:solidFill>
                  <a:schemeClr val="bg1"/>
                </a:solidFill>
              </a:rPr>
              <a:t>1 Corinthians 4:4</a:t>
            </a:r>
          </a:p>
          <a:p>
            <a:pPr marL="1257300" lvl="2" indent="-342900">
              <a:buFont typeface="Arial" panose="020B0604020202020204" pitchFamily="34" charset="0"/>
              <a:buChar char="•"/>
            </a:pPr>
            <a:r>
              <a:rPr lang="en-US" sz="2400" b="1" dirty="0">
                <a:solidFill>
                  <a:schemeClr val="bg1"/>
                </a:solidFill>
              </a:rPr>
              <a:t>1 Corinthians 9:27</a:t>
            </a:r>
            <a:endParaRPr lang="en-US" sz="2400" dirty="0">
              <a:solidFill>
                <a:schemeClr val="bg1"/>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362200"/>
            <a:ext cx="621722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38400" y="2926140"/>
            <a:ext cx="4648200" cy="1569660"/>
          </a:xfrm>
          <a:prstGeom prst="rect">
            <a:avLst/>
          </a:prstGeom>
        </p:spPr>
        <p:txBody>
          <a:bodyPr wrap="square">
            <a:spAutoFit/>
          </a:bodyPr>
          <a:lstStyle/>
          <a:p>
            <a:r>
              <a:rPr lang="en-US" sz="2400" b="1" baseline="30000" dirty="0">
                <a:latin typeface="Palatino Linotype" panose="02040502050505030304" pitchFamily="18" charset="0"/>
              </a:rPr>
              <a:t>27 </a:t>
            </a:r>
            <a:r>
              <a:rPr lang="en-US" sz="2400" dirty="0">
                <a:latin typeface="Palatino Linotype" panose="02040502050505030304" pitchFamily="18" charset="0"/>
              </a:rPr>
              <a:t>but I discipline my body and make it my slave, so that, after I have preached to others, I myself will not be disqualified.</a:t>
            </a:r>
          </a:p>
        </p:txBody>
      </p:sp>
    </p:spTree>
    <p:extLst>
      <p:ext uri="{BB962C8B-B14F-4D97-AF65-F5344CB8AC3E}">
        <p14:creationId xmlns:p14="http://schemas.microsoft.com/office/powerpoint/2010/main" val="267500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49959"/>
            <a:ext cx="8077200" cy="4278094"/>
          </a:xfrm>
          <a:prstGeom prst="rect">
            <a:avLst/>
          </a:prstGeom>
          <a:noFill/>
        </p:spPr>
        <p:txBody>
          <a:bodyPr wrap="square" rtlCol="0">
            <a:spAutoFit/>
          </a:bodyPr>
          <a:lstStyle/>
          <a:p>
            <a:r>
              <a:rPr lang="en-US" sz="2800" b="1" cap="small" dirty="0">
                <a:solidFill>
                  <a:schemeClr val="bg1"/>
                </a:solidFill>
              </a:rPr>
              <a:t>The Danger of Being Self-Satisfied</a:t>
            </a:r>
          </a:p>
          <a:p>
            <a:pPr marL="342900" indent="-342900">
              <a:buFont typeface="Arial" panose="020B0604020202020204" pitchFamily="34" charset="0"/>
              <a:buChar char="•"/>
            </a:pPr>
            <a:r>
              <a:rPr lang="en-US" sz="2400" b="1" dirty="0">
                <a:solidFill>
                  <a:schemeClr val="bg1"/>
                </a:solidFill>
              </a:rPr>
              <a:t>	The Pharisee in the Temple</a:t>
            </a:r>
          </a:p>
          <a:p>
            <a:pPr marL="342900" indent="-342900">
              <a:buFont typeface="Arial" panose="020B0604020202020204" pitchFamily="34" charset="0"/>
              <a:buChar char="•"/>
            </a:pPr>
            <a:r>
              <a:rPr lang="en-US" sz="2400" b="1" dirty="0">
                <a:solidFill>
                  <a:schemeClr val="bg1"/>
                </a:solidFill>
              </a:rPr>
              <a:t>	The Rich Man perhaps</a:t>
            </a:r>
          </a:p>
          <a:p>
            <a:pPr marL="342900" indent="-342900">
              <a:buFont typeface="Arial" panose="020B0604020202020204" pitchFamily="34" charset="0"/>
              <a:buChar char="•"/>
            </a:pPr>
            <a:r>
              <a:rPr lang="en-US" sz="2400" b="1" dirty="0">
                <a:solidFill>
                  <a:schemeClr val="bg1"/>
                </a:solidFill>
              </a:rPr>
              <a:t>	Paul wasn’t</a:t>
            </a:r>
          </a:p>
          <a:p>
            <a:pPr marL="1257300" lvl="2" indent="-342900">
              <a:buFont typeface="Arial" panose="020B0604020202020204" pitchFamily="34" charset="0"/>
              <a:buChar char="•"/>
            </a:pPr>
            <a:r>
              <a:rPr lang="en-US" sz="2400" b="1" dirty="0">
                <a:solidFill>
                  <a:schemeClr val="bg1"/>
                </a:solidFill>
              </a:rPr>
              <a:t>1 Corinthians 4:4</a:t>
            </a:r>
          </a:p>
          <a:p>
            <a:pPr marL="1257300" lvl="2" indent="-342900">
              <a:buFont typeface="Arial" panose="020B0604020202020204" pitchFamily="34" charset="0"/>
              <a:buChar char="•"/>
            </a:pPr>
            <a:r>
              <a:rPr lang="en-US" sz="2400" b="1" dirty="0">
                <a:solidFill>
                  <a:schemeClr val="bg1"/>
                </a:solidFill>
              </a:rPr>
              <a:t>1 Corinthians 9:27</a:t>
            </a:r>
          </a:p>
          <a:p>
            <a:pPr marL="1257300" lvl="2" indent="-342900">
              <a:buFont typeface="Arial" panose="020B0604020202020204" pitchFamily="34" charset="0"/>
              <a:buChar char="•"/>
            </a:pPr>
            <a:r>
              <a:rPr lang="en-US" sz="2400" b="1" dirty="0">
                <a:solidFill>
                  <a:schemeClr val="bg1"/>
                </a:solidFill>
              </a:rPr>
              <a:t>self-satisfaction is no guarantee of justification,</a:t>
            </a:r>
          </a:p>
          <a:p>
            <a:pPr lvl="3"/>
            <a:r>
              <a:rPr lang="en-US" sz="2400" b="1" dirty="0">
                <a:solidFill>
                  <a:schemeClr val="bg1"/>
                </a:solidFill>
              </a:rPr>
              <a:t>may actually result in condemnation!</a:t>
            </a:r>
          </a:p>
          <a:p>
            <a:endParaRPr lang="en-US" sz="2400" dirty="0">
              <a:solidFill>
                <a:schemeClr val="bg1"/>
              </a:solidFill>
            </a:endParaRPr>
          </a:p>
          <a:p>
            <a:r>
              <a:rPr lang="en-US" sz="2800" b="1" cap="small" dirty="0">
                <a:solidFill>
                  <a:schemeClr val="bg1"/>
                </a:solidFill>
              </a:rPr>
              <a:t>The Self-Satisfied Church</a:t>
            </a:r>
          </a:p>
          <a:p>
            <a:pPr marL="1257300" lvl="2" indent="-342900">
              <a:buFont typeface="Arial" panose="020B0604020202020204" pitchFamily="34" charset="0"/>
              <a:buChar char="•"/>
            </a:pPr>
            <a:r>
              <a:rPr lang="en-US" sz="2400" b="1" dirty="0">
                <a:solidFill>
                  <a:schemeClr val="bg1"/>
                </a:solidFill>
              </a:rPr>
              <a:t>Laodicea, Revelation 3:15</a:t>
            </a:r>
            <a:r>
              <a:rPr lang="en-US" sz="2400" b="1" i="1" dirty="0">
                <a:solidFill>
                  <a:schemeClr val="bg1"/>
                </a:solidFill>
              </a:rPr>
              <a:t>ff</a:t>
            </a:r>
            <a:endParaRPr lang="en-US" sz="2400" dirty="0">
              <a:solidFill>
                <a:schemeClr val="bg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74" y="0"/>
            <a:ext cx="8274626"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18242" y="381000"/>
            <a:ext cx="6739958" cy="3416320"/>
          </a:xfrm>
          <a:prstGeom prst="rect">
            <a:avLst/>
          </a:prstGeom>
        </p:spPr>
        <p:txBody>
          <a:bodyPr wrap="square">
            <a:spAutoFit/>
          </a:bodyPr>
          <a:lstStyle/>
          <a:p>
            <a:r>
              <a:rPr lang="en-US" sz="2400" b="1" baseline="30000" dirty="0">
                <a:latin typeface="Palatino Linotype" panose="02040502050505030304" pitchFamily="18" charset="0"/>
              </a:rPr>
              <a:t>15 </a:t>
            </a:r>
            <a:r>
              <a:rPr lang="en-US" sz="2400" dirty="0">
                <a:latin typeface="Palatino Linotype" panose="02040502050505030304" pitchFamily="18" charset="0"/>
              </a:rPr>
              <a:t>‘I know your deeds, that you are neither cold nor hot; I wish that you were cold or hot. </a:t>
            </a:r>
            <a:r>
              <a:rPr lang="en-US" sz="2400" b="1" baseline="30000" dirty="0">
                <a:latin typeface="Palatino Linotype" panose="02040502050505030304" pitchFamily="18" charset="0"/>
              </a:rPr>
              <a:t>16 </a:t>
            </a:r>
            <a:r>
              <a:rPr lang="en-US" sz="2400" dirty="0">
                <a:latin typeface="Palatino Linotype" panose="02040502050505030304" pitchFamily="18" charset="0"/>
              </a:rPr>
              <a:t>So because you are lukewarm, and neither hot nor cold, I will spit you out of My mouth. </a:t>
            </a:r>
          </a:p>
          <a:p>
            <a:r>
              <a:rPr lang="en-US" sz="2400" b="1" baseline="30000" dirty="0">
                <a:latin typeface="Palatino Linotype" panose="02040502050505030304" pitchFamily="18" charset="0"/>
              </a:rPr>
              <a:t>17 </a:t>
            </a:r>
            <a:r>
              <a:rPr lang="en-US" sz="2400" dirty="0">
                <a:latin typeface="Palatino Linotype" panose="02040502050505030304" pitchFamily="18" charset="0"/>
              </a:rPr>
              <a:t>Because you say, “I am rich, and have become wealthy, and have need of nothing,” and you do not know that you are wretched and miserable and poor and blind and naked, </a:t>
            </a:r>
            <a:r>
              <a:rPr lang="en-US" sz="2400" b="1" baseline="30000" dirty="0">
                <a:latin typeface="Palatino Linotype" panose="02040502050505030304" pitchFamily="18" charset="0"/>
              </a:rPr>
              <a:t>18 </a:t>
            </a:r>
            <a:r>
              <a:rPr lang="en-US" sz="2400" dirty="0">
                <a:latin typeface="Palatino Linotype" panose="02040502050505030304" pitchFamily="18" charset="0"/>
              </a:rPr>
              <a:t>I advise you to buy from Me gold refined by fire…</a:t>
            </a:r>
          </a:p>
        </p:txBody>
      </p:sp>
    </p:spTree>
    <p:extLst>
      <p:ext uri="{BB962C8B-B14F-4D97-AF65-F5344CB8AC3E}">
        <p14:creationId xmlns:p14="http://schemas.microsoft.com/office/powerpoint/2010/main" val="15819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49959"/>
            <a:ext cx="8077200" cy="5447645"/>
          </a:xfrm>
          <a:prstGeom prst="rect">
            <a:avLst/>
          </a:prstGeom>
          <a:noFill/>
        </p:spPr>
        <p:txBody>
          <a:bodyPr wrap="square" rtlCol="0">
            <a:spAutoFit/>
          </a:bodyPr>
          <a:lstStyle/>
          <a:p>
            <a:r>
              <a:rPr lang="en-US" sz="2800" b="1" cap="small" dirty="0">
                <a:solidFill>
                  <a:schemeClr val="bg1"/>
                </a:solidFill>
              </a:rPr>
              <a:t>The Danger of Being Self-Satisfied</a:t>
            </a:r>
          </a:p>
          <a:p>
            <a:pPr marL="342900" indent="-342900">
              <a:buFont typeface="Arial" panose="020B0604020202020204" pitchFamily="34" charset="0"/>
              <a:buChar char="•"/>
            </a:pPr>
            <a:r>
              <a:rPr lang="en-US" sz="2400" b="1" dirty="0">
                <a:solidFill>
                  <a:schemeClr val="bg1"/>
                </a:solidFill>
              </a:rPr>
              <a:t>	The Pharisee in the Temple</a:t>
            </a:r>
          </a:p>
          <a:p>
            <a:pPr marL="342900" indent="-342900">
              <a:buFont typeface="Arial" panose="020B0604020202020204" pitchFamily="34" charset="0"/>
              <a:buChar char="•"/>
            </a:pPr>
            <a:r>
              <a:rPr lang="en-US" sz="2400" b="1" dirty="0">
                <a:solidFill>
                  <a:schemeClr val="bg1"/>
                </a:solidFill>
              </a:rPr>
              <a:t>	The Rich Man perhaps</a:t>
            </a:r>
          </a:p>
          <a:p>
            <a:pPr marL="342900" indent="-342900">
              <a:buFont typeface="Arial" panose="020B0604020202020204" pitchFamily="34" charset="0"/>
              <a:buChar char="•"/>
            </a:pPr>
            <a:r>
              <a:rPr lang="en-US" sz="2400" b="1" dirty="0">
                <a:solidFill>
                  <a:schemeClr val="bg1"/>
                </a:solidFill>
              </a:rPr>
              <a:t>	Paul wasn’t</a:t>
            </a:r>
          </a:p>
          <a:p>
            <a:pPr marL="1257300" lvl="2" indent="-342900">
              <a:buFont typeface="Arial" panose="020B0604020202020204" pitchFamily="34" charset="0"/>
              <a:buChar char="•"/>
            </a:pPr>
            <a:r>
              <a:rPr lang="en-US" sz="2400" b="1" dirty="0">
                <a:solidFill>
                  <a:schemeClr val="bg1"/>
                </a:solidFill>
              </a:rPr>
              <a:t>1 Corinthians 4:4</a:t>
            </a:r>
          </a:p>
          <a:p>
            <a:pPr marL="1257300" lvl="2" indent="-342900">
              <a:buFont typeface="Arial" panose="020B0604020202020204" pitchFamily="34" charset="0"/>
              <a:buChar char="•"/>
            </a:pPr>
            <a:r>
              <a:rPr lang="en-US" sz="2400" b="1" dirty="0">
                <a:solidFill>
                  <a:schemeClr val="bg1"/>
                </a:solidFill>
              </a:rPr>
              <a:t>1 Corinthians 9:27</a:t>
            </a:r>
          </a:p>
          <a:p>
            <a:pPr marL="1257300" lvl="2" indent="-342900">
              <a:buFont typeface="Arial" panose="020B0604020202020204" pitchFamily="34" charset="0"/>
              <a:buChar char="•"/>
            </a:pPr>
            <a:r>
              <a:rPr lang="en-US" sz="2400" b="1" dirty="0">
                <a:solidFill>
                  <a:schemeClr val="bg1"/>
                </a:solidFill>
              </a:rPr>
              <a:t>self-satisfaction is no guarantee of justification,</a:t>
            </a:r>
          </a:p>
          <a:p>
            <a:pPr lvl="3"/>
            <a:r>
              <a:rPr lang="en-US" sz="2400" b="1" dirty="0">
                <a:solidFill>
                  <a:schemeClr val="bg1"/>
                </a:solidFill>
              </a:rPr>
              <a:t>may actually result in condemnation!</a:t>
            </a:r>
          </a:p>
          <a:p>
            <a:endParaRPr lang="en-US" sz="2400" dirty="0">
              <a:solidFill>
                <a:schemeClr val="bg1"/>
              </a:solidFill>
            </a:endParaRPr>
          </a:p>
          <a:p>
            <a:r>
              <a:rPr lang="en-US" sz="2800" b="1" cap="small" dirty="0">
                <a:solidFill>
                  <a:schemeClr val="bg1"/>
                </a:solidFill>
              </a:rPr>
              <a:t>The Self-Satisfied Church</a:t>
            </a:r>
          </a:p>
          <a:p>
            <a:pPr marL="1257300" lvl="2" indent="-342900">
              <a:buFont typeface="Arial" panose="020B0604020202020204" pitchFamily="34" charset="0"/>
              <a:buChar char="•"/>
            </a:pPr>
            <a:r>
              <a:rPr lang="en-US" sz="2400" b="1" dirty="0">
                <a:solidFill>
                  <a:schemeClr val="bg1"/>
                </a:solidFill>
              </a:rPr>
              <a:t>Laodicea, Revelation 3:15</a:t>
            </a:r>
            <a:r>
              <a:rPr lang="en-US" sz="2400" b="1" i="1" dirty="0">
                <a:solidFill>
                  <a:schemeClr val="bg1"/>
                </a:solidFill>
              </a:rPr>
              <a:t>ff</a:t>
            </a:r>
          </a:p>
          <a:p>
            <a:pPr marL="1257300" lvl="2" indent="-342900">
              <a:buFont typeface="Arial" panose="020B0604020202020204" pitchFamily="34" charset="0"/>
              <a:buChar char="•"/>
            </a:pPr>
            <a:endParaRPr lang="en-US" sz="2400" b="1" dirty="0">
              <a:solidFill>
                <a:schemeClr val="bg1"/>
              </a:solidFill>
            </a:endParaRPr>
          </a:p>
          <a:p>
            <a:pPr marL="0" lvl="2"/>
            <a:r>
              <a:rPr lang="en-US" sz="2800" b="1" cap="small" dirty="0">
                <a:solidFill>
                  <a:schemeClr val="bg1"/>
                </a:solidFill>
              </a:rPr>
              <a:t>Shared Accountability</a:t>
            </a:r>
          </a:p>
          <a:p>
            <a:pPr marL="1257300" lvl="2" indent="-342900">
              <a:buFont typeface="Arial" panose="020B0604020202020204" pitchFamily="34" charset="0"/>
              <a:buChar char="•"/>
            </a:pPr>
            <a:r>
              <a:rPr lang="en-US" sz="2400" b="1" dirty="0">
                <a:solidFill>
                  <a:schemeClr val="bg1"/>
                </a:solidFill>
              </a:rPr>
              <a:t>Daniel 9</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8458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400" y="1066800"/>
            <a:ext cx="6739958" cy="3046988"/>
          </a:xfrm>
          <a:prstGeom prst="rect">
            <a:avLst/>
          </a:prstGeom>
        </p:spPr>
        <p:txBody>
          <a:bodyPr wrap="square">
            <a:spAutoFit/>
          </a:bodyPr>
          <a:lstStyle/>
          <a:p>
            <a:r>
              <a:rPr lang="en-US" sz="2400" b="1" baseline="30000" dirty="0">
                <a:latin typeface="Palatino Linotype" panose="02040502050505030304" pitchFamily="18" charset="0"/>
              </a:rPr>
              <a:t>8 </a:t>
            </a:r>
            <a:r>
              <a:rPr lang="en-US" sz="2400" dirty="0">
                <a:latin typeface="Palatino Linotype" panose="02040502050505030304" pitchFamily="18" charset="0"/>
              </a:rPr>
              <a:t>Open shame belongs to us, O Lord, to our kings, our princes and our fathers, because we have sinned against You. </a:t>
            </a:r>
            <a:r>
              <a:rPr lang="en-US" sz="2400" b="1" baseline="30000" dirty="0">
                <a:latin typeface="Palatino Linotype" panose="02040502050505030304" pitchFamily="18" charset="0"/>
              </a:rPr>
              <a:t>9 </a:t>
            </a:r>
            <a:r>
              <a:rPr lang="en-US" sz="2400" dirty="0">
                <a:latin typeface="Palatino Linotype" panose="02040502050505030304" pitchFamily="18" charset="0"/>
              </a:rPr>
              <a:t>To the Lord our God belong compassion and forgiveness, for we have rebelled against Him; </a:t>
            </a:r>
            <a:r>
              <a:rPr lang="en-US" sz="2400" b="1" baseline="30000" dirty="0">
                <a:latin typeface="Palatino Linotype" panose="02040502050505030304" pitchFamily="18" charset="0"/>
              </a:rPr>
              <a:t>10 </a:t>
            </a:r>
            <a:r>
              <a:rPr lang="en-US" sz="2400" dirty="0">
                <a:latin typeface="Palatino Linotype" panose="02040502050505030304" pitchFamily="18" charset="0"/>
              </a:rPr>
              <a:t>nor have we obeyed the voice of the </a:t>
            </a:r>
            <a:r>
              <a:rPr lang="en-US" sz="2400" cap="small" dirty="0">
                <a:latin typeface="Palatino Linotype" panose="02040502050505030304" pitchFamily="18" charset="0"/>
              </a:rPr>
              <a:t>Lord</a:t>
            </a:r>
            <a:r>
              <a:rPr lang="en-US" sz="2400" dirty="0">
                <a:latin typeface="Palatino Linotype" panose="02040502050505030304" pitchFamily="18" charset="0"/>
              </a:rPr>
              <a:t> our God, to walk in His teachings which He set before us through His servants the prophets.</a:t>
            </a:r>
          </a:p>
        </p:txBody>
      </p:sp>
    </p:spTree>
    <p:extLst>
      <p:ext uri="{BB962C8B-B14F-4D97-AF65-F5344CB8AC3E}">
        <p14:creationId xmlns:p14="http://schemas.microsoft.com/office/powerpoint/2010/main" val="27777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4096</TotalTime>
  <Words>339</Words>
  <Application>Microsoft Office PowerPoint</Application>
  <PresentationFormat>On-screen Show (4:3)</PresentationFormat>
  <Paragraphs>166</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Palatino Linotype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james.l.mounts@aol.com</cp:lastModifiedBy>
  <cp:revision>26</cp:revision>
  <dcterms:created xsi:type="dcterms:W3CDTF">2017-05-31T22:41:44Z</dcterms:created>
  <dcterms:modified xsi:type="dcterms:W3CDTF">2017-06-04T16:23:47Z</dcterms:modified>
</cp:coreProperties>
</file>