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8" r:id="rId3"/>
    <p:sldId id="259" r:id="rId4"/>
    <p:sldId id="260" r:id="rId5"/>
    <p:sldId id="263" r:id="rId6"/>
    <p:sldId id="264" r:id="rId7"/>
    <p:sldId id="265" r:id="rId8"/>
    <p:sldId id="266" r:id="rId9"/>
    <p:sldId id="267" r:id="rId10"/>
    <p:sldId id="268" r:id="rId11"/>
    <p:sldId id="269" r:id="rId12"/>
    <p:sldId id="270" r:id="rId13"/>
    <p:sldId id="271" r:id="rId14"/>
    <p:sldId id="272" r:id="rId15"/>
    <p:sldId id="273" r:id="rId16"/>
    <p:sldId id="274" r:id="rId17"/>
    <p:sldId id="262" r:id="rId18"/>
    <p:sldId id="261" r:id="rId19"/>
    <p:sldId id="277" r:id="rId20"/>
    <p:sldId id="275" r:id="rId21"/>
    <p:sldId id="280" r:id="rId22"/>
    <p:sldId id="276" r:id="rId23"/>
    <p:sldId id="278" r:id="rId24"/>
    <p:sldId id="279"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DAB07005-A1F2-4F7F-9DE5-8E7DDB06D9FE}" type="datetimeFigureOut">
              <a:rPr lang="en-US" smtClean="0"/>
              <a:t>6/11/2017</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6766F73E-4EF1-4CFF-BD00-5A7C576EE5D9}" type="slidenum">
              <a:rPr lang="en-US" smtClean="0"/>
              <a:t>‹#›</a:t>
            </a:fld>
            <a:endParaRPr lang="en-US"/>
          </a:p>
        </p:txBody>
      </p:sp>
    </p:spTree>
    <p:extLst>
      <p:ext uri="{BB962C8B-B14F-4D97-AF65-F5344CB8AC3E}">
        <p14:creationId xmlns:p14="http://schemas.microsoft.com/office/powerpoint/2010/main" val="91919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C7A85-D71A-4BE6-93E7-774FD47DE2C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075514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Heb. </a:t>
            </a:r>
            <a:r>
              <a:rPr lang="en-US" smtClean="0"/>
              <a:t>11: Should </a:t>
            </a:r>
            <a:r>
              <a:rPr lang="en-US" dirty="0" smtClean="0"/>
              <a:t>we doubt that their stories were included in the OT with a view to promoting similar conduct on our part?</a:t>
            </a:r>
          </a:p>
          <a:p>
            <a:endParaRPr lang="en-US" dirty="0"/>
          </a:p>
        </p:txBody>
      </p:sp>
      <p:sp>
        <p:nvSpPr>
          <p:cNvPr id="4" name="Slide Number Placeholder 3"/>
          <p:cNvSpPr>
            <a:spLocks noGrp="1"/>
          </p:cNvSpPr>
          <p:nvPr>
            <p:ph type="sldNum" sz="quarter" idx="10"/>
          </p:nvPr>
        </p:nvSpPr>
        <p:spPr/>
        <p:txBody>
          <a:bodyPr/>
          <a:lstStyle/>
          <a:p>
            <a:fld id="{6766F73E-4EF1-4CFF-BD00-5A7C576EE5D9}" type="slidenum">
              <a:rPr lang="en-US" smtClean="0"/>
              <a:t>20</a:t>
            </a:fld>
            <a:endParaRPr lang="en-US"/>
          </a:p>
        </p:txBody>
      </p:sp>
    </p:spTree>
    <p:extLst>
      <p:ext uri="{BB962C8B-B14F-4D97-AF65-F5344CB8AC3E}">
        <p14:creationId xmlns:p14="http://schemas.microsoft.com/office/powerpoint/2010/main" val="2029056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Heb. </a:t>
            </a:r>
            <a:r>
              <a:rPr lang="en-US" smtClean="0"/>
              <a:t>11: Should </a:t>
            </a:r>
            <a:r>
              <a:rPr lang="en-US" dirty="0" smtClean="0"/>
              <a:t>we doubt that their stories were included in the OT with a view to promoting similar conduct on our part?</a:t>
            </a:r>
          </a:p>
          <a:p>
            <a:endParaRPr lang="en-US" dirty="0"/>
          </a:p>
        </p:txBody>
      </p:sp>
      <p:sp>
        <p:nvSpPr>
          <p:cNvPr id="4" name="Slide Number Placeholder 3"/>
          <p:cNvSpPr>
            <a:spLocks noGrp="1"/>
          </p:cNvSpPr>
          <p:nvPr>
            <p:ph type="sldNum" sz="quarter" idx="10"/>
          </p:nvPr>
        </p:nvSpPr>
        <p:spPr/>
        <p:txBody>
          <a:bodyPr/>
          <a:lstStyle/>
          <a:p>
            <a:fld id="{6766F73E-4EF1-4CFF-BD00-5A7C576EE5D9}" type="slidenum">
              <a:rPr lang="en-US" smtClean="0"/>
              <a:t>21</a:t>
            </a:fld>
            <a:endParaRPr lang="en-US"/>
          </a:p>
        </p:txBody>
      </p:sp>
    </p:spTree>
    <p:extLst>
      <p:ext uri="{BB962C8B-B14F-4D97-AF65-F5344CB8AC3E}">
        <p14:creationId xmlns:p14="http://schemas.microsoft.com/office/powerpoint/2010/main" val="2029056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Heb. </a:t>
            </a:r>
            <a:r>
              <a:rPr lang="en-US" smtClean="0"/>
              <a:t>11: Should </a:t>
            </a:r>
            <a:r>
              <a:rPr lang="en-US" dirty="0" smtClean="0"/>
              <a:t>we doubt that their stories were included in the OT with a view to promoting similar conduct on our part?</a:t>
            </a:r>
          </a:p>
          <a:p>
            <a:endParaRPr lang="en-US" dirty="0"/>
          </a:p>
        </p:txBody>
      </p:sp>
      <p:sp>
        <p:nvSpPr>
          <p:cNvPr id="4" name="Slide Number Placeholder 3"/>
          <p:cNvSpPr>
            <a:spLocks noGrp="1"/>
          </p:cNvSpPr>
          <p:nvPr>
            <p:ph type="sldNum" sz="quarter" idx="10"/>
          </p:nvPr>
        </p:nvSpPr>
        <p:spPr/>
        <p:txBody>
          <a:bodyPr/>
          <a:lstStyle/>
          <a:p>
            <a:fld id="{6766F73E-4EF1-4CFF-BD00-5A7C576EE5D9}" type="slidenum">
              <a:rPr lang="en-US" smtClean="0"/>
              <a:t>22</a:t>
            </a:fld>
            <a:endParaRPr lang="en-US"/>
          </a:p>
        </p:txBody>
      </p:sp>
    </p:spTree>
    <p:extLst>
      <p:ext uri="{BB962C8B-B14F-4D97-AF65-F5344CB8AC3E}">
        <p14:creationId xmlns:p14="http://schemas.microsoft.com/office/powerpoint/2010/main" val="2029056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Heb. </a:t>
            </a:r>
            <a:r>
              <a:rPr lang="en-US" smtClean="0"/>
              <a:t>11: Should </a:t>
            </a:r>
            <a:r>
              <a:rPr lang="en-US" dirty="0" smtClean="0"/>
              <a:t>we doubt that their stories were included in the OT with a view to promoting similar conduct on our part?</a:t>
            </a:r>
          </a:p>
          <a:p>
            <a:endParaRPr lang="en-US" dirty="0"/>
          </a:p>
        </p:txBody>
      </p:sp>
      <p:sp>
        <p:nvSpPr>
          <p:cNvPr id="4" name="Slide Number Placeholder 3"/>
          <p:cNvSpPr>
            <a:spLocks noGrp="1"/>
          </p:cNvSpPr>
          <p:nvPr>
            <p:ph type="sldNum" sz="quarter" idx="10"/>
          </p:nvPr>
        </p:nvSpPr>
        <p:spPr/>
        <p:txBody>
          <a:bodyPr/>
          <a:lstStyle/>
          <a:p>
            <a:fld id="{6766F73E-4EF1-4CFF-BD00-5A7C576EE5D9}" type="slidenum">
              <a:rPr lang="en-US" smtClean="0"/>
              <a:t>23</a:t>
            </a:fld>
            <a:endParaRPr lang="en-US"/>
          </a:p>
        </p:txBody>
      </p:sp>
    </p:spTree>
    <p:extLst>
      <p:ext uri="{BB962C8B-B14F-4D97-AF65-F5344CB8AC3E}">
        <p14:creationId xmlns:p14="http://schemas.microsoft.com/office/powerpoint/2010/main" val="2029056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C7A85-D71A-4BE6-93E7-774FD47DE2C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075514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C7A85-D71A-4BE6-93E7-774FD47DE2C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075514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C7A85-D71A-4BE6-93E7-774FD47DE2C3}"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075514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C7A85-D71A-4BE6-93E7-774FD47DE2C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075514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C7A85-D71A-4BE6-93E7-774FD47DE2C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075514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Heb. 11: Should we doubt that their stories were included in the OT with a view to promoting similar conduct on our part?</a:t>
            </a:r>
          </a:p>
          <a:p>
            <a:endParaRPr lang="en-US" dirty="0"/>
          </a:p>
        </p:txBody>
      </p:sp>
      <p:sp>
        <p:nvSpPr>
          <p:cNvPr id="4" name="Slide Number Placeholder 3"/>
          <p:cNvSpPr>
            <a:spLocks noGrp="1"/>
          </p:cNvSpPr>
          <p:nvPr>
            <p:ph type="sldNum" sz="quarter" idx="10"/>
          </p:nvPr>
        </p:nvSpPr>
        <p:spPr/>
        <p:txBody>
          <a:bodyPr/>
          <a:lstStyle/>
          <a:p>
            <a:fld id="{6766F73E-4EF1-4CFF-BD00-5A7C576EE5D9}" type="slidenum">
              <a:rPr lang="en-US" smtClean="0"/>
              <a:t>17</a:t>
            </a:fld>
            <a:endParaRPr lang="en-US"/>
          </a:p>
        </p:txBody>
      </p:sp>
    </p:spTree>
    <p:extLst>
      <p:ext uri="{BB962C8B-B14F-4D97-AF65-F5344CB8AC3E}">
        <p14:creationId xmlns:p14="http://schemas.microsoft.com/office/powerpoint/2010/main" val="2029056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Heb. 11: Should we doubt that their stories were included in the OT with a view to promoting similar conduct on our part?</a:t>
            </a:r>
          </a:p>
          <a:p>
            <a:endParaRPr lang="en-US" dirty="0"/>
          </a:p>
        </p:txBody>
      </p:sp>
      <p:sp>
        <p:nvSpPr>
          <p:cNvPr id="4" name="Slide Number Placeholder 3"/>
          <p:cNvSpPr>
            <a:spLocks noGrp="1"/>
          </p:cNvSpPr>
          <p:nvPr>
            <p:ph type="sldNum" sz="quarter" idx="10"/>
          </p:nvPr>
        </p:nvSpPr>
        <p:spPr/>
        <p:txBody>
          <a:bodyPr/>
          <a:lstStyle/>
          <a:p>
            <a:fld id="{6766F73E-4EF1-4CFF-BD00-5A7C576EE5D9}" type="slidenum">
              <a:rPr lang="en-US" smtClean="0"/>
              <a:t>18</a:t>
            </a:fld>
            <a:endParaRPr lang="en-US"/>
          </a:p>
        </p:txBody>
      </p:sp>
    </p:spTree>
    <p:extLst>
      <p:ext uri="{BB962C8B-B14F-4D97-AF65-F5344CB8AC3E}">
        <p14:creationId xmlns:p14="http://schemas.microsoft.com/office/powerpoint/2010/main" val="2029056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Heb. </a:t>
            </a:r>
            <a:r>
              <a:rPr lang="en-US" smtClean="0"/>
              <a:t>11: Should </a:t>
            </a:r>
            <a:r>
              <a:rPr lang="en-US" dirty="0" smtClean="0"/>
              <a:t>we doubt that their stories were included in the OT with a view to promoting similar conduct on our part?</a:t>
            </a:r>
          </a:p>
          <a:p>
            <a:endParaRPr lang="en-US" dirty="0"/>
          </a:p>
        </p:txBody>
      </p:sp>
      <p:sp>
        <p:nvSpPr>
          <p:cNvPr id="4" name="Slide Number Placeholder 3"/>
          <p:cNvSpPr>
            <a:spLocks noGrp="1"/>
          </p:cNvSpPr>
          <p:nvPr>
            <p:ph type="sldNum" sz="quarter" idx="10"/>
          </p:nvPr>
        </p:nvSpPr>
        <p:spPr/>
        <p:txBody>
          <a:bodyPr/>
          <a:lstStyle/>
          <a:p>
            <a:fld id="{6766F73E-4EF1-4CFF-BD00-5A7C576EE5D9}" type="slidenum">
              <a:rPr lang="en-US" smtClean="0"/>
              <a:t>19</a:t>
            </a:fld>
            <a:endParaRPr lang="en-US"/>
          </a:p>
        </p:txBody>
      </p:sp>
    </p:spTree>
    <p:extLst>
      <p:ext uri="{BB962C8B-B14F-4D97-AF65-F5344CB8AC3E}">
        <p14:creationId xmlns:p14="http://schemas.microsoft.com/office/powerpoint/2010/main" val="2029056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83211F-21EA-4ED0-941C-F60DB209BF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319847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3211F-21EA-4ED0-941C-F60DB209BF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302674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3211F-21EA-4ED0-941C-F60DB209BF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256773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5859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6261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3290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2802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2135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575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932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266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3211F-21EA-4ED0-941C-F60DB209BF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3809183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6323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3100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9212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3211F-21EA-4ED0-941C-F60DB209BF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292172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83211F-21EA-4ED0-941C-F60DB209BFC1}"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78950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83211F-21EA-4ED0-941C-F60DB209BFC1}" type="datetimeFigureOut">
              <a:rPr lang="en-US" smtClean="0"/>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392840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83211F-21EA-4ED0-941C-F60DB209BFC1}" type="datetimeFigureOut">
              <a:rPr lang="en-US" smtClean="0"/>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2405151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3211F-21EA-4ED0-941C-F60DB209BFC1}" type="datetimeFigureOut">
              <a:rPr lang="en-US" smtClean="0"/>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145351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3211F-21EA-4ED0-941C-F60DB209BFC1}"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97299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3211F-21EA-4ED0-941C-F60DB209BFC1}"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6DE4D-3324-4C03-BEFF-C109E3DA1EB9}" type="slidenum">
              <a:rPr lang="en-US" smtClean="0"/>
              <a:t>‹#›</a:t>
            </a:fld>
            <a:endParaRPr lang="en-US"/>
          </a:p>
        </p:txBody>
      </p:sp>
    </p:spTree>
    <p:extLst>
      <p:ext uri="{BB962C8B-B14F-4D97-AF65-F5344CB8AC3E}">
        <p14:creationId xmlns:p14="http://schemas.microsoft.com/office/powerpoint/2010/main" val="296228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3211F-21EA-4ED0-941C-F60DB209BFC1}" type="datetimeFigureOut">
              <a:rPr lang="en-US" smtClean="0"/>
              <a:t>6/8/2017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6DE4D-3324-4C03-BEFF-C109E3DA1EB9}" type="slidenum">
              <a:rPr lang="en-US" smtClean="0"/>
              <a:t>‹#›</a:t>
            </a:fld>
            <a:endParaRPr lang="en-US"/>
          </a:p>
        </p:txBody>
      </p:sp>
    </p:spTree>
    <p:extLst>
      <p:ext uri="{BB962C8B-B14F-4D97-AF65-F5344CB8AC3E}">
        <p14:creationId xmlns:p14="http://schemas.microsoft.com/office/powerpoint/2010/main" val="361886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29741-5A6F-44EA-A143-22B26E9903F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6766B-4431-4F2E-8D1A-F292286570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9640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Relevance of Examples</a:t>
            </a:r>
            <a:endParaRPr lang="en-US" sz="2800" b="1" dirty="0">
              <a:effectLst>
                <a:outerShdw blurRad="38100" dist="38100" dir="2700000" algn="tl">
                  <a:srgbClr val="000000">
                    <a:alpha val="43137"/>
                  </a:srgbClr>
                </a:outerShdw>
              </a:effectLst>
            </a:endParaRPr>
          </a:p>
        </p:txBody>
      </p:sp>
      <p:sp>
        <p:nvSpPr>
          <p:cNvPr id="6" name="TextBox 5"/>
          <p:cNvSpPr txBox="1"/>
          <p:nvPr/>
        </p:nvSpPr>
        <p:spPr>
          <a:xfrm>
            <a:off x="1371600" y="1676400"/>
            <a:ext cx="6477000" cy="2308324"/>
          </a:xfrm>
          <a:prstGeom prst="rect">
            <a:avLst/>
          </a:prstGeom>
          <a:noFill/>
        </p:spPr>
        <p:txBody>
          <a:bodyPr wrap="square" rtlCol="0">
            <a:spAutoFit/>
          </a:bodyPr>
          <a:lstStyle/>
          <a:p>
            <a:pPr algn="ctr" fontAlgn="base"/>
            <a:r>
              <a:rPr lang="en-US" sz="2400" b="1" dirty="0"/>
              <a:t>Sunday</a:t>
            </a:r>
            <a:r>
              <a:rPr lang="en-US" sz="2400" dirty="0"/>
              <a:t>​</a:t>
            </a:r>
          </a:p>
          <a:p>
            <a:pPr algn="ctr" fontAlgn="base"/>
            <a:r>
              <a:rPr lang="en-US" sz="2400" b="1" dirty="0"/>
              <a:t>June 11, 2017</a:t>
            </a:r>
            <a:r>
              <a:rPr lang="en-US" sz="2400" dirty="0"/>
              <a:t>​</a:t>
            </a:r>
          </a:p>
          <a:p>
            <a:pPr algn="ctr" fontAlgn="base"/>
            <a:endParaRPr lang="en-US" sz="2400" b="1" dirty="0" smtClean="0"/>
          </a:p>
          <a:p>
            <a:pPr algn="ctr" fontAlgn="base"/>
            <a:r>
              <a:rPr lang="en-US" sz="2400" b="1" dirty="0" smtClean="0"/>
              <a:t>11:00 </a:t>
            </a:r>
            <a:r>
              <a:rPr lang="en-US" sz="2400" b="1" dirty="0"/>
              <a:t>am</a:t>
            </a:r>
            <a:r>
              <a:rPr lang="en-US" sz="2400" dirty="0"/>
              <a:t>​</a:t>
            </a:r>
          </a:p>
          <a:p>
            <a:pPr algn="ctr" fontAlgn="base"/>
            <a:r>
              <a:rPr lang="en-US" sz="2400" dirty="0"/>
              <a:t>​</a:t>
            </a:r>
          </a:p>
          <a:p>
            <a:pPr algn="ctr" fontAlgn="base"/>
            <a:r>
              <a:rPr lang="en-US" sz="2400" i="1" dirty="0"/>
              <a:t>Exton</a:t>
            </a:r>
            <a:r>
              <a:rPr lang="en-US" sz="2400" dirty="0" smtClean="0"/>
              <a:t>​</a:t>
            </a:r>
            <a:endParaRPr lang="en-US" sz="2400" dirty="0"/>
          </a:p>
        </p:txBody>
      </p:sp>
    </p:spTree>
    <p:extLst>
      <p:ext uri="{BB962C8B-B14F-4D97-AF65-F5344CB8AC3E}">
        <p14:creationId xmlns:p14="http://schemas.microsoft.com/office/powerpoint/2010/main" val="239956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52400" y="100548"/>
            <a:ext cx="6477000" cy="3785652"/>
          </a:xfrm>
          <a:prstGeom prst="rect">
            <a:avLst/>
          </a:prstGeom>
        </p:spPr>
        <p:txBody>
          <a:bodyPr wrap="square">
            <a:spAutoFit/>
          </a:bodyPr>
          <a:lstStyle/>
          <a:p>
            <a:r>
              <a:rPr lang="en-US" sz="2000" b="1" u="sng" dirty="0">
                <a:solidFill>
                  <a:prstClr val="white"/>
                </a:solidFill>
                <a:effectLst>
                  <a:outerShdw blurRad="38100" dist="38100" dir="2700000" algn="tl">
                    <a:srgbClr val="000000">
                      <a:alpha val="43137"/>
                    </a:srgbClr>
                  </a:outerShdw>
                </a:effectLst>
              </a:rPr>
              <a:t>DEUTERONOMY 8:2-3</a:t>
            </a:r>
          </a:p>
          <a:p>
            <a:r>
              <a:rPr lang="en-US" sz="2000" b="1" dirty="0">
                <a:solidFill>
                  <a:prstClr val="white"/>
                </a:solidFill>
                <a:effectLst>
                  <a:outerShdw blurRad="38100" dist="38100" dir="2700000" algn="tl">
                    <a:srgbClr val="000000">
                      <a:alpha val="43137"/>
                    </a:srgbClr>
                  </a:outerShdw>
                </a:effectLst>
              </a:rPr>
              <a:t>“And you shall remember the whole way that the Lord your </a:t>
            </a:r>
            <a:r>
              <a:rPr lang="en-US" sz="2000" b="1" dirty="0">
                <a:solidFill>
                  <a:prstClr val="white"/>
                </a:solidFill>
                <a:effectLst>
                  <a:outerShdw blurRad="38100" dist="38100" dir="2700000" algn="tl">
                    <a:srgbClr val="000000">
                      <a:alpha val="43137"/>
                    </a:srgbClr>
                  </a:outerShdw>
                </a:effectLst>
              </a:rPr>
              <a:t>God has led </a:t>
            </a:r>
            <a:r>
              <a:rPr lang="en-US" sz="2000" b="1" dirty="0">
                <a:solidFill>
                  <a:prstClr val="white"/>
                </a:solidFill>
                <a:effectLst>
                  <a:outerShdw blurRad="38100" dist="38100" dir="2700000" algn="tl">
                    <a:srgbClr val="000000">
                      <a:alpha val="43137"/>
                    </a:srgbClr>
                  </a:outerShdw>
                </a:effectLst>
              </a:rPr>
              <a:t>you these </a:t>
            </a:r>
            <a:r>
              <a:rPr lang="en-US" sz="2000" b="1" u="sng" dirty="0">
                <a:solidFill>
                  <a:srgbClr val="FFFF00"/>
                </a:solidFill>
                <a:effectLst>
                  <a:outerShdw blurRad="38100" dist="38100" dir="2700000" algn="tl">
                    <a:srgbClr val="000000">
                      <a:alpha val="43137"/>
                    </a:srgbClr>
                  </a:outerShdw>
                </a:effectLst>
              </a:rPr>
              <a:t>forty years</a:t>
            </a:r>
            <a:r>
              <a:rPr lang="en-US" sz="2000" b="1" dirty="0">
                <a:solidFill>
                  <a:srgbClr val="FFFF00"/>
                </a:solidFill>
                <a:effectLst>
                  <a:outerShdw blurRad="38100" dist="38100" dir="2700000" algn="tl">
                    <a:srgbClr val="000000">
                      <a:alpha val="43137"/>
                    </a:srgbClr>
                  </a:outerShdw>
                </a:effectLst>
              </a:rPr>
              <a:t> </a:t>
            </a:r>
            <a:r>
              <a:rPr lang="en-US" sz="2000" b="1" dirty="0">
                <a:solidFill>
                  <a:prstClr val="white"/>
                </a:solidFill>
                <a:effectLst>
                  <a:outerShdw blurRad="38100" dist="38100" dir="2700000" algn="tl">
                    <a:srgbClr val="000000">
                      <a:alpha val="43137"/>
                    </a:srgbClr>
                  </a:outerShdw>
                </a:effectLst>
              </a:rPr>
              <a:t>in the wilderness, that he might humble you, testing you to know what was in your heart, whether you would keep his commandments or not.  And he humbled you and let you hunger and</a:t>
            </a:r>
          </a:p>
          <a:p>
            <a:r>
              <a:rPr lang="en-US" sz="2000" b="1" dirty="0">
                <a:solidFill>
                  <a:prstClr val="white"/>
                </a:solidFill>
                <a:effectLst>
                  <a:outerShdw blurRad="38100" dist="38100" dir="2700000" algn="tl">
                    <a:srgbClr val="000000">
                      <a:alpha val="43137"/>
                    </a:srgbClr>
                  </a:outerShdw>
                </a:effectLst>
              </a:rPr>
              <a:t>fed you with manna, which you did not know,</a:t>
            </a:r>
          </a:p>
          <a:p>
            <a:r>
              <a:rPr lang="en-US" sz="2000" b="1" dirty="0">
                <a:solidFill>
                  <a:prstClr val="white"/>
                </a:solidFill>
                <a:effectLst>
                  <a:outerShdw blurRad="38100" dist="38100" dir="2700000" algn="tl">
                    <a:srgbClr val="000000">
                      <a:alpha val="43137"/>
                    </a:srgbClr>
                  </a:outerShdw>
                </a:effectLst>
              </a:rPr>
              <a:t>nor did your fathers know, that he might</a:t>
            </a:r>
          </a:p>
          <a:p>
            <a:r>
              <a:rPr lang="en-US" sz="2000" b="1" dirty="0">
                <a:solidFill>
                  <a:prstClr val="white"/>
                </a:solidFill>
                <a:effectLst>
                  <a:outerShdw blurRad="38100" dist="38100" dir="2700000" algn="tl">
                    <a:srgbClr val="000000">
                      <a:alpha val="43137"/>
                    </a:srgbClr>
                  </a:outerShdw>
                </a:effectLst>
              </a:rPr>
              <a:t>make you know that </a:t>
            </a:r>
            <a:r>
              <a:rPr lang="en-US" sz="2000" b="1" i="1" dirty="0">
                <a:solidFill>
                  <a:srgbClr val="FFFF00"/>
                </a:solidFill>
                <a:effectLst>
                  <a:outerShdw blurRad="38100" dist="38100" dir="2700000" algn="tl">
                    <a:srgbClr val="000000">
                      <a:alpha val="43137"/>
                    </a:srgbClr>
                  </a:outerShdw>
                </a:effectLst>
              </a:rPr>
              <a:t>man does not live</a:t>
            </a:r>
          </a:p>
          <a:p>
            <a:r>
              <a:rPr lang="en-US" sz="2000" b="1" i="1" dirty="0">
                <a:solidFill>
                  <a:srgbClr val="FFFF00"/>
                </a:solidFill>
                <a:effectLst>
                  <a:outerShdw blurRad="38100" dist="38100" dir="2700000" algn="tl">
                    <a:srgbClr val="000000">
                      <a:alpha val="43137"/>
                    </a:srgbClr>
                  </a:outerShdw>
                </a:effectLst>
              </a:rPr>
              <a:t>by bread alone, but man lives by</a:t>
            </a:r>
          </a:p>
          <a:p>
            <a:r>
              <a:rPr lang="en-US" sz="2000" b="1" i="1" dirty="0">
                <a:solidFill>
                  <a:srgbClr val="FFFF00"/>
                </a:solidFill>
                <a:effectLst>
                  <a:outerShdw blurRad="38100" dist="38100" dir="2700000" algn="tl">
                    <a:srgbClr val="000000">
                      <a:alpha val="43137"/>
                    </a:srgbClr>
                  </a:outerShdw>
                </a:effectLst>
              </a:rPr>
              <a:t>every word that comes from</a:t>
            </a:r>
          </a:p>
          <a:p>
            <a:r>
              <a:rPr lang="en-US" sz="2000" b="1" i="1" dirty="0">
                <a:solidFill>
                  <a:srgbClr val="FFFF00"/>
                </a:solidFill>
                <a:effectLst>
                  <a:outerShdw blurRad="38100" dist="38100" dir="2700000" algn="tl">
                    <a:srgbClr val="000000">
                      <a:alpha val="43137"/>
                    </a:srgbClr>
                  </a:outerShdw>
                </a:effectLst>
              </a:rPr>
              <a:t>the mouth of the Lord</a:t>
            </a:r>
            <a:r>
              <a:rPr lang="en-US" sz="2000" b="1" dirty="0">
                <a:solidFill>
                  <a:prstClr val="white"/>
                </a:solidFill>
                <a:effectLst>
                  <a:outerShdw blurRad="38100" dist="38100" dir="2700000" algn="tl">
                    <a:srgbClr val="000000">
                      <a:alpha val="43137"/>
                    </a:srgbClr>
                  </a:outerShdw>
                </a:effectLst>
              </a:rPr>
              <a:t>.”</a:t>
            </a:r>
            <a:endParaRPr lang="en-US" sz="2000" b="1" dirty="0">
              <a:solidFill>
                <a:prstClr val="white"/>
              </a:solidFill>
              <a:effectLst>
                <a:outerShdw blurRad="38100" dist="38100" dir="2700000" algn="tl">
                  <a:srgbClr val="000000">
                    <a:alpha val="43137"/>
                  </a:srgbClr>
                </a:outerShdw>
              </a:effectLst>
            </a:endParaRPr>
          </a:p>
        </p:txBody>
      </p:sp>
      <p:sp>
        <p:nvSpPr>
          <p:cNvPr id="4" name="TextBox 3"/>
          <p:cNvSpPr txBox="1"/>
          <p:nvPr/>
        </p:nvSpPr>
        <p:spPr>
          <a:xfrm rot="3016463">
            <a:off x="5906970" y="1330805"/>
            <a:ext cx="3648064"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led by God  </a:t>
            </a:r>
            <a:r>
              <a:rPr lang="en-US" sz="2200" dirty="0" err="1">
                <a:solidFill>
                  <a:srgbClr val="FF0000"/>
                </a:solidFill>
                <a:effectLst>
                  <a:outerShdw blurRad="38100" dist="38100" dir="2700000" algn="tl">
                    <a:srgbClr val="000000">
                      <a:alpha val="43137"/>
                    </a:srgbClr>
                  </a:outerShdw>
                </a:effectLst>
              </a:rPr>
              <a:t>llevado</a:t>
            </a:r>
            <a:r>
              <a:rPr lang="en-US" sz="2200" dirty="0">
                <a:solidFill>
                  <a:srgbClr val="FF0000"/>
                </a:solidFill>
                <a:effectLst>
                  <a:outerShdw blurRad="38100" dist="38100" dir="2700000" algn="tl">
                    <a:srgbClr val="000000">
                      <a:alpha val="43137"/>
                    </a:srgbClr>
                  </a:outerShdw>
                </a:effectLst>
              </a:rPr>
              <a:t> </a:t>
            </a:r>
            <a:r>
              <a:rPr lang="en-US" sz="2200" dirty="0" err="1">
                <a:solidFill>
                  <a:srgbClr val="FF0000"/>
                </a:solidFill>
                <a:effectLst>
                  <a:outerShdw blurRad="38100" dist="38100" dir="2700000" algn="tl">
                    <a:srgbClr val="000000">
                      <a:alpha val="43137"/>
                    </a:srgbClr>
                  </a:outerShdw>
                </a:effectLst>
              </a:rPr>
              <a:t>por</a:t>
            </a:r>
            <a:r>
              <a:rPr lang="en-US" sz="2200" dirty="0">
                <a:solidFill>
                  <a:srgbClr val="FF0000"/>
                </a:solidFill>
                <a:effectLst>
                  <a:outerShdw blurRad="38100" dist="38100" dir="2700000" algn="tl">
                    <a:srgbClr val="000000">
                      <a:alpha val="43137"/>
                    </a:srgbClr>
                  </a:outerShdw>
                </a:effectLst>
              </a:rPr>
              <a:t> Dios</a:t>
            </a:r>
          </a:p>
        </p:txBody>
      </p:sp>
      <p:sp>
        <p:nvSpPr>
          <p:cNvPr id="5" name="Rectangle 4"/>
          <p:cNvSpPr/>
          <p:nvPr/>
        </p:nvSpPr>
        <p:spPr>
          <a:xfrm>
            <a:off x="1447800" y="3810000"/>
            <a:ext cx="7620000" cy="2862322"/>
          </a:xfrm>
          <a:prstGeom prst="rect">
            <a:avLst/>
          </a:prstGeom>
        </p:spPr>
        <p:txBody>
          <a:bodyPr wrap="square">
            <a:spAutoFit/>
          </a:bodyPr>
          <a:lstStyle/>
          <a:p>
            <a:pPr algn="r"/>
            <a:r>
              <a:rPr lang="en-US" sz="2000" b="1" dirty="0">
                <a:solidFill>
                  <a:prstClr val="black"/>
                </a:solidFill>
              </a:rPr>
              <a:t>			</a:t>
            </a:r>
            <a:r>
              <a:rPr lang="en-US" sz="2000" b="1" u="sng" dirty="0">
                <a:solidFill>
                  <a:prstClr val="black"/>
                </a:solidFill>
              </a:rPr>
              <a:t>DEUTERONOMIO 8:2-3</a:t>
            </a:r>
            <a:endParaRPr lang="en-US" sz="2000" b="1" u="sng" dirty="0">
              <a:solidFill>
                <a:prstClr val="black"/>
              </a:solidFill>
            </a:endParaRPr>
          </a:p>
          <a:p>
            <a:pPr algn="r"/>
            <a:r>
              <a:rPr lang="es-ES" sz="2000" b="1" dirty="0">
                <a:solidFill>
                  <a:prstClr val="black"/>
                </a:solidFill>
              </a:rPr>
              <a:t>			Y </a:t>
            </a:r>
            <a:r>
              <a:rPr lang="es-ES" sz="2000" b="1" dirty="0">
                <a:solidFill>
                  <a:prstClr val="black"/>
                </a:solidFill>
              </a:rPr>
              <a:t>te acordarás de todo el camino </a:t>
            </a:r>
            <a:r>
              <a:rPr lang="es-ES" sz="2000" b="1" dirty="0">
                <a:solidFill>
                  <a:prstClr val="black"/>
                </a:solidFill>
              </a:rPr>
              <a:t>por donde 		el</a:t>
            </a:r>
            <a:r>
              <a:rPr lang="es-ES" sz="2000" b="1" dirty="0">
                <a:solidFill>
                  <a:prstClr val="black"/>
                </a:solidFill>
              </a:rPr>
              <a:t> </a:t>
            </a:r>
            <a:r>
              <a:rPr lang="es-ES" sz="2000" b="1" cap="small" dirty="0">
                <a:solidFill>
                  <a:prstClr val="black"/>
                </a:solidFill>
              </a:rPr>
              <a:t>Señor</a:t>
            </a:r>
            <a:r>
              <a:rPr lang="es-ES" sz="2000" b="1" dirty="0">
                <a:solidFill>
                  <a:prstClr val="black"/>
                </a:solidFill>
              </a:rPr>
              <a:t> tu Dios te ha traído por </a:t>
            </a:r>
            <a:r>
              <a:rPr lang="es-ES" sz="2000" b="1" dirty="0">
                <a:solidFill>
                  <a:prstClr val="black"/>
                </a:solidFill>
              </a:rPr>
              <a:t>el desierto durante 			estos </a:t>
            </a:r>
            <a:r>
              <a:rPr lang="es-ES" sz="2000" b="1" u="sng" dirty="0">
                <a:solidFill>
                  <a:srgbClr val="FF0000"/>
                </a:solidFill>
              </a:rPr>
              <a:t>cuarenta años</a:t>
            </a:r>
            <a:r>
              <a:rPr lang="es-ES" sz="2000" b="1" dirty="0">
                <a:solidFill>
                  <a:prstClr val="black"/>
                </a:solidFill>
              </a:rPr>
              <a:t>, para humillarte, probándote, a </a:t>
            </a:r>
            <a:r>
              <a:rPr lang="es-ES" sz="2000" b="1" dirty="0">
                <a:solidFill>
                  <a:prstClr val="black"/>
                </a:solidFill>
              </a:rPr>
              <a:t>	fin </a:t>
            </a:r>
            <a:r>
              <a:rPr lang="es-ES" sz="2000" b="1" dirty="0">
                <a:solidFill>
                  <a:prstClr val="black"/>
                </a:solidFill>
              </a:rPr>
              <a:t>de saber lo que había en tu corazón, si guardarías o </a:t>
            </a:r>
            <a:r>
              <a:rPr lang="es-ES" sz="2000" b="1" dirty="0">
                <a:solidFill>
                  <a:prstClr val="black"/>
                </a:solidFill>
              </a:rPr>
              <a:t>no sus 	mandamientos</a:t>
            </a:r>
            <a:r>
              <a:rPr lang="es-ES" sz="2000" b="1" dirty="0">
                <a:solidFill>
                  <a:prstClr val="black"/>
                </a:solidFill>
              </a:rPr>
              <a:t>. </a:t>
            </a:r>
            <a:r>
              <a:rPr lang="es-ES" sz="2000" b="1" baseline="30000" dirty="0">
                <a:solidFill>
                  <a:prstClr val="black"/>
                </a:solidFill>
              </a:rPr>
              <a:t>3 </a:t>
            </a:r>
            <a:r>
              <a:rPr lang="es-ES" sz="2000" b="1" dirty="0">
                <a:solidFill>
                  <a:prstClr val="black"/>
                </a:solidFill>
              </a:rPr>
              <a:t>Y te humilló, y te dejó tener hambre, y </a:t>
            </a:r>
            <a:r>
              <a:rPr lang="es-ES" sz="2000" b="1" dirty="0">
                <a:solidFill>
                  <a:prstClr val="black"/>
                </a:solidFill>
              </a:rPr>
              <a:t>te </a:t>
            </a:r>
            <a:r>
              <a:rPr lang="es-ES" sz="2000" b="1" dirty="0">
                <a:solidFill>
                  <a:prstClr val="black"/>
                </a:solidFill>
              </a:rPr>
              <a:t>alimentó con el maná que no conocías, ni tus padres habían conocido, para </a:t>
            </a:r>
            <a:r>
              <a:rPr lang="es-ES" sz="2000" b="1" i="1" dirty="0">
                <a:solidFill>
                  <a:srgbClr val="FF0000"/>
                </a:solidFill>
                <a:effectLst>
                  <a:outerShdw blurRad="38100" dist="38100" dir="2700000" algn="tl">
                    <a:srgbClr val="000000">
                      <a:alpha val="43137"/>
                    </a:srgbClr>
                  </a:outerShdw>
                </a:effectLst>
              </a:rPr>
              <a:t>hacerte </a:t>
            </a:r>
            <a:r>
              <a:rPr lang="es-ES" sz="2000" b="1" i="1" dirty="0">
                <a:solidFill>
                  <a:srgbClr val="FF0000"/>
                </a:solidFill>
                <a:effectLst>
                  <a:outerShdw blurRad="38100" dist="38100" dir="2700000" algn="tl">
                    <a:srgbClr val="000000">
                      <a:alpha val="43137"/>
                    </a:srgbClr>
                  </a:outerShdw>
                </a:effectLst>
              </a:rPr>
              <a:t>entender</a:t>
            </a:r>
            <a:r>
              <a:rPr lang="es-ES" sz="2000" b="1" i="1" dirty="0">
                <a:solidFill>
                  <a:srgbClr val="FF0000"/>
                </a:solidFill>
                <a:effectLst>
                  <a:outerShdw blurRad="38100" dist="38100" dir="2700000" algn="tl">
                    <a:srgbClr val="000000">
                      <a:alpha val="43137"/>
                    </a:srgbClr>
                  </a:outerShdw>
                </a:effectLst>
              </a:rPr>
              <a:t> que el hombre no sólo vive de pan, sino que </a:t>
            </a:r>
            <a:r>
              <a:rPr lang="es-ES" sz="2000" b="1" i="1" dirty="0">
                <a:solidFill>
                  <a:srgbClr val="FF0000"/>
                </a:solidFill>
                <a:effectLst>
                  <a:outerShdw blurRad="38100" dist="38100" dir="2700000" algn="tl">
                    <a:srgbClr val="000000">
                      <a:alpha val="43137"/>
                    </a:srgbClr>
                  </a:outerShdw>
                </a:effectLst>
              </a:rPr>
              <a:t>vive de </a:t>
            </a:r>
            <a:r>
              <a:rPr lang="es-ES" sz="2000" b="1" i="1" dirty="0">
                <a:solidFill>
                  <a:srgbClr val="FF0000"/>
                </a:solidFill>
                <a:effectLst>
                  <a:outerShdw blurRad="38100" dist="38100" dir="2700000" algn="tl">
                    <a:srgbClr val="000000">
                      <a:alpha val="43137"/>
                    </a:srgbClr>
                  </a:outerShdw>
                </a:effectLst>
              </a:rPr>
              <a:t>todo lo que procede de la boca del </a:t>
            </a:r>
            <a:r>
              <a:rPr lang="es-ES" sz="2000" b="1" i="1" cap="small" dirty="0">
                <a:solidFill>
                  <a:srgbClr val="FF0000"/>
                </a:solidFill>
                <a:effectLst>
                  <a:outerShdw blurRad="38100" dist="38100" dir="2700000" algn="tl">
                    <a:srgbClr val="000000">
                      <a:alpha val="43137"/>
                    </a:srgbClr>
                  </a:outerShdw>
                </a:effectLst>
              </a:rPr>
              <a:t>Señor</a:t>
            </a:r>
            <a:r>
              <a:rPr lang="es-ES" sz="2000" b="1" i="1" dirty="0">
                <a:solidFill>
                  <a:srgbClr val="FF0000"/>
                </a:solidFill>
                <a:effectLst>
                  <a:outerShdw blurRad="38100" dist="38100" dir="2700000" algn="tl">
                    <a:srgbClr val="000000">
                      <a:alpha val="43137"/>
                    </a:srgbClr>
                  </a:outerShdw>
                </a:effectLst>
              </a:rPr>
              <a:t>.</a:t>
            </a:r>
            <a:endParaRPr lang="en-US" sz="2000" b="1" i="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rot="3016463">
            <a:off x="5726906" y="1571910"/>
            <a:ext cx="3316422"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forty years</a:t>
            </a:r>
            <a:r>
              <a:rPr lang="en-US" sz="2200" b="1" dirty="0">
                <a:solidFill>
                  <a:srgbClr val="FFFF00"/>
                </a:solidFill>
                <a:effectLst>
                  <a:outerShdw blurRad="38100" dist="38100" dir="2700000" algn="tl">
                    <a:srgbClr val="000000">
                      <a:alpha val="43137"/>
                    </a:srgbClr>
                  </a:outerShdw>
                </a:effectLst>
              </a:rPr>
              <a:t>  </a:t>
            </a:r>
            <a:r>
              <a:rPr lang="es-ES" sz="2200" dirty="0">
                <a:solidFill>
                  <a:srgbClr val="FF0000"/>
                </a:solidFill>
                <a:effectLst>
                  <a:outerShdw blurRad="38100" dist="38100" dir="2700000" algn="tl">
                    <a:srgbClr val="000000">
                      <a:alpha val="43137"/>
                    </a:srgbClr>
                  </a:outerShdw>
                </a:effectLst>
              </a:rPr>
              <a:t>cuarenta años</a:t>
            </a:r>
            <a:endParaRPr lang="en-US" sz="2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630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52400" y="100548"/>
            <a:ext cx="6477000" cy="3785652"/>
          </a:xfrm>
          <a:prstGeom prst="rect">
            <a:avLst/>
          </a:prstGeom>
        </p:spPr>
        <p:txBody>
          <a:bodyPr wrap="square">
            <a:spAutoFit/>
          </a:bodyPr>
          <a:lstStyle/>
          <a:p>
            <a:r>
              <a:rPr lang="en-US" sz="2000" b="1" u="sng" dirty="0">
                <a:solidFill>
                  <a:prstClr val="white"/>
                </a:solidFill>
                <a:effectLst>
                  <a:outerShdw blurRad="38100" dist="38100" dir="2700000" algn="tl">
                    <a:srgbClr val="000000">
                      <a:alpha val="43137"/>
                    </a:srgbClr>
                  </a:outerShdw>
                </a:effectLst>
              </a:rPr>
              <a:t>DEUTERONOMY 8:2-3</a:t>
            </a:r>
          </a:p>
          <a:p>
            <a:r>
              <a:rPr lang="en-US" sz="2000" b="1" dirty="0">
                <a:solidFill>
                  <a:prstClr val="white"/>
                </a:solidFill>
                <a:effectLst>
                  <a:outerShdw blurRad="38100" dist="38100" dir="2700000" algn="tl">
                    <a:srgbClr val="000000">
                      <a:alpha val="43137"/>
                    </a:srgbClr>
                  </a:outerShdw>
                </a:effectLst>
              </a:rPr>
              <a:t>“And you shall remember the whole way that the Lord your </a:t>
            </a:r>
            <a:r>
              <a:rPr lang="en-US" sz="2000" b="1" dirty="0">
                <a:solidFill>
                  <a:prstClr val="white"/>
                </a:solidFill>
                <a:effectLst>
                  <a:outerShdw blurRad="38100" dist="38100" dir="2700000" algn="tl">
                    <a:srgbClr val="000000">
                      <a:alpha val="43137"/>
                    </a:srgbClr>
                  </a:outerShdw>
                </a:effectLst>
              </a:rPr>
              <a:t>God has led </a:t>
            </a:r>
            <a:r>
              <a:rPr lang="en-US" sz="2000" b="1" dirty="0">
                <a:solidFill>
                  <a:prstClr val="white"/>
                </a:solidFill>
                <a:effectLst>
                  <a:outerShdw blurRad="38100" dist="38100" dir="2700000" algn="tl">
                    <a:srgbClr val="000000">
                      <a:alpha val="43137"/>
                    </a:srgbClr>
                  </a:outerShdw>
                </a:effectLst>
              </a:rPr>
              <a:t>you these </a:t>
            </a:r>
            <a:r>
              <a:rPr lang="en-US" sz="2000" b="1" dirty="0">
                <a:solidFill>
                  <a:prstClr val="white"/>
                </a:solidFill>
                <a:effectLst>
                  <a:outerShdw blurRad="38100" dist="38100" dir="2700000" algn="tl">
                    <a:srgbClr val="000000">
                      <a:alpha val="43137"/>
                    </a:srgbClr>
                  </a:outerShdw>
                </a:effectLst>
              </a:rPr>
              <a:t>forty years </a:t>
            </a:r>
            <a:r>
              <a:rPr lang="en-US" sz="2000" b="1" u="sng" dirty="0">
                <a:solidFill>
                  <a:srgbClr val="FFFF00"/>
                </a:solidFill>
                <a:effectLst>
                  <a:outerShdw blurRad="38100" dist="38100" dir="2700000" algn="tl">
                    <a:srgbClr val="000000">
                      <a:alpha val="43137"/>
                    </a:srgbClr>
                  </a:outerShdw>
                </a:effectLst>
              </a:rPr>
              <a:t>in the wilderness</a:t>
            </a:r>
            <a:r>
              <a:rPr lang="en-US" sz="2000" b="1" dirty="0">
                <a:solidFill>
                  <a:prstClr val="white"/>
                </a:solidFill>
                <a:effectLst>
                  <a:outerShdw blurRad="38100" dist="38100" dir="2700000" algn="tl">
                    <a:srgbClr val="000000">
                      <a:alpha val="43137"/>
                    </a:srgbClr>
                  </a:outerShdw>
                </a:effectLst>
              </a:rPr>
              <a:t>, that he might humble you, testing you to know what was in your heart, whether you would keep his commandments or not.  And he humbled you and let you hunger and</a:t>
            </a:r>
          </a:p>
          <a:p>
            <a:r>
              <a:rPr lang="en-US" sz="2000" b="1" dirty="0">
                <a:solidFill>
                  <a:prstClr val="white"/>
                </a:solidFill>
                <a:effectLst>
                  <a:outerShdw blurRad="38100" dist="38100" dir="2700000" algn="tl">
                    <a:srgbClr val="000000">
                      <a:alpha val="43137"/>
                    </a:srgbClr>
                  </a:outerShdw>
                </a:effectLst>
              </a:rPr>
              <a:t>fed you with manna, which you did not know,</a:t>
            </a:r>
          </a:p>
          <a:p>
            <a:r>
              <a:rPr lang="en-US" sz="2000" b="1" dirty="0">
                <a:solidFill>
                  <a:prstClr val="white"/>
                </a:solidFill>
                <a:effectLst>
                  <a:outerShdw blurRad="38100" dist="38100" dir="2700000" algn="tl">
                    <a:srgbClr val="000000">
                      <a:alpha val="43137"/>
                    </a:srgbClr>
                  </a:outerShdw>
                </a:effectLst>
              </a:rPr>
              <a:t>nor did your fathers know, that he might</a:t>
            </a:r>
          </a:p>
          <a:p>
            <a:r>
              <a:rPr lang="en-US" sz="2000" b="1" dirty="0">
                <a:solidFill>
                  <a:prstClr val="white"/>
                </a:solidFill>
                <a:effectLst>
                  <a:outerShdw blurRad="38100" dist="38100" dir="2700000" algn="tl">
                    <a:srgbClr val="000000">
                      <a:alpha val="43137"/>
                    </a:srgbClr>
                  </a:outerShdw>
                </a:effectLst>
              </a:rPr>
              <a:t>make you know that </a:t>
            </a:r>
            <a:r>
              <a:rPr lang="en-US" sz="2000" b="1" i="1" dirty="0">
                <a:solidFill>
                  <a:srgbClr val="FFFF00"/>
                </a:solidFill>
                <a:effectLst>
                  <a:outerShdw blurRad="38100" dist="38100" dir="2700000" algn="tl">
                    <a:srgbClr val="000000">
                      <a:alpha val="43137"/>
                    </a:srgbClr>
                  </a:outerShdw>
                </a:effectLst>
              </a:rPr>
              <a:t>man does not live</a:t>
            </a:r>
          </a:p>
          <a:p>
            <a:r>
              <a:rPr lang="en-US" sz="2000" b="1" i="1" dirty="0">
                <a:solidFill>
                  <a:srgbClr val="FFFF00"/>
                </a:solidFill>
                <a:effectLst>
                  <a:outerShdw blurRad="38100" dist="38100" dir="2700000" algn="tl">
                    <a:srgbClr val="000000">
                      <a:alpha val="43137"/>
                    </a:srgbClr>
                  </a:outerShdw>
                </a:effectLst>
              </a:rPr>
              <a:t>by bread alone, but man lives by</a:t>
            </a:r>
          </a:p>
          <a:p>
            <a:r>
              <a:rPr lang="en-US" sz="2000" b="1" i="1" dirty="0">
                <a:solidFill>
                  <a:srgbClr val="FFFF00"/>
                </a:solidFill>
                <a:effectLst>
                  <a:outerShdw blurRad="38100" dist="38100" dir="2700000" algn="tl">
                    <a:srgbClr val="000000">
                      <a:alpha val="43137"/>
                    </a:srgbClr>
                  </a:outerShdw>
                </a:effectLst>
              </a:rPr>
              <a:t>every word that comes from</a:t>
            </a:r>
          </a:p>
          <a:p>
            <a:r>
              <a:rPr lang="en-US" sz="2000" b="1" i="1" dirty="0">
                <a:solidFill>
                  <a:srgbClr val="FFFF00"/>
                </a:solidFill>
                <a:effectLst>
                  <a:outerShdw blurRad="38100" dist="38100" dir="2700000" algn="tl">
                    <a:srgbClr val="000000">
                      <a:alpha val="43137"/>
                    </a:srgbClr>
                  </a:outerShdw>
                </a:effectLst>
              </a:rPr>
              <a:t>the mouth of the Lord</a:t>
            </a:r>
            <a:r>
              <a:rPr lang="en-US" sz="2000" b="1" dirty="0">
                <a:solidFill>
                  <a:prstClr val="white"/>
                </a:solidFill>
                <a:effectLst>
                  <a:outerShdw blurRad="38100" dist="38100" dir="2700000" algn="tl">
                    <a:srgbClr val="000000">
                      <a:alpha val="43137"/>
                    </a:srgbClr>
                  </a:outerShdw>
                </a:effectLst>
              </a:rPr>
              <a:t>.”</a:t>
            </a:r>
            <a:endParaRPr lang="en-US" sz="2000" b="1" dirty="0">
              <a:solidFill>
                <a:prstClr val="white"/>
              </a:solidFill>
              <a:effectLst>
                <a:outerShdw blurRad="38100" dist="38100" dir="2700000" algn="tl">
                  <a:srgbClr val="000000">
                    <a:alpha val="43137"/>
                  </a:srgbClr>
                </a:outerShdw>
              </a:effectLst>
            </a:endParaRPr>
          </a:p>
        </p:txBody>
      </p:sp>
      <p:sp>
        <p:nvSpPr>
          <p:cNvPr id="4" name="TextBox 3"/>
          <p:cNvSpPr txBox="1"/>
          <p:nvPr/>
        </p:nvSpPr>
        <p:spPr>
          <a:xfrm rot="3016463">
            <a:off x="5906970" y="1330805"/>
            <a:ext cx="3648064"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led by God  </a:t>
            </a:r>
            <a:r>
              <a:rPr lang="en-US" sz="2200" dirty="0" err="1">
                <a:solidFill>
                  <a:srgbClr val="FF0000"/>
                </a:solidFill>
                <a:effectLst>
                  <a:outerShdw blurRad="38100" dist="38100" dir="2700000" algn="tl">
                    <a:srgbClr val="000000">
                      <a:alpha val="43137"/>
                    </a:srgbClr>
                  </a:outerShdw>
                </a:effectLst>
              </a:rPr>
              <a:t>llevado</a:t>
            </a:r>
            <a:r>
              <a:rPr lang="en-US" sz="2200" dirty="0">
                <a:solidFill>
                  <a:srgbClr val="FF0000"/>
                </a:solidFill>
                <a:effectLst>
                  <a:outerShdw blurRad="38100" dist="38100" dir="2700000" algn="tl">
                    <a:srgbClr val="000000">
                      <a:alpha val="43137"/>
                    </a:srgbClr>
                  </a:outerShdw>
                </a:effectLst>
              </a:rPr>
              <a:t> </a:t>
            </a:r>
            <a:r>
              <a:rPr lang="en-US" sz="2200" dirty="0" err="1">
                <a:solidFill>
                  <a:srgbClr val="FF0000"/>
                </a:solidFill>
                <a:effectLst>
                  <a:outerShdw blurRad="38100" dist="38100" dir="2700000" algn="tl">
                    <a:srgbClr val="000000">
                      <a:alpha val="43137"/>
                    </a:srgbClr>
                  </a:outerShdw>
                </a:effectLst>
              </a:rPr>
              <a:t>por</a:t>
            </a:r>
            <a:r>
              <a:rPr lang="en-US" sz="2200" dirty="0">
                <a:solidFill>
                  <a:srgbClr val="FF0000"/>
                </a:solidFill>
                <a:effectLst>
                  <a:outerShdw blurRad="38100" dist="38100" dir="2700000" algn="tl">
                    <a:srgbClr val="000000">
                      <a:alpha val="43137"/>
                    </a:srgbClr>
                  </a:outerShdw>
                </a:effectLst>
              </a:rPr>
              <a:t> Dios</a:t>
            </a:r>
          </a:p>
        </p:txBody>
      </p:sp>
      <p:sp>
        <p:nvSpPr>
          <p:cNvPr id="5" name="Rectangle 4"/>
          <p:cNvSpPr/>
          <p:nvPr/>
        </p:nvSpPr>
        <p:spPr>
          <a:xfrm>
            <a:off x="1447800" y="3810000"/>
            <a:ext cx="7620000" cy="2862322"/>
          </a:xfrm>
          <a:prstGeom prst="rect">
            <a:avLst/>
          </a:prstGeom>
        </p:spPr>
        <p:txBody>
          <a:bodyPr wrap="square">
            <a:spAutoFit/>
          </a:bodyPr>
          <a:lstStyle/>
          <a:p>
            <a:pPr algn="r"/>
            <a:r>
              <a:rPr lang="en-US" sz="2000" b="1" dirty="0">
                <a:solidFill>
                  <a:prstClr val="black"/>
                </a:solidFill>
              </a:rPr>
              <a:t>			</a:t>
            </a:r>
            <a:r>
              <a:rPr lang="en-US" sz="2000" b="1" u="sng" dirty="0">
                <a:solidFill>
                  <a:prstClr val="black"/>
                </a:solidFill>
              </a:rPr>
              <a:t>DEUTERONOMIO 8:2-3</a:t>
            </a:r>
            <a:endParaRPr lang="en-US" sz="2000" b="1" u="sng" dirty="0">
              <a:solidFill>
                <a:prstClr val="black"/>
              </a:solidFill>
            </a:endParaRPr>
          </a:p>
          <a:p>
            <a:pPr algn="r"/>
            <a:r>
              <a:rPr lang="es-ES" sz="2000" b="1" dirty="0">
                <a:solidFill>
                  <a:prstClr val="black"/>
                </a:solidFill>
              </a:rPr>
              <a:t>			Y </a:t>
            </a:r>
            <a:r>
              <a:rPr lang="es-ES" sz="2000" b="1" dirty="0">
                <a:solidFill>
                  <a:prstClr val="black"/>
                </a:solidFill>
              </a:rPr>
              <a:t>te acordarás de todo el camino </a:t>
            </a:r>
            <a:r>
              <a:rPr lang="es-ES" sz="2000" b="1" dirty="0">
                <a:solidFill>
                  <a:prstClr val="black"/>
                </a:solidFill>
              </a:rPr>
              <a:t>por donde 		el</a:t>
            </a:r>
            <a:r>
              <a:rPr lang="es-ES" sz="2000" b="1" dirty="0">
                <a:solidFill>
                  <a:prstClr val="black"/>
                </a:solidFill>
              </a:rPr>
              <a:t> </a:t>
            </a:r>
            <a:r>
              <a:rPr lang="es-ES" sz="2000" b="1" cap="small" dirty="0">
                <a:solidFill>
                  <a:prstClr val="black"/>
                </a:solidFill>
              </a:rPr>
              <a:t>Señor</a:t>
            </a:r>
            <a:r>
              <a:rPr lang="es-ES" sz="2000" b="1" dirty="0">
                <a:solidFill>
                  <a:prstClr val="black"/>
                </a:solidFill>
              </a:rPr>
              <a:t> tu Dios te ha traído </a:t>
            </a:r>
            <a:r>
              <a:rPr lang="es-ES" sz="2000" b="1" u="sng" dirty="0">
                <a:solidFill>
                  <a:srgbClr val="FF0000"/>
                </a:solidFill>
              </a:rPr>
              <a:t>por el desierto</a:t>
            </a:r>
            <a:r>
              <a:rPr lang="es-ES" sz="2000" b="1" dirty="0">
                <a:solidFill>
                  <a:srgbClr val="FF0000"/>
                </a:solidFill>
              </a:rPr>
              <a:t> </a:t>
            </a:r>
            <a:r>
              <a:rPr lang="es-ES" sz="2000" b="1" dirty="0">
                <a:solidFill>
                  <a:prstClr val="black"/>
                </a:solidFill>
              </a:rPr>
              <a:t>durante 			</a:t>
            </a:r>
            <a:r>
              <a:rPr lang="es-ES" sz="2000" b="1" dirty="0">
                <a:solidFill>
                  <a:prstClr val="black"/>
                </a:solidFill>
              </a:rPr>
              <a:t>estos cuarenta años, para humillarte, probándote, a </a:t>
            </a:r>
            <a:r>
              <a:rPr lang="es-ES" sz="2000" b="1" dirty="0">
                <a:solidFill>
                  <a:prstClr val="black"/>
                </a:solidFill>
              </a:rPr>
              <a:t>	fin </a:t>
            </a:r>
            <a:r>
              <a:rPr lang="es-ES" sz="2000" b="1" dirty="0">
                <a:solidFill>
                  <a:prstClr val="black"/>
                </a:solidFill>
              </a:rPr>
              <a:t>de saber lo que había en tu corazón, si guardarías o </a:t>
            </a:r>
            <a:r>
              <a:rPr lang="es-ES" sz="2000" b="1" dirty="0">
                <a:solidFill>
                  <a:prstClr val="black"/>
                </a:solidFill>
              </a:rPr>
              <a:t>no sus 	mandamientos</a:t>
            </a:r>
            <a:r>
              <a:rPr lang="es-ES" sz="2000" b="1" dirty="0">
                <a:solidFill>
                  <a:prstClr val="black"/>
                </a:solidFill>
              </a:rPr>
              <a:t>. </a:t>
            </a:r>
            <a:r>
              <a:rPr lang="es-ES" sz="2000" b="1" baseline="30000" dirty="0">
                <a:solidFill>
                  <a:prstClr val="black"/>
                </a:solidFill>
              </a:rPr>
              <a:t>3 </a:t>
            </a:r>
            <a:r>
              <a:rPr lang="es-ES" sz="2000" b="1" dirty="0">
                <a:solidFill>
                  <a:prstClr val="black"/>
                </a:solidFill>
              </a:rPr>
              <a:t>Y te humilló, y te dejó tener hambre, y </a:t>
            </a:r>
            <a:r>
              <a:rPr lang="es-ES" sz="2000" b="1" dirty="0">
                <a:solidFill>
                  <a:prstClr val="black"/>
                </a:solidFill>
              </a:rPr>
              <a:t>te </a:t>
            </a:r>
            <a:r>
              <a:rPr lang="es-ES" sz="2000" b="1" dirty="0">
                <a:solidFill>
                  <a:prstClr val="black"/>
                </a:solidFill>
              </a:rPr>
              <a:t>alimentó con el maná que no conocías, ni tus padres habían conocido, para </a:t>
            </a:r>
            <a:r>
              <a:rPr lang="es-ES" sz="2000" b="1" i="1" dirty="0">
                <a:solidFill>
                  <a:srgbClr val="FF0000"/>
                </a:solidFill>
                <a:effectLst>
                  <a:outerShdw blurRad="38100" dist="38100" dir="2700000" algn="tl">
                    <a:srgbClr val="000000">
                      <a:alpha val="43137"/>
                    </a:srgbClr>
                  </a:outerShdw>
                </a:effectLst>
              </a:rPr>
              <a:t>hacerte </a:t>
            </a:r>
            <a:r>
              <a:rPr lang="es-ES" sz="2000" b="1" i="1" dirty="0">
                <a:solidFill>
                  <a:srgbClr val="FF0000"/>
                </a:solidFill>
                <a:effectLst>
                  <a:outerShdw blurRad="38100" dist="38100" dir="2700000" algn="tl">
                    <a:srgbClr val="000000">
                      <a:alpha val="43137"/>
                    </a:srgbClr>
                  </a:outerShdw>
                </a:effectLst>
              </a:rPr>
              <a:t>entender</a:t>
            </a:r>
            <a:r>
              <a:rPr lang="es-ES" sz="2000" b="1" i="1" dirty="0">
                <a:solidFill>
                  <a:srgbClr val="FF0000"/>
                </a:solidFill>
                <a:effectLst>
                  <a:outerShdw blurRad="38100" dist="38100" dir="2700000" algn="tl">
                    <a:srgbClr val="000000">
                      <a:alpha val="43137"/>
                    </a:srgbClr>
                  </a:outerShdw>
                </a:effectLst>
              </a:rPr>
              <a:t> que el hombre no sólo vive de pan, sino que </a:t>
            </a:r>
            <a:r>
              <a:rPr lang="es-ES" sz="2000" b="1" i="1" dirty="0">
                <a:solidFill>
                  <a:srgbClr val="FF0000"/>
                </a:solidFill>
                <a:effectLst>
                  <a:outerShdw blurRad="38100" dist="38100" dir="2700000" algn="tl">
                    <a:srgbClr val="000000">
                      <a:alpha val="43137"/>
                    </a:srgbClr>
                  </a:outerShdw>
                </a:effectLst>
              </a:rPr>
              <a:t>vive de </a:t>
            </a:r>
            <a:r>
              <a:rPr lang="es-ES" sz="2000" b="1" i="1" dirty="0">
                <a:solidFill>
                  <a:srgbClr val="FF0000"/>
                </a:solidFill>
                <a:effectLst>
                  <a:outerShdw blurRad="38100" dist="38100" dir="2700000" algn="tl">
                    <a:srgbClr val="000000">
                      <a:alpha val="43137"/>
                    </a:srgbClr>
                  </a:outerShdw>
                </a:effectLst>
              </a:rPr>
              <a:t>todo lo que procede de la boca del </a:t>
            </a:r>
            <a:r>
              <a:rPr lang="es-ES" sz="2000" b="1" i="1" cap="small" dirty="0">
                <a:solidFill>
                  <a:srgbClr val="FF0000"/>
                </a:solidFill>
                <a:effectLst>
                  <a:outerShdw blurRad="38100" dist="38100" dir="2700000" algn="tl">
                    <a:srgbClr val="000000">
                      <a:alpha val="43137"/>
                    </a:srgbClr>
                  </a:outerShdw>
                </a:effectLst>
              </a:rPr>
              <a:t>Señor</a:t>
            </a:r>
            <a:r>
              <a:rPr lang="es-ES" sz="2000" b="1" i="1" dirty="0">
                <a:solidFill>
                  <a:srgbClr val="FF0000"/>
                </a:solidFill>
                <a:effectLst>
                  <a:outerShdw blurRad="38100" dist="38100" dir="2700000" algn="tl">
                    <a:srgbClr val="000000">
                      <a:alpha val="43137"/>
                    </a:srgbClr>
                  </a:outerShdw>
                </a:effectLst>
              </a:rPr>
              <a:t>.</a:t>
            </a:r>
            <a:endParaRPr lang="en-US" sz="2000" b="1" i="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rot="3016463">
            <a:off x="5726906" y="1571910"/>
            <a:ext cx="3316422"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forty years</a:t>
            </a:r>
            <a:r>
              <a:rPr lang="en-US" sz="2200" b="1" dirty="0">
                <a:solidFill>
                  <a:srgbClr val="FFFF00"/>
                </a:solidFill>
                <a:effectLst>
                  <a:outerShdw blurRad="38100" dist="38100" dir="2700000" algn="tl">
                    <a:srgbClr val="000000">
                      <a:alpha val="43137"/>
                    </a:srgbClr>
                  </a:outerShdw>
                </a:effectLst>
              </a:rPr>
              <a:t>  </a:t>
            </a:r>
            <a:r>
              <a:rPr lang="es-ES" sz="2200" dirty="0">
                <a:solidFill>
                  <a:srgbClr val="FF0000"/>
                </a:solidFill>
                <a:effectLst>
                  <a:outerShdw blurRad="38100" dist="38100" dir="2700000" algn="tl">
                    <a:srgbClr val="000000">
                      <a:alpha val="43137"/>
                    </a:srgbClr>
                  </a:outerShdw>
                </a:effectLst>
              </a:rPr>
              <a:t>cuarenta años</a:t>
            </a:r>
            <a:endParaRPr lang="en-US" sz="22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rot="3016463">
            <a:off x="4776926" y="1408348"/>
            <a:ext cx="4012870" cy="394845"/>
          </a:xfrm>
          <a:prstGeom prst="rect">
            <a:avLst/>
          </a:prstGeom>
          <a:gradFill flip="none" rotWithShape="1">
            <a:gsLst>
              <a:gs pos="7000">
                <a:srgbClr val="002060">
                  <a:lumMod val="75000"/>
                </a:srgbClr>
              </a:gs>
              <a:gs pos="54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in the wilderness  </a:t>
            </a:r>
            <a:r>
              <a:rPr lang="es-ES" sz="2200" dirty="0">
                <a:solidFill>
                  <a:srgbClr val="FF0000"/>
                </a:solidFill>
                <a:effectLst>
                  <a:outerShdw blurRad="38100" dist="38100" dir="2700000" algn="tl">
                    <a:srgbClr val="000000">
                      <a:alpha val="43137"/>
                    </a:srgbClr>
                  </a:outerShdw>
                </a:effectLst>
              </a:rPr>
              <a:t>por el desierto</a:t>
            </a:r>
            <a:endParaRPr lang="en-US" sz="2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024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52400" y="100548"/>
            <a:ext cx="6477000" cy="3785652"/>
          </a:xfrm>
          <a:prstGeom prst="rect">
            <a:avLst/>
          </a:prstGeom>
        </p:spPr>
        <p:txBody>
          <a:bodyPr wrap="square">
            <a:spAutoFit/>
          </a:bodyPr>
          <a:lstStyle/>
          <a:p>
            <a:r>
              <a:rPr lang="en-US" sz="2000" b="1" u="sng" dirty="0">
                <a:solidFill>
                  <a:prstClr val="white"/>
                </a:solidFill>
                <a:effectLst>
                  <a:outerShdw blurRad="38100" dist="38100" dir="2700000" algn="tl">
                    <a:srgbClr val="000000">
                      <a:alpha val="43137"/>
                    </a:srgbClr>
                  </a:outerShdw>
                </a:effectLst>
              </a:rPr>
              <a:t>DEUTERONOMY 8:2-3</a:t>
            </a:r>
          </a:p>
          <a:p>
            <a:r>
              <a:rPr lang="en-US" sz="2000" b="1" dirty="0">
                <a:solidFill>
                  <a:prstClr val="white"/>
                </a:solidFill>
                <a:effectLst>
                  <a:outerShdw blurRad="38100" dist="38100" dir="2700000" algn="tl">
                    <a:srgbClr val="000000">
                      <a:alpha val="43137"/>
                    </a:srgbClr>
                  </a:outerShdw>
                </a:effectLst>
              </a:rPr>
              <a:t>“And you shall remember the whole way that the Lord your </a:t>
            </a:r>
            <a:r>
              <a:rPr lang="en-US" sz="2000" b="1" dirty="0">
                <a:solidFill>
                  <a:prstClr val="white"/>
                </a:solidFill>
                <a:effectLst>
                  <a:outerShdw blurRad="38100" dist="38100" dir="2700000" algn="tl">
                    <a:srgbClr val="000000">
                      <a:alpha val="43137"/>
                    </a:srgbClr>
                  </a:outerShdw>
                </a:effectLst>
              </a:rPr>
              <a:t>God has led </a:t>
            </a:r>
            <a:r>
              <a:rPr lang="en-US" sz="2000" b="1" dirty="0">
                <a:solidFill>
                  <a:prstClr val="white"/>
                </a:solidFill>
                <a:effectLst>
                  <a:outerShdw blurRad="38100" dist="38100" dir="2700000" algn="tl">
                    <a:srgbClr val="000000">
                      <a:alpha val="43137"/>
                    </a:srgbClr>
                  </a:outerShdw>
                </a:effectLst>
              </a:rPr>
              <a:t>you these </a:t>
            </a:r>
            <a:r>
              <a:rPr lang="en-US" sz="2000" b="1" dirty="0">
                <a:solidFill>
                  <a:prstClr val="white"/>
                </a:solidFill>
                <a:effectLst>
                  <a:outerShdw blurRad="38100" dist="38100" dir="2700000" algn="tl">
                    <a:srgbClr val="000000">
                      <a:alpha val="43137"/>
                    </a:srgbClr>
                  </a:outerShdw>
                </a:effectLst>
              </a:rPr>
              <a:t>forty years in the wilderness</a:t>
            </a:r>
            <a:r>
              <a:rPr lang="en-US" sz="2000" b="1" dirty="0">
                <a:solidFill>
                  <a:prstClr val="white"/>
                </a:solidFill>
                <a:effectLst>
                  <a:outerShdw blurRad="38100" dist="38100" dir="2700000" algn="tl">
                    <a:srgbClr val="000000">
                      <a:alpha val="43137"/>
                    </a:srgbClr>
                  </a:outerShdw>
                </a:effectLst>
              </a:rPr>
              <a:t>, that he might humble you, </a:t>
            </a:r>
            <a:r>
              <a:rPr lang="en-US" sz="2000" b="1" u="sng" dirty="0">
                <a:solidFill>
                  <a:srgbClr val="FFFF00"/>
                </a:solidFill>
                <a:effectLst>
                  <a:outerShdw blurRad="38100" dist="38100" dir="2700000" algn="tl">
                    <a:srgbClr val="000000">
                      <a:alpha val="43137"/>
                    </a:srgbClr>
                  </a:outerShdw>
                </a:effectLst>
              </a:rPr>
              <a:t>testing you</a:t>
            </a:r>
            <a:r>
              <a:rPr lang="en-US" sz="2000" b="1" dirty="0">
                <a:solidFill>
                  <a:srgbClr val="FFFF00"/>
                </a:solidFill>
                <a:effectLst>
                  <a:outerShdw blurRad="38100" dist="38100" dir="2700000" algn="tl">
                    <a:srgbClr val="000000">
                      <a:alpha val="43137"/>
                    </a:srgbClr>
                  </a:outerShdw>
                </a:effectLst>
              </a:rPr>
              <a:t> </a:t>
            </a:r>
            <a:r>
              <a:rPr lang="en-US" sz="2000" b="1" dirty="0">
                <a:solidFill>
                  <a:prstClr val="white"/>
                </a:solidFill>
                <a:effectLst>
                  <a:outerShdw blurRad="38100" dist="38100" dir="2700000" algn="tl">
                    <a:srgbClr val="000000">
                      <a:alpha val="43137"/>
                    </a:srgbClr>
                  </a:outerShdw>
                </a:effectLst>
              </a:rPr>
              <a:t>to know what was in your heart, whether you would keep his commandments or not.  And he humbled you and let you hunger and</a:t>
            </a:r>
          </a:p>
          <a:p>
            <a:r>
              <a:rPr lang="en-US" sz="2000" b="1" dirty="0">
                <a:solidFill>
                  <a:prstClr val="white"/>
                </a:solidFill>
                <a:effectLst>
                  <a:outerShdw blurRad="38100" dist="38100" dir="2700000" algn="tl">
                    <a:srgbClr val="000000">
                      <a:alpha val="43137"/>
                    </a:srgbClr>
                  </a:outerShdw>
                </a:effectLst>
              </a:rPr>
              <a:t>fed you with manna, which you did not know,</a:t>
            </a:r>
          </a:p>
          <a:p>
            <a:r>
              <a:rPr lang="en-US" sz="2000" b="1" dirty="0">
                <a:solidFill>
                  <a:prstClr val="white"/>
                </a:solidFill>
                <a:effectLst>
                  <a:outerShdw blurRad="38100" dist="38100" dir="2700000" algn="tl">
                    <a:srgbClr val="000000">
                      <a:alpha val="43137"/>
                    </a:srgbClr>
                  </a:outerShdw>
                </a:effectLst>
              </a:rPr>
              <a:t>nor did your fathers know, that he might</a:t>
            </a:r>
          </a:p>
          <a:p>
            <a:r>
              <a:rPr lang="en-US" sz="2000" b="1" dirty="0">
                <a:solidFill>
                  <a:prstClr val="white"/>
                </a:solidFill>
                <a:effectLst>
                  <a:outerShdw blurRad="38100" dist="38100" dir="2700000" algn="tl">
                    <a:srgbClr val="000000">
                      <a:alpha val="43137"/>
                    </a:srgbClr>
                  </a:outerShdw>
                </a:effectLst>
              </a:rPr>
              <a:t>make you know that </a:t>
            </a:r>
            <a:r>
              <a:rPr lang="en-US" sz="2000" b="1" i="1" dirty="0">
                <a:solidFill>
                  <a:srgbClr val="FFFF00"/>
                </a:solidFill>
                <a:effectLst>
                  <a:outerShdw blurRad="38100" dist="38100" dir="2700000" algn="tl">
                    <a:srgbClr val="000000">
                      <a:alpha val="43137"/>
                    </a:srgbClr>
                  </a:outerShdw>
                </a:effectLst>
              </a:rPr>
              <a:t>man does not live</a:t>
            </a:r>
          </a:p>
          <a:p>
            <a:r>
              <a:rPr lang="en-US" sz="2000" b="1" i="1" dirty="0">
                <a:solidFill>
                  <a:srgbClr val="FFFF00"/>
                </a:solidFill>
                <a:effectLst>
                  <a:outerShdw blurRad="38100" dist="38100" dir="2700000" algn="tl">
                    <a:srgbClr val="000000">
                      <a:alpha val="43137"/>
                    </a:srgbClr>
                  </a:outerShdw>
                </a:effectLst>
              </a:rPr>
              <a:t>by bread alone, but man lives by</a:t>
            </a:r>
          </a:p>
          <a:p>
            <a:r>
              <a:rPr lang="en-US" sz="2000" b="1" i="1" dirty="0">
                <a:solidFill>
                  <a:srgbClr val="FFFF00"/>
                </a:solidFill>
                <a:effectLst>
                  <a:outerShdw blurRad="38100" dist="38100" dir="2700000" algn="tl">
                    <a:srgbClr val="000000">
                      <a:alpha val="43137"/>
                    </a:srgbClr>
                  </a:outerShdw>
                </a:effectLst>
              </a:rPr>
              <a:t>every word that comes from</a:t>
            </a:r>
          </a:p>
          <a:p>
            <a:r>
              <a:rPr lang="en-US" sz="2000" b="1" i="1" dirty="0">
                <a:solidFill>
                  <a:srgbClr val="FFFF00"/>
                </a:solidFill>
                <a:effectLst>
                  <a:outerShdw blurRad="38100" dist="38100" dir="2700000" algn="tl">
                    <a:srgbClr val="000000">
                      <a:alpha val="43137"/>
                    </a:srgbClr>
                  </a:outerShdw>
                </a:effectLst>
              </a:rPr>
              <a:t>the mouth of the Lord</a:t>
            </a:r>
            <a:r>
              <a:rPr lang="en-US" sz="2000" b="1" dirty="0">
                <a:solidFill>
                  <a:prstClr val="white"/>
                </a:solidFill>
                <a:effectLst>
                  <a:outerShdw blurRad="38100" dist="38100" dir="2700000" algn="tl">
                    <a:srgbClr val="000000">
                      <a:alpha val="43137"/>
                    </a:srgbClr>
                  </a:outerShdw>
                </a:effectLst>
              </a:rPr>
              <a:t>.”</a:t>
            </a:r>
            <a:endParaRPr lang="en-US" sz="2000" b="1" dirty="0">
              <a:solidFill>
                <a:prstClr val="white"/>
              </a:solidFill>
              <a:effectLst>
                <a:outerShdw blurRad="38100" dist="38100" dir="2700000" algn="tl">
                  <a:srgbClr val="000000">
                    <a:alpha val="43137"/>
                  </a:srgbClr>
                </a:outerShdw>
              </a:effectLst>
            </a:endParaRPr>
          </a:p>
        </p:txBody>
      </p:sp>
      <p:sp>
        <p:nvSpPr>
          <p:cNvPr id="4" name="TextBox 3"/>
          <p:cNvSpPr txBox="1"/>
          <p:nvPr/>
        </p:nvSpPr>
        <p:spPr>
          <a:xfrm rot="3016463">
            <a:off x="5906970" y="1330805"/>
            <a:ext cx="3648064"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led by God  </a:t>
            </a:r>
            <a:r>
              <a:rPr lang="en-US" sz="2200" dirty="0" err="1">
                <a:solidFill>
                  <a:srgbClr val="FF0000"/>
                </a:solidFill>
                <a:effectLst>
                  <a:outerShdw blurRad="38100" dist="38100" dir="2700000" algn="tl">
                    <a:srgbClr val="000000">
                      <a:alpha val="43137"/>
                    </a:srgbClr>
                  </a:outerShdw>
                </a:effectLst>
              </a:rPr>
              <a:t>llevado</a:t>
            </a:r>
            <a:r>
              <a:rPr lang="en-US" sz="2200" dirty="0">
                <a:solidFill>
                  <a:srgbClr val="FF0000"/>
                </a:solidFill>
                <a:effectLst>
                  <a:outerShdw blurRad="38100" dist="38100" dir="2700000" algn="tl">
                    <a:srgbClr val="000000">
                      <a:alpha val="43137"/>
                    </a:srgbClr>
                  </a:outerShdw>
                </a:effectLst>
              </a:rPr>
              <a:t> </a:t>
            </a:r>
            <a:r>
              <a:rPr lang="en-US" sz="2200" dirty="0" err="1">
                <a:solidFill>
                  <a:srgbClr val="FF0000"/>
                </a:solidFill>
                <a:effectLst>
                  <a:outerShdw blurRad="38100" dist="38100" dir="2700000" algn="tl">
                    <a:srgbClr val="000000">
                      <a:alpha val="43137"/>
                    </a:srgbClr>
                  </a:outerShdw>
                </a:effectLst>
              </a:rPr>
              <a:t>por</a:t>
            </a:r>
            <a:r>
              <a:rPr lang="en-US" sz="2200" dirty="0">
                <a:solidFill>
                  <a:srgbClr val="FF0000"/>
                </a:solidFill>
                <a:effectLst>
                  <a:outerShdw blurRad="38100" dist="38100" dir="2700000" algn="tl">
                    <a:srgbClr val="000000">
                      <a:alpha val="43137"/>
                    </a:srgbClr>
                  </a:outerShdw>
                </a:effectLst>
              </a:rPr>
              <a:t> Dios</a:t>
            </a:r>
          </a:p>
        </p:txBody>
      </p:sp>
      <p:sp>
        <p:nvSpPr>
          <p:cNvPr id="5" name="Rectangle 4"/>
          <p:cNvSpPr/>
          <p:nvPr/>
        </p:nvSpPr>
        <p:spPr>
          <a:xfrm>
            <a:off x="1447800" y="3810000"/>
            <a:ext cx="7620000" cy="2862322"/>
          </a:xfrm>
          <a:prstGeom prst="rect">
            <a:avLst/>
          </a:prstGeom>
        </p:spPr>
        <p:txBody>
          <a:bodyPr wrap="square">
            <a:spAutoFit/>
          </a:bodyPr>
          <a:lstStyle/>
          <a:p>
            <a:pPr algn="r"/>
            <a:r>
              <a:rPr lang="en-US" sz="2000" b="1" dirty="0">
                <a:solidFill>
                  <a:prstClr val="black"/>
                </a:solidFill>
              </a:rPr>
              <a:t>			</a:t>
            </a:r>
            <a:r>
              <a:rPr lang="en-US" sz="2000" b="1" u="sng" dirty="0">
                <a:solidFill>
                  <a:prstClr val="black"/>
                </a:solidFill>
              </a:rPr>
              <a:t>DEUTERONOMIO 8:2-3</a:t>
            </a:r>
            <a:endParaRPr lang="en-US" sz="2000" b="1" u="sng" dirty="0">
              <a:solidFill>
                <a:prstClr val="black"/>
              </a:solidFill>
            </a:endParaRPr>
          </a:p>
          <a:p>
            <a:pPr algn="r"/>
            <a:r>
              <a:rPr lang="es-ES" sz="2000" b="1" dirty="0">
                <a:solidFill>
                  <a:prstClr val="black"/>
                </a:solidFill>
              </a:rPr>
              <a:t>			Y </a:t>
            </a:r>
            <a:r>
              <a:rPr lang="es-ES" sz="2000" b="1" dirty="0">
                <a:solidFill>
                  <a:prstClr val="black"/>
                </a:solidFill>
              </a:rPr>
              <a:t>te acordarás de todo el camino </a:t>
            </a:r>
            <a:r>
              <a:rPr lang="es-ES" sz="2000" b="1" dirty="0">
                <a:solidFill>
                  <a:prstClr val="black"/>
                </a:solidFill>
              </a:rPr>
              <a:t>por donde 		el</a:t>
            </a:r>
            <a:r>
              <a:rPr lang="es-ES" sz="2000" b="1" dirty="0">
                <a:solidFill>
                  <a:prstClr val="black"/>
                </a:solidFill>
              </a:rPr>
              <a:t> </a:t>
            </a:r>
            <a:r>
              <a:rPr lang="es-ES" sz="2000" b="1" cap="small" dirty="0">
                <a:solidFill>
                  <a:prstClr val="black"/>
                </a:solidFill>
              </a:rPr>
              <a:t>Señor</a:t>
            </a:r>
            <a:r>
              <a:rPr lang="es-ES" sz="2000" b="1" dirty="0">
                <a:solidFill>
                  <a:prstClr val="black"/>
                </a:solidFill>
              </a:rPr>
              <a:t> tu Dios te ha traído por el desierto </a:t>
            </a:r>
            <a:r>
              <a:rPr lang="es-ES" sz="2000" b="1" dirty="0">
                <a:solidFill>
                  <a:prstClr val="black"/>
                </a:solidFill>
              </a:rPr>
              <a:t>durante 			</a:t>
            </a:r>
            <a:r>
              <a:rPr lang="es-ES" sz="2000" b="1" dirty="0">
                <a:solidFill>
                  <a:prstClr val="black"/>
                </a:solidFill>
              </a:rPr>
              <a:t>estos cuarenta años, para humillarte, </a:t>
            </a:r>
            <a:r>
              <a:rPr lang="es-ES" sz="2000" b="1" u="sng" dirty="0">
                <a:solidFill>
                  <a:srgbClr val="FF0000"/>
                </a:solidFill>
              </a:rPr>
              <a:t>probándote</a:t>
            </a:r>
            <a:r>
              <a:rPr lang="es-ES" sz="2000" b="1" dirty="0">
                <a:solidFill>
                  <a:prstClr val="black"/>
                </a:solidFill>
              </a:rPr>
              <a:t>, a </a:t>
            </a:r>
            <a:r>
              <a:rPr lang="es-ES" sz="2000" b="1" dirty="0">
                <a:solidFill>
                  <a:prstClr val="black"/>
                </a:solidFill>
              </a:rPr>
              <a:t>	fin </a:t>
            </a:r>
            <a:r>
              <a:rPr lang="es-ES" sz="2000" b="1" dirty="0">
                <a:solidFill>
                  <a:prstClr val="black"/>
                </a:solidFill>
              </a:rPr>
              <a:t>de saber lo que había en tu corazón, si guardarías o </a:t>
            </a:r>
            <a:r>
              <a:rPr lang="es-ES" sz="2000" b="1" dirty="0">
                <a:solidFill>
                  <a:prstClr val="black"/>
                </a:solidFill>
              </a:rPr>
              <a:t>no sus 	mandamientos</a:t>
            </a:r>
            <a:r>
              <a:rPr lang="es-ES" sz="2000" b="1" dirty="0">
                <a:solidFill>
                  <a:prstClr val="black"/>
                </a:solidFill>
              </a:rPr>
              <a:t>. </a:t>
            </a:r>
            <a:r>
              <a:rPr lang="es-ES" sz="2000" b="1" baseline="30000" dirty="0">
                <a:solidFill>
                  <a:prstClr val="black"/>
                </a:solidFill>
              </a:rPr>
              <a:t>3 </a:t>
            </a:r>
            <a:r>
              <a:rPr lang="es-ES" sz="2000" b="1" dirty="0">
                <a:solidFill>
                  <a:prstClr val="black"/>
                </a:solidFill>
              </a:rPr>
              <a:t>Y te humilló, y te dejó tener hambre, y </a:t>
            </a:r>
            <a:r>
              <a:rPr lang="es-ES" sz="2000" b="1" dirty="0">
                <a:solidFill>
                  <a:prstClr val="black"/>
                </a:solidFill>
              </a:rPr>
              <a:t>te </a:t>
            </a:r>
            <a:r>
              <a:rPr lang="es-ES" sz="2000" b="1" dirty="0">
                <a:solidFill>
                  <a:prstClr val="black"/>
                </a:solidFill>
              </a:rPr>
              <a:t>alimentó con el maná que no conocías, ni tus padres habían conocido, para </a:t>
            </a:r>
            <a:r>
              <a:rPr lang="es-ES" sz="2000" b="1" i="1" dirty="0">
                <a:solidFill>
                  <a:srgbClr val="FF0000"/>
                </a:solidFill>
                <a:effectLst>
                  <a:outerShdw blurRad="38100" dist="38100" dir="2700000" algn="tl">
                    <a:srgbClr val="000000">
                      <a:alpha val="43137"/>
                    </a:srgbClr>
                  </a:outerShdw>
                </a:effectLst>
              </a:rPr>
              <a:t>hacerte </a:t>
            </a:r>
            <a:r>
              <a:rPr lang="es-ES" sz="2000" b="1" i="1" dirty="0">
                <a:solidFill>
                  <a:srgbClr val="FF0000"/>
                </a:solidFill>
                <a:effectLst>
                  <a:outerShdw blurRad="38100" dist="38100" dir="2700000" algn="tl">
                    <a:srgbClr val="000000">
                      <a:alpha val="43137"/>
                    </a:srgbClr>
                  </a:outerShdw>
                </a:effectLst>
              </a:rPr>
              <a:t>entender</a:t>
            </a:r>
            <a:r>
              <a:rPr lang="es-ES" sz="2000" b="1" i="1" dirty="0">
                <a:solidFill>
                  <a:srgbClr val="FF0000"/>
                </a:solidFill>
                <a:effectLst>
                  <a:outerShdw blurRad="38100" dist="38100" dir="2700000" algn="tl">
                    <a:srgbClr val="000000">
                      <a:alpha val="43137"/>
                    </a:srgbClr>
                  </a:outerShdw>
                </a:effectLst>
              </a:rPr>
              <a:t> que el hombre no sólo vive de pan, sino que </a:t>
            </a:r>
            <a:r>
              <a:rPr lang="es-ES" sz="2000" b="1" i="1" dirty="0">
                <a:solidFill>
                  <a:srgbClr val="FF0000"/>
                </a:solidFill>
                <a:effectLst>
                  <a:outerShdw blurRad="38100" dist="38100" dir="2700000" algn="tl">
                    <a:srgbClr val="000000">
                      <a:alpha val="43137"/>
                    </a:srgbClr>
                  </a:outerShdw>
                </a:effectLst>
              </a:rPr>
              <a:t>vive de </a:t>
            </a:r>
            <a:r>
              <a:rPr lang="es-ES" sz="2000" b="1" i="1" dirty="0">
                <a:solidFill>
                  <a:srgbClr val="FF0000"/>
                </a:solidFill>
                <a:effectLst>
                  <a:outerShdw blurRad="38100" dist="38100" dir="2700000" algn="tl">
                    <a:srgbClr val="000000">
                      <a:alpha val="43137"/>
                    </a:srgbClr>
                  </a:outerShdw>
                </a:effectLst>
              </a:rPr>
              <a:t>todo lo que procede de la boca del </a:t>
            </a:r>
            <a:r>
              <a:rPr lang="es-ES" sz="2000" b="1" i="1" cap="small" dirty="0">
                <a:solidFill>
                  <a:srgbClr val="FF0000"/>
                </a:solidFill>
                <a:effectLst>
                  <a:outerShdw blurRad="38100" dist="38100" dir="2700000" algn="tl">
                    <a:srgbClr val="000000">
                      <a:alpha val="43137"/>
                    </a:srgbClr>
                  </a:outerShdw>
                </a:effectLst>
              </a:rPr>
              <a:t>Señor</a:t>
            </a:r>
            <a:r>
              <a:rPr lang="es-ES" sz="2000" b="1" i="1" dirty="0">
                <a:solidFill>
                  <a:srgbClr val="FF0000"/>
                </a:solidFill>
                <a:effectLst>
                  <a:outerShdw blurRad="38100" dist="38100" dir="2700000" algn="tl">
                    <a:srgbClr val="000000">
                      <a:alpha val="43137"/>
                    </a:srgbClr>
                  </a:outerShdw>
                </a:effectLst>
              </a:rPr>
              <a:t>.</a:t>
            </a:r>
            <a:endParaRPr lang="en-US" sz="2000" b="1" i="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rot="3016463">
            <a:off x="5726906" y="1571910"/>
            <a:ext cx="3316422"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forty years</a:t>
            </a:r>
            <a:r>
              <a:rPr lang="en-US" sz="2200" b="1" dirty="0">
                <a:solidFill>
                  <a:srgbClr val="FFFF00"/>
                </a:solidFill>
                <a:effectLst>
                  <a:outerShdw blurRad="38100" dist="38100" dir="2700000" algn="tl">
                    <a:srgbClr val="000000">
                      <a:alpha val="43137"/>
                    </a:srgbClr>
                  </a:outerShdw>
                </a:effectLst>
              </a:rPr>
              <a:t>  </a:t>
            </a:r>
            <a:r>
              <a:rPr lang="es-ES" sz="2200" dirty="0">
                <a:solidFill>
                  <a:srgbClr val="FF0000"/>
                </a:solidFill>
                <a:effectLst>
                  <a:outerShdw blurRad="38100" dist="38100" dir="2700000" algn="tl">
                    <a:srgbClr val="000000">
                      <a:alpha val="43137"/>
                    </a:srgbClr>
                  </a:outerShdw>
                </a:effectLst>
              </a:rPr>
              <a:t>cuarenta años</a:t>
            </a:r>
            <a:endParaRPr lang="en-US" sz="22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rot="3016463">
            <a:off x="4776926" y="1408348"/>
            <a:ext cx="4012870" cy="394845"/>
          </a:xfrm>
          <a:prstGeom prst="rect">
            <a:avLst/>
          </a:prstGeom>
          <a:gradFill flip="none" rotWithShape="1">
            <a:gsLst>
              <a:gs pos="7000">
                <a:srgbClr val="002060">
                  <a:lumMod val="75000"/>
                </a:srgbClr>
              </a:gs>
              <a:gs pos="54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in the wilderness  </a:t>
            </a:r>
            <a:r>
              <a:rPr lang="es-ES" sz="2200" dirty="0">
                <a:solidFill>
                  <a:srgbClr val="FF0000"/>
                </a:solidFill>
                <a:effectLst>
                  <a:outerShdw blurRad="38100" dist="38100" dir="2700000" algn="tl">
                    <a:srgbClr val="000000">
                      <a:alpha val="43137"/>
                    </a:srgbClr>
                  </a:outerShdw>
                </a:effectLst>
              </a:rPr>
              <a:t>por el desierto</a:t>
            </a:r>
            <a:endParaRPr lang="en-US" sz="2200"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rot="3016463">
            <a:off x="5445473" y="1783933"/>
            <a:ext cx="2265161" cy="430887"/>
          </a:xfrm>
          <a:prstGeom prst="rect">
            <a:avLst/>
          </a:prstGeom>
          <a:gradFill flip="none" rotWithShape="1">
            <a:gsLst>
              <a:gs pos="8000">
                <a:srgbClr val="002060">
                  <a:lumMod val="75000"/>
                </a:srgbClr>
              </a:gs>
              <a:gs pos="49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testing  </a:t>
            </a:r>
            <a:r>
              <a:rPr lang="es-ES" sz="2200" dirty="0" err="1">
                <a:solidFill>
                  <a:srgbClr val="FF0000"/>
                </a:solidFill>
                <a:effectLst>
                  <a:outerShdw blurRad="38100" dist="38100" dir="2700000" algn="tl">
                    <a:srgbClr val="000000">
                      <a:alpha val="43137"/>
                    </a:srgbClr>
                  </a:outerShdw>
                </a:effectLst>
              </a:rPr>
              <a:t>probándo</a:t>
            </a:r>
            <a:endParaRPr lang="en-US" sz="2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932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52400" y="100548"/>
            <a:ext cx="6477000" cy="3785652"/>
          </a:xfrm>
          <a:prstGeom prst="rect">
            <a:avLst/>
          </a:prstGeom>
        </p:spPr>
        <p:txBody>
          <a:bodyPr wrap="square">
            <a:spAutoFit/>
          </a:bodyPr>
          <a:lstStyle/>
          <a:p>
            <a:r>
              <a:rPr lang="en-US" sz="2000" b="1" u="sng" dirty="0">
                <a:solidFill>
                  <a:prstClr val="white"/>
                </a:solidFill>
                <a:effectLst>
                  <a:outerShdw blurRad="38100" dist="38100" dir="2700000" algn="tl">
                    <a:srgbClr val="000000">
                      <a:alpha val="43137"/>
                    </a:srgbClr>
                  </a:outerShdw>
                </a:effectLst>
              </a:rPr>
              <a:t>DEUTERONOMY 8:2-3</a:t>
            </a:r>
          </a:p>
          <a:p>
            <a:r>
              <a:rPr lang="en-US" sz="2000" b="1" dirty="0">
                <a:solidFill>
                  <a:prstClr val="white"/>
                </a:solidFill>
                <a:effectLst>
                  <a:outerShdw blurRad="38100" dist="38100" dir="2700000" algn="tl">
                    <a:srgbClr val="000000">
                      <a:alpha val="43137"/>
                    </a:srgbClr>
                  </a:outerShdw>
                </a:effectLst>
              </a:rPr>
              <a:t>“And you shall remember the whole way that the Lord your </a:t>
            </a:r>
            <a:r>
              <a:rPr lang="en-US" sz="2000" b="1" dirty="0">
                <a:solidFill>
                  <a:prstClr val="white"/>
                </a:solidFill>
                <a:effectLst>
                  <a:outerShdw blurRad="38100" dist="38100" dir="2700000" algn="tl">
                    <a:srgbClr val="000000">
                      <a:alpha val="43137"/>
                    </a:srgbClr>
                  </a:outerShdw>
                </a:effectLst>
              </a:rPr>
              <a:t>God has led </a:t>
            </a:r>
            <a:r>
              <a:rPr lang="en-US" sz="2000" b="1" dirty="0">
                <a:solidFill>
                  <a:prstClr val="white"/>
                </a:solidFill>
                <a:effectLst>
                  <a:outerShdw blurRad="38100" dist="38100" dir="2700000" algn="tl">
                    <a:srgbClr val="000000">
                      <a:alpha val="43137"/>
                    </a:srgbClr>
                  </a:outerShdw>
                </a:effectLst>
              </a:rPr>
              <a:t>you these </a:t>
            </a:r>
            <a:r>
              <a:rPr lang="en-US" sz="2000" b="1" dirty="0">
                <a:solidFill>
                  <a:prstClr val="white"/>
                </a:solidFill>
                <a:effectLst>
                  <a:outerShdw blurRad="38100" dist="38100" dir="2700000" algn="tl">
                    <a:srgbClr val="000000">
                      <a:alpha val="43137"/>
                    </a:srgbClr>
                  </a:outerShdw>
                </a:effectLst>
              </a:rPr>
              <a:t>forty years in the wilderness</a:t>
            </a:r>
            <a:r>
              <a:rPr lang="en-US" sz="2000" b="1" dirty="0">
                <a:solidFill>
                  <a:prstClr val="white"/>
                </a:solidFill>
                <a:effectLst>
                  <a:outerShdw blurRad="38100" dist="38100" dir="2700000" algn="tl">
                    <a:srgbClr val="000000">
                      <a:alpha val="43137"/>
                    </a:srgbClr>
                  </a:outerShdw>
                </a:effectLst>
              </a:rPr>
              <a:t>, that he might humble you, </a:t>
            </a:r>
            <a:r>
              <a:rPr lang="en-US" sz="2000" b="1" dirty="0">
                <a:solidFill>
                  <a:prstClr val="white"/>
                </a:solidFill>
                <a:effectLst>
                  <a:outerShdw blurRad="38100" dist="38100" dir="2700000" algn="tl">
                    <a:srgbClr val="000000">
                      <a:alpha val="43137"/>
                    </a:srgbClr>
                  </a:outerShdw>
                </a:effectLst>
              </a:rPr>
              <a:t>testing you </a:t>
            </a:r>
            <a:r>
              <a:rPr lang="en-US" sz="2000" b="1" dirty="0">
                <a:solidFill>
                  <a:prstClr val="white"/>
                </a:solidFill>
                <a:effectLst>
                  <a:outerShdw blurRad="38100" dist="38100" dir="2700000" algn="tl">
                    <a:srgbClr val="000000">
                      <a:alpha val="43137"/>
                    </a:srgbClr>
                  </a:outerShdw>
                </a:effectLst>
              </a:rPr>
              <a:t>to know what was in your heart, whether you would keep his commandments or not.  And he humbled you and let you </a:t>
            </a:r>
            <a:r>
              <a:rPr lang="en-US" sz="2000" b="1" u="sng" dirty="0">
                <a:solidFill>
                  <a:srgbClr val="FFFF00"/>
                </a:solidFill>
                <a:effectLst>
                  <a:outerShdw blurRad="38100" dist="38100" dir="2700000" algn="tl">
                    <a:srgbClr val="000000">
                      <a:alpha val="43137"/>
                    </a:srgbClr>
                  </a:outerShdw>
                </a:effectLst>
              </a:rPr>
              <a:t>hunger</a:t>
            </a:r>
            <a:r>
              <a:rPr lang="en-US" sz="2000" b="1" dirty="0">
                <a:solidFill>
                  <a:prstClr val="white"/>
                </a:solidFill>
                <a:effectLst>
                  <a:outerShdw blurRad="38100" dist="38100" dir="2700000" algn="tl">
                    <a:srgbClr val="000000">
                      <a:alpha val="43137"/>
                    </a:srgbClr>
                  </a:outerShdw>
                </a:effectLst>
              </a:rPr>
              <a:t> and</a:t>
            </a:r>
          </a:p>
          <a:p>
            <a:r>
              <a:rPr lang="en-US" sz="2000" b="1" dirty="0">
                <a:solidFill>
                  <a:prstClr val="white"/>
                </a:solidFill>
                <a:effectLst>
                  <a:outerShdw blurRad="38100" dist="38100" dir="2700000" algn="tl">
                    <a:srgbClr val="000000">
                      <a:alpha val="43137"/>
                    </a:srgbClr>
                  </a:outerShdw>
                </a:effectLst>
              </a:rPr>
              <a:t>fed you with manna, which you did not know,</a:t>
            </a:r>
          </a:p>
          <a:p>
            <a:r>
              <a:rPr lang="en-US" sz="2000" b="1" dirty="0">
                <a:solidFill>
                  <a:prstClr val="white"/>
                </a:solidFill>
                <a:effectLst>
                  <a:outerShdw blurRad="38100" dist="38100" dir="2700000" algn="tl">
                    <a:srgbClr val="000000">
                      <a:alpha val="43137"/>
                    </a:srgbClr>
                  </a:outerShdw>
                </a:effectLst>
              </a:rPr>
              <a:t>nor did your fathers know, that he might</a:t>
            </a:r>
          </a:p>
          <a:p>
            <a:r>
              <a:rPr lang="en-US" sz="2000" b="1" dirty="0">
                <a:solidFill>
                  <a:prstClr val="white"/>
                </a:solidFill>
                <a:effectLst>
                  <a:outerShdw blurRad="38100" dist="38100" dir="2700000" algn="tl">
                    <a:srgbClr val="000000">
                      <a:alpha val="43137"/>
                    </a:srgbClr>
                  </a:outerShdw>
                </a:effectLst>
              </a:rPr>
              <a:t>make you know that </a:t>
            </a:r>
            <a:r>
              <a:rPr lang="en-US" sz="2000" b="1" i="1" dirty="0">
                <a:solidFill>
                  <a:srgbClr val="FFFF00"/>
                </a:solidFill>
                <a:effectLst>
                  <a:outerShdw blurRad="38100" dist="38100" dir="2700000" algn="tl">
                    <a:srgbClr val="000000">
                      <a:alpha val="43137"/>
                    </a:srgbClr>
                  </a:outerShdw>
                </a:effectLst>
              </a:rPr>
              <a:t>man does not live</a:t>
            </a:r>
          </a:p>
          <a:p>
            <a:r>
              <a:rPr lang="en-US" sz="2000" b="1" i="1" dirty="0">
                <a:solidFill>
                  <a:srgbClr val="FFFF00"/>
                </a:solidFill>
                <a:effectLst>
                  <a:outerShdw blurRad="38100" dist="38100" dir="2700000" algn="tl">
                    <a:srgbClr val="000000">
                      <a:alpha val="43137"/>
                    </a:srgbClr>
                  </a:outerShdw>
                </a:effectLst>
              </a:rPr>
              <a:t>by bread alone, but man lives by</a:t>
            </a:r>
          </a:p>
          <a:p>
            <a:r>
              <a:rPr lang="en-US" sz="2000" b="1" i="1" dirty="0">
                <a:solidFill>
                  <a:srgbClr val="FFFF00"/>
                </a:solidFill>
                <a:effectLst>
                  <a:outerShdw blurRad="38100" dist="38100" dir="2700000" algn="tl">
                    <a:srgbClr val="000000">
                      <a:alpha val="43137"/>
                    </a:srgbClr>
                  </a:outerShdw>
                </a:effectLst>
              </a:rPr>
              <a:t>every word that comes from</a:t>
            </a:r>
          </a:p>
          <a:p>
            <a:r>
              <a:rPr lang="en-US" sz="2000" b="1" i="1" dirty="0">
                <a:solidFill>
                  <a:srgbClr val="FFFF00"/>
                </a:solidFill>
                <a:effectLst>
                  <a:outerShdw blurRad="38100" dist="38100" dir="2700000" algn="tl">
                    <a:srgbClr val="000000">
                      <a:alpha val="43137"/>
                    </a:srgbClr>
                  </a:outerShdw>
                </a:effectLst>
              </a:rPr>
              <a:t>the mouth of the Lord</a:t>
            </a:r>
            <a:r>
              <a:rPr lang="en-US" sz="2000" b="1" dirty="0">
                <a:solidFill>
                  <a:prstClr val="white"/>
                </a:solidFill>
                <a:effectLst>
                  <a:outerShdw blurRad="38100" dist="38100" dir="2700000" algn="tl">
                    <a:srgbClr val="000000">
                      <a:alpha val="43137"/>
                    </a:srgbClr>
                  </a:outerShdw>
                </a:effectLst>
              </a:rPr>
              <a:t>.”</a:t>
            </a:r>
            <a:endParaRPr lang="en-US" sz="2000" b="1" dirty="0">
              <a:solidFill>
                <a:prstClr val="white"/>
              </a:solidFill>
              <a:effectLst>
                <a:outerShdw blurRad="38100" dist="38100" dir="2700000" algn="tl">
                  <a:srgbClr val="000000">
                    <a:alpha val="43137"/>
                  </a:srgbClr>
                </a:outerShdw>
              </a:effectLst>
            </a:endParaRPr>
          </a:p>
        </p:txBody>
      </p:sp>
      <p:sp>
        <p:nvSpPr>
          <p:cNvPr id="4" name="TextBox 3"/>
          <p:cNvSpPr txBox="1"/>
          <p:nvPr/>
        </p:nvSpPr>
        <p:spPr>
          <a:xfrm rot="3016463">
            <a:off x="5906970" y="1330805"/>
            <a:ext cx="3648064"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led by God  </a:t>
            </a:r>
            <a:r>
              <a:rPr lang="en-US" sz="2200" dirty="0" err="1">
                <a:solidFill>
                  <a:srgbClr val="FF0000"/>
                </a:solidFill>
                <a:effectLst>
                  <a:outerShdw blurRad="38100" dist="38100" dir="2700000" algn="tl">
                    <a:srgbClr val="000000">
                      <a:alpha val="43137"/>
                    </a:srgbClr>
                  </a:outerShdw>
                </a:effectLst>
              </a:rPr>
              <a:t>llevado</a:t>
            </a:r>
            <a:r>
              <a:rPr lang="en-US" sz="2200" dirty="0">
                <a:solidFill>
                  <a:srgbClr val="FF0000"/>
                </a:solidFill>
                <a:effectLst>
                  <a:outerShdw blurRad="38100" dist="38100" dir="2700000" algn="tl">
                    <a:srgbClr val="000000">
                      <a:alpha val="43137"/>
                    </a:srgbClr>
                  </a:outerShdw>
                </a:effectLst>
              </a:rPr>
              <a:t> </a:t>
            </a:r>
            <a:r>
              <a:rPr lang="en-US" sz="2200" dirty="0" err="1">
                <a:solidFill>
                  <a:srgbClr val="FF0000"/>
                </a:solidFill>
                <a:effectLst>
                  <a:outerShdw blurRad="38100" dist="38100" dir="2700000" algn="tl">
                    <a:srgbClr val="000000">
                      <a:alpha val="43137"/>
                    </a:srgbClr>
                  </a:outerShdw>
                </a:effectLst>
              </a:rPr>
              <a:t>por</a:t>
            </a:r>
            <a:r>
              <a:rPr lang="en-US" sz="2200" dirty="0">
                <a:solidFill>
                  <a:srgbClr val="FF0000"/>
                </a:solidFill>
                <a:effectLst>
                  <a:outerShdw blurRad="38100" dist="38100" dir="2700000" algn="tl">
                    <a:srgbClr val="000000">
                      <a:alpha val="43137"/>
                    </a:srgbClr>
                  </a:outerShdw>
                </a:effectLst>
              </a:rPr>
              <a:t> Dios</a:t>
            </a:r>
          </a:p>
        </p:txBody>
      </p:sp>
      <p:sp>
        <p:nvSpPr>
          <p:cNvPr id="5" name="Rectangle 4"/>
          <p:cNvSpPr/>
          <p:nvPr/>
        </p:nvSpPr>
        <p:spPr>
          <a:xfrm>
            <a:off x="1447800" y="3810000"/>
            <a:ext cx="7620000" cy="2862322"/>
          </a:xfrm>
          <a:prstGeom prst="rect">
            <a:avLst/>
          </a:prstGeom>
        </p:spPr>
        <p:txBody>
          <a:bodyPr wrap="square">
            <a:spAutoFit/>
          </a:bodyPr>
          <a:lstStyle/>
          <a:p>
            <a:pPr algn="r"/>
            <a:r>
              <a:rPr lang="en-US" sz="2000" b="1" dirty="0">
                <a:solidFill>
                  <a:prstClr val="black"/>
                </a:solidFill>
              </a:rPr>
              <a:t>			</a:t>
            </a:r>
            <a:r>
              <a:rPr lang="en-US" sz="2000" b="1" u="sng" dirty="0">
                <a:solidFill>
                  <a:prstClr val="black"/>
                </a:solidFill>
              </a:rPr>
              <a:t>DEUTERONOMIO 8:2-3</a:t>
            </a:r>
            <a:endParaRPr lang="en-US" sz="2000" b="1" u="sng" dirty="0">
              <a:solidFill>
                <a:prstClr val="black"/>
              </a:solidFill>
            </a:endParaRPr>
          </a:p>
          <a:p>
            <a:pPr algn="r"/>
            <a:r>
              <a:rPr lang="es-ES" sz="2000" b="1" dirty="0">
                <a:solidFill>
                  <a:prstClr val="black"/>
                </a:solidFill>
              </a:rPr>
              <a:t>			Y </a:t>
            </a:r>
            <a:r>
              <a:rPr lang="es-ES" sz="2000" b="1" dirty="0">
                <a:solidFill>
                  <a:prstClr val="black"/>
                </a:solidFill>
              </a:rPr>
              <a:t>te acordarás de todo el camino </a:t>
            </a:r>
            <a:r>
              <a:rPr lang="es-ES" sz="2000" b="1" dirty="0">
                <a:solidFill>
                  <a:prstClr val="black"/>
                </a:solidFill>
              </a:rPr>
              <a:t>por donde 		el</a:t>
            </a:r>
            <a:r>
              <a:rPr lang="es-ES" sz="2000" b="1" dirty="0">
                <a:solidFill>
                  <a:prstClr val="black"/>
                </a:solidFill>
              </a:rPr>
              <a:t> </a:t>
            </a:r>
            <a:r>
              <a:rPr lang="es-ES" sz="2000" b="1" cap="small" dirty="0">
                <a:solidFill>
                  <a:prstClr val="black"/>
                </a:solidFill>
              </a:rPr>
              <a:t>Señor</a:t>
            </a:r>
            <a:r>
              <a:rPr lang="es-ES" sz="2000" b="1" dirty="0">
                <a:solidFill>
                  <a:prstClr val="black"/>
                </a:solidFill>
              </a:rPr>
              <a:t> tu Dios te ha traído por el desierto </a:t>
            </a:r>
            <a:r>
              <a:rPr lang="es-ES" sz="2000" b="1" dirty="0">
                <a:solidFill>
                  <a:prstClr val="black"/>
                </a:solidFill>
              </a:rPr>
              <a:t>durante 			</a:t>
            </a:r>
            <a:r>
              <a:rPr lang="es-ES" sz="2000" b="1" dirty="0">
                <a:solidFill>
                  <a:prstClr val="black"/>
                </a:solidFill>
              </a:rPr>
              <a:t>estos cuarenta años, para humillarte, probándote, a </a:t>
            </a:r>
            <a:r>
              <a:rPr lang="es-ES" sz="2000" b="1" dirty="0">
                <a:solidFill>
                  <a:prstClr val="black"/>
                </a:solidFill>
              </a:rPr>
              <a:t>	fin </a:t>
            </a:r>
            <a:r>
              <a:rPr lang="es-ES" sz="2000" b="1" dirty="0">
                <a:solidFill>
                  <a:prstClr val="black"/>
                </a:solidFill>
              </a:rPr>
              <a:t>de saber lo que había en tu corazón, si guardarías o </a:t>
            </a:r>
            <a:r>
              <a:rPr lang="es-ES" sz="2000" b="1" dirty="0">
                <a:solidFill>
                  <a:prstClr val="black"/>
                </a:solidFill>
              </a:rPr>
              <a:t>no sus 	mandamientos</a:t>
            </a:r>
            <a:r>
              <a:rPr lang="es-ES" sz="2000" b="1" dirty="0">
                <a:solidFill>
                  <a:prstClr val="black"/>
                </a:solidFill>
              </a:rPr>
              <a:t>. </a:t>
            </a:r>
            <a:r>
              <a:rPr lang="es-ES" sz="2000" b="1" baseline="30000" dirty="0">
                <a:solidFill>
                  <a:prstClr val="black"/>
                </a:solidFill>
              </a:rPr>
              <a:t>3 </a:t>
            </a:r>
            <a:r>
              <a:rPr lang="es-ES" sz="2000" b="1" dirty="0">
                <a:solidFill>
                  <a:prstClr val="black"/>
                </a:solidFill>
              </a:rPr>
              <a:t>Y te humilló, y te dejó tener </a:t>
            </a:r>
            <a:r>
              <a:rPr lang="es-ES" sz="2000" b="1" u="sng" dirty="0">
                <a:solidFill>
                  <a:srgbClr val="FF0000"/>
                </a:solidFill>
              </a:rPr>
              <a:t>hambre</a:t>
            </a:r>
            <a:r>
              <a:rPr lang="es-ES" sz="2000" b="1" dirty="0">
                <a:solidFill>
                  <a:prstClr val="black"/>
                </a:solidFill>
              </a:rPr>
              <a:t>, y </a:t>
            </a:r>
            <a:r>
              <a:rPr lang="es-ES" sz="2000" b="1" dirty="0">
                <a:solidFill>
                  <a:prstClr val="black"/>
                </a:solidFill>
              </a:rPr>
              <a:t>te </a:t>
            </a:r>
            <a:r>
              <a:rPr lang="es-ES" sz="2000" b="1" dirty="0">
                <a:solidFill>
                  <a:prstClr val="black"/>
                </a:solidFill>
              </a:rPr>
              <a:t>alimentó con el maná que no conocías, ni tus padres habían conocido, para </a:t>
            </a:r>
            <a:r>
              <a:rPr lang="es-ES" sz="2000" b="1" i="1" dirty="0">
                <a:solidFill>
                  <a:srgbClr val="FF0000"/>
                </a:solidFill>
                <a:effectLst>
                  <a:outerShdw blurRad="38100" dist="38100" dir="2700000" algn="tl">
                    <a:srgbClr val="000000">
                      <a:alpha val="43137"/>
                    </a:srgbClr>
                  </a:outerShdw>
                </a:effectLst>
              </a:rPr>
              <a:t>hacerte </a:t>
            </a:r>
            <a:r>
              <a:rPr lang="es-ES" sz="2000" b="1" i="1" dirty="0">
                <a:solidFill>
                  <a:srgbClr val="FF0000"/>
                </a:solidFill>
                <a:effectLst>
                  <a:outerShdw blurRad="38100" dist="38100" dir="2700000" algn="tl">
                    <a:srgbClr val="000000">
                      <a:alpha val="43137"/>
                    </a:srgbClr>
                  </a:outerShdw>
                </a:effectLst>
              </a:rPr>
              <a:t>entender</a:t>
            </a:r>
            <a:r>
              <a:rPr lang="es-ES" sz="2000" b="1" i="1" dirty="0">
                <a:solidFill>
                  <a:srgbClr val="FF0000"/>
                </a:solidFill>
                <a:effectLst>
                  <a:outerShdw blurRad="38100" dist="38100" dir="2700000" algn="tl">
                    <a:srgbClr val="000000">
                      <a:alpha val="43137"/>
                    </a:srgbClr>
                  </a:outerShdw>
                </a:effectLst>
              </a:rPr>
              <a:t> que el hombre no sólo vive de pan, sino que </a:t>
            </a:r>
            <a:r>
              <a:rPr lang="es-ES" sz="2000" b="1" i="1" dirty="0">
                <a:solidFill>
                  <a:srgbClr val="FF0000"/>
                </a:solidFill>
                <a:effectLst>
                  <a:outerShdw blurRad="38100" dist="38100" dir="2700000" algn="tl">
                    <a:srgbClr val="000000">
                      <a:alpha val="43137"/>
                    </a:srgbClr>
                  </a:outerShdw>
                </a:effectLst>
              </a:rPr>
              <a:t>vive de </a:t>
            </a:r>
            <a:r>
              <a:rPr lang="es-ES" sz="2000" b="1" i="1" dirty="0">
                <a:solidFill>
                  <a:srgbClr val="FF0000"/>
                </a:solidFill>
                <a:effectLst>
                  <a:outerShdw blurRad="38100" dist="38100" dir="2700000" algn="tl">
                    <a:srgbClr val="000000">
                      <a:alpha val="43137"/>
                    </a:srgbClr>
                  </a:outerShdw>
                </a:effectLst>
              </a:rPr>
              <a:t>todo lo que procede de la boca del </a:t>
            </a:r>
            <a:r>
              <a:rPr lang="es-ES" sz="2000" b="1" i="1" cap="small" dirty="0">
                <a:solidFill>
                  <a:srgbClr val="FF0000"/>
                </a:solidFill>
                <a:effectLst>
                  <a:outerShdw blurRad="38100" dist="38100" dir="2700000" algn="tl">
                    <a:srgbClr val="000000">
                      <a:alpha val="43137"/>
                    </a:srgbClr>
                  </a:outerShdw>
                </a:effectLst>
              </a:rPr>
              <a:t>Señor</a:t>
            </a:r>
            <a:r>
              <a:rPr lang="es-ES" sz="2000" b="1" i="1" dirty="0">
                <a:solidFill>
                  <a:srgbClr val="FF0000"/>
                </a:solidFill>
                <a:effectLst>
                  <a:outerShdw blurRad="38100" dist="38100" dir="2700000" algn="tl">
                    <a:srgbClr val="000000">
                      <a:alpha val="43137"/>
                    </a:srgbClr>
                  </a:outerShdw>
                </a:effectLst>
              </a:rPr>
              <a:t>.</a:t>
            </a:r>
            <a:endParaRPr lang="en-US" sz="2000" b="1" i="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rot="3016463">
            <a:off x="5726906" y="1571910"/>
            <a:ext cx="3316422"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forty years</a:t>
            </a:r>
            <a:r>
              <a:rPr lang="en-US" sz="2200" b="1" dirty="0">
                <a:solidFill>
                  <a:srgbClr val="FFFF00"/>
                </a:solidFill>
                <a:effectLst>
                  <a:outerShdw blurRad="38100" dist="38100" dir="2700000" algn="tl">
                    <a:srgbClr val="000000">
                      <a:alpha val="43137"/>
                    </a:srgbClr>
                  </a:outerShdw>
                </a:effectLst>
              </a:rPr>
              <a:t>  </a:t>
            </a:r>
            <a:r>
              <a:rPr lang="es-ES" sz="2200" dirty="0">
                <a:solidFill>
                  <a:srgbClr val="FF0000"/>
                </a:solidFill>
                <a:effectLst>
                  <a:outerShdw blurRad="38100" dist="38100" dir="2700000" algn="tl">
                    <a:srgbClr val="000000">
                      <a:alpha val="43137"/>
                    </a:srgbClr>
                  </a:outerShdw>
                </a:effectLst>
              </a:rPr>
              <a:t>cuarenta años</a:t>
            </a:r>
            <a:endParaRPr lang="en-US" sz="22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rot="3016463">
            <a:off x="4776926" y="1408348"/>
            <a:ext cx="4012870" cy="394845"/>
          </a:xfrm>
          <a:prstGeom prst="rect">
            <a:avLst/>
          </a:prstGeom>
          <a:gradFill flip="none" rotWithShape="1">
            <a:gsLst>
              <a:gs pos="7000">
                <a:srgbClr val="002060">
                  <a:lumMod val="75000"/>
                </a:srgbClr>
              </a:gs>
              <a:gs pos="54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in the wilderness  </a:t>
            </a:r>
            <a:r>
              <a:rPr lang="es-ES" sz="2200" dirty="0">
                <a:solidFill>
                  <a:srgbClr val="FF0000"/>
                </a:solidFill>
                <a:effectLst>
                  <a:outerShdw blurRad="38100" dist="38100" dir="2700000" algn="tl">
                    <a:srgbClr val="000000">
                      <a:alpha val="43137"/>
                    </a:srgbClr>
                  </a:outerShdw>
                </a:effectLst>
              </a:rPr>
              <a:t>por el desierto</a:t>
            </a:r>
            <a:endParaRPr lang="en-US" sz="2200"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rot="3016463">
            <a:off x="5445473" y="1783933"/>
            <a:ext cx="2265161" cy="430887"/>
          </a:xfrm>
          <a:prstGeom prst="rect">
            <a:avLst/>
          </a:prstGeom>
          <a:gradFill flip="none" rotWithShape="1">
            <a:gsLst>
              <a:gs pos="8000">
                <a:srgbClr val="002060">
                  <a:lumMod val="75000"/>
                </a:srgbClr>
              </a:gs>
              <a:gs pos="49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testing  </a:t>
            </a:r>
            <a:r>
              <a:rPr lang="es-ES" sz="2200" dirty="0" err="1">
                <a:solidFill>
                  <a:srgbClr val="FF0000"/>
                </a:solidFill>
                <a:effectLst>
                  <a:outerShdw blurRad="38100" dist="38100" dir="2700000" algn="tl">
                    <a:srgbClr val="000000">
                      <a:alpha val="43137"/>
                    </a:srgbClr>
                  </a:outerShdw>
                </a:effectLst>
              </a:rPr>
              <a:t>probándo</a:t>
            </a:r>
            <a:endParaRPr lang="en-US" sz="2200"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rot="3016463">
            <a:off x="5090966" y="2052380"/>
            <a:ext cx="2265161" cy="430887"/>
          </a:xfrm>
          <a:prstGeom prst="rect">
            <a:avLst/>
          </a:prstGeom>
          <a:gradFill flip="none" rotWithShape="1">
            <a:gsLst>
              <a:gs pos="8000">
                <a:srgbClr val="002060">
                  <a:lumMod val="75000"/>
                </a:srgbClr>
              </a:gs>
              <a:gs pos="49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hunger  </a:t>
            </a:r>
            <a:r>
              <a:rPr lang="es-ES" sz="2200" dirty="0">
                <a:solidFill>
                  <a:srgbClr val="FF0000"/>
                </a:solidFill>
                <a:effectLst>
                  <a:outerShdw blurRad="38100" dist="38100" dir="2700000" algn="tl">
                    <a:srgbClr val="000000">
                      <a:alpha val="43137"/>
                    </a:srgbClr>
                  </a:outerShdw>
                </a:effectLst>
              </a:rPr>
              <a:t>hambre</a:t>
            </a:r>
            <a:endParaRPr lang="en-US" sz="2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997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52400" y="100548"/>
            <a:ext cx="6477000" cy="3785652"/>
          </a:xfrm>
          <a:prstGeom prst="rect">
            <a:avLst/>
          </a:prstGeom>
        </p:spPr>
        <p:txBody>
          <a:bodyPr wrap="square">
            <a:spAutoFit/>
          </a:bodyPr>
          <a:lstStyle/>
          <a:p>
            <a:r>
              <a:rPr lang="en-US" sz="2000" b="1" u="sng" dirty="0">
                <a:solidFill>
                  <a:prstClr val="white"/>
                </a:solidFill>
                <a:effectLst>
                  <a:outerShdw blurRad="38100" dist="38100" dir="2700000" algn="tl">
                    <a:srgbClr val="000000">
                      <a:alpha val="43137"/>
                    </a:srgbClr>
                  </a:outerShdw>
                </a:effectLst>
              </a:rPr>
              <a:t>DEUTERONOMY 8:2-3</a:t>
            </a:r>
          </a:p>
          <a:p>
            <a:r>
              <a:rPr lang="en-US" sz="2000" b="1" dirty="0">
                <a:solidFill>
                  <a:prstClr val="white"/>
                </a:solidFill>
                <a:effectLst>
                  <a:outerShdw blurRad="38100" dist="38100" dir="2700000" algn="tl">
                    <a:srgbClr val="000000">
                      <a:alpha val="43137"/>
                    </a:srgbClr>
                  </a:outerShdw>
                </a:effectLst>
              </a:rPr>
              <a:t>“And you shall remember the whole way that the Lord your </a:t>
            </a:r>
            <a:r>
              <a:rPr lang="en-US" sz="2000" b="1" dirty="0">
                <a:solidFill>
                  <a:prstClr val="white"/>
                </a:solidFill>
                <a:effectLst>
                  <a:outerShdw blurRad="38100" dist="38100" dir="2700000" algn="tl">
                    <a:srgbClr val="000000">
                      <a:alpha val="43137"/>
                    </a:srgbClr>
                  </a:outerShdw>
                </a:effectLst>
              </a:rPr>
              <a:t>God has led </a:t>
            </a:r>
            <a:r>
              <a:rPr lang="en-US" sz="2000" b="1" dirty="0">
                <a:solidFill>
                  <a:prstClr val="white"/>
                </a:solidFill>
                <a:effectLst>
                  <a:outerShdw blurRad="38100" dist="38100" dir="2700000" algn="tl">
                    <a:srgbClr val="000000">
                      <a:alpha val="43137"/>
                    </a:srgbClr>
                  </a:outerShdw>
                </a:effectLst>
              </a:rPr>
              <a:t>you these </a:t>
            </a:r>
            <a:r>
              <a:rPr lang="en-US" sz="2000" b="1" dirty="0">
                <a:solidFill>
                  <a:prstClr val="white"/>
                </a:solidFill>
                <a:effectLst>
                  <a:outerShdw blurRad="38100" dist="38100" dir="2700000" algn="tl">
                    <a:srgbClr val="000000">
                      <a:alpha val="43137"/>
                    </a:srgbClr>
                  </a:outerShdw>
                </a:effectLst>
              </a:rPr>
              <a:t>forty years in the wilderness</a:t>
            </a:r>
            <a:r>
              <a:rPr lang="en-US" sz="2000" b="1" dirty="0">
                <a:solidFill>
                  <a:prstClr val="white"/>
                </a:solidFill>
                <a:effectLst>
                  <a:outerShdw blurRad="38100" dist="38100" dir="2700000" algn="tl">
                    <a:srgbClr val="000000">
                      <a:alpha val="43137"/>
                    </a:srgbClr>
                  </a:outerShdw>
                </a:effectLst>
              </a:rPr>
              <a:t>, that he might humble you, </a:t>
            </a:r>
            <a:r>
              <a:rPr lang="en-US" sz="2000" b="1" dirty="0">
                <a:solidFill>
                  <a:prstClr val="white"/>
                </a:solidFill>
                <a:effectLst>
                  <a:outerShdw blurRad="38100" dist="38100" dir="2700000" algn="tl">
                    <a:srgbClr val="000000">
                      <a:alpha val="43137"/>
                    </a:srgbClr>
                  </a:outerShdw>
                </a:effectLst>
              </a:rPr>
              <a:t>testing you </a:t>
            </a:r>
            <a:r>
              <a:rPr lang="en-US" sz="2000" b="1" dirty="0">
                <a:solidFill>
                  <a:prstClr val="white"/>
                </a:solidFill>
                <a:effectLst>
                  <a:outerShdw blurRad="38100" dist="38100" dir="2700000" algn="tl">
                    <a:srgbClr val="000000">
                      <a:alpha val="43137"/>
                    </a:srgbClr>
                  </a:outerShdw>
                </a:effectLst>
              </a:rPr>
              <a:t>to know what was in your heart, whether you would keep his commandments or not.  And he humbled you and let you </a:t>
            </a:r>
            <a:r>
              <a:rPr lang="en-US" sz="2000" b="1" u="sng" dirty="0">
                <a:solidFill>
                  <a:srgbClr val="FFFF00"/>
                </a:solidFill>
                <a:effectLst>
                  <a:outerShdw blurRad="38100" dist="38100" dir="2700000" algn="tl">
                    <a:srgbClr val="000000">
                      <a:alpha val="43137"/>
                    </a:srgbClr>
                  </a:outerShdw>
                </a:effectLst>
              </a:rPr>
              <a:t>hunger</a:t>
            </a:r>
            <a:r>
              <a:rPr lang="en-US" sz="2000" b="1" dirty="0">
                <a:solidFill>
                  <a:prstClr val="white"/>
                </a:solidFill>
                <a:effectLst>
                  <a:outerShdw blurRad="38100" dist="38100" dir="2700000" algn="tl">
                    <a:srgbClr val="000000">
                      <a:alpha val="43137"/>
                    </a:srgbClr>
                  </a:outerShdw>
                </a:effectLst>
              </a:rPr>
              <a:t> and</a:t>
            </a:r>
          </a:p>
          <a:p>
            <a:r>
              <a:rPr lang="en-US" sz="2000" b="1" dirty="0">
                <a:solidFill>
                  <a:prstClr val="white"/>
                </a:solidFill>
                <a:effectLst>
                  <a:outerShdw blurRad="38100" dist="38100" dir="2700000" algn="tl">
                    <a:srgbClr val="000000">
                      <a:alpha val="43137"/>
                    </a:srgbClr>
                  </a:outerShdw>
                </a:effectLst>
              </a:rPr>
              <a:t>fed you with manna, which you did not know,</a:t>
            </a:r>
          </a:p>
          <a:p>
            <a:r>
              <a:rPr lang="en-US" sz="2000" b="1" dirty="0">
                <a:solidFill>
                  <a:prstClr val="white"/>
                </a:solidFill>
                <a:effectLst>
                  <a:outerShdw blurRad="38100" dist="38100" dir="2700000" algn="tl">
                    <a:srgbClr val="000000">
                      <a:alpha val="43137"/>
                    </a:srgbClr>
                  </a:outerShdw>
                </a:effectLst>
              </a:rPr>
              <a:t>nor did your fathers know, that he might</a:t>
            </a:r>
          </a:p>
          <a:p>
            <a:r>
              <a:rPr lang="en-US" sz="2000" b="1" dirty="0">
                <a:solidFill>
                  <a:prstClr val="white"/>
                </a:solidFill>
                <a:effectLst>
                  <a:outerShdw blurRad="38100" dist="38100" dir="2700000" algn="tl">
                    <a:srgbClr val="000000">
                      <a:alpha val="43137"/>
                    </a:srgbClr>
                  </a:outerShdw>
                </a:effectLst>
              </a:rPr>
              <a:t>make you know that </a:t>
            </a:r>
            <a:r>
              <a:rPr lang="en-US" sz="2000" b="1" i="1" dirty="0">
                <a:solidFill>
                  <a:srgbClr val="FFFF00"/>
                </a:solidFill>
                <a:effectLst>
                  <a:outerShdw blurRad="38100" dist="38100" dir="2700000" algn="tl">
                    <a:srgbClr val="000000">
                      <a:alpha val="43137"/>
                    </a:srgbClr>
                  </a:outerShdw>
                </a:effectLst>
              </a:rPr>
              <a:t>man does not live</a:t>
            </a:r>
          </a:p>
          <a:p>
            <a:r>
              <a:rPr lang="en-US" sz="2000" b="1" i="1" dirty="0">
                <a:solidFill>
                  <a:srgbClr val="FFFF00"/>
                </a:solidFill>
                <a:effectLst>
                  <a:outerShdw blurRad="38100" dist="38100" dir="2700000" algn="tl">
                    <a:srgbClr val="000000">
                      <a:alpha val="43137"/>
                    </a:srgbClr>
                  </a:outerShdw>
                </a:effectLst>
              </a:rPr>
              <a:t>by bread alone, but man lives by</a:t>
            </a:r>
          </a:p>
          <a:p>
            <a:r>
              <a:rPr lang="en-US" sz="2000" b="1" i="1" dirty="0">
                <a:solidFill>
                  <a:srgbClr val="FFFF00"/>
                </a:solidFill>
                <a:effectLst>
                  <a:outerShdw blurRad="38100" dist="38100" dir="2700000" algn="tl">
                    <a:srgbClr val="000000">
                      <a:alpha val="43137"/>
                    </a:srgbClr>
                  </a:outerShdw>
                </a:effectLst>
              </a:rPr>
              <a:t>every word that comes from</a:t>
            </a:r>
          </a:p>
          <a:p>
            <a:r>
              <a:rPr lang="en-US" sz="2000" b="1" i="1" dirty="0">
                <a:solidFill>
                  <a:srgbClr val="FFFF00"/>
                </a:solidFill>
                <a:effectLst>
                  <a:outerShdw blurRad="38100" dist="38100" dir="2700000" algn="tl">
                    <a:srgbClr val="000000">
                      <a:alpha val="43137"/>
                    </a:srgbClr>
                  </a:outerShdw>
                </a:effectLst>
              </a:rPr>
              <a:t>the mouth of the Lord</a:t>
            </a:r>
            <a:r>
              <a:rPr lang="en-US" sz="2000" b="1" dirty="0">
                <a:solidFill>
                  <a:prstClr val="white"/>
                </a:solidFill>
                <a:effectLst>
                  <a:outerShdw blurRad="38100" dist="38100" dir="2700000" algn="tl">
                    <a:srgbClr val="000000">
                      <a:alpha val="43137"/>
                    </a:srgbClr>
                  </a:outerShdw>
                </a:effectLst>
              </a:rPr>
              <a:t>.”</a:t>
            </a:r>
            <a:endParaRPr lang="en-US" sz="2000" b="1" dirty="0">
              <a:solidFill>
                <a:prstClr val="white"/>
              </a:solidFill>
              <a:effectLst>
                <a:outerShdw blurRad="38100" dist="38100" dir="2700000" algn="tl">
                  <a:srgbClr val="000000">
                    <a:alpha val="43137"/>
                  </a:srgbClr>
                </a:outerShdw>
              </a:effectLst>
            </a:endParaRPr>
          </a:p>
        </p:txBody>
      </p:sp>
      <p:sp>
        <p:nvSpPr>
          <p:cNvPr id="4" name="TextBox 3"/>
          <p:cNvSpPr txBox="1"/>
          <p:nvPr/>
        </p:nvSpPr>
        <p:spPr>
          <a:xfrm rot="3016463">
            <a:off x="5906970" y="1330805"/>
            <a:ext cx="3648064"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led by God  </a:t>
            </a:r>
            <a:r>
              <a:rPr lang="en-US" sz="2200" dirty="0" err="1">
                <a:solidFill>
                  <a:srgbClr val="FF0000"/>
                </a:solidFill>
                <a:effectLst>
                  <a:outerShdw blurRad="38100" dist="38100" dir="2700000" algn="tl">
                    <a:srgbClr val="000000">
                      <a:alpha val="43137"/>
                    </a:srgbClr>
                  </a:outerShdw>
                </a:effectLst>
              </a:rPr>
              <a:t>llevado</a:t>
            </a:r>
            <a:r>
              <a:rPr lang="en-US" sz="2200" dirty="0">
                <a:solidFill>
                  <a:srgbClr val="FF0000"/>
                </a:solidFill>
                <a:effectLst>
                  <a:outerShdw blurRad="38100" dist="38100" dir="2700000" algn="tl">
                    <a:srgbClr val="000000">
                      <a:alpha val="43137"/>
                    </a:srgbClr>
                  </a:outerShdw>
                </a:effectLst>
              </a:rPr>
              <a:t> </a:t>
            </a:r>
            <a:r>
              <a:rPr lang="en-US" sz="2200" dirty="0" err="1">
                <a:solidFill>
                  <a:srgbClr val="FF0000"/>
                </a:solidFill>
                <a:effectLst>
                  <a:outerShdw blurRad="38100" dist="38100" dir="2700000" algn="tl">
                    <a:srgbClr val="000000">
                      <a:alpha val="43137"/>
                    </a:srgbClr>
                  </a:outerShdw>
                </a:effectLst>
              </a:rPr>
              <a:t>por</a:t>
            </a:r>
            <a:r>
              <a:rPr lang="en-US" sz="2200" dirty="0">
                <a:solidFill>
                  <a:srgbClr val="FF0000"/>
                </a:solidFill>
                <a:effectLst>
                  <a:outerShdw blurRad="38100" dist="38100" dir="2700000" algn="tl">
                    <a:srgbClr val="000000">
                      <a:alpha val="43137"/>
                    </a:srgbClr>
                  </a:outerShdw>
                </a:effectLst>
              </a:rPr>
              <a:t> Dios</a:t>
            </a:r>
          </a:p>
        </p:txBody>
      </p:sp>
      <p:sp>
        <p:nvSpPr>
          <p:cNvPr id="5" name="Rectangle 4"/>
          <p:cNvSpPr/>
          <p:nvPr/>
        </p:nvSpPr>
        <p:spPr>
          <a:xfrm>
            <a:off x="1447800" y="3810000"/>
            <a:ext cx="7620000" cy="2862322"/>
          </a:xfrm>
          <a:prstGeom prst="rect">
            <a:avLst/>
          </a:prstGeom>
        </p:spPr>
        <p:txBody>
          <a:bodyPr wrap="square">
            <a:spAutoFit/>
          </a:bodyPr>
          <a:lstStyle/>
          <a:p>
            <a:pPr algn="r"/>
            <a:r>
              <a:rPr lang="en-US" sz="2000" b="1" dirty="0">
                <a:solidFill>
                  <a:prstClr val="black"/>
                </a:solidFill>
              </a:rPr>
              <a:t>			</a:t>
            </a:r>
            <a:r>
              <a:rPr lang="en-US" sz="2000" b="1" u="sng" dirty="0">
                <a:solidFill>
                  <a:prstClr val="black"/>
                </a:solidFill>
              </a:rPr>
              <a:t>DEUTERONOMIO 8:2-3</a:t>
            </a:r>
            <a:endParaRPr lang="en-US" sz="2000" b="1" u="sng" dirty="0">
              <a:solidFill>
                <a:prstClr val="black"/>
              </a:solidFill>
            </a:endParaRPr>
          </a:p>
          <a:p>
            <a:pPr algn="r"/>
            <a:r>
              <a:rPr lang="es-ES" sz="2000" b="1" dirty="0">
                <a:solidFill>
                  <a:prstClr val="black"/>
                </a:solidFill>
              </a:rPr>
              <a:t>			Y </a:t>
            </a:r>
            <a:r>
              <a:rPr lang="es-ES" sz="2000" b="1" dirty="0">
                <a:solidFill>
                  <a:prstClr val="black"/>
                </a:solidFill>
              </a:rPr>
              <a:t>te acordarás de todo el camino </a:t>
            </a:r>
            <a:r>
              <a:rPr lang="es-ES" sz="2000" b="1" dirty="0">
                <a:solidFill>
                  <a:prstClr val="black"/>
                </a:solidFill>
              </a:rPr>
              <a:t>por donde 		el</a:t>
            </a:r>
            <a:r>
              <a:rPr lang="es-ES" sz="2000" b="1" dirty="0">
                <a:solidFill>
                  <a:prstClr val="black"/>
                </a:solidFill>
              </a:rPr>
              <a:t> </a:t>
            </a:r>
            <a:r>
              <a:rPr lang="es-ES" sz="2000" b="1" cap="small" dirty="0">
                <a:solidFill>
                  <a:prstClr val="black"/>
                </a:solidFill>
              </a:rPr>
              <a:t>Señor</a:t>
            </a:r>
            <a:r>
              <a:rPr lang="es-ES" sz="2000" b="1" dirty="0">
                <a:solidFill>
                  <a:prstClr val="black"/>
                </a:solidFill>
              </a:rPr>
              <a:t> tu Dios te ha traído por el desierto </a:t>
            </a:r>
            <a:r>
              <a:rPr lang="es-ES" sz="2000" b="1" dirty="0">
                <a:solidFill>
                  <a:prstClr val="black"/>
                </a:solidFill>
              </a:rPr>
              <a:t>durante 			</a:t>
            </a:r>
            <a:r>
              <a:rPr lang="es-ES" sz="2000" b="1" dirty="0">
                <a:solidFill>
                  <a:prstClr val="black"/>
                </a:solidFill>
              </a:rPr>
              <a:t>estos cuarenta años, para humillarte, probándote, a </a:t>
            </a:r>
            <a:r>
              <a:rPr lang="es-ES" sz="2000" b="1" dirty="0">
                <a:solidFill>
                  <a:prstClr val="black"/>
                </a:solidFill>
              </a:rPr>
              <a:t>	fin </a:t>
            </a:r>
            <a:r>
              <a:rPr lang="es-ES" sz="2000" b="1" dirty="0">
                <a:solidFill>
                  <a:prstClr val="black"/>
                </a:solidFill>
              </a:rPr>
              <a:t>de saber lo que había en tu corazón, si guardarías o </a:t>
            </a:r>
            <a:r>
              <a:rPr lang="es-ES" sz="2000" b="1" dirty="0">
                <a:solidFill>
                  <a:prstClr val="black"/>
                </a:solidFill>
              </a:rPr>
              <a:t>no sus 	mandamientos</a:t>
            </a:r>
            <a:r>
              <a:rPr lang="es-ES" sz="2000" b="1" dirty="0">
                <a:solidFill>
                  <a:prstClr val="black"/>
                </a:solidFill>
              </a:rPr>
              <a:t>. </a:t>
            </a:r>
            <a:r>
              <a:rPr lang="es-ES" sz="2000" b="1" baseline="30000" dirty="0">
                <a:solidFill>
                  <a:prstClr val="black"/>
                </a:solidFill>
              </a:rPr>
              <a:t>3 </a:t>
            </a:r>
            <a:r>
              <a:rPr lang="es-ES" sz="2000" b="1" dirty="0">
                <a:solidFill>
                  <a:prstClr val="black"/>
                </a:solidFill>
              </a:rPr>
              <a:t>Y te humilló, y te dejó tener </a:t>
            </a:r>
            <a:r>
              <a:rPr lang="es-ES" sz="2000" b="1" u="sng" dirty="0">
                <a:solidFill>
                  <a:srgbClr val="FF0000"/>
                </a:solidFill>
              </a:rPr>
              <a:t>hambre</a:t>
            </a:r>
            <a:r>
              <a:rPr lang="es-ES" sz="2000" b="1" dirty="0">
                <a:solidFill>
                  <a:prstClr val="black"/>
                </a:solidFill>
              </a:rPr>
              <a:t>, y </a:t>
            </a:r>
            <a:r>
              <a:rPr lang="es-ES" sz="2000" b="1" dirty="0">
                <a:solidFill>
                  <a:prstClr val="black"/>
                </a:solidFill>
              </a:rPr>
              <a:t>te </a:t>
            </a:r>
            <a:r>
              <a:rPr lang="es-ES" sz="2000" b="1" dirty="0">
                <a:solidFill>
                  <a:prstClr val="black"/>
                </a:solidFill>
              </a:rPr>
              <a:t>alimentó con el maná que no conocías, ni tus padres habían conocido, para </a:t>
            </a:r>
            <a:r>
              <a:rPr lang="es-ES" sz="2000" b="1" i="1" dirty="0">
                <a:solidFill>
                  <a:srgbClr val="FF0000"/>
                </a:solidFill>
                <a:effectLst>
                  <a:outerShdw blurRad="38100" dist="38100" dir="2700000" algn="tl">
                    <a:srgbClr val="000000">
                      <a:alpha val="43137"/>
                    </a:srgbClr>
                  </a:outerShdw>
                </a:effectLst>
              </a:rPr>
              <a:t>hacerte </a:t>
            </a:r>
            <a:r>
              <a:rPr lang="es-ES" sz="2000" b="1" i="1" dirty="0">
                <a:solidFill>
                  <a:srgbClr val="FF0000"/>
                </a:solidFill>
                <a:effectLst>
                  <a:outerShdw blurRad="38100" dist="38100" dir="2700000" algn="tl">
                    <a:srgbClr val="000000">
                      <a:alpha val="43137"/>
                    </a:srgbClr>
                  </a:outerShdw>
                </a:effectLst>
              </a:rPr>
              <a:t>entender</a:t>
            </a:r>
            <a:r>
              <a:rPr lang="es-ES" sz="2000" b="1" i="1" dirty="0">
                <a:solidFill>
                  <a:srgbClr val="FF0000"/>
                </a:solidFill>
                <a:effectLst>
                  <a:outerShdw blurRad="38100" dist="38100" dir="2700000" algn="tl">
                    <a:srgbClr val="000000">
                      <a:alpha val="43137"/>
                    </a:srgbClr>
                  </a:outerShdw>
                </a:effectLst>
              </a:rPr>
              <a:t> que el hombre no sólo vive de pan, sino que </a:t>
            </a:r>
            <a:r>
              <a:rPr lang="es-ES" sz="2000" b="1" i="1" dirty="0">
                <a:solidFill>
                  <a:srgbClr val="FF0000"/>
                </a:solidFill>
                <a:effectLst>
                  <a:outerShdw blurRad="38100" dist="38100" dir="2700000" algn="tl">
                    <a:srgbClr val="000000">
                      <a:alpha val="43137"/>
                    </a:srgbClr>
                  </a:outerShdw>
                </a:effectLst>
              </a:rPr>
              <a:t>vive de </a:t>
            </a:r>
            <a:r>
              <a:rPr lang="es-ES" sz="2000" b="1" i="1" dirty="0">
                <a:solidFill>
                  <a:srgbClr val="FF0000"/>
                </a:solidFill>
                <a:effectLst>
                  <a:outerShdw blurRad="38100" dist="38100" dir="2700000" algn="tl">
                    <a:srgbClr val="000000">
                      <a:alpha val="43137"/>
                    </a:srgbClr>
                  </a:outerShdw>
                </a:effectLst>
              </a:rPr>
              <a:t>todo lo que procede de la boca del </a:t>
            </a:r>
            <a:r>
              <a:rPr lang="es-ES" sz="2000" b="1" i="1" cap="small" dirty="0">
                <a:solidFill>
                  <a:srgbClr val="FF0000"/>
                </a:solidFill>
                <a:effectLst>
                  <a:outerShdw blurRad="38100" dist="38100" dir="2700000" algn="tl">
                    <a:srgbClr val="000000">
                      <a:alpha val="43137"/>
                    </a:srgbClr>
                  </a:outerShdw>
                </a:effectLst>
              </a:rPr>
              <a:t>Señor</a:t>
            </a:r>
            <a:r>
              <a:rPr lang="es-ES" sz="2000" b="1" i="1" dirty="0">
                <a:solidFill>
                  <a:srgbClr val="FF0000"/>
                </a:solidFill>
                <a:effectLst>
                  <a:outerShdw blurRad="38100" dist="38100" dir="2700000" algn="tl">
                    <a:srgbClr val="000000">
                      <a:alpha val="43137"/>
                    </a:srgbClr>
                  </a:outerShdw>
                </a:effectLst>
              </a:rPr>
              <a:t>.</a:t>
            </a:r>
            <a:endParaRPr lang="en-US" sz="2000" b="1" i="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rot="3016463">
            <a:off x="5726906" y="1571910"/>
            <a:ext cx="3316422"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forty years</a:t>
            </a:r>
            <a:r>
              <a:rPr lang="en-US" sz="2200" b="1" dirty="0">
                <a:solidFill>
                  <a:srgbClr val="FFFF00"/>
                </a:solidFill>
                <a:effectLst>
                  <a:outerShdw blurRad="38100" dist="38100" dir="2700000" algn="tl">
                    <a:srgbClr val="000000">
                      <a:alpha val="43137"/>
                    </a:srgbClr>
                  </a:outerShdw>
                </a:effectLst>
              </a:rPr>
              <a:t>  </a:t>
            </a:r>
            <a:r>
              <a:rPr lang="es-ES" sz="2200" dirty="0">
                <a:solidFill>
                  <a:srgbClr val="FF0000"/>
                </a:solidFill>
                <a:effectLst>
                  <a:outerShdw blurRad="38100" dist="38100" dir="2700000" algn="tl">
                    <a:srgbClr val="000000">
                      <a:alpha val="43137"/>
                    </a:srgbClr>
                  </a:outerShdw>
                </a:effectLst>
              </a:rPr>
              <a:t>cuarenta años</a:t>
            </a:r>
            <a:endParaRPr lang="en-US" sz="2200"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rot="3016463">
            <a:off x="4776926" y="1408348"/>
            <a:ext cx="4012870" cy="394845"/>
          </a:xfrm>
          <a:prstGeom prst="rect">
            <a:avLst/>
          </a:prstGeom>
          <a:gradFill flip="none" rotWithShape="1">
            <a:gsLst>
              <a:gs pos="7000">
                <a:srgbClr val="002060">
                  <a:lumMod val="75000"/>
                </a:srgbClr>
              </a:gs>
              <a:gs pos="54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in the wilderness  </a:t>
            </a:r>
            <a:r>
              <a:rPr lang="es-ES" sz="2200" dirty="0">
                <a:solidFill>
                  <a:srgbClr val="FF0000"/>
                </a:solidFill>
                <a:effectLst>
                  <a:outerShdw blurRad="38100" dist="38100" dir="2700000" algn="tl">
                    <a:srgbClr val="000000">
                      <a:alpha val="43137"/>
                    </a:srgbClr>
                  </a:outerShdw>
                </a:effectLst>
              </a:rPr>
              <a:t>por el desierto</a:t>
            </a:r>
            <a:endParaRPr lang="en-US" sz="2200"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rot="3016463">
            <a:off x="5445473" y="1783933"/>
            <a:ext cx="2265161" cy="430887"/>
          </a:xfrm>
          <a:prstGeom prst="rect">
            <a:avLst/>
          </a:prstGeom>
          <a:gradFill flip="none" rotWithShape="1">
            <a:gsLst>
              <a:gs pos="8000">
                <a:srgbClr val="002060">
                  <a:lumMod val="75000"/>
                </a:srgbClr>
              </a:gs>
              <a:gs pos="49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testing  </a:t>
            </a:r>
            <a:r>
              <a:rPr lang="es-ES" sz="2200" dirty="0" err="1">
                <a:solidFill>
                  <a:srgbClr val="FF0000"/>
                </a:solidFill>
                <a:effectLst>
                  <a:outerShdw blurRad="38100" dist="38100" dir="2700000" algn="tl">
                    <a:srgbClr val="000000">
                      <a:alpha val="43137"/>
                    </a:srgbClr>
                  </a:outerShdw>
                </a:effectLst>
              </a:rPr>
              <a:t>probándo</a:t>
            </a:r>
            <a:endParaRPr lang="en-US" sz="2200"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rot="3016463">
            <a:off x="5090966" y="2052380"/>
            <a:ext cx="2265161" cy="430887"/>
          </a:xfrm>
          <a:prstGeom prst="rect">
            <a:avLst/>
          </a:prstGeom>
          <a:gradFill flip="none" rotWithShape="1">
            <a:gsLst>
              <a:gs pos="8000">
                <a:srgbClr val="002060">
                  <a:lumMod val="75000"/>
                </a:srgbClr>
              </a:gs>
              <a:gs pos="49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hunger  </a:t>
            </a:r>
            <a:r>
              <a:rPr lang="es-ES" sz="2200" dirty="0">
                <a:solidFill>
                  <a:srgbClr val="FF0000"/>
                </a:solidFill>
                <a:effectLst>
                  <a:outerShdw blurRad="38100" dist="38100" dir="2700000" algn="tl">
                    <a:srgbClr val="000000">
                      <a:alpha val="43137"/>
                    </a:srgbClr>
                  </a:outerShdw>
                </a:effectLst>
              </a:rPr>
              <a:t>hambre</a:t>
            </a:r>
            <a:endParaRPr lang="en-US" sz="2200" dirty="0">
              <a:solidFill>
                <a:srgbClr val="FF0000"/>
              </a:solidFill>
              <a:effectLst>
                <a:outerShdw blurRad="38100" dist="38100" dir="2700000" algn="tl">
                  <a:srgbClr val="000000">
                    <a:alpha val="43137"/>
                  </a:srgbClr>
                </a:outerShdw>
              </a:effectLst>
            </a:endParaRPr>
          </a:p>
        </p:txBody>
      </p:sp>
      <p:sp>
        <p:nvSpPr>
          <p:cNvPr id="13" name="Rectangle 12"/>
          <p:cNvSpPr/>
          <p:nvPr/>
        </p:nvSpPr>
        <p:spPr>
          <a:xfrm>
            <a:off x="6096000" y="809685"/>
            <a:ext cx="2920454" cy="4524315"/>
          </a:xfrm>
          <a:prstGeom prst="rect">
            <a:avLst/>
          </a:prstGeom>
        </p:spPr>
        <p:txBody>
          <a:bodyPr wrap="square">
            <a:spAutoFit/>
          </a:bodyPr>
          <a:lstStyle/>
          <a:p>
            <a:r>
              <a:rPr lang="es-ES" sz="2400" b="1" dirty="0">
                <a:solidFill>
                  <a:prstClr val="black"/>
                </a:solidFill>
              </a:rPr>
              <a:t>Mateo 4</a:t>
            </a:r>
          </a:p>
          <a:p>
            <a:pPr algn="r"/>
            <a:r>
              <a:rPr lang="es-ES" sz="2400" dirty="0">
                <a:solidFill>
                  <a:prstClr val="black"/>
                </a:solidFill>
              </a:rPr>
              <a:t>Entonces </a:t>
            </a:r>
            <a:r>
              <a:rPr lang="es-ES" sz="2400" dirty="0">
                <a:solidFill>
                  <a:prstClr val="black"/>
                </a:solidFill>
              </a:rPr>
              <a:t>Jesús fue </a:t>
            </a:r>
            <a:r>
              <a:rPr lang="es-ES" sz="2400" dirty="0">
                <a:solidFill>
                  <a:srgbClr val="FF0000"/>
                </a:solidFill>
                <a:effectLst>
                  <a:outerShdw blurRad="38100" dist="38100" dir="2700000" algn="tl">
                    <a:srgbClr val="000000">
                      <a:alpha val="43137"/>
                    </a:srgbClr>
                  </a:outerShdw>
                </a:effectLst>
              </a:rPr>
              <a:t>llevado por el </a:t>
            </a:r>
            <a:r>
              <a:rPr lang="es-ES" sz="2400" dirty="0">
                <a:solidFill>
                  <a:srgbClr val="FF0000"/>
                </a:solidFill>
                <a:effectLst>
                  <a:outerShdw blurRad="38100" dist="38100" dir="2700000" algn="tl">
                    <a:srgbClr val="000000">
                      <a:alpha val="43137"/>
                    </a:srgbClr>
                  </a:outerShdw>
                </a:effectLst>
              </a:rPr>
              <a:t>Espíritu</a:t>
            </a:r>
          </a:p>
          <a:p>
            <a:pPr algn="r"/>
            <a:r>
              <a:rPr lang="es-ES" sz="2400" dirty="0">
                <a:solidFill>
                  <a:prstClr val="black"/>
                </a:solidFill>
                <a:effectLst>
                  <a:outerShdw blurRad="38100" dist="38100" dir="2700000" algn="tl">
                    <a:srgbClr val="000000">
                      <a:alpha val="43137"/>
                    </a:srgbClr>
                  </a:outerShdw>
                </a:effectLst>
              </a:rPr>
              <a:t>al </a:t>
            </a:r>
            <a:r>
              <a:rPr lang="es-ES" sz="2400" dirty="0">
                <a:solidFill>
                  <a:srgbClr val="FF0000"/>
                </a:solidFill>
                <a:effectLst>
                  <a:outerShdw blurRad="38100" dist="38100" dir="2700000" algn="tl">
                    <a:srgbClr val="000000">
                      <a:alpha val="43137"/>
                    </a:srgbClr>
                  </a:outerShdw>
                </a:effectLst>
              </a:rPr>
              <a:t>desierto</a:t>
            </a:r>
          </a:p>
          <a:p>
            <a:pPr algn="r"/>
            <a:r>
              <a:rPr lang="es-ES" sz="2400" dirty="0">
                <a:solidFill>
                  <a:prstClr val="black"/>
                </a:solidFill>
                <a:effectLst>
                  <a:outerShdw blurRad="38100" dist="38100" dir="2700000" algn="tl">
                    <a:srgbClr val="000000">
                      <a:alpha val="43137"/>
                    </a:srgbClr>
                  </a:outerShdw>
                </a:effectLst>
              </a:rPr>
              <a:t>para </a:t>
            </a:r>
            <a:r>
              <a:rPr lang="es-ES" sz="2400" dirty="0">
                <a:solidFill>
                  <a:prstClr val="black"/>
                </a:solidFill>
                <a:effectLst>
                  <a:outerShdw blurRad="38100" dist="38100" dir="2700000" algn="tl">
                    <a:srgbClr val="000000">
                      <a:alpha val="43137"/>
                    </a:srgbClr>
                  </a:outerShdw>
                </a:effectLst>
              </a:rPr>
              <a:t>ser </a:t>
            </a:r>
            <a:r>
              <a:rPr lang="es-ES" sz="2400" dirty="0">
                <a:solidFill>
                  <a:srgbClr val="FF0000"/>
                </a:solidFill>
                <a:effectLst>
                  <a:outerShdw blurRad="38100" dist="38100" dir="2700000" algn="tl">
                    <a:srgbClr val="000000">
                      <a:alpha val="43137"/>
                    </a:srgbClr>
                  </a:outerShdw>
                </a:effectLst>
              </a:rPr>
              <a:t>tentado</a:t>
            </a:r>
          </a:p>
          <a:p>
            <a:pPr algn="r"/>
            <a:r>
              <a:rPr lang="es-ES" sz="2400" dirty="0">
                <a:solidFill>
                  <a:prstClr val="black"/>
                </a:solidFill>
              </a:rPr>
              <a:t>por </a:t>
            </a:r>
            <a:r>
              <a:rPr lang="es-ES" sz="2400" dirty="0">
                <a:solidFill>
                  <a:prstClr val="black"/>
                </a:solidFill>
              </a:rPr>
              <a:t>el diablo. </a:t>
            </a:r>
            <a:r>
              <a:rPr lang="es-ES" sz="2400" b="1" baseline="30000" dirty="0">
                <a:solidFill>
                  <a:prstClr val="black"/>
                </a:solidFill>
              </a:rPr>
              <a:t>2 </a:t>
            </a:r>
            <a:r>
              <a:rPr lang="es-ES" sz="2400" dirty="0">
                <a:solidFill>
                  <a:prstClr val="black"/>
                </a:solidFill>
              </a:rPr>
              <a:t>Y después de haber </a:t>
            </a:r>
            <a:r>
              <a:rPr lang="es-ES" sz="2400" dirty="0">
                <a:solidFill>
                  <a:prstClr val="black"/>
                </a:solidFill>
              </a:rPr>
              <a:t>ayunado</a:t>
            </a:r>
          </a:p>
          <a:p>
            <a:pPr algn="r"/>
            <a:r>
              <a:rPr lang="es-ES" sz="2400" dirty="0">
                <a:solidFill>
                  <a:srgbClr val="FF0000"/>
                </a:solidFill>
                <a:effectLst>
                  <a:outerShdw blurRad="38100" dist="38100" dir="2700000" algn="tl">
                    <a:srgbClr val="000000">
                      <a:alpha val="43137"/>
                    </a:srgbClr>
                  </a:outerShdw>
                </a:effectLst>
              </a:rPr>
              <a:t>cuarenta </a:t>
            </a:r>
            <a:r>
              <a:rPr lang="es-ES" sz="2400" dirty="0">
                <a:solidFill>
                  <a:srgbClr val="FF0000"/>
                </a:solidFill>
                <a:effectLst>
                  <a:outerShdw blurRad="38100" dist="38100" dir="2700000" algn="tl">
                    <a:srgbClr val="000000">
                      <a:alpha val="43137"/>
                    </a:srgbClr>
                  </a:outerShdw>
                </a:effectLst>
              </a:rPr>
              <a:t>días y cuarenta noches</a:t>
            </a:r>
            <a:r>
              <a:rPr lang="es-ES" sz="2400" dirty="0">
                <a:solidFill>
                  <a:prstClr val="black"/>
                </a:solidFill>
              </a:rPr>
              <a:t>, </a:t>
            </a:r>
            <a:r>
              <a:rPr lang="es-ES" sz="2400" dirty="0">
                <a:solidFill>
                  <a:prstClr val="black"/>
                </a:solidFill>
              </a:rPr>
              <a:t>entonces</a:t>
            </a:r>
            <a:r>
              <a:rPr lang="es-ES" sz="2400" dirty="0">
                <a:solidFill>
                  <a:prstClr val="black"/>
                </a:solidFill>
              </a:rPr>
              <a:t> tuvo </a:t>
            </a:r>
            <a:r>
              <a:rPr lang="es-ES" sz="2400" dirty="0">
                <a:solidFill>
                  <a:srgbClr val="FF0000"/>
                </a:solidFill>
                <a:effectLst>
                  <a:outerShdw blurRad="38100" dist="38100" dir="2700000" algn="tl">
                    <a:srgbClr val="000000">
                      <a:alpha val="43137"/>
                    </a:srgbClr>
                  </a:outerShdw>
                </a:effectLst>
              </a:rPr>
              <a:t>hambre</a:t>
            </a:r>
            <a:r>
              <a:rPr lang="es-ES" sz="2400" dirty="0">
                <a:solidFill>
                  <a:prstClr val="black"/>
                </a:solidFill>
              </a:rPr>
              <a:t>. </a:t>
            </a:r>
            <a:endParaRPr lang="en-US" sz="2400" dirty="0">
              <a:solidFill>
                <a:prstClr val="black"/>
              </a:solidFill>
            </a:endParaRPr>
          </a:p>
        </p:txBody>
      </p:sp>
      <p:sp>
        <p:nvSpPr>
          <p:cNvPr id="14" name="Rectangle 13"/>
          <p:cNvSpPr/>
          <p:nvPr/>
        </p:nvSpPr>
        <p:spPr>
          <a:xfrm>
            <a:off x="76200" y="533400"/>
            <a:ext cx="2838853" cy="4154984"/>
          </a:xfrm>
          <a:prstGeom prst="rect">
            <a:avLst/>
          </a:prstGeom>
        </p:spPr>
        <p:txBody>
          <a:bodyPr>
            <a:spAutoFit/>
          </a:bodyPr>
          <a:lstStyle/>
          <a:p>
            <a:r>
              <a:rPr lang="en-US" sz="2400" b="1" dirty="0">
                <a:solidFill>
                  <a:prstClr val="white"/>
                </a:solidFill>
                <a:effectLst>
                  <a:outerShdw blurRad="38100" dist="38100" dir="2700000" algn="tl">
                    <a:srgbClr val="000000">
                      <a:alpha val="43137"/>
                    </a:srgbClr>
                  </a:outerShdw>
                </a:effectLst>
              </a:rPr>
              <a:t>Matthew 4</a:t>
            </a:r>
          </a:p>
          <a:p>
            <a:r>
              <a:rPr lang="en-US" sz="2400" dirty="0">
                <a:solidFill>
                  <a:prstClr val="white"/>
                </a:solidFill>
                <a:effectLst>
                  <a:outerShdw blurRad="38100" dist="38100" dir="2700000" algn="tl">
                    <a:srgbClr val="000000">
                      <a:alpha val="43137"/>
                    </a:srgbClr>
                  </a:outerShdw>
                </a:effectLst>
              </a:rPr>
              <a:t>Then </a:t>
            </a:r>
            <a:r>
              <a:rPr lang="en-US" sz="2400" dirty="0">
                <a:solidFill>
                  <a:prstClr val="white"/>
                </a:solidFill>
                <a:effectLst>
                  <a:outerShdw blurRad="38100" dist="38100" dir="2700000" algn="tl">
                    <a:srgbClr val="000000">
                      <a:alpha val="43137"/>
                    </a:srgbClr>
                  </a:outerShdw>
                </a:effectLst>
              </a:rPr>
              <a:t>Jesus </a:t>
            </a:r>
            <a:r>
              <a:rPr lang="en-US" sz="2400" dirty="0">
                <a:solidFill>
                  <a:prstClr val="white"/>
                </a:solidFill>
                <a:effectLst>
                  <a:outerShdw blurRad="38100" dist="38100" dir="2700000" algn="tl">
                    <a:srgbClr val="000000">
                      <a:alpha val="43137"/>
                    </a:srgbClr>
                  </a:outerShdw>
                </a:effectLst>
              </a:rPr>
              <a:t>was</a:t>
            </a:r>
          </a:p>
          <a:p>
            <a:r>
              <a:rPr lang="en-US" sz="2400" b="1" dirty="0">
                <a:solidFill>
                  <a:srgbClr val="FFFF00"/>
                </a:solidFill>
                <a:effectLst>
                  <a:outerShdw blurRad="38100" dist="38100" dir="2700000" algn="tl">
                    <a:srgbClr val="000000">
                      <a:alpha val="43137"/>
                    </a:srgbClr>
                  </a:outerShdw>
                </a:effectLst>
              </a:rPr>
              <a:t>led </a:t>
            </a:r>
            <a:r>
              <a:rPr lang="en-US" sz="2400" b="1" dirty="0">
                <a:solidFill>
                  <a:srgbClr val="FFFF00"/>
                </a:solidFill>
                <a:effectLst>
                  <a:outerShdw blurRad="38100" dist="38100" dir="2700000" algn="tl">
                    <a:srgbClr val="000000">
                      <a:alpha val="43137"/>
                    </a:srgbClr>
                  </a:outerShdw>
                </a:effectLst>
              </a:rPr>
              <a:t>up by the </a:t>
            </a:r>
            <a:r>
              <a:rPr lang="en-US" sz="2400" b="1" dirty="0">
                <a:solidFill>
                  <a:srgbClr val="FFFF00"/>
                </a:solidFill>
                <a:effectLst>
                  <a:outerShdw blurRad="38100" dist="38100" dir="2700000" algn="tl">
                    <a:srgbClr val="000000">
                      <a:alpha val="43137"/>
                    </a:srgbClr>
                  </a:outerShdw>
                </a:effectLst>
              </a:rPr>
              <a:t>Spirit</a:t>
            </a:r>
          </a:p>
          <a:p>
            <a:r>
              <a:rPr lang="en-US" sz="2400" b="1" dirty="0">
                <a:solidFill>
                  <a:prstClr val="white"/>
                </a:solidFill>
                <a:effectLst>
                  <a:outerShdw blurRad="38100" dist="38100" dir="2700000" algn="tl">
                    <a:srgbClr val="000000">
                      <a:alpha val="43137"/>
                    </a:srgbClr>
                  </a:outerShdw>
                </a:effectLst>
              </a:rPr>
              <a:t>into </a:t>
            </a:r>
            <a:r>
              <a:rPr lang="en-US" sz="2400" b="1" dirty="0">
                <a:solidFill>
                  <a:prstClr val="white"/>
                </a:solidFill>
                <a:effectLst>
                  <a:outerShdw blurRad="38100" dist="38100" dir="2700000" algn="tl">
                    <a:srgbClr val="000000">
                      <a:alpha val="43137"/>
                    </a:srgbClr>
                  </a:outerShdw>
                </a:effectLst>
              </a:rPr>
              <a:t>the </a:t>
            </a:r>
            <a:r>
              <a:rPr lang="en-US" sz="2400" b="1" dirty="0">
                <a:solidFill>
                  <a:srgbClr val="FFFF00"/>
                </a:solidFill>
                <a:effectLst>
                  <a:outerShdw blurRad="38100" dist="38100" dir="2700000" algn="tl">
                    <a:srgbClr val="000000">
                      <a:alpha val="43137"/>
                    </a:srgbClr>
                  </a:outerShdw>
                </a:effectLst>
              </a:rPr>
              <a:t>wilderness</a:t>
            </a:r>
          </a:p>
          <a:p>
            <a:r>
              <a:rPr lang="en-US" sz="2400" b="1" dirty="0">
                <a:solidFill>
                  <a:prstClr val="white"/>
                </a:solidFill>
                <a:effectLst>
                  <a:outerShdw blurRad="38100" dist="38100" dir="2700000" algn="tl">
                    <a:srgbClr val="000000">
                      <a:alpha val="43137"/>
                    </a:srgbClr>
                  </a:outerShdw>
                </a:effectLst>
              </a:rPr>
              <a:t>to </a:t>
            </a:r>
            <a:r>
              <a:rPr lang="en-US" sz="2400" b="1" dirty="0">
                <a:solidFill>
                  <a:prstClr val="white"/>
                </a:solidFill>
                <a:effectLst>
                  <a:outerShdw blurRad="38100" dist="38100" dir="2700000" algn="tl">
                    <a:srgbClr val="000000">
                      <a:alpha val="43137"/>
                    </a:srgbClr>
                  </a:outerShdw>
                </a:effectLst>
              </a:rPr>
              <a:t>be </a:t>
            </a:r>
            <a:r>
              <a:rPr lang="en-US" sz="2400" b="1" dirty="0">
                <a:solidFill>
                  <a:srgbClr val="FFFF00"/>
                </a:solidFill>
                <a:effectLst>
                  <a:outerShdw blurRad="38100" dist="38100" dir="2700000" algn="tl">
                    <a:srgbClr val="000000">
                      <a:alpha val="43137"/>
                    </a:srgbClr>
                  </a:outerShdw>
                </a:effectLst>
              </a:rPr>
              <a:t>tempted</a:t>
            </a:r>
          </a:p>
          <a:p>
            <a:r>
              <a:rPr lang="en-US" sz="2400" dirty="0">
                <a:solidFill>
                  <a:prstClr val="white"/>
                </a:solidFill>
                <a:effectLst>
                  <a:outerShdw blurRad="38100" dist="38100" dir="2700000" algn="tl">
                    <a:srgbClr val="000000">
                      <a:alpha val="43137"/>
                    </a:srgbClr>
                  </a:outerShdw>
                </a:effectLst>
              </a:rPr>
              <a:t>by </a:t>
            </a:r>
            <a:r>
              <a:rPr lang="en-US" sz="2400" dirty="0">
                <a:solidFill>
                  <a:prstClr val="white"/>
                </a:solidFill>
                <a:effectLst>
                  <a:outerShdw blurRad="38100" dist="38100" dir="2700000" algn="tl">
                    <a:srgbClr val="000000">
                      <a:alpha val="43137"/>
                    </a:srgbClr>
                  </a:outerShdw>
                </a:effectLst>
              </a:rPr>
              <a:t>the devil. </a:t>
            </a:r>
            <a:r>
              <a:rPr lang="en-US" sz="2400" b="1" baseline="30000" dirty="0">
                <a:solidFill>
                  <a:prstClr val="white"/>
                </a:solidFill>
                <a:effectLst>
                  <a:outerShdw blurRad="38100" dist="38100" dir="2700000" algn="tl">
                    <a:srgbClr val="000000">
                      <a:alpha val="43137"/>
                    </a:srgbClr>
                  </a:outerShdw>
                </a:effectLst>
              </a:rPr>
              <a:t>2 </a:t>
            </a:r>
            <a:r>
              <a:rPr lang="en-US" sz="2400" dirty="0">
                <a:solidFill>
                  <a:prstClr val="white"/>
                </a:solidFill>
                <a:effectLst>
                  <a:outerShdw blurRad="38100" dist="38100" dir="2700000" algn="tl">
                    <a:srgbClr val="000000">
                      <a:alpha val="43137"/>
                    </a:srgbClr>
                  </a:outerShdw>
                </a:effectLst>
              </a:rPr>
              <a:t>And after He had fasted </a:t>
            </a:r>
            <a:r>
              <a:rPr lang="en-US" sz="2400" b="1" dirty="0">
                <a:solidFill>
                  <a:srgbClr val="FFFF00"/>
                </a:solidFill>
                <a:effectLst>
                  <a:outerShdw blurRad="38100" dist="38100" dir="2700000" algn="tl">
                    <a:srgbClr val="000000">
                      <a:alpha val="43137"/>
                    </a:srgbClr>
                  </a:outerShdw>
                </a:effectLst>
              </a:rPr>
              <a:t>forty days </a:t>
            </a:r>
            <a:r>
              <a:rPr lang="en-US" sz="2400" b="1" dirty="0">
                <a:solidFill>
                  <a:srgbClr val="FFFF00"/>
                </a:solidFill>
                <a:effectLst>
                  <a:outerShdw blurRad="38100" dist="38100" dir="2700000" algn="tl">
                    <a:srgbClr val="000000">
                      <a:alpha val="43137"/>
                    </a:srgbClr>
                  </a:outerShdw>
                </a:effectLst>
              </a:rPr>
              <a:t>and</a:t>
            </a:r>
          </a:p>
          <a:p>
            <a:r>
              <a:rPr lang="en-US" sz="2400" b="1" dirty="0">
                <a:solidFill>
                  <a:srgbClr val="FFFF00"/>
                </a:solidFill>
                <a:effectLst>
                  <a:outerShdw blurRad="38100" dist="38100" dir="2700000" algn="tl">
                    <a:srgbClr val="000000">
                      <a:alpha val="43137"/>
                    </a:srgbClr>
                  </a:outerShdw>
                </a:effectLst>
              </a:rPr>
              <a:t>forty nights</a:t>
            </a:r>
            <a:r>
              <a:rPr lang="en-US" sz="2400" b="1" dirty="0">
                <a:solidFill>
                  <a:prstClr val="white"/>
                </a:solidFill>
                <a:effectLst>
                  <a:outerShdw blurRad="38100" dist="38100" dir="2700000" algn="tl">
                    <a:srgbClr val="000000">
                      <a:alpha val="43137"/>
                    </a:srgbClr>
                  </a:outerShdw>
                </a:effectLst>
              </a:rPr>
              <a:t>,</a:t>
            </a:r>
          </a:p>
          <a:p>
            <a:r>
              <a:rPr lang="en-US" sz="2400" dirty="0">
                <a:solidFill>
                  <a:prstClr val="white"/>
                </a:solidFill>
                <a:effectLst>
                  <a:outerShdw blurRad="38100" dist="38100" dir="2700000" algn="tl">
                    <a:srgbClr val="000000">
                      <a:alpha val="43137"/>
                    </a:srgbClr>
                  </a:outerShdw>
                </a:effectLst>
              </a:rPr>
              <a:t>He then </a:t>
            </a:r>
            <a:r>
              <a:rPr lang="en-US" sz="2400" dirty="0">
                <a:solidFill>
                  <a:prstClr val="white"/>
                </a:solidFill>
                <a:effectLst>
                  <a:outerShdw blurRad="38100" dist="38100" dir="2700000" algn="tl">
                    <a:srgbClr val="000000">
                      <a:alpha val="43137"/>
                    </a:srgbClr>
                  </a:outerShdw>
                </a:effectLst>
              </a:rPr>
              <a:t>became </a:t>
            </a:r>
            <a:r>
              <a:rPr lang="en-US" sz="2400" b="1" dirty="0">
                <a:solidFill>
                  <a:srgbClr val="FFFF00"/>
                </a:solidFill>
                <a:effectLst>
                  <a:outerShdw blurRad="38100" dist="38100" dir="2700000" algn="tl">
                    <a:srgbClr val="000000">
                      <a:alpha val="43137"/>
                    </a:srgbClr>
                  </a:outerShdw>
                </a:effectLst>
              </a:rPr>
              <a:t>hungry</a:t>
            </a:r>
            <a:r>
              <a:rPr lang="en-US" sz="2400" dirty="0">
                <a:solidFill>
                  <a:prstClr val="white"/>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41170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childTnLst>
                          </p:cTn>
                        </p:par>
                        <p:par>
                          <p:cTn id="11" fill="hold">
                            <p:stCondLst>
                              <p:cond delay="500"/>
                            </p:stCondLst>
                            <p:childTnLst>
                              <p:par>
                                <p:cTn id="12" presetID="8" presetClass="emph" presetSubtype="0" fill="hold" grpId="0" nodeType="afterEffect">
                                  <p:stCondLst>
                                    <p:cond delay="0"/>
                                  </p:stCondLst>
                                  <p:childTnLst>
                                    <p:animRot by="-2700000">
                                      <p:cBhvr>
                                        <p:cTn id="13" dur="2000" fill="hold"/>
                                        <p:tgtEl>
                                          <p:spTgt spid="9"/>
                                        </p:tgtEl>
                                        <p:attrNameLst>
                                          <p:attrName>r</p:attrName>
                                        </p:attrNameLst>
                                      </p:cBhvr>
                                    </p:animRot>
                                  </p:childTnLst>
                                </p:cTn>
                              </p:par>
                              <p:par>
                                <p:cTn id="14" presetID="8" presetClass="emph" presetSubtype="0" fill="hold" grpId="0" nodeType="withEffect">
                                  <p:stCondLst>
                                    <p:cond delay="0"/>
                                  </p:stCondLst>
                                  <p:childTnLst>
                                    <p:animRot by="-2700000">
                                      <p:cBhvr>
                                        <p:cTn id="15" dur="2000" fill="hold"/>
                                        <p:tgtEl>
                                          <p:spTgt spid="8"/>
                                        </p:tgtEl>
                                        <p:attrNameLst>
                                          <p:attrName>r</p:attrName>
                                        </p:attrNameLst>
                                      </p:cBhvr>
                                    </p:animRot>
                                  </p:childTnLst>
                                </p:cTn>
                              </p:par>
                              <p:par>
                                <p:cTn id="16" presetID="8" presetClass="emph" presetSubtype="0" fill="hold" grpId="0" nodeType="withEffect">
                                  <p:stCondLst>
                                    <p:cond delay="0"/>
                                  </p:stCondLst>
                                  <p:childTnLst>
                                    <p:animRot by="-2700000">
                                      <p:cBhvr>
                                        <p:cTn id="17" dur="2000" fill="hold"/>
                                        <p:tgtEl>
                                          <p:spTgt spid="6"/>
                                        </p:tgtEl>
                                        <p:attrNameLst>
                                          <p:attrName>r</p:attrName>
                                        </p:attrNameLst>
                                      </p:cBhvr>
                                    </p:animRot>
                                  </p:childTnLst>
                                </p:cTn>
                              </p:par>
                              <p:par>
                                <p:cTn id="18" presetID="8" presetClass="emph" presetSubtype="0" fill="hold" grpId="0" nodeType="withEffect">
                                  <p:stCondLst>
                                    <p:cond delay="0"/>
                                  </p:stCondLst>
                                  <p:childTnLst>
                                    <p:animRot by="-2700000">
                                      <p:cBhvr>
                                        <p:cTn id="19" dur="2000" fill="hold"/>
                                        <p:tgtEl>
                                          <p:spTgt spid="7"/>
                                        </p:tgtEl>
                                        <p:attrNameLst>
                                          <p:attrName>r</p:attrName>
                                        </p:attrNameLst>
                                      </p:cBhvr>
                                    </p:animRot>
                                  </p:childTnLst>
                                </p:cTn>
                              </p:par>
                              <p:par>
                                <p:cTn id="20" presetID="8" presetClass="emph" presetSubtype="0" fill="hold" grpId="0" nodeType="withEffect">
                                  <p:stCondLst>
                                    <p:cond delay="0"/>
                                  </p:stCondLst>
                                  <p:childTnLst>
                                    <p:animRot by="-2700000">
                                      <p:cBhvr>
                                        <p:cTn id="21" dur="2000" fill="hold"/>
                                        <p:tgtEl>
                                          <p:spTgt spid="4"/>
                                        </p:tgtEl>
                                        <p:attrNameLst>
                                          <p:attrName>r</p:attrName>
                                        </p:attrNameLst>
                                      </p:cBhvr>
                                    </p:animRot>
                                  </p:childTnLst>
                                </p:cTn>
                              </p:par>
                              <p:par>
                                <p:cTn id="22" presetID="42" presetClass="path" presetSubtype="0" accel="50000" decel="50000" fill="hold" grpId="1" nodeType="withEffect">
                                  <p:stCondLst>
                                    <p:cond delay="0"/>
                                  </p:stCondLst>
                                  <p:childTnLst>
                                    <p:animMotion origin="layout" path="M 4.44444E-6 4.44444E-6 L -0.20556 0.35833 " pathEditMode="relative" rAng="0" ptsTypes="AA">
                                      <p:cBhvr>
                                        <p:cTn id="23" dur="2000" fill="hold"/>
                                        <p:tgtEl>
                                          <p:spTgt spid="9"/>
                                        </p:tgtEl>
                                        <p:attrNameLst>
                                          <p:attrName>ppt_x</p:attrName>
                                          <p:attrName>ppt_y</p:attrName>
                                        </p:attrNameLst>
                                      </p:cBhvr>
                                      <p:rCtr x="-10278" y="17917"/>
                                    </p:animMotion>
                                  </p:childTnLst>
                                </p:cTn>
                              </p:par>
                              <p:par>
                                <p:cTn id="24" presetID="42" presetClass="path" presetSubtype="0" accel="50000" decel="50000" fill="hold" grpId="1" nodeType="withEffect">
                                  <p:stCondLst>
                                    <p:cond delay="0"/>
                                  </p:stCondLst>
                                  <p:childTnLst>
                                    <p:animMotion origin="layout" path="M -8.33333E-7 4.81481E-6 L -0.21094 0.07523 " pathEditMode="relative" rAng="0" ptsTypes="AA">
                                      <p:cBhvr>
                                        <p:cTn id="25" dur="2000" fill="hold"/>
                                        <p:tgtEl>
                                          <p:spTgt spid="8"/>
                                        </p:tgtEl>
                                        <p:attrNameLst>
                                          <p:attrName>ppt_x</p:attrName>
                                          <p:attrName>ppt_y</p:attrName>
                                        </p:attrNameLst>
                                      </p:cBhvr>
                                      <p:rCtr x="-10556" y="3750"/>
                                    </p:animMotion>
                                  </p:childTnLst>
                                </p:cTn>
                              </p:par>
                              <p:par>
                                <p:cTn id="26" presetID="42" presetClass="path" presetSubtype="0" accel="50000" decel="50000" fill="hold" grpId="1" nodeType="withEffect">
                                  <p:stCondLst>
                                    <p:cond delay="0"/>
                                  </p:stCondLst>
                                  <p:childTnLst>
                                    <p:animMotion origin="layout" path="M -2.77778E-7 2.22222E-6 L -0.21684 0.06597 " pathEditMode="relative" rAng="0" ptsTypes="AA">
                                      <p:cBhvr>
                                        <p:cTn id="27" dur="2000" fill="hold"/>
                                        <p:tgtEl>
                                          <p:spTgt spid="6"/>
                                        </p:tgtEl>
                                        <p:attrNameLst>
                                          <p:attrName>ppt_x</p:attrName>
                                          <p:attrName>ppt_y</p:attrName>
                                        </p:attrNameLst>
                                      </p:cBhvr>
                                      <p:rCtr x="-10851" y="3287"/>
                                    </p:animMotion>
                                  </p:childTnLst>
                                </p:cTn>
                              </p:par>
                              <p:par>
                                <p:cTn id="28" presetID="42" presetClass="path" presetSubtype="0" accel="50000" decel="50000" fill="hold" grpId="1" nodeType="withEffect">
                                  <p:stCondLst>
                                    <p:cond delay="0"/>
                                  </p:stCondLst>
                                  <p:childTnLst>
                                    <p:animMotion origin="layout" path="M 1.11111E-6 1.85185E-6 L -0.32431 0.30602 " pathEditMode="relative" rAng="0" ptsTypes="AA">
                                      <p:cBhvr>
                                        <p:cTn id="29" dur="2000" fill="hold"/>
                                        <p:tgtEl>
                                          <p:spTgt spid="7"/>
                                        </p:tgtEl>
                                        <p:attrNameLst>
                                          <p:attrName>ppt_x</p:attrName>
                                          <p:attrName>ppt_y</p:attrName>
                                        </p:attrNameLst>
                                      </p:cBhvr>
                                      <p:rCtr x="-16215" y="15301"/>
                                    </p:animMotion>
                                  </p:childTnLst>
                                </p:cTn>
                              </p:par>
                              <p:par>
                                <p:cTn id="30" presetID="35" presetClass="path" presetSubtype="0" accel="50000" decel="50000" fill="hold" grpId="1" nodeType="withEffect">
                                  <p:stCondLst>
                                    <p:cond delay="0"/>
                                  </p:stCondLst>
                                  <p:childTnLst>
                                    <p:animMotion origin="layout" path="M 3.88889E-6 -2.96296E-6 L -0.33716 0.00787 " pathEditMode="relative" rAng="0" ptsTypes="AA">
                                      <p:cBhvr>
                                        <p:cTn id="31" dur="2000" fill="hold"/>
                                        <p:tgtEl>
                                          <p:spTgt spid="4"/>
                                        </p:tgtEl>
                                        <p:attrNameLst>
                                          <p:attrName>ppt_x</p:attrName>
                                          <p:attrName>ppt_y</p:attrName>
                                        </p:attrNameLst>
                                      </p:cBhvr>
                                      <p:rCtr x="-16858" y="394"/>
                                    </p:animMotion>
                                  </p:childTnLst>
                                </p:cTn>
                              </p:par>
                            </p:childTnLst>
                          </p:cTn>
                        </p:par>
                        <p:par>
                          <p:cTn id="32" fill="hold">
                            <p:stCondLst>
                              <p:cond delay="2500"/>
                            </p:stCondLst>
                            <p:childTnLst>
                              <p:par>
                                <p:cTn id="33" presetID="1"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animBg="1"/>
      <p:bldP spid="5" grpId="0"/>
      <p:bldP spid="7" grpId="0" animBg="1"/>
      <p:bldP spid="7" grpId="1" animBg="1"/>
      <p:bldP spid="6" grpId="0" animBg="1"/>
      <p:bldP spid="6" grpId="1" animBg="1"/>
      <p:bldP spid="8" grpId="0" animBg="1"/>
      <p:bldP spid="8" grpId="1" animBg="1"/>
      <p:bldP spid="9" grpId="0" animBg="1"/>
      <p:bldP spid="9" grpId="1" animBg="1"/>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6324600" cy="1415772"/>
          </a:xfrm>
          <a:prstGeom prst="rect">
            <a:avLst/>
          </a:prstGeom>
          <a:noFill/>
        </p:spPr>
        <p:txBody>
          <a:bodyPr wrap="square" rtlCol="0">
            <a:spAutoFit/>
          </a:bodyPr>
          <a:lstStyle/>
          <a:p>
            <a:pPr marL="457200" indent="-457200">
              <a:buFont typeface="+mj-lt"/>
              <a:buAutoNum type="arabicPeriod"/>
            </a:pPr>
            <a:r>
              <a:rPr lang="en-US" sz="3200" b="1" dirty="0">
                <a:solidFill>
                  <a:prstClr val="white"/>
                </a:solidFill>
                <a:effectLst>
                  <a:outerShdw blurRad="38100" dist="38100" dir="2700000" algn="tl">
                    <a:srgbClr val="000000">
                      <a:alpha val="43137"/>
                    </a:srgbClr>
                  </a:outerShdw>
                </a:effectLst>
              </a:rPr>
              <a:t>A WORD FROM GOD</a:t>
            </a:r>
          </a:p>
          <a:p>
            <a:pPr marL="971550" lvl="1" indent="-514350">
              <a:buFont typeface="+mj-lt"/>
              <a:buAutoNum type="alphaLcPeriod"/>
            </a:pPr>
            <a:r>
              <a:rPr lang="en-US" b="1" dirty="0">
                <a:solidFill>
                  <a:prstClr val="white"/>
                </a:solidFill>
                <a:effectLst>
                  <a:outerShdw blurRad="38100" dist="38100" dir="2700000" algn="tl">
                    <a:srgbClr val="000000">
                      <a:alpha val="43137"/>
                    </a:srgbClr>
                  </a:outerShdw>
                </a:effectLst>
              </a:rPr>
              <a:t>Does God have to say “don’t do that”?</a:t>
            </a:r>
          </a:p>
          <a:p>
            <a:pPr marL="971550" lvl="1" indent="-514350">
              <a:buFont typeface="+mj-lt"/>
              <a:buAutoNum type="alphaLcPeriod"/>
            </a:pPr>
            <a:r>
              <a:rPr lang="en-US" b="1" dirty="0">
                <a:solidFill>
                  <a:prstClr val="white"/>
                </a:solidFill>
                <a:effectLst>
                  <a:outerShdw blurRad="38100" dist="38100" dir="2700000" algn="tl">
                    <a:srgbClr val="000000">
                      <a:alpha val="43137"/>
                    </a:srgbClr>
                  </a:outerShdw>
                </a:effectLst>
              </a:rPr>
              <a:t>A Word from God may be very general</a:t>
            </a:r>
          </a:p>
          <a:p>
            <a:pPr marL="971550" lvl="1" indent="-514350">
              <a:buFont typeface="+mj-lt"/>
              <a:buAutoNum type="alphaLcPeriod"/>
            </a:pPr>
            <a:r>
              <a:rPr lang="en-US" b="1" dirty="0">
                <a:solidFill>
                  <a:prstClr val="white"/>
                </a:solidFill>
                <a:effectLst>
                  <a:outerShdw blurRad="38100" dist="38100" dir="2700000" algn="tl">
                    <a:srgbClr val="000000">
                      <a:alpha val="43137"/>
                    </a:srgbClr>
                  </a:outerShdw>
                </a:effectLst>
              </a:rPr>
              <a:t>Notice to whom a word is given</a:t>
            </a:r>
          </a:p>
        </p:txBody>
      </p:sp>
      <p:sp>
        <p:nvSpPr>
          <p:cNvPr id="3" name="TextBox 2"/>
          <p:cNvSpPr txBox="1"/>
          <p:nvPr/>
        </p:nvSpPr>
        <p:spPr>
          <a:xfrm>
            <a:off x="3962400" y="5247382"/>
            <a:ext cx="5181600" cy="1415772"/>
          </a:xfrm>
          <a:prstGeom prst="rect">
            <a:avLst/>
          </a:prstGeom>
          <a:noFill/>
        </p:spPr>
        <p:txBody>
          <a:bodyPr wrap="square" rtlCol="0">
            <a:spAutoFit/>
          </a:bodyPr>
          <a:lstStyle/>
          <a:p>
            <a:pPr marL="457200" indent="-457200">
              <a:buFont typeface="+mj-lt"/>
              <a:buAutoNum type="arabicPeriod"/>
            </a:pPr>
            <a:r>
              <a:rPr lang="es-ES" sz="3200" b="1" dirty="0">
                <a:solidFill>
                  <a:prstClr val="black"/>
                </a:solidFill>
                <a:effectLst>
                  <a:outerShdw blurRad="38100" dist="38100" dir="2700000" algn="tl">
                    <a:srgbClr val="000000">
                      <a:alpha val="43137"/>
                    </a:srgbClr>
                  </a:outerShdw>
                </a:effectLst>
              </a:rPr>
              <a:t>UNA PALABRA DE DIOS</a:t>
            </a:r>
          </a:p>
          <a:p>
            <a:pPr marL="914400" lvl="1" indent="-457200">
              <a:buFont typeface="+mj-lt"/>
              <a:buAutoNum type="alphaLcPeriod"/>
            </a:pPr>
            <a:r>
              <a:rPr lang="es-ES" b="1" dirty="0">
                <a:solidFill>
                  <a:prstClr val="black"/>
                </a:solidFill>
              </a:rPr>
              <a:t>¿Dios tiene que decir "no hagas eso</a:t>
            </a:r>
            <a:r>
              <a:rPr lang="es-ES" b="1" dirty="0">
                <a:solidFill>
                  <a:prstClr val="black"/>
                </a:solidFill>
              </a:rPr>
              <a:t>"?</a:t>
            </a:r>
          </a:p>
          <a:p>
            <a:pPr marL="914400" lvl="1" indent="-457200">
              <a:buFont typeface="+mj-lt"/>
              <a:buAutoNum type="alphaLcPeriod"/>
            </a:pPr>
            <a:r>
              <a:rPr lang="es-ES" b="1" dirty="0">
                <a:solidFill>
                  <a:prstClr val="black"/>
                </a:solidFill>
              </a:rPr>
              <a:t>una palabra de Dios puede ser </a:t>
            </a:r>
            <a:r>
              <a:rPr lang="es-ES" b="1" dirty="0">
                <a:solidFill>
                  <a:prstClr val="black"/>
                </a:solidFill>
              </a:rPr>
              <a:t> general</a:t>
            </a:r>
          </a:p>
          <a:p>
            <a:pPr marL="914400" lvl="1" indent="-457200">
              <a:buFont typeface="+mj-lt"/>
              <a:buAutoNum type="alphaLcPeriod"/>
            </a:pPr>
            <a:r>
              <a:rPr lang="es-ES" b="1" dirty="0">
                <a:solidFill>
                  <a:prstClr val="black"/>
                </a:solidFill>
              </a:rPr>
              <a:t>Noten a quien se da una palabra</a:t>
            </a:r>
            <a:endParaRPr lang="es-ES" b="1" dirty="0">
              <a:solidFill>
                <a:prstClr val="black"/>
              </a:solidFill>
            </a:endParaRPr>
          </a:p>
        </p:txBody>
      </p:sp>
    </p:spTree>
    <p:extLst>
      <p:ext uri="{BB962C8B-B14F-4D97-AF65-F5344CB8AC3E}">
        <p14:creationId xmlns:p14="http://schemas.microsoft.com/office/powerpoint/2010/main" val="397601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r>
              <a:rPr lang="en-US" sz="2400" b="1" i="1" dirty="0" smtClean="0">
                <a:effectLst>
                  <a:outerShdw blurRad="38100" dist="38100" dir="2700000" algn="tl">
                    <a:srgbClr val="000000">
                      <a:alpha val="43137"/>
                    </a:srgbClr>
                  </a:outerShdw>
                </a:effectLst>
              </a:rPr>
              <a:t>Living </a:t>
            </a:r>
            <a:r>
              <a:rPr lang="en-US" sz="2400" b="1" i="1" dirty="0">
                <a:effectLst>
                  <a:outerShdw blurRad="38100" dist="38100" dir="2700000" algn="tl">
                    <a:srgbClr val="000000">
                      <a:alpha val="43137"/>
                    </a:srgbClr>
                  </a:outerShdw>
                </a:effectLst>
              </a:rPr>
              <a:t>by the Word of God</a:t>
            </a:r>
            <a:r>
              <a:rPr lang="en-US" sz="2400" dirty="0" smtClean="0">
                <a:effectLst>
                  <a:outerShdw blurRad="38100" dist="38100" dir="2700000" algn="tl">
                    <a:srgbClr val="000000">
                      <a:alpha val="43137"/>
                    </a:srgbClr>
                  </a:outerShdw>
                </a:effectLst>
              </a:rPr>
              <a:t>​</a:t>
            </a:r>
          </a:p>
          <a:p>
            <a:pPr fontAlgn="base"/>
            <a:endParaRPr lang="en-US" sz="2400" dirty="0">
              <a:effectLst>
                <a:outerShdw blurRad="38100" dist="38100" dir="2700000" algn="tl">
                  <a:srgbClr val="000000">
                    <a:alpha val="43137"/>
                  </a:srgbClr>
                </a:outerShdw>
              </a:effectLst>
            </a:endParaRPr>
          </a:p>
          <a:p>
            <a:pPr fontAlgn="base"/>
            <a:r>
              <a:rPr lang="en-US" sz="2400" b="1" i="1" u="sng" dirty="0">
                <a:effectLst>
                  <a:outerShdw blurRad="38100" dist="38100" dir="2700000" algn="tl">
                    <a:srgbClr val="000000">
                      <a:alpha val="43137"/>
                    </a:srgbClr>
                  </a:outerShdw>
                </a:effectLst>
              </a:rPr>
              <a:t>Ex. 16</a:t>
            </a:r>
            <a:r>
              <a:rPr lang="en-US" sz="2400" u="sng" dirty="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walk </a:t>
            </a:r>
            <a:r>
              <a:rPr lang="en-US" sz="2400" b="1" dirty="0">
                <a:effectLst>
                  <a:outerShdw blurRad="38100" dist="38100" dir="2700000" algn="tl">
                    <a:srgbClr val="000000">
                      <a:alpha val="43137"/>
                    </a:srgbClr>
                  </a:outerShdw>
                </a:effectLst>
              </a:rPr>
              <a:t>in my instruction</a:t>
            </a:r>
            <a:r>
              <a:rPr lang="en-US" sz="2400" dirty="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fed </a:t>
            </a:r>
            <a:r>
              <a:rPr lang="en-US" sz="2400" b="1" dirty="0">
                <a:effectLst>
                  <a:outerShdw blurRad="38100" dist="38100" dir="2700000" algn="tl">
                    <a:srgbClr val="000000">
                      <a:alpha val="43137"/>
                    </a:srgbClr>
                  </a:outerShdw>
                </a:effectLst>
              </a:rPr>
              <a:t>them 40 years</a:t>
            </a:r>
            <a:r>
              <a:rPr lang="en-US" sz="2400" dirty="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Deuteronomy 8</a:t>
            </a:r>
            <a:r>
              <a:rPr lang="en-US" sz="2400" dirty="0" smtClean="0">
                <a:effectLst>
                  <a:outerShdw blurRad="38100" dist="38100" dir="2700000" algn="tl">
                    <a:srgbClr val="000000">
                      <a:alpha val="43137"/>
                    </a:srgbClr>
                  </a:outerShdw>
                </a:effectLst>
              </a:rPr>
              <a:t>​</a:t>
            </a:r>
            <a:endParaRPr lang="en-US" sz="2400" dirty="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Matthew 4:</a:t>
            </a:r>
            <a:r>
              <a:rPr lang="en-US" sz="2400" dirty="0" smtClean="0">
                <a:effectLst>
                  <a:outerShdw blurRad="38100" dist="38100" dir="2700000" algn="tl">
                    <a:srgbClr val="000000">
                      <a:alpha val="43137"/>
                    </a:srgbClr>
                  </a:outerShdw>
                </a:effectLst>
              </a:rPr>
              <a:t>​1-4</a:t>
            </a:r>
          </a:p>
          <a:p>
            <a:pPr fontAlgn="base"/>
            <a:endParaRPr lang="en-US" sz="2400" dirty="0">
              <a:effectLst>
                <a:outerShdw blurRad="38100" dist="38100" dir="2700000" algn="tl">
                  <a:srgbClr val="000000">
                    <a:alpha val="43137"/>
                  </a:srgbClr>
                </a:outerShdw>
              </a:effectLst>
            </a:endParaRPr>
          </a:p>
          <a:p>
            <a:pPr fontAlgn="base"/>
            <a:r>
              <a:rPr lang="en-US" sz="2400" b="1" i="1" u="sng" dirty="0">
                <a:effectLst>
                  <a:outerShdw blurRad="38100" dist="38100" dir="2700000" algn="tl">
                    <a:srgbClr val="000000">
                      <a:alpha val="43137"/>
                    </a:srgbClr>
                  </a:outerShdw>
                </a:effectLst>
              </a:rPr>
              <a:t>Did God have to say “don’t”</a:t>
            </a:r>
            <a:r>
              <a:rPr lang="en-US" sz="2400" b="1" i="1" dirty="0">
                <a:effectLst>
                  <a:outerShdw blurRad="38100" dist="38100" dir="2700000" algn="tl">
                    <a:srgbClr val="000000">
                      <a:alpha val="43137"/>
                    </a:srgbClr>
                  </a:outerShdw>
                </a:effectLst>
              </a:rPr>
              <a:t>?</a:t>
            </a:r>
            <a:r>
              <a:rPr lang="en-US" sz="2400" u="sng" dirty="0">
                <a:effectLst>
                  <a:outerShdw blurRad="38100" dist="38100" dir="2700000" algn="tl">
                    <a:srgbClr val="000000">
                      <a:alpha val="43137"/>
                    </a:srgbClr>
                  </a:outerShdw>
                </a:effectLst>
              </a:rPr>
              <a:t>​</a:t>
            </a:r>
            <a:endParaRPr lang="en-US" sz="2400" i="1" u="sng" dirty="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i="1" dirty="0" smtClean="0">
                <a:effectLst>
                  <a:outerShdw blurRad="38100" dist="38100" dir="2700000" algn="tl">
                    <a:srgbClr val="000000">
                      <a:alpha val="43137"/>
                    </a:srgbClr>
                  </a:outerShdw>
                </a:effectLst>
              </a:rPr>
              <a:t>2 </a:t>
            </a:r>
            <a:r>
              <a:rPr lang="en-US" sz="2400" b="1" i="1" dirty="0">
                <a:effectLst>
                  <a:outerShdw blurRad="38100" dist="38100" dir="2700000" algn="tl">
                    <a:srgbClr val="000000">
                      <a:alpha val="43137"/>
                    </a:srgbClr>
                  </a:outerShdw>
                </a:effectLst>
              </a:rPr>
              <a:t>Samuel 7</a:t>
            </a:r>
            <a:r>
              <a:rPr lang="en-US" sz="2400" i="1" dirty="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r>
              <a:rPr lang="en-US" sz="2400" b="1" i="1" dirty="0" smtClean="0">
                <a:effectLst>
                  <a:outerShdw blurRad="38100" dist="38100" dir="2700000" algn="tl">
                    <a:srgbClr val="000000">
                      <a:alpha val="43137"/>
                    </a:srgbClr>
                  </a:outerShdw>
                </a:effectLst>
              </a:rPr>
              <a:t>Colossians </a:t>
            </a:r>
            <a:r>
              <a:rPr lang="en-US" sz="2400" b="1" i="1" dirty="0">
                <a:effectLst>
                  <a:outerShdw blurRad="38100" dist="38100" dir="2700000" algn="tl">
                    <a:srgbClr val="000000">
                      <a:alpha val="43137"/>
                    </a:srgbClr>
                  </a:outerShdw>
                </a:effectLst>
              </a:rPr>
              <a:t>3</a:t>
            </a:r>
            <a:r>
              <a:rPr lang="en-US" sz="2400" i="1" dirty="0" smtClean="0">
                <a:effectLst>
                  <a:outerShdw blurRad="38100" dist="38100" dir="2700000" algn="tl">
                    <a:srgbClr val="000000">
                      <a:alpha val="43137"/>
                    </a:srgbClr>
                  </a:outerShdw>
                </a:effectLst>
              </a:rPr>
              <a:t>​:17</a:t>
            </a:r>
            <a:endParaRPr lang="en-US" sz="2400" i="1" dirty="0">
              <a:effectLst>
                <a:outerShdw blurRad="38100" dist="38100" dir="2700000" algn="tl">
                  <a:srgbClr val="000000">
                    <a:alpha val="43137"/>
                  </a:srgbClr>
                </a:outerShdw>
              </a:effectLst>
            </a:endParaRPr>
          </a:p>
          <a:p>
            <a:pPr fontAlgn="base"/>
            <a:endParaRPr lang="en-US" sz="2400" b="1" i="1" dirty="0" smtClean="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Broad </a:t>
            </a:r>
            <a:r>
              <a:rPr lang="en-US" sz="2400" b="1" i="1" dirty="0">
                <a:effectLst>
                  <a:outerShdw blurRad="38100" dist="38100" dir="2700000" algn="tl">
                    <a:srgbClr val="000000">
                      <a:alpha val="43137"/>
                    </a:srgbClr>
                  </a:outerShdw>
                </a:effectLst>
              </a:rPr>
              <a:t>vs. Narrow instruction</a:t>
            </a:r>
            <a:r>
              <a:rPr lang="en-US" sz="2400" dirty="0">
                <a:effectLst>
                  <a:outerShdw blurRad="38100" dist="38100" dir="2700000" algn="tl">
                    <a:srgbClr val="000000">
                      <a:alpha val="43137"/>
                    </a:srgbClr>
                  </a:outerShdw>
                </a:effectLst>
              </a:rPr>
              <a:t>​</a:t>
            </a:r>
          </a:p>
          <a:p>
            <a:pPr fontAlgn="base"/>
            <a:r>
              <a:rPr lang="en-US" sz="2400" dirty="0">
                <a:effectLst>
                  <a:outerShdw blurRad="38100" dist="38100" dir="2700000" algn="tl">
                    <a:srgbClr val="000000">
                      <a:alpha val="43137"/>
                    </a:srgbClr>
                  </a:outerShdw>
                </a:effectLst>
              </a:rPr>
              <a:t>​</a:t>
            </a:r>
          </a:p>
          <a:p>
            <a:pPr fontAlgn="base"/>
            <a:r>
              <a:rPr lang="en-US" sz="2400" b="1" i="1" dirty="0">
                <a:effectLst>
                  <a:outerShdw blurRad="38100" dist="38100" dir="2700000" algn="tl">
                    <a:srgbClr val="000000">
                      <a:alpha val="43137"/>
                    </a:srgbClr>
                  </a:outerShdw>
                </a:effectLst>
              </a:rPr>
              <a:t>Church activity</a:t>
            </a:r>
            <a:r>
              <a:rPr lang="en-US" sz="2400" dirty="0">
                <a:effectLst>
                  <a:outerShdw blurRad="38100" dist="38100" dir="2700000" algn="tl">
                    <a:srgbClr val="000000">
                      <a:alpha val="43137"/>
                    </a:srgbClr>
                  </a:outerShdw>
                </a:effectLst>
              </a:rPr>
              <a:t>​</a:t>
            </a:r>
          </a:p>
          <a:p>
            <a:pPr fontAlgn="base"/>
            <a:r>
              <a:rPr lang="en-US" sz="2400" dirty="0" smtClean="0"/>
              <a:t>​</a:t>
            </a:r>
            <a:endParaRPr lang="en-US" sz="2400" dirty="0"/>
          </a:p>
        </p:txBody>
      </p:sp>
    </p:spTree>
    <p:extLst>
      <p:ext uri="{BB962C8B-B14F-4D97-AF65-F5344CB8AC3E}">
        <p14:creationId xmlns:p14="http://schemas.microsoft.com/office/powerpoint/2010/main" val="409384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base"/>
            <a:r>
              <a:rPr lang="en-US" sz="2400" b="1" i="1" dirty="0" smtClean="0">
                <a:effectLst>
                  <a:outerShdw blurRad="38100" dist="38100" dir="2700000" algn="tl">
                    <a:srgbClr val="000000">
                      <a:alpha val="43137"/>
                    </a:srgbClr>
                  </a:outerShdw>
                </a:effectLst>
              </a:rPr>
              <a:t>EXAMPLES</a:t>
            </a:r>
          </a:p>
          <a:p>
            <a:pPr fontAlgn="base"/>
            <a:endParaRPr lang="en-US" sz="2400" b="1" i="1"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Did </a:t>
            </a:r>
            <a:r>
              <a:rPr lang="en-US" sz="2400" b="1" i="1" dirty="0">
                <a:effectLst>
                  <a:outerShdw blurRad="38100" dist="38100" dir="2700000" algn="tl">
                    <a:srgbClr val="000000">
                      <a:alpha val="43137"/>
                    </a:srgbClr>
                  </a:outerShdw>
                </a:effectLst>
              </a:rPr>
              <a:t>the Lord intend to </a:t>
            </a:r>
            <a:r>
              <a:rPr lang="en-US" sz="2400" b="1" i="1" dirty="0" smtClean="0">
                <a:effectLst>
                  <a:outerShdw blurRad="38100" dist="38100" dir="2700000" algn="tl">
                    <a:srgbClr val="000000">
                      <a:alpha val="43137"/>
                    </a:srgbClr>
                  </a:outerShdw>
                </a:effectLst>
              </a:rPr>
              <a:t>teach by examples?</a:t>
            </a:r>
            <a:r>
              <a:rPr lang="en-US" sz="2400" dirty="0">
                <a:effectLst>
                  <a:outerShdw blurRad="38100" dist="38100" dir="2700000" algn="tl">
                    <a:srgbClr val="000000">
                      <a:alpha val="43137"/>
                    </a:srgbClr>
                  </a:outerShdw>
                </a:effectLst>
              </a:rPr>
              <a:t>​</a:t>
            </a:r>
          </a:p>
          <a:p>
            <a:pPr fontAlgn="base"/>
            <a:endParaRPr lang="en-US" sz="2400" b="1" i="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Almost every </a:t>
            </a:r>
            <a:r>
              <a:rPr lang="en-US" sz="2400" b="1" dirty="0">
                <a:effectLst>
                  <a:outerShdw blurRad="38100" dist="38100" dir="2700000" algn="tl">
                    <a:srgbClr val="000000">
                      <a:alpha val="43137"/>
                    </a:srgbClr>
                  </a:outerShdw>
                </a:effectLst>
              </a:rPr>
              <a:t>instruction we have is an example</a:t>
            </a:r>
            <a:r>
              <a:rPr lang="en-US" sz="2400" dirty="0" smtClean="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endParaRPr lang="en-US" sz="2400" b="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Aside from examples of commands, consider…</a:t>
            </a:r>
          </a:p>
        </p:txBody>
      </p:sp>
      <p:sp>
        <p:nvSpPr>
          <p:cNvPr id="3" name="TextBox 2"/>
          <p:cNvSpPr txBox="1"/>
          <p:nvPr/>
        </p:nvSpPr>
        <p:spPr>
          <a:xfrm>
            <a:off x="3810000" y="152400"/>
            <a:ext cx="5109935" cy="1200329"/>
          </a:xfrm>
          <a:prstGeom prst="rect">
            <a:avLst/>
          </a:prstGeom>
          <a:noFill/>
        </p:spPr>
        <p:txBody>
          <a:bodyPr wrap="square" rtlCol="0">
            <a:spAutoFit/>
          </a:bodyPr>
          <a:lstStyle/>
          <a:p>
            <a:r>
              <a:rPr lang="en-US" sz="2400" b="1" dirty="0" smtClean="0"/>
              <a:t>John 13:15</a:t>
            </a:r>
          </a:p>
          <a:p>
            <a:r>
              <a:rPr lang="en-US" sz="2400" dirty="0" smtClean="0">
                <a:latin typeface="Palatino Linotype" panose="02040502050505030304" pitchFamily="18" charset="0"/>
              </a:rPr>
              <a:t>For </a:t>
            </a:r>
            <a:r>
              <a:rPr lang="en-US" sz="2400" dirty="0">
                <a:latin typeface="Palatino Linotype" panose="02040502050505030304" pitchFamily="18" charset="0"/>
              </a:rPr>
              <a:t>I gave you an example that you also should do as I did to you</a:t>
            </a:r>
            <a:r>
              <a:rPr lang="en-US" sz="2400" dirty="0" smtClean="0">
                <a:latin typeface="Palatino Linotype" panose="02040502050505030304" pitchFamily="18" charset="0"/>
              </a:rPr>
              <a:t>.</a:t>
            </a:r>
            <a:endParaRPr lang="en-US" sz="2200" dirty="0" smtClean="0"/>
          </a:p>
        </p:txBody>
      </p:sp>
    </p:spTree>
    <p:extLst>
      <p:ext uri="{BB962C8B-B14F-4D97-AF65-F5344CB8AC3E}">
        <p14:creationId xmlns:p14="http://schemas.microsoft.com/office/powerpoint/2010/main" val="182134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base"/>
            <a:r>
              <a:rPr lang="en-US" sz="2400" b="1" i="1" dirty="0" smtClean="0">
                <a:effectLst>
                  <a:outerShdw blurRad="38100" dist="38100" dir="2700000" algn="tl">
                    <a:srgbClr val="000000">
                      <a:alpha val="43137"/>
                    </a:srgbClr>
                  </a:outerShdw>
                </a:effectLst>
              </a:rPr>
              <a:t>EXAMPLES</a:t>
            </a:r>
          </a:p>
          <a:p>
            <a:pPr fontAlgn="base"/>
            <a:endParaRPr lang="en-US" sz="2400" b="1" i="1"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Did </a:t>
            </a:r>
            <a:r>
              <a:rPr lang="en-US" sz="2400" b="1" i="1" dirty="0">
                <a:effectLst>
                  <a:outerShdw blurRad="38100" dist="38100" dir="2700000" algn="tl">
                    <a:srgbClr val="000000">
                      <a:alpha val="43137"/>
                    </a:srgbClr>
                  </a:outerShdw>
                </a:effectLst>
              </a:rPr>
              <a:t>the Lord intend to </a:t>
            </a:r>
            <a:r>
              <a:rPr lang="en-US" sz="2400" b="1" i="1" dirty="0" smtClean="0">
                <a:effectLst>
                  <a:outerShdw blurRad="38100" dist="38100" dir="2700000" algn="tl">
                    <a:srgbClr val="000000">
                      <a:alpha val="43137"/>
                    </a:srgbClr>
                  </a:outerShdw>
                </a:effectLst>
              </a:rPr>
              <a:t>teach by examples?</a:t>
            </a:r>
            <a:r>
              <a:rPr lang="en-US" sz="2400" dirty="0">
                <a:effectLst>
                  <a:outerShdw blurRad="38100" dist="38100" dir="2700000" algn="tl">
                    <a:srgbClr val="000000">
                      <a:alpha val="43137"/>
                    </a:srgbClr>
                  </a:outerShdw>
                </a:effectLst>
              </a:rPr>
              <a:t>​</a:t>
            </a:r>
          </a:p>
          <a:p>
            <a:pPr fontAlgn="base"/>
            <a:endParaRPr lang="en-US" sz="2400" b="1" i="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Almost every </a:t>
            </a:r>
            <a:r>
              <a:rPr lang="en-US" sz="2400" b="1" dirty="0">
                <a:effectLst>
                  <a:outerShdw blurRad="38100" dist="38100" dir="2700000" algn="tl">
                    <a:srgbClr val="000000">
                      <a:alpha val="43137"/>
                    </a:srgbClr>
                  </a:outerShdw>
                </a:effectLst>
              </a:rPr>
              <a:t>instruction we have is an example</a:t>
            </a:r>
            <a:r>
              <a:rPr lang="en-US" sz="2400" dirty="0" smtClean="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endParaRPr lang="en-US" sz="2400" b="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Aside from examples of commands, consider…</a:t>
            </a:r>
          </a:p>
          <a:p>
            <a:pPr fontAlgn="base"/>
            <a:endParaRPr lang="en-US" sz="2400" dirty="0">
              <a:effectLst>
                <a:outerShdw blurRad="38100" dist="38100" dir="2700000" algn="tl">
                  <a:srgbClr val="000000">
                    <a:alpha val="43137"/>
                  </a:srgbClr>
                </a:outerShdw>
              </a:effectLst>
            </a:endParaRPr>
          </a:p>
        </p:txBody>
      </p:sp>
      <p:sp>
        <p:nvSpPr>
          <p:cNvPr id="3" name="TextBox 2"/>
          <p:cNvSpPr txBox="1"/>
          <p:nvPr/>
        </p:nvSpPr>
        <p:spPr>
          <a:xfrm>
            <a:off x="3810000" y="152400"/>
            <a:ext cx="5109935" cy="3600986"/>
          </a:xfrm>
          <a:prstGeom prst="rect">
            <a:avLst/>
          </a:prstGeom>
          <a:noFill/>
        </p:spPr>
        <p:txBody>
          <a:bodyPr wrap="square" rtlCol="0">
            <a:spAutoFit/>
          </a:bodyPr>
          <a:lstStyle/>
          <a:p>
            <a:r>
              <a:rPr lang="en-US" sz="2400" b="1" dirty="0" smtClean="0"/>
              <a:t>1 Corinthians 10:11</a:t>
            </a:r>
          </a:p>
          <a:p>
            <a:r>
              <a:rPr lang="en-US" sz="2400" dirty="0" smtClean="0">
                <a:latin typeface="Palatino Linotype" panose="02040502050505030304" pitchFamily="18" charset="0"/>
              </a:rPr>
              <a:t>Now </a:t>
            </a:r>
            <a:r>
              <a:rPr lang="en-US" sz="2400" dirty="0">
                <a:latin typeface="Palatino Linotype" panose="02040502050505030304" pitchFamily="18" charset="0"/>
              </a:rPr>
              <a:t>these things happened to them as an example, and they were written for our instruction, upon whom the ends of the ages have come.</a:t>
            </a:r>
            <a:endParaRPr lang="en-US" sz="2400" dirty="0" smtClean="0">
              <a:latin typeface="Palatino Linotype" panose="02040502050505030304" pitchFamily="18" charset="0"/>
            </a:endParaRPr>
          </a:p>
          <a:p>
            <a:endParaRPr lang="en-US" dirty="0"/>
          </a:p>
          <a:p>
            <a:pPr marL="285750" indent="-285750">
              <a:buFont typeface="Arial" panose="020B0604020202020204" pitchFamily="34" charset="0"/>
              <a:buChar char="•"/>
            </a:pPr>
            <a:r>
              <a:rPr lang="en-US" sz="2200" dirty="0" smtClean="0"/>
              <a:t>OT narratives, descriptions of bad behavior and the consequences of bad behavior, as a teaching device.</a:t>
            </a:r>
          </a:p>
        </p:txBody>
      </p:sp>
    </p:spTree>
    <p:extLst>
      <p:ext uri="{BB962C8B-B14F-4D97-AF65-F5344CB8AC3E}">
        <p14:creationId xmlns:p14="http://schemas.microsoft.com/office/powerpoint/2010/main" val="137011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base"/>
            <a:r>
              <a:rPr lang="en-US" sz="2400" b="1" i="1" dirty="0" smtClean="0">
                <a:effectLst>
                  <a:outerShdw blurRad="38100" dist="38100" dir="2700000" algn="tl">
                    <a:srgbClr val="000000">
                      <a:alpha val="43137"/>
                    </a:srgbClr>
                  </a:outerShdw>
                </a:effectLst>
              </a:rPr>
              <a:t>EXAMPLES</a:t>
            </a:r>
          </a:p>
          <a:p>
            <a:pPr fontAlgn="base"/>
            <a:endParaRPr lang="en-US" sz="2400" b="1" i="1"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Did </a:t>
            </a:r>
            <a:r>
              <a:rPr lang="en-US" sz="2400" b="1" i="1" dirty="0">
                <a:effectLst>
                  <a:outerShdw blurRad="38100" dist="38100" dir="2700000" algn="tl">
                    <a:srgbClr val="000000">
                      <a:alpha val="43137"/>
                    </a:srgbClr>
                  </a:outerShdw>
                </a:effectLst>
              </a:rPr>
              <a:t>the Lord intend to </a:t>
            </a:r>
            <a:r>
              <a:rPr lang="en-US" sz="2400" b="1" i="1" dirty="0" smtClean="0">
                <a:effectLst>
                  <a:outerShdw blurRad="38100" dist="38100" dir="2700000" algn="tl">
                    <a:srgbClr val="000000">
                      <a:alpha val="43137"/>
                    </a:srgbClr>
                  </a:outerShdw>
                </a:effectLst>
              </a:rPr>
              <a:t>teach by examples?</a:t>
            </a:r>
            <a:r>
              <a:rPr lang="en-US" sz="2400" dirty="0">
                <a:effectLst>
                  <a:outerShdw blurRad="38100" dist="38100" dir="2700000" algn="tl">
                    <a:srgbClr val="000000">
                      <a:alpha val="43137"/>
                    </a:srgbClr>
                  </a:outerShdw>
                </a:effectLst>
              </a:rPr>
              <a:t>​</a:t>
            </a:r>
          </a:p>
          <a:p>
            <a:pPr fontAlgn="base"/>
            <a:endParaRPr lang="en-US" sz="2400" b="1" i="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Almost every </a:t>
            </a:r>
            <a:r>
              <a:rPr lang="en-US" sz="2400" b="1" dirty="0">
                <a:effectLst>
                  <a:outerShdw blurRad="38100" dist="38100" dir="2700000" algn="tl">
                    <a:srgbClr val="000000">
                      <a:alpha val="43137"/>
                    </a:srgbClr>
                  </a:outerShdw>
                </a:effectLst>
              </a:rPr>
              <a:t>instruction we have is an example</a:t>
            </a:r>
            <a:r>
              <a:rPr lang="en-US" sz="2400" dirty="0" smtClean="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endParaRPr lang="en-US" sz="2400" b="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Aside from examples of commands, consider…</a:t>
            </a:r>
          </a:p>
        </p:txBody>
      </p:sp>
      <p:sp>
        <p:nvSpPr>
          <p:cNvPr id="3" name="TextBox 2"/>
          <p:cNvSpPr txBox="1"/>
          <p:nvPr/>
        </p:nvSpPr>
        <p:spPr>
          <a:xfrm>
            <a:off x="3810000" y="152400"/>
            <a:ext cx="5109935" cy="2954655"/>
          </a:xfrm>
          <a:prstGeom prst="rect">
            <a:avLst/>
          </a:prstGeom>
          <a:noFill/>
        </p:spPr>
        <p:txBody>
          <a:bodyPr wrap="square" rtlCol="0">
            <a:spAutoFit/>
          </a:bodyPr>
          <a:lstStyle/>
          <a:p>
            <a:r>
              <a:rPr lang="en-US" sz="2200" b="1" dirty="0" smtClean="0"/>
              <a:t>Hebrews 11</a:t>
            </a:r>
          </a:p>
          <a:p>
            <a:r>
              <a:rPr lang="en-US" sz="2200" dirty="0" smtClean="0"/>
              <a:t>OT characters, whose heroics are known because of the written record</a:t>
            </a:r>
          </a:p>
          <a:p>
            <a:endParaRPr lang="en-US" sz="2400" b="1" dirty="0" smtClean="0"/>
          </a:p>
          <a:p>
            <a:r>
              <a:rPr lang="en-US" sz="2400" b="1" dirty="0" smtClean="0"/>
              <a:t>Hebrews </a:t>
            </a:r>
            <a:r>
              <a:rPr lang="en-US" sz="2400" b="1" dirty="0"/>
              <a:t>12:1</a:t>
            </a:r>
          </a:p>
          <a:p>
            <a:r>
              <a:rPr lang="en-US" sz="2400" dirty="0">
                <a:latin typeface="Palatino Linotype" panose="02040502050505030304" pitchFamily="18" charset="0"/>
              </a:rPr>
              <a:t>Therefore, since we have so great a cloud of witnesses surrounding us, let us </a:t>
            </a:r>
            <a:r>
              <a:rPr lang="en-US" sz="2400" dirty="0" smtClean="0">
                <a:latin typeface="Palatino Linotype" panose="02040502050505030304" pitchFamily="18" charset="0"/>
              </a:rPr>
              <a:t>also…</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255881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r>
              <a:rPr lang="en-US" sz="2400" b="1" i="1" dirty="0" smtClean="0">
                <a:effectLst>
                  <a:outerShdw blurRad="38100" dist="38100" dir="2700000" algn="tl">
                    <a:srgbClr val="000000">
                      <a:alpha val="43137"/>
                    </a:srgbClr>
                  </a:outerShdw>
                </a:effectLst>
              </a:rPr>
              <a:t>Two children,  </a:t>
            </a:r>
            <a:r>
              <a:rPr lang="en-US" sz="2400" b="1" i="1" dirty="0">
                <a:effectLst>
                  <a:outerShdw blurRad="38100" dist="38100" dir="2700000" algn="tl">
                    <a:srgbClr val="000000">
                      <a:alpha val="43137"/>
                    </a:srgbClr>
                  </a:outerShdw>
                </a:effectLst>
              </a:rPr>
              <a:t>different </a:t>
            </a:r>
            <a:r>
              <a:rPr lang="en-US" sz="2400" b="1" i="1" dirty="0" smtClean="0">
                <a:effectLst>
                  <a:outerShdw blurRad="38100" dist="38100" dir="2700000" algn="tl">
                    <a:srgbClr val="000000">
                      <a:alpha val="43137"/>
                    </a:srgbClr>
                  </a:outerShdw>
                </a:effectLst>
              </a:rPr>
              <a:t>ideas about </a:t>
            </a:r>
            <a:r>
              <a:rPr lang="en-US" sz="2400" b="1" i="1" dirty="0">
                <a:effectLst>
                  <a:outerShdw blurRad="38100" dist="38100" dir="2700000" algn="tl">
                    <a:srgbClr val="000000">
                      <a:alpha val="43137"/>
                    </a:srgbClr>
                  </a:outerShdw>
                </a:effectLst>
              </a:rPr>
              <a:t>authority</a:t>
            </a:r>
            <a:r>
              <a:rPr lang="en-US" sz="2400" dirty="0">
                <a:effectLst>
                  <a:outerShdw blurRad="38100" dist="38100" dir="2700000" algn="tl">
                    <a:srgbClr val="000000">
                      <a:alpha val="43137"/>
                    </a:srgbClr>
                  </a:outerShdw>
                </a:effectLst>
              </a:rPr>
              <a:t>​</a:t>
            </a:r>
          </a:p>
          <a:p>
            <a:pPr fontAlgn="base"/>
            <a:r>
              <a:rPr lang="en-US" sz="2400" dirty="0">
                <a:effectLst>
                  <a:outerShdw blurRad="38100" dist="38100" dir="2700000" algn="tl">
                    <a:srgbClr val="000000">
                      <a:alpha val="43137"/>
                    </a:srgbClr>
                  </a:outerShdw>
                </a:effectLst>
              </a:rPr>
              <a:t>​</a:t>
            </a:r>
          </a:p>
          <a:p>
            <a:pPr fontAlgn="base"/>
            <a:r>
              <a:rPr lang="en-US" sz="2400" b="1" i="1" dirty="0">
                <a:effectLst>
                  <a:outerShdw blurRad="38100" dist="38100" dir="2700000" algn="tl">
                    <a:srgbClr val="000000">
                      <a:alpha val="43137"/>
                    </a:srgbClr>
                  </a:outerShdw>
                </a:effectLst>
              </a:rPr>
              <a:t>Differences in church organization and practice</a:t>
            </a:r>
            <a:r>
              <a:rPr lang="en-US" sz="2400" dirty="0">
                <a:effectLst>
                  <a:outerShdw blurRad="38100" dist="38100" dir="2700000" algn="tl">
                    <a:srgbClr val="000000">
                      <a:alpha val="43137"/>
                    </a:srgbClr>
                  </a:outerShdw>
                </a:effectLst>
              </a:rPr>
              <a:t>​</a:t>
            </a:r>
          </a:p>
          <a:p>
            <a:pPr fontAlgn="base"/>
            <a:r>
              <a:rPr lang="en-US" sz="2400" dirty="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r>
              <a:rPr lang="en-US" sz="2400" b="1" i="1" dirty="0">
                <a:effectLst>
                  <a:outerShdw blurRad="38100" dist="38100" dir="2700000" algn="tl">
                    <a:srgbClr val="000000">
                      <a:alpha val="43137"/>
                    </a:srgbClr>
                  </a:outerShdw>
                </a:effectLst>
              </a:rPr>
              <a:t>Not </a:t>
            </a:r>
            <a:r>
              <a:rPr lang="en-US" sz="2400" b="1" i="1" dirty="0" smtClean="0">
                <a:effectLst>
                  <a:outerShdw blurRad="38100" dist="38100" dir="2700000" algn="tl">
                    <a:srgbClr val="000000">
                      <a:alpha val="43137"/>
                    </a:srgbClr>
                  </a:outerShdw>
                </a:effectLst>
              </a:rPr>
              <a:t>a disagreement </a:t>
            </a:r>
            <a:r>
              <a:rPr lang="en-US" sz="2400" b="1" i="1" dirty="0">
                <a:effectLst>
                  <a:outerShdw blurRad="38100" dist="38100" dir="2700000" algn="tl">
                    <a:srgbClr val="000000">
                      <a:alpha val="43137"/>
                    </a:srgbClr>
                  </a:outerShdw>
                </a:effectLst>
              </a:rPr>
              <a:t>about NT practice</a:t>
            </a:r>
            <a:r>
              <a:rPr lang="en-US" sz="2400" dirty="0" smtClean="0">
                <a:effectLst>
                  <a:outerShdw blurRad="38100" dist="38100" dir="2700000" algn="tl">
                    <a:srgbClr val="000000">
                      <a:alpha val="43137"/>
                    </a:srgbClr>
                  </a:outerShdw>
                </a:effectLst>
              </a:rPr>
              <a:t>​</a:t>
            </a:r>
          </a:p>
          <a:p>
            <a:pPr fontAlgn="base"/>
            <a:endParaRPr lang="en-US" sz="2400" dirty="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dirty="0" smtClean="0">
                <a:effectLst>
                  <a:outerShdw blurRad="38100" dist="38100" dir="2700000" algn="tl">
                    <a:srgbClr val="000000">
                      <a:alpha val="43137"/>
                    </a:srgbClr>
                  </a:outerShdw>
                </a:effectLst>
              </a:rPr>
              <a:t>​</a:t>
            </a:r>
            <a:r>
              <a:rPr lang="en-US" sz="2400" b="1" i="1" dirty="0" smtClean="0">
                <a:effectLst>
                  <a:outerShdw blurRad="38100" dist="38100" dir="2700000" algn="tl">
                    <a:srgbClr val="000000">
                      <a:alpha val="43137"/>
                    </a:srgbClr>
                  </a:outerShdw>
                </a:effectLst>
              </a:rPr>
              <a:t>A disagreement </a:t>
            </a:r>
            <a:r>
              <a:rPr lang="en-US" sz="2400" b="1" i="1" dirty="0">
                <a:effectLst>
                  <a:outerShdw blurRad="38100" dist="38100" dir="2700000" algn="tl">
                    <a:srgbClr val="000000">
                      <a:alpha val="43137"/>
                    </a:srgbClr>
                  </a:outerShdw>
                </a:effectLst>
              </a:rPr>
              <a:t>about the RELEVANCE of NT practice</a:t>
            </a:r>
            <a:r>
              <a:rPr lang="en-US" sz="2400" dirty="0">
                <a:effectLst>
                  <a:outerShdw blurRad="38100" dist="38100" dir="2700000" algn="tl">
                    <a:srgbClr val="000000">
                      <a:alpha val="43137"/>
                    </a:srgbClr>
                  </a:outerShdw>
                </a:effectLst>
              </a:rPr>
              <a:t>​</a:t>
            </a:r>
          </a:p>
          <a:p>
            <a:pPr algn="ctr"/>
            <a:endParaRPr lang="en-US" sz="2400" b="1" dirty="0">
              <a:effectLst>
                <a:outerShdw blurRad="38100" dist="38100" dir="2700000" algn="tl">
                  <a:srgbClr val="000000">
                    <a:alpha val="43137"/>
                  </a:srgbClr>
                </a:outerShdw>
              </a:effectLst>
            </a:endParaRPr>
          </a:p>
        </p:txBody>
      </p:sp>
      <p:sp>
        <p:nvSpPr>
          <p:cNvPr id="3" name="Right Arrow Callout 2"/>
          <p:cNvSpPr/>
          <p:nvPr/>
        </p:nvSpPr>
        <p:spPr>
          <a:xfrm>
            <a:off x="322008" y="2196405"/>
            <a:ext cx="3581400" cy="914400"/>
          </a:xfrm>
          <a:prstGeom prst="rightArrowCallout">
            <a:avLst>
              <a:gd name="adj1" fmla="val 25000"/>
              <a:gd name="adj2" fmla="val 25000"/>
              <a:gd name="adj3" fmla="val 25000"/>
              <a:gd name="adj4" fmla="val 756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962400" y="1967805"/>
            <a:ext cx="5029200" cy="1384995"/>
          </a:xfrm>
          <a:prstGeom prst="rect">
            <a:avLst/>
          </a:prstGeom>
        </p:spPr>
        <p:txBody>
          <a:bodyPr>
            <a:spAutoFit/>
          </a:bodyPr>
          <a:lstStyle/>
          <a:p>
            <a:pPr marL="457200" indent="-457200" fontAlgn="base">
              <a:buFont typeface="Arial" panose="020B0604020202020204" pitchFamily="34" charset="0"/>
              <a:buChar char="•"/>
            </a:pPr>
            <a:r>
              <a:rPr lang="en-US" sz="2800" dirty="0"/>
              <a:t>Overseers, </a:t>
            </a:r>
            <a:r>
              <a:rPr lang="en-US" sz="2800" dirty="0" smtClean="0"/>
              <a:t>Shepherds</a:t>
            </a:r>
            <a:r>
              <a:rPr lang="en-US" sz="2800" dirty="0"/>
              <a:t>, </a:t>
            </a:r>
            <a:r>
              <a:rPr lang="en-US" sz="2800" dirty="0" smtClean="0"/>
              <a:t>Elders</a:t>
            </a:r>
            <a:r>
              <a:rPr lang="en-US" sz="2800" dirty="0"/>
              <a:t>​</a:t>
            </a:r>
          </a:p>
          <a:p>
            <a:pPr marL="457200" indent="-457200" fontAlgn="base">
              <a:buFont typeface="Arial" panose="020B0604020202020204" pitchFamily="34" charset="0"/>
              <a:buChar char="•"/>
            </a:pPr>
            <a:r>
              <a:rPr lang="en-US" sz="2800" dirty="0"/>
              <a:t>Instrumental Music​</a:t>
            </a:r>
          </a:p>
          <a:p>
            <a:pPr marL="457200" indent="-457200" fontAlgn="base">
              <a:buFont typeface="Arial" panose="020B0604020202020204" pitchFamily="34" charset="0"/>
              <a:buChar char="•"/>
            </a:pPr>
            <a:r>
              <a:rPr lang="en-US" sz="2800" dirty="0"/>
              <a:t>Lords Supper​</a:t>
            </a:r>
          </a:p>
        </p:txBody>
      </p:sp>
    </p:spTree>
    <p:extLst>
      <p:ext uri="{BB962C8B-B14F-4D97-AF65-F5344CB8AC3E}">
        <p14:creationId xmlns:p14="http://schemas.microsoft.com/office/powerpoint/2010/main" val="279516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base"/>
            <a:r>
              <a:rPr lang="en-US" sz="2400" b="1" i="1" dirty="0" smtClean="0">
                <a:effectLst>
                  <a:outerShdw blurRad="38100" dist="38100" dir="2700000" algn="tl">
                    <a:srgbClr val="000000">
                      <a:alpha val="43137"/>
                    </a:srgbClr>
                  </a:outerShdw>
                </a:effectLst>
              </a:rPr>
              <a:t>EXAMPLES</a:t>
            </a:r>
          </a:p>
          <a:p>
            <a:pPr fontAlgn="base"/>
            <a:endParaRPr lang="en-US" sz="2400" b="1" i="1"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Did </a:t>
            </a:r>
            <a:r>
              <a:rPr lang="en-US" sz="2400" b="1" i="1" dirty="0">
                <a:effectLst>
                  <a:outerShdw blurRad="38100" dist="38100" dir="2700000" algn="tl">
                    <a:srgbClr val="000000">
                      <a:alpha val="43137"/>
                    </a:srgbClr>
                  </a:outerShdw>
                </a:effectLst>
              </a:rPr>
              <a:t>the Lord intend to </a:t>
            </a:r>
            <a:r>
              <a:rPr lang="en-US" sz="2400" b="1" i="1" dirty="0" smtClean="0">
                <a:effectLst>
                  <a:outerShdw blurRad="38100" dist="38100" dir="2700000" algn="tl">
                    <a:srgbClr val="000000">
                      <a:alpha val="43137"/>
                    </a:srgbClr>
                  </a:outerShdw>
                </a:effectLst>
              </a:rPr>
              <a:t>teach by examples?</a:t>
            </a:r>
            <a:r>
              <a:rPr lang="en-US" sz="2400" dirty="0">
                <a:effectLst>
                  <a:outerShdw blurRad="38100" dist="38100" dir="2700000" algn="tl">
                    <a:srgbClr val="000000">
                      <a:alpha val="43137"/>
                    </a:srgbClr>
                  </a:outerShdw>
                </a:effectLst>
              </a:rPr>
              <a:t>​</a:t>
            </a:r>
          </a:p>
          <a:p>
            <a:pPr fontAlgn="base"/>
            <a:endParaRPr lang="en-US" sz="2400" b="1" i="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Almost every </a:t>
            </a:r>
            <a:r>
              <a:rPr lang="en-US" sz="2400" b="1" dirty="0">
                <a:effectLst>
                  <a:outerShdw blurRad="38100" dist="38100" dir="2700000" algn="tl">
                    <a:srgbClr val="000000">
                      <a:alpha val="43137"/>
                    </a:srgbClr>
                  </a:outerShdw>
                </a:effectLst>
              </a:rPr>
              <a:t>instruction we have is an example</a:t>
            </a:r>
            <a:r>
              <a:rPr lang="en-US" sz="2400" dirty="0" smtClean="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endParaRPr lang="en-US" sz="2400" b="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Aside from examples of commands, consider…</a:t>
            </a:r>
          </a:p>
        </p:txBody>
      </p:sp>
      <p:sp>
        <p:nvSpPr>
          <p:cNvPr id="3" name="TextBox 2"/>
          <p:cNvSpPr txBox="1"/>
          <p:nvPr/>
        </p:nvSpPr>
        <p:spPr>
          <a:xfrm>
            <a:off x="3810000" y="152400"/>
            <a:ext cx="5109935" cy="2954655"/>
          </a:xfrm>
          <a:prstGeom prst="rect">
            <a:avLst/>
          </a:prstGeom>
          <a:noFill/>
        </p:spPr>
        <p:txBody>
          <a:bodyPr wrap="square" rtlCol="0">
            <a:spAutoFit/>
          </a:bodyPr>
          <a:lstStyle/>
          <a:p>
            <a:r>
              <a:rPr lang="en-US" sz="2200" b="1" dirty="0" smtClean="0"/>
              <a:t>Hebrews 11</a:t>
            </a:r>
          </a:p>
          <a:p>
            <a:r>
              <a:rPr lang="en-US" sz="2200" dirty="0" smtClean="0"/>
              <a:t>OT characters, whose heroics are known because of the written record</a:t>
            </a:r>
          </a:p>
          <a:p>
            <a:endParaRPr lang="en-US" sz="2400" b="1" dirty="0" smtClean="0"/>
          </a:p>
          <a:p>
            <a:r>
              <a:rPr lang="en-US" sz="2400" b="1" dirty="0" smtClean="0"/>
              <a:t>Hebrews </a:t>
            </a:r>
            <a:r>
              <a:rPr lang="en-US" sz="2400" b="1" dirty="0"/>
              <a:t>12:1</a:t>
            </a:r>
          </a:p>
          <a:p>
            <a:r>
              <a:rPr lang="en-US" sz="2400" u="sng" dirty="0">
                <a:latin typeface="Palatino Linotype" panose="02040502050505030304" pitchFamily="18" charset="0"/>
              </a:rPr>
              <a:t>Therefore</a:t>
            </a:r>
            <a:r>
              <a:rPr lang="en-US" sz="2400" dirty="0">
                <a:latin typeface="Palatino Linotype" panose="02040502050505030304" pitchFamily="18" charset="0"/>
              </a:rPr>
              <a:t>, since we have so great a cloud of witnesses surrounding us, </a:t>
            </a:r>
            <a:r>
              <a:rPr lang="en-US" sz="2400" u="sng" dirty="0">
                <a:latin typeface="Palatino Linotype" panose="02040502050505030304" pitchFamily="18" charset="0"/>
              </a:rPr>
              <a:t>let us </a:t>
            </a:r>
            <a:r>
              <a:rPr lang="en-US" sz="2400" u="sng" dirty="0" smtClean="0">
                <a:latin typeface="Palatino Linotype" panose="02040502050505030304" pitchFamily="18" charset="0"/>
              </a:rPr>
              <a:t>also</a:t>
            </a:r>
            <a:r>
              <a:rPr lang="en-US" sz="2400" dirty="0" smtClean="0">
                <a:latin typeface="Palatino Linotype" panose="02040502050505030304" pitchFamily="18" charset="0"/>
              </a:rPr>
              <a:t>…</a:t>
            </a:r>
            <a:endParaRPr lang="en-US" sz="2400" dirty="0">
              <a:latin typeface="Palatino Linotype" panose="02040502050505030304" pitchFamily="18" charset="0"/>
            </a:endParaRPr>
          </a:p>
        </p:txBody>
      </p:sp>
    </p:spTree>
    <p:extLst>
      <p:ext uri="{BB962C8B-B14F-4D97-AF65-F5344CB8AC3E}">
        <p14:creationId xmlns:p14="http://schemas.microsoft.com/office/powerpoint/2010/main" val="2615017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base"/>
            <a:r>
              <a:rPr lang="en-US" sz="2400" b="1" i="1" dirty="0" smtClean="0">
                <a:effectLst>
                  <a:outerShdw blurRad="38100" dist="38100" dir="2700000" algn="tl">
                    <a:srgbClr val="000000">
                      <a:alpha val="43137"/>
                    </a:srgbClr>
                  </a:outerShdw>
                </a:effectLst>
              </a:rPr>
              <a:t>EXAMPLES</a:t>
            </a:r>
          </a:p>
          <a:p>
            <a:pPr fontAlgn="base"/>
            <a:endParaRPr lang="en-US" sz="2400" b="1" i="1"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Did </a:t>
            </a:r>
            <a:r>
              <a:rPr lang="en-US" sz="2400" b="1" i="1" dirty="0">
                <a:effectLst>
                  <a:outerShdw blurRad="38100" dist="38100" dir="2700000" algn="tl">
                    <a:srgbClr val="000000">
                      <a:alpha val="43137"/>
                    </a:srgbClr>
                  </a:outerShdw>
                </a:effectLst>
              </a:rPr>
              <a:t>the Lord intend to </a:t>
            </a:r>
            <a:r>
              <a:rPr lang="en-US" sz="2400" b="1" i="1" dirty="0" smtClean="0">
                <a:effectLst>
                  <a:outerShdw blurRad="38100" dist="38100" dir="2700000" algn="tl">
                    <a:srgbClr val="000000">
                      <a:alpha val="43137"/>
                    </a:srgbClr>
                  </a:outerShdw>
                </a:effectLst>
              </a:rPr>
              <a:t>teach by examples?</a:t>
            </a:r>
            <a:r>
              <a:rPr lang="en-US" sz="2400" dirty="0">
                <a:effectLst>
                  <a:outerShdw blurRad="38100" dist="38100" dir="2700000" algn="tl">
                    <a:srgbClr val="000000">
                      <a:alpha val="43137"/>
                    </a:srgbClr>
                  </a:outerShdw>
                </a:effectLst>
              </a:rPr>
              <a:t>​</a:t>
            </a:r>
          </a:p>
          <a:p>
            <a:pPr fontAlgn="base"/>
            <a:endParaRPr lang="en-US" sz="2400" b="1" i="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Almost every </a:t>
            </a:r>
            <a:r>
              <a:rPr lang="en-US" sz="2400" b="1" dirty="0">
                <a:effectLst>
                  <a:outerShdw blurRad="38100" dist="38100" dir="2700000" algn="tl">
                    <a:srgbClr val="000000">
                      <a:alpha val="43137"/>
                    </a:srgbClr>
                  </a:outerShdw>
                </a:effectLst>
              </a:rPr>
              <a:t>instruction we have is an example</a:t>
            </a:r>
            <a:r>
              <a:rPr lang="en-US" sz="2400" dirty="0" smtClean="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endParaRPr lang="en-US" sz="2400" b="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Aside from examples of commands, consider…</a:t>
            </a:r>
          </a:p>
        </p:txBody>
      </p:sp>
      <p:sp>
        <p:nvSpPr>
          <p:cNvPr id="3" name="TextBox 2"/>
          <p:cNvSpPr txBox="1"/>
          <p:nvPr/>
        </p:nvSpPr>
        <p:spPr>
          <a:xfrm>
            <a:off x="3810000" y="152400"/>
            <a:ext cx="5109935" cy="5909310"/>
          </a:xfrm>
          <a:prstGeom prst="rect">
            <a:avLst/>
          </a:prstGeom>
          <a:noFill/>
        </p:spPr>
        <p:txBody>
          <a:bodyPr wrap="square" rtlCol="0">
            <a:spAutoFit/>
          </a:bodyPr>
          <a:lstStyle/>
          <a:p>
            <a:r>
              <a:rPr lang="en-US" sz="2400" dirty="0" smtClean="0"/>
              <a:t>Granted, there is a difference in saying this person was a good example, and in saying, this example illustrates the </a:t>
            </a:r>
            <a:r>
              <a:rPr lang="en-US" sz="2400" b="1" i="1" dirty="0" smtClean="0"/>
              <a:t>only right way</a:t>
            </a:r>
            <a:r>
              <a:rPr lang="en-US" sz="2400" dirty="0" smtClean="0"/>
              <a:t> of doing something</a:t>
            </a:r>
          </a:p>
          <a:p>
            <a:pPr marL="285750" indent="-285750">
              <a:buFont typeface="Arial" panose="020B0604020202020204" pitchFamily="34" charset="0"/>
              <a:buChar char="•"/>
            </a:pPr>
            <a:endParaRPr lang="en-US" dirty="0" smtClean="0"/>
          </a:p>
          <a:p>
            <a:r>
              <a:rPr lang="en-US" sz="2400" dirty="0" smtClean="0"/>
              <a:t>That’s about an attitude</a:t>
            </a:r>
          </a:p>
          <a:p>
            <a:pPr marL="285750" indent="-285750">
              <a:buFont typeface="Arial" panose="020B0604020202020204" pitchFamily="34" charset="0"/>
              <a:buChar char="•"/>
            </a:pPr>
            <a:r>
              <a:rPr lang="en-US" sz="2000" dirty="0" smtClean="0"/>
              <a:t>Living by every word that proceeds from the mouth of God</a:t>
            </a:r>
          </a:p>
          <a:p>
            <a:pPr marL="285750" indent="-285750">
              <a:buFont typeface="Arial" panose="020B0604020202020204" pitchFamily="34" charset="0"/>
              <a:buChar char="•"/>
            </a:pPr>
            <a:r>
              <a:rPr lang="en-US" sz="2000" dirty="0" smtClean="0"/>
              <a:t>Looking for God’s instructions in order to know what is the right way of doing something</a:t>
            </a:r>
          </a:p>
          <a:p>
            <a:pPr marL="285750" indent="-285750">
              <a:buFont typeface="Arial" panose="020B0604020202020204" pitchFamily="34" charset="0"/>
              <a:buChar char="•"/>
            </a:pPr>
            <a:r>
              <a:rPr lang="en-US" sz="2000" dirty="0" smtClean="0"/>
              <a:t>“Is it fine if…?”</a:t>
            </a:r>
          </a:p>
          <a:p>
            <a:pPr marL="285750" indent="-285750">
              <a:buFont typeface="Arial" panose="020B0604020202020204" pitchFamily="34" charset="0"/>
              <a:buChar char="•"/>
            </a:pPr>
            <a:r>
              <a:rPr lang="en-US" sz="2000" dirty="0" smtClean="0"/>
              <a:t>Then in examples we see right things to do and right ways to do them</a:t>
            </a:r>
          </a:p>
          <a:p>
            <a:pPr marL="285750" indent="-285750">
              <a:buFont typeface="Arial" panose="020B0604020202020204" pitchFamily="34" charset="0"/>
              <a:buChar char="•"/>
            </a:pPr>
            <a:r>
              <a:rPr lang="en-US" sz="2000" dirty="0" smtClean="0"/>
              <a:t>It’s not so much that there is something intrinsically limiting about an example</a:t>
            </a:r>
          </a:p>
          <a:p>
            <a:pPr marL="285750" indent="-285750">
              <a:buFont typeface="Arial" panose="020B0604020202020204" pitchFamily="34" charset="0"/>
              <a:buChar char="•"/>
            </a:pPr>
            <a:r>
              <a:rPr lang="en-US" sz="2000" dirty="0" smtClean="0"/>
              <a:t>The idea that we are limited goes back to the attitude we are to have</a:t>
            </a:r>
          </a:p>
        </p:txBody>
      </p:sp>
    </p:spTree>
    <p:extLst>
      <p:ext uri="{BB962C8B-B14F-4D97-AF65-F5344CB8AC3E}">
        <p14:creationId xmlns:p14="http://schemas.microsoft.com/office/powerpoint/2010/main" val="68845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base"/>
            <a:r>
              <a:rPr lang="en-US" sz="2400" b="1" i="1" dirty="0" smtClean="0">
                <a:effectLst>
                  <a:outerShdw blurRad="38100" dist="38100" dir="2700000" algn="tl">
                    <a:srgbClr val="000000">
                      <a:alpha val="43137"/>
                    </a:srgbClr>
                  </a:outerShdw>
                </a:effectLst>
              </a:rPr>
              <a:t>EXAMPLES</a:t>
            </a:r>
          </a:p>
          <a:p>
            <a:pPr fontAlgn="base"/>
            <a:endParaRPr lang="en-US" sz="2400" b="1" i="1"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Did </a:t>
            </a:r>
            <a:r>
              <a:rPr lang="en-US" sz="2400" b="1" i="1" dirty="0">
                <a:effectLst>
                  <a:outerShdw blurRad="38100" dist="38100" dir="2700000" algn="tl">
                    <a:srgbClr val="000000">
                      <a:alpha val="43137"/>
                    </a:srgbClr>
                  </a:outerShdw>
                </a:effectLst>
              </a:rPr>
              <a:t>the Lord intend to </a:t>
            </a:r>
            <a:r>
              <a:rPr lang="en-US" sz="2400" b="1" i="1" dirty="0" smtClean="0">
                <a:effectLst>
                  <a:outerShdw blurRad="38100" dist="38100" dir="2700000" algn="tl">
                    <a:srgbClr val="000000">
                      <a:alpha val="43137"/>
                    </a:srgbClr>
                  </a:outerShdw>
                </a:effectLst>
              </a:rPr>
              <a:t>teach by examples?</a:t>
            </a:r>
            <a:r>
              <a:rPr lang="en-US" sz="2400" dirty="0">
                <a:effectLst>
                  <a:outerShdw blurRad="38100" dist="38100" dir="2700000" algn="tl">
                    <a:srgbClr val="000000">
                      <a:alpha val="43137"/>
                    </a:srgbClr>
                  </a:outerShdw>
                </a:effectLst>
              </a:rPr>
              <a:t>​</a:t>
            </a:r>
          </a:p>
          <a:p>
            <a:pPr fontAlgn="base"/>
            <a:endParaRPr lang="en-US" sz="2400" b="1" i="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Almost every </a:t>
            </a:r>
            <a:r>
              <a:rPr lang="en-US" sz="2400" b="1" dirty="0">
                <a:effectLst>
                  <a:outerShdw blurRad="38100" dist="38100" dir="2700000" algn="tl">
                    <a:srgbClr val="000000">
                      <a:alpha val="43137"/>
                    </a:srgbClr>
                  </a:outerShdw>
                </a:effectLst>
              </a:rPr>
              <a:t>instruction we have is an example</a:t>
            </a:r>
            <a:r>
              <a:rPr lang="en-US" sz="2400" dirty="0" smtClean="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endParaRPr lang="en-US" sz="2400" b="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Aside from examples of commands, consider…</a:t>
            </a:r>
          </a:p>
          <a:p>
            <a:pPr fontAlgn="base"/>
            <a:endParaRPr lang="en-US" sz="2400"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Not every </a:t>
            </a:r>
            <a:r>
              <a:rPr lang="en-US" sz="2400" b="1" i="1" dirty="0">
                <a:effectLst>
                  <a:outerShdw blurRad="38100" dist="38100" dir="2700000" algn="tl">
                    <a:srgbClr val="000000">
                      <a:alpha val="43137"/>
                    </a:srgbClr>
                  </a:outerShdw>
                </a:effectLst>
              </a:rPr>
              <a:t>example is </a:t>
            </a:r>
            <a:r>
              <a:rPr lang="en-US" sz="2400" b="1" i="1" dirty="0" smtClean="0">
                <a:effectLst>
                  <a:outerShdw blurRad="38100" dist="38100" dir="2700000" algn="tl">
                    <a:srgbClr val="000000">
                      <a:alpha val="43137"/>
                    </a:srgbClr>
                  </a:outerShdw>
                </a:effectLst>
              </a:rPr>
              <a:t>an </a:t>
            </a:r>
            <a:r>
              <a:rPr lang="en-US" sz="2400" b="1" i="1" dirty="0">
                <a:effectLst>
                  <a:outerShdw blurRad="38100" dist="38100" dir="2700000" algn="tl">
                    <a:srgbClr val="000000">
                      <a:alpha val="43137"/>
                    </a:srgbClr>
                  </a:outerShdw>
                </a:effectLst>
              </a:rPr>
              <a:t>instruction</a:t>
            </a:r>
            <a:r>
              <a:rPr lang="en-US" sz="2400" dirty="0" smtClean="0">
                <a:effectLst>
                  <a:outerShdw blurRad="38100" dist="38100" dir="2700000" algn="tl">
                    <a:srgbClr val="000000">
                      <a:alpha val="43137"/>
                    </a:srgbClr>
                  </a:outerShdw>
                </a:effectLst>
              </a:rPr>
              <a:t>​</a:t>
            </a:r>
          </a:p>
          <a:p>
            <a:pPr fontAlgn="base"/>
            <a:endParaRPr lang="en-US" sz="2400"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How do we know which are which?</a:t>
            </a:r>
            <a:endParaRPr lang="en-US" sz="2400" b="1" i="1" dirty="0">
              <a:effectLst>
                <a:outerShdw blurRad="38100" dist="38100" dir="2700000" algn="tl">
                  <a:srgbClr val="000000">
                    <a:alpha val="43137"/>
                  </a:srgbClr>
                </a:outerShdw>
              </a:effectLst>
            </a:endParaRPr>
          </a:p>
        </p:txBody>
      </p:sp>
      <p:sp>
        <p:nvSpPr>
          <p:cNvPr id="4" name="TextBox 3"/>
          <p:cNvSpPr txBox="1"/>
          <p:nvPr/>
        </p:nvSpPr>
        <p:spPr>
          <a:xfrm>
            <a:off x="3810000" y="152400"/>
            <a:ext cx="5109935" cy="2677656"/>
          </a:xfrm>
          <a:prstGeom prst="rect">
            <a:avLst/>
          </a:prstGeom>
          <a:noFill/>
        </p:spPr>
        <p:txBody>
          <a:bodyPr wrap="square" rtlCol="0">
            <a:spAutoFit/>
          </a:bodyPr>
          <a:lstStyle/>
          <a:p>
            <a:r>
              <a:rPr lang="en-US" sz="2400" b="1" dirty="0" smtClean="0"/>
              <a:t>John 13:15</a:t>
            </a:r>
          </a:p>
          <a:p>
            <a:r>
              <a:rPr lang="en-US" sz="2400" dirty="0" smtClean="0">
                <a:latin typeface="Palatino Linotype" panose="02040502050505030304" pitchFamily="18" charset="0"/>
              </a:rPr>
              <a:t>For </a:t>
            </a:r>
            <a:r>
              <a:rPr lang="en-US" sz="2400" dirty="0">
                <a:latin typeface="Palatino Linotype" panose="02040502050505030304" pitchFamily="18" charset="0"/>
              </a:rPr>
              <a:t>I gave you an example that you also should do as I did to you</a:t>
            </a:r>
            <a:r>
              <a:rPr lang="en-US" sz="2400" dirty="0" smtClean="0">
                <a:latin typeface="Palatino Linotype" panose="02040502050505030304" pitchFamily="18" charset="0"/>
              </a:rPr>
              <a:t>.</a:t>
            </a:r>
          </a:p>
          <a:p>
            <a:endParaRPr lang="en-US" sz="2400" dirty="0" smtClean="0"/>
          </a:p>
          <a:p>
            <a:r>
              <a:rPr lang="en-US" sz="2400" dirty="0" smtClean="0"/>
              <a:t>What </a:t>
            </a:r>
            <a:r>
              <a:rPr lang="en-US" sz="2400" dirty="0"/>
              <a:t>is the </a:t>
            </a:r>
            <a:r>
              <a:rPr lang="en-US" sz="2400" dirty="0" smtClean="0"/>
              <a:t>instruction?</a:t>
            </a:r>
          </a:p>
          <a:p>
            <a:pPr lvl="1"/>
            <a:r>
              <a:rPr lang="en-US" sz="2400" dirty="0" smtClean="0"/>
              <a:t>The foot washing </a:t>
            </a:r>
            <a:r>
              <a:rPr lang="en-US" sz="2400" dirty="0"/>
              <a:t>or the humility and service to others?</a:t>
            </a:r>
          </a:p>
        </p:txBody>
      </p:sp>
    </p:spTree>
    <p:extLst>
      <p:ext uri="{BB962C8B-B14F-4D97-AF65-F5344CB8AC3E}">
        <p14:creationId xmlns:p14="http://schemas.microsoft.com/office/powerpoint/2010/main" val="245484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base"/>
            <a:r>
              <a:rPr lang="en-US" sz="2400" b="1" i="1" dirty="0" smtClean="0">
                <a:effectLst>
                  <a:outerShdw blurRad="38100" dist="38100" dir="2700000" algn="tl">
                    <a:srgbClr val="000000">
                      <a:alpha val="43137"/>
                    </a:srgbClr>
                  </a:outerShdw>
                </a:effectLst>
              </a:rPr>
              <a:t>EXAMPLES</a:t>
            </a:r>
          </a:p>
          <a:p>
            <a:pPr fontAlgn="base"/>
            <a:endParaRPr lang="en-US" sz="2400" b="1" i="1"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Did </a:t>
            </a:r>
            <a:r>
              <a:rPr lang="en-US" sz="2400" b="1" i="1" dirty="0">
                <a:effectLst>
                  <a:outerShdw blurRad="38100" dist="38100" dir="2700000" algn="tl">
                    <a:srgbClr val="000000">
                      <a:alpha val="43137"/>
                    </a:srgbClr>
                  </a:outerShdw>
                </a:effectLst>
              </a:rPr>
              <a:t>the Lord intend to </a:t>
            </a:r>
            <a:r>
              <a:rPr lang="en-US" sz="2400" b="1" i="1" dirty="0" smtClean="0">
                <a:effectLst>
                  <a:outerShdw blurRad="38100" dist="38100" dir="2700000" algn="tl">
                    <a:srgbClr val="000000">
                      <a:alpha val="43137"/>
                    </a:srgbClr>
                  </a:outerShdw>
                </a:effectLst>
              </a:rPr>
              <a:t>teach by examples?</a:t>
            </a:r>
            <a:r>
              <a:rPr lang="en-US" sz="2400" dirty="0">
                <a:effectLst>
                  <a:outerShdw blurRad="38100" dist="38100" dir="2700000" algn="tl">
                    <a:srgbClr val="000000">
                      <a:alpha val="43137"/>
                    </a:srgbClr>
                  </a:outerShdw>
                </a:effectLst>
              </a:rPr>
              <a:t>​</a:t>
            </a:r>
          </a:p>
          <a:p>
            <a:pPr fontAlgn="base"/>
            <a:endParaRPr lang="en-US" sz="2400" b="1" i="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Almost every </a:t>
            </a:r>
            <a:r>
              <a:rPr lang="en-US" sz="2400" b="1" dirty="0">
                <a:effectLst>
                  <a:outerShdw blurRad="38100" dist="38100" dir="2700000" algn="tl">
                    <a:srgbClr val="000000">
                      <a:alpha val="43137"/>
                    </a:srgbClr>
                  </a:outerShdw>
                </a:effectLst>
              </a:rPr>
              <a:t>instruction we have is an example</a:t>
            </a:r>
            <a:r>
              <a:rPr lang="en-US" sz="2400" dirty="0" smtClean="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endParaRPr lang="en-US" sz="2400" b="1" dirty="0" smtClean="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Aside from examples of commands, consider…</a:t>
            </a:r>
          </a:p>
          <a:p>
            <a:pPr fontAlgn="base"/>
            <a:endParaRPr lang="en-US" sz="2400"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Not every </a:t>
            </a:r>
            <a:r>
              <a:rPr lang="en-US" sz="2400" b="1" i="1" dirty="0">
                <a:effectLst>
                  <a:outerShdw blurRad="38100" dist="38100" dir="2700000" algn="tl">
                    <a:srgbClr val="000000">
                      <a:alpha val="43137"/>
                    </a:srgbClr>
                  </a:outerShdw>
                </a:effectLst>
              </a:rPr>
              <a:t>example is </a:t>
            </a:r>
            <a:r>
              <a:rPr lang="en-US" sz="2400" b="1" i="1" dirty="0" smtClean="0">
                <a:effectLst>
                  <a:outerShdw blurRad="38100" dist="38100" dir="2700000" algn="tl">
                    <a:srgbClr val="000000">
                      <a:alpha val="43137"/>
                    </a:srgbClr>
                  </a:outerShdw>
                </a:effectLst>
              </a:rPr>
              <a:t>an </a:t>
            </a:r>
            <a:r>
              <a:rPr lang="en-US" sz="2400" b="1" i="1" dirty="0">
                <a:effectLst>
                  <a:outerShdw blurRad="38100" dist="38100" dir="2700000" algn="tl">
                    <a:srgbClr val="000000">
                      <a:alpha val="43137"/>
                    </a:srgbClr>
                  </a:outerShdw>
                </a:effectLst>
              </a:rPr>
              <a:t>instruction</a:t>
            </a:r>
            <a:r>
              <a:rPr lang="en-US" sz="2400" dirty="0" smtClean="0">
                <a:effectLst>
                  <a:outerShdw blurRad="38100" dist="38100" dir="2700000" algn="tl">
                    <a:srgbClr val="000000">
                      <a:alpha val="43137"/>
                    </a:srgbClr>
                  </a:outerShdw>
                </a:effectLst>
              </a:rPr>
              <a:t>​</a:t>
            </a:r>
          </a:p>
          <a:p>
            <a:pPr fontAlgn="base"/>
            <a:endParaRPr lang="en-US" sz="2400" dirty="0">
              <a:effectLst>
                <a:outerShdw blurRad="38100" dist="38100" dir="2700000" algn="tl">
                  <a:srgbClr val="000000">
                    <a:alpha val="43137"/>
                  </a:srgbClr>
                </a:outerShdw>
              </a:effectLst>
            </a:endParaRPr>
          </a:p>
          <a:p>
            <a:pPr fontAlgn="base"/>
            <a:r>
              <a:rPr lang="en-US" sz="2400" b="1" i="1" dirty="0" smtClean="0">
                <a:effectLst>
                  <a:outerShdw blurRad="38100" dist="38100" dir="2700000" algn="tl">
                    <a:srgbClr val="000000">
                      <a:alpha val="43137"/>
                    </a:srgbClr>
                  </a:outerShdw>
                </a:effectLst>
              </a:rPr>
              <a:t>How do we know which are which?</a:t>
            </a:r>
            <a:endParaRPr lang="en-US" sz="2400" b="1" i="1" dirty="0">
              <a:effectLst>
                <a:outerShdw blurRad="38100" dist="38100" dir="2700000" algn="tl">
                  <a:srgbClr val="000000">
                    <a:alpha val="43137"/>
                  </a:srgbClr>
                </a:outerShdw>
              </a:effectLst>
            </a:endParaRPr>
          </a:p>
        </p:txBody>
      </p:sp>
      <p:sp>
        <p:nvSpPr>
          <p:cNvPr id="2" name="Rectangle 1"/>
          <p:cNvSpPr/>
          <p:nvPr/>
        </p:nvSpPr>
        <p:spPr>
          <a:xfrm>
            <a:off x="3809999" y="141744"/>
            <a:ext cx="5109935" cy="6370975"/>
          </a:xfrm>
          <a:prstGeom prst="rect">
            <a:avLst/>
          </a:prstGeom>
        </p:spPr>
        <p:txBody>
          <a:bodyPr wrap="square">
            <a:spAutoFit/>
          </a:bodyPr>
          <a:lstStyle/>
          <a:p>
            <a:r>
              <a:rPr lang="en-US" sz="2400" b="1" dirty="0"/>
              <a:t>Acts </a:t>
            </a:r>
            <a:r>
              <a:rPr lang="en-US" sz="2400" b="1" dirty="0" smtClean="0"/>
              <a:t>20:7-8</a:t>
            </a:r>
            <a:endParaRPr lang="en-US" sz="2400" b="1" dirty="0"/>
          </a:p>
          <a:p>
            <a:r>
              <a:rPr lang="en-US" sz="2400" dirty="0" smtClean="0">
                <a:latin typeface="Palatino Linotype" panose="02040502050505030304" pitchFamily="18" charset="0"/>
              </a:rPr>
              <a:t>On</a:t>
            </a:r>
            <a:r>
              <a:rPr lang="en-US" sz="2400" dirty="0">
                <a:latin typeface="Palatino Linotype" panose="02040502050505030304" pitchFamily="18" charset="0"/>
              </a:rPr>
              <a:t> the first day of the week, </a:t>
            </a:r>
            <a:r>
              <a:rPr lang="en-US" sz="2400" dirty="0" smtClean="0">
                <a:latin typeface="Palatino Linotype" panose="02040502050505030304" pitchFamily="18" charset="0"/>
              </a:rPr>
              <a:t>when we </a:t>
            </a:r>
            <a:r>
              <a:rPr lang="en-US" sz="2400" dirty="0">
                <a:latin typeface="Palatino Linotype" panose="02040502050505030304" pitchFamily="18" charset="0"/>
              </a:rPr>
              <a:t>were gathered together to break bread, Paul began talking to them, intending to leave the next day, and he prolonged his </a:t>
            </a:r>
            <a:r>
              <a:rPr lang="en-US" sz="2400" dirty="0" smtClean="0">
                <a:latin typeface="Palatino Linotype" panose="02040502050505030304" pitchFamily="18" charset="0"/>
              </a:rPr>
              <a:t>message </a:t>
            </a:r>
            <a:r>
              <a:rPr lang="en-US" sz="2400" dirty="0">
                <a:latin typeface="Palatino Linotype" panose="02040502050505030304" pitchFamily="18" charset="0"/>
              </a:rPr>
              <a:t>until midnight</a:t>
            </a:r>
            <a:r>
              <a:rPr lang="en-US" sz="2400" dirty="0">
                <a:latin typeface="Palatino Linotype" panose="02040502050505030304" pitchFamily="18" charset="0"/>
              </a:rPr>
              <a:t>. There were many lamps in the upper room where we were gathered together.</a:t>
            </a:r>
          </a:p>
          <a:p>
            <a:endParaRPr lang="en-US" sz="2400" dirty="0">
              <a:latin typeface="Palatino Linotype" panose="02040502050505030304" pitchFamily="18" charset="0"/>
            </a:endParaRPr>
          </a:p>
          <a:p>
            <a:r>
              <a:rPr lang="en-US" sz="2400" dirty="0" smtClean="0"/>
              <a:t>What is the instruction?</a:t>
            </a:r>
          </a:p>
          <a:p>
            <a:pPr marL="342900" indent="-342900">
              <a:buFont typeface="Arial" panose="020B0604020202020204" pitchFamily="34" charset="0"/>
              <a:buChar char="•"/>
            </a:pPr>
            <a:r>
              <a:rPr lang="en-US" sz="2400" dirty="0" smtClean="0"/>
              <a:t>The first day of the week?</a:t>
            </a:r>
          </a:p>
          <a:p>
            <a:pPr marL="342900" indent="-342900">
              <a:buFont typeface="Arial" panose="020B0604020202020204" pitchFamily="34" charset="0"/>
              <a:buChar char="•"/>
            </a:pPr>
            <a:r>
              <a:rPr lang="en-US" sz="2400" dirty="0" smtClean="0"/>
              <a:t>Gathered together to break bread?</a:t>
            </a:r>
          </a:p>
          <a:p>
            <a:pPr marL="342900" indent="-342900">
              <a:buFont typeface="Arial" panose="020B0604020202020204" pitchFamily="34" charset="0"/>
              <a:buChar char="•"/>
            </a:pPr>
            <a:r>
              <a:rPr lang="en-US" sz="2400" dirty="0" smtClean="0"/>
              <a:t>Someone spoke till midnight?</a:t>
            </a:r>
          </a:p>
          <a:p>
            <a:pPr marL="342900" indent="-342900">
              <a:buFont typeface="Arial" panose="020B0604020202020204" pitchFamily="34" charset="0"/>
              <a:buChar char="•"/>
            </a:pPr>
            <a:r>
              <a:rPr lang="en-US" sz="2400" dirty="0" smtClean="0"/>
              <a:t>Speaker was to leave the next day?</a:t>
            </a:r>
          </a:p>
          <a:p>
            <a:pPr marL="342900" indent="-342900">
              <a:buFont typeface="Arial" panose="020B0604020202020204" pitchFamily="34" charset="0"/>
              <a:buChar char="•"/>
            </a:pPr>
            <a:r>
              <a:rPr lang="en-US" sz="2400" dirty="0" smtClean="0"/>
              <a:t>Upper Room?</a:t>
            </a:r>
          </a:p>
          <a:p>
            <a:pPr marL="342900" indent="-342900">
              <a:buFont typeface="Arial" panose="020B0604020202020204" pitchFamily="34" charset="0"/>
              <a:buChar char="•"/>
            </a:pPr>
            <a:r>
              <a:rPr lang="en-US" sz="2400" dirty="0"/>
              <a:t>Many lamps?</a:t>
            </a:r>
          </a:p>
        </p:txBody>
      </p:sp>
    </p:spTree>
    <p:extLst>
      <p:ext uri="{BB962C8B-B14F-4D97-AF65-F5344CB8AC3E}">
        <p14:creationId xmlns:p14="http://schemas.microsoft.com/office/powerpoint/2010/main" val="176459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5052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base"/>
            <a:r>
              <a:rPr lang="en-US" sz="2400" b="1" i="1" dirty="0" smtClean="0">
                <a:effectLst>
                  <a:outerShdw blurRad="38100" dist="38100" dir="2700000" algn="tl">
                    <a:srgbClr val="000000">
                      <a:alpha val="43137"/>
                    </a:srgbClr>
                  </a:outerShdw>
                </a:effectLst>
              </a:rPr>
              <a:t>Living </a:t>
            </a:r>
            <a:r>
              <a:rPr lang="en-US" sz="2400" b="1" i="1" dirty="0">
                <a:effectLst>
                  <a:outerShdw blurRad="38100" dist="38100" dir="2700000" algn="tl">
                    <a:srgbClr val="000000">
                      <a:alpha val="43137"/>
                    </a:srgbClr>
                  </a:outerShdw>
                </a:effectLst>
              </a:rPr>
              <a:t>by the Word of God</a:t>
            </a:r>
            <a:r>
              <a:rPr lang="en-US" sz="2400" dirty="0" smtClean="0">
                <a:effectLst>
                  <a:outerShdw blurRad="38100" dist="38100" dir="2700000" algn="tl">
                    <a:srgbClr val="000000">
                      <a:alpha val="43137"/>
                    </a:srgbClr>
                  </a:outerShdw>
                </a:effectLst>
              </a:rPr>
              <a:t>​</a:t>
            </a:r>
          </a:p>
          <a:p>
            <a:pPr fontAlgn="base"/>
            <a:endParaRPr lang="en-US" sz="2400" dirty="0">
              <a:effectLst>
                <a:outerShdw blurRad="38100" dist="38100" dir="2700000" algn="tl">
                  <a:srgbClr val="000000">
                    <a:alpha val="43137"/>
                  </a:srgbClr>
                </a:outerShdw>
              </a:effectLst>
            </a:endParaRPr>
          </a:p>
          <a:p>
            <a:pPr fontAlgn="base"/>
            <a:r>
              <a:rPr lang="en-US" sz="2400" b="1" i="1" u="sng" dirty="0">
                <a:effectLst>
                  <a:outerShdw blurRad="38100" dist="38100" dir="2700000" algn="tl">
                    <a:srgbClr val="000000">
                      <a:alpha val="43137"/>
                    </a:srgbClr>
                  </a:outerShdw>
                </a:effectLst>
              </a:rPr>
              <a:t>Ex. 16</a:t>
            </a:r>
            <a:r>
              <a:rPr lang="en-US" sz="2400" u="sng" dirty="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walk </a:t>
            </a:r>
            <a:r>
              <a:rPr lang="en-US" sz="2400" b="1" dirty="0">
                <a:effectLst>
                  <a:outerShdw blurRad="38100" dist="38100" dir="2700000" algn="tl">
                    <a:srgbClr val="000000">
                      <a:alpha val="43137"/>
                    </a:srgbClr>
                  </a:outerShdw>
                </a:effectLst>
              </a:rPr>
              <a:t>in my instruction</a:t>
            </a:r>
            <a:r>
              <a:rPr lang="en-US" sz="2400" dirty="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fed </a:t>
            </a:r>
            <a:r>
              <a:rPr lang="en-US" sz="2400" b="1" dirty="0">
                <a:effectLst>
                  <a:outerShdw blurRad="38100" dist="38100" dir="2700000" algn="tl">
                    <a:srgbClr val="000000">
                      <a:alpha val="43137"/>
                    </a:srgbClr>
                  </a:outerShdw>
                </a:effectLst>
              </a:rPr>
              <a:t>them 40 years</a:t>
            </a:r>
            <a:r>
              <a:rPr lang="en-US" sz="2400" dirty="0">
                <a:effectLst>
                  <a:outerShdw blurRad="38100" dist="38100" dir="2700000" algn="tl">
                    <a:srgbClr val="000000">
                      <a:alpha val="43137"/>
                    </a:srgbClr>
                  </a:outerShdw>
                </a:effectLst>
              </a:rPr>
              <a:t>​</a:t>
            </a: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Deuteronomy 8</a:t>
            </a:r>
            <a:r>
              <a:rPr lang="en-US" sz="2400" dirty="0" smtClean="0">
                <a:effectLst>
                  <a:outerShdw blurRad="38100" dist="38100" dir="2700000" algn="tl">
                    <a:srgbClr val="000000">
                      <a:alpha val="43137"/>
                    </a:srgbClr>
                  </a:outerShdw>
                </a:effectLst>
              </a:rPr>
              <a:t>​</a:t>
            </a:r>
            <a:endParaRPr lang="en-US" sz="2400" dirty="0">
              <a:effectLst>
                <a:outerShdw blurRad="38100" dist="38100" dir="2700000" algn="tl">
                  <a:srgbClr val="000000">
                    <a:alpha val="43137"/>
                  </a:srgbClr>
                </a:outerShdw>
              </a:effectLst>
            </a:endParaRPr>
          </a:p>
          <a:p>
            <a:pPr marL="342900" indent="-342900" fontAlgn="base">
              <a:buFont typeface="Arial" panose="020B0604020202020204" pitchFamily="34" charset="0"/>
              <a:buChar char="•"/>
            </a:pPr>
            <a:r>
              <a:rPr lang="en-US" sz="2400" b="1" dirty="0" smtClean="0">
                <a:effectLst>
                  <a:outerShdw blurRad="38100" dist="38100" dir="2700000" algn="tl">
                    <a:srgbClr val="000000">
                      <a:alpha val="43137"/>
                    </a:srgbClr>
                  </a:outerShdw>
                </a:effectLst>
              </a:rPr>
              <a:t>Matthew 4:</a:t>
            </a:r>
            <a:r>
              <a:rPr lang="en-US" sz="2400" dirty="0" smtClean="0">
                <a:effectLst>
                  <a:outerShdw blurRad="38100" dist="38100" dir="2700000" algn="tl">
                    <a:srgbClr val="000000">
                      <a:alpha val="43137"/>
                    </a:srgbClr>
                  </a:outerShdw>
                </a:effectLst>
              </a:rPr>
              <a:t>​1-4</a:t>
            </a:r>
          </a:p>
        </p:txBody>
      </p:sp>
    </p:spTree>
    <p:extLst>
      <p:ext uri="{BB962C8B-B14F-4D97-AF65-F5344CB8AC3E}">
        <p14:creationId xmlns:p14="http://schemas.microsoft.com/office/powerpoint/2010/main" val="382916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907" y="4330005"/>
            <a:ext cx="5352893" cy="1384995"/>
          </a:xfrm>
          <a:prstGeom prst="rect">
            <a:avLst/>
          </a:prstGeom>
        </p:spPr>
        <p:txBody>
          <a:bodyPr wrap="square">
            <a:spAutoFit/>
          </a:bodyPr>
          <a:lstStyle/>
          <a:p>
            <a:r>
              <a:rPr lang="es-ES" sz="2800" b="1" i="1" dirty="0">
                <a:solidFill>
                  <a:prstClr val="black"/>
                </a:solidFill>
                <a:effectLst>
                  <a:outerShdw blurRad="38100" dist="38100" dir="2700000" algn="tl">
                    <a:srgbClr val="000000">
                      <a:alpha val="43137"/>
                    </a:srgbClr>
                  </a:outerShdw>
                </a:effectLst>
              </a:rPr>
              <a:t>“</a:t>
            </a:r>
            <a:r>
              <a:rPr lang="es-ES" sz="2800" b="1" i="1" cap="small" dirty="0">
                <a:solidFill>
                  <a:prstClr val="black"/>
                </a:solidFill>
                <a:effectLst>
                  <a:outerShdw blurRad="38100" dist="38100" dir="2700000" algn="tl">
                    <a:srgbClr val="000000">
                      <a:alpha val="43137"/>
                    </a:srgbClr>
                  </a:outerShdw>
                </a:effectLst>
              </a:rPr>
              <a:t>No solo de pan </a:t>
            </a:r>
            <a:r>
              <a:rPr lang="es-ES" sz="2800" b="1" i="1" cap="small" dirty="0" err="1">
                <a:solidFill>
                  <a:prstClr val="black"/>
                </a:solidFill>
                <a:effectLst>
                  <a:outerShdw blurRad="38100" dist="38100" dir="2700000" algn="tl">
                    <a:srgbClr val="000000">
                      <a:alpha val="43137"/>
                    </a:srgbClr>
                  </a:outerShdw>
                </a:effectLst>
              </a:rPr>
              <a:t>vivira</a:t>
            </a:r>
            <a:r>
              <a:rPr lang="es-ES" sz="2800" b="1" i="1" cap="small" dirty="0">
                <a:solidFill>
                  <a:prstClr val="black"/>
                </a:solidFill>
                <a:effectLst>
                  <a:outerShdw blurRad="38100" dist="38100" dir="2700000" algn="tl">
                    <a:srgbClr val="000000">
                      <a:alpha val="43137"/>
                    </a:srgbClr>
                  </a:outerShdw>
                </a:effectLst>
              </a:rPr>
              <a:t> el hombre, sino de toda palabra que sale de la boca de Dios</a:t>
            </a:r>
            <a:r>
              <a:rPr lang="es-ES" sz="2800" b="1" i="1" dirty="0">
                <a:solidFill>
                  <a:prstClr val="black"/>
                </a:solidFill>
                <a:effectLst>
                  <a:outerShdw blurRad="38100" dist="38100" dir="2700000" algn="tl">
                    <a:srgbClr val="000000">
                      <a:alpha val="43137"/>
                    </a:srgbClr>
                  </a:outerShdw>
                </a:effectLst>
              </a:rPr>
              <a:t>.”</a:t>
            </a:r>
            <a:endParaRPr lang="en-US" sz="2800" b="1" i="1" dirty="0">
              <a:solidFill>
                <a:prstClr val="white"/>
              </a:solidFill>
              <a:effectLst>
                <a:outerShdw blurRad="38100" dist="38100" dir="2700000" algn="tl">
                  <a:srgbClr val="000000">
                    <a:alpha val="43137"/>
                  </a:srgbClr>
                </a:outerShdw>
              </a:effectLst>
            </a:endParaRPr>
          </a:p>
        </p:txBody>
      </p:sp>
      <p:sp>
        <p:nvSpPr>
          <p:cNvPr id="3" name="Rectangle 2"/>
          <p:cNvSpPr/>
          <p:nvPr/>
        </p:nvSpPr>
        <p:spPr>
          <a:xfrm>
            <a:off x="152400" y="838200"/>
            <a:ext cx="5415868" cy="1384995"/>
          </a:xfrm>
          <a:prstGeom prst="rect">
            <a:avLst/>
          </a:prstGeom>
        </p:spPr>
        <p:txBody>
          <a:bodyPr wrap="square">
            <a:spAutoFit/>
          </a:bodyPr>
          <a:lstStyle/>
          <a:p>
            <a:r>
              <a:rPr lang="en-US" sz="2800" b="1" i="1" dirty="0">
                <a:solidFill>
                  <a:prstClr val="white"/>
                </a:solidFill>
                <a:effectLst>
                  <a:outerShdw blurRad="38100" dist="38100" dir="2700000" algn="tl">
                    <a:srgbClr val="000000">
                      <a:alpha val="43137"/>
                    </a:srgbClr>
                  </a:outerShdw>
                </a:effectLst>
              </a:rPr>
              <a:t>“Man shall not live by bread alone,</a:t>
            </a:r>
          </a:p>
          <a:p>
            <a:r>
              <a:rPr lang="en-US" sz="2800" b="1" i="1" dirty="0">
                <a:solidFill>
                  <a:prstClr val="white"/>
                </a:solidFill>
                <a:effectLst>
                  <a:outerShdw blurRad="38100" dist="38100" dir="2700000" algn="tl">
                    <a:srgbClr val="000000">
                      <a:alpha val="43137"/>
                    </a:srgbClr>
                  </a:outerShdw>
                </a:effectLst>
              </a:rPr>
              <a:t>but by every word that comes from the mouth of God</a:t>
            </a:r>
            <a:r>
              <a:rPr lang="en-US" sz="2800" b="1" dirty="0">
                <a:solidFill>
                  <a:prstClr val="white"/>
                </a:solidFill>
                <a:effectLst>
                  <a:outerShdw blurRad="38100" dist="38100" dir="2700000" algn="tl">
                    <a:srgbClr val="000000">
                      <a:alpha val="43137"/>
                    </a:srgbClr>
                  </a:outerShdw>
                </a:effectLst>
              </a:rPr>
              <a:t>.’”</a:t>
            </a:r>
            <a:endParaRPr lang="en-US" sz="2800" b="1" dirty="0">
              <a:solidFill>
                <a:prstClr val="white"/>
              </a:solidFill>
              <a:effectLst>
                <a:outerShdw blurRad="38100" dist="38100" dir="2700000" algn="tl">
                  <a:srgbClr val="000000">
                    <a:alpha val="43137"/>
                  </a:srgbClr>
                </a:outerShdw>
              </a:effectLst>
            </a:endParaRPr>
          </a:p>
        </p:txBody>
      </p:sp>
      <p:pic>
        <p:nvPicPr>
          <p:cNvPr id="4" name="Picture 5" descr="C:\Documents and Settings\Jeff Smelser\My Documents\wp\sermons\Thayer Street\timelinewhole.JPG"/>
          <p:cNvPicPr>
            <a:picLocks noChangeAspect="1" noChangeArrowheads="1"/>
          </p:cNvPicPr>
          <p:nvPr/>
        </p:nvPicPr>
        <p:blipFill>
          <a:blip r:embed="rId2" cstate="print"/>
          <a:srcRect/>
          <a:stretch>
            <a:fillRect/>
          </a:stretch>
        </p:blipFill>
        <p:spPr bwMode="auto">
          <a:xfrm>
            <a:off x="903288" y="2676525"/>
            <a:ext cx="7478712" cy="1362075"/>
          </a:xfrm>
          <a:prstGeom prst="rect">
            <a:avLst/>
          </a:prstGeom>
          <a:noFill/>
          <a:ln w="9525">
            <a:noFill/>
            <a:miter lim="800000"/>
            <a:headEnd/>
            <a:tailEnd/>
          </a:ln>
        </p:spPr>
      </p:pic>
      <p:sp>
        <p:nvSpPr>
          <p:cNvPr id="5" name="Curved Down Arrow 4"/>
          <p:cNvSpPr/>
          <p:nvPr/>
        </p:nvSpPr>
        <p:spPr>
          <a:xfrm flipH="1">
            <a:off x="4343400" y="2209800"/>
            <a:ext cx="3733800" cy="6953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6" name="Curved Down Arrow 5"/>
          <p:cNvSpPr/>
          <p:nvPr/>
        </p:nvSpPr>
        <p:spPr>
          <a:xfrm flipH="1">
            <a:off x="3886200" y="2200275"/>
            <a:ext cx="738713" cy="6953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370250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right)">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48400" y="3072825"/>
            <a:ext cx="2791538" cy="584775"/>
          </a:xfrm>
          <a:prstGeom prst="rect">
            <a:avLst/>
          </a:prstGeom>
          <a:noFill/>
        </p:spPr>
        <p:txBody>
          <a:bodyPr wrap="square" rtlCol="0">
            <a:spAutoFit/>
          </a:bodyPr>
          <a:lstStyle/>
          <a:p>
            <a:pPr algn="ctr"/>
            <a:r>
              <a:rPr lang="en-US" sz="3200" b="1" dirty="0">
                <a:solidFill>
                  <a:prstClr val="black"/>
                </a:solidFill>
                <a:effectLst>
                  <a:outerShdw blurRad="38100" dist="38100" dir="2700000" algn="tl">
                    <a:srgbClr val="000000">
                      <a:alpha val="43137"/>
                    </a:srgbClr>
                  </a:outerShdw>
                </a:effectLst>
              </a:rPr>
              <a:t>ÉXODO </a:t>
            </a:r>
            <a:r>
              <a:rPr lang="en-US" sz="3200" b="1" dirty="0">
                <a:solidFill>
                  <a:prstClr val="black"/>
                </a:solidFill>
                <a:effectLst>
                  <a:outerShdw blurRad="38100" dist="38100" dir="2700000" algn="tl">
                    <a:srgbClr val="000000">
                      <a:alpha val="43137"/>
                    </a:srgbClr>
                  </a:outerShdw>
                </a:effectLst>
              </a:rPr>
              <a:t>16:4-30</a:t>
            </a:r>
            <a:endParaRPr lang="en-US" sz="3200" b="1" dirty="0">
              <a:solidFill>
                <a:prstClr val="black"/>
              </a:solidFill>
              <a:effectLst>
                <a:outerShdw blurRad="38100" dist="38100" dir="2700000" algn="tl">
                  <a:srgbClr val="000000">
                    <a:alpha val="43137"/>
                  </a:srgbClr>
                </a:outerShdw>
              </a:effectLst>
            </a:endParaRPr>
          </a:p>
        </p:txBody>
      </p:sp>
      <p:sp>
        <p:nvSpPr>
          <p:cNvPr id="2" name="TextBox 1"/>
          <p:cNvSpPr txBox="1"/>
          <p:nvPr/>
        </p:nvSpPr>
        <p:spPr>
          <a:xfrm>
            <a:off x="205908" y="3048000"/>
            <a:ext cx="3070692" cy="584775"/>
          </a:xfrm>
          <a:prstGeom prst="rect">
            <a:avLst/>
          </a:prstGeom>
          <a:noFill/>
        </p:spPr>
        <p:txBody>
          <a:bodyPr wrap="square" rtlCol="0">
            <a:spAutoFit/>
          </a:bodyPr>
          <a:lstStyle/>
          <a:p>
            <a:pPr algn="ctr"/>
            <a:r>
              <a:rPr lang="en-US" sz="3200" b="1" dirty="0">
                <a:solidFill>
                  <a:prstClr val="white"/>
                </a:solidFill>
                <a:effectLst>
                  <a:outerShdw blurRad="38100" dist="38100" dir="2700000" algn="tl">
                    <a:srgbClr val="000000">
                      <a:alpha val="43137"/>
                    </a:srgbClr>
                  </a:outerShdw>
                </a:effectLst>
              </a:rPr>
              <a:t>EXODUS 16:4-30</a:t>
            </a:r>
            <a:endParaRPr lang="en-US" sz="3200" b="1" dirty="0">
              <a:solidFill>
                <a:prstClr val="white"/>
              </a:solidFill>
              <a:effectLst>
                <a:outerShdw blurRad="38100" dist="38100" dir="2700000" algn="tl">
                  <a:srgbClr val="000000">
                    <a:alpha val="43137"/>
                  </a:srgbClr>
                </a:outerShdw>
              </a:effectLst>
            </a:endParaRPr>
          </a:p>
        </p:txBody>
      </p:sp>
      <p:sp>
        <p:nvSpPr>
          <p:cNvPr id="4" name="Rectangle 3"/>
          <p:cNvSpPr/>
          <p:nvPr/>
        </p:nvSpPr>
        <p:spPr>
          <a:xfrm>
            <a:off x="76200" y="122872"/>
            <a:ext cx="7315200" cy="1446550"/>
          </a:xfrm>
          <a:prstGeom prst="rect">
            <a:avLst/>
          </a:prstGeom>
        </p:spPr>
        <p:txBody>
          <a:bodyPr wrap="square">
            <a:spAutoFit/>
          </a:bodyPr>
          <a:lstStyle/>
          <a:p>
            <a:r>
              <a:rPr lang="en-US" sz="2200" b="1" baseline="30000" dirty="0">
                <a:solidFill>
                  <a:prstClr val="white"/>
                </a:solidFill>
                <a:effectLst>
                  <a:outerShdw blurRad="38100" dist="38100" dir="2700000" algn="tl">
                    <a:srgbClr val="000000">
                      <a:alpha val="43137"/>
                    </a:srgbClr>
                  </a:outerShdw>
                </a:effectLst>
              </a:rPr>
              <a:t>4 </a:t>
            </a:r>
            <a:r>
              <a:rPr lang="en-US" sz="2200" b="1" dirty="0">
                <a:solidFill>
                  <a:prstClr val="white"/>
                </a:solidFill>
                <a:effectLst>
                  <a:outerShdw blurRad="38100" dist="38100" dir="2700000" algn="tl">
                    <a:srgbClr val="000000">
                      <a:alpha val="43137"/>
                    </a:srgbClr>
                  </a:outerShdw>
                </a:effectLst>
              </a:rPr>
              <a:t>Then the </a:t>
            </a:r>
            <a:r>
              <a:rPr lang="en-US" sz="2200" b="1" cap="small" dirty="0">
                <a:solidFill>
                  <a:prstClr val="white"/>
                </a:solidFill>
                <a:effectLst>
                  <a:outerShdw blurRad="38100" dist="38100" dir="2700000" algn="tl">
                    <a:srgbClr val="000000">
                      <a:alpha val="43137"/>
                    </a:srgbClr>
                  </a:outerShdw>
                </a:effectLst>
              </a:rPr>
              <a:t>Lord</a:t>
            </a:r>
            <a:r>
              <a:rPr lang="en-US" sz="2200" b="1" dirty="0">
                <a:solidFill>
                  <a:prstClr val="white"/>
                </a:solidFill>
                <a:effectLst>
                  <a:outerShdw blurRad="38100" dist="38100" dir="2700000" algn="tl">
                    <a:srgbClr val="000000">
                      <a:alpha val="43137"/>
                    </a:srgbClr>
                  </a:outerShdw>
                </a:effectLst>
              </a:rPr>
              <a:t> said to Moses, “Behold, I will rain bread from heaven for you; and the people shall go out and gather a day’s portion every day, </a:t>
            </a:r>
            <a:r>
              <a:rPr lang="en-US" sz="2200" b="1" i="1" u="sng" dirty="0">
                <a:solidFill>
                  <a:prstClr val="white"/>
                </a:solidFill>
                <a:effectLst>
                  <a:outerShdw blurRad="38100" dist="38100" dir="2700000" algn="tl">
                    <a:srgbClr val="000000">
                      <a:alpha val="43137"/>
                    </a:srgbClr>
                  </a:outerShdw>
                </a:effectLst>
              </a:rPr>
              <a:t>that I may test them, whether or not they will walk in My </a:t>
            </a:r>
            <a:r>
              <a:rPr lang="en-US" sz="2200" b="1" i="1" u="sng" dirty="0">
                <a:solidFill>
                  <a:prstClr val="white"/>
                </a:solidFill>
                <a:effectLst>
                  <a:outerShdw blurRad="38100" dist="38100" dir="2700000" algn="tl">
                    <a:srgbClr val="000000">
                      <a:alpha val="43137"/>
                    </a:srgbClr>
                  </a:outerShdw>
                </a:effectLst>
              </a:rPr>
              <a:t>instruction</a:t>
            </a:r>
            <a:r>
              <a:rPr lang="en-US" sz="2200" b="1" dirty="0">
                <a:solidFill>
                  <a:prstClr val="white"/>
                </a:solidFill>
                <a:effectLst>
                  <a:outerShdw blurRad="38100" dist="38100" dir="2700000" algn="tl">
                    <a:srgbClr val="000000">
                      <a:alpha val="43137"/>
                    </a:srgbClr>
                  </a:outerShdw>
                </a:effectLst>
              </a:rPr>
              <a:t>.</a:t>
            </a:r>
          </a:p>
        </p:txBody>
      </p:sp>
      <p:sp>
        <p:nvSpPr>
          <p:cNvPr id="5" name="Rectangle 4"/>
          <p:cNvSpPr/>
          <p:nvPr/>
        </p:nvSpPr>
        <p:spPr>
          <a:xfrm>
            <a:off x="106680" y="1700105"/>
            <a:ext cx="5532120" cy="1195495"/>
          </a:xfrm>
          <a:prstGeom prst="rect">
            <a:avLst/>
          </a:prstGeom>
        </p:spPr>
        <p:txBody>
          <a:bodyPr>
            <a:spAutoFit/>
          </a:bodyPr>
          <a:lstStyle/>
          <a:p>
            <a:r>
              <a:rPr lang="en-US" baseline="30000" dirty="0">
                <a:solidFill>
                  <a:prstClr val="black"/>
                </a:solidFill>
              </a:rPr>
              <a:t> </a:t>
            </a:r>
            <a:r>
              <a:rPr lang="en-US" sz="2200" b="1" baseline="30000" dirty="0">
                <a:solidFill>
                  <a:prstClr val="white"/>
                </a:solidFill>
                <a:effectLst>
                  <a:outerShdw blurRad="38100" dist="38100" dir="2700000" algn="tl">
                    <a:srgbClr val="000000">
                      <a:alpha val="43137"/>
                    </a:srgbClr>
                  </a:outerShdw>
                </a:effectLst>
              </a:rPr>
              <a:t>28 </a:t>
            </a:r>
            <a:r>
              <a:rPr lang="en-US" sz="2200" b="1" dirty="0">
                <a:solidFill>
                  <a:prstClr val="white"/>
                </a:solidFill>
                <a:effectLst>
                  <a:outerShdw blurRad="38100" dist="38100" dir="2700000" algn="tl">
                    <a:srgbClr val="000000">
                      <a:alpha val="43137"/>
                    </a:srgbClr>
                  </a:outerShdw>
                </a:effectLst>
              </a:rPr>
              <a:t>Then the Lord said to Moses, “How long do you refuse to keep My commandments and My </a:t>
            </a:r>
            <a:r>
              <a:rPr lang="en-US" sz="2200" b="1" dirty="0">
                <a:solidFill>
                  <a:prstClr val="white"/>
                </a:solidFill>
                <a:effectLst>
                  <a:outerShdw blurRad="38100" dist="38100" dir="2700000" algn="tl">
                    <a:srgbClr val="000000">
                      <a:alpha val="43137"/>
                    </a:srgbClr>
                  </a:outerShdw>
                </a:effectLst>
              </a:rPr>
              <a:t>instructions</a:t>
            </a:r>
            <a:r>
              <a:rPr lang="en-US" sz="2200" b="1" dirty="0">
                <a:solidFill>
                  <a:prstClr val="white"/>
                </a:solidFill>
                <a:effectLst>
                  <a:outerShdw blurRad="38100" dist="38100" dir="2700000" algn="tl">
                    <a:srgbClr val="000000">
                      <a:alpha val="43137"/>
                    </a:srgbClr>
                  </a:outerShdw>
                </a:effectLst>
              </a:rPr>
              <a:t>? </a:t>
            </a:r>
          </a:p>
        </p:txBody>
      </p:sp>
      <p:sp>
        <p:nvSpPr>
          <p:cNvPr id="6" name="Rectangle 5"/>
          <p:cNvSpPr/>
          <p:nvPr/>
        </p:nvSpPr>
        <p:spPr>
          <a:xfrm>
            <a:off x="2297735" y="3883514"/>
            <a:ext cx="6693865" cy="1450486"/>
          </a:xfrm>
          <a:prstGeom prst="rect">
            <a:avLst/>
          </a:prstGeom>
        </p:spPr>
        <p:txBody>
          <a:bodyPr>
            <a:spAutoFit/>
          </a:bodyPr>
          <a:lstStyle/>
          <a:p>
            <a:pPr algn="r"/>
            <a:r>
              <a:rPr lang="es-ES" sz="2200" baseline="30000" dirty="0">
                <a:solidFill>
                  <a:prstClr val="black"/>
                </a:solidFill>
                <a:effectLst>
                  <a:outerShdw blurRad="38100" dist="38100" dir="2700000" algn="tl">
                    <a:srgbClr val="000000">
                      <a:alpha val="43137"/>
                    </a:srgbClr>
                  </a:outerShdw>
                </a:effectLst>
              </a:rPr>
              <a:t>4 </a:t>
            </a:r>
            <a:r>
              <a:rPr lang="es-ES" sz="2200" dirty="0">
                <a:solidFill>
                  <a:prstClr val="black"/>
                </a:solidFill>
                <a:effectLst>
                  <a:outerShdw blurRad="38100" dist="38100" dir="2700000" algn="tl">
                    <a:srgbClr val="000000">
                      <a:alpha val="43137"/>
                    </a:srgbClr>
                  </a:outerShdw>
                </a:effectLst>
              </a:rPr>
              <a:t>Entonces el </a:t>
            </a:r>
            <a:r>
              <a:rPr lang="es-ES" sz="2200" cap="small" dirty="0">
                <a:solidFill>
                  <a:prstClr val="black"/>
                </a:solidFill>
                <a:effectLst>
                  <a:outerShdw blurRad="38100" dist="38100" dir="2700000" algn="tl">
                    <a:srgbClr val="000000">
                      <a:alpha val="43137"/>
                    </a:srgbClr>
                  </a:outerShdw>
                </a:effectLst>
              </a:rPr>
              <a:t>Señor</a:t>
            </a:r>
            <a:r>
              <a:rPr lang="es-ES" sz="2200" dirty="0">
                <a:solidFill>
                  <a:prstClr val="black"/>
                </a:solidFill>
                <a:effectLst>
                  <a:outerShdw blurRad="38100" dist="38100" dir="2700000" algn="tl">
                    <a:srgbClr val="000000">
                      <a:alpha val="43137"/>
                    </a:srgbClr>
                  </a:outerShdw>
                </a:effectLst>
              </a:rPr>
              <a:t> dijo a Moisés: He aquí</a:t>
            </a:r>
            <a:r>
              <a:rPr lang="es-ES" sz="2200" dirty="0">
                <a:solidFill>
                  <a:prstClr val="black"/>
                </a:solidFill>
                <a:effectLst>
                  <a:outerShdw blurRad="38100" dist="38100" dir="2700000" algn="tl">
                    <a:srgbClr val="000000">
                      <a:alpha val="43137"/>
                    </a:srgbClr>
                  </a:outerShdw>
                </a:effectLst>
              </a:rPr>
              <a:t>,</a:t>
            </a:r>
          </a:p>
          <a:p>
            <a:pPr algn="r"/>
            <a:r>
              <a:rPr lang="es-ES" sz="2200" dirty="0">
                <a:solidFill>
                  <a:prstClr val="black"/>
                </a:solidFill>
                <a:effectLst>
                  <a:outerShdw blurRad="38100" dist="38100" dir="2700000" algn="tl">
                    <a:srgbClr val="000000">
                      <a:alpha val="43137"/>
                    </a:srgbClr>
                  </a:outerShdw>
                </a:effectLst>
              </a:rPr>
              <a:t>haré </a:t>
            </a:r>
            <a:r>
              <a:rPr lang="es-ES" sz="2200" dirty="0">
                <a:solidFill>
                  <a:prstClr val="black"/>
                </a:solidFill>
                <a:effectLst>
                  <a:outerShdw blurRad="38100" dist="38100" dir="2700000" algn="tl">
                    <a:srgbClr val="000000">
                      <a:alpha val="43137"/>
                    </a:srgbClr>
                  </a:outerShdw>
                </a:effectLst>
              </a:rPr>
              <a:t>llover pan del cielo para vosotros; y el </a:t>
            </a:r>
            <a:r>
              <a:rPr lang="es-ES" sz="2200" dirty="0">
                <a:solidFill>
                  <a:prstClr val="black"/>
                </a:solidFill>
                <a:effectLst>
                  <a:outerShdw blurRad="38100" dist="38100" dir="2700000" algn="tl">
                    <a:srgbClr val="000000">
                      <a:alpha val="43137"/>
                    </a:srgbClr>
                  </a:outerShdw>
                </a:effectLst>
              </a:rPr>
              <a:t>pueblo</a:t>
            </a:r>
          </a:p>
          <a:p>
            <a:pPr algn="r"/>
            <a:r>
              <a:rPr lang="es-ES" sz="2200" dirty="0">
                <a:solidFill>
                  <a:prstClr val="black"/>
                </a:solidFill>
                <a:effectLst>
                  <a:outerShdw blurRad="38100" dist="38100" dir="2700000" algn="tl">
                    <a:srgbClr val="000000">
                      <a:alpha val="43137"/>
                    </a:srgbClr>
                  </a:outerShdw>
                </a:effectLst>
              </a:rPr>
              <a:t>saldrá </a:t>
            </a:r>
            <a:r>
              <a:rPr lang="es-ES" sz="2200" dirty="0">
                <a:solidFill>
                  <a:prstClr val="black"/>
                </a:solidFill>
                <a:effectLst>
                  <a:outerShdw blurRad="38100" dist="38100" dir="2700000" algn="tl">
                    <a:srgbClr val="000000">
                      <a:alpha val="43137"/>
                    </a:srgbClr>
                  </a:outerShdw>
                </a:effectLst>
              </a:rPr>
              <a:t>y recogerá diariamente la porción de cada día, </a:t>
            </a:r>
            <a:r>
              <a:rPr lang="es-ES" sz="2200" i="1" u="sng" dirty="0">
                <a:solidFill>
                  <a:prstClr val="black"/>
                </a:solidFill>
                <a:effectLst>
                  <a:outerShdw blurRad="38100" dist="38100" dir="2700000" algn="tl">
                    <a:srgbClr val="000000">
                      <a:alpha val="43137"/>
                    </a:srgbClr>
                  </a:outerShdw>
                </a:effectLst>
              </a:rPr>
              <a:t>para ponerlos a prueba si andan o no en mi ley</a:t>
            </a:r>
            <a:r>
              <a:rPr lang="es-ES" sz="2200" dirty="0">
                <a:solidFill>
                  <a:prstClr val="black"/>
                </a:solidFill>
                <a:effectLst>
                  <a:outerShdw blurRad="38100" dist="38100" dir="2700000" algn="tl">
                    <a:srgbClr val="000000">
                      <a:alpha val="43137"/>
                    </a:srgbClr>
                  </a:outerShdw>
                </a:effectLst>
              </a:rPr>
              <a:t>.</a:t>
            </a:r>
            <a:endParaRPr lang="en-US" sz="2200" dirty="0">
              <a:solidFill>
                <a:prstClr val="black"/>
              </a:solidFill>
              <a:effectLst>
                <a:outerShdw blurRad="38100" dist="38100" dir="2700000" algn="tl">
                  <a:srgbClr val="000000">
                    <a:alpha val="43137"/>
                  </a:srgbClr>
                </a:outerShdw>
              </a:effectLst>
            </a:endParaRPr>
          </a:p>
        </p:txBody>
      </p:sp>
      <p:sp>
        <p:nvSpPr>
          <p:cNvPr id="7" name="Rectangle 6"/>
          <p:cNvSpPr/>
          <p:nvPr/>
        </p:nvSpPr>
        <p:spPr>
          <a:xfrm>
            <a:off x="2362200" y="5445204"/>
            <a:ext cx="6693865" cy="769441"/>
          </a:xfrm>
          <a:prstGeom prst="rect">
            <a:avLst/>
          </a:prstGeom>
        </p:spPr>
        <p:txBody>
          <a:bodyPr>
            <a:spAutoFit/>
          </a:bodyPr>
          <a:lstStyle/>
          <a:p>
            <a:pPr algn="r"/>
            <a:r>
              <a:rPr lang="es-ES" sz="2200" baseline="30000" dirty="0">
                <a:solidFill>
                  <a:prstClr val="black"/>
                </a:solidFill>
                <a:effectLst>
                  <a:outerShdw blurRad="38100" dist="38100" dir="2700000" algn="tl">
                    <a:srgbClr val="000000">
                      <a:alpha val="43137"/>
                    </a:srgbClr>
                  </a:outerShdw>
                </a:effectLst>
              </a:rPr>
              <a:t>28 </a:t>
            </a:r>
            <a:r>
              <a:rPr lang="es-ES" sz="2200" dirty="0">
                <a:solidFill>
                  <a:prstClr val="black"/>
                </a:solidFill>
                <a:effectLst>
                  <a:outerShdw blurRad="38100" dist="38100" dir="2700000" algn="tl">
                    <a:srgbClr val="000000">
                      <a:alpha val="43137"/>
                    </a:srgbClr>
                  </a:outerShdw>
                </a:effectLst>
              </a:rPr>
              <a:t>Entonces el </a:t>
            </a:r>
            <a:r>
              <a:rPr lang="es-ES" sz="2200" cap="small" dirty="0">
                <a:solidFill>
                  <a:prstClr val="black"/>
                </a:solidFill>
                <a:effectLst>
                  <a:outerShdw blurRad="38100" dist="38100" dir="2700000" algn="tl">
                    <a:srgbClr val="000000">
                      <a:alpha val="43137"/>
                    </a:srgbClr>
                  </a:outerShdw>
                </a:effectLst>
              </a:rPr>
              <a:t>Señor</a:t>
            </a:r>
            <a:r>
              <a:rPr lang="es-ES" sz="2200" dirty="0">
                <a:solidFill>
                  <a:prstClr val="black"/>
                </a:solidFill>
                <a:effectLst>
                  <a:outerShdw blurRad="38100" dist="38100" dir="2700000" algn="tl">
                    <a:srgbClr val="000000">
                      <a:alpha val="43137"/>
                    </a:srgbClr>
                  </a:outerShdw>
                </a:effectLst>
              </a:rPr>
              <a:t> dijo a Moisés: ¿Hasta cuándo os negaréis a guardar mis mandamientos y mis leyes?</a:t>
            </a:r>
            <a:endParaRPr lang="en-US" sz="2200" dirty="0">
              <a:solidFill>
                <a:prstClr val="black"/>
              </a:solidFill>
              <a:effectLst>
                <a:outerShdw blurRad="38100" dist="38100" dir="2700000" algn="tl">
                  <a:srgbClr val="000000">
                    <a:alpha val="43137"/>
                  </a:srgbClr>
                </a:outerShdw>
              </a:effectLst>
            </a:endParaRPr>
          </a:p>
        </p:txBody>
      </p:sp>
      <p:pic>
        <p:nvPicPr>
          <p:cNvPr id="8" name="Picture 5" descr="C:\Documents and Settings\Jeff Smelser\My Documents\wp\sermons\Thayer Street\timelinewhole.JPG"/>
          <p:cNvPicPr>
            <a:picLocks noChangeAspect="1" noChangeArrowheads="1"/>
          </p:cNvPicPr>
          <p:nvPr/>
        </p:nvPicPr>
        <p:blipFill>
          <a:blip r:embed="rId2" cstate="print"/>
          <a:srcRect/>
          <a:stretch>
            <a:fillRect/>
          </a:stretch>
        </p:blipFill>
        <p:spPr bwMode="auto">
          <a:xfrm>
            <a:off x="152400" y="2362200"/>
            <a:ext cx="8786179" cy="1600200"/>
          </a:xfrm>
          <a:prstGeom prst="rect">
            <a:avLst/>
          </a:prstGeom>
          <a:noFill/>
          <a:ln w="9525">
            <a:solidFill>
              <a:schemeClr val="accent1"/>
            </a:solidFill>
            <a:miter lim="800000"/>
            <a:headEnd/>
            <a:tailEnd/>
          </a:ln>
        </p:spPr>
      </p:pic>
      <p:sp>
        <p:nvSpPr>
          <p:cNvPr id="9" name="Curved Down Arrow 8"/>
          <p:cNvSpPr/>
          <p:nvPr/>
        </p:nvSpPr>
        <p:spPr>
          <a:xfrm>
            <a:off x="3748548" y="2362200"/>
            <a:ext cx="825792" cy="533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pic>
        <p:nvPicPr>
          <p:cNvPr id="10" name="Picture 3" descr="C:\Documents and Settings\Jeff Smelser\My Documents\wp\Class\egyptsinaipalestine.JPG"/>
          <p:cNvPicPr>
            <a:picLocks noChangeAspect="1" noChangeArrowheads="1"/>
          </p:cNvPicPr>
          <p:nvPr/>
        </p:nvPicPr>
        <p:blipFill>
          <a:blip r:embed="rId3" cstate="print"/>
          <a:srcRect/>
          <a:stretch>
            <a:fillRect/>
          </a:stretch>
        </p:blipFill>
        <p:spPr bwMode="auto">
          <a:xfrm>
            <a:off x="2152650" y="769938"/>
            <a:ext cx="4629150" cy="5249862"/>
          </a:xfrm>
          <a:prstGeom prst="rect">
            <a:avLst/>
          </a:prstGeom>
          <a:noFill/>
          <a:ln w="9525">
            <a:solidFill>
              <a:schemeClr val="tx1"/>
            </a:solidFill>
            <a:miter lim="800000"/>
            <a:headEnd/>
            <a:tailEnd/>
          </a:ln>
        </p:spPr>
      </p:pic>
      <p:sp>
        <p:nvSpPr>
          <p:cNvPr id="11" name="Line 8"/>
          <p:cNvSpPr>
            <a:spLocks noChangeShapeType="1"/>
          </p:cNvSpPr>
          <p:nvPr/>
        </p:nvSpPr>
        <p:spPr bwMode="auto">
          <a:xfrm flipV="1">
            <a:off x="3676650" y="4343400"/>
            <a:ext cx="457200" cy="838200"/>
          </a:xfrm>
          <a:prstGeom prst="line">
            <a:avLst/>
          </a:prstGeom>
          <a:noFill/>
          <a:ln w="38100">
            <a:solidFill>
              <a:srgbClr val="FFFF00"/>
            </a:solidFill>
            <a:round/>
            <a:headEnd/>
            <a:tailEnd type="triangle" w="med" len="med"/>
          </a:ln>
        </p:spPr>
        <p:txBody>
          <a:bodyPr wrap="none" anchor="ctr"/>
          <a:lstStyle/>
          <a:p>
            <a:endParaRPr lang="en-US">
              <a:solidFill>
                <a:prstClr val="black"/>
              </a:solidFill>
            </a:endParaRPr>
          </a:p>
        </p:txBody>
      </p:sp>
      <p:sp>
        <p:nvSpPr>
          <p:cNvPr id="12" name="Line 9"/>
          <p:cNvSpPr>
            <a:spLocks noChangeShapeType="1"/>
          </p:cNvSpPr>
          <p:nvPr/>
        </p:nvSpPr>
        <p:spPr bwMode="auto">
          <a:xfrm flipV="1">
            <a:off x="4210050" y="4191000"/>
            <a:ext cx="457200" cy="152400"/>
          </a:xfrm>
          <a:prstGeom prst="line">
            <a:avLst/>
          </a:prstGeom>
          <a:noFill/>
          <a:ln w="38100">
            <a:solidFill>
              <a:srgbClr val="FFFF00"/>
            </a:solidFill>
            <a:round/>
            <a:headEnd/>
            <a:tailEnd type="triangle" w="med" len="med"/>
          </a:ln>
        </p:spPr>
        <p:txBody>
          <a:bodyPr wrap="none" anchor="ctr"/>
          <a:lstStyle/>
          <a:p>
            <a:endParaRPr lang="en-US">
              <a:solidFill>
                <a:prstClr val="black"/>
              </a:solidFill>
            </a:endParaRPr>
          </a:p>
        </p:txBody>
      </p:sp>
      <p:sp>
        <p:nvSpPr>
          <p:cNvPr id="13" name="Line 10"/>
          <p:cNvSpPr>
            <a:spLocks noChangeShapeType="1"/>
          </p:cNvSpPr>
          <p:nvPr/>
        </p:nvSpPr>
        <p:spPr bwMode="auto">
          <a:xfrm flipH="1" flipV="1">
            <a:off x="4438650" y="3886200"/>
            <a:ext cx="228600" cy="304800"/>
          </a:xfrm>
          <a:prstGeom prst="line">
            <a:avLst/>
          </a:prstGeom>
          <a:noFill/>
          <a:ln w="38100">
            <a:solidFill>
              <a:srgbClr val="FFFF00"/>
            </a:solidFill>
            <a:round/>
            <a:headEnd/>
            <a:tailEnd type="triangle" w="med" len="med"/>
          </a:ln>
        </p:spPr>
        <p:txBody>
          <a:bodyPr wrap="none" anchor="ctr"/>
          <a:lstStyle/>
          <a:p>
            <a:endParaRPr lang="en-US">
              <a:solidFill>
                <a:prstClr val="black"/>
              </a:solidFill>
            </a:endParaRPr>
          </a:p>
        </p:txBody>
      </p:sp>
    </p:spTree>
    <p:extLst>
      <p:ext uri="{BB962C8B-B14F-4D97-AF65-F5344CB8AC3E}">
        <p14:creationId xmlns:p14="http://schemas.microsoft.com/office/powerpoint/2010/main" val="80657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
                                          </p:val>
                                        </p:tav>
                                        <p:tav tm="100000">
                                          <p:val>
                                            <p:strVal val="#ppt_x"/>
                                          </p:val>
                                        </p:tav>
                                      </p:tavLst>
                                    </p:anim>
                                    <p:anim calcmode="lin" valueType="num">
                                      <p:cBhvr>
                                        <p:cTn id="36" dur="500" fill="hold"/>
                                        <p:tgtEl>
                                          <p:spTgt spid="11"/>
                                        </p:tgtEl>
                                        <p:attrNameLst>
                                          <p:attrName>ppt_y</p:attrName>
                                        </p:attrNameLst>
                                      </p:cBhvr>
                                      <p:tavLst>
                                        <p:tav tm="0">
                                          <p:val>
                                            <p:strVal val="#ppt_y+#ppt_h/2"/>
                                          </p:val>
                                        </p:tav>
                                        <p:tav tm="100000">
                                          <p:val>
                                            <p:strVal val="#ppt_y"/>
                                          </p:val>
                                        </p:tav>
                                      </p:tavLst>
                                    </p:anim>
                                    <p:anim calcmode="lin" valueType="num">
                                      <p:cBhvr>
                                        <p:cTn id="37" dur="500" fill="hold"/>
                                        <p:tgtEl>
                                          <p:spTgt spid="11"/>
                                        </p:tgtEl>
                                        <p:attrNameLst>
                                          <p:attrName>ppt_w</p:attrName>
                                        </p:attrNameLst>
                                      </p:cBhvr>
                                      <p:tavLst>
                                        <p:tav tm="0">
                                          <p:val>
                                            <p:strVal val="#ppt_w"/>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8"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ppt_x</p:attrName>
                                        </p:attrNameLst>
                                      </p:cBhvr>
                                      <p:tavLst>
                                        <p:tav tm="0">
                                          <p:val>
                                            <p:strVal val="#ppt_x-#ppt_w/2"/>
                                          </p:val>
                                        </p:tav>
                                        <p:tav tm="100000">
                                          <p:val>
                                            <p:strVal val="#ppt_x"/>
                                          </p:val>
                                        </p:tav>
                                      </p:tavLst>
                                    </p:anim>
                                    <p:anim calcmode="lin" valueType="num">
                                      <p:cBhvr>
                                        <p:cTn id="44" dur="500" fill="hold"/>
                                        <p:tgtEl>
                                          <p:spTgt spid="12"/>
                                        </p:tgtEl>
                                        <p:attrNameLst>
                                          <p:attrName>ppt_y</p:attrName>
                                        </p:attrNameLst>
                                      </p:cBhvr>
                                      <p:tavLst>
                                        <p:tav tm="0">
                                          <p:val>
                                            <p:strVal val="#ppt_y"/>
                                          </p:val>
                                        </p:tav>
                                        <p:tav tm="100000">
                                          <p:val>
                                            <p:strVal val="#ppt_y"/>
                                          </p:val>
                                        </p:tav>
                                      </p:tavLst>
                                    </p:anim>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2"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ppt_x</p:attrName>
                                        </p:attrNameLst>
                                      </p:cBhvr>
                                      <p:tavLst>
                                        <p:tav tm="0">
                                          <p:val>
                                            <p:strVal val="#ppt_x+#ppt_w/2"/>
                                          </p:val>
                                        </p:tav>
                                        <p:tav tm="100000">
                                          <p:val>
                                            <p:strVal val="#ppt_x"/>
                                          </p:val>
                                        </p:tav>
                                      </p:tavLst>
                                    </p:anim>
                                    <p:anim calcmode="lin" valueType="num">
                                      <p:cBhvr>
                                        <p:cTn id="52" dur="500" fill="hold"/>
                                        <p:tgtEl>
                                          <p:spTgt spid="13"/>
                                        </p:tgtEl>
                                        <p:attrNameLst>
                                          <p:attrName>ppt_y</p:attrName>
                                        </p:attrNameLst>
                                      </p:cBhvr>
                                      <p:tavLst>
                                        <p:tav tm="0">
                                          <p:val>
                                            <p:strVal val="#ppt_y"/>
                                          </p:val>
                                        </p:tav>
                                        <p:tav tm="100000">
                                          <p:val>
                                            <p:strVal val="#ppt_y"/>
                                          </p:val>
                                        </p:tav>
                                      </p:tavLst>
                                    </p:anim>
                                    <p:anim calcmode="lin" valueType="num">
                                      <p:cBhvr>
                                        <p:cTn id="53" dur="500" fill="hold"/>
                                        <p:tgtEl>
                                          <p:spTgt spid="13"/>
                                        </p:tgtEl>
                                        <p:attrNameLst>
                                          <p:attrName>ppt_w</p:attrName>
                                        </p:attrNameLst>
                                      </p:cBhvr>
                                      <p:tavLst>
                                        <p:tav tm="0">
                                          <p:val>
                                            <p:fltVal val="0"/>
                                          </p:val>
                                        </p:tav>
                                        <p:tav tm="100000">
                                          <p:val>
                                            <p:strVal val="#ppt_w"/>
                                          </p:val>
                                        </p:tav>
                                      </p:tavLst>
                                    </p:anim>
                                    <p:anim calcmode="lin" valueType="num">
                                      <p:cBhvr>
                                        <p:cTn id="54" dur="500" fill="hold"/>
                                        <p:tgtEl>
                                          <p:spTgt spid="13"/>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52400" y="100548"/>
            <a:ext cx="6477000" cy="3785652"/>
          </a:xfrm>
          <a:prstGeom prst="rect">
            <a:avLst/>
          </a:prstGeom>
        </p:spPr>
        <p:txBody>
          <a:bodyPr wrap="square">
            <a:spAutoFit/>
          </a:bodyPr>
          <a:lstStyle/>
          <a:p>
            <a:r>
              <a:rPr lang="en-US" sz="2000" b="1" u="sng" dirty="0">
                <a:solidFill>
                  <a:prstClr val="white"/>
                </a:solidFill>
                <a:effectLst>
                  <a:outerShdw blurRad="38100" dist="38100" dir="2700000" algn="tl">
                    <a:srgbClr val="000000">
                      <a:alpha val="43137"/>
                    </a:srgbClr>
                  </a:outerShdw>
                </a:effectLst>
              </a:rPr>
              <a:t>DEUTERONOMY 8:2-3</a:t>
            </a:r>
          </a:p>
          <a:p>
            <a:r>
              <a:rPr lang="en-US" sz="2000" b="1" dirty="0">
                <a:solidFill>
                  <a:prstClr val="white"/>
                </a:solidFill>
                <a:effectLst>
                  <a:outerShdw blurRad="38100" dist="38100" dir="2700000" algn="tl">
                    <a:srgbClr val="000000">
                      <a:alpha val="43137"/>
                    </a:srgbClr>
                  </a:outerShdw>
                </a:effectLst>
              </a:rPr>
              <a:t>“And you shall remember the whole way that the Lord your God has led you these forty years in the wilderness, that he might humble you, testing you to know what was in your heart, whether you would keep his commandments or not.  And he humbled you and let you hunger and</a:t>
            </a:r>
          </a:p>
          <a:p>
            <a:r>
              <a:rPr lang="en-US" sz="2000" b="1" dirty="0">
                <a:solidFill>
                  <a:prstClr val="white"/>
                </a:solidFill>
                <a:effectLst>
                  <a:outerShdw blurRad="38100" dist="38100" dir="2700000" algn="tl">
                    <a:srgbClr val="000000">
                      <a:alpha val="43137"/>
                    </a:srgbClr>
                  </a:outerShdw>
                </a:effectLst>
              </a:rPr>
              <a:t>fed you with manna, which you did not know,</a:t>
            </a:r>
          </a:p>
          <a:p>
            <a:r>
              <a:rPr lang="en-US" sz="2000" b="1" dirty="0">
                <a:solidFill>
                  <a:prstClr val="white"/>
                </a:solidFill>
                <a:effectLst>
                  <a:outerShdw blurRad="38100" dist="38100" dir="2700000" algn="tl">
                    <a:srgbClr val="000000">
                      <a:alpha val="43137"/>
                    </a:srgbClr>
                  </a:outerShdw>
                </a:effectLst>
              </a:rPr>
              <a:t>nor did your fathers know, that he might</a:t>
            </a:r>
          </a:p>
          <a:p>
            <a:r>
              <a:rPr lang="en-US" sz="2000" b="1" dirty="0">
                <a:solidFill>
                  <a:prstClr val="white"/>
                </a:solidFill>
                <a:effectLst>
                  <a:outerShdw blurRad="38100" dist="38100" dir="2700000" algn="tl">
                    <a:srgbClr val="000000">
                      <a:alpha val="43137"/>
                    </a:srgbClr>
                  </a:outerShdw>
                </a:effectLst>
              </a:rPr>
              <a:t>make you know that man does not live</a:t>
            </a:r>
          </a:p>
          <a:p>
            <a:r>
              <a:rPr lang="en-US" sz="2000" b="1" dirty="0">
                <a:solidFill>
                  <a:prstClr val="white"/>
                </a:solidFill>
                <a:effectLst>
                  <a:outerShdw blurRad="38100" dist="38100" dir="2700000" algn="tl">
                    <a:srgbClr val="000000">
                      <a:alpha val="43137"/>
                    </a:srgbClr>
                  </a:outerShdw>
                </a:effectLst>
              </a:rPr>
              <a:t>by bread alone, but man lives by</a:t>
            </a:r>
          </a:p>
          <a:p>
            <a:r>
              <a:rPr lang="en-US" sz="2000" b="1" dirty="0">
                <a:solidFill>
                  <a:prstClr val="white"/>
                </a:solidFill>
                <a:effectLst>
                  <a:outerShdw blurRad="38100" dist="38100" dir="2700000" algn="tl">
                    <a:srgbClr val="000000">
                      <a:alpha val="43137"/>
                    </a:srgbClr>
                  </a:outerShdw>
                </a:effectLst>
              </a:rPr>
              <a:t>every word that comes from</a:t>
            </a:r>
          </a:p>
          <a:p>
            <a:r>
              <a:rPr lang="en-US" sz="2000" b="1" dirty="0">
                <a:solidFill>
                  <a:prstClr val="white"/>
                </a:solidFill>
                <a:effectLst>
                  <a:outerShdw blurRad="38100" dist="38100" dir="2700000" algn="tl">
                    <a:srgbClr val="000000">
                      <a:alpha val="43137"/>
                    </a:srgbClr>
                  </a:outerShdw>
                </a:effectLst>
              </a:rPr>
              <a:t>the mouth of the Lord.”</a:t>
            </a:r>
            <a:endParaRPr lang="en-US" sz="2000" b="1" dirty="0">
              <a:solidFill>
                <a:prstClr val="white"/>
              </a:solidFill>
              <a:effectLst>
                <a:outerShdw blurRad="38100" dist="38100" dir="2700000" algn="tl">
                  <a:srgbClr val="000000">
                    <a:alpha val="43137"/>
                  </a:srgbClr>
                </a:outerShdw>
              </a:effectLst>
            </a:endParaRPr>
          </a:p>
        </p:txBody>
      </p:sp>
      <p:sp>
        <p:nvSpPr>
          <p:cNvPr id="3" name="Rectangle 2"/>
          <p:cNvSpPr/>
          <p:nvPr/>
        </p:nvSpPr>
        <p:spPr>
          <a:xfrm>
            <a:off x="1447800" y="3810000"/>
            <a:ext cx="7620000" cy="2862322"/>
          </a:xfrm>
          <a:prstGeom prst="rect">
            <a:avLst/>
          </a:prstGeom>
        </p:spPr>
        <p:txBody>
          <a:bodyPr wrap="square">
            <a:spAutoFit/>
          </a:bodyPr>
          <a:lstStyle/>
          <a:p>
            <a:pPr algn="r"/>
            <a:r>
              <a:rPr lang="en-US" sz="2000" b="1" dirty="0">
                <a:solidFill>
                  <a:prstClr val="black"/>
                </a:solidFill>
              </a:rPr>
              <a:t>			</a:t>
            </a:r>
            <a:r>
              <a:rPr lang="en-US" sz="2000" b="1" u="sng" dirty="0">
                <a:solidFill>
                  <a:prstClr val="black"/>
                </a:solidFill>
              </a:rPr>
              <a:t>DEUTERONOMIO 8:2-3</a:t>
            </a:r>
            <a:endParaRPr lang="en-US" sz="2000" b="1" u="sng" dirty="0">
              <a:solidFill>
                <a:prstClr val="black"/>
              </a:solidFill>
            </a:endParaRPr>
          </a:p>
          <a:p>
            <a:pPr algn="r"/>
            <a:r>
              <a:rPr lang="es-ES" sz="2000" b="1" dirty="0">
                <a:solidFill>
                  <a:prstClr val="black"/>
                </a:solidFill>
              </a:rPr>
              <a:t>			Y </a:t>
            </a:r>
            <a:r>
              <a:rPr lang="es-ES" sz="2000" b="1" dirty="0">
                <a:solidFill>
                  <a:prstClr val="black"/>
                </a:solidFill>
              </a:rPr>
              <a:t>te acordarás de todo el camino </a:t>
            </a:r>
            <a:r>
              <a:rPr lang="es-ES" sz="2000" b="1" dirty="0">
                <a:solidFill>
                  <a:prstClr val="black"/>
                </a:solidFill>
              </a:rPr>
              <a:t>por donde 		el</a:t>
            </a:r>
            <a:r>
              <a:rPr lang="es-ES" sz="2000" b="1" dirty="0">
                <a:solidFill>
                  <a:prstClr val="black"/>
                </a:solidFill>
              </a:rPr>
              <a:t> </a:t>
            </a:r>
            <a:r>
              <a:rPr lang="es-ES" sz="2000" b="1" cap="small" dirty="0">
                <a:solidFill>
                  <a:prstClr val="black"/>
                </a:solidFill>
              </a:rPr>
              <a:t>Señor</a:t>
            </a:r>
            <a:r>
              <a:rPr lang="es-ES" sz="2000" b="1" dirty="0">
                <a:solidFill>
                  <a:prstClr val="black"/>
                </a:solidFill>
              </a:rPr>
              <a:t> tu Dios te ha traído por </a:t>
            </a:r>
            <a:r>
              <a:rPr lang="es-ES" sz="2000" b="1" dirty="0">
                <a:solidFill>
                  <a:prstClr val="black"/>
                </a:solidFill>
              </a:rPr>
              <a:t>el desierto durante 			estos </a:t>
            </a:r>
            <a:r>
              <a:rPr lang="es-ES" sz="2000" b="1" dirty="0">
                <a:solidFill>
                  <a:prstClr val="black"/>
                </a:solidFill>
              </a:rPr>
              <a:t>cuarenta años, para humillarte, probándote, a </a:t>
            </a:r>
            <a:r>
              <a:rPr lang="es-ES" sz="2000" b="1" dirty="0">
                <a:solidFill>
                  <a:prstClr val="black"/>
                </a:solidFill>
              </a:rPr>
              <a:t>	fin </a:t>
            </a:r>
            <a:r>
              <a:rPr lang="es-ES" sz="2000" b="1" dirty="0">
                <a:solidFill>
                  <a:prstClr val="black"/>
                </a:solidFill>
              </a:rPr>
              <a:t>de saber lo que había en tu corazón, si guardarías o </a:t>
            </a:r>
            <a:r>
              <a:rPr lang="es-ES" sz="2000" b="1" dirty="0">
                <a:solidFill>
                  <a:prstClr val="black"/>
                </a:solidFill>
              </a:rPr>
              <a:t>no sus 	mandamientos</a:t>
            </a:r>
            <a:r>
              <a:rPr lang="es-ES" sz="2000" b="1" dirty="0">
                <a:solidFill>
                  <a:prstClr val="black"/>
                </a:solidFill>
              </a:rPr>
              <a:t>. </a:t>
            </a:r>
            <a:r>
              <a:rPr lang="es-ES" sz="2000" b="1" baseline="30000" dirty="0">
                <a:solidFill>
                  <a:prstClr val="black"/>
                </a:solidFill>
              </a:rPr>
              <a:t>3 </a:t>
            </a:r>
            <a:r>
              <a:rPr lang="es-ES" sz="2000" b="1" dirty="0">
                <a:solidFill>
                  <a:prstClr val="black"/>
                </a:solidFill>
              </a:rPr>
              <a:t>Y te humilló, y te dejó tener hambre, y </a:t>
            </a:r>
            <a:r>
              <a:rPr lang="es-ES" sz="2000" b="1" dirty="0">
                <a:solidFill>
                  <a:prstClr val="black"/>
                </a:solidFill>
              </a:rPr>
              <a:t>te </a:t>
            </a:r>
            <a:r>
              <a:rPr lang="es-ES" sz="2000" b="1" dirty="0">
                <a:solidFill>
                  <a:prstClr val="black"/>
                </a:solidFill>
              </a:rPr>
              <a:t>alimentó con el maná que no conocías, ni tus padres habían conocido, para hacerte </a:t>
            </a:r>
            <a:r>
              <a:rPr lang="es-ES" sz="2000" b="1" dirty="0">
                <a:solidFill>
                  <a:prstClr val="black"/>
                </a:solidFill>
              </a:rPr>
              <a:t>entender</a:t>
            </a:r>
            <a:r>
              <a:rPr lang="es-ES" sz="2000" b="1" dirty="0">
                <a:solidFill>
                  <a:prstClr val="black"/>
                </a:solidFill>
              </a:rPr>
              <a:t> que el hombre no sólo vive de pan, sino que </a:t>
            </a:r>
            <a:r>
              <a:rPr lang="es-ES" sz="2000" b="1" dirty="0">
                <a:solidFill>
                  <a:prstClr val="black"/>
                </a:solidFill>
              </a:rPr>
              <a:t>vive de </a:t>
            </a:r>
            <a:r>
              <a:rPr lang="es-ES" sz="2000" b="1" dirty="0">
                <a:solidFill>
                  <a:prstClr val="black"/>
                </a:solidFill>
              </a:rPr>
              <a:t>todo lo que procede de la boca del </a:t>
            </a:r>
            <a:r>
              <a:rPr lang="es-ES" sz="2000" b="1" cap="small" dirty="0">
                <a:solidFill>
                  <a:prstClr val="black"/>
                </a:solidFill>
              </a:rPr>
              <a:t>Señor</a:t>
            </a:r>
            <a:r>
              <a:rPr lang="es-ES" sz="2000" b="1" dirty="0">
                <a:solidFill>
                  <a:prstClr val="black"/>
                </a:solidFill>
              </a:rPr>
              <a:t>.</a:t>
            </a:r>
            <a:endParaRPr lang="en-US" sz="2000" b="1" dirty="0">
              <a:solidFill>
                <a:prstClr val="black"/>
              </a:solidFill>
            </a:endParaRPr>
          </a:p>
        </p:txBody>
      </p:sp>
    </p:spTree>
    <p:extLst>
      <p:ext uri="{BB962C8B-B14F-4D97-AF65-F5344CB8AC3E}">
        <p14:creationId xmlns:p14="http://schemas.microsoft.com/office/powerpoint/2010/main" val="1328610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52400" y="100548"/>
            <a:ext cx="6477000" cy="3785652"/>
          </a:xfrm>
          <a:prstGeom prst="rect">
            <a:avLst/>
          </a:prstGeom>
        </p:spPr>
        <p:txBody>
          <a:bodyPr wrap="square">
            <a:spAutoFit/>
          </a:bodyPr>
          <a:lstStyle/>
          <a:p>
            <a:r>
              <a:rPr lang="en-US" sz="2000" b="1" u="sng" dirty="0">
                <a:solidFill>
                  <a:prstClr val="white"/>
                </a:solidFill>
                <a:effectLst>
                  <a:outerShdw blurRad="38100" dist="38100" dir="2700000" algn="tl">
                    <a:srgbClr val="000000">
                      <a:alpha val="43137"/>
                    </a:srgbClr>
                  </a:outerShdw>
                </a:effectLst>
              </a:rPr>
              <a:t>DEUTERONOMY 8:2-3</a:t>
            </a:r>
          </a:p>
          <a:p>
            <a:r>
              <a:rPr lang="en-US" sz="2000" b="1" dirty="0">
                <a:solidFill>
                  <a:prstClr val="white"/>
                </a:solidFill>
                <a:effectLst>
                  <a:outerShdw blurRad="38100" dist="38100" dir="2700000" algn="tl">
                    <a:srgbClr val="000000">
                      <a:alpha val="43137"/>
                    </a:srgbClr>
                  </a:outerShdw>
                </a:effectLst>
              </a:rPr>
              <a:t>“And you shall remember the whole way that the Lord your God has led you these forty years in the wilderness, that he might humble you, </a:t>
            </a:r>
            <a:r>
              <a:rPr lang="en-US" sz="2000" b="1" u="sng" dirty="0">
                <a:solidFill>
                  <a:prstClr val="white"/>
                </a:solidFill>
                <a:effectLst>
                  <a:outerShdw blurRad="38100" dist="38100" dir="2700000" algn="tl">
                    <a:srgbClr val="000000">
                      <a:alpha val="43137"/>
                    </a:srgbClr>
                  </a:outerShdw>
                </a:effectLst>
              </a:rPr>
              <a:t>testing you to know what was in your heart, whether you would keep his commandments or not</a:t>
            </a:r>
            <a:r>
              <a:rPr lang="en-US" sz="2000" b="1" dirty="0">
                <a:solidFill>
                  <a:prstClr val="white"/>
                </a:solidFill>
                <a:effectLst>
                  <a:outerShdw blurRad="38100" dist="38100" dir="2700000" algn="tl">
                    <a:srgbClr val="000000">
                      <a:alpha val="43137"/>
                    </a:srgbClr>
                  </a:outerShdw>
                </a:effectLst>
              </a:rPr>
              <a:t>.  And he humbled you and let you hunger and</a:t>
            </a:r>
          </a:p>
          <a:p>
            <a:r>
              <a:rPr lang="en-US" sz="2000" b="1" dirty="0">
                <a:solidFill>
                  <a:prstClr val="white"/>
                </a:solidFill>
                <a:effectLst>
                  <a:outerShdw blurRad="38100" dist="38100" dir="2700000" algn="tl">
                    <a:srgbClr val="000000">
                      <a:alpha val="43137"/>
                    </a:srgbClr>
                  </a:outerShdw>
                </a:effectLst>
              </a:rPr>
              <a:t>fed you with manna, which you did not know,</a:t>
            </a:r>
          </a:p>
          <a:p>
            <a:r>
              <a:rPr lang="en-US" sz="2000" b="1" dirty="0">
                <a:solidFill>
                  <a:prstClr val="white"/>
                </a:solidFill>
                <a:effectLst>
                  <a:outerShdw blurRad="38100" dist="38100" dir="2700000" algn="tl">
                    <a:srgbClr val="000000">
                      <a:alpha val="43137"/>
                    </a:srgbClr>
                  </a:outerShdw>
                </a:effectLst>
              </a:rPr>
              <a:t>nor did your fathers know, that he might</a:t>
            </a:r>
          </a:p>
          <a:p>
            <a:r>
              <a:rPr lang="en-US" sz="2000" b="1" dirty="0">
                <a:solidFill>
                  <a:prstClr val="white"/>
                </a:solidFill>
                <a:effectLst>
                  <a:outerShdw blurRad="38100" dist="38100" dir="2700000" algn="tl">
                    <a:srgbClr val="000000">
                      <a:alpha val="43137"/>
                    </a:srgbClr>
                  </a:outerShdw>
                </a:effectLst>
              </a:rPr>
              <a:t>make you know that man does not live</a:t>
            </a:r>
          </a:p>
          <a:p>
            <a:r>
              <a:rPr lang="en-US" sz="2000" b="1" dirty="0">
                <a:solidFill>
                  <a:prstClr val="white"/>
                </a:solidFill>
                <a:effectLst>
                  <a:outerShdw blurRad="38100" dist="38100" dir="2700000" algn="tl">
                    <a:srgbClr val="000000">
                      <a:alpha val="43137"/>
                    </a:srgbClr>
                  </a:outerShdw>
                </a:effectLst>
              </a:rPr>
              <a:t>by bread alone, but man lives by</a:t>
            </a:r>
          </a:p>
          <a:p>
            <a:r>
              <a:rPr lang="en-US" sz="2000" b="1" dirty="0">
                <a:solidFill>
                  <a:prstClr val="white"/>
                </a:solidFill>
                <a:effectLst>
                  <a:outerShdw blurRad="38100" dist="38100" dir="2700000" algn="tl">
                    <a:srgbClr val="000000">
                      <a:alpha val="43137"/>
                    </a:srgbClr>
                  </a:outerShdw>
                </a:effectLst>
              </a:rPr>
              <a:t>every word that comes from</a:t>
            </a:r>
          </a:p>
          <a:p>
            <a:r>
              <a:rPr lang="en-US" sz="2000" b="1" dirty="0">
                <a:solidFill>
                  <a:prstClr val="white"/>
                </a:solidFill>
                <a:effectLst>
                  <a:outerShdw blurRad="38100" dist="38100" dir="2700000" algn="tl">
                    <a:srgbClr val="000000">
                      <a:alpha val="43137"/>
                    </a:srgbClr>
                  </a:outerShdw>
                </a:effectLst>
              </a:rPr>
              <a:t>the mouth of the Lord.”</a:t>
            </a:r>
            <a:endParaRPr lang="en-US" sz="2000" b="1" dirty="0">
              <a:solidFill>
                <a:prstClr val="white"/>
              </a:solidFill>
              <a:effectLst>
                <a:outerShdw blurRad="38100" dist="38100" dir="2700000" algn="tl">
                  <a:srgbClr val="000000">
                    <a:alpha val="43137"/>
                  </a:srgbClr>
                </a:outerShdw>
              </a:effectLst>
            </a:endParaRPr>
          </a:p>
        </p:txBody>
      </p:sp>
      <p:sp>
        <p:nvSpPr>
          <p:cNvPr id="3" name="Rectangle 2"/>
          <p:cNvSpPr/>
          <p:nvPr/>
        </p:nvSpPr>
        <p:spPr>
          <a:xfrm>
            <a:off x="1447800" y="3810000"/>
            <a:ext cx="7620000" cy="2862322"/>
          </a:xfrm>
          <a:prstGeom prst="rect">
            <a:avLst/>
          </a:prstGeom>
        </p:spPr>
        <p:txBody>
          <a:bodyPr wrap="square">
            <a:spAutoFit/>
          </a:bodyPr>
          <a:lstStyle/>
          <a:p>
            <a:pPr algn="r"/>
            <a:r>
              <a:rPr lang="en-US" sz="2000" b="1" dirty="0">
                <a:solidFill>
                  <a:prstClr val="black"/>
                </a:solidFill>
              </a:rPr>
              <a:t>			</a:t>
            </a:r>
            <a:r>
              <a:rPr lang="en-US" sz="2000" b="1" u="sng" dirty="0">
                <a:solidFill>
                  <a:prstClr val="black"/>
                </a:solidFill>
              </a:rPr>
              <a:t>DEUTERONOMIO 8:2-3</a:t>
            </a:r>
            <a:endParaRPr lang="en-US" sz="2000" b="1" u="sng" dirty="0">
              <a:solidFill>
                <a:prstClr val="black"/>
              </a:solidFill>
            </a:endParaRPr>
          </a:p>
          <a:p>
            <a:pPr algn="r"/>
            <a:r>
              <a:rPr lang="es-ES" sz="2000" b="1" dirty="0">
                <a:solidFill>
                  <a:prstClr val="black"/>
                </a:solidFill>
              </a:rPr>
              <a:t>			Y </a:t>
            </a:r>
            <a:r>
              <a:rPr lang="es-ES" sz="2000" b="1" dirty="0">
                <a:solidFill>
                  <a:prstClr val="black"/>
                </a:solidFill>
              </a:rPr>
              <a:t>te acordarás de todo el camino </a:t>
            </a:r>
            <a:r>
              <a:rPr lang="es-ES" sz="2000" b="1" dirty="0">
                <a:solidFill>
                  <a:prstClr val="black"/>
                </a:solidFill>
              </a:rPr>
              <a:t>por donde 		el</a:t>
            </a:r>
            <a:r>
              <a:rPr lang="es-ES" sz="2000" b="1" dirty="0">
                <a:solidFill>
                  <a:prstClr val="black"/>
                </a:solidFill>
              </a:rPr>
              <a:t> </a:t>
            </a:r>
            <a:r>
              <a:rPr lang="es-ES" sz="2000" b="1" cap="small" dirty="0">
                <a:solidFill>
                  <a:prstClr val="black"/>
                </a:solidFill>
              </a:rPr>
              <a:t>Señor</a:t>
            </a:r>
            <a:r>
              <a:rPr lang="es-ES" sz="2000" b="1" dirty="0">
                <a:solidFill>
                  <a:prstClr val="black"/>
                </a:solidFill>
              </a:rPr>
              <a:t> tu Dios te ha traído por </a:t>
            </a:r>
            <a:r>
              <a:rPr lang="es-ES" sz="2000" b="1" dirty="0">
                <a:solidFill>
                  <a:prstClr val="black"/>
                </a:solidFill>
              </a:rPr>
              <a:t>el desierto durante 			estos </a:t>
            </a:r>
            <a:r>
              <a:rPr lang="es-ES" sz="2000" b="1" dirty="0">
                <a:solidFill>
                  <a:prstClr val="black"/>
                </a:solidFill>
              </a:rPr>
              <a:t>cuarenta años, para humillarte, </a:t>
            </a:r>
            <a:r>
              <a:rPr lang="es-ES" sz="2000" b="1" u="sng" dirty="0">
                <a:solidFill>
                  <a:prstClr val="black"/>
                </a:solidFill>
              </a:rPr>
              <a:t>probándote, a </a:t>
            </a:r>
            <a:r>
              <a:rPr lang="es-ES" sz="2000" b="1" dirty="0">
                <a:solidFill>
                  <a:prstClr val="black"/>
                </a:solidFill>
              </a:rPr>
              <a:t>	</a:t>
            </a:r>
            <a:r>
              <a:rPr lang="es-ES" sz="2000" b="1" u="sng" dirty="0">
                <a:solidFill>
                  <a:prstClr val="black"/>
                </a:solidFill>
              </a:rPr>
              <a:t>fin </a:t>
            </a:r>
            <a:r>
              <a:rPr lang="es-ES" sz="2000" b="1" u="sng" dirty="0">
                <a:solidFill>
                  <a:prstClr val="black"/>
                </a:solidFill>
              </a:rPr>
              <a:t>de saber lo que había en tu corazón, si guardarías o </a:t>
            </a:r>
            <a:r>
              <a:rPr lang="es-ES" sz="2000" b="1" u="sng" dirty="0">
                <a:solidFill>
                  <a:prstClr val="black"/>
                </a:solidFill>
              </a:rPr>
              <a:t>no sus </a:t>
            </a:r>
            <a:r>
              <a:rPr lang="es-ES" sz="2000" b="1" dirty="0">
                <a:solidFill>
                  <a:prstClr val="black"/>
                </a:solidFill>
              </a:rPr>
              <a:t>	</a:t>
            </a:r>
            <a:r>
              <a:rPr lang="es-ES" sz="2000" b="1" u="sng" dirty="0">
                <a:solidFill>
                  <a:prstClr val="black"/>
                </a:solidFill>
              </a:rPr>
              <a:t>mandamientos</a:t>
            </a:r>
            <a:r>
              <a:rPr lang="es-ES" sz="2000" b="1" dirty="0">
                <a:solidFill>
                  <a:prstClr val="black"/>
                </a:solidFill>
              </a:rPr>
              <a:t>. </a:t>
            </a:r>
            <a:r>
              <a:rPr lang="es-ES" sz="2000" b="1" baseline="30000" dirty="0">
                <a:solidFill>
                  <a:prstClr val="black"/>
                </a:solidFill>
              </a:rPr>
              <a:t>3 </a:t>
            </a:r>
            <a:r>
              <a:rPr lang="es-ES" sz="2000" b="1" dirty="0">
                <a:solidFill>
                  <a:prstClr val="black"/>
                </a:solidFill>
              </a:rPr>
              <a:t>Y te humilló, y te dejó tener hambre, y </a:t>
            </a:r>
            <a:r>
              <a:rPr lang="es-ES" sz="2000" b="1" dirty="0">
                <a:solidFill>
                  <a:prstClr val="black"/>
                </a:solidFill>
              </a:rPr>
              <a:t>te </a:t>
            </a:r>
            <a:r>
              <a:rPr lang="es-ES" sz="2000" b="1" dirty="0">
                <a:solidFill>
                  <a:prstClr val="black"/>
                </a:solidFill>
              </a:rPr>
              <a:t>alimentó con el maná que no conocías, ni tus padres habían conocido, para hacerte </a:t>
            </a:r>
            <a:r>
              <a:rPr lang="es-ES" sz="2000" b="1" dirty="0">
                <a:solidFill>
                  <a:prstClr val="black"/>
                </a:solidFill>
              </a:rPr>
              <a:t>entender</a:t>
            </a:r>
            <a:r>
              <a:rPr lang="es-ES" sz="2000" b="1" dirty="0">
                <a:solidFill>
                  <a:prstClr val="black"/>
                </a:solidFill>
              </a:rPr>
              <a:t> que el hombre no sólo vive de pan, sino que </a:t>
            </a:r>
            <a:r>
              <a:rPr lang="es-ES" sz="2000" b="1" dirty="0">
                <a:solidFill>
                  <a:prstClr val="black"/>
                </a:solidFill>
              </a:rPr>
              <a:t>vive de </a:t>
            </a:r>
            <a:r>
              <a:rPr lang="es-ES" sz="2000" b="1" dirty="0">
                <a:solidFill>
                  <a:prstClr val="black"/>
                </a:solidFill>
              </a:rPr>
              <a:t>todo lo que procede de la boca del </a:t>
            </a:r>
            <a:r>
              <a:rPr lang="es-ES" sz="2000" b="1" cap="small" dirty="0">
                <a:solidFill>
                  <a:prstClr val="black"/>
                </a:solidFill>
              </a:rPr>
              <a:t>Señor</a:t>
            </a:r>
            <a:r>
              <a:rPr lang="es-ES" sz="2000" b="1" dirty="0">
                <a:solidFill>
                  <a:prstClr val="black"/>
                </a:solidFill>
              </a:rPr>
              <a:t>.</a:t>
            </a:r>
            <a:endParaRPr lang="en-US" sz="2000" b="1" dirty="0">
              <a:solidFill>
                <a:prstClr val="black"/>
              </a:solidFill>
            </a:endParaRPr>
          </a:p>
        </p:txBody>
      </p:sp>
    </p:spTree>
    <p:extLst>
      <p:ext uri="{BB962C8B-B14F-4D97-AF65-F5344CB8AC3E}">
        <p14:creationId xmlns:p14="http://schemas.microsoft.com/office/powerpoint/2010/main" val="3407985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52400" y="100548"/>
            <a:ext cx="6477000" cy="3785652"/>
          </a:xfrm>
          <a:prstGeom prst="rect">
            <a:avLst/>
          </a:prstGeom>
        </p:spPr>
        <p:txBody>
          <a:bodyPr wrap="square">
            <a:spAutoFit/>
          </a:bodyPr>
          <a:lstStyle/>
          <a:p>
            <a:r>
              <a:rPr lang="en-US" sz="2000" b="1" u="sng" dirty="0">
                <a:solidFill>
                  <a:prstClr val="white"/>
                </a:solidFill>
                <a:effectLst>
                  <a:outerShdw blurRad="38100" dist="38100" dir="2700000" algn="tl">
                    <a:srgbClr val="000000">
                      <a:alpha val="43137"/>
                    </a:srgbClr>
                  </a:outerShdw>
                </a:effectLst>
              </a:rPr>
              <a:t>DEUTERONOMY 8:2-3</a:t>
            </a:r>
          </a:p>
          <a:p>
            <a:r>
              <a:rPr lang="en-US" sz="2000" b="1" dirty="0">
                <a:solidFill>
                  <a:prstClr val="white"/>
                </a:solidFill>
                <a:effectLst>
                  <a:outerShdw blurRad="38100" dist="38100" dir="2700000" algn="tl">
                    <a:srgbClr val="000000">
                      <a:alpha val="43137"/>
                    </a:srgbClr>
                  </a:outerShdw>
                </a:effectLst>
              </a:rPr>
              <a:t>“And you shall remember the whole way that the Lord your God has led you these forty years in the wilderness, that he might humble you, testing you to know what was in your heart, whether you would keep his commandments or not.  And he humbled you and let you hunger and</a:t>
            </a:r>
          </a:p>
          <a:p>
            <a:r>
              <a:rPr lang="en-US" sz="2000" b="1" dirty="0">
                <a:solidFill>
                  <a:prstClr val="white"/>
                </a:solidFill>
                <a:effectLst>
                  <a:outerShdw blurRad="38100" dist="38100" dir="2700000" algn="tl">
                    <a:srgbClr val="000000">
                      <a:alpha val="43137"/>
                    </a:srgbClr>
                  </a:outerShdw>
                </a:effectLst>
              </a:rPr>
              <a:t>fed you with manna, which you did not know,</a:t>
            </a:r>
          </a:p>
          <a:p>
            <a:r>
              <a:rPr lang="en-US" sz="2000" b="1" dirty="0">
                <a:solidFill>
                  <a:prstClr val="white"/>
                </a:solidFill>
                <a:effectLst>
                  <a:outerShdw blurRad="38100" dist="38100" dir="2700000" algn="tl">
                    <a:srgbClr val="000000">
                      <a:alpha val="43137"/>
                    </a:srgbClr>
                  </a:outerShdw>
                </a:effectLst>
              </a:rPr>
              <a:t>nor did your fathers know, that he might</a:t>
            </a:r>
          </a:p>
          <a:p>
            <a:r>
              <a:rPr lang="en-US" sz="2000" b="1" dirty="0">
                <a:solidFill>
                  <a:prstClr val="white"/>
                </a:solidFill>
                <a:effectLst>
                  <a:outerShdw blurRad="38100" dist="38100" dir="2700000" algn="tl">
                    <a:srgbClr val="000000">
                      <a:alpha val="43137"/>
                    </a:srgbClr>
                  </a:outerShdw>
                </a:effectLst>
              </a:rPr>
              <a:t>make you know that </a:t>
            </a:r>
            <a:r>
              <a:rPr lang="en-US" sz="2000" b="1" i="1" dirty="0">
                <a:solidFill>
                  <a:srgbClr val="FFFF00"/>
                </a:solidFill>
                <a:effectLst>
                  <a:outerShdw blurRad="38100" dist="38100" dir="2700000" algn="tl">
                    <a:srgbClr val="000000">
                      <a:alpha val="43137"/>
                    </a:srgbClr>
                  </a:outerShdw>
                </a:effectLst>
              </a:rPr>
              <a:t>man does not live</a:t>
            </a:r>
          </a:p>
          <a:p>
            <a:r>
              <a:rPr lang="en-US" sz="2000" b="1" i="1" dirty="0">
                <a:solidFill>
                  <a:srgbClr val="FFFF00"/>
                </a:solidFill>
                <a:effectLst>
                  <a:outerShdw blurRad="38100" dist="38100" dir="2700000" algn="tl">
                    <a:srgbClr val="000000">
                      <a:alpha val="43137"/>
                    </a:srgbClr>
                  </a:outerShdw>
                </a:effectLst>
              </a:rPr>
              <a:t>by bread alone, but man lives by</a:t>
            </a:r>
          </a:p>
          <a:p>
            <a:r>
              <a:rPr lang="en-US" sz="2000" b="1" i="1" dirty="0">
                <a:solidFill>
                  <a:srgbClr val="FFFF00"/>
                </a:solidFill>
                <a:effectLst>
                  <a:outerShdw blurRad="38100" dist="38100" dir="2700000" algn="tl">
                    <a:srgbClr val="000000">
                      <a:alpha val="43137"/>
                    </a:srgbClr>
                  </a:outerShdw>
                </a:effectLst>
              </a:rPr>
              <a:t>every word that comes from</a:t>
            </a:r>
          </a:p>
          <a:p>
            <a:r>
              <a:rPr lang="en-US" sz="2000" b="1" i="1" dirty="0">
                <a:solidFill>
                  <a:srgbClr val="FFFF00"/>
                </a:solidFill>
                <a:effectLst>
                  <a:outerShdw blurRad="38100" dist="38100" dir="2700000" algn="tl">
                    <a:srgbClr val="000000">
                      <a:alpha val="43137"/>
                    </a:srgbClr>
                  </a:outerShdw>
                </a:effectLst>
              </a:rPr>
              <a:t>the mouth of the Lord</a:t>
            </a:r>
            <a:r>
              <a:rPr lang="en-US" sz="2000" b="1" dirty="0">
                <a:solidFill>
                  <a:prstClr val="white"/>
                </a:solidFill>
                <a:effectLst>
                  <a:outerShdw blurRad="38100" dist="38100" dir="2700000" algn="tl">
                    <a:srgbClr val="000000">
                      <a:alpha val="43137"/>
                    </a:srgbClr>
                  </a:outerShdw>
                </a:effectLst>
              </a:rPr>
              <a:t>.”</a:t>
            </a:r>
            <a:endParaRPr lang="en-US" sz="2000" b="1" dirty="0">
              <a:solidFill>
                <a:prstClr val="white"/>
              </a:solidFill>
              <a:effectLst>
                <a:outerShdw blurRad="38100" dist="38100" dir="2700000" algn="tl">
                  <a:srgbClr val="000000">
                    <a:alpha val="43137"/>
                  </a:srgbClr>
                </a:outerShdw>
              </a:effectLst>
            </a:endParaRPr>
          </a:p>
        </p:txBody>
      </p:sp>
      <p:sp>
        <p:nvSpPr>
          <p:cNvPr id="4" name="Rectangle 3"/>
          <p:cNvSpPr/>
          <p:nvPr/>
        </p:nvSpPr>
        <p:spPr>
          <a:xfrm>
            <a:off x="1447800" y="3810000"/>
            <a:ext cx="7620000" cy="2862322"/>
          </a:xfrm>
          <a:prstGeom prst="rect">
            <a:avLst/>
          </a:prstGeom>
        </p:spPr>
        <p:txBody>
          <a:bodyPr wrap="square">
            <a:spAutoFit/>
          </a:bodyPr>
          <a:lstStyle/>
          <a:p>
            <a:pPr algn="r"/>
            <a:r>
              <a:rPr lang="en-US" sz="2000" b="1" dirty="0">
                <a:solidFill>
                  <a:prstClr val="black"/>
                </a:solidFill>
              </a:rPr>
              <a:t>			</a:t>
            </a:r>
            <a:r>
              <a:rPr lang="en-US" sz="2000" b="1" u="sng" dirty="0">
                <a:solidFill>
                  <a:prstClr val="black"/>
                </a:solidFill>
              </a:rPr>
              <a:t>DEUTERONOMIO 8:2-3</a:t>
            </a:r>
            <a:endParaRPr lang="en-US" sz="2000" b="1" u="sng" dirty="0">
              <a:solidFill>
                <a:prstClr val="black"/>
              </a:solidFill>
            </a:endParaRPr>
          </a:p>
          <a:p>
            <a:pPr algn="r"/>
            <a:r>
              <a:rPr lang="es-ES" sz="2000" b="1" dirty="0">
                <a:solidFill>
                  <a:prstClr val="black"/>
                </a:solidFill>
              </a:rPr>
              <a:t>			Y </a:t>
            </a:r>
            <a:r>
              <a:rPr lang="es-ES" sz="2000" b="1" dirty="0">
                <a:solidFill>
                  <a:prstClr val="black"/>
                </a:solidFill>
              </a:rPr>
              <a:t>te acordarás de todo el camino </a:t>
            </a:r>
            <a:r>
              <a:rPr lang="es-ES" sz="2000" b="1" dirty="0">
                <a:solidFill>
                  <a:prstClr val="black"/>
                </a:solidFill>
              </a:rPr>
              <a:t>por donde 		el</a:t>
            </a:r>
            <a:r>
              <a:rPr lang="es-ES" sz="2000" b="1" dirty="0">
                <a:solidFill>
                  <a:prstClr val="black"/>
                </a:solidFill>
              </a:rPr>
              <a:t> </a:t>
            </a:r>
            <a:r>
              <a:rPr lang="es-ES" sz="2000" b="1" cap="small" dirty="0">
                <a:solidFill>
                  <a:prstClr val="black"/>
                </a:solidFill>
              </a:rPr>
              <a:t>Señor</a:t>
            </a:r>
            <a:r>
              <a:rPr lang="es-ES" sz="2000" b="1" dirty="0">
                <a:solidFill>
                  <a:prstClr val="black"/>
                </a:solidFill>
              </a:rPr>
              <a:t> tu Dios te ha traído por </a:t>
            </a:r>
            <a:r>
              <a:rPr lang="es-ES" sz="2000" b="1" dirty="0">
                <a:solidFill>
                  <a:prstClr val="black"/>
                </a:solidFill>
              </a:rPr>
              <a:t>el desierto durante 			estos </a:t>
            </a:r>
            <a:r>
              <a:rPr lang="es-ES" sz="2000" b="1" dirty="0">
                <a:solidFill>
                  <a:prstClr val="black"/>
                </a:solidFill>
              </a:rPr>
              <a:t>cuarenta años, para humillarte, probándote, a </a:t>
            </a:r>
            <a:r>
              <a:rPr lang="es-ES" sz="2000" b="1" dirty="0">
                <a:solidFill>
                  <a:prstClr val="black"/>
                </a:solidFill>
              </a:rPr>
              <a:t>	fin </a:t>
            </a:r>
            <a:r>
              <a:rPr lang="es-ES" sz="2000" b="1" dirty="0">
                <a:solidFill>
                  <a:prstClr val="black"/>
                </a:solidFill>
              </a:rPr>
              <a:t>de saber lo que había en tu corazón, si guardarías o </a:t>
            </a:r>
            <a:r>
              <a:rPr lang="es-ES" sz="2000" b="1" dirty="0">
                <a:solidFill>
                  <a:prstClr val="black"/>
                </a:solidFill>
              </a:rPr>
              <a:t>no sus 	mandamientos</a:t>
            </a:r>
            <a:r>
              <a:rPr lang="es-ES" sz="2000" b="1" dirty="0">
                <a:solidFill>
                  <a:prstClr val="black"/>
                </a:solidFill>
              </a:rPr>
              <a:t>. </a:t>
            </a:r>
            <a:r>
              <a:rPr lang="es-ES" sz="2000" b="1" baseline="30000" dirty="0">
                <a:solidFill>
                  <a:prstClr val="black"/>
                </a:solidFill>
              </a:rPr>
              <a:t>3 </a:t>
            </a:r>
            <a:r>
              <a:rPr lang="es-ES" sz="2000" b="1" dirty="0">
                <a:solidFill>
                  <a:prstClr val="black"/>
                </a:solidFill>
              </a:rPr>
              <a:t>Y te humilló, y te dejó tener hambre, y </a:t>
            </a:r>
            <a:r>
              <a:rPr lang="es-ES" sz="2000" b="1" dirty="0">
                <a:solidFill>
                  <a:prstClr val="black"/>
                </a:solidFill>
              </a:rPr>
              <a:t>te </a:t>
            </a:r>
            <a:r>
              <a:rPr lang="es-ES" sz="2000" b="1" dirty="0">
                <a:solidFill>
                  <a:prstClr val="black"/>
                </a:solidFill>
              </a:rPr>
              <a:t>alimentó con el maná que no conocías, ni tus padres habían conocido, para </a:t>
            </a:r>
            <a:r>
              <a:rPr lang="es-ES" sz="2000" b="1" i="1" dirty="0">
                <a:solidFill>
                  <a:srgbClr val="FF0000"/>
                </a:solidFill>
                <a:effectLst>
                  <a:outerShdw blurRad="38100" dist="38100" dir="2700000" algn="tl">
                    <a:srgbClr val="000000">
                      <a:alpha val="43137"/>
                    </a:srgbClr>
                  </a:outerShdw>
                </a:effectLst>
              </a:rPr>
              <a:t>hacerte </a:t>
            </a:r>
            <a:r>
              <a:rPr lang="es-ES" sz="2000" b="1" i="1" dirty="0">
                <a:solidFill>
                  <a:srgbClr val="FF0000"/>
                </a:solidFill>
                <a:effectLst>
                  <a:outerShdw blurRad="38100" dist="38100" dir="2700000" algn="tl">
                    <a:srgbClr val="000000">
                      <a:alpha val="43137"/>
                    </a:srgbClr>
                  </a:outerShdw>
                </a:effectLst>
              </a:rPr>
              <a:t>entender</a:t>
            </a:r>
            <a:r>
              <a:rPr lang="es-ES" sz="2000" b="1" i="1" dirty="0">
                <a:solidFill>
                  <a:srgbClr val="FF0000"/>
                </a:solidFill>
                <a:effectLst>
                  <a:outerShdw blurRad="38100" dist="38100" dir="2700000" algn="tl">
                    <a:srgbClr val="000000">
                      <a:alpha val="43137"/>
                    </a:srgbClr>
                  </a:outerShdw>
                </a:effectLst>
              </a:rPr>
              <a:t> que el hombre no sólo vive de pan, sino que </a:t>
            </a:r>
            <a:r>
              <a:rPr lang="es-ES" sz="2000" b="1" i="1" dirty="0">
                <a:solidFill>
                  <a:srgbClr val="FF0000"/>
                </a:solidFill>
                <a:effectLst>
                  <a:outerShdw blurRad="38100" dist="38100" dir="2700000" algn="tl">
                    <a:srgbClr val="000000">
                      <a:alpha val="43137"/>
                    </a:srgbClr>
                  </a:outerShdw>
                </a:effectLst>
              </a:rPr>
              <a:t>vive de </a:t>
            </a:r>
            <a:r>
              <a:rPr lang="es-ES" sz="2000" b="1" i="1" dirty="0">
                <a:solidFill>
                  <a:srgbClr val="FF0000"/>
                </a:solidFill>
                <a:effectLst>
                  <a:outerShdw blurRad="38100" dist="38100" dir="2700000" algn="tl">
                    <a:srgbClr val="000000">
                      <a:alpha val="43137"/>
                    </a:srgbClr>
                  </a:outerShdw>
                </a:effectLst>
              </a:rPr>
              <a:t>todo lo que procede de la boca del </a:t>
            </a:r>
            <a:r>
              <a:rPr lang="es-ES" sz="2000" b="1" i="1" cap="small" dirty="0">
                <a:solidFill>
                  <a:srgbClr val="FF0000"/>
                </a:solidFill>
                <a:effectLst>
                  <a:outerShdw blurRad="38100" dist="38100" dir="2700000" algn="tl">
                    <a:srgbClr val="000000">
                      <a:alpha val="43137"/>
                    </a:srgbClr>
                  </a:outerShdw>
                </a:effectLst>
              </a:rPr>
              <a:t>Señor</a:t>
            </a:r>
            <a:r>
              <a:rPr lang="es-ES" sz="2000" b="1" i="1" dirty="0">
                <a:solidFill>
                  <a:srgbClr val="FF0000"/>
                </a:solidFill>
                <a:effectLst>
                  <a:outerShdw blurRad="38100" dist="38100" dir="2700000" algn="tl">
                    <a:srgbClr val="000000">
                      <a:alpha val="43137"/>
                    </a:srgbClr>
                  </a:outerShdw>
                </a:effectLst>
              </a:rPr>
              <a:t>.</a:t>
            </a:r>
            <a:endParaRPr lang="en-US" sz="2000" b="1"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2202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tx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52400" y="100548"/>
            <a:ext cx="6477000" cy="3785652"/>
          </a:xfrm>
          <a:prstGeom prst="rect">
            <a:avLst/>
          </a:prstGeom>
        </p:spPr>
        <p:txBody>
          <a:bodyPr wrap="square">
            <a:spAutoFit/>
          </a:bodyPr>
          <a:lstStyle/>
          <a:p>
            <a:r>
              <a:rPr lang="en-US" sz="2000" b="1" u="sng" dirty="0">
                <a:solidFill>
                  <a:prstClr val="white"/>
                </a:solidFill>
                <a:effectLst>
                  <a:outerShdw blurRad="38100" dist="38100" dir="2700000" algn="tl">
                    <a:srgbClr val="000000">
                      <a:alpha val="43137"/>
                    </a:srgbClr>
                  </a:outerShdw>
                </a:effectLst>
              </a:rPr>
              <a:t>DEUTERONOMY 8:2-3</a:t>
            </a:r>
          </a:p>
          <a:p>
            <a:r>
              <a:rPr lang="en-US" sz="2000" b="1" dirty="0">
                <a:solidFill>
                  <a:prstClr val="white"/>
                </a:solidFill>
                <a:effectLst>
                  <a:outerShdw blurRad="38100" dist="38100" dir="2700000" algn="tl">
                    <a:srgbClr val="000000">
                      <a:alpha val="43137"/>
                    </a:srgbClr>
                  </a:outerShdw>
                </a:effectLst>
              </a:rPr>
              <a:t>“And you shall remember the whole way that the Lord your </a:t>
            </a:r>
            <a:r>
              <a:rPr lang="en-US" sz="2000" b="1" u="sng" dirty="0">
                <a:solidFill>
                  <a:srgbClr val="FFFF00"/>
                </a:solidFill>
                <a:effectLst>
                  <a:outerShdw blurRad="38100" dist="38100" dir="2700000" algn="tl">
                    <a:srgbClr val="000000">
                      <a:alpha val="43137"/>
                    </a:srgbClr>
                  </a:outerShdw>
                </a:effectLst>
              </a:rPr>
              <a:t>God has led</a:t>
            </a:r>
            <a:r>
              <a:rPr lang="en-US" sz="2000" b="1" dirty="0">
                <a:solidFill>
                  <a:prstClr val="white"/>
                </a:solidFill>
                <a:effectLst>
                  <a:outerShdw blurRad="38100" dist="38100" dir="2700000" algn="tl">
                    <a:srgbClr val="000000">
                      <a:alpha val="43137"/>
                    </a:srgbClr>
                  </a:outerShdw>
                </a:effectLst>
              </a:rPr>
              <a:t> you these forty years in the wilderness, that he might humble you, testing you to know what was in your heart, whether you would keep his commandments or not.  And he humbled you and let you hunger and</a:t>
            </a:r>
          </a:p>
          <a:p>
            <a:r>
              <a:rPr lang="en-US" sz="2000" b="1" dirty="0">
                <a:solidFill>
                  <a:prstClr val="white"/>
                </a:solidFill>
                <a:effectLst>
                  <a:outerShdw blurRad="38100" dist="38100" dir="2700000" algn="tl">
                    <a:srgbClr val="000000">
                      <a:alpha val="43137"/>
                    </a:srgbClr>
                  </a:outerShdw>
                </a:effectLst>
              </a:rPr>
              <a:t>fed you with manna, which you did not know,</a:t>
            </a:r>
          </a:p>
          <a:p>
            <a:r>
              <a:rPr lang="en-US" sz="2000" b="1" dirty="0">
                <a:solidFill>
                  <a:prstClr val="white"/>
                </a:solidFill>
                <a:effectLst>
                  <a:outerShdw blurRad="38100" dist="38100" dir="2700000" algn="tl">
                    <a:srgbClr val="000000">
                      <a:alpha val="43137"/>
                    </a:srgbClr>
                  </a:outerShdw>
                </a:effectLst>
              </a:rPr>
              <a:t>nor did your fathers know, that he might</a:t>
            </a:r>
          </a:p>
          <a:p>
            <a:r>
              <a:rPr lang="en-US" sz="2000" b="1" dirty="0">
                <a:solidFill>
                  <a:prstClr val="white"/>
                </a:solidFill>
                <a:effectLst>
                  <a:outerShdw blurRad="38100" dist="38100" dir="2700000" algn="tl">
                    <a:srgbClr val="000000">
                      <a:alpha val="43137"/>
                    </a:srgbClr>
                  </a:outerShdw>
                </a:effectLst>
              </a:rPr>
              <a:t>make you know that </a:t>
            </a:r>
            <a:r>
              <a:rPr lang="en-US" sz="2000" b="1" i="1" dirty="0">
                <a:solidFill>
                  <a:srgbClr val="FFFF00"/>
                </a:solidFill>
                <a:effectLst>
                  <a:outerShdw blurRad="38100" dist="38100" dir="2700000" algn="tl">
                    <a:srgbClr val="000000">
                      <a:alpha val="43137"/>
                    </a:srgbClr>
                  </a:outerShdw>
                </a:effectLst>
              </a:rPr>
              <a:t>man does not live</a:t>
            </a:r>
          </a:p>
          <a:p>
            <a:r>
              <a:rPr lang="en-US" sz="2000" b="1" i="1" dirty="0">
                <a:solidFill>
                  <a:srgbClr val="FFFF00"/>
                </a:solidFill>
                <a:effectLst>
                  <a:outerShdw blurRad="38100" dist="38100" dir="2700000" algn="tl">
                    <a:srgbClr val="000000">
                      <a:alpha val="43137"/>
                    </a:srgbClr>
                  </a:outerShdw>
                </a:effectLst>
              </a:rPr>
              <a:t>by bread alone, but man lives by</a:t>
            </a:r>
          </a:p>
          <a:p>
            <a:r>
              <a:rPr lang="en-US" sz="2000" b="1" i="1" dirty="0">
                <a:solidFill>
                  <a:srgbClr val="FFFF00"/>
                </a:solidFill>
                <a:effectLst>
                  <a:outerShdw blurRad="38100" dist="38100" dir="2700000" algn="tl">
                    <a:srgbClr val="000000">
                      <a:alpha val="43137"/>
                    </a:srgbClr>
                  </a:outerShdw>
                </a:effectLst>
              </a:rPr>
              <a:t>every word that comes from</a:t>
            </a:r>
          </a:p>
          <a:p>
            <a:r>
              <a:rPr lang="en-US" sz="2000" b="1" i="1" dirty="0">
                <a:solidFill>
                  <a:srgbClr val="FFFF00"/>
                </a:solidFill>
                <a:effectLst>
                  <a:outerShdw blurRad="38100" dist="38100" dir="2700000" algn="tl">
                    <a:srgbClr val="000000">
                      <a:alpha val="43137"/>
                    </a:srgbClr>
                  </a:outerShdw>
                </a:effectLst>
              </a:rPr>
              <a:t>the mouth of the Lord</a:t>
            </a:r>
            <a:r>
              <a:rPr lang="en-US" sz="2000" b="1" dirty="0">
                <a:solidFill>
                  <a:prstClr val="white"/>
                </a:solidFill>
                <a:effectLst>
                  <a:outerShdw blurRad="38100" dist="38100" dir="2700000" algn="tl">
                    <a:srgbClr val="000000">
                      <a:alpha val="43137"/>
                    </a:srgbClr>
                  </a:outerShdw>
                </a:effectLst>
              </a:rPr>
              <a:t>.”</a:t>
            </a:r>
            <a:endParaRPr lang="en-US" sz="2000" b="1" dirty="0">
              <a:solidFill>
                <a:prstClr val="white"/>
              </a:solidFill>
              <a:effectLst>
                <a:outerShdw blurRad="38100" dist="38100" dir="2700000" algn="tl">
                  <a:srgbClr val="000000">
                    <a:alpha val="43137"/>
                  </a:srgbClr>
                </a:outerShdw>
              </a:effectLst>
            </a:endParaRPr>
          </a:p>
        </p:txBody>
      </p:sp>
      <p:sp>
        <p:nvSpPr>
          <p:cNvPr id="5" name="Rectangle 4"/>
          <p:cNvSpPr/>
          <p:nvPr/>
        </p:nvSpPr>
        <p:spPr>
          <a:xfrm>
            <a:off x="1447800" y="3810000"/>
            <a:ext cx="7620000" cy="2862322"/>
          </a:xfrm>
          <a:prstGeom prst="rect">
            <a:avLst/>
          </a:prstGeom>
        </p:spPr>
        <p:txBody>
          <a:bodyPr wrap="square">
            <a:spAutoFit/>
          </a:bodyPr>
          <a:lstStyle/>
          <a:p>
            <a:pPr algn="r"/>
            <a:r>
              <a:rPr lang="en-US" sz="2000" b="1" dirty="0">
                <a:solidFill>
                  <a:prstClr val="black"/>
                </a:solidFill>
              </a:rPr>
              <a:t>			</a:t>
            </a:r>
            <a:r>
              <a:rPr lang="en-US" sz="2000" b="1" u="sng" dirty="0">
                <a:solidFill>
                  <a:prstClr val="black"/>
                </a:solidFill>
              </a:rPr>
              <a:t>DEUTERONOMIO 8:2-3</a:t>
            </a:r>
            <a:endParaRPr lang="en-US" sz="2000" b="1" u="sng" dirty="0">
              <a:solidFill>
                <a:prstClr val="black"/>
              </a:solidFill>
            </a:endParaRPr>
          </a:p>
          <a:p>
            <a:pPr algn="r"/>
            <a:r>
              <a:rPr lang="es-ES" sz="2000" b="1" dirty="0">
                <a:solidFill>
                  <a:prstClr val="black"/>
                </a:solidFill>
              </a:rPr>
              <a:t>			Y </a:t>
            </a:r>
            <a:r>
              <a:rPr lang="es-ES" sz="2000" b="1" dirty="0">
                <a:solidFill>
                  <a:prstClr val="black"/>
                </a:solidFill>
              </a:rPr>
              <a:t>te acordarás de todo el camino </a:t>
            </a:r>
            <a:r>
              <a:rPr lang="es-ES" sz="2000" b="1" dirty="0">
                <a:solidFill>
                  <a:prstClr val="black"/>
                </a:solidFill>
              </a:rPr>
              <a:t>por donde 		el</a:t>
            </a:r>
            <a:r>
              <a:rPr lang="es-ES" sz="2000" b="1" dirty="0">
                <a:solidFill>
                  <a:prstClr val="black"/>
                </a:solidFill>
              </a:rPr>
              <a:t> </a:t>
            </a:r>
            <a:r>
              <a:rPr lang="es-ES" sz="2000" b="1" cap="small" dirty="0">
                <a:solidFill>
                  <a:prstClr val="black"/>
                </a:solidFill>
              </a:rPr>
              <a:t>Señor</a:t>
            </a:r>
            <a:r>
              <a:rPr lang="es-ES" sz="2000" b="1" dirty="0">
                <a:solidFill>
                  <a:prstClr val="black"/>
                </a:solidFill>
              </a:rPr>
              <a:t> tu </a:t>
            </a:r>
            <a:r>
              <a:rPr lang="es-ES" sz="2000" b="1" u="sng" dirty="0">
                <a:solidFill>
                  <a:srgbClr val="FF0000"/>
                </a:solidFill>
              </a:rPr>
              <a:t>Dios te ha traído</a:t>
            </a:r>
            <a:r>
              <a:rPr lang="es-ES" sz="2000" b="1" dirty="0">
                <a:solidFill>
                  <a:prstClr val="black"/>
                </a:solidFill>
              </a:rPr>
              <a:t> por </a:t>
            </a:r>
            <a:r>
              <a:rPr lang="es-ES" sz="2000" b="1" dirty="0">
                <a:solidFill>
                  <a:prstClr val="black"/>
                </a:solidFill>
              </a:rPr>
              <a:t>el desierto durante 			estos </a:t>
            </a:r>
            <a:r>
              <a:rPr lang="es-ES" sz="2000" b="1" dirty="0">
                <a:solidFill>
                  <a:prstClr val="black"/>
                </a:solidFill>
              </a:rPr>
              <a:t>cuarenta años, para humillarte, probándote, a </a:t>
            </a:r>
            <a:r>
              <a:rPr lang="es-ES" sz="2000" b="1" dirty="0">
                <a:solidFill>
                  <a:prstClr val="black"/>
                </a:solidFill>
              </a:rPr>
              <a:t>	fin </a:t>
            </a:r>
            <a:r>
              <a:rPr lang="es-ES" sz="2000" b="1" dirty="0">
                <a:solidFill>
                  <a:prstClr val="black"/>
                </a:solidFill>
              </a:rPr>
              <a:t>de saber lo que había en tu corazón, si guardarías o </a:t>
            </a:r>
            <a:r>
              <a:rPr lang="es-ES" sz="2000" b="1" dirty="0">
                <a:solidFill>
                  <a:prstClr val="black"/>
                </a:solidFill>
              </a:rPr>
              <a:t>no sus 	mandamientos</a:t>
            </a:r>
            <a:r>
              <a:rPr lang="es-ES" sz="2000" b="1" dirty="0">
                <a:solidFill>
                  <a:prstClr val="black"/>
                </a:solidFill>
              </a:rPr>
              <a:t>. </a:t>
            </a:r>
            <a:r>
              <a:rPr lang="es-ES" sz="2000" b="1" baseline="30000" dirty="0">
                <a:solidFill>
                  <a:prstClr val="black"/>
                </a:solidFill>
              </a:rPr>
              <a:t>3 </a:t>
            </a:r>
            <a:r>
              <a:rPr lang="es-ES" sz="2000" b="1" dirty="0">
                <a:solidFill>
                  <a:prstClr val="black"/>
                </a:solidFill>
              </a:rPr>
              <a:t>Y te humilló, y te dejó tener hambre, y </a:t>
            </a:r>
            <a:r>
              <a:rPr lang="es-ES" sz="2000" b="1" dirty="0">
                <a:solidFill>
                  <a:prstClr val="black"/>
                </a:solidFill>
              </a:rPr>
              <a:t>te </a:t>
            </a:r>
            <a:r>
              <a:rPr lang="es-ES" sz="2000" b="1" dirty="0">
                <a:solidFill>
                  <a:prstClr val="black"/>
                </a:solidFill>
              </a:rPr>
              <a:t>alimentó con el maná que no conocías, ni tus padres habían conocido, para </a:t>
            </a:r>
            <a:r>
              <a:rPr lang="es-ES" sz="2000" b="1" i="1" dirty="0">
                <a:solidFill>
                  <a:srgbClr val="FF0000"/>
                </a:solidFill>
                <a:effectLst>
                  <a:outerShdw blurRad="38100" dist="38100" dir="2700000" algn="tl">
                    <a:srgbClr val="000000">
                      <a:alpha val="43137"/>
                    </a:srgbClr>
                  </a:outerShdw>
                </a:effectLst>
              </a:rPr>
              <a:t>hacerte </a:t>
            </a:r>
            <a:r>
              <a:rPr lang="es-ES" sz="2000" b="1" i="1" dirty="0">
                <a:solidFill>
                  <a:srgbClr val="FF0000"/>
                </a:solidFill>
                <a:effectLst>
                  <a:outerShdw blurRad="38100" dist="38100" dir="2700000" algn="tl">
                    <a:srgbClr val="000000">
                      <a:alpha val="43137"/>
                    </a:srgbClr>
                  </a:outerShdw>
                </a:effectLst>
              </a:rPr>
              <a:t>entender</a:t>
            </a:r>
            <a:r>
              <a:rPr lang="es-ES" sz="2000" b="1" i="1" dirty="0">
                <a:solidFill>
                  <a:srgbClr val="FF0000"/>
                </a:solidFill>
                <a:effectLst>
                  <a:outerShdw blurRad="38100" dist="38100" dir="2700000" algn="tl">
                    <a:srgbClr val="000000">
                      <a:alpha val="43137"/>
                    </a:srgbClr>
                  </a:outerShdw>
                </a:effectLst>
              </a:rPr>
              <a:t> que el hombre no sólo vive de pan, sino que </a:t>
            </a:r>
            <a:r>
              <a:rPr lang="es-ES" sz="2000" b="1" i="1" dirty="0">
                <a:solidFill>
                  <a:srgbClr val="FF0000"/>
                </a:solidFill>
                <a:effectLst>
                  <a:outerShdw blurRad="38100" dist="38100" dir="2700000" algn="tl">
                    <a:srgbClr val="000000">
                      <a:alpha val="43137"/>
                    </a:srgbClr>
                  </a:outerShdw>
                </a:effectLst>
              </a:rPr>
              <a:t>vive de </a:t>
            </a:r>
            <a:r>
              <a:rPr lang="es-ES" sz="2000" b="1" i="1" dirty="0">
                <a:solidFill>
                  <a:srgbClr val="FF0000"/>
                </a:solidFill>
                <a:effectLst>
                  <a:outerShdw blurRad="38100" dist="38100" dir="2700000" algn="tl">
                    <a:srgbClr val="000000">
                      <a:alpha val="43137"/>
                    </a:srgbClr>
                  </a:outerShdw>
                </a:effectLst>
              </a:rPr>
              <a:t>todo lo que procede de la boca del </a:t>
            </a:r>
            <a:r>
              <a:rPr lang="es-ES" sz="2000" b="1" i="1" cap="small" dirty="0">
                <a:solidFill>
                  <a:srgbClr val="FF0000"/>
                </a:solidFill>
                <a:effectLst>
                  <a:outerShdw blurRad="38100" dist="38100" dir="2700000" algn="tl">
                    <a:srgbClr val="000000">
                      <a:alpha val="43137"/>
                    </a:srgbClr>
                  </a:outerShdw>
                </a:effectLst>
              </a:rPr>
              <a:t>Señor</a:t>
            </a:r>
            <a:r>
              <a:rPr lang="es-ES" sz="2000" b="1" i="1" dirty="0">
                <a:solidFill>
                  <a:srgbClr val="FF0000"/>
                </a:solidFill>
                <a:effectLst>
                  <a:outerShdw blurRad="38100" dist="38100" dir="2700000" algn="tl">
                    <a:srgbClr val="000000">
                      <a:alpha val="43137"/>
                    </a:srgbClr>
                  </a:outerShdw>
                </a:effectLst>
              </a:rPr>
              <a:t>.</a:t>
            </a:r>
            <a:endParaRPr lang="en-US" sz="2000" b="1" i="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rot="3016463">
            <a:off x="5906970" y="1330805"/>
            <a:ext cx="3648064" cy="430887"/>
          </a:xfrm>
          <a:prstGeom prst="rect">
            <a:avLst/>
          </a:prstGeom>
          <a:gradFill flip="none" rotWithShape="1">
            <a:gsLst>
              <a:gs pos="7000">
                <a:srgbClr val="002060">
                  <a:lumMod val="75000"/>
                </a:srgbClr>
              </a:gs>
              <a:gs pos="4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en-US" sz="2200" b="1" dirty="0">
                <a:solidFill>
                  <a:srgbClr val="FFFF00"/>
                </a:solidFill>
                <a:effectLst>
                  <a:outerShdw blurRad="38100" dist="38100" dir="2700000" algn="tl">
                    <a:srgbClr val="000000">
                      <a:alpha val="43137"/>
                    </a:srgbClr>
                  </a:outerShdw>
                </a:effectLst>
              </a:rPr>
              <a:t>led by God  </a:t>
            </a:r>
            <a:r>
              <a:rPr lang="en-US" sz="2200" dirty="0" err="1">
                <a:solidFill>
                  <a:srgbClr val="FF0000"/>
                </a:solidFill>
                <a:effectLst>
                  <a:outerShdw blurRad="38100" dist="38100" dir="2700000" algn="tl">
                    <a:srgbClr val="000000">
                      <a:alpha val="43137"/>
                    </a:srgbClr>
                  </a:outerShdw>
                </a:effectLst>
              </a:rPr>
              <a:t>llevado</a:t>
            </a:r>
            <a:r>
              <a:rPr lang="en-US" sz="2200" dirty="0">
                <a:solidFill>
                  <a:srgbClr val="FF0000"/>
                </a:solidFill>
                <a:effectLst>
                  <a:outerShdw blurRad="38100" dist="38100" dir="2700000" algn="tl">
                    <a:srgbClr val="000000">
                      <a:alpha val="43137"/>
                    </a:srgbClr>
                  </a:outerShdw>
                </a:effectLst>
              </a:rPr>
              <a:t> </a:t>
            </a:r>
            <a:r>
              <a:rPr lang="en-US" sz="2200" dirty="0" err="1">
                <a:solidFill>
                  <a:srgbClr val="FF0000"/>
                </a:solidFill>
                <a:effectLst>
                  <a:outerShdw blurRad="38100" dist="38100" dir="2700000" algn="tl">
                    <a:srgbClr val="000000">
                      <a:alpha val="43137"/>
                    </a:srgbClr>
                  </a:outerShdw>
                </a:effectLst>
              </a:rPr>
              <a:t>por</a:t>
            </a:r>
            <a:r>
              <a:rPr lang="en-US" sz="2200" dirty="0">
                <a:solidFill>
                  <a:srgbClr val="FF0000"/>
                </a:solidFill>
                <a:effectLst>
                  <a:outerShdw blurRad="38100" dist="38100" dir="2700000" algn="tl">
                    <a:srgbClr val="000000">
                      <a:alpha val="43137"/>
                    </a:srgbClr>
                  </a:outerShdw>
                </a:effectLst>
              </a:rPr>
              <a:t> Dios</a:t>
            </a:r>
          </a:p>
        </p:txBody>
      </p:sp>
    </p:spTree>
    <p:extLst>
      <p:ext uri="{BB962C8B-B14F-4D97-AF65-F5344CB8AC3E}">
        <p14:creationId xmlns:p14="http://schemas.microsoft.com/office/powerpoint/2010/main" val="132956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3875</TotalTime>
  <Words>1457</Words>
  <Application>Microsoft Office PowerPoint</Application>
  <PresentationFormat>On-screen Show (4:3)</PresentationFormat>
  <Paragraphs>300</Paragraphs>
  <Slides>23</Slides>
  <Notes>13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15</cp:revision>
  <dcterms:created xsi:type="dcterms:W3CDTF">2017-06-08T21:10:04Z</dcterms:created>
  <dcterms:modified xsi:type="dcterms:W3CDTF">2017-06-11T13:45:32Z</dcterms:modified>
</cp:coreProperties>
</file>