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8" r:id="rId4"/>
    <p:sldId id="260" r:id="rId5"/>
    <p:sldId id="268" r:id="rId6"/>
    <p:sldId id="262" r:id="rId7"/>
    <p:sldId id="263" r:id="rId8"/>
    <p:sldId id="266" r:id="rId9"/>
    <p:sldId id="267" r:id="rId10"/>
    <p:sldId id="264" r:id="rId11"/>
    <p:sldId id="269" r:id="rId12"/>
    <p:sldId id="261" r:id="rId13"/>
    <p:sldId id="270" r:id="rId14"/>
    <p:sldId id="271" r:id="rId15"/>
    <p:sldId id="259" r:id="rId16"/>
    <p:sldId id="25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0FFF5-D374-4421-B4E1-F1E53A68B251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89B75-BA15-4B35-ADEF-F0D4AFC62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7FC5-A652-4E7E-9610-F537ED060DF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F7FC5-A652-4E7E-9610-F537ED060DF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7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45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02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725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99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50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737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93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5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4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654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831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4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3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8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0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3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9A3DE-E08D-4640-8CE1-2FEADE2B686B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D072-26E7-4F33-9828-3E8FA5507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9F9BE-BEE5-463E-874E-B5694B07B3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F0FE-A84D-433E-B09A-3F311DC8C61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0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38400" y="175260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May 21, 2017</a:t>
            </a:r>
          </a:p>
          <a:p>
            <a:pPr algn="ctr"/>
            <a:r>
              <a:rPr lang="en-US" sz="2400" b="1" dirty="0"/>
              <a:t>Exton PA</a:t>
            </a:r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Sunday, 11:00 am</a:t>
            </a:r>
          </a:p>
        </p:txBody>
      </p:sp>
    </p:spTree>
    <p:extLst>
      <p:ext uri="{BB962C8B-B14F-4D97-AF65-F5344CB8AC3E}">
        <p14:creationId xmlns:p14="http://schemas.microsoft.com/office/powerpoint/2010/main" val="367894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Hebrews 11:8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68766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By faith Abraham, when </a:t>
            </a:r>
            <a:r>
              <a:rPr lang="en-US" sz="2400" b="1" i="1" u="sng" dirty="0">
                <a:latin typeface="Palatino Linotype" panose="02040502050505030304" pitchFamily="18" charset="0"/>
              </a:rPr>
              <a:t>he was called</a:t>
            </a:r>
            <a:r>
              <a:rPr lang="en-US" sz="2400" i="1" dirty="0">
                <a:latin typeface="Palatino Linotype" panose="02040502050505030304" pitchFamily="18" charset="0"/>
              </a:rPr>
              <a:t>, obeyed by going out to a place which he was to receive for an inheritance; and he went out, not knowing where he was going</a:t>
            </a:r>
            <a:r>
              <a:rPr lang="en-US" sz="2400" dirty="0"/>
              <a:t>.</a:t>
            </a:r>
            <a:endParaRPr lang="en-US" sz="24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483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God by His Word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7924800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Psalm 22</a:t>
            </a: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1 </a:t>
            </a:r>
            <a:r>
              <a:rPr lang="en-US" sz="2000" b="1" i="1" dirty="0">
                <a:latin typeface="Palatino Linotype" panose="02040502050505030304" pitchFamily="18" charset="0"/>
              </a:rPr>
              <a:t> </a:t>
            </a:r>
            <a:r>
              <a:rPr lang="en-US" sz="2000" i="1" dirty="0">
                <a:latin typeface="Palatino Linotype" panose="02040502050505030304" pitchFamily="18" charset="0"/>
              </a:rPr>
              <a:t>My God, my God, why have You forsaken me?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Far from my deliverance are the words of my groaning.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2 </a:t>
            </a:r>
            <a:r>
              <a:rPr lang="en-US" sz="2000" i="1" dirty="0">
                <a:latin typeface="Palatino Linotype" panose="02040502050505030304" pitchFamily="18" charset="0"/>
              </a:rPr>
              <a:t>O my God, I cry by day, but You do not answer;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And by night, but I have no rest.</a:t>
            </a: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3 </a:t>
            </a:r>
            <a:r>
              <a:rPr lang="en-US" sz="2000" i="1" dirty="0">
                <a:latin typeface="Palatino Linotype" panose="02040502050505030304" pitchFamily="18" charset="0"/>
              </a:rPr>
              <a:t>Yet You are holy,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O You who are enthroned upon the praises of Israel.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i="1" dirty="0">
                <a:latin typeface="Palatino Linotype" panose="02040502050505030304" pitchFamily="18" charset="0"/>
              </a:rPr>
              <a:t>In You our fathers trusted;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They trusted and You delivered them.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i="1" dirty="0">
                <a:latin typeface="Palatino Linotype" panose="02040502050505030304" pitchFamily="18" charset="0"/>
              </a:rPr>
              <a:t>To You they cried out and were delivered;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In You they trusted and were not disappointed.</a:t>
            </a:r>
          </a:p>
          <a:p>
            <a:endParaRPr lang="en-US" sz="2000" b="1" i="1" baseline="30000" dirty="0">
              <a:latin typeface="Palatino Linotype" panose="02040502050505030304" pitchFamily="18" charset="0"/>
            </a:endParaRP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19 </a:t>
            </a:r>
            <a:r>
              <a:rPr lang="en-US" sz="2000" i="1" dirty="0">
                <a:latin typeface="Palatino Linotype" panose="02040502050505030304" pitchFamily="18" charset="0"/>
              </a:rPr>
              <a:t>But You, O </a:t>
            </a:r>
            <a:r>
              <a:rPr lang="en-US" sz="2000" i="1" cap="small" dirty="0">
                <a:latin typeface="Palatino Linotype" panose="02040502050505030304" pitchFamily="18" charset="0"/>
              </a:rPr>
              <a:t>Lord</a:t>
            </a:r>
            <a:r>
              <a:rPr lang="en-US" sz="2000" i="1" dirty="0">
                <a:latin typeface="Palatino Linotype" panose="02040502050505030304" pitchFamily="18" charset="0"/>
              </a:rPr>
              <a:t>, be not far off;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O You my help, hasten to my assistance.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20 </a:t>
            </a:r>
            <a:r>
              <a:rPr lang="en-US" sz="2000" i="1" dirty="0">
                <a:latin typeface="Palatino Linotype" panose="02040502050505030304" pitchFamily="18" charset="0"/>
              </a:rPr>
              <a:t>Deliver my soul from the sword,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My only life from the power of the dog.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21 </a:t>
            </a:r>
            <a:r>
              <a:rPr lang="en-US" sz="2000" i="1" dirty="0">
                <a:latin typeface="Palatino Linotype" panose="02040502050505030304" pitchFamily="18" charset="0"/>
              </a:rPr>
              <a:t>Save me from the lion’s mouth;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From the horns of the wild oxen You answer 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77000" y="1374604"/>
            <a:ext cx="1591477" cy="1035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distress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87386" y="3155034"/>
            <a:ext cx="2271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knows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87386" y="4866382"/>
            <a:ext cx="2271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relies on 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438400"/>
            <a:ext cx="6096000" cy="2677656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effectLst>
            <a:outerShdw blurRad="50800" dist="1016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Palatino Linotype" panose="02040502050505030304" pitchFamily="18" charset="0"/>
              </a:rPr>
              <a:t>2 Timothy 1</a:t>
            </a:r>
            <a:endParaRPr lang="en-US" sz="2400" b="1" u="sng" baseline="30000" dirty="0">
              <a:latin typeface="Palatino Linotype" panose="02040502050505030304" pitchFamily="18" charset="0"/>
            </a:endParaRPr>
          </a:p>
          <a:p>
            <a:r>
              <a:rPr lang="en-US" sz="2400" b="1" baseline="30000" dirty="0">
                <a:latin typeface="Palatino Linotype" panose="02040502050505030304" pitchFamily="18" charset="0"/>
              </a:rPr>
              <a:t>12 </a:t>
            </a:r>
            <a:r>
              <a:rPr lang="en-US" sz="2400" dirty="0">
                <a:latin typeface="Palatino Linotype" panose="02040502050505030304" pitchFamily="18" charset="0"/>
              </a:rPr>
              <a:t>For this reason I also suffer these things, but I am not ashamed;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for I know whom I have believed</a:t>
            </a:r>
          </a:p>
          <a:p>
            <a:r>
              <a:rPr lang="en-US" sz="2400" dirty="0">
                <a:latin typeface="Palatino Linotype" panose="02040502050505030304" pitchFamily="18" charset="0"/>
              </a:rPr>
              <a:t>and I am convinced that He is able to guard what I have entrusted to Him until that day.</a:t>
            </a:r>
          </a:p>
        </p:txBody>
      </p:sp>
    </p:spTree>
    <p:extLst>
      <p:ext uri="{BB962C8B-B14F-4D97-AF65-F5344CB8AC3E}">
        <p14:creationId xmlns:p14="http://schemas.microsoft.com/office/powerpoint/2010/main" val="363433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  <p:bldP spid="5" grpId="0"/>
      <p:bldP spid="7" grpId="0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81000" y="1374604"/>
            <a:ext cx="5791200" cy="103596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God by His Word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066800"/>
            <a:ext cx="7924800" cy="5529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Palatino Linotype" panose="02040502050505030304" pitchFamily="18" charset="0"/>
              </a:rPr>
              <a:t>Psalm 22</a:t>
            </a: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1 </a:t>
            </a:r>
            <a:r>
              <a:rPr lang="en-US" sz="2000" b="1" i="1" dirty="0">
                <a:latin typeface="Palatino Linotype" panose="02040502050505030304" pitchFamily="18" charset="0"/>
              </a:rPr>
              <a:t> </a:t>
            </a:r>
            <a:r>
              <a:rPr lang="en-US" sz="2000" i="1" dirty="0">
                <a:latin typeface="Palatino Linotype" panose="02040502050505030304" pitchFamily="18" charset="0"/>
              </a:rPr>
              <a:t>My God, my God, why have You forsaken me?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Far from my deliverance are the words of my groaning.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2 </a:t>
            </a:r>
            <a:r>
              <a:rPr lang="en-US" sz="2000" i="1" dirty="0">
                <a:latin typeface="Palatino Linotype" panose="02040502050505030304" pitchFamily="18" charset="0"/>
              </a:rPr>
              <a:t>O my God, I cry by day, but You do not answer;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And by night, but I have no rest.</a:t>
            </a: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3 </a:t>
            </a:r>
            <a:r>
              <a:rPr lang="en-US" sz="2000" i="1" dirty="0">
                <a:latin typeface="Palatino Linotype" panose="02040502050505030304" pitchFamily="18" charset="0"/>
              </a:rPr>
              <a:t>Yet You are holy,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O You who are enthroned upon the praises of Israel.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4 </a:t>
            </a:r>
            <a:r>
              <a:rPr lang="en-US" sz="2000" i="1" dirty="0">
                <a:latin typeface="Palatino Linotype" panose="02040502050505030304" pitchFamily="18" charset="0"/>
              </a:rPr>
              <a:t>In You our fathers trusted;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They trusted and You delivered them.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5 </a:t>
            </a:r>
            <a:r>
              <a:rPr lang="en-US" sz="2000" i="1" dirty="0">
                <a:latin typeface="Palatino Linotype" panose="02040502050505030304" pitchFamily="18" charset="0"/>
              </a:rPr>
              <a:t>To You they cried out and were delivered;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In You they trusted and were not disappointed.</a:t>
            </a:r>
          </a:p>
          <a:p>
            <a:endParaRPr lang="en-US" sz="2000" b="1" i="1" baseline="30000" dirty="0">
              <a:latin typeface="Palatino Linotype" panose="02040502050505030304" pitchFamily="18" charset="0"/>
            </a:endParaRPr>
          </a:p>
          <a:p>
            <a:r>
              <a:rPr lang="en-US" sz="2000" b="1" i="1" baseline="30000" dirty="0">
                <a:latin typeface="Palatino Linotype" panose="02040502050505030304" pitchFamily="18" charset="0"/>
              </a:rPr>
              <a:t>19 </a:t>
            </a:r>
            <a:r>
              <a:rPr lang="en-US" sz="2000" i="1" dirty="0">
                <a:latin typeface="Palatino Linotype" panose="02040502050505030304" pitchFamily="18" charset="0"/>
              </a:rPr>
              <a:t>But You, O </a:t>
            </a:r>
            <a:r>
              <a:rPr lang="en-US" sz="2000" i="1" cap="small" dirty="0">
                <a:latin typeface="Palatino Linotype" panose="02040502050505030304" pitchFamily="18" charset="0"/>
              </a:rPr>
              <a:t>Lord</a:t>
            </a:r>
            <a:r>
              <a:rPr lang="en-US" sz="2000" i="1" dirty="0">
                <a:latin typeface="Palatino Linotype" panose="02040502050505030304" pitchFamily="18" charset="0"/>
              </a:rPr>
              <a:t>, be not far off;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O You my help, hasten to my assistance.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20 </a:t>
            </a:r>
            <a:r>
              <a:rPr lang="en-US" sz="2000" i="1" dirty="0">
                <a:latin typeface="Palatino Linotype" panose="02040502050505030304" pitchFamily="18" charset="0"/>
              </a:rPr>
              <a:t>Deliver my soul from the sword,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My only life from the power of the dog.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b="1" i="1" baseline="30000" dirty="0">
                <a:latin typeface="Palatino Linotype" panose="02040502050505030304" pitchFamily="18" charset="0"/>
              </a:rPr>
              <a:t>21 </a:t>
            </a:r>
            <a:r>
              <a:rPr lang="en-US" sz="2000" i="1" dirty="0">
                <a:latin typeface="Palatino Linotype" panose="02040502050505030304" pitchFamily="18" charset="0"/>
              </a:rPr>
              <a:t>Save me from the lion’s mouth;</a:t>
            </a:r>
            <a:br>
              <a:rPr lang="en-US" sz="2000" i="1" dirty="0">
                <a:latin typeface="Palatino Linotype" panose="02040502050505030304" pitchFamily="18" charset="0"/>
              </a:rPr>
            </a:br>
            <a:r>
              <a:rPr lang="en-US" sz="2000" i="1" dirty="0">
                <a:latin typeface="Palatino Linotype" panose="02040502050505030304" pitchFamily="18" charset="0"/>
              </a:rPr>
              <a:t>From the horns of the wild oxen You answer me.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102114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…even as his very words are inspired!</a:t>
            </a:r>
          </a:p>
        </p:txBody>
      </p:sp>
    </p:spTree>
    <p:extLst>
      <p:ext uri="{BB962C8B-B14F-4D97-AF65-F5344CB8AC3E}">
        <p14:creationId xmlns:p14="http://schemas.microsoft.com/office/powerpoint/2010/main" val="11969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</p:spTree>
    <p:extLst>
      <p:ext uri="{BB962C8B-B14F-4D97-AF65-F5344CB8AC3E}">
        <p14:creationId xmlns:p14="http://schemas.microsoft.com/office/powerpoint/2010/main" val="229568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Know God by His Word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94990" y="1219200"/>
            <a:ext cx="59540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Knowing God through his word is not an inferior knowledge.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It is not an inferior spirituality.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To be dissatisfied with this and to strive for something “more” is to be discontent with walking by faith.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It is an effort to walk by “sight”</a:t>
            </a:r>
          </a:p>
        </p:txBody>
      </p:sp>
    </p:spTree>
    <p:extLst>
      <p:ext uri="{BB962C8B-B14F-4D97-AF65-F5344CB8AC3E}">
        <p14:creationId xmlns:p14="http://schemas.microsoft.com/office/powerpoint/2010/main" val="215565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80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4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05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Up Arrow 24"/>
          <p:cNvSpPr/>
          <p:nvPr/>
        </p:nvSpPr>
        <p:spPr>
          <a:xfrm rot="1793729">
            <a:off x="7690230" y="3874019"/>
            <a:ext cx="533400" cy="10357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7543800" y="0"/>
            <a:ext cx="1600200" cy="68580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8" name="Picture 4" descr="C:\Users\Jeff Smelser\Documents\wp\Class\Isaiah\cr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989179"/>
            <a:ext cx="856488" cy="1040021"/>
          </a:xfrm>
          <a:prstGeom prst="rect">
            <a:avLst/>
          </a:prstGeom>
          <a:noFill/>
        </p:spPr>
      </p:pic>
      <p:sp>
        <p:nvSpPr>
          <p:cNvPr id="10" name="Up Arrow 9"/>
          <p:cNvSpPr/>
          <p:nvPr/>
        </p:nvSpPr>
        <p:spPr>
          <a:xfrm rot="776465">
            <a:off x="1159861" y="1870169"/>
            <a:ext cx="533400" cy="26319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047875"/>
            <a:ext cx="2143125" cy="2143125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2" name="Up Arrow 11"/>
          <p:cNvSpPr/>
          <p:nvPr/>
        </p:nvSpPr>
        <p:spPr>
          <a:xfrm rot="10074404">
            <a:off x="7830430" y="1919656"/>
            <a:ext cx="533400" cy="20653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2762" y="4229100"/>
            <a:ext cx="70403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8447976" y="0"/>
            <a:ext cx="696024" cy="3214662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2800" b="1" spc="100" dirty="0">
                <a:ln w="18000">
                  <a:solidFill>
                    <a:srgbClr val="4F81BD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4F81BD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HEAVEN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458200" y="4557738"/>
            <a:ext cx="696024" cy="2300262"/>
          </a:xfrm>
          <a:prstGeom prst="rect">
            <a:avLst/>
          </a:prstGeom>
          <a:solidFill>
            <a:schemeClr val="tx1"/>
          </a:solidFill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2800" b="1" spc="100" dirty="0">
                <a:ln w="18000">
                  <a:solidFill>
                    <a:srgbClr val="FF0000"/>
                  </a:solidFill>
                  <a:prstDash val="solid"/>
                </a:ln>
                <a:solidFill>
                  <a:prstClr val="white"/>
                </a:solidFill>
                <a:effectLst>
                  <a:outerShdw blurRad="25000" dist="20000" dir="16020000" algn="tl">
                    <a:srgbClr val="4F81BD">
                      <a:satMod val="200000"/>
                      <a:shade val="1000"/>
                      <a:alpha val="60000"/>
                    </a:srgbClr>
                  </a:outerShdw>
                </a:effectLst>
              </a:rPr>
              <a:t>HELL</a:t>
            </a:r>
          </a:p>
        </p:txBody>
      </p:sp>
      <p:sp>
        <p:nvSpPr>
          <p:cNvPr id="21" name="Up Arrow 20"/>
          <p:cNvSpPr/>
          <p:nvPr/>
        </p:nvSpPr>
        <p:spPr>
          <a:xfrm rot="345359">
            <a:off x="7954474" y="3929281"/>
            <a:ext cx="533400" cy="178802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648765">
            <a:off x="7776490" y="512853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DEAD</a:t>
            </a:r>
          </a:p>
        </p:txBody>
      </p:sp>
      <p:sp>
        <p:nvSpPr>
          <p:cNvPr id="27" name="TextBox 26"/>
          <p:cNvSpPr txBox="1"/>
          <p:nvPr/>
        </p:nvSpPr>
        <p:spPr>
          <a:xfrm rot="17897538">
            <a:off x="7505411" y="427694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ALIVE</a:t>
            </a:r>
          </a:p>
        </p:txBody>
      </p:sp>
      <p:sp>
        <p:nvSpPr>
          <p:cNvPr id="17" name="Up Arrow 16"/>
          <p:cNvSpPr/>
          <p:nvPr/>
        </p:nvSpPr>
        <p:spPr>
          <a:xfrm rot="981933">
            <a:off x="670013" y="4518443"/>
            <a:ext cx="243967" cy="578938"/>
          </a:xfrm>
          <a:prstGeom prst="up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161" y="4495800"/>
            <a:ext cx="3012239" cy="904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home in the body</a:t>
            </a:r>
          </a:p>
          <a:p>
            <a:r>
              <a:rPr lang="en-US" sz="2400" dirty="0"/>
              <a:t>Absent from the Lord</a:t>
            </a:r>
          </a:p>
          <a:p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22086" y="5334000"/>
            <a:ext cx="3198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Absent from the body</a:t>
            </a:r>
          </a:p>
          <a:p>
            <a:r>
              <a:rPr lang="en-US" sz="2400" dirty="0">
                <a:solidFill>
                  <a:schemeClr val="bg1"/>
                </a:solidFill>
              </a:rPr>
              <a:t>At home with the Lord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7682343" y="3429000"/>
            <a:ext cx="1385457" cy="635346"/>
          </a:xfrm>
          <a:prstGeom prst="roundRect">
            <a:avLst/>
          </a:prstGeom>
          <a:solidFill>
            <a:schemeClr val="bg1">
              <a:alpha val="41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Glorified Body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600" y="5867400"/>
            <a:ext cx="187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Harlow Solid Italic" panose="04030604020F02020D02" pitchFamily="82" charset="0"/>
              </a:rPr>
              <a:t>We are of good courage</a:t>
            </a:r>
          </a:p>
        </p:txBody>
      </p:sp>
      <p:sp>
        <p:nvSpPr>
          <p:cNvPr id="6" name="Right Arrow 5"/>
          <p:cNvSpPr/>
          <p:nvPr/>
        </p:nvSpPr>
        <p:spPr>
          <a:xfrm rot="17703855">
            <a:off x="2413953" y="5296863"/>
            <a:ext cx="845518" cy="543245"/>
          </a:xfrm>
          <a:prstGeom prst="rightArrow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0406102">
            <a:off x="3420887" y="5896623"/>
            <a:ext cx="1310148" cy="543245"/>
          </a:xfrm>
          <a:prstGeom prst="rightArrow">
            <a:avLst/>
          </a:prstGeom>
          <a:gradFill flip="none" rotWithShape="1">
            <a:gsLst>
              <a:gs pos="0">
                <a:schemeClr val="bg1"/>
              </a:gs>
              <a:gs pos="86000">
                <a:schemeClr val="accent1">
                  <a:tint val="44500"/>
                  <a:satMod val="160000"/>
                </a:schemeClr>
              </a:gs>
              <a:gs pos="100000">
                <a:srgbClr val="002060"/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4999" y="0"/>
            <a:ext cx="6019801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 (ASV) </a:t>
            </a:r>
            <a:r>
              <a:rPr lang="en-US" sz="2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Being therefore always of good courage, and knowing that, whilst we are at home in the body, we are absent from the Lord</a:t>
            </a:r>
          </a:p>
          <a:p>
            <a:r>
              <a:rPr lang="en-US" sz="2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7 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(for we walk by faith, not by sight);</a:t>
            </a:r>
          </a:p>
          <a:p>
            <a:r>
              <a:rPr lang="en-US" sz="2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8 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we are of good courage, I say, and are willing rather to be absent from the body, and to be at home with the Lord. </a:t>
            </a:r>
          </a:p>
        </p:txBody>
      </p:sp>
    </p:spTree>
    <p:extLst>
      <p:ext uri="{BB962C8B-B14F-4D97-AF65-F5344CB8AC3E}">
        <p14:creationId xmlns:p14="http://schemas.microsoft.com/office/powerpoint/2010/main" val="47285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3" grpId="0" animBg="1"/>
      <p:bldP spid="12" grpId="0" animBg="1"/>
      <p:bldP spid="19" grpId="0"/>
      <p:bldP spid="20" grpId="0" animBg="1"/>
      <p:bldP spid="21" grpId="0" animBg="1"/>
      <p:bldP spid="26" grpId="0"/>
      <p:bldP spid="27" grpId="0"/>
      <p:bldP spid="2" grpId="0"/>
      <p:bldP spid="22" grpId="0" uiExpand="1" build="p"/>
      <p:bldP spid="5" grpId="0" animBg="1"/>
      <p:bldP spid="23" grpId="0"/>
      <p:bldP spid="6" grpId="0" animBg="1"/>
      <p:bldP spid="28" grpId="0" animBg="1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029200"/>
            <a:ext cx="91440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05200"/>
            <a:ext cx="9144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8" name="Picture 4" descr="C:\Users\Jeff Smelser\Documents\wp\Class\Isaiah\cro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989179"/>
            <a:ext cx="856488" cy="1040021"/>
          </a:xfrm>
          <a:prstGeom prst="rect">
            <a:avLst/>
          </a:prstGeom>
          <a:noFill/>
        </p:spPr>
      </p:pic>
      <p:sp>
        <p:nvSpPr>
          <p:cNvPr id="10" name="Up Arrow 9"/>
          <p:cNvSpPr/>
          <p:nvPr/>
        </p:nvSpPr>
        <p:spPr>
          <a:xfrm rot="776465">
            <a:off x="1159861" y="1870169"/>
            <a:ext cx="533400" cy="26319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047875"/>
            <a:ext cx="2143125" cy="2143125"/>
          </a:xfrm>
          <a:prstGeom prst="round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7" name="Up Arrow 16"/>
          <p:cNvSpPr/>
          <p:nvPr/>
        </p:nvSpPr>
        <p:spPr>
          <a:xfrm rot="981933">
            <a:off x="670013" y="4518443"/>
            <a:ext cx="243967" cy="578938"/>
          </a:xfrm>
          <a:prstGeom prst="up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1161" y="4495800"/>
            <a:ext cx="3012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/>
              <a:t>Absent from the Lord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4999" y="0"/>
            <a:ext cx="60198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 (ASV) </a:t>
            </a:r>
            <a:r>
              <a:rPr lang="en-US" sz="2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6 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Being therefore always of good courage, and knowing that, whilst we are at home in the body, </a:t>
            </a:r>
            <a:r>
              <a:rPr lang="en-US" sz="2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we are absent from the Lord</a:t>
            </a:r>
          </a:p>
          <a:p>
            <a:r>
              <a:rPr lang="en-US" sz="2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7 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(</a:t>
            </a:r>
            <a:r>
              <a:rPr lang="en-US" sz="2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for we walk by faith, not by sight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)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7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Romans 10:17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4648200"/>
            <a:ext cx="3733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So faith comes from hearing, and hearing by the word of Christ.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86400" y="4728865"/>
            <a:ext cx="281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Isn’t “hearing” perceiving with our senses?</a:t>
            </a:r>
          </a:p>
        </p:txBody>
      </p:sp>
    </p:spTree>
    <p:extLst>
      <p:ext uri="{BB962C8B-B14F-4D97-AF65-F5344CB8AC3E}">
        <p14:creationId xmlns:p14="http://schemas.microsoft.com/office/powerpoint/2010/main" val="192147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Hebrews 11:1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6876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Now faith is the assurance of things hoped for, the conviction of things </a:t>
            </a:r>
            <a:r>
              <a:rPr lang="en-US" sz="2400" b="1" i="1" u="sng" dirty="0">
                <a:latin typeface="Palatino Linotype" panose="02040502050505030304" pitchFamily="18" charset="0"/>
              </a:rPr>
              <a:t>not seen</a:t>
            </a:r>
            <a:r>
              <a:rPr lang="en-US" sz="2400" i="1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496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Hebrews 11:7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68766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By faith Noah, being warned by God about things </a:t>
            </a:r>
            <a:r>
              <a:rPr lang="en-US" sz="2400" b="1" i="1" u="sng" dirty="0">
                <a:latin typeface="Palatino Linotype" panose="02040502050505030304" pitchFamily="18" charset="0"/>
              </a:rPr>
              <a:t>not yet seen</a:t>
            </a:r>
            <a:r>
              <a:rPr lang="en-US" sz="2400" i="1" dirty="0">
                <a:latin typeface="Palatino Linotype" panose="02040502050505030304" pitchFamily="18" charset="0"/>
              </a:rPr>
              <a:t>, in reverence prepared an ark for the salvation of his household…</a:t>
            </a:r>
          </a:p>
        </p:txBody>
      </p:sp>
    </p:spTree>
    <p:extLst>
      <p:ext uri="{BB962C8B-B14F-4D97-AF65-F5344CB8AC3E}">
        <p14:creationId xmlns:p14="http://schemas.microsoft.com/office/powerpoint/2010/main" val="2140055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Hebrews 11:7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68766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By faith Noah, being </a:t>
            </a:r>
            <a:r>
              <a:rPr lang="en-US" sz="2400" b="1" i="1" u="sng" dirty="0">
                <a:latin typeface="Palatino Linotype" panose="02040502050505030304" pitchFamily="18" charset="0"/>
              </a:rPr>
              <a:t>warned by God</a:t>
            </a:r>
            <a:r>
              <a:rPr lang="en-US" sz="2400" i="1" dirty="0">
                <a:latin typeface="Palatino Linotype" panose="02040502050505030304" pitchFamily="18" charset="0"/>
              </a:rPr>
              <a:t> about things not yet seen, in reverence prepared an ark for the salvation of his household…</a:t>
            </a:r>
          </a:p>
        </p:txBody>
      </p:sp>
    </p:spTree>
    <p:extLst>
      <p:ext uri="{BB962C8B-B14F-4D97-AF65-F5344CB8AC3E}">
        <p14:creationId xmlns:p14="http://schemas.microsoft.com/office/powerpoint/2010/main" val="168626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832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Walking by Faith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" y="1331893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“We walk by Faith, not by sight”</a:t>
            </a:r>
          </a:p>
          <a:p>
            <a:pPr algn="r"/>
            <a:r>
              <a:rPr lang="en-US" sz="2800" b="1" dirty="0">
                <a:latin typeface="Palatino Linotype" panose="02040502050505030304" pitchFamily="18" charset="0"/>
              </a:rPr>
              <a:t>2 Corinthians 5:7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838200" y="1219200"/>
            <a:ext cx="28956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>
            <a:off x="19050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68642" y="3124200"/>
            <a:ext cx="194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by God’s Word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60170" y="1219200"/>
            <a:ext cx="1977734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419600" y="19050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58496" y="31242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i.e., not by perceiving with our senses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4259" y="4267200"/>
            <a:ext cx="2355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Hebrews 11:8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295400" y="468766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i="1" dirty="0">
                <a:latin typeface="Palatino Linotype" panose="02040502050505030304" pitchFamily="18" charset="0"/>
              </a:rPr>
              <a:t>By faith Abraham, when he was called, obeyed by going out to a place which he was to receive for an inheritance; and he went out, </a:t>
            </a:r>
            <a:r>
              <a:rPr lang="en-US" sz="2400" b="1" i="1" u="sng" dirty="0">
                <a:latin typeface="Palatino Linotype" panose="02040502050505030304" pitchFamily="18" charset="0"/>
              </a:rPr>
              <a:t>not knowing where he was going</a:t>
            </a:r>
            <a:r>
              <a:rPr lang="en-US" sz="2400" dirty="0"/>
              <a:t>.</a:t>
            </a:r>
            <a:endParaRPr lang="en-US" sz="24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2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419</Words>
  <Application>Microsoft Office PowerPoint</Application>
  <PresentationFormat>On-screen Show (4:3)</PresentationFormat>
  <Paragraphs>99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Harlow Solid Italic</vt:lpstr>
      <vt:lpstr>Palatino Linotype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james.l.mounts@aol.com</cp:lastModifiedBy>
  <cp:revision>29</cp:revision>
  <dcterms:created xsi:type="dcterms:W3CDTF">2017-05-19T20:23:30Z</dcterms:created>
  <dcterms:modified xsi:type="dcterms:W3CDTF">2017-05-21T14:55:33Z</dcterms:modified>
</cp:coreProperties>
</file>