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Lst>
  <p:notesMasterIdLst>
    <p:notesMasterId r:id="rId52"/>
  </p:notesMasterIdLst>
  <p:sldIdLst>
    <p:sldId id="284" r:id="rId10"/>
    <p:sldId id="294" r:id="rId11"/>
    <p:sldId id="308" r:id="rId12"/>
    <p:sldId id="263" r:id="rId13"/>
    <p:sldId id="264" r:id="rId14"/>
    <p:sldId id="270" r:id="rId15"/>
    <p:sldId id="269" r:id="rId16"/>
    <p:sldId id="271" r:id="rId17"/>
    <p:sldId id="265" r:id="rId18"/>
    <p:sldId id="267" r:id="rId19"/>
    <p:sldId id="268" r:id="rId20"/>
    <p:sldId id="276" r:id="rId21"/>
    <p:sldId id="292" r:id="rId22"/>
    <p:sldId id="293" r:id="rId23"/>
    <p:sldId id="272" r:id="rId24"/>
    <p:sldId id="274" r:id="rId25"/>
    <p:sldId id="275" r:id="rId26"/>
    <p:sldId id="273" r:id="rId27"/>
    <p:sldId id="290" r:id="rId28"/>
    <p:sldId id="311" r:id="rId29"/>
    <p:sldId id="312" r:id="rId30"/>
    <p:sldId id="280" r:id="rId31"/>
    <p:sldId id="309" r:id="rId32"/>
    <p:sldId id="296" r:id="rId33"/>
    <p:sldId id="313" r:id="rId34"/>
    <p:sldId id="314" r:id="rId35"/>
    <p:sldId id="315" r:id="rId36"/>
    <p:sldId id="316" r:id="rId37"/>
    <p:sldId id="317" r:id="rId38"/>
    <p:sldId id="318" r:id="rId39"/>
    <p:sldId id="298" r:id="rId40"/>
    <p:sldId id="299" r:id="rId41"/>
    <p:sldId id="300" r:id="rId42"/>
    <p:sldId id="301" r:id="rId43"/>
    <p:sldId id="310" r:id="rId44"/>
    <p:sldId id="291" r:id="rId45"/>
    <p:sldId id="320" r:id="rId46"/>
    <p:sldId id="321" r:id="rId47"/>
    <p:sldId id="260" r:id="rId48"/>
    <p:sldId id="295" r:id="rId49"/>
    <p:sldId id="319" r:id="rId50"/>
    <p:sldId id="297" r:id="rId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66"/>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2"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5F6DB-8713-4240-9814-2E97FB7FA652}" type="datetimeFigureOut">
              <a:rPr lang="en-US" smtClean="0"/>
              <a:t>5/21/2017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E5E4F0-0DC9-4E9C-85E9-2C19CE26CA3C}" type="slidenum">
              <a:rPr lang="en-US" smtClean="0"/>
              <a:t>‹#›</a:t>
            </a:fld>
            <a:endParaRPr lang="en-US"/>
          </a:p>
        </p:txBody>
      </p:sp>
    </p:spTree>
    <p:extLst>
      <p:ext uri="{BB962C8B-B14F-4D97-AF65-F5344CB8AC3E}">
        <p14:creationId xmlns:p14="http://schemas.microsoft.com/office/powerpoint/2010/main" val="3623311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a:t>
            </a:fld>
            <a:endParaRPr lang="en-US"/>
          </a:p>
        </p:txBody>
      </p:sp>
    </p:spTree>
    <p:extLst>
      <p:ext uri="{BB962C8B-B14F-4D97-AF65-F5344CB8AC3E}">
        <p14:creationId xmlns:p14="http://schemas.microsoft.com/office/powerpoint/2010/main" val="210054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10</a:t>
            </a:fld>
            <a:endParaRPr lang="en-US"/>
          </a:p>
        </p:txBody>
      </p:sp>
    </p:spTree>
    <p:extLst>
      <p:ext uri="{BB962C8B-B14F-4D97-AF65-F5344CB8AC3E}">
        <p14:creationId xmlns:p14="http://schemas.microsoft.com/office/powerpoint/2010/main" val="327418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11</a:t>
            </a:fld>
            <a:endParaRPr lang="en-US"/>
          </a:p>
        </p:txBody>
      </p:sp>
    </p:spTree>
    <p:extLst>
      <p:ext uri="{BB962C8B-B14F-4D97-AF65-F5344CB8AC3E}">
        <p14:creationId xmlns:p14="http://schemas.microsoft.com/office/powerpoint/2010/main" val="322570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12</a:t>
            </a:fld>
            <a:endParaRPr lang="en-US"/>
          </a:p>
        </p:txBody>
      </p:sp>
    </p:spTree>
    <p:extLst>
      <p:ext uri="{BB962C8B-B14F-4D97-AF65-F5344CB8AC3E}">
        <p14:creationId xmlns:p14="http://schemas.microsoft.com/office/powerpoint/2010/main" val="245249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13</a:t>
            </a:fld>
            <a:endParaRPr lang="en-US"/>
          </a:p>
        </p:txBody>
      </p:sp>
    </p:spTree>
    <p:extLst>
      <p:ext uri="{BB962C8B-B14F-4D97-AF65-F5344CB8AC3E}">
        <p14:creationId xmlns:p14="http://schemas.microsoft.com/office/powerpoint/2010/main" val="2619480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14</a:t>
            </a:fld>
            <a:endParaRPr lang="en-US"/>
          </a:p>
        </p:txBody>
      </p:sp>
    </p:spTree>
    <p:extLst>
      <p:ext uri="{BB962C8B-B14F-4D97-AF65-F5344CB8AC3E}">
        <p14:creationId xmlns:p14="http://schemas.microsoft.com/office/powerpoint/2010/main" val="111594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15</a:t>
            </a:fld>
            <a:endParaRPr lang="en-US"/>
          </a:p>
        </p:txBody>
      </p:sp>
    </p:spTree>
    <p:extLst>
      <p:ext uri="{BB962C8B-B14F-4D97-AF65-F5344CB8AC3E}">
        <p14:creationId xmlns:p14="http://schemas.microsoft.com/office/powerpoint/2010/main" val="3933671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16</a:t>
            </a:fld>
            <a:endParaRPr lang="en-US"/>
          </a:p>
        </p:txBody>
      </p:sp>
    </p:spTree>
    <p:extLst>
      <p:ext uri="{BB962C8B-B14F-4D97-AF65-F5344CB8AC3E}">
        <p14:creationId xmlns:p14="http://schemas.microsoft.com/office/powerpoint/2010/main" val="183615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17</a:t>
            </a:fld>
            <a:endParaRPr lang="en-US"/>
          </a:p>
        </p:txBody>
      </p:sp>
    </p:spTree>
    <p:extLst>
      <p:ext uri="{BB962C8B-B14F-4D97-AF65-F5344CB8AC3E}">
        <p14:creationId xmlns:p14="http://schemas.microsoft.com/office/powerpoint/2010/main" val="70215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18</a:t>
            </a:fld>
            <a:endParaRPr lang="en-US"/>
          </a:p>
        </p:txBody>
      </p:sp>
    </p:spTree>
    <p:extLst>
      <p:ext uri="{BB962C8B-B14F-4D97-AF65-F5344CB8AC3E}">
        <p14:creationId xmlns:p14="http://schemas.microsoft.com/office/powerpoint/2010/main" val="1679638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19</a:t>
            </a:fld>
            <a:endParaRPr lang="en-US"/>
          </a:p>
        </p:txBody>
      </p:sp>
    </p:spTree>
    <p:extLst>
      <p:ext uri="{BB962C8B-B14F-4D97-AF65-F5344CB8AC3E}">
        <p14:creationId xmlns:p14="http://schemas.microsoft.com/office/powerpoint/2010/main" val="141882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a:t>
            </a:fld>
            <a:endParaRPr lang="en-US"/>
          </a:p>
        </p:txBody>
      </p:sp>
    </p:spTree>
    <p:extLst>
      <p:ext uri="{BB962C8B-B14F-4D97-AF65-F5344CB8AC3E}">
        <p14:creationId xmlns:p14="http://schemas.microsoft.com/office/powerpoint/2010/main" val="2925889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20</a:t>
            </a:fld>
            <a:endParaRPr lang="en-US"/>
          </a:p>
        </p:txBody>
      </p:sp>
    </p:spTree>
    <p:extLst>
      <p:ext uri="{BB962C8B-B14F-4D97-AF65-F5344CB8AC3E}">
        <p14:creationId xmlns:p14="http://schemas.microsoft.com/office/powerpoint/2010/main" val="243388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21</a:t>
            </a:fld>
            <a:endParaRPr lang="en-US"/>
          </a:p>
        </p:txBody>
      </p:sp>
    </p:spTree>
    <p:extLst>
      <p:ext uri="{BB962C8B-B14F-4D97-AF65-F5344CB8AC3E}">
        <p14:creationId xmlns:p14="http://schemas.microsoft.com/office/powerpoint/2010/main" val="2995268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22</a:t>
            </a:fld>
            <a:endParaRPr lang="en-US"/>
          </a:p>
        </p:txBody>
      </p:sp>
    </p:spTree>
    <p:extLst>
      <p:ext uri="{BB962C8B-B14F-4D97-AF65-F5344CB8AC3E}">
        <p14:creationId xmlns:p14="http://schemas.microsoft.com/office/powerpoint/2010/main" val="480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23</a:t>
            </a:fld>
            <a:endParaRPr lang="en-US"/>
          </a:p>
        </p:txBody>
      </p:sp>
    </p:spTree>
    <p:extLst>
      <p:ext uri="{BB962C8B-B14F-4D97-AF65-F5344CB8AC3E}">
        <p14:creationId xmlns:p14="http://schemas.microsoft.com/office/powerpoint/2010/main" val="279393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24</a:t>
            </a:fld>
            <a:endParaRPr lang="en-US"/>
          </a:p>
        </p:txBody>
      </p:sp>
    </p:spTree>
    <p:extLst>
      <p:ext uri="{BB962C8B-B14F-4D97-AF65-F5344CB8AC3E}">
        <p14:creationId xmlns:p14="http://schemas.microsoft.com/office/powerpoint/2010/main" val="3433193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25</a:t>
            </a:fld>
            <a:endParaRPr lang="en-US"/>
          </a:p>
        </p:txBody>
      </p:sp>
    </p:spTree>
    <p:extLst>
      <p:ext uri="{BB962C8B-B14F-4D97-AF65-F5344CB8AC3E}">
        <p14:creationId xmlns:p14="http://schemas.microsoft.com/office/powerpoint/2010/main" val="913922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26</a:t>
            </a:fld>
            <a:endParaRPr lang="en-US"/>
          </a:p>
        </p:txBody>
      </p:sp>
    </p:spTree>
    <p:extLst>
      <p:ext uri="{BB962C8B-B14F-4D97-AF65-F5344CB8AC3E}">
        <p14:creationId xmlns:p14="http://schemas.microsoft.com/office/powerpoint/2010/main" val="2737280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27</a:t>
            </a:fld>
            <a:endParaRPr lang="en-US"/>
          </a:p>
        </p:txBody>
      </p:sp>
    </p:spTree>
    <p:extLst>
      <p:ext uri="{BB962C8B-B14F-4D97-AF65-F5344CB8AC3E}">
        <p14:creationId xmlns:p14="http://schemas.microsoft.com/office/powerpoint/2010/main" val="249168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28</a:t>
            </a:fld>
            <a:endParaRPr lang="en-US"/>
          </a:p>
        </p:txBody>
      </p:sp>
    </p:spTree>
    <p:extLst>
      <p:ext uri="{BB962C8B-B14F-4D97-AF65-F5344CB8AC3E}">
        <p14:creationId xmlns:p14="http://schemas.microsoft.com/office/powerpoint/2010/main" val="2294299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29</a:t>
            </a:fld>
            <a:endParaRPr lang="en-US"/>
          </a:p>
        </p:txBody>
      </p:sp>
    </p:spTree>
    <p:extLst>
      <p:ext uri="{BB962C8B-B14F-4D97-AF65-F5344CB8AC3E}">
        <p14:creationId xmlns:p14="http://schemas.microsoft.com/office/powerpoint/2010/main" val="111298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a:t>
            </a:fld>
            <a:endParaRPr lang="en-US"/>
          </a:p>
        </p:txBody>
      </p:sp>
    </p:spTree>
    <p:extLst>
      <p:ext uri="{BB962C8B-B14F-4D97-AF65-F5344CB8AC3E}">
        <p14:creationId xmlns:p14="http://schemas.microsoft.com/office/powerpoint/2010/main" val="974775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30</a:t>
            </a:fld>
            <a:endParaRPr lang="en-US"/>
          </a:p>
        </p:txBody>
      </p:sp>
    </p:spTree>
    <p:extLst>
      <p:ext uri="{BB962C8B-B14F-4D97-AF65-F5344CB8AC3E}">
        <p14:creationId xmlns:p14="http://schemas.microsoft.com/office/powerpoint/2010/main" val="842624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31</a:t>
            </a:fld>
            <a:endParaRPr lang="en-US"/>
          </a:p>
        </p:txBody>
      </p:sp>
    </p:spTree>
    <p:extLst>
      <p:ext uri="{BB962C8B-B14F-4D97-AF65-F5344CB8AC3E}">
        <p14:creationId xmlns:p14="http://schemas.microsoft.com/office/powerpoint/2010/main" val="2675518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32</a:t>
            </a:fld>
            <a:endParaRPr lang="en-US"/>
          </a:p>
        </p:txBody>
      </p:sp>
    </p:spTree>
    <p:extLst>
      <p:ext uri="{BB962C8B-B14F-4D97-AF65-F5344CB8AC3E}">
        <p14:creationId xmlns:p14="http://schemas.microsoft.com/office/powerpoint/2010/main" val="3354685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33</a:t>
            </a:fld>
            <a:endParaRPr lang="en-US"/>
          </a:p>
        </p:txBody>
      </p:sp>
    </p:spTree>
    <p:extLst>
      <p:ext uri="{BB962C8B-B14F-4D97-AF65-F5344CB8AC3E}">
        <p14:creationId xmlns:p14="http://schemas.microsoft.com/office/powerpoint/2010/main" val="2915367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34</a:t>
            </a:fld>
            <a:endParaRPr lang="en-US"/>
          </a:p>
        </p:txBody>
      </p:sp>
    </p:spTree>
    <p:extLst>
      <p:ext uri="{BB962C8B-B14F-4D97-AF65-F5344CB8AC3E}">
        <p14:creationId xmlns:p14="http://schemas.microsoft.com/office/powerpoint/2010/main" val="270239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35</a:t>
            </a:fld>
            <a:endParaRPr lang="en-US"/>
          </a:p>
        </p:txBody>
      </p:sp>
    </p:spTree>
    <p:extLst>
      <p:ext uri="{BB962C8B-B14F-4D97-AF65-F5344CB8AC3E}">
        <p14:creationId xmlns:p14="http://schemas.microsoft.com/office/powerpoint/2010/main" val="3658821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36</a:t>
            </a:fld>
            <a:endParaRPr lang="en-US"/>
          </a:p>
        </p:txBody>
      </p:sp>
    </p:spTree>
    <p:extLst>
      <p:ext uri="{BB962C8B-B14F-4D97-AF65-F5344CB8AC3E}">
        <p14:creationId xmlns:p14="http://schemas.microsoft.com/office/powerpoint/2010/main" val="2797534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37</a:t>
            </a:fld>
            <a:endParaRPr lang="en-US"/>
          </a:p>
        </p:txBody>
      </p:sp>
    </p:spTree>
    <p:extLst>
      <p:ext uri="{BB962C8B-B14F-4D97-AF65-F5344CB8AC3E}">
        <p14:creationId xmlns:p14="http://schemas.microsoft.com/office/powerpoint/2010/main" val="1237988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38</a:t>
            </a:fld>
            <a:endParaRPr lang="en-US"/>
          </a:p>
        </p:txBody>
      </p:sp>
    </p:spTree>
    <p:extLst>
      <p:ext uri="{BB962C8B-B14F-4D97-AF65-F5344CB8AC3E}">
        <p14:creationId xmlns:p14="http://schemas.microsoft.com/office/powerpoint/2010/main" val="309050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4</a:t>
            </a:fld>
            <a:endParaRPr lang="en-US"/>
          </a:p>
        </p:txBody>
      </p:sp>
    </p:spTree>
    <p:extLst>
      <p:ext uri="{BB962C8B-B14F-4D97-AF65-F5344CB8AC3E}">
        <p14:creationId xmlns:p14="http://schemas.microsoft.com/office/powerpoint/2010/main" val="118678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5</a:t>
            </a:fld>
            <a:endParaRPr lang="en-US"/>
          </a:p>
        </p:txBody>
      </p:sp>
    </p:spTree>
    <p:extLst>
      <p:ext uri="{BB962C8B-B14F-4D97-AF65-F5344CB8AC3E}">
        <p14:creationId xmlns:p14="http://schemas.microsoft.com/office/powerpoint/2010/main" val="210336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6</a:t>
            </a:fld>
            <a:endParaRPr lang="en-US"/>
          </a:p>
        </p:txBody>
      </p:sp>
    </p:spTree>
    <p:extLst>
      <p:ext uri="{BB962C8B-B14F-4D97-AF65-F5344CB8AC3E}">
        <p14:creationId xmlns:p14="http://schemas.microsoft.com/office/powerpoint/2010/main" val="243451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7</a:t>
            </a:fld>
            <a:endParaRPr lang="en-US"/>
          </a:p>
        </p:txBody>
      </p:sp>
    </p:spTree>
    <p:extLst>
      <p:ext uri="{BB962C8B-B14F-4D97-AF65-F5344CB8AC3E}">
        <p14:creationId xmlns:p14="http://schemas.microsoft.com/office/powerpoint/2010/main" val="337556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8</a:t>
            </a:fld>
            <a:endParaRPr lang="en-US"/>
          </a:p>
        </p:txBody>
      </p:sp>
    </p:spTree>
    <p:extLst>
      <p:ext uri="{BB962C8B-B14F-4D97-AF65-F5344CB8AC3E}">
        <p14:creationId xmlns:p14="http://schemas.microsoft.com/office/powerpoint/2010/main" val="411112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E5E4F0-0DC9-4E9C-85E9-2C19CE26CA3C}" type="slidenum">
              <a:rPr lang="en-US" smtClean="0"/>
              <a:t>9</a:t>
            </a:fld>
            <a:endParaRPr lang="en-US"/>
          </a:p>
        </p:txBody>
      </p:sp>
    </p:spTree>
    <p:extLst>
      <p:ext uri="{BB962C8B-B14F-4D97-AF65-F5344CB8AC3E}">
        <p14:creationId xmlns:p14="http://schemas.microsoft.com/office/powerpoint/2010/main" val="333699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black">
            <a:xfrm>
              <a:off x="1008" y="0"/>
              <a:ext cx="4752" cy="4320"/>
            </a:xfrm>
            <a:prstGeom prst="rect">
              <a:avLst/>
            </a:prstGeom>
            <a:solidFill>
              <a:schemeClr val="bg1"/>
            </a:solidFill>
            <a:ln w="9525">
              <a:noFill/>
              <a:miter lim="800000"/>
              <a:headEnd/>
              <a:tailEnd/>
            </a:ln>
            <a:effectLst/>
          </p:spPr>
          <p:txBody>
            <a:bodyPr wrap="none" anchor="ctr"/>
            <a:lstStyle/>
            <a:p>
              <a:endParaRPr lang="en-US"/>
            </a:p>
          </p:txBody>
        </p:sp>
        <p:sp>
          <p:nvSpPr>
            <p:cNvPr id="3076"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chemeClr val="tx2"/>
                </a:solidFill>
              </a:endParaRPr>
            </a:p>
          </p:txBody>
        </p:sp>
        <p:sp>
          <p:nvSpPr>
            <p:cNvPr id="3077" name="Freeform 5"/>
            <p:cNvSpPr>
              <a:spLocks/>
            </p:cNvSpPr>
            <p:nvPr/>
          </p:nvSpPr>
          <p:spPr bwMode="ltGray">
            <a:xfrm>
              <a:off x="0" y="0"/>
              <a:ext cx="5760" cy="2400"/>
            </a:xfrm>
            <a:custGeom>
              <a:avLst/>
              <a:gdLst/>
              <a:ahLst/>
              <a:cxnLst>
                <a:cxn ang="0">
                  <a:pos x="0" y="1200"/>
                </a:cxn>
                <a:cxn ang="0">
                  <a:pos x="1008" y="2400"/>
                </a:cxn>
                <a:cxn ang="0">
                  <a:pos x="5760" y="1536"/>
                </a:cxn>
                <a:cxn ang="0">
                  <a:pos x="5760" y="0"/>
                </a:cxn>
                <a:cxn ang="0">
                  <a:pos x="0" y="0"/>
                </a:cxn>
                <a:cxn ang="0">
                  <a:pos x="0" y="1200"/>
                </a:cxn>
              </a:cxnLst>
              <a:rect l="0" t="0" r="r" b="b"/>
              <a:pathLst>
                <a:path w="5760" h="2400">
                  <a:moveTo>
                    <a:pt x="0" y="1200"/>
                  </a:moveTo>
                  <a:lnTo>
                    <a:pt x="1008" y="2400"/>
                  </a:lnTo>
                  <a:lnTo>
                    <a:pt x="5760" y="1536"/>
                  </a:lnTo>
                  <a:lnTo>
                    <a:pt x="5760" y="0"/>
                  </a:lnTo>
                  <a:lnTo>
                    <a:pt x="0" y="0"/>
                  </a:lnTo>
                  <a:lnTo>
                    <a:pt x="0" y="1200"/>
                  </a:lnTo>
                  <a:close/>
                </a:path>
              </a:pathLst>
            </a:custGeom>
            <a:solidFill>
              <a:schemeClr val="bg2"/>
            </a:solidFill>
            <a:ln w="9525">
              <a:noFill/>
              <a:round/>
              <a:headEnd/>
              <a:tailEnd/>
            </a:ln>
          </p:spPr>
          <p:txBody>
            <a:bodyPr wrap="none" anchor="ctr"/>
            <a:lstStyle/>
            <a:p>
              <a:endParaRPr lang="en-US"/>
            </a:p>
          </p:txBody>
        </p:sp>
      </p:grpSp>
      <p:sp>
        <p:nvSpPr>
          <p:cNvPr id="3078" name="Rectangle 6"/>
          <p:cNvSpPr>
            <a:spLocks noGrp="1" noChangeArrowheads="1"/>
          </p:cNvSpPr>
          <p:nvPr>
            <p:ph type="ctrTitle"/>
          </p:nvPr>
        </p:nvSpPr>
        <p:spPr>
          <a:xfrm>
            <a:off x="685800" y="1447800"/>
            <a:ext cx="7772400" cy="1143000"/>
          </a:xfrm>
        </p:spPr>
        <p:txBody>
          <a:bodyPr/>
          <a:lstStyle>
            <a:lvl1pPr>
              <a:defRPr/>
            </a:lvl1pPr>
          </a:lstStyle>
          <a:p>
            <a:r>
              <a:rPr lang="en-US"/>
              <a:t>Click to edit Master title style</a:t>
            </a:r>
          </a:p>
        </p:txBody>
      </p:sp>
      <p:sp>
        <p:nvSpPr>
          <p:cNvPr id="3079" name="Rectangle 7"/>
          <p:cNvSpPr>
            <a:spLocks noGrp="1" noChangeArrowheads="1"/>
          </p:cNvSpPr>
          <p:nvPr>
            <p:ph type="subTitle" idx="1"/>
          </p:nvPr>
        </p:nvSpPr>
        <p:spPr>
          <a:xfrm>
            <a:off x="2057400" y="3886200"/>
            <a:ext cx="6400800" cy="1752600"/>
          </a:xfrm>
        </p:spPr>
        <p:txBody>
          <a:bodyPr/>
          <a:lstStyle>
            <a:lvl1pPr marL="0" indent="0">
              <a:buFontTx/>
              <a:buNone/>
              <a:defRPr/>
            </a:lvl1pPr>
          </a:lstStyle>
          <a:p>
            <a:r>
              <a:rPr lang="en-US"/>
              <a:t>Click to edit Master subtitle style</a:t>
            </a:r>
          </a:p>
        </p:txBody>
      </p:sp>
      <p:sp>
        <p:nvSpPr>
          <p:cNvPr id="3080" name="Rectangle 8"/>
          <p:cNvSpPr>
            <a:spLocks noGrp="1" noChangeArrowheads="1"/>
          </p:cNvSpPr>
          <p:nvPr>
            <p:ph type="dt" sz="half" idx="2"/>
          </p:nvPr>
        </p:nvSpPr>
        <p:spPr>
          <a:xfrm>
            <a:off x="1676400" y="6400800"/>
            <a:ext cx="1905000" cy="457200"/>
          </a:xfrm>
        </p:spPr>
        <p:txBody>
          <a:bodyPr/>
          <a:lstStyle>
            <a:lvl1pPr>
              <a:defRPr>
                <a:solidFill>
                  <a:srgbClr val="808080"/>
                </a:solidFill>
              </a:defRPr>
            </a:lvl1pPr>
          </a:lstStyle>
          <a:p>
            <a:endParaRPr lang="en-US"/>
          </a:p>
        </p:txBody>
      </p:sp>
      <p:sp>
        <p:nvSpPr>
          <p:cNvPr id="3081" name="Rectangle 9"/>
          <p:cNvSpPr>
            <a:spLocks noGrp="1" noChangeArrowheads="1"/>
          </p:cNvSpPr>
          <p:nvPr>
            <p:ph type="ftr" sz="quarter" idx="3"/>
          </p:nvPr>
        </p:nvSpPr>
        <p:spPr>
          <a:xfrm>
            <a:off x="3962400" y="6400800"/>
            <a:ext cx="2895600" cy="457200"/>
          </a:xfrm>
        </p:spPr>
        <p:txBody>
          <a:bodyPr/>
          <a:lstStyle>
            <a:lvl1pPr>
              <a:defRPr>
                <a:solidFill>
                  <a:srgbClr val="808080"/>
                </a:solidFill>
              </a:defRPr>
            </a:lvl1pPr>
          </a:lstStyle>
          <a:p>
            <a:endParaRPr lang="en-US"/>
          </a:p>
        </p:txBody>
      </p:sp>
      <p:sp>
        <p:nvSpPr>
          <p:cNvPr id="3082" name="Rectangle 10"/>
          <p:cNvSpPr>
            <a:spLocks noGrp="1" noChangeArrowheads="1"/>
          </p:cNvSpPr>
          <p:nvPr>
            <p:ph type="sldNum" sz="quarter" idx="4"/>
          </p:nvPr>
        </p:nvSpPr>
        <p:spPr>
          <a:xfrm>
            <a:off x="7239000" y="6400800"/>
            <a:ext cx="1905000" cy="457200"/>
          </a:xfrm>
        </p:spPr>
        <p:txBody>
          <a:bodyPr/>
          <a:lstStyle>
            <a:lvl1pPr>
              <a:defRPr>
                <a:solidFill>
                  <a:srgbClr val="808080"/>
                </a:solidFill>
              </a:defRPr>
            </a:lvl1pPr>
          </a:lstStyle>
          <a:p>
            <a:fld id="{881B2AF8-943D-4109-8AF1-237B8805FCF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5A59BC-7544-4E83-82D3-1F5D1B53DC5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1663" y="152400"/>
            <a:ext cx="2087562"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113463"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613631-6593-4B8D-9831-663AD55C3DC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black">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3076"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3077" name="Freeform 5"/>
            <p:cNvSpPr>
              <a:spLocks/>
            </p:cNvSpPr>
            <p:nvPr/>
          </p:nvSpPr>
          <p:spPr bwMode="ltGray">
            <a:xfrm>
              <a:off x="0" y="0"/>
              <a:ext cx="5760" cy="2400"/>
            </a:xfrm>
            <a:custGeom>
              <a:avLst/>
              <a:gdLst/>
              <a:ahLst/>
              <a:cxnLst>
                <a:cxn ang="0">
                  <a:pos x="0" y="1200"/>
                </a:cxn>
                <a:cxn ang="0">
                  <a:pos x="1008" y="2400"/>
                </a:cxn>
                <a:cxn ang="0">
                  <a:pos x="5760" y="1536"/>
                </a:cxn>
                <a:cxn ang="0">
                  <a:pos x="5760" y="0"/>
                </a:cxn>
                <a:cxn ang="0">
                  <a:pos x="0" y="0"/>
                </a:cxn>
                <a:cxn ang="0">
                  <a:pos x="0" y="1200"/>
                </a:cxn>
              </a:cxnLst>
              <a:rect l="0" t="0" r="r" b="b"/>
              <a:pathLst>
                <a:path w="5760" h="2400">
                  <a:moveTo>
                    <a:pt x="0" y="1200"/>
                  </a:moveTo>
                  <a:lnTo>
                    <a:pt x="1008" y="2400"/>
                  </a:lnTo>
                  <a:lnTo>
                    <a:pt x="5760" y="1536"/>
                  </a:lnTo>
                  <a:lnTo>
                    <a:pt x="5760" y="0"/>
                  </a:lnTo>
                  <a:lnTo>
                    <a:pt x="0" y="0"/>
                  </a:lnTo>
                  <a:lnTo>
                    <a:pt x="0" y="120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3078" name="Rectangle 6"/>
          <p:cNvSpPr>
            <a:spLocks noGrp="1" noChangeArrowheads="1"/>
          </p:cNvSpPr>
          <p:nvPr>
            <p:ph type="ctrTitle"/>
          </p:nvPr>
        </p:nvSpPr>
        <p:spPr>
          <a:xfrm>
            <a:off x="685800" y="1447800"/>
            <a:ext cx="7772400" cy="1143000"/>
          </a:xfrm>
        </p:spPr>
        <p:txBody>
          <a:bodyPr/>
          <a:lstStyle>
            <a:lvl1pPr>
              <a:defRPr/>
            </a:lvl1pPr>
          </a:lstStyle>
          <a:p>
            <a:r>
              <a:rPr lang="en-US"/>
              <a:t>Click to edit Master title style</a:t>
            </a:r>
          </a:p>
        </p:txBody>
      </p:sp>
      <p:sp>
        <p:nvSpPr>
          <p:cNvPr id="3079" name="Rectangle 7"/>
          <p:cNvSpPr>
            <a:spLocks noGrp="1" noChangeArrowheads="1"/>
          </p:cNvSpPr>
          <p:nvPr>
            <p:ph type="subTitle" idx="1"/>
          </p:nvPr>
        </p:nvSpPr>
        <p:spPr>
          <a:xfrm>
            <a:off x="2057400" y="3886200"/>
            <a:ext cx="6400800" cy="1752600"/>
          </a:xfrm>
        </p:spPr>
        <p:txBody>
          <a:bodyPr/>
          <a:lstStyle>
            <a:lvl1pPr marL="0" indent="0">
              <a:buFontTx/>
              <a:buNone/>
              <a:defRPr/>
            </a:lvl1pPr>
          </a:lstStyle>
          <a:p>
            <a:r>
              <a:rPr lang="en-US"/>
              <a:t>Click to edit Master subtitle style</a:t>
            </a:r>
          </a:p>
        </p:txBody>
      </p:sp>
      <p:sp>
        <p:nvSpPr>
          <p:cNvPr id="3080" name="Rectangle 8"/>
          <p:cNvSpPr>
            <a:spLocks noGrp="1" noChangeArrowheads="1"/>
          </p:cNvSpPr>
          <p:nvPr>
            <p:ph type="dt" sz="half" idx="2"/>
          </p:nvPr>
        </p:nvSpPr>
        <p:spPr>
          <a:xfrm>
            <a:off x="1676400" y="6400800"/>
            <a:ext cx="1905000" cy="457200"/>
          </a:xfrm>
        </p:spPr>
        <p:txBody>
          <a:bodyPr/>
          <a:lstStyle>
            <a:lvl1pPr>
              <a:defRPr>
                <a:solidFill>
                  <a:srgbClr val="808080"/>
                </a:solidFill>
              </a:defRPr>
            </a:lvl1pPr>
          </a:lstStyle>
          <a:p>
            <a:endParaRPr lang="en-US"/>
          </a:p>
        </p:txBody>
      </p:sp>
      <p:sp>
        <p:nvSpPr>
          <p:cNvPr id="3081" name="Rectangle 9"/>
          <p:cNvSpPr>
            <a:spLocks noGrp="1" noChangeArrowheads="1"/>
          </p:cNvSpPr>
          <p:nvPr>
            <p:ph type="ftr" sz="quarter" idx="3"/>
          </p:nvPr>
        </p:nvSpPr>
        <p:spPr>
          <a:xfrm>
            <a:off x="3962400" y="6400800"/>
            <a:ext cx="2895600" cy="457200"/>
          </a:xfrm>
        </p:spPr>
        <p:txBody>
          <a:bodyPr/>
          <a:lstStyle>
            <a:lvl1pPr>
              <a:defRPr>
                <a:solidFill>
                  <a:srgbClr val="808080"/>
                </a:solidFill>
              </a:defRPr>
            </a:lvl1pPr>
          </a:lstStyle>
          <a:p>
            <a:endParaRPr lang="en-US"/>
          </a:p>
        </p:txBody>
      </p:sp>
      <p:sp>
        <p:nvSpPr>
          <p:cNvPr id="3082" name="Rectangle 10"/>
          <p:cNvSpPr>
            <a:spLocks noGrp="1" noChangeArrowheads="1"/>
          </p:cNvSpPr>
          <p:nvPr>
            <p:ph type="sldNum" sz="quarter" idx="4"/>
          </p:nvPr>
        </p:nvSpPr>
        <p:spPr>
          <a:xfrm>
            <a:off x="7239000" y="6400800"/>
            <a:ext cx="1905000" cy="457200"/>
          </a:xfrm>
        </p:spPr>
        <p:txBody>
          <a:bodyPr/>
          <a:lstStyle>
            <a:lvl1pPr>
              <a:defRPr>
                <a:solidFill>
                  <a:srgbClr val="808080"/>
                </a:solidFill>
              </a:defRPr>
            </a:lvl1pPr>
          </a:lstStyle>
          <a:p>
            <a:fld id="{881B2AF8-943D-4109-8AF1-237B8805FCF9}" type="slidenum">
              <a:rPr lang="en-US"/>
              <a:pPr/>
              <a:t>‹#›</a:t>
            </a:fld>
            <a:endParaRPr lang="en-US"/>
          </a:p>
        </p:txBody>
      </p:sp>
    </p:spTree>
    <p:extLst>
      <p:ext uri="{BB962C8B-B14F-4D97-AF65-F5344CB8AC3E}">
        <p14:creationId xmlns:p14="http://schemas.microsoft.com/office/powerpoint/2010/main" val="2041130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E8B2A358-2B9A-4770-8EAF-1424C004B2F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857366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373BFCE8-1206-4252-BF94-F8096BECE25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131318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68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0BAD97A6-7E76-4BE9-A7B3-DFFB4CB8903A}"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03097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A6D434D6-BBB3-4A7F-98CB-5690AF583B99}"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509964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F1CE7AEE-4FAC-416A-96CB-C47FFB17DAC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653329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D6CCBEF9-CD70-4560-B4A8-E6BEB2847875}"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257979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4AC792A6-42FC-439F-894C-71485D2B7DA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82327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B2A358-2B9A-4770-8EAF-1424C004B2F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AAED0CF7-08A8-4546-A0AD-96969E57D10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41350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FA5A59BC-7544-4E83-82D3-1F5D1B53DC50}"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64154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1663" y="152400"/>
            <a:ext cx="2087562"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113463"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04613631-6593-4B8D-9831-663AD55C3DC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377375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black">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3076"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3077" name="Freeform 5"/>
            <p:cNvSpPr>
              <a:spLocks/>
            </p:cNvSpPr>
            <p:nvPr/>
          </p:nvSpPr>
          <p:spPr bwMode="ltGray">
            <a:xfrm>
              <a:off x="0" y="0"/>
              <a:ext cx="5760" cy="2400"/>
            </a:xfrm>
            <a:custGeom>
              <a:avLst/>
              <a:gdLst/>
              <a:ahLst/>
              <a:cxnLst>
                <a:cxn ang="0">
                  <a:pos x="0" y="1200"/>
                </a:cxn>
                <a:cxn ang="0">
                  <a:pos x="1008" y="2400"/>
                </a:cxn>
                <a:cxn ang="0">
                  <a:pos x="5760" y="1536"/>
                </a:cxn>
                <a:cxn ang="0">
                  <a:pos x="5760" y="0"/>
                </a:cxn>
                <a:cxn ang="0">
                  <a:pos x="0" y="0"/>
                </a:cxn>
                <a:cxn ang="0">
                  <a:pos x="0" y="1200"/>
                </a:cxn>
              </a:cxnLst>
              <a:rect l="0" t="0" r="r" b="b"/>
              <a:pathLst>
                <a:path w="5760" h="2400">
                  <a:moveTo>
                    <a:pt x="0" y="1200"/>
                  </a:moveTo>
                  <a:lnTo>
                    <a:pt x="1008" y="2400"/>
                  </a:lnTo>
                  <a:lnTo>
                    <a:pt x="5760" y="1536"/>
                  </a:lnTo>
                  <a:lnTo>
                    <a:pt x="5760" y="0"/>
                  </a:lnTo>
                  <a:lnTo>
                    <a:pt x="0" y="0"/>
                  </a:lnTo>
                  <a:lnTo>
                    <a:pt x="0" y="120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3078" name="Rectangle 6"/>
          <p:cNvSpPr>
            <a:spLocks noGrp="1" noChangeArrowheads="1"/>
          </p:cNvSpPr>
          <p:nvPr>
            <p:ph type="ctrTitle"/>
          </p:nvPr>
        </p:nvSpPr>
        <p:spPr>
          <a:xfrm>
            <a:off x="685800" y="1447800"/>
            <a:ext cx="7772400" cy="1143000"/>
          </a:xfrm>
        </p:spPr>
        <p:txBody>
          <a:bodyPr/>
          <a:lstStyle>
            <a:lvl1pPr>
              <a:defRPr/>
            </a:lvl1pPr>
          </a:lstStyle>
          <a:p>
            <a:r>
              <a:rPr lang="en-US"/>
              <a:t>Click to edit Master title style</a:t>
            </a:r>
          </a:p>
        </p:txBody>
      </p:sp>
      <p:sp>
        <p:nvSpPr>
          <p:cNvPr id="3079" name="Rectangle 7"/>
          <p:cNvSpPr>
            <a:spLocks noGrp="1" noChangeArrowheads="1"/>
          </p:cNvSpPr>
          <p:nvPr>
            <p:ph type="subTitle" idx="1"/>
          </p:nvPr>
        </p:nvSpPr>
        <p:spPr>
          <a:xfrm>
            <a:off x="2057400" y="3886200"/>
            <a:ext cx="6400800" cy="1752600"/>
          </a:xfrm>
        </p:spPr>
        <p:txBody>
          <a:bodyPr/>
          <a:lstStyle>
            <a:lvl1pPr marL="0" indent="0">
              <a:buFontTx/>
              <a:buNone/>
              <a:defRPr/>
            </a:lvl1pPr>
          </a:lstStyle>
          <a:p>
            <a:r>
              <a:rPr lang="en-US"/>
              <a:t>Click to edit Master subtitle style</a:t>
            </a:r>
          </a:p>
        </p:txBody>
      </p:sp>
      <p:sp>
        <p:nvSpPr>
          <p:cNvPr id="3080" name="Rectangle 8"/>
          <p:cNvSpPr>
            <a:spLocks noGrp="1" noChangeArrowheads="1"/>
          </p:cNvSpPr>
          <p:nvPr>
            <p:ph type="dt" sz="half" idx="2"/>
          </p:nvPr>
        </p:nvSpPr>
        <p:spPr>
          <a:xfrm>
            <a:off x="1676400" y="6400800"/>
            <a:ext cx="1905000" cy="457200"/>
          </a:xfrm>
        </p:spPr>
        <p:txBody>
          <a:bodyPr/>
          <a:lstStyle>
            <a:lvl1pPr>
              <a:defRPr>
                <a:solidFill>
                  <a:srgbClr val="808080"/>
                </a:solidFill>
              </a:defRPr>
            </a:lvl1pPr>
          </a:lstStyle>
          <a:p>
            <a:endParaRPr lang="en-US"/>
          </a:p>
        </p:txBody>
      </p:sp>
      <p:sp>
        <p:nvSpPr>
          <p:cNvPr id="3081" name="Rectangle 9"/>
          <p:cNvSpPr>
            <a:spLocks noGrp="1" noChangeArrowheads="1"/>
          </p:cNvSpPr>
          <p:nvPr>
            <p:ph type="ftr" sz="quarter" idx="3"/>
          </p:nvPr>
        </p:nvSpPr>
        <p:spPr>
          <a:xfrm>
            <a:off x="3962400" y="6400800"/>
            <a:ext cx="2895600" cy="457200"/>
          </a:xfrm>
        </p:spPr>
        <p:txBody>
          <a:bodyPr/>
          <a:lstStyle>
            <a:lvl1pPr>
              <a:defRPr>
                <a:solidFill>
                  <a:srgbClr val="808080"/>
                </a:solidFill>
              </a:defRPr>
            </a:lvl1pPr>
          </a:lstStyle>
          <a:p>
            <a:endParaRPr lang="en-US"/>
          </a:p>
        </p:txBody>
      </p:sp>
      <p:sp>
        <p:nvSpPr>
          <p:cNvPr id="3082" name="Rectangle 10"/>
          <p:cNvSpPr>
            <a:spLocks noGrp="1" noChangeArrowheads="1"/>
          </p:cNvSpPr>
          <p:nvPr>
            <p:ph type="sldNum" sz="quarter" idx="4"/>
          </p:nvPr>
        </p:nvSpPr>
        <p:spPr>
          <a:xfrm>
            <a:off x="7239000" y="6400800"/>
            <a:ext cx="1905000" cy="457200"/>
          </a:xfrm>
        </p:spPr>
        <p:txBody>
          <a:bodyPr/>
          <a:lstStyle>
            <a:lvl1pPr>
              <a:defRPr>
                <a:solidFill>
                  <a:srgbClr val="808080"/>
                </a:solidFill>
              </a:defRPr>
            </a:lvl1pPr>
          </a:lstStyle>
          <a:p>
            <a:fld id="{881B2AF8-943D-4109-8AF1-237B8805FCF9}" type="slidenum">
              <a:rPr lang="en-US"/>
              <a:pPr/>
              <a:t>‹#›</a:t>
            </a:fld>
            <a:endParaRPr lang="en-US"/>
          </a:p>
        </p:txBody>
      </p:sp>
    </p:spTree>
    <p:extLst>
      <p:ext uri="{BB962C8B-B14F-4D97-AF65-F5344CB8AC3E}">
        <p14:creationId xmlns:p14="http://schemas.microsoft.com/office/powerpoint/2010/main" val="3475689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E8B2A358-2B9A-4770-8EAF-1424C004B2F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29968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373BFCE8-1206-4252-BF94-F8096BECE25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635697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68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0BAD97A6-7E76-4BE9-A7B3-DFFB4CB8903A}"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466573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A6D434D6-BBB3-4A7F-98CB-5690AF583B99}"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121002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F1CE7AEE-4FAC-416A-96CB-C47FFB17DAC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994190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D6CCBEF9-CD70-4560-B4A8-E6BEB2847875}"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70684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3BFCE8-1206-4252-BF94-F8096BECE25D}"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4AC792A6-42FC-439F-894C-71485D2B7DA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652116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AAED0CF7-08A8-4546-A0AD-96969E57D10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759876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FA5A59BC-7544-4E83-82D3-1F5D1B53DC50}"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949038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1663" y="152400"/>
            <a:ext cx="2087562"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113463"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04613631-6593-4B8D-9831-663AD55C3DC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30140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black">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3076"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3077" name="Freeform 5"/>
            <p:cNvSpPr>
              <a:spLocks/>
            </p:cNvSpPr>
            <p:nvPr/>
          </p:nvSpPr>
          <p:spPr bwMode="ltGray">
            <a:xfrm>
              <a:off x="0" y="0"/>
              <a:ext cx="5760" cy="2400"/>
            </a:xfrm>
            <a:custGeom>
              <a:avLst/>
              <a:gdLst/>
              <a:ahLst/>
              <a:cxnLst>
                <a:cxn ang="0">
                  <a:pos x="0" y="1200"/>
                </a:cxn>
                <a:cxn ang="0">
                  <a:pos x="1008" y="2400"/>
                </a:cxn>
                <a:cxn ang="0">
                  <a:pos x="5760" y="1536"/>
                </a:cxn>
                <a:cxn ang="0">
                  <a:pos x="5760" y="0"/>
                </a:cxn>
                <a:cxn ang="0">
                  <a:pos x="0" y="0"/>
                </a:cxn>
                <a:cxn ang="0">
                  <a:pos x="0" y="1200"/>
                </a:cxn>
              </a:cxnLst>
              <a:rect l="0" t="0" r="r" b="b"/>
              <a:pathLst>
                <a:path w="5760" h="2400">
                  <a:moveTo>
                    <a:pt x="0" y="1200"/>
                  </a:moveTo>
                  <a:lnTo>
                    <a:pt x="1008" y="2400"/>
                  </a:lnTo>
                  <a:lnTo>
                    <a:pt x="5760" y="1536"/>
                  </a:lnTo>
                  <a:lnTo>
                    <a:pt x="5760" y="0"/>
                  </a:lnTo>
                  <a:lnTo>
                    <a:pt x="0" y="0"/>
                  </a:lnTo>
                  <a:lnTo>
                    <a:pt x="0" y="120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3078" name="Rectangle 6"/>
          <p:cNvSpPr>
            <a:spLocks noGrp="1" noChangeArrowheads="1"/>
          </p:cNvSpPr>
          <p:nvPr>
            <p:ph type="ctrTitle"/>
          </p:nvPr>
        </p:nvSpPr>
        <p:spPr>
          <a:xfrm>
            <a:off x="685800" y="1447800"/>
            <a:ext cx="7772400" cy="1143000"/>
          </a:xfrm>
        </p:spPr>
        <p:txBody>
          <a:bodyPr/>
          <a:lstStyle>
            <a:lvl1pPr>
              <a:defRPr/>
            </a:lvl1pPr>
          </a:lstStyle>
          <a:p>
            <a:r>
              <a:rPr lang="en-US"/>
              <a:t>Click to edit Master title style</a:t>
            </a:r>
          </a:p>
        </p:txBody>
      </p:sp>
      <p:sp>
        <p:nvSpPr>
          <p:cNvPr id="3079" name="Rectangle 7"/>
          <p:cNvSpPr>
            <a:spLocks noGrp="1" noChangeArrowheads="1"/>
          </p:cNvSpPr>
          <p:nvPr>
            <p:ph type="subTitle" idx="1"/>
          </p:nvPr>
        </p:nvSpPr>
        <p:spPr>
          <a:xfrm>
            <a:off x="2057400" y="3886200"/>
            <a:ext cx="6400800" cy="1752600"/>
          </a:xfrm>
        </p:spPr>
        <p:txBody>
          <a:bodyPr/>
          <a:lstStyle>
            <a:lvl1pPr marL="0" indent="0">
              <a:buFontTx/>
              <a:buNone/>
              <a:defRPr/>
            </a:lvl1pPr>
          </a:lstStyle>
          <a:p>
            <a:r>
              <a:rPr lang="en-US"/>
              <a:t>Click to edit Master subtitle style</a:t>
            </a:r>
          </a:p>
        </p:txBody>
      </p:sp>
      <p:sp>
        <p:nvSpPr>
          <p:cNvPr id="3080" name="Rectangle 8"/>
          <p:cNvSpPr>
            <a:spLocks noGrp="1" noChangeArrowheads="1"/>
          </p:cNvSpPr>
          <p:nvPr>
            <p:ph type="dt" sz="half" idx="2"/>
          </p:nvPr>
        </p:nvSpPr>
        <p:spPr>
          <a:xfrm>
            <a:off x="1676400" y="6400800"/>
            <a:ext cx="1905000" cy="457200"/>
          </a:xfrm>
        </p:spPr>
        <p:txBody>
          <a:bodyPr/>
          <a:lstStyle>
            <a:lvl1pPr>
              <a:defRPr>
                <a:solidFill>
                  <a:srgbClr val="808080"/>
                </a:solidFill>
              </a:defRPr>
            </a:lvl1pPr>
          </a:lstStyle>
          <a:p>
            <a:endParaRPr lang="en-US"/>
          </a:p>
        </p:txBody>
      </p:sp>
      <p:sp>
        <p:nvSpPr>
          <p:cNvPr id="3081" name="Rectangle 9"/>
          <p:cNvSpPr>
            <a:spLocks noGrp="1" noChangeArrowheads="1"/>
          </p:cNvSpPr>
          <p:nvPr>
            <p:ph type="ftr" sz="quarter" idx="3"/>
          </p:nvPr>
        </p:nvSpPr>
        <p:spPr>
          <a:xfrm>
            <a:off x="3962400" y="6400800"/>
            <a:ext cx="2895600" cy="457200"/>
          </a:xfrm>
        </p:spPr>
        <p:txBody>
          <a:bodyPr/>
          <a:lstStyle>
            <a:lvl1pPr>
              <a:defRPr>
                <a:solidFill>
                  <a:srgbClr val="808080"/>
                </a:solidFill>
              </a:defRPr>
            </a:lvl1pPr>
          </a:lstStyle>
          <a:p>
            <a:endParaRPr lang="en-US"/>
          </a:p>
        </p:txBody>
      </p:sp>
      <p:sp>
        <p:nvSpPr>
          <p:cNvPr id="3082" name="Rectangle 10"/>
          <p:cNvSpPr>
            <a:spLocks noGrp="1" noChangeArrowheads="1"/>
          </p:cNvSpPr>
          <p:nvPr>
            <p:ph type="sldNum" sz="quarter" idx="4"/>
          </p:nvPr>
        </p:nvSpPr>
        <p:spPr>
          <a:xfrm>
            <a:off x="7239000" y="6400800"/>
            <a:ext cx="1905000" cy="457200"/>
          </a:xfrm>
        </p:spPr>
        <p:txBody>
          <a:bodyPr/>
          <a:lstStyle>
            <a:lvl1pPr>
              <a:defRPr>
                <a:solidFill>
                  <a:srgbClr val="808080"/>
                </a:solidFill>
              </a:defRPr>
            </a:lvl1pPr>
          </a:lstStyle>
          <a:p>
            <a:fld id="{881B2AF8-943D-4109-8AF1-237B8805FCF9}" type="slidenum">
              <a:rPr lang="en-US"/>
              <a:pPr/>
              <a:t>‹#›</a:t>
            </a:fld>
            <a:endParaRPr lang="en-US"/>
          </a:p>
        </p:txBody>
      </p:sp>
    </p:spTree>
    <p:extLst>
      <p:ext uri="{BB962C8B-B14F-4D97-AF65-F5344CB8AC3E}">
        <p14:creationId xmlns:p14="http://schemas.microsoft.com/office/powerpoint/2010/main" val="3278580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E8B2A358-2B9A-4770-8EAF-1424C004B2F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630774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373BFCE8-1206-4252-BF94-F8096BECE25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639159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68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0BAD97A6-7E76-4BE9-A7B3-DFFB4CB8903A}"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973155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A6D434D6-BBB3-4A7F-98CB-5690AF583B99}"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079640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F1CE7AEE-4FAC-416A-96CB-C47FFB17DAC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01555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68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BAD97A6-7E76-4BE9-A7B3-DFFB4CB8903A}"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D6CCBEF9-CD70-4560-B4A8-E6BEB2847875}"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435486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4AC792A6-42FC-439F-894C-71485D2B7DA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158888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AAED0CF7-08A8-4546-A0AD-96969E57D10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254790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FA5A59BC-7544-4E83-82D3-1F5D1B53DC50}"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266995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1663" y="152400"/>
            <a:ext cx="2087562"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113463"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04613631-6593-4B8D-9831-663AD55C3DC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884477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black">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3076"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3077" name="Freeform 5"/>
            <p:cNvSpPr>
              <a:spLocks/>
            </p:cNvSpPr>
            <p:nvPr/>
          </p:nvSpPr>
          <p:spPr bwMode="ltGray">
            <a:xfrm>
              <a:off x="0" y="0"/>
              <a:ext cx="5760" cy="2400"/>
            </a:xfrm>
            <a:custGeom>
              <a:avLst/>
              <a:gdLst/>
              <a:ahLst/>
              <a:cxnLst>
                <a:cxn ang="0">
                  <a:pos x="0" y="1200"/>
                </a:cxn>
                <a:cxn ang="0">
                  <a:pos x="1008" y="2400"/>
                </a:cxn>
                <a:cxn ang="0">
                  <a:pos x="5760" y="1536"/>
                </a:cxn>
                <a:cxn ang="0">
                  <a:pos x="5760" y="0"/>
                </a:cxn>
                <a:cxn ang="0">
                  <a:pos x="0" y="0"/>
                </a:cxn>
                <a:cxn ang="0">
                  <a:pos x="0" y="1200"/>
                </a:cxn>
              </a:cxnLst>
              <a:rect l="0" t="0" r="r" b="b"/>
              <a:pathLst>
                <a:path w="5760" h="2400">
                  <a:moveTo>
                    <a:pt x="0" y="1200"/>
                  </a:moveTo>
                  <a:lnTo>
                    <a:pt x="1008" y="2400"/>
                  </a:lnTo>
                  <a:lnTo>
                    <a:pt x="5760" y="1536"/>
                  </a:lnTo>
                  <a:lnTo>
                    <a:pt x="5760" y="0"/>
                  </a:lnTo>
                  <a:lnTo>
                    <a:pt x="0" y="0"/>
                  </a:lnTo>
                  <a:lnTo>
                    <a:pt x="0" y="120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3078" name="Rectangle 6"/>
          <p:cNvSpPr>
            <a:spLocks noGrp="1" noChangeArrowheads="1"/>
          </p:cNvSpPr>
          <p:nvPr>
            <p:ph type="ctrTitle"/>
          </p:nvPr>
        </p:nvSpPr>
        <p:spPr>
          <a:xfrm>
            <a:off x="685800" y="1447800"/>
            <a:ext cx="7772400" cy="1143000"/>
          </a:xfrm>
        </p:spPr>
        <p:txBody>
          <a:bodyPr/>
          <a:lstStyle>
            <a:lvl1pPr>
              <a:defRPr/>
            </a:lvl1pPr>
          </a:lstStyle>
          <a:p>
            <a:r>
              <a:rPr lang="en-US"/>
              <a:t>Click to edit Master title style</a:t>
            </a:r>
          </a:p>
        </p:txBody>
      </p:sp>
      <p:sp>
        <p:nvSpPr>
          <p:cNvPr id="3079" name="Rectangle 7"/>
          <p:cNvSpPr>
            <a:spLocks noGrp="1" noChangeArrowheads="1"/>
          </p:cNvSpPr>
          <p:nvPr>
            <p:ph type="subTitle" idx="1"/>
          </p:nvPr>
        </p:nvSpPr>
        <p:spPr>
          <a:xfrm>
            <a:off x="2057400" y="3886200"/>
            <a:ext cx="6400800" cy="1752600"/>
          </a:xfrm>
        </p:spPr>
        <p:txBody>
          <a:bodyPr/>
          <a:lstStyle>
            <a:lvl1pPr marL="0" indent="0">
              <a:buFontTx/>
              <a:buNone/>
              <a:defRPr/>
            </a:lvl1pPr>
          </a:lstStyle>
          <a:p>
            <a:r>
              <a:rPr lang="en-US"/>
              <a:t>Click to edit Master subtitle style</a:t>
            </a:r>
          </a:p>
        </p:txBody>
      </p:sp>
      <p:sp>
        <p:nvSpPr>
          <p:cNvPr id="3080" name="Rectangle 8"/>
          <p:cNvSpPr>
            <a:spLocks noGrp="1" noChangeArrowheads="1"/>
          </p:cNvSpPr>
          <p:nvPr>
            <p:ph type="dt" sz="half" idx="2"/>
          </p:nvPr>
        </p:nvSpPr>
        <p:spPr>
          <a:xfrm>
            <a:off x="1676400" y="6400800"/>
            <a:ext cx="1905000" cy="457200"/>
          </a:xfrm>
        </p:spPr>
        <p:txBody>
          <a:bodyPr/>
          <a:lstStyle>
            <a:lvl1pPr>
              <a:defRPr>
                <a:solidFill>
                  <a:srgbClr val="808080"/>
                </a:solidFill>
              </a:defRPr>
            </a:lvl1pPr>
          </a:lstStyle>
          <a:p>
            <a:endParaRPr lang="en-US"/>
          </a:p>
        </p:txBody>
      </p:sp>
      <p:sp>
        <p:nvSpPr>
          <p:cNvPr id="3081" name="Rectangle 9"/>
          <p:cNvSpPr>
            <a:spLocks noGrp="1" noChangeArrowheads="1"/>
          </p:cNvSpPr>
          <p:nvPr>
            <p:ph type="ftr" sz="quarter" idx="3"/>
          </p:nvPr>
        </p:nvSpPr>
        <p:spPr>
          <a:xfrm>
            <a:off x="3962400" y="6400800"/>
            <a:ext cx="2895600" cy="457200"/>
          </a:xfrm>
        </p:spPr>
        <p:txBody>
          <a:bodyPr/>
          <a:lstStyle>
            <a:lvl1pPr>
              <a:defRPr>
                <a:solidFill>
                  <a:srgbClr val="808080"/>
                </a:solidFill>
              </a:defRPr>
            </a:lvl1pPr>
          </a:lstStyle>
          <a:p>
            <a:endParaRPr lang="en-US"/>
          </a:p>
        </p:txBody>
      </p:sp>
      <p:sp>
        <p:nvSpPr>
          <p:cNvPr id="3082" name="Rectangle 10"/>
          <p:cNvSpPr>
            <a:spLocks noGrp="1" noChangeArrowheads="1"/>
          </p:cNvSpPr>
          <p:nvPr>
            <p:ph type="sldNum" sz="quarter" idx="4"/>
          </p:nvPr>
        </p:nvSpPr>
        <p:spPr>
          <a:xfrm>
            <a:off x="7239000" y="6400800"/>
            <a:ext cx="1905000" cy="457200"/>
          </a:xfrm>
        </p:spPr>
        <p:txBody>
          <a:bodyPr/>
          <a:lstStyle>
            <a:lvl1pPr>
              <a:defRPr>
                <a:solidFill>
                  <a:srgbClr val="808080"/>
                </a:solidFill>
              </a:defRPr>
            </a:lvl1pPr>
          </a:lstStyle>
          <a:p>
            <a:fld id="{881B2AF8-943D-4109-8AF1-237B8805FCF9}" type="slidenum">
              <a:rPr lang="en-US"/>
              <a:pPr/>
              <a:t>‹#›</a:t>
            </a:fld>
            <a:endParaRPr lang="en-US"/>
          </a:p>
        </p:txBody>
      </p:sp>
    </p:spTree>
    <p:extLst>
      <p:ext uri="{BB962C8B-B14F-4D97-AF65-F5344CB8AC3E}">
        <p14:creationId xmlns:p14="http://schemas.microsoft.com/office/powerpoint/2010/main" val="2581950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E8B2A358-2B9A-4770-8EAF-1424C004B2F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84391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373BFCE8-1206-4252-BF94-F8096BECE25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578007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68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0BAD97A6-7E76-4BE9-A7B3-DFFB4CB8903A}"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95933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A6D434D6-BBB3-4A7F-98CB-5690AF583B99}"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37250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6D434D6-BBB3-4A7F-98CB-5690AF583B99}"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F1CE7AEE-4FAC-416A-96CB-C47FFB17DAC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136733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D6CCBEF9-CD70-4560-B4A8-E6BEB2847875}"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855017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4AC792A6-42FC-439F-894C-71485D2B7DA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398152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AAED0CF7-08A8-4546-A0AD-96969E57D10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302165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FA5A59BC-7544-4E83-82D3-1F5D1B53DC50}"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210541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1663" y="152400"/>
            <a:ext cx="2087562"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113463"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04613631-6593-4B8D-9831-663AD55C3DC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429025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black">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3076"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3077" name="Freeform 5"/>
            <p:cNvSpPr>
              <a:spLocks/>
            </p:cNvSpPr>
            <p:nvPr/>
          </p:nvSpPr>
          <p:spPr bwMode="ltGray">
            <a:xfrm>
              <a:off x="0" y="0"/>
              <a:ext cx="5760" cy="2400"/>
            </a:xfrm>
            <a:custGeom>
              <a:avLst/>
              <a:gdLst/>
              <a:ahLst/>
              <a:cxnLst>
                <a:cxn ang="0">
                  <a:pos x="0" y="1200"/>
                </a:cxn>
                <a:cxn ang="0">
                  <a:pos x="1008" y="2400"/>
                </a:cxn>
                <a:cxn ang="0">
                  <a:pos x="5760" y="1536"/>
                </a:cxn>
                <a:cxn ang="0">
                  <a:pos x="5760" y="0"/>
                </a:cxn>
                <a:cxn ang="0">
                  <a:pos x="0" y="0"/>
                </a:cxn>
                <a:cxn ang="0">
                  <a:pos x="0" y="1200"/>
                </a:cxn>
              </a:cxnLst>
              <a:rect l="0" t="0" r="r" b="b"/>
              <a:pathLst>
                <a:path w="5760" h="2400">
                  <a:moveTo>
                    <a:pt x="0" y="1200"/>
                  </a:moveTo>
                  <a:lnTo>
                    <a:pt x="1008" y="2400"/>
                  </a:lnTo>
                  <a:lnTo>
                    <a:pt x="5760" y="1536"/>
                  </a:lnTo>
                  <a:lnTo>
                    <a:pt x="5760" y="0"/>
                  </a:lnTo>
                  <a:lnTo>
                    <a:pt x="0" y="0"/>
                  </a:lnTo>
                  <a:lnTo>
                    <a:pt x="0" y="120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3078" name="Rectangle 6"/>
          <p:cNvSpPr>
            <a:spLocks noGrp="1" noChangeArrowheads="1"/>
          </p:cNvSpPr>
          <p:nvPr>
            <p:ph type="ctrTitle"/>
          </p:nvPr>
        </p:nvSpPr>
        <p:spPr>
          <a:xfrm>
            <a:off x="685800" y="1447800"/>
            <a:ext cx="7772400" cy="1143000"/>
          </a:xfrm>
        </p:spPr>
        <p:txBody>
          <a:bodyPr/>
          <a:lstStyle>
            <a:lvl1pPr>
              <a:defRPr/>
            </a:lvl1pPr>
          </a:lstStyle>
          <a:p>
            <a:r>
              <a:rPr lang="en-US"/>
              <a:t>Click to edit Master title style</a:t>
            </a:r>
          </a:p>
        </p:txBody>
      </p:sp>
      <p:sp>
        <p:nvSpPr>
          <p:cNvPr id="3079" name="Rectangle 7"/>
          <p:cNvSpPr>
            <a:spLocks noGrp="1" noChangeArrowheads="1"/>
          </p:cNvSpPr>
          <p:nvPr>
            <p:ph type="subTitle" idx="1"/>
          </p:nvPr>
        </p:nvSpPr>
        <p:spPr>
          <a:xfrm>
            <a:off x="2057400" y="3886200"/>
            <a:ext cx="6400800" cy="1752600"/>
          </a:xfrm>
        </p:spPr>
        <p:txBody>
          <a:bodyPr/>
          <a:lstStyle>
            <a:lvl1pPr marL="0" indent="0">
              <a:buFontTx/>
              <a:buNone/>
              <a:defRPr/>
            </a:lvl1pPr>
          </a:lstStyle>
          <a:p>
            <a:r>
              <a:rPr lang="en-US"/>
              <a:t>Click to edit Master subtitle style</a:t>
            </a:r>
          </a:p>
        </p:txBody>
      </p:sp>
      <p:sp>
        <p:nvSpPr>
          <p:cNvPr id="3080" name="Rectangle 8"/>
          <p:cNvSpPr>
            <a:spLocks noGrp="1" noChangeArrowheads="1"/>
          </p:cNvSpPr>
          <p:nvPr>
            <p:ph type="dt" sz="half" idx="2"/>
          </p:nvPr>
        </p:nvSpPr>
        <p:spPr>
          <a:xfrm>
            <a:off x="1676400" y="6400800"/>
            <a:ext cx="1905000" cy="457200"/>
          </a:xfrm>
        </p:spPr>
        <p:txBody>
          <a:bodyPr/>
          <a:lstStyle>
            <a:lvl1pPr>
              <a:defRPr>
                <a:solidFill>
                  <a:srgbClr val="808080"/>
                </a:solidFill>
              </a:defRPr>
            </a:lvl1pPr>
          </a:lstStyle>
          <a:p>
            <a:endParaRPr lang="en-US"/>
          </a:p>
        </p:txBody>
      </p:sp>
      <p:sp>
        <p:nvSpPr>
          <p:cNvPr id="3081" name="Rectangle 9"/>
          <p:cNvSpPr>
            <a:spLocks noGrp="1" noChangeArrowheads="1"/>
          </p:cNvSpPr>
          <p:nvPr>
            <p:ph type="ftr" sz="quarter" idx="3"/>
          </p:nvPr>
        </p:nvSpPr>
        <p:spPr>
          <a:xfrm>
            <a:off x="3962400" y="6400800"/>
            <a:ext cx="2895600" cy="457200"/>
          </a:xfrm>
        </p:spPr>
        <p:txBody>
          <a:bodyPr/>
          <a:lstStyle>
            <a:lvl1pPr>
              <a:defRPr>
                <a:solidFill>
                  <a:srgbClr val="808080"/>
                </a:solidFill>
              </a:defRPr>
            </a:lvl1pPr>
          </a:lstStyle>
          <a:p>
            <a:endParaRPr lang="en-US"/>
          </a:p>
        </p:txBody>
      </p:sp>
      <p:sp>
        <p:nvSpPr>
          <p:cNvPr id="3082" name="Rectangle 10"/>
          <p:cNvSpPr>
            <a:spLocks noGrp="1" noChangeArrowheads="1"/>
          </p:cNvSpPr>
          <p:nvPr>
            <p:ph type="sldNum" sz="quarter" idx="4"/>
          </p:nvPr>
        </p:nvSpPr>
        <p:spPr>
          <a:xfrm>
            <a:off x="7239000" y="6400800"/>
            <a:ext cx="1905000" cy="457200"/>
          </a:xfrm>
        </p:spPr>
        <p:txBody>
          <a:bodyPr/>
          <a:lstStyle>
            <a:lvl1pPr>
              <a:defRPr>
                <a:solidFill>
                  <a:srgbClr val="808080"/>
                </a:solidFill>
              </a:defRPr>
            </a:lvl1pPr>
          </a:lstStyle>
          <a:p>
            <a:fld id="{881B2AF8-943D-4109-8AF1-237B8805FCF9}" type="slidenum">
              <a:rPr lang="en-US"/>
              <a:pPr/>
              <a:t>‹#›</a:t>
            </a:fld>
            <a:endParaRPr lang="en-US"/>
          </a:p>
        </p:txBody>
      </p:sp>
    </p:spTree>
    <p:extLst>
      <p:ext uri="{BB962C8B-B14F-4D97-AF65-F5344CB8AC3E}">
        <p14:creationId xmlns:p14="http://schemas.microsoft.com/office/powerpoint/2010/main" val="38610515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E8B2A358-2B9A-4770-8EAF-1424C004B2F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784007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373BFCE8-1206-4252-BF94-F8096BECE25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519125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68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0BAD97A6-7E76-4BE9-A7B3-DFFB4CB8903A}"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4276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CE7AEE-4FAC-416A-96CB-C47FFB17DAC2}"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A6D434D6-BBB3-4A7F-98CB-5690AF583B99}"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6126448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F1CE7AEE-4FAC-416A-96CB-C47FFB17DAC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642379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D6CCBEF9-CD70-4560-B4A8-E6BEB2847875}"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622898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4AC792A6-42FC-439F-894C-71485D2B7DA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773911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AAED0CF7-08A8-4546-A0AD-96969E57D10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930876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FA5A59BC-7544-4E83-82D3-1F5D1B53DC50}"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0892938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1663" y="152400"/>
            <a:ext cx="2087562"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113463"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04613631-6593-4B8D-9831-663AD55C3DC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075707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black">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3076"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3077" name="Freeform 5"/>
            <p:cNvSpPr>
              <a:spLocks/>
            </p:cNvSpPr>
            <p:nvPr/>
          </p:nvSpPr>
          <p:spPr bwMode="ltGray">
            <a:xfrm>
              <a:off x="0" y="0"/>
              <a:ext cx="5760" cy="2400"/>
            </a:xfrm>
            <a:custGeom>
              <a:avLst/>
              <a:gdLst/>
              <a:ahLst/>
              <a:cxnLst>
                <a:cxn ang="0">
                  <a:pos x="0" y="1200"/>
                </a:cxn>
                <a:cxn ang="0">
                  <a:pos x="1008" y="2400"/>
                </a:cxn>
                <a:cxn ang="0">
                  <a:pos x="5760" y="1536"/>
                </a:cxn>
                <a:cxn ang="0">
                  <a:pos x="5760" y="0"/>
                </a:cxn>
                <a:cxn ang="0">
                  <a:pos x="0" y="0"/>
                </a:cxn>
                <a:cxn ang="0">
                  <a:pos x="0" y="1200"/>
                </a:cxn>
              </a:cxnLst>
              <a:rect l="0" t="0" r="r" b="b"/>
              <a:pathLst>
                <a:path w="5760" h="2400">
                  <a:moveTo>
                    <a:pt x="0" y="1200"/>
                  </a:moveTo>
                  <a:lnTo>
                    <a:pt x="1008" y="2400"/>
                  </a:lnTo>
                  <a:lnTo>
                    <a:pt x="5760" y="1536"/>
                  </a:lnTo>
                  <a:lnTo>
                    <a:pt x="5760" y="0"/>
                  </a:lnTo>
                  <a:lnTo>
                    <a:pt x="0" y="0"/>
                  </a:lnTo>
                  <a:lnTo>
                    <a:pt x="0" y="120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3078" name="Rectangle 6"/>
          <p:cNvSpPr>
            <a:spLocks noGrp="1" noChangeArrowheads="1"/>
          </p:cNvSpPr>
          <p:nvPr>
            <p:ph type="ctrTitle"/>
          </p:nvPr>
        </p:nvSpPr>
        <p:spPr>
          <a:xfrm>
            <a:off x="685800" y="1447800"/>
            <a:ext cx="7772400" cy="1143000"/>
          </a:xfrm>
        </p:spPr>
        <p:txBody>
          <a:bodyPr/>
          <a:lstStyle>
            <a:lvl1pPr>
              <a:defRPr/>
            </a:lvl1pPr>
          </a:lstStyle>
          <a:p>
            <a:r>
              <a:rPr lang="en-US"/>
              <a:t>Click to edit Master title style</a:t>
            </a:r>
          </a:p>
        </p:txBody>
      </p:sp>
      <p:sp>
        <p:nvSpPr>
          <p:cNvPr id="3079" name="Rectangle 7"/>
          <p:cNvSpPr>
            <a:spLocks noGrp="1" noChangeArrowheads="1"/>
          </p:cNvSpPr>
          <p:nvPr>
            <p:ph type="subTitle" idx="1"/>
          </p:nvPr>
        </p:nvSpPr>
        <p:spPr>
          <a:xfrm>
            <a:off x="2057400" y="3886200"/>
            <a:ext cx="6400800" cy="1752600"/>
          </a:xfrm>
        </p:spPr>
        <p:txBody>
          <a:bodyPr/>
          <a:lstStyle>
            <a:lvl1pPr marL="0" indent="0">
              <a:buFontTx/>
              <a:buNone/>
              <a:defRPr/>
            </a:lvl1pPr>
          </a:lstStyle>
          <a:p>
            <a:r>
              <a:rPr lang="en-US"/>
              <a:t>Click to edit Master subtitle style</a:t>
            </a:r>
          </a:p>
        </p:txBody>
      </p:sp>
      <p:sp>
        <p:nvSpPr>
          <p:cNvPr id="3080" name="Rectangle 8"/>
          <p:cNvSpPr>
            <a:spLocks noGrp="1" noChangeArrowheads="1"/>
          </p:cNvSpPr>
          <p:nvPr>
            <p:ph type="dt" sz="half" idx="2"/>
          </p:nvPr>
        </p:nvSpPr>
        <p:spPr>
          <a:xfrm>
            <a:off x="1676400" y="6400800"/>
            <a:ext cx="1905000" cy="457200"/>
          </a:xfrm>
        </p:spPr>
        <p:txBody>
          <a:bodyPr/>
          <a:lstStyle>
            <a:lvl1pPr>
              <a:defRPr>
                <a:solidFill>
                  <a:srgbClr val="808080"/>
                </a:solidFill>
              </a:defRPr>
            </a:lvl1pPr>
          </a:lstStyle>
          <a:p>
            <a:endParaRPr lang="en-US"/>
          </a:p>
        </p:txBody>
      </p:sp>
      <p:sp>
        <p:nvSpPr>
          <p:cNvPr id="3081" name="Rectangle 9"/>
          <p:cNvSpPr>
            <a:spLocks noGrp="1" noChangeArrowheads="1"/>
          </p:cNvSpPr>
          <p:nvPr>
            <p:ph type="ftr" sz="quarter" idx="3"/>
          </p:nvPr>
        </p:nvSpPr>
        <p:spPr>
          <a:xfrm>
            <a:off x="3962400" y="6400800"/>
            <a:ext cx="2895600" cy="457200"/>
          </a:xfrm>
        </p:spPr>
        <p:txBody>
          <a:bodyPr/>
          <a:lstStyle>
            <a:lvl1pPr>
              <a:defRPr>
                <a:solidFill>
                  <a:srgbClr val="808080"/>
                </a:solidFill>
              </a:defRPr>
            </a:lvl1pPr>
          </a:lstStyle>
          <a:p>
            <a:endParaRPr lang="en-US"/>
          </a:p>
        </p:txBody>
      </p:sp>
      <p:sp>
        <p:nvSpPr>
          <p:cNvPr id="3082" name="Rectangle 10"/>
          <p:cNvSpPr>
            <a:spLocks noGrp="1" noChangeArrowheads="1"/>
          </p:cNvSpPr>
          <p:nvPr>
            <p:ph type="sldNum" sz="quarter" idx="4"/>
          </p:nvPr>
        </p:nvSpPr>
        <p:spPr>
          <a:xfrm>
            <a:off x="7239000" y="6400800"/>
            <a:ext cx="1905000" cy="457200"/>
          </a:xfrm>
        </p:spPr>
        <p:txBody>
          <a:bodyPr/>
          <a:lstStyle>
            <a:lvl1pPr>
              <a:defRPr>
                <a:solidFill>
                  <a:srgbClr val="808080"/>
                </a:solidFill>
              </a:defRPr>
            </a:lvl1pPr>
          </a:lstStyle>
          <a:p>
            <a:fld id="{881B2AF8-943D-4109-8AF1-237B8805FCF9}" type="slidenum">
              <a:rPr lang="en-US"/>
              <a:pPr/>
              <a:t>‹#›</a:t>
            </a:fld>
            <a:endParaRPr lang="en-US"/>
          </a:p>
        </p:txBody>
      </p:sp>
    </p:spTree>
    <p:extLst>
      <p:ext uri="{BB962C8B-B14F-4D97-AF65-F5344CB8AC3E}">
        <p14:creationId xmlns:p14="http://schemas.microsoft.com/office/powerpoint/2010/main" val="3634015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E8B2A358-2B9A-4770-8EAF-1424C004B2F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655745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373BFCE8-1206-4252-BF94-F8096BECE25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56542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6CCBEF9-CD70-4560-B4A8-E6BEB2847875}"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68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0BAD97A6-7E76-4BE9-A7B3-DFFB4CB8903A}"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3603354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A6D434D6-BBB3-4A7F-98CB-5690AF583B99}"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8137354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F1CE7AEE-4FAC-416A-96CB-C47FFB17DAC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0396741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D6CCBEF9-CD70-4560-B4A8-E6BEB2847875}"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325355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4AC792A6-42FC-439F-894C-71485D2B7DA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493381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AAED0CF7-08A8-4546-A0AD-96969E57D10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307929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FA5A59BC-7544-4E83-82D3-1F5D1B53DC50}"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8858288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1663" y="152400"/>
            <a:ext cx="2087562"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113463"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04613631-6593-4B8D-9831-663AD55C3DC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986477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black">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3076"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3077" name="Freeform 5"/>
            <p:cNvSpPr>
              <a:spLocks/>
            </p:cNvSpPr>
            <p:nvPr/>
          </p:nvSpPr>
          <p:spPr bwMode="ltGray">
            <a:xfrm>
              <a:off x="0" y="0"/>
              <a:ext cx="5760" cy="2400"/>
            </a:xfrm>
            <a:custGeom>
              <a:avLst/>
              <a:gdLst/>
              <a:ahLst/>
              <a:cxnLst>
                <a:cxn ang="0">
                  <a:pos x="0" y="1200"/>
                </a:cxn>
                <a:cxn ang="0">
                  <a:pos x="1008" y="2400"/>
                </a:cxn>
                <a:cxn ang="0">
                  <a:pos x="5760" y="1536"/>
                </a:cxn>
                <a:cxn ang="0">
                  <a:pos x="5760" y="0"/>
                </a:cxn>
                <a:cxn ang="0">
                  <a:pos x="0" y="0"/>
                </a:cxn>
                <a:cxn ang="0">
                  <a:pos x="0" y="1200"/>
                </a:cxn>
              </a:cxnLst>
              <a:rect l="0" t="0" r="r" b="b"/>
              <a:pathLst>
                <a:path w="5760" h="2400">
                  <a:moveTo>
                    <a:pt x="0" y="1200"/>
                  </a:moveTo>
                  <a:lnTo>
                    <a:pt x="1008" y="2400"/>
                  </a:lnTo>
                  <a:lnTo>
                    <a:pt x="5760" y="1536"/>
                  </a:lnTo>
                  <a:lnTo>
                    <a:pt x="5760" y="0"/>
                  </a:lnTo>
                  <a:lnTo>
                    <a:pt x="0" y="0"/>
                  </a:lnTo>
                  <a:lnTo>
                    <a:pt x="0" y="120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3078" name="Rectangle 6"/>
          <p:cNvSpPr>
            <a:spLocks noGrp="1" noChangeArrowheads="1"/>
          </p:cNvSpPr>
          <p:nvPr>
            <p:ph type="ctrTitle"/>
          </p:nvPr>
        </p:nvSpPr>
        <p:spPr>
          <a:xfrm>
            <a:off x="685800" y="1447800"/>
            <a:ext cx="7772400" cy="1143000"/>
          </a:xfrm>
        </p:spPr>
        <p:txBody>
          <a:bodyPr/>
          <a:lstStyle>
            <a:lvl1pPr>
              <a:defRPr/>
            </a:lvl1pPr>
          </a:lstStyle>
          <a:p>
            <a:r>
              <a:rPr lang="en-US"/>
              <a:t>Click to edit Master title style</a:t>
            </a:r>
          </a:p>
        </p:txBody>
      </p:sp>
      <p:sp>
        <p:nvSpPr>
          <p:cNvPr id="3079" name="Rectangle 7"/>
          <p:cNvSpPr>
            <a:spLocks noGrp="1" noChangeArrowheads="1"/>
          </p:cNvSpPr>
          <p:nvPr>
            <p:ph type="subTitle" idx="1"/>
          </p:nvPr>
        </p:nvSpPr>
        <p:spPr>
          <a:xfrm>
            <a:off x="2057400" y="3886200"/>
            <a:ext cx="6400800" cy="1752600"/>
          </a:xfrm>
        </p:spPr>
        <p:txBody>
          <a:bodyPr/>
          <a:lstStyle>
            <a:lvl1pPr marL="0" indent="0">
              <a:buFontTx/>
              <a:buNone/>
              <a:defRPr/>
            </a:lvl1pPr>
          </a:lstStyle>
          <a:p>
            <a:r>
              <a:rPr lang="en-US"/>
              <a:t>Click to edit Master subtitle style</a:t>
            </a:r>
          </a:p>
        </p:txBody>
      </p:sp>
      <p:sp>
        <p:nvSpPr>
          <p:cNvPr id="3080" name="Rectangle 8"/>
          <p:cNvSpPr>
            <a:spLocks noGrp="1" noChangeArrowheads="1"/>
          </p:cNvSpPr>
          <p:nvPr>
            <p:ph type="dt" sz="half" idx="2"/>
          </p:nvPr>
        </p:nvSpPr>
        <p:spPr>
          <a:xfrm>
            <a:off x="1676400" y="6400800"/>
            <a:ext cx="1905000" cy="457200"/>
          </a:xfrm>
        </p:spPr>
        <p:txBody>
          <a:bodyPr/>
          <a:lstStyle>
            <a:lvl1pPr>
              <a:defRPr>
                <a:solidFill>
                  <a:srgbClr val="808080"/>
                </a:solidFill>
              </a:defRPr>
            </a:lvl1pPr>
          </a:lstStyle>
          <a:p>
            <a:endParaRPr lang="en-US"/>
          </a:p>
        </p:txBody>
      </p:sp>
      <p:sp>
        <p:nvSpPr>
          <p:cNvPr id="3081" name="Rectangle 9"/>
          <p:cNvSpPr>
            <a:spLocks noGrp="1" noChangeArrowheads="1"/>
          </p:cNvSpPr>
          <p:nvPr>
            <p:ph type="ftr" sz="quarter" idx="3"/>
          </p:nvPr>
        </p:nvSpPr>
        <p:spPr>
          <a:xfrm>
            <a:off x="3962400" y="6400800"/>
            <a:ext cx="2895600" cy="457200"/>
          </a:xfrm>
        </p:spPr>
        <p:txBody>
          <a:bodyPr/>
          <a:lstStyle>
            <a:lvl1pPr>
              <a:defRPr>
                <a:solidFill>
                  <a:srgbClr val="808080"/>
                </a:solidFill>
              </a:defRPr>
            </a:lvl1pPr>
          </a:lstStyle>
          <a:p>
            <a:endParaRPr lang="en-US"/>
          </a:p>
        </p:txBody>
      </p:sp>
      <p:sp>
        <p:nvSpPr>
          <p:cNvPr id="3082" name="Rectangle 10"/>
          <p:cNvSpPr>
            <a:spLocks noGrp="1" noChangeArrowheads="1"/>
          </p:cNvSpPr>
          <p:nvPr>
            <p:ph type="sldNum" sz="quarter" idx="4"/>
          </p:nvPr>
        </p:nvSpPr>
        <p:spPr>
          <a:xfrm>
            <a:off x="7239000" y="6400800"/>
            <a:ext cx="1905000" cy="457200"/>
          </a:xfrm>
        </p:spPr>
        <p:txBody>
          <a:bodyPr/>
          <a:lstStyle>
            <a:lvl1pPr>
              <a:defRPr>
                <a:solidFill>
                  <a:srgbClr val="808080"/>
                </a:solidFill>
              </a:defRPr>
            </a:lvl1pPr>
          </a:lstStyle>
          <a:p>
            <a:fld id="{881B2AF8-943D-4109-8AF1-237B8805FCF9}" type="slidenum">
              <a:rPr lang="en-US"/>
              <a:pPr/>
              <a:t>‹#›</a:t>
            </a:fld>
            <a:endParaRPr lang="en-US"/>
          </a:p>
        </p:txBody>
      </p:sp>
    </p:spTree>
    <p:extLst>
      <p:ext uri="{BB962C8B-B14F-4D97-AF65-F5344CB8AC3E}">
        <p14:creationId xmlns:p14="http://schemas.microsoft.com/office/powerpoint/2010/main" val="3547049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E8B2A358-2B9A-4770-8EAF-1424C004B2FC}"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3320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C792A6-42FC-439F-894C-71485D2B7DA3}"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373BFCE8-1206-4252-BF94-F8096BECE25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98719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68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0BAD97A6-7E76-4BE9-A7B3-DFFB4CB8903A}"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0300234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80808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A6D434D6-BBB3-4A7F-98CB-5690AF583B99}"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5256454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80808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F1CE7AEE-4FAC-416A-96CB-C47FFB17DAC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055812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80808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D6CCBEF9-CD70-4560-B4A8-E6BEB2847875}"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6727904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4AC792A6-42FC-439F-894C-71485D2B7DA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546123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80808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AAED0CF7-08A8-4546-A0AD-96969E57D108}"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9303803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FA5A59BC-7544-4E83-82D3-1F5D1B53DC50}"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3113238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1663" y="152400"/>
            <a:ext cx="2087562"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6113463"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80808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04613631-6593-4B8D-9831-663AD55C3DCD}"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1536960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82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ED0CF7-08A8-4546-A0AD-96969E57D108}"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4128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1229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9460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058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222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8896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451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3441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0316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BD3F1-C2BA-4678-8162-BFEE6E86ED46}"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E57694-D95C-42DE-923E-0A6CDF1192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03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051" name="Rectangle 3"/>
            <p:cNvSpPr>
              <a:spLocks noChangeArrowheads="1"/>
            </p:cNvSpPr>
            <p:nvPr/>
          </p:nvSpPr>
          <p:spPr bwMode="blackGray">
            <a:xfrm>
              <a:off x="1008" y="0"/>
              <a:ext cx="4752" cy="4320"/>
            </a:xfrm>
            <a:prstGeom prst="rect">
              <a:avLst/>
            </a:prstGeom>
            <a:solidFill>
              <a:schemeClr val="bg1"/>
            </a:solidFill>
            <a:ln w="9525">
              <a:noFill/>
              <a:miter lim="800000"/>
              <a:headEnd/>
              <a:tailEnd/>
            </a:ln>
            <a:effectLst/>
          </p:spPr>
          <p:txBody>
            <a:bodyPr wrap="none" anchor="ctr"/>
            <a:lstStyle/>
            <a:p>
              <a:endParaRPr lang="en-US"/>
            </a:p>
          </p:txBody>
        </p:sp>
        <p:sp>
          <p:nvSpPr>
            <p:cNvPr id="2052"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chemeClr val="tx2"/>
                </a:solidFill>
              </a:endParaRPr>
            </a:p>
          </p:txBody>
        </p:sp>
        <p:sp>
          <p:nvSpPr>
            <p:cNvPr id="2053" name="Freeform 5"/>
            <p:cNvSpPr>
              <a:spLocks/>
            </p:cNvSpPr>
            <p:nvPr/>
          </p:nvSpPr>
          <p:spPr bwMode="ltGray">
            <a:xfrm>
              <a:off x="0" y="0"/>
              <a:ext cx="5760" cy="1200"/>
            </a:xfrm>
            <a:custGeom>
              <a:avLst/>
              <a:gdLst/>
              <a:ahLst/>
              <a:cxnLst>
                <a:cxn ang="0">
                  <a:pos x="0" y="0"/>
                </a:cxn>
                <a:cxn ang="0">
                  <a:pos x="1008" y="1200"/>
                </a:cxn>
                <a:cxn ang="0">
                  <a:pos x="5760" y="336"/>
                </a:cxn>
                <a:cxn ang="0">
                  <a:pos x="5760" y="0"/>
                </a:cxn>
                <a:cxn ang="0">
                  <a:pos x="0" y="0"/>
                </a:cxn>
              </a:cxnLst>
              <a:rect l="0" t="0" r="r" b="b"/>
              <a:pathLst>
                <a:path w="5760" h="1200">
                  <a:moveTo>
                    <a:pt x="0" y="0"/>
                  </a:moveTo>
                  <a:lnTo>
                    <a:pt x="1008" y="1200"/>
                  </a:lnTo>
                  <a:lnTo>
                    <a:pt x="5760" y="336"/>
                  </a:lnTo>
                  <a:lnTo>
                    <a:pt x="5760" y="0"/>
                  </a:lnTo>
                  <a:lnTo>
                    <a:pt x="0" y="0"/>
                  </a:lnTo>
                  <a:close/>
                </a:path>
              </a:pathLst>
            </a:custGeom>
            <a:solidFill>
              <a:schemeClr val="bg2"/>
            </a:solidFill>
            <a:ln w="9525">
              <a:noFill/>
              <a:round/>
              <a:headEnd/>
              <a:tailEnd/>
            </a:ln>
          </p:spPr>
          <p:txBody>
            <a:bodyPr wrap="none" anchor="ctr"/>
            <a:lstStyle/>
            <a:p>
              <a:endParaRPr lang="en-US"/>
            </a:p>
          </p:txBody>
        </p:sp>
      </p:grpSp>
      <p:sp>
        <p:nvSpPr>
          <p:cNvPr id="2054" name="Rectangle 6"/>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body" idx="1"/>
          </p:nvPr>
        </p:nvSpPr>
        <p:spPr bwMode="white">
          <a:xfrm>
            <a:off x="1266825"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folHlink"/>
                </a:solidFill>
                <a:latin typeface="+mn-lt"/>
              </a:defRPr>
            </a:lvl1pPr>
          </a:lstStyle>
          <a:p>
            <a:endParaRPr lang="en-US"/>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folHlink"/>
                </a:solidFill>
                <a:latin typeface="+mn-lt"/>
              </a:defRPr>
            </a:lvl1pPr>
          </a:lstStyle>
          <a:p>
            <a:endParaRPr lang="en-US"/>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folHlink"/>
                </a:solidFill>
                <a:latin typeface="+mn-lt"/>
              </a:defRPr>
            </a:lvl1pPr>
          </a:lstStyle>
          <a:p>
            <a:fld id="{D87B9B6D-2197-4B86-A255-9E6ABF32BB4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051" name="Rectangle 3"/>
            <p:cNvSpPr>
              <a:spLocks noChangeArrowheads="1"/>
            </p:cNvSpPr>
            <p:nvPr/>
          </p:nvSpPr>
          <p:spPr bwMode="blackGray">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2052"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2053" name="Freeform 5"/>
            <p:cNvSpPr>
              <a:spLocks/>
            </p:cNvSpPr>
            <p:nvPr/>
          </p:nvSpPr>
          <p:spPr bwMode="ltGray">
            <a:xfrm>
              <a:off x="0" y="0"/>
              <a:ext cx="5760" cy="1200"/>
            </a:xfrm>
            <a:custGeom>
              <a:avLst/>
              <a:gdLst/>
              <a:ahLst/>
              <a:cxnLst>
                <a:cxn ang="0">
                  <a:pos x="0" y="0"/>
                </a:cxn>
                <a:cxn ang="0">
                  <a:pos x="1008" y="1200"/>
                </a:cxn>
                <a:cxn ang="0">
                  <a:pos x="5760" y="336"/>
                </a:cxn>
                <a:cxn ang="0">
                  <a:pos x="5760" y="0"/>
                </a:cxn>
                <a:cxn ang="0">
                  <a:pos x="0" y="0"/>
                </a:cxn>
              </a:cxnLst>
              <a:rect l="0" t="0" r="r" b="b"/>
              <a:pathLst>
                <a:path w="5760" h="1200">
                  <a:moveTo>
                    <a:pt x="0" y="0"/>
                  </a:moveTo>
                  <a:lnTo>
                    <a:pt x="1008" y="1200"/>
                  </a:lnTo>
                  <a:lnTo>
                    <a:pt x="5760" y="336"/>
                  </a:lnTo>
                  <a:lnTo>
                    <a:pt x="5760" y="0"/>
                  </a:lnTo>
                  <a:lnTo>
                    <a:pt x="0" y="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2054" name="Rectangle 6"/>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body" idx="1"/>
          </p:nvPr>
        </p:nvSpPr>
        <p:spPr bwMode="white">
          <a:xfrm>
            <a:off x="1266825"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folHlink"/>
                </a:solidFill>
                <a:latin typeface="+mn-lt"/>
              </a:defRPr>
            </a:lvl1pPr>
          </a:lstStyle>
          <a:p>
            <a:endParaRPr lang="en-US">
              <a:solidFill>
                <a:srgbClr val="808080"/>
              </a:solidFill>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folHlink"/>
                </a:solidFill>
                <a:latin typeface="+mn-lt"/>
              </a:defRPr>
            </a:lvl1pPr>
          </a:lstStyle>
          <a:p>
            <a:endParaRPr lang="en-US">
              <a:solidFill>
                <a:srgbClr val="808080"/>
              </a:solidFill>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folHlink"/>
                </a:solidFill>
                <a:latin typeface="+mn-lt"/>
              </a:defRPr>
            </a:lvl1pPr>
          </a:lstStyle>
          <a:p>
            <a:fld id="{D87B9B6D-2197-4B86-A255-9E6ABF32BB4E}"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460692061"/>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051" name="Rectangle 3"/>
            <p:cNvSpPr>
              <a:spLocks noChangeArrowheads="1"/>
            </p:cNvSpPr>
            <p:nvPr/>
          </p:nvSpPr>
          <p:spPr bwMode="blackGray">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2052"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2053" name="Freeform 5"/>
            <p:cNvSpPr>
              <a:spLocks/>
            </p:cNvSpPr>
            <p:nvPr/>
          </p:nvSpPr>
          <p:spPr bwMode="ltGray">
            <a:xfrm>
              <a:off x="0" y="0"/>
              <a:ext cx="5760" cy="1200"/>
            </a:xfrm>
            <a:custGeom>
              <a:avLst/>
              <a:gdLst/>
              <a:ahLst/>
              <a:cxnLst>
                <a:cxn ang="0">
                  <a:pos x="0" y="0"/>
                </a:cxn>
                <a:cxn ang="0">
                  <a:pos x="1008" y="1200"/>
                </a:cxn>
                <a:cxn ang="0">
                  <a:pos x="5760" y="336"/>
                </a:cxn>
                <a:cxn ang="0">
                  <a:pos x="5760" y="0"/>
                </a:cxn>
                <a:cxn ang="0">
                  <a:pos x="0" y="0"/>
                </a:cxn>
              </a:cxnLst>
              <a:rect l="0" t="0" r="r" b="b"/>
              <a:pathLst>
                <a:path w="5760" h="1200">
                  <a:moveTo>
                    <a:pt x="0" y="0"/>
                  </a:moveTo>
                  <a:lnTo>
                    <a:pt x="1008" y="1200"/>
                  </a:lnTo>
                  <a:lnTo>
                    <a:pt x="5760" y="336"/>
                  </a:lnTo>
                  <a:lnTo>
                    <a:pt x="5760" y="0"/>
                  </a:lnTo>
                  <a:lnTo>
                    <a:pt x="0" y="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2054" name="Rectangle 6"/>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body" idx="1"/>
          </p:nvPr>
        </p:nvSpPr>
        <p:spPr bwMode="white">
          <a:xfrm>
            <a:off x="1266825"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folHlink"/>
                </a:solidFill>
                <a:latin typeface="+mn-lt"/>
              </a:defRPr>
            </a:lvl1pPr>
          </a:lstStyle>
          <a:p>
            <a:endParaRPr lang="en-US">
              <a:solidFill>
                <a:srgbClr val="808080"/>
              </a:solidFill>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folHlink"/>
                </a:solidFill>
                <a:latin typeface="+mn-lt"/>
              </a:defRPr>
            </a:lvl1pPr>
          </a:lstStyle>
          <a:p>
            <a:endParaRPr lang="en-US">
              <a:solidFill>
                <a:srgbClr val="808080"/>
              </a:solidFill>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folHlink"/>
                </a:solidFill>
                <a:latin typeface="+mn-lt"/>
              </a:defRPr>
            </a:lvl1pPr>
          </a:lstStyle>
          <a:p>
            <a:fld id="{D87B9B6D-2197-4B86-A255-9E6ABF32BB4E}"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100660539"/>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051" name="Rectangle 3"/>
            <p:cNvSpPr>
              <a:spLocks noChangeArrowheads="1"/>
            </p:cNvSpPr>
            <p:nvPr/>
          </p:nvSpPr>
          <p:spPr bwMode="blackGray">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2052"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2053" name="Freeform 5"/>
            <p:cNvSpPr>
              <a:spLocks/>
            </p:cNvSpPr>
            <p:nvPr/>
          </p:nvSpPr>
          <p:spPr bwMode="ltGray">
            <a:xfrm>
              <a:off x="0" y="0"/>
              <a:ext cx="5760" cy="1200"/>
            </a:xfrm>
            <a:custGeom>
              <a:avLst/>
              <a:gdLst/>
              <a:ahLst/>
              <a:cxnLst>
                <a:cxn ang="0">
                  <a:pos x="0" y="0"/>
                </a:cxn>
                <a:cxn ang="0">
                  <a:pos x="1008" y="1200"/>
                </a:cxn>
                <a:cxn ang="0">
                  <a:pos x="5760" y="336"/>
                </a:cxn>
                <a:cxn ang="0">
                  <a:pos x="5760" y="0"/>
                </a:cxn>
                <a:cxn ang="0">
                  <a:pos x="0" y="0"/>
                </a:cxn>
              </a:cxnLst>
              <a:rect l="0" t="0" r="r" b="b"/>
              <a:pathLst>
                <a:path w="5760" h="1200">
                  <a:moveTo>
                    <a:pt x="0" y="0"/>
                  </a:moveTo>
                  <a:lnTo>
                    <a:pt x="1008" y="1200"/>
                  </a:lnTo>
                  <a:lnTo>
                    <a:pt x="5760" y="336"/>
                  </a:lnTo>
                  <a:lnTo>
                    <a:pt x="5760" y="0"/>
                  </a:lnTo>
                  <a:lnTo>
                    <a:pt x="0" y="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2054" name="Rectangle 6"/>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body" idx="1"/>
          </p:nvPr>
        </p:nvSpPr>
        <p:spPr bwMode="white">
          <a:xfrm>
            <a:off x="1266825"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folHlink"/>
                </a:solidFill>
                <a:latin typeface="+mn-lt"/>
              </a:defRPr>
            </a:lvl1pPr>
          </a:lstStyle>
          <a:p>
            <a:endParaRPr lang="en-US">
              <a:solidFill>
                <a:srgbClr val="808080"/>
              </a:solidFill>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folHlink"/>
                </a:solidFill>
                <a:latin typeface="+mn-lt"/>
              </a:defRPr>
            </a:lvl1pPr>
          </a:lstStyle>
          <a:p>
            <a:endParaRPr lang="en-US">
              <a:solidFill>
                <a:srgbClr val="808080"/>
              </a:solidFill>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folHlink"/>
                </a:solidFill>
                <a:latin typeface="+mn-lt"/>
              </a:defRPr>
            </a:lvl1pPr>
          </a:lstStyle>
          <a:p>
            <a:fld id="{D87B9B6D-2197-4B86-A255-9E6ABF32BB4E}"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9437651"/>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051" name="Rectangle 3"/>
            <p:cNvSpPr>
              <a:spLocks noChangeArrowheads="1"/>
            </p:cNvSpPr>
            <p:nvPr/>
          </p:nvSpPr>
          <p:spPr bwMode="blackGray">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2052"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2053" name="Freeform 5"/>
            <p:cNvSpPr>
              <a:spLocks/>
            </p:cNvSpPr>
            <p:nvPr/>
          </p:nvSpPr>
          <p:spPr bwMode="ltGray">
            <a:xfrm>
              <a:off x="0" y="0"/>
              <a:ext cx="5760" cy="1200"/>
            </a:xfrm>
            <a:custGeom>
              <a:avLst/>
              <a:gdLst/>
              <a:ahLst/>
              <a:cxnLst>
                <a:cxn ang="0">
                  <a:pos x="0" y="0"/>
                </a:cxn>
                <a:cxn ang="0">
                  <a:pos x="1008" y="1200"/>
                </a:cxn>
                <a:cxn ang="0">
                  <a:pos x="5760" y="336"/>
                </a:cxn>
                <a:cxn ang="0">
                  <a:pos x="5760" y="0"/>
                </a:cxn>
                <a:cxn ang="0">
                  <a:pos x="0" y="0"/>
                </a:cxn>
              </a:cxnLst>
              <a:rect l="0" t="0" r="r" b="b"/>
              <a:pathLst>
                <a:path w="5760" h="1200">
                  <a:moveTo>
                    <a:pt x="0" y="0"/>
                  </a:moveTo>
                  <a:lnTo>
                    <a:pt x="1008" y="1200"/>
                  </a:lnTo>
                  <a:lnTo>
                    <a:pt x="5760" y="336"/>
                  </a:lnTo>
                  <a:lnTo>
                    <a:pt x="5760" y="0"/>
                  </a:lnTo>
                  <a:lnTo>
                    <a:pt x="0" y="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2054" name="Rectangle 6"/>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body" idx="1"/>
          </p:nvPr>
        </p:nvSpPr>
        <p:spPr bwMode="white">
          <a:xfrm>
            <a:off x="1266825"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folHlink"/>
                </a:solidFill>
                <a:latin typeface="+mn-lt"/>
              </a:defRPr>
            </a:lvl1pPr>
          </a:lstStyle>
          <a:p>
            <a:endParaRPr lang="en-US">
              <a:solidFill>
                <a:srgbClr val="808080"/>
              </a:solidFill>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folHlink"/>
                </a:solidFill>
                <a:latin typeface="+mn-lt"/>
              </a:defRPr>
            </a:lvl1pPr>
          </a:lstStyle>
          <a:p>
            <a:endParaRPr lang="en-US">
              <a:solidFill>
                <a:srgbClr val="808080"/>
              </a:solidFill>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folHlink"/>
                </a:solidFill>
                <a:latin typeface="+mn-lt"/>
              </a:defRPr>
            </a:lvl1pPr>
          </a:lstStyle>
          <a:p>
            <a:fld id="{D87B9B6D-2197-4B86-A255-9E6ABF32BB4E}"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293977368"/>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051" name="Rectangle 3"/>
            <p:cNvSpPr>
              <a:spLocks noChangeArrowheads="1"/>
            </p:cNvSpPr>
            <p:nvPr/>
          </p:nvSpPr>
          <p:spPr bwMode="blackGray">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2052"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2053" name="Freeform 5"/>
            <p:cNvSpPr>
              <a:spLocks/>
            </p:cNvSpPr>
            <p:nvPr/>
          </p:nvSpPr>
          <p:spPr bwMode="ltGray">
            <a:xfrm>
              <a:off x="0" y="0"/>
              <a:ext cx="5760" cy="1200"/>
            </a:xfrm>
            <a:custGeom>
              <a:avLst/>
              <a:gdLst/>
              <a:ahLst/>
              <a:cxnLst>
                <a:cxn ang="0">
                  <a:pos x="0" y="0"/>
                </a:cxn>
                <a:cxn ang="0">
                  <a:pos x="1008" y="1200"/>
                </a:cxn>
                <a:cxn ang="0">
                  <a:pos x="5760" y="336"/>
                </a:cxn>
                <a:cxn ang="0">
                  <a:pos x="5760" y="0"/>
                </a:cxn>
                <a:cxn ang="0">
                  <a:pos x="0" y="0"/>
                </a:cxn>
              </a:cxnLst>
              <a:rect l="0" t="0" r="r" b="b"/>
              <a:pathLst>
                <a:path w="5760" h="1200">
                  <a:moveTo>
                    <a:pt x="0" y="0"/>
                  </a:moveTo>
                  <a:lnTo>
                    <a:pt x="1008" y="1200"/>
                  </a:lnTo>
                  <a:lnTo>
                    <a:pt x="5760" y="336"/>
                  </a:lnTo>
                  <a:lnTo>
                    <a:pt x="5760" y="0"/>
                  </a:lnTo>
                  <a:lnTo>
                    <a:pt x="0" y="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2054" name="Rectangle 6"/>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body" idx="1"/>
          </p:nvPr>
        </p:nvSpPr>
        <p:spPr bwMode="white">
          <a:xfrm>
            <a:off x="1266825"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folHlink"/>
                </a:solidFill>
                <a:latin typeface="+mn-lt"/>
              </a:defRPr>
            </a:lvl1pPr>
          </a:lstStyle>
          <a:p>
            <a:endParaRPr lang="en-US">
              <a:solidFill>
                <a:srgbClr val="808080"/>
              </a:solidFill>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folHlink"/>
                </a:solidFill>
                <a:latin typeface="+mn-lt"/>
              </a:defRPr>
            </a:lvl1pPr>
          </a:lstStyle>
          <a:p>
            <a:endParaRPr lang="en-US">
              <a:solidFill>
                <a:srgbClr val="808080"/>
              </a:solidFill>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folHlink"/>
                </a:solidFill>
                <a:latin typeface="+mn-lt"/>
              </a:defRPr>
            </a:lvl1pPr>
          </a:lstStyle>
          <a:p>
            <a:fld id="{D87B9B6D-2197-4B86-A255-9E6ABF32BB4E}"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892250696"/>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051" name="Rectangle 3"/>
            <p:cNvSpPr>
              <a:spLocks noChangeArrowheads="1"/>
            </p:cNvSpPr>
            <p:nvPr/>
          </p:nvSpPr>
          <p:spPr bwMode="blackGray">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2052"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2053" name="Freeform 5"/>
            <p:cNvSpPr>
              <a:spLocks/>
            </p:cNvSpPr>
            <p:nvPr/>
          </p:nvSpPr>
          <p:spPr bwMode="ltGray">
            <a:xfrm>
              <a:off x="0" y="0"/>
              <a:ext cx="5760" cy="1200"/>
            </a:xfrm>
            <a:custGeom>
              <a:avLst/>
              <a:gdLst/>
              <a:ahLst/>
              <a:cxnLst>
                <a:cxn ang="0">
                  <a:pos x="0" y="0"/>
                </a:cxn>
                <a:cxn ang="0">
                  <a:pos x="1008" y="1200"/>
                </a:cxn>
                <a:cxn ang="0">
                  <a:pos x="5760" y="336"/>
                </a:cxn>
                <a:cxn ang="0">
                  <a:pos x="5760" y="0"/>
                </a:cxn>
                <a:cxn ang="0">
                  <a:pos x="0" y="0"/>
                </a:cxn>
              </a:cxnLst>
              <a:rect l="0" t="0" r="r" b="b"/>
              <a:pathLst>
                <a:path w="5760" h="1200">
                  <a:moveTo>
                    <a:pt x="0" y="0"/>
                  </a:moveTo>
                  <a:lnTo>
                    <a:pt x="1008" y="1200"/>
                  </a:lnTo>
                  <a:lnTo>
                    <a:pt x="5760" y="336"/>
                  </a:lnTo>
                  <a:lnTo>
                    <a:pt x="5760" y="0"/>
                  </a:lnTo>
                  <a:lnTo>
                    <a:pt x="0" y="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2054" name="Rectangle 6"/>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body" idx="1"/>
          </p:nvPr>
        </p:nvSpPr>
        <p:spPr bwMode="white">
          <a:xfrm>
            <a:off x="1266825"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folHlink"/>
                </a:solidFill>
                <a:latin typeface="+mn-lt"/>
              </a:defRPr>
            </a:lvl1pPr>
          </a:lstStyle>
          <a:p>
            <a:endParaRPr lang="en-US">
              <a:solidFill>
                <a:srgbClr val="808080"/>
              </a:solidFill>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folHlink"/>
                </a:solidFill>
                <a:latin typeface="+mn-lt"/>
              </a:defRPr>
            </a:lvl1pPr>
          </a:lstStyle>
          <a:p>
            <a:endParaRPr lang="en-US">
              <a:solidFill>
                <a:srgbClr val="808080"/>
              </a:solidFill>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folHlink"/>
                </a:solidFill>
                <a:latin typeface="+mn-lt"/>
              </a:defRPr>
            </a:lvl1pPr>
          </a:lstStyle>
          <a:p>
            <a:fld id="{D87B9B6D-2197-4B86-A255-9E6ABF32BB4E}"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729466948"/>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051" name="Rectangle 3"/>
            <p:cNvSpPr>
              <a:spLocks noChangeArrowheads="1"/>
            </p:cNvSpPr>
            <p:nvPr/>
          </p:nvSpPr>
          <p:spPr bwMode="blackGray">
            <a:xfrm>
              <a:off x="1008" y="0"/>
              <a:ext cx="4752" cy="4320"/>
            </a:xfrm>
            <a:prstGeom prst="rect">
              <a:avLst/>
            </a:prstGeom>
            <a:solidFill>
              <a:schemeClr val="bg1"/>
            </a:solidFill>
            <a:ln w="9525">
              <a:noFill/>
              <a:miter lim="800000"/>
              <a:headEnd/>
              <a:tailEnd/>
            </a:ln>
            <a:effectLst/>
          </p:spPr>
          <p:txBody>
            <a:bodyPr wrap="none" anchor="ctr"/>
            <a:lstStyle/>
            <a:p>
              <a:endParaRPr lang="en-US">
                <a:solidFill>
                  <a:srgbClr val="FFFFFF"/>
                </a:solidFill>
              </a:endParaRPr>
            </a:p>
          </p:txBody>
        </p:sp>
        <p:sp>
          <p:nvSpPr>
            <p:cNvPr id="2052" name="Rectangle 4"/>
            <p:cNvSpPr>
              <a:spLocks noChangeArrowheads="1"/>
            </p:cNvSpPr>
            <p:nvPr/>
          </p:nvSpPr>
          <p:spPr bwMode="ltGray">
            <a:xfrm>
              <a:off x="0" y="0"/>
              <a:ext cx="1008" cy="4320"/>
            </a:xfrm>
            <a:prstGeom prst="rect">
              <a:avLst/>
            </a:prstGeom>
            <a:solidFill>
              <a:schemeClr val="accent1"/>
            </a:solidFill>
            <a:ln w="9525">
              <a:noFill/>
              <a:miter lim="800000"/>
              <a:headEnd/>
              <a:tailEnd/>
            </a:ln>
          </p:spPr>
          <p:txBody>
            <a:bodyPr wrap="none" anchor="ctr"/>
            <a:lstStyle/>
            <a:p>
              <a:pPr algn="ctr"/>
              <a:endParaRPr lang="en-US">
                <a:solidFill>
                  <a:srgbClr val="000000"/>
                </a:solidFill>
              </a:endParaRPr>
            </a:p>
          </p:txBody>
        </p:sp>
        <p:sp>
          <p:nvSpPr>
            <p:cNvPr id="2053" name="Freeform 5"/>
            <p:cNvSpPr>
              <a:spLocks/>
            </p:cNvSpPr>
            <p:nvPr/>
          </p:nvSpPr>
          <p:spPr bwMode="ltGray">
            <a:xfrm>
              <a:off x="0" y="0"/>
              <a:ext cx="5760" cy="1200"/>
            </a:xfrm>
            <a:custGeom>
              <a:avLst/>
              <a:gdLst/>
              <a:ahLst/>
              <a:cxnLst>
                <a:cxn ang="0">
                  <a:pos x="0" y="0"/>
                </a:cxn>
                <a:cxn ang="0">
                  <a:pos x="1008" y="1200"/>
                </a:cxn>
                <a:cxn ang="0">
                  <a:pos x="5760" y="336"/>
                </a:cxn>
                <a:cxn ang="0">
                  <a:pos x="5760" y="0"/>
                </a:cxn>
                <a:cxn ang="0">
                  <a:pos x="0" y="0"/>
                </a:cxn>
              </a:cxnLst>
              <a:rect l="0" t="0" r="r" b="b"/>
              <a:pathLst>
                <a:path w="5760" h="1200">
                  <a:moveTo>
                    <a:pt x="0" y="0"/>
                  </a:moveTo>
                  <a:lnTo>
                    <a:pt x="1008" y="1200"/>
                  </a:lnTo>
                  <a:lnTo>
                    <a:pt x="5760" y="336"/>
                  </a:lnTo>
                  <a:lnTo>
                    <a:pt x="5760" y="0"/>
                  </a:lnTo>
                  <a:lnTo>
                    <a:pt x="0" y="0"/>
                  </a:lnTo>
                  <a:close/>
                </a:path>
              </a:pathLst>
            </a:custGeom>
            <a:solidFill>
              <a:schemeClr val="bg2"/>
            </a:solidFill>
            <a:ln w="9525">
              <a:noFill/>
              <a:round/>
              <a:headEnd/>
              <a:tailEnd/>
            </a:ln>
          </p:spPr>
          <p:txBody>
            <a:bodyPr wrap="none" anchor="ctr"/>
            <a:lstStyle/>
            <a:p>
              <a:endParaRPr lang="en-US">
                <a:solidFill>
                  <a:srgbClr val="FFFFFF"/>
                </a:solidFill>
              </a:endParaRPr>
            </a:p>
          </p:txBody>
        </p:sp>
      </p:grpSp>
      <p:sp>
        <p:nvSpPr>
          <p:cNvPr id="2054" name="Rectangle 6"/>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body" idx="1"/>
          </p:nvPr>
        </p:nvSpPr>
        <p:spPr bwMode="white">
          <a:xfrm>
            <a:off x="1266825"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folHlink"/>
                </a:solidFill>
                <a:latin typeface="+mn-lt"/>
              </a:defRPr>
            </a:lvl1pPr>
          </a:lstStyle>
          <a:p>
            <a:endParaRPr lang="en-US">
              <a:solidFill>
                <a:srgbClr val="808080"/>
              </a:solidFill>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folHlink"/>
                </a:solidFill>
                <a:latin typeface="+mn-lt"/>
              </a:defRPr>
            </a:lvl1pPr>
          </a:lstStyle>
          <a:p>
            <a:endParaRPr lang="en-US">
              <a:solidFill>
                <a:srgbClr val="808080"/>
              </a:solidFill>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folHlink"/>
                </a:solidFill>
                <a:latin typeface="+mn-lt"/>
              </a:defRPr>
            </a:lvl1pPr>
          </a:lstStyle>
          <a:p>
            <a:fld id="{D87B9B6D-2197-4B86-A255-9E6ABF32BB4E}"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246980425"/>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100000">
              <a:schemeClr val="bg2">
                <a:lumMod val="5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D36BD3F1-C2BA-4678-8162-BFEE6E86ED46}" type="datetimeFigureOut">
              <a:rPr lang="en-US" smtClean="0">
                <a:solidFill>
                  <a:prstClr val="black">
                    <a:tint val="75000"/>
                  </a:prstClr>
                </a:solidFill>
                <a:latin typeface="Calibri"/>
              </a:rPr>
              <a:pPr eaLnBrk="1" fontAlgn="auto" hangingPunct="1">
                <a:spcBef>
                  <a:spcPts val="0"/>
                </a:spcBef>
                <a:spcAft>
                  <a:spcPts val="0"/>
                </a:spcAft>
              </a:pPr>
              <a:t>5/21/2017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DE57694-D95C-42DE-923E-0A6CDF1192D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70921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0.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81.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2" name="Rounded Rectangle 1"/>
          <p:cNvSpPr/>
          <p:nvPr/>
        </p:nvSpPr>
        <p:spPr bwMode="auto">
          <a:xfrm>
            <a:off x="2362200" y="1600200"/>
            <a:ext cx="4267200" cy="2590800"/>
          </a:xfrm>
          <a:prstGeom prst="roundRect">
            <a:avLst/>
          </a:prstGeom>
          <a:gradFill flip="none" rotWithShape="1">
            <a:gsLst>
              <a:gs pos="0">
                <a:srgbClr val="D6B19C"/>
              </a:gs>
              <a:gs pos="30000">
                <a:srgbClr val="D49E6C"/>
              </a:gs>
              <a:gs pos="70000">
                <a:srgbClr val="A65528"/>
              </a:gs>
              <a:gs pos="100000">
                <a:srgbClr val="663012"/>
              </a:gs>
            </a:gsLst>
            <a:lin ang="135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2819400" y="2011740"/>
            <a:ext cx="3429000" cy="1569660"/>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itchFamily="34" charset="0"/>
              </a:rPr>
              <a:t>Exton</a:t>
            </a:r>
          </a:p>
          <a:p>
            <a:pPr algn="ctr"/>
            <a:r>
              <a:rPr lang="en-US" dirty="0">
                <a:effectLst>
                  <a:outerShdw blurRad="38100" dist="38100" dir="2700000" algn="tl">
                    <a:srgbClr val="000000">
                      <a:alpha val="43137"/>
                    </a:srgbClr>
                  </a:outerShdw>
                </a:effectLst>
                <a:latin typeface="Calibri" pitchFamily="34" charset="0"/>
              </a:rPr>
              <a:t>SUNDAY</a:t>
            </a:r>
          </a:p>
          <a:p>
            <a:pPr algn="ctr"/>
            <a:r>
              <a:rPr lang="en-US" dirty="0">
                <a:effectLst>
                  <a:outerShdw blurRad="38100" dist="38100" dir="2700000" algn="tl">
                    <a:srgbClr val="000000">
                      <a:alpha val="43137"/>
                    </a:srgbClr>
                  </a:outerShdw>
                </a:effectLst>
                <a:latin typeface="Calibri" pitchFamily="34" charset="0"/>
              </a:rPr>
              <a:t>5/21/2017</a:t>
            </a:r>
          </a:p>
          <a:p>
            <a:pPr algn="ctr"/>
            <a:r>
              <a:rPr lang="en-US" dirty="0">
                <a:effectLst>
                  <a:outerShdw blurRad="38100" dist="38100" dir="2700000" algn="tl">
                    <a:srgbClr val="000000">
                      <a:alpha val="43137"/>
                    </a:srgbClr>
                  </a:outerShdw>
                </a:effectLst>
                <a:latin typeface="Calibri" pitchFamily="34" charset="0"/>
              </a:rPr>
              <a:t>6:00 p.m.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6" name="Text Box 1036"/>
          <p:cNvSpPr txBox="1">
            <a:spLocks noChangeArrowheads="1"/>
          </p:cNvSpPr>
          <p:nvPr/>
        </p:nvSpPr>
        <p:spPr bwMode="auto">
          <a:xfrm>
            <a:off x="2362200" y="76200"/>
            <a:ext cx="4648200" cy="1569660"/>
          </a:xfrm>
          <a:prstGeom prst="rect">
            <a:avLst/>
          </a:prstGeom>
          <a:noFill/>
          <a:ln w="9525">
            <a:noFill/>
            <a:miter lim="800000"/>
            <a:headEnd/>
            <a:tailEnd/>
          </a:ln>
          <a:effectLst/>
        </p:spPr>
        <p:txBody>
          <a:bodyPr wrap="square">
            <a:spAutoFit/>
          </a:bodyPr>
          <a:lstStyle/>
          <a:p>
            <a:pPr>
              <a:spcBef>
                <a:spcPct val="50000"/>
              </a:spcBef>
            </a:pPr>
            <a:r>
              <a:rPr lang="en-US" b="1" dirty="0">
                <a:solidFill>
                  <a:schemeClr val="bg1"/>
                </a:solidFill>
                <a:latin typeface="Verdana" pitchFamily="34" charset="0"/>
              </a:rPr>
              <a:t>BROTHERS RETURN WITH</a:t>
            </a:r>
          </a:p>
          <a:p>
            <a:pPr marL="342900" indent="-342900">
              <a:spcBef>
                <a:spcPts val="0"/>
              </a:spcBef>
              <a:buFont typeface="Arial" panose="020B0604020202020204" pitchFamily="34" charset="0"/>
              <a:buChar char="•"/>
            </a:pPr>
            <a:r>
              <a:rPr lang="en-US" b="1" cap="small" spc="-150" dirty="0">
                <a:solidFill>
                  <a:schemeClr val="bg1"/>
                </a:solidFill>
                <a:latin typeface="Verdana" pitchFamily="34" charset="0"/>
              </a:rPr>
              <a:t>Good News</a:t>
            </a:r>
          </a:p>
          <a:p>
            <a:pPr marL="342900" indent="-342900">
              <a:spcBef>
                <a:spcPts val="0"/>
              </a:spcBef>
              <a:buFont typeface="Arial" panose="020B0604020202020204" pitchFamily="34" charset="0"/>
              <a:buChar char="•"/>
            </a:pPr>
            <a:r>
              <a:rPr lang="en-US" b="1" cap="small" spc="-150" dirty="0">
                <a:solidFill>
                  <a:schemeClr val="bg1"/>
                </a:solidFill>
                <a:latin typeface="Verdana" pitchFamily="34" charset="0"/>
              </a:rPr>
              <a:t>Gifts</a:t>
            </a:r>
          </a:p>
          <a:p>
            <a:pPr marL="342900" indent="-342900">
              <a:spcBef>
                <a:spcPts val="0"/>
              </a:spcBef>
              <a:buFont typeface="Arial" panose="020B0604020202020204" pitchFamily="34" charset="0"/>
              <a:buChar char="•"/>
            </a:pPr>
            <a:r>
              <a:rPr lang="en-US" b="1" cap="small" spc="-150" dirty="0">
                <a:solidFill>
                  <a:schemeClr val="bg1"/>
                </a:solidFill>
                <a:latin typeface="Verdana" pitchFamily="34" charset="0"/>
              </a:rPr>
              <a:t>Invitation</a:t>
            </a:r>
            <a:endParaRPr lang="en-US" cap="small" spc="-150" dirty="0">
              <a:solidFill>
                <a:schemeClr val="bg1"/>
              </a:solidFill>
            </a:endParaRPr>
          </a:p>
        </p:txBody>
      </p:sp>
      <p:cxnSp>
        <p:nvCxnSpPr>
          <p:cNvPr id="9" name="Curved Connector 8"/>
          <p:cNvCxnSpPr/>
          <p:nvPr/>
        </p:nvCxnSpPr>
        <p:spPr bwMode="auto">
          <a:xfrm flipV="1">
            <a:off x="1828800" y="228601"/>
            <a:ext cx="5791200" cy="2971799"/>
          </a:xfrm>
          <a:prstGeom prst="curvedConnector3">
            <a:avLst>
              <a:gd name="adj1" fmla="val 81070"/>
            </a:avLst>
          </a:prstGeom>
          <a:solidFill>
            <a:schemeClr val="accent1"/>
          </a:solidFill>
          <a:ln w="127000" cap="flat" cmpd="sng" algn="ctr">
            <a:solidFill>
              <a:srgbClr val="C00000"/>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396">
                                            <p:txEl>
                                              <p:pRg st="0" end="0"/>
                                            </p:txEl>
                                          </p:spTgt>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9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9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6" grpId="0" uiExpand="1"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5" name="Text Box 7"/>
          <p:cNvSpPr txBox="1">
            <a:spLocks noChangeArrowheads="1"/>
          </p:cNvSpPr>
          <p:nvPr/>
        </p:nvSpPr>
        <p:spPr bwMode="auto">
          <a:xfrm>
            <a:off x="4191000" y="685800"/>
            <a:ext cx="2438400" cy="1569660"/>
          </a:xfrm>
          <a:prstGeom prst="rect">
            <a:avLst/>
          </a:prstGeom>
          <a:noFill/>
          <a:ln w="9525">
            <a:noFill/>
            <a:miter lim="800000"/>
            <a:headEnd/>
            <a:tailEnd/>
          </a:ln>
          <a:effectLst/>
        </p:spPr>
        <p:txBody>
          <a:bodyPr wrap="square">
            <a:spAutoFit/>
          </a:bodyPr>
          <a:lstStyle/>
          <a:p>
            <a:pPr algn="ctr">
              <a:spcBef>
                <a:spcPct val="50000"/>
              </a:spcBef>
            </a:pPr>
            <a:r>
              <a:rPr lang="en-US" b="1" dirty="0">
                <a:solidFill>
                  <a:schemeClr val="bg1"/>
                </a:solidFill>
                <a:latin typeface="Verdana" pitchFamily="34" charset="0"/>
              </a:rPr>
              <a:t>Jacob &amp; all  (75 people) go to live in Egypt</a:t>
            </a:r>
            <a:r>
              <a:rPr lang="en-US" dirty="0">
                <a:solidFill>
                  <a:schemeClr val="bg1"/>
                </a:solidFill>
              </a:rPr>
              <a:t> </a:t>
            </a:r>
          </a:p>
        </p:txBody>
      </p:sp>
      <p:cxnSp>
        <p:nvCxnSpPr>
          <p:cNvPr id="8" name="Curved Connector 7"/>
          <p:cNvCxnSpPr/>
          <p:nvPr/>
        </p:nvCxnSpPr>
        <p:spPr bwMode="auto">
          <a:xfrm rot="10800000" flipV="1">
            <a:off x="1905000" y="152400"/>
            <a:ext cx="5791200" cy="2895600"/>
          </a:xfrm>
          <a:prstGeom prst="curvedConnector3">
            <a:avLst>
              <a:gd name="adj1" fmla="val 17911"/>
            </a:avLst>
          </a:prstGeom>
          <a:solidFill>
            <a:schemeClr val="accent1"/>
          </a:solidFill>
          <a:ln w="127000" cap="flat" cmpd="sng" algn="ctr">
            <a:solidFill>
              <a:srgbClr val="C0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4" name="Text Box 4"/>
          <p:cNvSpPr txBox="1">
            <a:spLocks noChangeArrowheads="1"/>
          </p:cNvSpPr>
          <p:nvPr/>
        </p:nvSpPr>
        <p:spPr bwMode="auto">
          <a:xfrm>
            <a:off x="1051560" y="990600"/>
            <a:ext cx="7040880" cy="830997"/>
          </a:xfrm>
          <a:prstGeom prst="rect">
            <a:avLst/>
          </a:prstGeom>
          <a:noFill/>
          <a:ln w="9525">
            <a:noFill/>
            <a:miter lim="800000"/>
            <a:headEnd/>
            <a:tailEnd/>
          </a:ln>
          <a:effectLst/>
        </p:spPr>
        <p:txBody>
          <a:bodyPr wrap="square">
            <a:spAutoFit/>
          </a:bodyPr>
          <a:lstStyle/>
          <a:p>
            <a:pPr algn="ctr">
              <a:spcBef>
                <a:spcPct val="50000"/>
              </a:spcBef>
            </a:pPr>
            <a:r>
              <a:rPr lang="en-US" b="1" dirty="0">
                <a:solidFill>
                  <a:schemeClr val="bg1"/>
                </a:solidFill>
                <a:latin typeface="Verdana" pitchFamily="34" charset="0"/>
              </a:rPr>
              <a:t>Sold by </a:t>
            </a:r>
            <a:r>
              <a:rPr lang="en-US" b="1" u="sng" dirty="0">
                <a:solidFill>
                  <a:schemeClr val="bg1"/>
                </a:solidFill>
                <a:latin typeface="Verdana" pitchFamily="34" charset="0"/>
              </a:rPr>
              <a:t>Judah/Judas</a:t>
            </a:r>
            <a:r>
              <a:rPr lang="en-US" b="1" dirty="0">
                <a:solidFill>
                  <a:schemeClr val="bg1"/>
                </a:solidFill>
                <a:latin typeface="Verdana" pitchFamily="34" charset="0"/>
              </a:rPr>
              <a:t>, one of the </a:t>
            </a:r>
            <a:r>
              <a:rPr lang="en-US" b="1" u="sng" dirty="0">
                <a:solidFill>
                  <a:schemeClr val="bg1"/>
                </a:solidFill>
                <a:latin typeface="Verdana" pitchFamily="34" charset="0"/>
              </a:rPr>
              <a:t>12</a:t>
            </a:r>
            <a:r>
              <a:rPr lang="en-US" b="1" dirty="0">
                <a:solidFill>
                  <a:schemeClr val="bg1"/>
                </a:solidFill>
                <a:latin typeface="Verdana" pitchFamily="34" charset="0"/>
              </a:rPr>
              <a:t>, for 20/30 pieces of </a:t>
            </a:r>
            <a:r>
              <a:rPr lang="en-US" b="1" u="sng" dirty="0">
                <a:solidFill>
                  <a:schemeClr val="bg1"/>
                </a:solidFill>
                <a:latin typeface="Verdana" pitchFamily="34" charset="0"/>
              </a:rPr>
              <a:t>silver</a:t>
            </a:r>
            <a:endParaRPr lang="en-US" u="sng" dirty="0">
              <a:solidFill>
                <a:schemeClr val="bg1"/>
              </a:solidFill>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15" y="1821597"/>
            <a:ext cx="4512685" cy="503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5"/>
          <p:cNvSpPr txBox="1">
            <a:spLocks noChangeArrowheads="1"/>
          </p:cNvSpPr>
          <p:nvPr/>
        </p:nvSpPr>
        <p:spPr bwMode="auto">
          <a:xfrm>
            <a:off x="685800" y="2362200"/>
            <a:ext cx="3505200" cy="4093428"/>
          </a:xfrm>
          <a:prstGeom prst="rect">
            <a:avLst/>
          </a:prstGeom>
          <a:noFill/>
          <a:ln w="9525">
            <a:noFill/>
            <a:miter lim="800000"/>
            <a:headEnd/>
            <a:tailEnd/>
          </a:ln>
          <a:effectLst/>
        </p:spPr>
        <p:txBody>
          <a:bodyPr wrap="square">
            <a:spAutoFit/>
          </a:bodyPr>
          <a:lstStyle/>
          <a:p>
            <a:pPr>
              <a:spcBef>
                <a:spcPct val="50000"/>
              </a:spcBef>
            </a:pPr>
            <a:r>
              <a:rPr lang="en-US" sz="2600" b="1" u="sng" dirty="0">
                <a:solidFill>
                  <a:schemeClr val="bg1"/>
                </a:solidFill>
                <a:latin typeface="Georgia" pitchFamily="18" charset="0"/>
              </a:rPr>
              <a:t>Gen. 37:26-28</a:t>
            </a:r>
          </a:p>
          <a:p>
            <a:r>
              <a:rPr lang="en-US" sz="2600" b="1" dirty="0">
                <a:solidFill>
                  <a:schemeClr val="bg1"/>
                </a:solidFill>
                <a:latin typeface="Georgia" pitchFamily="18" charset="0"/>
              </a:rPr>
              <a:t>Judah</a:t>
            </a:r>
            <a:r>
              <a:rPr lang="en-US" sz="2600" dirty="0">
                <a:solidFill>
                  <a:schemeClr val="bg1"/>
                </a:solidFill>
                <a:latin typeface="Georgia" pitchFamily="18" charset="0"/>
              </a:rPr>
              <a:t> said to his brothers, “…Come and let us sell him…”</a:t>
            </a:r>
          </a:p>
          <a:p>
            <a:r>
              <a:rPr lang="en-US" sz="2600" dirty="0">
                <a:solidFill>
                  <a:schemeClr val="bg1"/>
                </a:solidFill>
                <a:latin typeface="Georgia" pitchFamily="18" charset="0"/>
              </a:rPr>
              <a:t>so they pulled him up and lifted Joseph out of the pit, and sold him to the </a:t>
            </a:r>
            <a:r>
              <a:rPr lang="en-US" sz="2600" dirty="0" err="1">
                <a:solidFill>
                  <a:schemeClr val="bg1"/>
                </a:solidFill>
                <a:latin typeface="Georgia" pitchFamily="18" charset="0"/>
              </a:rPr>
              <a:t>Ishmaelites</a:t>
            </a:r>
            <a:r>
              <a:rPr lang="en-US" sz="2600" dirty="0">
                <a:solidFill>
                  <a:schemeClr val="bg1"/>
                </a:solidFill>
                <a:latin typeface="Georgia" pitchFamily="18" charset="0"/>
              </a:rPr>
              <a:t> for </a:t>
            </a:r>
            <a:r>
              <a:rPr lang="en-US" sz="2600" b="1" dirty="0">
                <a:solidFill>
                  <a:schemeClr val="bg1"/>
                </a:solidFill>
                <a:latin typeface="Georgia" pitchFamily="18" charset="0"/>
              </a:rPr>
              <a:t>twenty shekels of silver</a:t>
            </a:r>
            <a:r>
              <a:rPr lang="en-US" sz="2600" dirty="0">
                <a:solidFill>
                  <a:schemeClr val="bg1"/>
                </a:solidFill>
                <a:latin typeface="Georgia" pitchFamily="18" charset="0"/>
              </a:rPr>
              <a:t>.</a:t>
            </a: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93" y="1821597"/>
            <a:ext cx="4275607" cy="503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Text Box 5"/>
          <p:cNvSpPr txBox="1">
            <a:spLocks noChangeArrowheads="1"/>
          </p:cNvSpPr>
          <p:nvPr/>
        </p:nvSpPr>
        <p:spPr bwMode="auto">
          <a:xfrm>
            <a:off x="5105400" y="2133600"/>
            <a:ext cx="3657600" cy="4493538"/>
          </a:xfrm>
          <a:prstGeom prst="rect">
            <a:avLst/>
          </a:prstGeom>
          <a:noFill/>
          <a:ln w="9525">
            <a:noFill/>
            <a:miter lim="800000"/>
            <a:headEnd/>
            <a:tailEnd/>
          </a:ln>
          <a:effectLst/>
        </p:spPr>
        <p:txBody>
          <a:bodyPr wrap="square">
            <a:spAutoFit/>
          </a:bodyPr>
          <a:lstStyle/>
          <a:p>
            <a:pPr>
              <a:spcBef>
                <a:spcPct val="50000"/>
              </a:spcBef>
            </a:pPr>
            <a:r>
              <a:rPr lang="en-US" sz="2600" b="1" u="sng" dirty="0">
                <a:solidFill>
                  <a:schemeClr val="bg1"/>
                </a:solidFill>
                <a:latin typeface="Georgia" pitchFamily="18" charset="0"/>
              </a:rPr>
              <a:t>Mt. 26:14-15</a:t>
            </a:r>
          </a:p>
          <a:p>
            <a:r>
              <a:rPr lang="en-US" sz="2600" dirty="0">
                <a:solidFill>
                  <a:schemeClr val="bg1"/>
                </a:solidFill>
                <a:latin typeface="Georgia" pitchFamily="18" charset="0"/>
              </a:rPr>
              <a:t>Then one of the twelve, who was called </a:t>
            </a:r>
            <a:r>
              <a:rPr lang="en-US" sz="2600" b="1" dirty="0">
                <a:solidFill>
                  <a:schemeClr val="bg1"/>
                </a:solidFill>
                <a:latin typeface="Georgia" pitchFamily="18" charset="0"/>
              </a:rPr>
              <a:t>Judas</a:t>
            </a:r>
            <a:r>
              <a:rPr lang="en-US" sz="2600" dirty="0">
                <a:solidFill>
                  <a:schemeClr val="bg1"/>
                </a:solidFill>
                <a:latin typeface="Georgia" pitchFamily="18" charset="0"/>
              </a:rPr>
              <a:t> Iscariot, went unto the chief priests, and said, “What are ye willing to give me and I will deliver him unto you?” And they weighed unto him </a:t>
            </a:r>
            <a:r>
              <a:rPr lang="en-US" sz="2600" b="1" dirty="0">
                <a:solidFill>
                  <a:schemeClr val="bg1"/>
                </a:solidFill>
                <a:latin typeface="Georgia" pitchFamily="18" charset="0"/>
              </a:rPr>
              <a:t>thirty pieces of silver</a:t>
            </a:r>
            <a:r>
              <a:rPr lang="en-US" sz="2600" dirty="0">
                <a:solidFill>
                  <a:schemeClr val="bg1"/>
                </a:solidFill>
                <a:latin typeface="Georgia" pitchFamily="18" charset="0"/>
              </a:rPr>
              <a:t>.</a:t>
            </a:r>
            <a:endParaRPr lang="en-US" sz="2600" dirty="0">
              <a:solidFill>
                <a:schemeClr val="bg1"/>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7" grpId="0"/>
      <p:bldP spid="2560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Rectangle 9"/>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973997"/>
            <a:ext cx="4275607" cy="236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515" y="2126397"/>
            <a:ext cx="4360285" cy="336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4" name="Text Box 4"/>
          <p:cNvSpPr txBox="1">
            <a:spLocks noChangeArrowheads="1"/>
          </p:cNvSpPr>
          <p:nvPr/>
        </p:nvSpPr>
        <p:spPr bwMode="auto">
          <a:xfrm>
            <a:off x="762000" y="1321713"/>
            <a:ext cx="7924800" cy="430887"/>
          </a:xfrm>
          <a:prstGeom prst="rect">
            <a:avLst/>
          </a:prstGeom>
          <a:noFill/>
          <a:ln w="9525">
            <a:noFill/>
            <a:miter lim="800000"/>
            <a:headEnd/>
            <a:tailEnd/>
          </a:ln>
          <a:effectLst/>
        </p:spPr>
        <p:txBody>
          <a:bodyPr wrap="square">
            <a:spAutoFit/>
          </a:bodyPr>
          <a:lstStyle/>
          <a:p>
            <a:pPr algn="ctr">
              <a:spcBef>
                <a:spcPct val="50000"/>
              </a:spcBef>
            </a:pPr>
            <a:r>
              <a:rPr lang="en-US" sz="2200" b="1" dirty="0">
                <a:solidFill>
                  <a:schemeClr val="bg1"/>
                </a:solidFill>
                <a:latin typeface="Verdana" pitchFamily="34" charset="0"/>
              </a:rPr>
              <a:t>He who was “</a:t>
            </a:r>
            <a:r>
              <a:rPr lang="en-US" sz="2200" b="1" dirty="0">
                <a:solidFill>
                  <a:schemeClr val="bg1"/>
                </a:solidFill>
                <a:effectLst>
                  <a:outerShdw blurRad="38100" dist="38100" dir="2700000" algn="tl">
                    <a:srgbClr val="000000">
                      <a:alpha val="43137"/>
                    </a:srgbClr>
                  </a:outerShdw>
                </a:effectLst>
                <a:latin typeface="Verdana" pitchFamily="34" charset="0"/>
              </a:rPr>
              <a:t>dead</a:t>
            </a:r>
            <a:r>
              <a:rPr lang="en-US" sz="2200" b="1" dirty="0">
                <a:solidFill>
                  <a:schemeClr val="bg1"/>
                </a:solidFill>
                <a:latin typeface="Verdana" pitchFamily="34" charset="0"/>
              </a:rPr>
              <a:t>” appears to 10 and then to 11</a:t>
            </a:r>
            <a:endParaRPr lang="en-US" sz="2200" u="sng" dirty="0">
              <a:solidFill>
                <a:schemeClr val="bg1"/>
              </a:solidFill>
            </a:endParaRPr>
          </a:p>
        </p:txBody>
      </p:sp>
      <p:sp>
        <p:nvSpPr>
          <p:cNvPr id="25605" name="Text Box 5"/>
          <p:cNvSpPr txBox="1">
            <a:spLocks noChangeArrowheads="1"/>
          </p:cNvSpPr>
          <p:nvPr/>
        </p:nvSpPr>
        <p:spPr bwMode="auto">
          <a:xfrm>
            <a:off x="4953000" y="2286000"/>
            <a:ext cx="3581400" cy="1754326"/>
          </a:xfrm>
          <a:prstGeom prst="rect">
            <a:avLst/>
          </a:prstGeom>
          <a:noFill/>
          <a:ln w="9525">
            <a:noFill/>
            <a:miter lim="800000"/>
            <a:headEnd/>
            <a:tailEnd/>
          </a:ln>
          <a:effectLst/>
        </p:spPr>
        <p:txBody>
          <a:bodyPr wrap="square">
            <a:spAutoFit/>
          </a:bodyPr>
          <a:lstStyle/>
          <a:p>
            <a:pPr>
              <a:spcBef>
                <a:spcPct val="50000"/>
              </a:spcBef>
            </a:pPr>
            <a:r>
              <a:rPr lang="en-US" b="1" u="sng" dirty="0">
                <a:solidFill>
                  <a:schemeClr val="bg1"/>
                </a:solidFill>
                <a:latin typeface="Georgia" pitchFamily="18" charset="0"/>
              </a:rPr>
              <a:t>Gen. 42:3</a:t>
            </a:r>
          </a:p>
          <a:p>
            <a:pPr>
              <a:spcBef>
                <a:spcPct val="50000"/>
              </a:spcBef>
            </a:pPr>
            <a:r>
              <a:rPr lang="en-US" b="1" i="1" dirty="0">
                <a:solidFill>
                  <a:schemeClr val="bg1"/>
                </a:solidFill>
                <a:latin typeface="Georgia" pitchFamily="18" charset="0"/>
              </a:rPr>
              <a:t>ten</a:t>
            </a:r>
            <a:r>
              <a:rPr lang="en-US" dirty="0">
                <a:solidFill>
                  <a:schemeClr val="bg1"/>
                </a:solidFill>
                <a:latin typeface="Georgia" pitchFamily="18" charset="0"/>
              </a:rPr>
              <a:t> brothers went down to buy grain from Egypt and saw Joseph.</a:t>
            </a: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7" name="Text Box 5"/>
          <p:cNvSpPr txBox="1">
            <a:spLocks noChangeArrowheads="1"/>
          </p:cNvSpPr>
          <p:nvPr/>
        </p:nvSpPr>
        <p:spPr bwMode="auto">
          <a:xfrm>
            <a:off x="685800" y="2590800"/>
            <a:ext cx="3276600" cy="2308324"/>
          </a:xfrm>
          <a:prstGeom prst="rect">
            <a:avLst/>
          </a:prstGeom>
          <a:noFill/>
          <a:ln w="9525">
            <a:noFill/>
            <a:miter lim="800000"/>
            <a:headEnd/>
            <a:tailEnd/>
          </a:ln>
          <a:effectLst/>
        </p:spPr>
        <p:txBody>
          <a:bodyPr wrap="square">
            <a:spAutoFit/>
          </a:bodyPr>
          <a:lstStyle/>
          <a:p>
            <a:pPr>
              <a:spcBef>
                <a:spcPct val="50000"/>
              </a:spcBef>
            </a:pPr>
            <a:r>
              <a:rPr lang="en-US" b="1" u="sng" dirty="0">
                <a:solidFill>
                  <a:schemeClr val="bg1"/>
                </a:solidFill>
                <a:latin typeface="Georgia" pitchFamily="18" charset="0"/>
              </a:rPr>
              <a:t>Gen. 44:20</a:t>
            </a:r>
          </a:p>
          <a:p>
            <a:r>
              <a:rPr lang="en-US" dirty="0">
                <a:solidFill>
                  <a:schemeClr val="bg1"/>
                </a:solidFill>
                <a:latin typeface="Georgia" pitchFamily="18" charset="0"/>
              </a:rPr>
              <a:t>"We said to my lord, 'We have an old father and a little child of his old age. Now his brother </a:t>
            </a:r>
            <a:r>
              <a:rPr lang="en-US" b="1" dirty="0">
                <a:solidFill>
                  <a:schemeClr val="bg1"/>
                </a:solidFill>
                <a:latin typeface="Georgia" pitchFamily="18" charset="0"/>
              </a:rPr>
              <a:t>is dead</a:t>
            </a:r>
            <a:r>
              <a:rPr lang="en-US" dirty="0">
                <a:solidFill>
                  <a:schemeClr val="bg1"/>
                </a:solidFill>
                <a:latin typeface="Georgia" pitchFamily="18" charset="0"/>
              </a:rPr>
              <a:t>...’”</a:t>
            </a:r>
          </a:p>
        </p:txBody>
      </p:sp>
      <p:sp>
        <p:nvSpPr>
          <p:cNvPr id="8" name="Text Box 5"/>
          <p:cNvSpPr txBox="1">
            <a:spLocks noChangeArrowheads="1"/>
          </p:cNvSpPr>
          <p:nvPr/>
        </p:nvSpPr>
        <p:spPr bwMode="auto">
          <a:xfrm>
            <a:off x="4953000" y="4191000"/>
            <a:ext cx="4191000" cy="1015663"/>
          </a:xfrm>
          <a:prstGeom prst="rect">
            <a:avLst/>
          </a:prstGeom>
          <a:noFill/>
          <a:ln w="9525">
            <a:noFill/>
            <a:miter lim="800000"/>
            <a:headEnd/>
            <a:tailEnd/>
          </a:ln>
          <a:effectLst/>
        </p:spPr>
        <p:txBody>
          <a:bodyPr wrap="square">
            <a:spAutoFit/>
          </a:bodyPr>
          <a:lstStyle/>
          <a:p>
            <a:pPr>
              <a:spcBef>
                <a:spcPct val="50000"/>
              </a:spcBef>
            </a:pPr>
            <a:r>
              <a:rPr lang="en-US" b="1" u="sng" dirty="0">
                <a:effectLst>
                  <a:outerShdw blurRad="38100" dist="38100" dir="2700000" algn="tl">
                    <a:srgbClr val="000000"/>
                  </a:outerShdw>
                </a:effectLst>
                <a:latin typeface="Georgia" pitchFamily="18" charset="0"/>
              </a:rPr>
              <a:t>Gen. 43:23</a:t>
            </a:r>
            <a:r>
              <a:rPr lang="en-US" b="1" i="1" u="sng" dirty="0">
                <a:effectLst>
                  <a:outerShdw blurRad="38100" dist="38100" dir="2700000" algn="tl">
                    <a:srgbClr val="000000"/>
                  </a:outerShdw>
                </a:effectLst>
                <a:latin typeface="Georgia" pitchFamily="18" charset="0"/>
              </a:rPr>
              <a:t>ff</a:t>
            </a:r>
            <a:endParaRPr lang="en-US" b="1" u="sng" dirty="0">
              <a:effectLst>
                <a:outerShdw blurRad="38100" dist="38100" dir="2700000" algn="tl">
                  <a:srgbClr val="000000"/>
                </a:outerShdw>
              </a:effectLst>
              <a:latin typeface="Georgia" pitchFamily="18" charset="0"/>
            </a:endParaRPr>
          </a:p>
          <a:p>
            <a:pPr>
              <a:spcBef>
                <a:spcPct val="50000"/>
              </a:spcBef>
            </a:pPr>
            <a:r>
              <a:rPr lang="en-US" dirty="0">
                <a:effectLst>
                  <a:outerShdw blurRad="38100" dist="38100" dir="2700000" algn="tl">
                    <a:srgbClr val="000000">
                      <a:alpha val="43137"/>
                    </a:srgbClr>
                  </a:outerShdw>
                </a:effectLst>
                <a:latin typeface="Georgia" pitchFamily="18" charset="0"/>
              </a:rPr>
              <a:t>Joseph dined with</a:t>
            </a:r>
            <a:r>
              <a:rPr lang="en-US" b="1" dirty="0">
                <a:effectLst>
                  <a:outerShdw blurRad="38100" dist="38100" dir="2700000" algn="tl">
                    <a:srgbClr val="000000">
                      <a:alpha val="43137"/>
                    </a:srgbClr>
                  </a:outerShdw>
                </a:effectLst>
                <a:latin typeface="Georgia" pitchFamily="18" charset="0"/>
              </a:rPr>
              <a:t> </a:t>
            </a:r>
            <a:r>
              <a:rPr lang="en-US" b="1" i="1" dirty="0">
                <a:effectLst>
                  <a:outerShdw blurRad="38100" dist="38100" dir="2700000" algn="tl">
                    <a:srgbClr val="000000">
                      <a:alpha val="43137"/>
                    </a:srgbClr>
                  </a:outerShdw>
                </a:effectLst>
                <a:latin typeface="Georgia" pitchFamily="18" charset="0"/>
              </a:rPr>
              <a:t>eleven</a:t>
            </a:r>
          </a:p>
        </p:txBody>
      </p:sp>
      <p:sp>
        <p:nvSpPr>
          <p:cNvPr id="12" name="Text Box 5"/>
          <p:cNvSpPr txBox="1">
            <a:spLocks noChangeArrowheads="1"/>
          </p:cNvSpPr>
          <p:nvPr/>
        </p:nvSpPr>
        <p:spPr bwMode="auto">
          <a:xfrm>
            <a:off x="4953000" y="2286000"/>
            <a:ext cx="3894607" cy="1015663"/>
          </a:xfrm>
          <a:prstGeom prst="rect">
            <a:avLst/>
          </a:prstGeom>
          <a:noFill/>
          <a:ln w="9525">
            <a:noFill/>
            <a:miter lim="800000"/>
            <a:headEnd/>
            <a:tailEnd/>
          </a:ln>
          <a:effectLst/>
        </p:spPr>
        <p:txBody>
          <a:bodyPr wrap="square">
            <a:spAutoFit/>
          </a:bodyPr>
          <a:lstStyle/>
          <a:p>
            <a:pPr>
              <a:spcBef>
                <a:spcPct val="50000"/>
              </a:spcBef>
            </a:pPr>
            <a:r>
              <a:rPr lang="en-US" b="1" u="sng" dirty="0">
                <a:effectLst>
                  <a:outerShdw blurRad="38100" dist="38100" dir="2700000" algn="tl">
                    <a:srgbClr val="000000"/>
                  </a:outerShdw>
                </a:effectLst>
                <a:latin typeface="Georgia" pitchFamily="18" charset="0"/>
              </a:rPr>
              <a:t>John 20:19-24</a:t>
            </a:r>
          </a:p>
          <a:p>
            <a:pPr>
              <a:spcBef>
                <a:spcPct val="50000"/>
              </a:spcBef>
            </a:pPr>
            <a:r>
              <a:rPr lang="en-US" dirty="0">
                <a:effectLst>
                  <a:outerShdw blurRad="38100" dist="38100" dir="2700000" algn="tl">
                    <a:srgbClr val="000000">
                      <a:alpha val="43137"/>
                    </a:srgbClr>
                  </a:outerShdw>
                </a:effectLst>
                <a:latin typeface="Georgia" pitchFamily="18" charset="0"/>
              </a:rPr>
              <a:t>Appeared to </a:t>
            </a:r>
            <a:r>
              <a:rPr lang="en-US" b="1" i="1" dirty="0">
                <a:effectLst>
                  <a:outerShdw blurRad="38100" dist="38100" dir="2700000" algn="tl">
                    <a:srgbClr val="000000">
                      <a:alpha val="43137"/>
                    </a:srgbClr>
                  </a:outerShdw>
                </a:effectLst>
                <a:latin typeface="Georgia" pitchFamily="18" charset="0"/>
              </a:rPr>
              <a:t>ten</a:t>
            </a:r>
            <a:r>
              <a:rPr lang="en-US" dirty="0">
                <a:effectLst>
                  <a:outerShdw blurRad="38100" dist="38100" dir="2700000" algn="tl">
                    <a:srgbClr val="000000">
                      <a:alpha val="43137"/>
                    </a:srgbClr>
                  </a:outerShdw>
                </a:effectLst>
                <a:latin typeface="Georgia" pitchFamily="18" charset="0"/>
              </a:rPr>
              <a:t> apostles</a:t>
            </a:r>
          </a:p>
        </p:txBody>
      </p:sp>
      <p:sp>
        <p:nvSpPr>
          <p:cNvPr id="13" name="Text Box 5"/>
          <p:cNvSpPr txBox="1">
            <a:spLocks noChangeArrowheads="1"/>
          </p:cNvSpPr>
          <p:nvPr/>
        </p:nvSpPr>
        <p:spPr bwMode="auto">
          <a:xfrm>
            <a:off x="76200" y="1981200"/>
            <a:ext cx="4267200" cy="2677656"/>
          </a:xfrm>
          <a:prstGeom prst="rect">
            <a:avLst/>
          </a:prstGeom>
          <a:noFill/>
          <a:ln w="9525">
            <a:noFill/>
            <a:miter lim="800000"/>
            <a:headEnd/>
            <a:tailEnd/>
          </a:ln>
          <a:effectLst/>
        </p:spPr>
        <p:txBody>
          <a:bodyPr wrap="square">
            <a:spAutoFit/>
          </a:bodyPr>
          <a:lstStyle/>
          <a:p>
            <a:pPr algn="ctr">
              <a:spcBef>
                <a:spcPct val="50000"/>
              </a:spcBef>
            </a:pPr>
            <a:endParaRPr lang="en-US" b="1" dirty="0">
              <a:effectLst>
                <a:outerShdw blurRad="38100" dist="38100" dir="2700000" algn="tl">
                  <a:srgbClr val="000000">
                    <a:alpha val="43137"/>
                  </a:srgbClr>
                </a:outerShdw>
              </a:effectLst>
              <a:latin typeface="Georgia" pitchFamily="18" charset="0"/>
            </a:endParaRPr>
          </a:p>
          <a:p>
            <a:pPr algn="ctr">
              <a:spcBef>
                <a:spcPct val="50000"/>
              </a:spcBef>
            </a:pPr>
            <a:endParaRPr lang="en-US" b="1" dirty="0">
              <a:effectLst>
                <a:outerShdw blurRad="38100" dist="38100" dir="2700000" algn="tl">
                  <a:srgbClr val="000000">
                    <a:alpha val="43137"/>
                  </a:srgbClr>
                </a:outerShdw>
              </a:effectLst>
              <a:latin typeface="Georgia" pitchFamily="18" charset="0"/>
            </a:endParaRPr>
          </a:p>
          <a:p>
            <a:pPr algn="ctr">
              <a:spcBef>
                <a:spcPct val="50000"/>
              </a:spcBef>
            </a:pPr>
            <a:r>
              <a:rPr lang="en-US" b="1" dirty="0">
                <a:effectLst>
                  <a:outerShdw blurRad="38100" dist="38100" dir="2700000" algn="tl">
                    <a:srgbClr val="000000">
                      <a:alpha val="43137"/>
                    </a:srgbClr>
                  </a:outerShdw>
                </a:effectLst>
                <a:latin typeface="Georgia" pitchFamily="18" charset="0"/>
              </a:rPr>
              <a:t>Jesus crucified</a:t>
            </a:r>
          </a:p>
          <a:p>
            <a:pPr algn="ctr">
              <a:spcBef>
                <a:spcPct val="50000"/>
              </a:spcBef>
            </a:pPr>
            <a:endParaRPr lang="en-US" b="1" dirty="0">
              <a:effectLst>
                <a:outerShdw blurRad="38100" dist="38100" dir="2700000" algn="tl">
                  <a:srgbClr val="000000">
                    <a:alpha val="43137"/>
                  </a:srgbClr>
                </a:outerShdw>
              </a:effectLst>
              <a:latin typeface="Georgia" pitchFamily="18" charset="0"/>
            </a:endParaRPr>
          </a:p>
          <a:p>
            <a:pPr algn="ctr">
              <a:spcBef>
                <a:spcPct val="50000"/>
              </a:spcBef>
            </a:pPr>
            <a:endParaRPr lang="en-US" b="1" dirty="0">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560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25605" grpId="1"/>
      <p:bldP spid="7" grpId="0"/>
      <p:bldP spid="7" grpId="1"/>
      <p:bldP spid="8"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Rectangle 9"/>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5" name="Text Box 5"/>
          <p:cNvSpPr txBox="1">
            <a:spLocks noChangeArrowheads="1"/>
          </p:cNvSpPr>
          <p:nvPr/>
        </p:nvSpPr>
        <p:spPr bwMode="auto">
          <a:xfrm>
            <a:off x="4953000" y="2286000"/>
            <a:ext cx="3962400" cy="1015663"/>
          </a:xfrm>
          <a:prstGeom prst="rect">
            <a:avLst/>
          </a:prstGeom>
          <a:noFill/>
          <a:ln w="9525">
            <a:noFill/>
            <a:miter lim="800000"/>
            <a:headEnd/>
            <a:tailEnd/>
          </a:ln>
          <a:effectLst/>
        </p:spPr>
        <p:txBody>
          <a:bodyPr wrap="square">
            <a:spAutoFit/>
          </a:bodyPr>
          <a:lstStyle/>
          <a:p>
            <a:pPr>
              <a:spcBef>
                <a:spcPct val="50000"/>
              </a:spcBef>
            </a:pPr>
            <a:r>
              <a:rPr lang="en-US" b="1" u="sng" dirty="0">
                <a:effectLst>
                  <a:outerShdw blurRad="38100" dist="38100" dir="2700000" algn="tl">
                    <a:srgbClr val="000000"/>
                  </a:outerShdw>
                </a:effectLst>
                <a:latin typeface="Georgia" pitchFamily="18" charset="0"/>
              </a:rPr>
              <a:t>John 20:19-24</a:t>
            </a:r>
          </a:p>
          <a:p>
            <a:pPr>
              <a:spcBef>
                <a:spcPct val="50000"/>
              </a:spcBef>
            </a:pPr>
            <a:r>
              <a:rPr lang="en-US" dirty="0">
                <a:effectLst>
                  <a:outerShdw blurRad="38100" dist="38100" dir="2700000" algn="tl">
                    <a:srgbClr val="000000">
                      <a:alpha val="43137"/>
                    </a:srgbClr>
                  </a:outerShdw>
                </a:effectLst>
                <a:latin typeface="Georgia" pitchFamily="18" charset="0"/>
              </a:rPr>
              <a:t>Appeared to </a:t>
            </a:r>
            <a:r>
              <a:rPr lang="en-US" b="1" i="1" dirty="0">
                <a:effectLst>
                  <a:outerShdw blurRad="38100" dist="38100" dir="2700000" algn="tl">
                    <a:srgbClr val="000000">
                      <a:alpha val="43137"/>
                    </a:srgbClr>
                  </a:outerShdw>
                </a:effectLst>
                <a:latin typeface="Georgia" pitchFamily="18" charset="0"/>
              </a:rPr>
              <a:t>ten</a:t>
            </a:r>
            <a:r>
              <a:rPr lang="en-US" dirty="0">
                <a:effectLst>
                  <a:outerShdw blurRad="38100" dist="38100" dir="2700000" algn="tl">
                    <a:srgbClr val="000000">
                      <a:alpha val="43137"/>
                    </a:srgbClr>
                  </a:outerShdw>
                </a:effectLst>
                <a:latin typeface="Georgia" pitchFamily="18" charset="0"/>
              </a:rPr>
              <a:t> apostles</a:t>
            </a: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7" name="Text Box 5"/>
          <p:cNvSpPr txBox="1">
            <a:spLocks noChangeArrowheads="1"/>
          </p:cNvSpPr>
          <p:nvPr/>
        </p:nvSpPr>
        <p:spPr bwMode="auto">
          <a:xfrm>
            <a:off x="76200" y="1981200"/>
            <a:ext cx="4267200" cy="2677656"/>
          </a:xfrm>
          <a:prstGeom prst="rect">
            <a:avLst/>
          </a:prstGeom>
          <a:noFill/>
          <a:ln w="9525">
            <a:noFill/>
            <a:miter lim="800000"/>
            <a:headEnd/>
            <a:tailEnd/>
          </a:ln>
          <a:effectLst/>
        </p:spPr>
        <p:txBody>
          <a:bodyPr wrap="square">
            <a:spAutoFit/>
          </a:bodyPr>
          <a:lstStyle/>
          <a:p>
            <a:pPr algn="ctr">
              <a:spcBef>
                <a:spcPct val="50000"/>
              </a:spcBef>
            </a:pPr>
            <a:endParaRPr lang="en-US" b="1" dirty="0">
              <a:effectLst>
                <a:outerShdw blurRad="38100" dist="38100" dir="2700000" algn="tl">
                  <a:srgbClr val="000000">
                    <a:alpha val="43137"/>
                  </a:srgbClr>
                </a:outerShdw>
              </a:effectLst>
              <a:latin typeface="Georgia" pitchFamily="18" charset="0"/>
            </a:endParaRPr>
          </a:p>
          <a:p>
            <a:pPr algn="ctr">
              <a:spcBef>
                <a:spcPct val="50000"/>
              </a:spcBef>
            </a:pPr>
            <a:endParaRPr lang="en-US" b="1" dirty="0">
              <a:effectLst>
                <a:outerShdw blurRad="38100" dist="38100" dir="2700000" algn="tl">
                  <a:srgbClr val="000000">
                    <a:alpha val="43137"/>
                  </a:srgbClr>
                </a:outerShdw>
              </a:effectLst>
              <a:latin typeface="Georgia" pitchFamily="18" charset="0"/>
            </a:endParaRPr>
          </a:p>
          <a:p>
            <a:pPr algn="ctr">
              <a:spcBef>
                <a:spcPct val="50000"/>
              </a:spcBef>
            </a:pPr>
            <a:r>
              <a:rPr lang="en-US" b="1" dirty="0">
                <a:effectLst>
                  <a:outerShdw blurRad="38100" dist="38100" dir="2700000" algn="tl">
                    <a:srgbClr val="000000">
                      <a:alpha val="43137"/>
                    </a:srgbClr>
                  </a:outerShdw>
                </a:effectLst>
                <a:latin typeface="Georgia" pitchFamily="18" charset="0"/>
              </a:rPr>
              <a:t>Jesus crucified</a:t>
            </a:r>
          </a:p>
          <a:p>
            <a:pPr algn="ctr">
              <a:spcBef>
                <a:spcPct val="50000"/>
              </a:spcBef>
            </a:pPr>
            <a:endParaRPr lang="en-US" b="1" dirty="0">
              <a:effectLst>
                <a:outerShdw blurRad="38100" dist="38100" dir="2700000" algn="tl">
                  <a:srgbClr val="000000">
                    <a:alpha val="43137"/>
                  </a:srgbClr>
                </a:outerShdw>
              </a:effectLst>
              <a:latin typeface="Georgia" pitchFamily="18" charset="0"/>
            </a:endParaRPr>
          </a:p>
          <a:p>
            <a:pPr algn="ctr">
              <a:spcBef>
                <a:spcPct val="50000"/>
              </a:spcBef>
            </a:pPr>
            <a:endParaRPr lang="en-US" b="1" dirty="0">
              <a:effectLst>
                <a:outerShdw blurRad="38100" dist="38100" dir="2700000" algn="tl">
                  <a:srgbClr val="000000">
                    <a:alpha val="43137"/>
                  </a:srgbClr>
                </a:outerShdw>
              </a:effectLst>
              <a:latin typeface="Georgia" pitchFamily="18" charset="0"/>
            </a:endParaRPr>
          </a:p>
        </p:txBody>
      </p:sp>
      <p:sp>
        <p:nvSpPr>
          <p:cNvPr id="8" name="Text Box 5"/>
          <p:cNvSpPr txBox="1">
            <a:spLocks noChangeArrowheads="1"/>
          </p:cNvSpPr>
          <p:nvPr/>
        </p:nvSpPr>
        <p:spPr bwMode="auto">
          <a:xfrm>
            <a:off x="4953000" y="4165937"/>
            <a:ext cx="3962400" cy="1015663"/>
          </a:xfrm>
          <a:prstGeom prst="rect">
            <a:avLst/>
          </a:prstGeom>
          <a:noFill/>
          <a:ln w="9525">
            <a:noFill/>
            <a:miter lim="800000"/>
            <a:headEnd/>
            <a:tailEnd/>
          </a:ln>
          <a:effectLst/>
        </p:spPr>
        <p:txBody>
          <a:bodyPr wrap="square">
            <a:spAutoFit/>
          </a:bodyPr>
          <a:lstStyle/>
          <a:p>
            <a:pPr>
              <a:spcBef>
                <a:spcPct val="50000"/>
              </a:spcBef>
            </a:pPr>
            <a:r>
              <a:rPr lang="en-US" b="1" u="sng" dirty="0">
                <a:effectLst>
                  <a:outerShdw blurRad="38100" dist="38100" dir="2700000" algn="tl">
                    <a:srgbClr val="000000"/>
                  </a:outerShdw>
                </a:effectLst>
                <a:latin typeface="Georgia" pitchFamily="18" charset="0"/>
              </a:rPr>
              <a:t>John 20:26</a:t>
            </a:r>
            <a:r>
              <a:rPr lang="en-US" b="1" i="1" u="sng" dirty="0">
                <a:effectLst>
                  <a:outerShdw blurRad="38100" dist="38100" dir="2700000" algn="tl">
                    <a:srgbClr val="000000"/>
                  </a:outerShdw>
                </a:effectLst>
                <a:latin typeface="Georgia" pitchFamily="18" charset="0"/>
              </a:rPr>
              <a:t>ff</a:t>
            </a:r>
            <a:endParaRPr lang="en-US" b="1" u="sng" dirty="0">
              <a:effectLst>
                <a:outerShdw blurRad="38100" dist="38100" dir="2700000" algn="tl">
                  <a:srgbClr val="000000"/>
                </a:outerShdw>
              </a:effectLst>
              <a:latin typeface="Georgia" pitchFamily="18" charset="0"/>
            </a:endParaRPr>
          </a:p>
          <a:p>
            <a:pPr>
              <a:spcBef>
                <a:spcPct val="50000"/>
              </a:spcBef>
            </a:pPr>
            <a:r>
              <a:rPr lang="en-US" dirty="0">
                <a:effectLst>
                  <a:outerShdw blurRad="38100" dist="38100" dir="2700000" algn="tl">
                    <a:srgbClr val="000000">
                      <a:alpha val="43137"/>
                    </a:srgbClr>
                  </a:outerShdw>
                </a:effectLst>
                <a:latin typeface="Georgia" pitchFamily="18" charset="0"/>
              </a:rPr>
              <a:t>Appeared to </a:t>
            </a:r>
            <a:r>
              <a:rPr lang="en-US" b="1" i="1" dirty="0">
                <a:effectLst>
                  <a:outerShdw blurRad="38100" dist="38100" dir="2700000" algn="tl">
                    <a:srgbClr val="000000">
                      <a:alpha val="43137"/>
                    </a:srgbClr>
                  </a:outerShdw>
                </a:effectLst>
                <a:latin typeface="Georgia" pitchFamily="18" charset="0"/>
              </a:rPr>
              <a:t>eleven</a:t>
            </a:r>
          </a:p>
        </p:txBody>
      </p:sp>
      <p:sp>
        <p:nvSpPr>
          <p:cNvPr id="9" name="Text Box 4"/>
          <p:cNvSpPr txBox="1">
            <a:spLocks noChangeArrowheads="1"/>
          </p:cNvSpPr>
          <p:nvPr/>
        </p:nvSpPr>
        <p:spPr bwMode="auto">
          <a:xfrm>
            <a:off x="762000" y="1321713"/>
            <a:ext cx="7924800" cy="430887"/>
          </a:xfrm>
          <a:prstGeom prst="rect">
            <a:avLst/>
          </a:prstGeom>
          <a:noFill/>
          <a:ln w="9525">
            <a:noFill/>
            <a:miter lim="800000"/>
            <a:headEnd/>
            <a:tailEnd/>
          </a:ln>
          <a:effectLst/>
        </p:spPr>
        <p:txBody>
          <a:bodyPr wrap="square">
            <a:spAutoFit/>
          </a:bodyPr>
          <a:lstStyle/>
          <a:p>
            <a:pPr algn="ctr">
              <a:spcBef>
                <a:spcPct val="50000"/>
              </a:spcBef>
            </a:pPr>
            <a:r>
              <a:rPr lang="en-US" sz="2200" b="1" dirty="0">
                <a:solidFill>
                  <a:schemeClr val="bg1"/>
                </a:solidFill>
                <a:latin typeface="Verdana" pitchFamily="34" charset="0"/>
              </a:rPr>
              <a:t>He who was “</a:t>
            </a:r>
            <a:r>
              <a:rPr lang="en-US" sz="2200" b="1" dirty="0">
                <a:solidFill>
                  <a:schemeClr val="bg1"/>
                </a:solidFill>
                <a:effectLst>
                  <a:outerShdw blurRad="38100" dist="38100" dir="2700000" algn="tl">
                    <a:srgbClr val="000000">
                      <a:alpha val="43137"/>
                    </a:srgbClr>
                  </a:outerShdw>
                </a:effectLst>
                <a:latin typeface="Verdana" pitchFamily="34" charset="0"/>
              </a:rPr>
              <a:t>dead</a:t>
            </a:r>
            <a:r>
              <a:rPr lang="en-US" sz="2200" b="1" dirty="0">
                <a:solidFill>
                  <a:schemeClr val="bg1"/>
                </a:solidFill>
                <a:latin typeface="Verdana" pitchFamily="34" charset="0"/>
              </a:rPr>
              <a:t>” appears to 10 and then to 11</a:t>
            </a:r>
            <a:endParaRPr lang="en-US" sz="2200" u="sng"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9" name="Rectangle 8"/>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15" y="1821597"/>
            <a:ext cx="4512685" cy="503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93" y="1821597"/>
            <a:ext cx="4275607" cy="503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21508" name="Text Box 1028"/>
          <p:cNvSpPr txBox="1">
            <a:spLocks noChangeArrowheads="1"/>
          </p:cNvSpPr>
          <p:nvPr/>
        </p:nvSpPr>
        <p:spPr bwMode="auto">
          <a:xfrm>
            <a:off x="685800" y="1371600"/>
            <a:ext cx="7543800" cy="430887"/>
          </a:xfrm>
          <a:prstGeom prst="rect">
            <a:avLst/>
          </a:prstGeom>
          <a:noFill/>
          <a:ln w="9525">
            <a:noFill/>
            <a:miter lim="800000"/>
            <a:headEnd/>
            <a:tailEnd/>
          </a:ln>
          <a:effectLst/>
        </p:spPr>
        <p:txBody>
          <a:bodyPr wrap="square">
            <a:spAutoFit/>
          </a:bodyPr>
          <a:lstStyle/>
          <a:p>
            <a:pPr algn="ctr">
              <a:spcBef>
                <a:spcPct val="50000"/>
              </a:spcBef>
            </a:pPr>
            <a:r>
              <a:rPr lang="en-US" sz="2200" b="1" dirty="0">
                <a:solidFill>
                  <a:schemeClr val="bg1"/>
                </a:solidFill>
                <a:latin typeface="Verdana" pitchFamily="34" charset="0"/>
              </a:rPr>
              <a:t> </a:t>
            </a:r>
            <a:r>
              <a:rPr lang="en-US" sz="2200" b="1" dirty="0">
                <a:solidFill>
                  <a:schemeClr val="bg1"/>
                </a:solidFill>
                <a:effectLst>
                  <a:outerShdw blurRad="38100" dist="38100" dir="2700000" algn="tl">
                    <a:srgbClr val="000000">
                      <a:alpha val="43137"/>
                    </a:srgbClr>
                  </a:outerShdw>
                </a:effectLst>
                <a:latin typeface="Verdana" pitchFamily="34" charset="0"/>
              </a:rPr>
              <a:t>Mocked</a:t>
            </a:r>
            <a:r>
              <a:rPr lang="en-US" sz="2200" b="1" dirty="0">
                <a:solidFill>
                  <a:schemeClr val="bg1"/>
                </a:solidFill>
                <a:latin typeface="Verdana" pitchFamily="34" charset="0"/>
              </a:rPr>
              <a:t> by unbelieving brothers</a:t>
            </a:r>
            <a:endParaRPr lang="en-US" b="1" dirty="0">
              <a:solidFill>
                <a:schemeClr val="bg1"/>
              </a:solidFill>
            </a:endParaRPr>
          </a:p>
        </p:txBody>
      </p:sp>
      <p:sp>
        <p:nvSpPr>
          <p:cNvPr id="21509" name="Text Box 1029"/>
          <p:cNvSpPr txBox="1">
            <a:spLocks noChangeArrowheads="1"/>
          </p:cNvSpPr>
          <p:nvPr/>
        </p:nvSpPr>
        <p:spPr bwMode="auto">
          <a:xfrm>
            <a:off x="5425314" y="2173951"/>
            <a:ext cx="3337686" cy="4293483"/>
          </a:xfrm>
          <a:prstGeom prst="rect">
            <a:avLst/>
          </a:prstGeom>
          <a:noFill/>
          <a:ln w="9525">
            <a:noFill/>
            <a:miter lim="800000"/>
            <a:headEnd/>
            <a:tailEnd/>
          </a:ln>
          <a:effectLst/>
        </p:spPr>
        <p:txBody>
          <a:bodyPr wrap="square">
            <a:spAutoFit/>
          </a:bodyPr>
          <a:lstStyle/>
          <a:p>
            <a:pPr>
              <a:spcBef>
                <a:spcPct val="50000"/>
              </a:spcBef>
            </a:pPr>
            <a:r>
              <a:rPr lang="en-US" sz="2600" b="1" u="sng" dirty="0">
                <a:solidFill>
                  <a:schemeClr val="bg1"/>
                </a:solidFill>
                <a:latin typeface="Georgia" pitchFamily="18" charset="0"/>
              </a:rPr>
              <a:t>Jn. 7:3-5 </a:t>
            </a:r>
          </a:p>
          <a:p>
            <a:pPr>
              <a:spcBef>
                <a:spcPct val="50000"/>
              </a:spcBef>
            </a:pPr>
            <a:r>
              <a:rPr lang="en-US" sz="2600" dirty="0">
                <a:solidFill>
                  <a:schemeClr val="bg1"/>
                </a:solidFill>
                <a:latin typeface="Georgia" pitchFamily="18" charset="0"/>
              </a:rPr>
              <a:t>His brethren therefore said unto him, “…. If thou doest these things, manifest thyself to the world.” </a:t>
            </a:r>
            <a:r>
              <a:rPr lang="en-US" sz="2600" b="1" dirty="0">
                <a:solidFill>
                  <a:schemeClr val="bg1"/>
                </a:solidFill>
                <a:latin typeface="Georgia" pitchFamily="18" charset="0"/>
              </a:rPr>
              <a:t>For even his brethren did not believe on him</a:t>
            </a:r>
            <a:r>
              <a:rPr lang="en-US" sz="2600" dirty="0">
                <a:solidFill>
                  <a:schemeClr val="bg1"/>
                </a:solidFill>
                <a:latin typeface="Georgia" pitchFamily="18" charset="0"/>
              </a:rPr>
              <a:t>.</a:t>
            </a:r>
          </a:p>
        </p:txBody>
      </p:sp>
      <p:sp>
        <p:nvSpPr>
          <p:cNvPr id="6" name="Text Box 1029"/>
          <p:cNvSpPr txBox="1">
            <a:spLocks noChangeArrowheads="1"/>
          </p:cNvSpPr>
          <p:nvPr/>
        </p:nvSpPr>
        <p:spPr bwMode="auto">
          <a:xfrm>
            <a:off x="752554" y="2151995"/>
            <a:ext cx="3274711" cy="4293483"/>
          </a:xfrm>
          <a:prstGeom prst="rect">
            <a:avLst/>
          </a:prstGeom>
          <a:noFill/>
          <a:ln w="9525">
            <a:noFill/>
            <a:miter lim="800000"/>
            <a:headEnd/>
            <a:tailEnd/>
          </a:ln>
          <a:effectLst/>
        </p:spPr>
        <p:txBody>
          <a:bodyPr wrap="square">
            <a:spAutoFit/>
          </a:bodyPr>
          <a:lstStyle/>
          <a:p>
            <a:pPr>
              <a:spcBef>
                <a:spcPct val="50000"/>
              </a:spcBef>
            </a:pPr>
            <a:r>
              <a:rPr lang="en-US" sz="2600" b="1" u="sng" dirty="0">
                <a:solidFill>
                  <a:schemeClr val="bg1"/>
                </a:solidFill>
                <a:latin typeface="Georgia" pitchFamily="18" charset="0"/>
              </a:rPr>
              <a:t>Gen. 37:8</a:t>
            </a:r>
          </a:p>
          <a:p>
            <a:pPr>
              <a:spcBef>
                <a:spcPct val="50000"/>
              </a:spcBef>
            </a:pPr>
            <a:r>
              <a:rPr lang="en-US" sz="2600" dirty="0">
                <a:solidFill>
                  <a:schemeClr val="bg1"/>
                </a:solidFill>
                <a:latin typeface="Georgia" pitchFamily="18" charset="0"/>
              </a:rPr>
              <a:t>Then his brothers said to him, "Are you actually going to reign over us? Or are you really going to rule over us?" So they hated him even more for his dreams and for his words.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 name="Rectangle 7"/>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15" y="1821597"/>
            <a:ext cx="4512685" cy="412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93" y="1821597"/>
            <a:ext cx="4275607" cy="412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6" name="Text Box 4"/>
          <p:cNvSpPr txBox="1">
            <a:spLocks noChangeArrowheads="1"/>
          </p:cNvSpPr>
          <p:nvPr/>
        </p:nvSpPr>
        <p:spPr bwMode="auto">
          <a:xfrm>
            <a:off x="1066800" y="1371600"/>
            <a:ext cx="7086600" cy="430887"/>
          </a:xfrm>
          <a:prstGeom prst="rect">
            <a:avLst/>
          </a:prstGeom>
          <a:noFill/>
          <a:ln w="9525">
            <a:noFill/>
            <a:miter lim="800000"/>
            <a:headEnd/>
            <a:tailEnd/>
          </a:ln>
          <a:effectLst/>
        </p:spPr>
        <p:txBody>
          <a:bodyPr wrap="square">
            <a:spAutoFit/>
          </a:bodyPr>
          <a:lstStyle/>
          <a:p>
            <a:pPr marL="457200" indent="-457200" algn="ctr">
              <a:spcBef>
                <a:spcPct val="50000"/>
              </a:spcBef>
            </a:pPr>
            <a:r>
              <a:rPr lang="en-US" sz="2200" b="1" dirty="0">
                <a:solidFill>
                  <a:schemeClr val="bg1"/>
                </a:solidFill>
                <a:latin typeface="Verdana" pitchFamily="34" charset="0"/>
              </a:rPr>
              <a:t> </a:t>
            </a:r>
            <a:r>
              <a:rPr lang="en-US" sz="2200" b="1" dirty="0">
                <a:solidFill>
                  <a:schemeClr val="bg1"/>
                </a:solidFill>
                <a:effectLst>
                  <a:outerShdw blurRad="38100" dist="38100" dir="2700000" algn="tl">
                    <a:srgbClr val="000000">
                      <a:alpha val="43137"/>
                    </a:srgbClr>
                  </a:outerShdw>
                </a:effectLst>
                <a:latin typeface="Verdana" pitchFamily="34" charset="0"/>
              </a:rPr>
              <a:t>SENT</a:t>
            </a:r>
            <a:r>
              <a:rPr lang="en-US" sz="2200" b="1" dirty="0">
                <a:solidFill>
                  <a:schemeClr val="bg1"/>
                </a:solidFill>
                <a:latin typeface="Verdana" pitchFamily="34" charset="0"/>
              </a:rPr>
              <a:t> by his father</a:t>
            </a:r>
            <a:endParaRPr lang="en-US" b="1" dirty="0">
              <a:solidFill>
                <a:schemeClr val="bg1"/>
              </a:solidFill>
            </a:endParaRPr>
          </a:p>
        </p:txBody>
      </p:sp>
      <p:sp>
        <p:nvSpPr>
          <p:cNvPr id="23557" name="Text Box 5"/>
          <p:cNvSpPr txBox="1">
            <a:spLocks noChangeArrowheads="1"/>
          </p:cNvSpPr>
          <p:nvPr/>
        </p:nvSpPr>
        <p:spPr bwMode="auto">
          <a:xfrm>
            <a:off x="5349240" y="2286000"/>
            <a:ext cx="3185160" cy="2893100"/>
          </a:xfrm>
          <a:prstGeom prst="rect">
            <a:avLst/>
          </a:prstGeom>
          <a:noFill/>
          <a:ln w="9525">
            <a:noFill/>
            <a:miter lim="800000"/>
            <a:headEnd/>
            <a:tailEnd/>
          </a:ln>
          <a:effectLst/>
        </p:spPr>
        <p:txBody>
          <a:bodyPr wrap="square">
            <a:spAutoFit/>
          </a:bodyPr>
          <a:lstStyle/>
          <a:p>
            <a:pPr>
              <a:spcBef>
                <a:spcPct val="50000"/>
              </a:spcBef>
            </a:pPr>
            <a:r>
              <a:rPr lang="en-US" sz="2800" b="1" u="sng" dirty="0">
                <a:solidFill>
                  <a:schemeClr val="bg1"/>
                </a:solidFill>
                <a:latin typeface="Georgia" pitchFamily="18" charset="0"/>
              </a:rPr>
              <a:t>Jn. 6:38</a:t>
            </a:r>
          </a:p>
          <a:p>
            <a:pPr>
              <a:spcBef>
                <a:spcPct val="50000"/>
              </a:spcBef>
            </a:pPr>
            <a:r>
              <a:rPr lang="en-US" sz="2800" dirty="0">
                <a:solidFill>
                  <a:schemeClr val="bg1"/>
                </a:solidFill>
                <a:latin typeface="Georgia" pitchFamily="18" charset="0"/>
              </a:rPr>
              <a:t>“I came down from heaven not to do mine own will but the will of him that </a:t>
            </a:r>
            <a:r>
              <a:rPr lang="en-US" sz="2800" b="1" dirty="0">
                <a:solidFill>
                  <a:schemeClr val="bg1"/>
                </a:solidFill>
                <a:latin typeface="Georgia" pitchFamily="18" charset="0"/>
              </a:rPr>
              <a:t>sent</a:t>
            </a:r>
            <a:r>
              <a:rPr lang="en-US" sz="2800" dirty="0">
                <a:solidFill>
                  <a:schemeClr val="bg1"/>
                </a:solidFill>
                <a:latin typeface="Georgia" pitchFamily="18" charset="0"/>
              </a:rPr>
              <a:t> me.” </a:t>
            </a:r>
            <a:endParaRPr lang="en-US" sz="1800" dirty="0">
              <a:solidFill>
                <a:schemeClr val="bg1"/>
              </a:solidFill>
              <a:latin typeface="Verdana" pitchFamily="34" charset="0"/>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7" name="Text Box 5"/>
          <p:cNvSpPr txBox="1">
            <a:spLocks noChangeArrowheads="1"/>
          </p:cNvSpPr>
          <p:nvPr/>
        </p:nvSpPr>
        <p:spPr bwMode="auto">
          <a:xfrm>
            <a:off x="533400" y="2286000"/>
            <a:ext cx="3733800" cy="3323987"/>
          </a:xfrm>
          <a:prstGeom prst="rect">
            <a:avLst/>
          </a:prstGeom>
          <a:noFill/>
          <a:ln w="9525">
            <a:noFill/>
            <a:miter lim="800000"/>
            <a:headEnd/>
            <a:tailEnd/>
          </a:ln>
          <a:effectLst/>
        </p:spPr>
        <p:txBody>
          <a:bodyPr wrap="square">
            <a:spAutoFit/>
          </a:bodyPr>
          <a:lstStyle/>
          <a:p>
            <a:pPr>
              <a:spcBef>
                <a:spcPct val="50000"/>
              </a:spcBef>
            </a:pPr>
            <a:r>
              <a:rPr lang="en-US" sz="2800" b="1" u="sng" dirty="0">
                <a:solidFill>
                  <a:schemeClr val="bg1"/>
                </a:solidFill>
                <a:latin typeface="Georgia" pitchFamily="18" charset="0"/>
              </a:rPr>
              <a:t>Gen. 37:14</a:t>
            </a:r>
          </a:p>
          <a:p>
            <a:pPr>
              <a:spcBef>
                <a:spcPct val="50000"/>
              </a:spcBef>
            </a:pPr>
            <a:r>
              <a:rPr lang="en-US" sz="2800" dirty="0">
                <a:solidFill>
                  <a:schemeClr val="bg1"/>
                </a:solidFill>
                <a:latin typeface="Georgia" pitchFamily="18" charset="0"/>
              </a:rPr>
              <a:t>Israel said to Joseph, "Are not your brothers pasturing the flock in </a:t>
            </a:r>
            <a:r>
              <a:rPr lang="en-US" sz="2800" dirty="0" err="1">
                <a:solidFill>
                  <a:schemeClr val="bg1"/>
                </a:solidFill>
                <a:latin typeface="Georgia" pitchFamily="18" charset="0"/>
              </a:rPr>
              <a:t>Shechem</a:t>
            </a:r>
            <a:r>
              <a:rPr lang="en-US" sz="2800" dirty="0">
                <a:solidFill>
                  <a:schemeClr val="bg1"/>
                </a:solidFill>
                <a:latin typeface="Georgia" pitchFamily="18" charset="0"/>
              </a:rPr>
              <a:t>? Come, and I will </a:t>
            </a:r>
            <a:r>
              <a:rPr lang="en-US" sz="2800" b="1" dirty="0">
                <a:solidFill>
                  <a:schemeClr val="bg1"/>
                </a:solidFill>
                <a:latin typeface="Georgia" pitchFamily="18" charset="0"/>
              </a:rPr>
              <a:t>send</a:t>
            </a:r>
            <a:r>
              <a:rPr lang="en-US" sz="2800" dirty="0">
                <a:solidFill>
                  <a:schemeClr val="bg1"/>
                </a:solidFill>
                <a:latin typeface="Georgia" pitchFamily="18" charset="0"/>
              </a:rPr>
              <a:t> you to them.”</a:t>
            </a:r>
            <a:endParaRPr lang="en-US" sz="1800" dirty="0">
              <a:solidFill>
                <a:schemeClr val="bg1"/>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 name="Rectangle 7"/>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38400"/>
            <a:ext cx="436028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60786"/>
            <a:ext cx="4114801" cy="394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Text Box 4"/>
          <p:cNvSpPr txBox="1">
            <a:spLocks noChangeArrowheads="1"/>
          </p:cNvSpPr>
          <p:nvPr/>
        </p:nvSpPr>
        <p:spPr bwMode="auto">
          <a:xfrm>
            <a:off x="2362200" y="1321713"/>
            <a:ext cx="4267200" cy="430887"/>
          </a:xfrm>
          <a:prstGeom prst="rect">
            <a:avLst/>
          </a:prstGeom>
          <a:noFill/>
          <a:ln w="9525">
            <a:noFill/>
            <a:miter lim="800000"/>
            <a:headEnd/>
            <a:tailEnd/>
          </a:ln>
          <a:effectLst/>
        </p:spPr>
        <p:txBody>
          <a:bodyPr>
            <a:spAutoFit/>
          </a:bodyPr>
          <a:lstStyle/>
          <a:p>
            <a:pPr algn="ctr">
              <a:spcBef>
                <a:spcPct val="50000"/>
              </a:spcBef>
            </a:pPr>
            <a:r>
              <a:rPr lang="en-US" sz="2200" b="1" dirty="0">
                <a:solidFill>
                  <a:schemeClr val="bg1"/>
                </a:solidFill>
                <a:latin typeface="Verdana" pitchFamily="34" charset="0"/>
              </a:rPr>
              <a:t>  </a:t>
            </a:r>
            <a:r>
              <a:rPr lang="en-US" sz="2200" b="1" dirty="0">
                <a:solidFill>
                  <a:schemeClr val="bg1"/>
                </a:solidFill>
                <a:effectLst>
                  <a:outerShdw blurRad="38100" dist="38100" dir="2700000" algn="tl">
                    <a:srgbClr val="000000">
                      <a:alpha val="43137"/>
                    </a:srgbClr>
                  </a:outerShdw>
                </a:effectLst>
                <a:latin typeface="Verdana" pitchFamily="34" charset="0"/>
              </a:rPr>
              <a:t>SEEKING</a:t>
            </a:r>
            <a:r>
              <a:rPr lang="en-US" sz="2200" b="1" dirty="0">
                <a:solidFill>
                  <a:schemeClr val="bg1"/>
                </a:solidFill>
                <a:latin typeface="Verdana" pitchFamily="34" charset="0"/>
              </a:rPr>
              <a:t> his brothers</a:t>
            </a:r>
            <a:endParaRPr lang="en-US" sz="2200" dirty="0">
              <a:solidFill>
                <a:schemeClr val="bg1"/>
              </a:solidFill>
            </a:endParaRPr>
          </a:p>
        </p:txBody>
      </p:sp>
      <p:sp>
        <p:nvSpPr>
          <p:cNvPr id="24581" name="Text Box 5"/>
          <p:cNvSpPr txBox="1">
            <a:spLocks noChangeArrowheads="1"/>
          </p:cNvSpPr>
          <p:nvPr/>
        </p:nvSpPr>
        <p:spPr bwMode="auto">
          <a:xfrm>
            <a:off x="5488289" y="2743200"/>
            <a:ext cx="3122311" cy="2893100"/>
          </a:xfrm>
          <a:prstGeom prst="rect">
            <a:avLst/>
          </a:prstGeom>
          <a:noFill/>
          <a:ln w="9525">
            <a:noFill/>
            <a:miter lim="800000"/>
            <a:headEnd/>
            <a:tailEnd/>
          </a:ln>
          <a:effectLst/>
        </p:spPr>
        <p:txBody>
          <a:bodyPr wrap="square">
            <a:spAutoFit/>
          </a:bodyPr>
          <a:lstStyle/>
          <a:p>
            <a:pPr>
              <a:spcBef>
                <a:spcPct val="50000"/>
              </a:spcBef>
            </a:pPr>
            <a:r>
              <a:rPr lang="en-US" sz="2800" b="1" u="sng" dirty="0">
                <a:solidFill>
                  <a:schemeClr val="bg1"/>
                </a:solidFill>
                <a:latin typeface="Georgia" pitchFamily="18" charset="0"/>
              </a:rPr>
              <a:t>Lu. 19:10</a:t>
            </a:r>
          </a:p>
          <a:p>
            <a:pPr>
              <a:spcBef>
                <a:spcPct val="50000"/>
              </a:spcBef>
            </a:pPr>
            <a:r>
              <a:rPr lang="en-US" sz="2800" dirty="0">
                <a:solidFill>
                  <a:schemeClr val="bg1"/>
                </a:solidFill>
                <a:latin typeface="Georgia" pitchFamily="18" charset="0"/>
              </a:rPr>
              <a:t>“For the son of man </a:t>
            </a:r>
            <a:r>
              <a:rPr lang="en-US" sz="2800" b="1" dirty="0">
                <a:solidFill>
                  <a:schemeClr val="bg1"/>
                </a:solidFill>
                <a:latin typeface="Georgia" pitchFamily="18" charset="0"/>
              </a:rPr>
              <a:t>came to seek</a:t>
            </a:r>
            <a:r>
              <a:rPr lang="en-US" sz="2800" dirty="0">
                <a:solidFill>
                  <a:schemeClr val="bg1"/>
                </a:solidFill>
                <a:latin typeface="Georgia" pitchFamily="18" charset="0"/>
              </a:rPr>
              <a:t> and to save that which was lost.”</a:t>
            </a:r>
            <a:endParaRPr lang="en-US" dirty="0">
              <a:solidFill>
                <a:schemeClr val="bg1"/>
              </a:solidFill>
            </a:endParaRPr>
          </a:p>
        </p:txBody>
      </p:sp>
      <p:sp>
        <p:nvSpPr>
          <p:cNvPr id="6" name="Text Box 5"/>
          <p:cNvSpPr txBox="1">
            <a:spLocks noChangeArrowheads="1"/>
          </p:cNvSpPr>
          <p:nvPr/>
        </p:nvSpPr>
        <p:spPr bwMode="auto">
          <a:xfrm>
            <a:off x="801045" y="2745700"/>
            <a:ext cx="3274711" cy="2893100"/>
          </a:xfrm>
          <a:prstGeom prst="rect">
            <a:avLst/>
          </a:prstGeom>
          <a:noFill/>
          <a:ln w="9525">
            <a:noFill/>
            <a:miter lim="800000"/>
            <a:headEnd/>
            <a:tailEnd/>
          </a:ln>
          <a:effectLst/>
        </p:spPr>
        <p:txBody>
          <a:bodyPr wrap="square">
            <a:spAutoFit/>
          </a:bodyPr>
          <a:lstStyle/>
          <a:p>
            <a:pPr>
              <a:spcBef>
                <a:spcPct val="50000"/>
              </a:spcBef>
            </a:pPr>
            <a:r>
              <a:rPr lang="en-US" sz="2800" b="1" u="sng" dirty="0">
                <a:solidFill>
                  <a:schemeClr val="bg1"/>
                </a:solidFill>
                <a:latin typeface="Georgia" pitchFamily="18" charset="0"/>
              </a:rPr>
              <a:t>Gen. 37:16</a:t>
            </a:r>
          </a:p>
          <a:p>
            <a:pPr>
              <a:spcBef>
                <a:spcPct val="50000"/>
              </a:spcBef>
            </a:pPr>
            <a:r>
              <a:rPr lang="en-US" sz="2800" dirty="0">
                <a:solidFill>
                  <a:schemeClr val="bg1"/>
                </a:solidFill>
                <a:latin typeface="Georgia" pitchFamily="18" charset="0"/>
              </a:rPr>
              <a:t>He said, "</a:t>
            </a:r>
            <a:r>
              <a:rPr lang="en-US" sz="2800" b="1" dirty="0">
                <a:solidFill>
                  <a:schemeClr val="bg1"/>
                </a:solidFill>
                <a:latin typeface="Georgia" pitchFamily="18" charset="0"/>
              </a:rPr>
              <a:t>I am looking for my brothers</a:t>
            </a:r>
            <a:r>
              <a:rPr lang="en-US" sz="2800" dirty="0">
                <a:solidFill>
                  <a:schemeClr val="bg1"/>
                </a:solidFill>
                <a:latin typeface="Georgia" pitchFamily="18" charset="0"/>
              </a:rPr>
              <a:t>; please tell me where they are pasturing the flock.”</a:t>
            </a:r>
            <a:endParaRPr lang="en-US" dirty="0">
              <a:solidFill>
                <a:schemeClr val="bg1"/>
              </a:solidFill>
              <a:latin typeface="Georgia" pitchFamily="18" charset="0"/>
            </a:endParaRPr>
          </a:p>
        </p:txBody>
      </p:sp>
      <p:sp>
        <p:nvSpPr>
          <p:cNvPr id="7"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 name="Rectangle 7"/>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38400"/>
            <a:ext cx="436028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60786"/>
            <a:ext cx="4114801" cy="340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2" name="Text Box 3076"/>
          <p:cNvSpPr txBox="1">
            <a:spLocks noChangeArrowheads="1"/>
          </p:cNvSpPr>
          <p:nvPr/>
        </p:nvSpPr>
        <p:spPr bwMode="auto">
          <a:xfrm>
            <a:off x="228600" y="1371600"/>
            <a:ext cx="8077200" cy="430887"/>
          </a:xfrm>
          <a:prstGeom prst="rect">
            <a:avLst/>
          </a:prstGeom>
          <a:noFill/>
          <a:ln w="9525">
            <a:noFill/>
            <a:miter lim="800000"/>
            <a:headEnd/>
            <a:tailEnd/>
          </a:ln>
          <a:effectLst/>
        </p:spPr>
        <p:txBody>
          <a:bodyPr wrap="square">
            <a:spAutoFit/>
          </a:bodyPr>
          <a:lstStyle/>
          <a:p>
            <a:pPr algn="ctr">
              <a:spcBef>
                <a:spcPct val="50000"/>
              </a:spcBef>
            </a:pPr>
            <a:r>
              <a:rPr lang="en-US" sz="2200" b="1" dirty="0">
                <a:solidFill>
                  <a:schemeClr val="bg1"/>
                </a:solidFill>
                <a:latin typeface="Verdana" pitchFamily="34" charset="0"/>
              </a:rPr>
              <a:t> </a:t>
            </a:r>
            <a:r>
              <a:rPr lang="en-US" sz="2200" b="1" dirty="0">
                <a:solidFill>
                  <a:schemeClr val="bg1"/>
                </a:solidFill>
                <a:effectLst>
                  <a:outerShdw blurRad="38100" dist="38100" dir="2700000" algn="tl">
                    <a:srgbClr val="000000">
                      <a:alpha val="43137"/>
                    </a:srgbClr>
                  </a:outerShdw>
                </a:effectLst>
                <a:latin typeface="Verdana" pitchFamily="34" charset="0"/>
              </a:rPr>
              <a:t>HATED</a:t>
            </a:r>
            <a:r>
              <a:rPr lang="en-US" sz="2200" b="1" dirty="0">
                <a:solidFill>
                  <a:schemeClr val="bg1"/>
                </a:solidFill>
                <a:latin typeface="Verdana" pitchFamily="34" charset="0"/>
              </a:rPr>
              <a:t> by those to whom he was sent</a:t>
            </a:r>
            <a:endParaRPr lang="en-US" sz="2200" dirty="0">
              <a:solidFill>
                <a:schemeClr val="bg1"/>
              </a:solidFill>
            </a:endParaRPr>
          </a:p>
        </p:txBody>
      </p:sp>
      <p:sp>
        <p:nvSpPr>
          <p:cNvPr id="22533" name="Text Box 3077"/>
          <p:cNvSpPr txBox="1">
            <a:spLocks noChangeArrowheads="1"/>
          </p:cNvSpPr>
          <p:nvPr/>
        </p:nvSpPr>
        <p:spPr bwMode="auto">
          <a:xfrm>
            <a:off x="5257800" y="2964323"/>
            <a:ext cx="3360987" cy="2462213"/>
          </a:xfrm>
          <a:prstGeom prst="rect">
            <a:avLst/>
          </a:prstGeom>
          <a:noFill/>
          <a:ln w="9525">
            <a:noFill/>
            <a:miter lim="800000"/>
            <a:headEnd/>
            <a:tailEnd/>
          </a:ln>
          <a:effectLst/>
        </p:spPr>
        <p:txBody>
          <a:bodyPr wrap="square">
            <a:spAutoFit/>
          </a:bodyPr>
          <a:lstStyle/>
          <a:p>
            <a:pPr>
              <a:spcBef>
                <a:spcPct val="50000"/>
              </a:spcBef>
            </a:pPr>
            <a:r>
              <a:rPr lang="en-US" sz="2800" b="1" u="sng" dirty="0">
                <a:solidFill>
                  <a:schemeClr val="bg1"/>
                </a:solidFill>
                <a:latin typeface="Georgia" pitchFamily="18" charset="0"/>
              </a:rPr>
              <a:t>Jn. 15:18</a:t>
            </a:r>
          </a:p>
          <a:p>
            <a:pPr>
              <a:spcBef>
                <a:spcPct val="50000"/>
              </a:spcBef>
            </a:pPr>
            <a:r>
              <a:rPr lang="en-US" sz="2800" dirty="0">
                <a:solidFill>
                  <a:schemeClr val="bg1"/>
                </a:solidFill>
                <a:latin typeface="Georgia" pitchFamily="18" charset="0"/>
              </a:rPr>
              <a:t>“If the world </a:t>
            </a:r>
            <a:r>
              <a:rPr lang="en-US" sz="2800" dirty="0" err="1">
                <a:solidFill>
                  <a:schemeClr val="bg1"/>
                </a:solidFill>
                <a:latin typeface="Georgia" pitchFamily="18" charset="0"/>
              </a:rPr>
              <a:t>hateth</a:t>
            </a:r>
            <a:r>
              <a:rPr lang="en-US" sz="2800" dirty="0">
                <a:solidFill>
                  <a:schemeClr val="bg1"/>
                </a:solidFill>
                <a:latin typeface="Georgia" pitchFamily="18" charset="0"/>
              </a:rPr>
              <a:t> you, ye know that it hath </a:t>
            </a:r>
            <a:r>
              <a:rPr lang="en-US" sz="2800" b="1" dirty="0">
                <a:solidFill>
                  <a:schemeClr val="bg1"/>
                </a:solidFill>
                <a:latin typeface="Georgia" pitchFamily="18" charset="0"/>
              </a:rPr>
              <a:t>hated me</a:t>
            </a:r>
            <a:r>
              <a:rPr lang="en-US" sz="2800" dirty="0">
                <a:solidFill>
                  <a:schemeClr val="bg1"/>
                </a:solidFill>
                <a:latin typeface="Georgia" pitchFamily="18" charset="0"/>
              </a:rPr>
              <a:t> before it hated you.”</a:t>
            </a:r>
            <a:endParaRPr lang="en-US" dirty="0">
              <a:solidFill>
                <a:schemeClr val="bg1"/>
              </a:solidFill>
            </a:endParaRPr>
          </a:p>
        </p:txBody>
      </p:sp>
      <p:sp>
        <p:nvSpPr>
          <p:cNvPr id="6" name="Text Box 1029"/>
          <p:cNvSpPr txBox="1">
            <a:spLocks noChangeArrowheads="1"/>
          </p:cNvSpPr>
          <p:nvPr/>
        </p:nvSpPr>
        <p:spPr bwMode="auto">
          <a:xfrm>
            <a:off x="685800" y="2963297"/>
            <a:ext cx="3274711" cy="2457904"/>
          </a:xfrm>
          <a:prstGeom prst="rect">
            <a:avLst/>
          </a:prstGeom>
          <a:noFill/>
          <a:ln w="9525">
            <a:noFill/>
            <a:miter lim="800000"/>
            <a:headEnd/>
            <a:tailEnd/>
          </a:ln>
          <a:effectLst/>
        </p:spPr>
        <p:txBody>
          <a:bodyPr wrap="square">
            <a:spAutoFit/>
          </a:bodyPr>
          <a:lstStyle/>
          <a:p>
            <a:pPr>
              <a:spcBef>
                <a:spcPct val="50000"/>
              </a:spcBef>
            </a:pPr>
            <a:r>
              <a:rPr lang="en-US" sz="2800" b="1" u="sng" dirty="0">
                <a:solidFill>
                  <a:schemeClr val="bg1"/>
                </a:solidFill>
                <a:latin typeface="Georgia" pitchFamily="18" charset="0"/>
              </a:rPr>
              <a:t>Gen. 37:8</a:t>
            </a:r>
          </a:p>
          <a:p>
            <a:pPr>
              <a:spcBef>
                <a:spcPct val="50000"/>
              </a:spcBef>
            </a:pPr>
            <a:r>
              <a:rPr lang="en-US" sz="2800" dirty="0">
                <a:solidFill>
                  <a:schemeClr val="bg1"/>
                </a:solidFill>
                <a:latin typeface="Georgia" pitchFamily="18" charset="0"/>
              </a:rPr>
              <a:t>So they </a:t>
            </a:r>
            <a:r>
              <a:rPr lang="en-US" sz="2800" b="1" dirty="0">
                <a:solidFill>
                  <a:schemeClr val="bg1"/>
                </a:solidFill>
                <a:latin typeface="Georgia" pitchFamily="18" charset="0"/>
              </a:rPr>
              <a:t>hated him</a:t>
            </a:r>
            <a:r>
              <a:rPr lang="en-US" sz="2800" dirty="0">
                <a:solidFill>
                  <a:schemeClr val="bg1"/>
                </a:solidFill>
                <a:latin typeface="Georgia" pitchFamily="18" charset="0"/>
              </a:rPr>
              <a:t> even more for his dreams and for his words. </a:t>
            </a:r>
          </a:p>
        </p:txBody>
      </p:sp>
      <p:sp>
        <p:nvSpPr>
          <p:cNvPr id="7"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9" name="Rectangle 8"/>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38400"/>
            <a:ext cx="436028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60786"/>
            <a:ext cx="4114801" cy="340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Text Box 5"/>
          <p:cNvSpPr txBox="1">
            <a:spLocks noChangeArrowheads="1"/>
          </p:cNvSpPr>
          <p:nvPr/>
        </p:nvSpPr>
        <p:spPr bwMode="auto">
          <a:xfrm>
            <a:off x="5385640" y="2819400"/>
            <a:ext cx="3148760" cy="2826589"/>
          </a:xfrm>
          <a:prstGeom prst="rect">
            <a:avLst/>
          </a:prstGeom>
          <a:noFill/>
          <a:ln w="9525">
            <a:noFill/>
            <a:miter lim="800000"/>
            <a:headEnd/>
            <a:tailEnd/>
          </a:ln>
          <a:effectLst/>
        </p:spPr>
        <p:txBody>
          <a:bodyPr wrap="square">
            <a:spAutoFit/>
          </a:bodyPr>
          <a:lstStyle/>
          <a:p>
            <a:pPr>
              <a:spcBef>
                <a:spcPct val="50000"/>
              </a:spcBef>
            </a:pPr>
            <a:r>
              <a:rPr lang="en-US" b="1" u="sng" dirty="0">
                <a:solidFill>
                  <a:schemeClr val="bg1"/>
                </a:solidFill>
                <a:latin typeface="Georgia" pitchFamily="18" charset="0"/>
              </a:rPr>
              <a:t>Mt. 26:59</a:t>
            </a:r>
            <a:endParaRPr lang="en-US" b="1" dirty="0">
              <a:solidFill>
                <a:schemeClr val="bg1"/>
              </a:solidFill>
              <a:latin typeface="Georgia" pitchFamily="18" charset="0"/>
            </a:endParaRPr>
          </a:p>
          <a:p>
            <a:pPr>
              <a:spcBef>
                <a:spcPct val="50000"/>
              </a:spcBef>
            </a:pPr>
            <a:r>
              <a:rPr lang="en-US" dirty="0">
                <a:solidFill>
                  <a:schemeClr val="bg1"/>
                </a:solidFill>
                <a:latin typeface="Georgia" pitchFamily="18" charset="0"/>
              </a:rPr>
              <a:t>Now the chief priests and whole council sought false witness against Jesus, that they might put him to death.</a:t>
            </a:r>
            <a:endParaRPr lang="en-US" sz="1600" dirty="0">
              <a:solidFill>
                <a:schemeClr val="bg1"/>
              </a:solidFill>
              <a:latin typeface="Verdana" pitchFamily="34" charset="0"/>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7" name="Text Box 5"/>
          <p:cNvSpPr txBox="1">
            <a:spLocks noChangeArrowheads="1"/>
          </p:cNvSpPr>
          <p:nvPr/>
        </p:nvSpPr>
        <p:spPr bwMode="auto">
          <a:xfrm>
            <a:off x="588188" y="2819400"/>
            <a:ext cx="3526612" cy="2308324"/>
          </a:xfrm>
          <a:prstGeom prst="rect">
            <a:avLst/>
          </a:prstGeom>
          <a:noFill/>
          <a:ln w="9525">
            <a:noFill/>
            <a:miter lim="800000"/>
            <a:headEnd/>
            <a:tailEnd/>
          </a:ln>
          <a:effectLst/>
        </p:spPr>
        <p:txBody>
          <a:bodyPr wrap="square">
            <a:spAutoFit/>
          </a:bodyPr>
          <a:lstStyle/>
          <a:p>
            <a:pPr>
              <a:spcBef>
                <a:spcPct val="50000"/>
              </a:spcBef>
            </a:pPr>
            <a:r>
              <a:rPr lang="en-US" b="1" u="sng" dirty="0">
                <a:solidFill>
                  <a:schemeClr val="bg1"/>
                </a:solidFill>
                <a:latin typeface="Georgia" pitchFamily="18" charset="0"/>
              </a:rPr>
              <a:t>Gen. 39:17-18</a:t>
            </a:r>
          </a:p>
          <a:p>
            <a:endParaRPr lang="en-US" b="1" u="sng" dirty="0">
              <a:solidFill>
                <a:schemeClr val="bg1"/>
              </a:solidFill>
              <a:latin typeface="Georgia" pitchFamily="18" charset="0"/>
            </a:endParaRPr>
          </a:p>
          <a:p>
            <a:r>
              <a:rPr lang="en-US" dirty="0">
                <a:solidFill>
                  <a:schemeClr val="bg1"/>
                </a:solidFill>
                <a:latin typeface="Georgia" pitchFamily="18" charset="0"/>
              </a:rPr>
              <a:t>“The Hebrew slave, whom you brought to us, came in to me to make sport of me…” </a:t>
            </a:r>
          </a:p>
        </p:txBody>
      </p:sp>
      <p:sp>
        <p:nvSpPr>
          <p:cNvPr id="8" name="Rectangle 7"/>
          <p:cNvSpPr/>
          <p:nvPr/>
        </p:nvSpPr>
        <p:spPr>
          <a:xfrm>
            <a:off x="2822963" y="1219200"/>
            <a:ext cx="3498073" cy="461665"/>
          </a:xfrm>
          <a:prstGeom prst="rect">
            <a:avLst/>
          </a:prstGeom>
        </p:spPr>
        <p:txBody>
          <a:bodyPr wrap="none">
            <a:spAutoFit/>
          </a:bodyPr>
          <a:lstStyle/>
          <a:p>
            <a:r>
              <a:rPr lang="en-US" b="1" dirty="0">
                <a:solidFill>
                  <a:schemeClr val="bg1"/>
                </a:solidFill>
                <a:effectLst>
                  <a:outerShdw blurRad="38100" dist="38100" dir="2700000" algn="tl">
                    <a:srgbClr val="000000"/>
                  </a:outerShdw>
                </a:effectLst>
                <a:latin typeface="Verdana" pitchFamily="34" charset="0"/>
              </a:rPr>
              <a:t> FALSELY ACCUSED</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C:\Workdirs\wp\sermons\Centrevi\pyramidbackground4.jpg"/>
          <p:cNvPicPr>
            <a:picLocks noChangeAspect="1" noChangeArrowheads="1"/>
          </p:cNvPicPr>
          <p:nvPr/>
        </p:nvPicPr>
        <p:blipFill>
          <a:blip r:embed="rId3" cstate="print"/>
          <a:srcRect/>
          <a:stretch>
            <a:fillRect/>
          </a:stretch>
        </p:blipFill>
        <p:spPr bwMode="auto">
          <a:xfrm>
            <a:off x="0" y="0"/>
            <a:ext cx="9144000" cy="6884988"/>
          </a:xfrm>
          <a:prstGeom prst="rect">
            <a:avLst/>
          </a:prstGeom>
          <a:noFill/>
        </p:spPr>
      </p:pic>
      <p:sp>
        <p:nvSpPr>
          <p:cNvPr id="34819" name="Text Box 3"/>
          <p:cNvSpPr txBox="1">
            <a:spLocks noChangeArrowheads="1"/>
          </p:cNvSpPr>
          <p:nvPr/>
        </p:nvSpPr>
        <p:spPr bwMode="auto">
          <a:xfrm>
            <a:off x="1752600" y="381000"/>
            <a:ext cx="5715000" cy="579438"/>
          </a:xfrm>
          <a:prstGeom prst="rect">
            <a:avLst/>
          </a:prstGeom>
          <a:noFill/>
          <a:ln w="9525">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&amp; the Christ</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1828800"/>
            <a:ext cx="420788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419599"/>
            <a:ext cx="4191000" cy="243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FFFFFF"/>
                </a:solidFill>
                <a:effectLst>
                  <a:outerShdw blurRad="38100" dist="38100" dir="2700000" algn="tl">
                    <a:srgbClr val="000000"/>
                  </a:outerShdw>
                </a:effectLst>
                <a:latin typeface="Verdana" pitchFamily="34" charset="0"/>
              </a:rPr>
              <a:t>Joseph: A Type of the Christ</a:t>
            </a:r>
            <a:endParaRPr lang="en-US" dirty="0">
              <a:solidFill>
                <a:srgbClr val="FFFFFF"/>
              </a:solidFill>
            </a:endParaRPr>
          </a:p>
        </p:txBody>
      </p:sp>
      <p:sp>
        <p:nvSpPr>
          <p:cNvPr id="2" name="Rectangle 1"/>
          <p:cNvSpPr/>
          <p:nvPr/>
        </p:nvSpPr>
        <p:spPr>
          <a:xfrm>
            <a:off x="164135" y="1300506"/>
            <a:ext cx="7989265" cy="461665"/>
          </a:xfrm>
          <a:prstGeom prst="rect">
            <a:avLst/>
          </a:prstGeom>
          <a:effectLst/>
        </p:spPr>
        <p:txBody>
          <a:bodyPr wrap="square">
            <a:spAutoFit/>
          </a:bodyPr>
          <a:lstStyle/>
          <a:p>
            <a:r>
              <a:rPr lang="en-US" b="1" dirty="0">
                <a:solidFill>
                  <a:schemeClr val="bg1"/>
                </a:solidFill>
                <a:effectLst>
                  <a:outerShdw blurRad="38100" dist="38100" dir="2700000" algn="tl">
                    <a:srgbClr val="000000">
                      <a:alpha val="43137"/>
                    </a:srgbClr>
                  </a:outerShdw>
                </a:effectLst>
                <a:latin typeface="Verdana" pitchFamily="34" charset="0"/>
              </a:rPr>
              <a:t>An INNOCENT MAN with TWO WRONGDOERS</a:t>
            </a:r>
          </a:p>
        </p:txBody>
      </p:sp>
      <p:sp>
        <p:nvSpPr>
          <p:cNvPr id="3" name="Rectangle 2"/>
          <p:cNvSpPr/>
          <p:nvPr/>
        </p:nvSpPr>
        <p:spPr>
          <a:xfrm>
            <a:off x="533400" y="2096631"/>
            <a:ext cx="3581400" cy="492443"/>
          </a:xfrm>
          <a:prstGeom prst="rect">
            <a:avLst/>
          </a:prstGeom>
        </p:spPr>
        <p:txBody>
          <a:bodyPr wrap="square">
            <a:spAutoFit/>
          </a:bodyPr>
          <a:lstStyle/>
          <a:p>
            <a:pPr>
              <a:spcBef>
                <a:spcPct val="50000"/>
              </a:spcBef>
            </a:pPr>
            <a:r>
              <a:rPr lang="en-US" sz="2600" b="1" u="sng" dirty="0">
                <a:solidFill>
                  <a:schemeClr val="bg1"/>
                </a:solidFill>
                <a:latin typeface="Georgia" pitchFamily="18" charset="0"/>
              </a:rPr>
              <a:t>Genesis 40:1</a:t>
            </a:r>
            <a:endParaRPr lang="en-US" sz="2600" dirty="0">
              <a:solidFill>
                <a:schemeClr val="bg1"/>
              </a:solidFill>
            </a:endParaRPr>
          </a:p>
        </p:txBody>
      </p:sp>
      <p:sp>
        <p:nvSpPr>
          <p:cNvPr id="8" name="Rectangle 7"/>
          <p:cNvSpPr/>
          <p:nvPr/>
        </p:nvSpPr>
        <p:spPr>
          <a:xfrm>
            <a:off x="457200" y="2514600"/>
            <a:ext cx="3581400" cy="1692771"/>
          </a:xfrm>
          <a:prstGeom prst="rect">
            <a:avLst/>
          </a:prstGeom>
        </p:spPr>
        <p:txBody>
          <a:bodyPr wrap="square">
            <a:spAutoFit/>
          </a:bodyPr>
          <a:lstStyle/>
          <a:p>
            <a:pPr>
              <a:spcBef>
                <a:spcPct val="50000"/>
              </a:spcBef>
            </a:pPr>
            <a:r>
              <a:rPr lang="en-US" sz="2600" dirty="0">
                <a:solidFill>
                  <a:schemeClr val="bg1"/>
                </a:solidFill>
                <a:latin typeface="Georgia" panose="02040502050405020303" pitchFamily="18" charset="0"/>
              </a:rPr>
              <a:t>the cupbearer and the baker for the king of Egypt </a:t>
            </a:r>
            <a:r>
              <a:rPr lang="en-US" sz="2600" b="1" dirty="0">
                <a:solidFill>
                  <a:schemeClr val="bg1"/>
                </a:solidFill>
                <a:latin typeface="Georgia" panose="02040502050405020303" pitchFamily="18" charset="0"/>
              </a:rPr>
              <a:t>offended their lord</a:t>
            </a:r>
            <a:r>
              <a:rPr lang="en-US" sz="2600" dirty="0">
                <a:solidFill>
                  <a:schemeClr val="bg1"/>
                </a:solidFill>
                <a:latin typeface="Georgia" panose="02040502050405020303" pitchFamily="18" charset="0"/>
              </a:rPr>
              <a:t>, the king of Egypt</a:t>
            </a:r>
          </a:p>
        </p:txBody>
      </p:sp>
      <p:sp>
        <p:nvSpPr>
          <p:cNvPr id="9" name="Rectangle 8"/>
          <p:cNvSpPr/>
          <p:nvPr/>
        </p:nvSpPr>
        <p:spPr>
          <a:xfrm>
            <a:off x="488687" y="4572000"/>
            <a:ext cx="3022380" cy="492443"/>
          </a:xfrm>
          <a:prstGeom prst="rect">
            <a:avLst/>
          </a:prstGeom>
        </p:spPr>
        <p:txBody>
          <a:bodyPr wrap="square">
            <a:spAutoFit/>
          </a:bodyPr>
          <a:lstStyle/>
          <a:p>
            <a:pPr>
              <a:spcBef>
                <a:spcPct val="50000"/>
              </a:spcBef>
            </a:pPr>
            <a:r>
              <a:rPr lang="en-US" sz="2600" b="1" u="sng" dirty="0">
                <a:solidFill>
                  <a:schemeClr val="bg1"/>
                </a:solidFill>
                <a:latin typeface="Georgia" pitchFamily="18" charset="0"/>
              </a:rPr>
              <a:t>Gen. 40:15</a:t>
            </a:r>
          </a:p>
        </p:txBody>
      </p:sp>
      <p:sp>
        <p:nvSpPr>
          <p:cNvPr id="10" name="Rectangle 9"/>
          <p:cNvSpPr/>
          <p:nvPr/>
        </p:nvSpPr>
        <p:spPr>
          <a:xfrm>
            <a:off x="533400" y="4953000"/>
            <a:ext cx="3733799" cy="1692771"/>
          </a:xfrm>
          <a:prstGeom prst="rect">
            <a:avLst/>
          </a:prstGeom>
        </p:spPr>
        <p:txBody>
          <a:bodyPr wrap="square">
            <a:spAutoFit/>
          </a:bodyPr>
          <a:lstStyle/>
          <a:p>
            <a:pPr>
              <a:spcBef>
                <a:spcPct val="50000"/>
              </a:spcBef>
            </a:pPr>
            <a:r>
              <a:rPr lang="en-US" sz="2600" b="1" dirty="0">
                <a:solidFill>
                  <a:schemeClr val="bg1"/>
                </a:solidFill>
                <a:latin typeface="Georgia" panose="02040502050405020303" pitchFamily="18" charset="0"/>
              </a:rPr>
              <a:t>I have done nothing</a:t>
            </a:r>
            <a:r>
              <a:rPr lang="en-US" sz="2600" dirty="0">
                <a:solidFill>
                  <a:schemeClr val="bg1"/>
                </a:solidFill>
                <a:latin typeface="Georgia" panose="02040502050405020303" pitchFamily="18" charset="0"/>
              </a:rPr>
              <a:t> that they should have put me into the dungeon</a:t>
            </a:r>
          </a:p>
        </p:txBody>
      </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1828801"/>
            <a:ext cx="41910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099388" y="2087733"/>
            <a:ext cx="3435012" cy="1692771"/>
          </a:xfrm>
          <a:prstGeom prst="rect">
            <a:avLst/>
          </a:prstGeom>
        </p:spPr>
        <p:txBody>
          <a:bodyPr>
            <a:spAutoFit/>
          </a:bodyPr>
          <a:lstStyle/>
          <a:p>
            <a:r>
              <a:rPr lang="en-US" sz="2600" b="1" u="sng" dirty="0">
                <a:solidFill>
                  <a:schemeClr val="bg1"/>
                </a:solidFill>
                <a:latin typeface="Georgia" panose="02040502050405020303" pitchFamily="18" charset="0"/>
              </a:rPr>
              <a:t>Luke 23:33</a:t>
            </a:r>
          </a:p>
          <a:p>
            <a:r>
              <a:rPr lang="en-US" sz="2600" dirty="0">
                <a:solidFill>
                  <a:schemeClr val="bg1"/>
                </a:solidFill>
                <a:latin typeface="Georgia" panose="02040502050405020303" pitchFamily="18" charset="0"/>
              </a:rPr>
              <a:t>…the </a:t>
            </a:r>
            <a:r>
              <a:rPr lang="en-US" sz="2600" b="1" dirty="0">
                <a:solidFill>
                  <a:schemeClr val="bg1"/>
                </a:solidFill>
                <a:latin typeface="Georgia" panose="02040502050405020303" pitchFamily="18" charset="0"/>
              </a:rPr>
              <a:t>criminals</a:t>
            </a:r>
            <a:r>
              <a:rPr lang="en-US" sz="2600" dirty="0">
                <a:solidFill>
                  <a:schemeClr val="bg1"/>
                </a:solidFill>
                <a:latin typeface="Georgia" panose="02040502050405020303" pitchFamily="18" charset="0"/>
              </a:rPr>
              <a:t>, one on the right and the other on the left.</a:t>
            </a:r>
          </a:p>
        </p:txBody>
      </p:sp>
      <p:pic>
        <p:nvPicPr>
          <p:cNvPr id="14"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4419599"/>
            <a:ext cx="4191000" cy="175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029200" y="4572000"/>
            <a:ext cx="3810000" cy="1292662"/>
          </a:xfrm>
          <a:prstGeom prst="rect">
            <a:avLst/>
          </a:prstGeom>
        </p:spPr>
        <p:txBody>
          <a:bodyPr wrap="square">
            <a:spAutoFit/>
          </a:bodyPr>
          <a:lstStyle/>
          <a:p>
            <a:r>
              <a:rPr lang="en-US" sz="2600" b="1" u="sng" dirty="0">
                <a:solidFill>
                  <a:schemeClr val="bg1"/>
                </a:solidFill>
                <a:latin typeface="Georgia" panose="02040502050405020303" pitchFamily="18" charset="0"/>
              </a:rPr>
              <a:t>Luke 23:33</a:t>
            </a:r>
          </a:p>
          <a:p>
            <a:r>
              <a:rPr lang="en-US" sz="2600" dirty="0">
                <a:solidFill>
                  <a:schemeClr val="bg1"/>
                </a:solidFill>
                <a:latin typeface="Georgia" panose="02040502050405020303" pitchFamily="18" charset="0"/>
              </a:rPr>
              <a:t>…but this man </a:t>
            </a:r>
            <a:r>
              <a:rPr lang="en-US" sz="2600" b="1" dirty="0">
                <a:solidFill>
                  <a:schemeClr val="bg1"/>
                </a:solidFill>
                <a:latin typeface="Georgia" panose="02040502050405020303" pitchFamily="18" charset="0"/>
              </a:rPr>
              <a:t>has done nothing wrong</a:t>
            </a:r>
            <a:r>
              <a:rPr lang="en-US" sz="2600" dirty="0">
                <a:solidFill>
                  <a:schemeClr val="bg1"/>
                </a:solidFill>
                <a:latin typeface="Georgia" panose="02040502050405020303" pitchFamily="18" charset="0"/>
              </a:rPr>
              <a:t>.</a:t>
            </a:r>
          </a:p>
        </p:txBody>
      </p:sp>
      <p:sp>
        <p:nvSpPr>
          <p:cNvPr id="29700" name="Text Box 4"/>
          <p:cNvSpPr txBox="1">
            <a:spLocks noChangeArrowheads="1"/>
          </p:cNvSpPr>
          <p:nvPr/>
        </p:nvSpPr>
        <p:spPr bwMode="auto">
          <a:xfrm>
            <a:off x="609600" y="2438400"/>
            <a:ext cx="7924800" cy="3339376"/>
          </a:xfrm>
          <a:prstGeom prst="rect">
            <a:avLst/>
          </a:prstGeom>
          <a:gradFill>
            <a:gsLst>
              <a:gs pos="0">
                <a:schemeClr val="tx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9525">
            <a:solidFill>
              <a:schemeClr val="accent1"/>
            </a:solidFill>
            <a:miter lim="800000"/>
            <a:headEnd/>
            <a:tailEnd/>
          </a:ln>
          <a:effectLst>
            <a:outerShdw blurRad="50800" dist="127000" dir="13500000" algn="br" rotWithShape="0">
              <a:prstClr val="black">
                <a:alpha val="40000"/>
              </a:prstClr>
            </a:outerShdw>
          </a:effectLst>
        </p:spPr>
        <p:txBody>
          <a:bodyPr wrap="square" lIns="274320" tIns="182880" rIns="274320" bIns="182880">
            <a:spAutoFit/>
          </a:bodyPr>
          <a:lstStyle/>
          <a:p>
            <a:pPr>
              <a:spcBef>
                <a:spcPts val="0"/>
              </a:spcBef>
            </a:pPr>
            <a:r>
              <a:rPr lang="en-US" sz="2800" b="1" u="sng" dirty="0">
                <a:solidFill>
                  <a:srgbClr val="FFFFFF"/>
                </a:solidFill>
                <a:effectLst>
                  <a:outerShdw blurRad="38100" dist="38100" dir="2700000" algn="tl">
                    <a:srgbClr val="000000"/>
                  </a:outerShdw>
                </a:effectLst>
                <a:latin typeface="Georgia" pitchFamily="18" charset="0"/>
              </a:rPr>
              <a:t>Joseph to the Cupbearer</a:t>
            </a:r>
          </a:p>
          <a:p>
            <a:pPr>
              <a:spcBef>
                <a:spcPts val="0"/>
              </a:spcBef>
            </a:pPr>
            <a:r>
              <a:rPr lang="en-US" sz="2800" b="1" i="1" dirty="0">
                <a:solidFill>
                  <a:srgbClr val="FFFFFF"/>
                </a:solidFill>
                <a:effectLst>
                  <a:outerShdw blurRad="38100" dist="38100" dir="2700000" algn="tl">
                    <a:srgbClr val="000000"/>
                  </a:outerShdw>
                </a:effectLst>
                <a:latin typeface="Georgia" pitchFamily="18" charset="0"/>
              </a:rPr>
              <a:t>	“Remember me” </a:t>
            </a:r>
          </a:p>
          <a:p>
            <a:pPr>
              <a:spcBef>
                <a:spcPts val="0"/>
              </a:spcBef>
            </a:pPr>
            <a:r>
              <a:rPr lang="en-US" sz="2000" dirty="0">
                <a:solidFill>
                  <a:srgbClr val="FFFFFF"/>
                </a:solidFill>
                <a:effectLst>
                  <a:outerShdw blurRad="38100" dist="38100" dir="2700000" algn="tl">
                    <a:srgbClr val="000000">
                      <a:alpha val="43137"/>
                    </a:srgbClr>
                  </a:outerShdw>
                </a:effectLst>
              </a:rPr>
              <a:t>(</a:t>
            </a:r>
            <a:r>
              <a:rPr lang="en-US" sz="2000" b="1" dirty="0">
                <a:solidFill>
                  <a:srgbClr val="FFFFFF"/>
                </a:solidFill>
                <a:effectLst>
                  <a:outerShdw blurRad="38100" dist="38100" dir="2700000" algn="tl">
                    <a:srgbClr val="000000"/>
                  </a:outerShdw>
                </a:effectLst>
                <a:latin typeface="Georgia" pitchFamily="18" charset="0"/>
              </a:rPr>
              <a:t>Gen. 40:14 </a:t>
            </a:r>
            <a:r>
              <a:rPr lang="en-US" sz="2000" dirty="0">
                <a:solidFill>
                  <a:srgbClr val="FFFFFF"/>
                </a:solidFill>
                <a:effectLst>
                  <a:outerShdw blurRad="38100" dist="38100" dir="2700000" algn="tl">
                    <a:srgbClr val="000000">
                      <a:alpha val="43137"/>
                    </a:srgbClr>
                  </a:outerShdw>
                </a:effectLst>
              </a:rPr>
              <a:t>“literal” reading from margin)</a:t>
            </a:r>
          </a:p>
          <a:p>
            <a:pPr>
              <a:spcBef>
                <a:spcPct val="50000"/>
              </a:spcBef>
            </a:pPr>
            <a:endParaRPr lang="en-US" sz="2200" dirty="0">
              <a:solidFill>
                <a:srgbClr val="FFFFFF"/>
              </a:solidFill>
              <a:effectLst>
                <a:outerShdw blurRad="38100" dist="38100" dir="2700000" algn="tl">
                  <a:srgbClr val="000000">
                    <a:alpha val="43137"/>
                  </a:srgbClr>
                </a:outerShdw>
              </a:effectLst>
            </a:endParaRPr>
          </a:p>
          <a:p>
            <a:pPr algn="r">
              <a:spcBef>
                <a:spcPts val="0"/>
              </a:spcBef>
            </a:pPr>
            <a:r>
              <a:rPr lang="en-US" sz="2800" b="1" u="sng" dirty="0">
                <a:solidFill>
                  <a:srgbClr val="FFFFFF"/>
                </a:solidFill>
                <a:effectLst>
                  <a:outerShdw blurRad="38100" dist="38100" dir="2700000" algn="tl">
                    <a:srgbClr val="000000"/>
                  </a:outerShdw>
                </a:effectLst>
                <a:latin typeface="Georgia" pitchFamily="18" charset="0"/>
              </a:rPr>
              <a:t>The Thief to Jesus:</a:t>
            </a:r>
          </a:p>
          <a:p>
            <a:pPr algn="r">
              <a:spcBef>
                <a:spcPts val="0"/>
              </a:spcBef>
            </a:pPr>
            <a:r>
              <a:rPr lang="en-US" sz="2800" b="1" i="1" dirty="0">
                <a:solidFill>
                  <a:srgbClr val="FFFFFF"/>
                </a:solidFill>
                <a:effectLst>
                  <a:outerShdw blurRad="38100" dist="38100" dir="2700000" algn="tl">
                    <a:srgbClr val="000000"/>
                  </a:outerShdw>
                </a:effectLst>
                <a:latin typeface="Georgia" pitchFamily="18" charset="0"/>
              </a:rPr>
              <a:t>“Remember me” </a:t>
            </a:r>
          </a:p>
          <a:p>
            <a:pPr algn="r">
              <a:spcBef>
                <a:spcPts val="0"/>
              </a:spcBef>
            </a:pPr>
            <a:r>
              <a:rPr lang="en-US" sz="2000" b="1" dirty="0">
                <a:solidFill>
                  <a:srgbClr val="FFFFFF"/>
                </a:solidFill>
                <a:effectLst>
                  <a:outerShdw blurRad="38100" dist="38100" dir="2700000" algn="tl">
                    <a:srgbClr val="000000"/>
                  </a:outerShdw>
                </a:effectLst>
                <a:latin typeface="Georgia" pitchFamily="18" charset="0"/>
              </a:rPr>
              <a:t>(Luke 23:42)</a:t>
            </a:r>
          </a:p>
        </p:txBody>
      </p:sp>
    </p:spTree>
    <p:extLst>
      <p:ext uri="{BB962C8B-B14F-4D97-AF65-F5344CB8AC3E}">
        <p14:creationId xmlns:p14="http://schemas.microsoft.com/office/powerpoint/2010/main" val="73593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700">
                                            <p:bg/>
                                          </p:spTgt>
                                        </p:tgtEl>
                                        <p:attrNameLst>
                                          <p:attrName>style.visibility</p:attrName>
                                        </p:attrNameLst>
                                      </p:cBhvr>
                                      <p:to>
                                        <p:strVal val="visible"/>
                                      </p:to>
                                    </p:set>
                                    <p:anim calcmode="lin" valueType="num">
                                      <p:cBhvr>
                                        <p:cTn id="35" dur="500" fill="hold"/>
                                        <p:tgtEl>
                                          <p:spTgt spid="29700">
                                            <p:bg/>
                                          </p:spTgt>
                                        </p:tgtEl>
                                        <p:attrNameLst>
                                          <p:attrName>ppt_w</p:attrName>
                                        </p:attrNameLst>
                                      </p:cBhvr>
                                      <p:tavLst>
                                        <p:tav tm="0">
                                          <p:val>
                                            <p:fltVal val="0"/>
                                          </p:val>
                                        </p:tav>
                                        <p:tav tm="100000">
                                          <p:val>
                                            <p:strVal val="#ppt_w"/>
                                          </p:val>
                                        </p:tav>
                                      </p:tavLst>
                                    </p:anim>
                                    <p:anim calcmode="lin" valueType="num">
                                      <p:cBhvr>
                                        <p:cTn id="36" dur="500" fill="hold"/>
                                        <p:tgtEl>
                                          <p:spTgt spid="29700">
                                            <p:bg/>
                                          </p:spTgt>
                                        </p:tgtEl>
                                        <p:attrNameLst>
                                          <p:attrName>ppt_h</p:attrName>
                                        </p:attrNameLst>
                                      </p:cBhvr>
                                      <p:tavLst>
                                        <p:tav tm="0">
                                          <p:val>
                                            <p:fltVal val="0"/>
                                          </p:val>
                                        </p:tav>
                                        <p:tav tm="100000">
                                          <p:val>
                                            <p:strVal val="#ppt_h"/>
                                          </p:val>
                                        </p:tav>
                                      </p:tavLst>
                                    </p:anim>
                                    <p:animEffect transition="in" filter="fade">
                                      <p:cBhvr>
                                        <p:cTn id="37" dur="500"/>
                                        <p:tgtEl>
                                          <p:spTgt spid="29700">
                                            <p:bg/>
                                          </p:spTgt>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29700">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700">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700">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700">
                                            <p:txEl>
                                              <p:pRg st="4" end="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700">
                                            <p:txEl>
                                              <p:pRg st="5" end="5"/>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7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5" grpId="0"/>
      <p:bldP spid="29700"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38400"/>
            <a:ext cx="436028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60786"/>
            <a:ext cx="4114801" cy="340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FFFFFF"/>
                </a:solidFill>
                <a:effectLst>
                  <a:outerShdw blurRad="38100" dist="38100" dir="2700000" algn="tl">
                    <a:srgbClr val="000000"/>
                  </a:outerShdw>
                </a:effectLst>
                <a:latin typeface="Verdana" pitchFamily="34" charset="0"/>
              </a:rPr>
              <a:t>Joseph: A Type of the Christ</a:t>
            </a:r>
            <a:endParaRPr lang="en-US" dirty="0">
              <a:solidFill>
                <a:srgbClr val="FFFFFF"/>
              </a:solidFill>
            </a:endParaRPr>
          </a:p>
        </p:txBody>
      </p:sp>
      <p:sp>
        <p:nvSpPr>
          <p:cNvPr id="2" name="Rectangle 1"/>
          <p:cNvSpPr/>
          <p:nvPr/>
        </p:nvSpPr>
        <p:spPr>
          <a:xfrm>
            <a:off x="762000" y="3200400"/>
            <a:ext cx="2971800" cy="1600438"/>
          </a:xfrm>
          <a:prstGeom prst="rect">
            <a:avLst/>
          </a:prstGeom>
        </p:spPr>
        <p:txBody>
          <a:bodyPr wrap="square">
            <a:spAutoFit/>
          </a:bodyPr>
          <a:lstStyle/>
          <a:p>
            <a:pPr>
              <a:spcBef>
                <a:spcPct val="50000"/>
              </a:spcBef>
            </a:pPr>
            <a:r>
              <a:rPr lang="en-US" sz="2800" b="1" u="sng" dirty="0">
                <a:solidFill>
                  <a:schemeClr val="bg1"/>
                </a:solidFill>
                <a:latin typeface="Georgia" panose="02040502050405020303" pitchFamily="18" charset="0"/>
              </a:rPr>
              <a:t>Gen. 41:40</a:t>
            </a:r>
          </a:p>
          <a:p>
            <a:pPr>
              <a:spcBef>
                <a:spcPct val="50000"/>
              </a:spcBef>
            </a:pPr>
            <a:r>
              <a:rPr lang="en-US" sz="2800" dirty="0">
                <a:solidFill>
                  <a:schemeClr val="bg1"/>
                </a:solidFill>
                <a:latin typeface="Georgia" panose="02040502050405020303" pitchFamily="18" charset="0"/>
              </a:rPr>
              <a:t>You shall be </a:t>
            </a:r>
            <a:r>
              <a:rPr lang="en-US" sz="2800" b="1" dirty="0">
                <a:solidFill>
                  <a:schemeClr val="bg1"/>
                </a:solidFill>
                <a:latin typeface="Georgia" panose="02040502050405020303" pitchFamily="18" charset="0"/>
              </a:rPr>
              <a:t>over my house</a:t>
            </a:r>
          </a:p>
        </p:txBody>
      </p:sp>
      <p:sp>
        <p:nvSpPr>
          <p:cNvPr id="3" name="Rectangle 2"/>
          <p:cNvSpPr/>
          <p:nvPr/>
        </p:nvSpPr>
        <p:spPr>
          <a:xfrm>
            <a:off x="5486400" y="3201753"/>
            <a:ext cx="3122738" cy="1600438"/>
          </a:xfrm>
          <a:prstGeom prst="rect">
            <a:avLst/>
          </a:prstGeom>
        </p:spPr>
        <p:txBody>
          <a:bodyPr>
            <a:spAutoFit/>
          </a:bodyPr>
          <a:lstStyle/>
          <a:p>
            <a:pPr>
              <a:spcBef>
                <a:spcPct val="50000"/>
              </a:spcBef>
            </a:pPr>
            <a:r>
              <a:rPr lang="en-US" sz="2800" b="1" u="sng" dirty="0">
                <a:solidFill>
                  <a:schemeClr val="bg1"/>
                </a:solidFill>
                <a:latin typeface="Georgia" panose="02040502050405020303" pitchFamily="18" charset="0"/>
              </a:rPr>
              <a:t>Hebrews 3:6</a:t>
            </a:r>
          </a:p>
          <a:p>
            <a:pPr>
              <a:spcBef>
                <a:spcPct val="50000"/>
              </a:spcBef>
            </a:pPr>
            <a:r>
              <a:rPr lang="en-US" sz="2800" dirty="0">
                <a:solidFill>
                  <a:schemeClr val="bg1"/>
                </a:solidFill>
                <a:latin typeface="Georgia" panose="02040502050405020303" pitchFamily="18" charset="0"/>
              </a:rPr>
              <a:t>…Christ as a Son </a:t>
            </a:r>
            <a:r>
              <a:rPr lang="en-US" sz="2800" b="1" dirty="0">
                <a:solidFill>
                  <a:schemeClr val="bg1"/>
                </a:solidFill>
                <a:latin typeface="Georgia" panose="02040502050405020303" pitchFamily="18" charset="0"/>
              </a:rPr>
              <a:t>over His house</a:t>
            </a:r>
          </a:p>
        </p:txBody>
      </p:sp>
      <p:sp>
        <p:nvSpPr>
          <p:cNvPr id="9" name="Text Box 5"/>
          <p:cNvSpPr txBox="1">
            <a:spLocks noChangeArrowheads="1"/>
          </p:cNvSpPr>
          <p:nvPr/>
        </p:nvSpPr>
        <p:spPr bwMode="auto">
          <a:xfrm>
            <a:off x="6019800" y="1307068"/>
            <a:ext cx="2971800" cy="369332"/>
          </a:xfrm>
          <a:prstGeom prst="rect">
            <a:avLst/>
          </a:prstGeom>
          <a:noFill/>
          <a:ln w="9525">
            <a:noFill/>
            <a:miter lim="800000"/>
            <a:headEnd/>
            <a:tailEnd/>
          </a:ln>
          <a:effectLst/>
        </p:spPr>
        <p:txBody>
          <a:bodyPr wrap="square">
            <a:spAutoFit/>
          </a:bodyPr>
          <a:lstStyle/>
          <a:p>
            <a:pPr>
              <a:spcBef>
                <a:spcPct val="50000"/>
              </a:spcBef>
            </a:pPr>
            <a:r>
              <a:rPr lang="en-US" sz="1800" b="1" dirty="0">
                <a:solidFill>
                  <a:schemeClr val="bg1"/>
                </a:solidFill>
                <a:effectLst>
                  <a:outerShdw blurRad="38100" dist="38100" dir="2700000" algn="tl">
                    <a:srgbClr val="000000">
                      <a:alpha val="43137"/>
                    </a:srgbClr>
                  </a:outerShdw>
                </a:effectLst>
                <a:latin typeface="Verdana" pitchFamily="34" charset="0"/>
              </a:rPr>
              <a:t>A SERVANT  EXALTED</a:t>
            </a:r>
            <a:endParaRPr lang="en-US" b="1" dirty="0">
              <a:solidFill>
                <a:schemeClr val="bg1"/>
              </a:solidFill>
              <a:effectLst>
                <a:outerShdw blurRad="38100" dist="38100" dir="2700000" algn="tl">
                  <a:srgbClr val="000000">
                    <a:alpha val="43137"/>
                  </a:srgbClr>
                </a:outerShdw>
              </a:effectLst>
              <a:latin typeface="Verdana" pitchFamily="34" charset="0"/>
            </a:endParaRPr>
          </a:p>
        </p:txBody>
      </p:sp>
    </p:spTree>
    <p:extLst>
      <p:ext uri="{BB962C8B-B14F-4D97-AF65-F5344CB8AC3E}">
        <p14:creationId xmlns:p14="http://schemas.microsoft.com/office/powerpoint/2010/main" val="127348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1" name="Rectangle 10"/>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88402"/>
            <a:ext cx="9144000" cy="486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Text Box 5"/>
          <p:cNvSpPr txBox="1">
            <a:spLocks noChangeArrowheads="1"/>
          </p:cNvSpPr>
          <p:nvPr/>
        </p:nvSpPr>
        <p:spPr bwMode="auto">
          <a:xfrm>
            <a:off x="6019800" y="1307068"/>
            <a:ext cx="2971800" cy="369332"/>
          </a:xfrm>
          <a:prstGeom prst="rect">
            <a:avLst/>
          </a:prstGeom>
          <a:noFill/>
          <a:ln w="9525">
            <a:noFill/>
            <a:miter lim="800000"/>
            <a:headEnd/>
            <a:tailEnd/>
          </a:ln>
          <a:effectLst/>
        </p:spPr>
        <p:txBody>
          <a:bodyPr wrap="square">
            <a:spAutoFit/>
          </a:bodyPr>
          <a:lstStyle/>
          <a:p>
            <a:pPr>
              <a:spcBef>
                <a:spcPct val="50000"/>
              </a:spcBef>
            </a:pPr>
            <a:r>
              <a:rPr lang="en-US" sz="1800" b="1" dirty="0">
                <a:solidFill>
                  <a:schemeClr val="bg1"/>
                </a:solidFill>
                <a:effectLst>
                  <a:outerShdw blurRad="38100" dist="38100" dir="2700000" algn="tl">
                    <a:srgbClr val="000000">
                      <a:alpha val="43137"/>
                    </a:srgbClr>
                  </a:outerShdw>
                </a:effectLst>
                <a:latin typeface="Verdana" pitchFamily="34" charset="0"/>
              </a:rPr>
              <a:t>A SERVANT  EXALTED</a:t>
            </a:r>
            <a:endParaRPr lang="en-US" b="1" dirty="0">
              <a:solidFill>
                <a:schemeClr val="bg1"/>
              </a:solidFill>
              <a:effectLst>
                <a:outerShdw blurRad="38100" dist="38100" dir="2700000" algn="tl">
                  <a:srgbClr val="000000">
                    <a:alpha val="43137"/>
                  </a:srgbClr>
                </a:outerShdw>
              </a:effectLst>
              <a:latin typeface="Verdana" pitchFamily="34" charset="0"/>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7" name="Rectangle 6"/>
          <p:cNvSpPr/>
          <p:nvPr/>
        </p:nvSpPr>
        <p:spPr>
          <a:xfrm>
            <a:off x="838200" y="2547342"/>
            <a:ext cx="7620000" cy="3816429"/>
          </a:xfrm>
          <a:prstGeom prst="rect">
            <a:avLst/>
          </a:prstGeom>
          <a:noFill/>
        </p:spPr>
        <p:txBody>
          <a:bodyPr wrap="square" numCol="2" spcCol="274320">
            <a:spAutoFit/>
          </a:bodyPr>
          <a:lstStyle/>
          <a:p>
            <a:r>
              <a:rPr lang="en-US" sz="2200" b="1" u="sng" dirty="0">
                <a:solidFill>
                  <a:schemeClr val="bg1"/>
                </a:solidFill>
                <a:latin typeface="Georgia" pitchFamily="18" charset="0"/>
              </a:rPr>
              <a:t>Gen. 41:41-44</a:t>
            </a:r>
          </a:p>
          <a:p>
            <a:r>
              <a:rPr lang="en-US" sz="2200" dirty="0">
                <a:solidFill>
                  <a:schemeClr val="bg1"/>
                </a:solidFill>
                <a:latin typeface="Georgia" pitchFamily="18" charset="0"/>
              </a:rPr>
              <a:t>Pharaoh said to Joseph, “See, I have set you over all the land of Egypt.”</a:t>
            </a:r>
          </a:p>
          <a:p>
            <a:r>
              <a:rPr lang="en-US" sz="2200" dirty="0">
                <a:solidFill>
                  <a:schemeClr val="bg1"/>
                </a:solidFill>
                <a:latin typeface="Georgia" pitchFamily="18" charset="0"/>
              </a:rPr>
              <a:t>Then Pharaoh took off his signet ring from his hand and put it on Joseph's hand, and clothed him in garments of fine linen and put the gold necklace around his neck. </a:t>
            </a:r>
          </a:p>
          <a:p>
            <a:r>
              <a:rPr lang="en-US" sz="2200" dirty="0">
                <a:solidFill>
                  <a:schemeClr val="bg1"/>
                </a:solidFill>
                <a:latin typeface="Georgia" pitchFamily="18" charset="0"/>
              </a:rPr>
              <a:t>He had him ride in his second chariot; and they proclaimed before him,     	</a:t>
            </a:r>
            <a:r>
              <a:rPr lang="en-US" sz="2200" b="1" dirty="0">
                <a:solidFill>
                  <a:schemeClr val="bg1"/>
                </a:solidFill>
                <a:latin typeface="Georgia" pitchFamily="18" charset="0"/>
              </a:rPr>
              <a:t>“Bow the knee!”</a:t>
            </a:r>
          </a:p>
          <a:p>
            <a:r>
              <a:rPr lang="en-US" sz="2200" dirty="0">
                <a:solidFill>
                  <a:schemeClr val="bg1"/>
                </a:solidFill>
                <a:latin typeface="Georgia" pitchFamily="18" charset="0"/>
              </a:rPr>
              <a:t>And he set him over all the land of Egypt. </a:t>
            </a:r>
          </a:p>
          <a:p>
            <a:r>
              <a:rPr lang="en-US" sz="2200" dirty="0">
                <a:solidFill>
                  <a:schemeClr val="bg1"/>
                </a:solidFill>
                <a:latin typeface="Georgia" pitchFamily="18" charset="0"/>
              </a:rPr>
              <a:t>Moreover, Pharaoh said to Joseph, "Though I am Pharaoh, yet without your permission no one shall raise his hand or foot in all the land of Egypt."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 name="Rectangle 7"/>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88402"/>
            <a:ext cx="9144000" cy="486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Text Box 5"/>
          <p:cNvSpPr txBox="1">
            <a:spLocks noChangeArrowheads="1"/>
          </p:cNvSpPr>
          <p:nvPr/>
        </p:nvSpPr>
        <p:spPr bwMode="auto">
          <a:xfrm>
            <a:off x="6019800" y="1307068"/>
            <a:ext cx="2971800" cy="369332"/>
          </a:xfrm>
          <a:prstGeom prst="rect">
            <a:avLst/>
          </a:prstGeom>
          <a:noFill/>
          <a:ln w="9525">
            <a:noFill/>
            <a:miter lim="800000"/>
            <a:headEnd/>
            <a:tailEnd/>
          </a:ln>
          <a:effectLst/>
        </p:spPr>
        <p:txBody>
          <a:bodyPr wrap="square">
            <a:spAutoFit/>
          </a:bodyPr>
          <a:lstStyle/>
          <a:p>
            <a:pPr>
              <a:spcBef>
                <a:spcPct val="50000"/>
              </a:spcBef>
            </a:pPr>
            <a:r>
              <a:rPr lang="en-US" sz="1800" b="1" dirty="0">
                <a:solidFill>
                  <a:schemeClr val="bg1"/>
                </a:solidFill>
                <a:effectLst>
                  <a:outerShdw blurRad="38100" dist="38100" dir="2700000" algn="tl">
                    <a:srgbClr val="000000">
                      <a:alpha val="43137"/>
                    </a:srgbClr>
                  </a:outerShdw>
                </a:effectLst>
                <a:latin typeface="Verdana" pitchFamily="34" charset="0"/>
              </a:rPr>
              <a:t>A SERVANT  EXALTED</a:t>
            </a:r>
            <a:endParaRPr lang="en-US" b="1" dirty="0">
              <a:solidFill>
                <a:schemeClr val="bg1"/>
              </a:solidFill>
              <a:effectLst>
                <a:outerShdw blurRad="38100" dist="38100" dir="2700000" algn="tl">
                  <a:srgbClr val="000000">
                    <a:alpha val="43137"/>
                  </a:srgbClr>
                </a:outerShdw>
              </a:effectLst>
              <a:latin typeface="Verdana" pitchFamily="34" charset="0"/>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7" name="Rectangle 6"/>
          <p:cNvSpPr/>
          <p:nvPr/>
        </p:nvSpPr>
        <p:spPr>
          <a:xfrm>
            <a:off x="838200" y="2547342"/>
            <a:ext cx="7620000" cy="3816429"/>
          </a:xfrm>
          <a:prstGeom prst="rect">
            <a:avLst/>
          </a:prstGeom>
          <a:noFill/>
        </p:spPr>
        <p:txBody>
          <a:bodyPr wrap="square" numCol="2" spcCol="274320">
            <a:spAutoFit/>
          </a:bodyPr>
          <a:lstStyle/>
          <a:p>
            <a:r>
              <a:rPr lang="en-US" sz="2200" b="1" u="sng" dirty="0">
                <a:solidFill>
                  <a:schemeClr val="bg1"/>
                </a:solidFill>
                <a:latin typeface="Georgia" pitchFamily="18" charset="0"/>
              </a:rPr>
              <a:t>Gen. 41:41-44</a:t>
            </a:r>
          </a:p>
          <a:p>
            <a:r>
              <a:rPr lang="en-US" sz="2200" dirty="0">
                <a:solidFill>
                  <a:schemeClr val="bg1"/>
                </a:solidFill>
                <a:latin typeface="Georgia" pitchFamily="18" charset="0"/>
              </a:rPr>
              <a:t>Pharaoh said to Joseph, “See, I have set you over all the land of Egypt.”</a:t>
            </a:r>
          </a:p>
          <a:p>
            <a:r>
              <a:rPr lang="en-US" sz="2200" dirty="0">
                <a:solidFill>
                  <a:schemeClr val="bg1"/>
                </a:solidFill>
                <a:latin typeface="Georgia" pitchFamily="18" charset="0"/>
              </a:rPr>
              <a:t>Then Pharaoh took off his signet ring from his hand and put it on Joseph's hand, and clothed him in garments of fine linen and put the gold necklace around his neck. </a:t>
            </a:r>
          </a:p>
          <a:p>
            <a:r>
              <a:rPr lang="en-US" sz="2200" dirty="0">
                <a:solidFill>
                  <a:schemeClr val="bg1"/>
                </a:solidFill>
                <a:latin typeface="Georgia" pitchFamily="18" charset="0"/>
              </a:rPr>
              <a:t>He had him ride in his second chariot; and they proclaimed before him, 	</a:t>
            </a:r>
            <a:r>
              <a:rPr lang="en-US" sz="2200" b="1" dirty="0">
                <a:solidFill>
                  <a:schemeClr val="bg1"/>
                </a:solidFill>
                <a:latin typeface="Georgia" pitchFamily="18" charset="0"/>
              </a:rPr>
              <a:t>“Bow the knee!”</a:t>
            </a:r>
          </a:p>
          <a:p>
            <a:r>
              <a:rPr lang="en-US" sz="2200" dirty="0">
                <a:solidFill>
                  <a:schemeClr val="bg1"/>
                </a:solidFill>
                <a:latin typeface="Georgia" pitchFamily="18" charset="0"/>
              </a:rPr>
              <a:t>And he set him over all the land of Egypt. </a:t>
            </a:r>
          </a:p>
          <a:p>
            <a:r>
              <a:rPr lang="en-US" sz="2200" dirty="0">
                <a:solidFill>
                  <a:schemeClr val="bg1"/>
                </a:solidFill>
                <a:latin typeface="Georgia" pitchFamily="18" charset="0"/>
              </a:rPr>
              <a:t>Moreover, Pharaoh said to Joseph, "Though I am Pharaoh, yet without your permission no one shall raise his hand or foot in all the land of Egypt." </a:t>
            </a:r>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1956" y="2126397"/>
            <a:ext cx="5952044" cy="4731603"/>
          </a:xfrm>
          <a:prstGeom prst="rect">
            <a:avLst/>
          </a:prstGeom>
          <a:noFill/>
          <a:ln>
            <a:noFill/>
          </a:ln>
          <a:extLst/>
        </p:spPr>
      </p:pic>
      <p:sp>
        <p:nvSpPr>
          <p:cNvPr id="29700" name="Text Box 4"/>
          <p:cNvSpPr txBox="1">
            <a:spLocks noChangeArrowheads="1"/>
          </p:cNvSpPr>
          <p:nvPr/>
        </p:nvSpPr>
        <p:spPr bwMode="auto">
          <a:xfrm>
            <a:off x="3707608" y="2745702"/>
            <a:ext cx="4987636" cy="3724096"/>
          </a:xfrm>
          <a:prstGeom prst="rect">
            <a:avLst/>
          </a:prstGeom>
          <a:noFill/>
          <a:ln w="9525">
            <a:noFill/>
            <a:miter lim="800000"/>
            <a:headEnd/>
            <a:tailEnd/>
          </a:ln>
          <a:effectLst/>
        </p:spPr>
        <p:txBody>
          <a:bodyPr wrap="square">
            <a:spAutoFit/>
          </a:bodyPr>
          <a:lstStyle/>
          <a:p>
            <a:r>
              <a:rPr lang="en-US" sz="2600" b="1" u="sng" dirty="0">
                <a:solidFill>
                  <a:schemeClr val="bg1"/>
                </a:solidFill>
                <a:latin typeface="Georgia" pitchFamily="18" charset="0"/>
              </a:rPr>
              <a:t>Philippians 2:7-10</a:t>
            </a:r>
            <a:endParaRPr lang="en-US" sz="2800" b="1" u="sng" dirty="0">
              <a:solidFill>
                <a:schemeClr val="bg1"/>
              </a:solidFill>
              <a:latin typeface="Georgia" pitchFamily="18" charset="0"/>
            </a:endParaRPr>
          </a:p>
          <a:p>
            <a:r>
              <a:rPr lang="en-US" sz="2600" dirty="0">
                <a:solidFill>
                  <a:schemeClr val="bg1"/>
                </a:solidFill>
                <a:latin typeface="Georgia" pitchFamily="18" charset="0"/>
              </a:rPr>
              <a:t>Taking the form of a servant… he humbled himself, becoming obedient….</a:t>
            </a:r>
          </a:p>
          <a:p>
            <a:r>
              <a:rPr lang="en-US" sz="2600" dirty="0">
                <a:solidFill>
                  <a:schemeClr val="bg1"/>
                </a:solidFill>
                <a:latin typeface="Georgia" pitchFamily="18" charset="0"/>
              </a:rPr>
              <a:t>Wherefore also God highly exalted him, and gave unto him the name which is above every name, that in the name of Jesus </a:t>
            </a:r>
            <a:r>
              <a:rPr lang="en-US" sz="2600" b="1" dirty="0">
                <a:solidFill>
                  <a:schemeClr val="bg1"/>
                </a:solidFill>
                <a:latin typeface="Georgia" pitchFamily="18" charset="0"/>
              </a:rPr>
              <a:t>every knee should bow</a:t>
            </a:r>
            <a:r>
              <a:rPr lang="en-US" sz="2600" dirty="0">
                <a:solidFill>
                  <a:schemeClr val="bg1"/>
                </a:solidFill>
                <a:latin typeface="Georgia" pitchFamily="18" charset="0"/>
              </a:rPr>
              <a:t>…</a:t>
            </a:r>
            <a:endParaRPr lang="en-US" sz="2600" dirty="0">
              <a:solidFill>
                <a:schemeClr val="bg1"/>
              </a:solidFill>
            </a:endParaRPr>
          </a:p>
        </p:txBody>
      </p:sp>
    </p:spTree>
    <p:extLst>
      <p:ext uri="{BB962C8B-B14F-4D97-AF65-F5344CB8AC3E}">
        <p14:creationId xmlns:p14="http://schemas.microsoft.com/office/powerpoint/2010/main" val="246420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0 2.59259E-6 L -0.53333 0.01065 " pathEditMode="relative" rAng="0" ptsTypes="AA">
                                      <p:cBhvr>
                                        <p:cTn id="6" dur="1000" fill="hold"/>
                                        <p:tgtEl>
                                          <p:spTgt spid="9"/>
                                        </p:tgtEl>
                                        <p:attrNameLst>
                                          <p:attrName>ppt_x</p:attrName>
                                          <p:attrName>ppt_y</p:attrName>
                                        </p:attrNameLst>
                                      </p:cBhvr>
                                      <p:rCtr x="-26667" y="532"/>
                                    </p:animMotion>
                                  </p:childTnLst>
                                </p:cTn>
                              </p:par>
                              <p:par>
                                <p:cTn id="7" presetID="35" presetClass="path" presetSubtype="0" fill="hold" grpId="1" nodeType="withEffect">
                                  <p:stCondLst>
                                    <p:cond delay="0"/>
                                  </p:stCondLst>
                                  <p:childTnLst>
                                    <p:animMotion origin="layout" path="M -3.33333E-6 1.48148E-6 L -0.55 0.00579 " pathEditMode="relative" rAng="0" ptsTypes="AA">
                                      <p:cBhvr>
                                        <p:cTn id="8" dur="1000" fill="hold"/>
                                        <p:tgtEl>
                                          <p:spTgt spid="7"/>
                                        </p:tgtEl>
                                        <p:attrNameLst>
                                          <p:attrName>ppt_x</p:attrName>
                                          <p:attrName>ppt_y</p:attrName>
                                        </p:attrNameLst>
                                      </p:cBhvr>
                                      <p:rCtr x="-27500" y="278"/>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970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70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7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2970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Rectangle 4"/>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38400"/>
            <a:ext cx="436028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60786"/>
            <a:ext cx="4114801" cy="340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29700" name="Text Box 4"/>
          <p:cNvSpPr txBox="1">
            <a:spLocks noChangeArrowheads="1"/>
          </p:cNvSpPr>
          <p:nvPr/>
        </p:nvSpPr>
        <p:spPr bwMode="auto">
          <a:xfrm>
            <a:off x="551543" y="3276600"/>
            <a:ext cx="3487057" cy="1169551"/>
          </a:xfrm>
          <a:prstGeom prst="rect">
            <a:avLst/>
          </a:prstGeom>
          <a:noFill/>
          <a:ln w="9525">
            <a:noFill/>
            <a:miter lim="800000"/>
            <a:headEnd/>
            <a:tailEnd/>
          </a:ln>
          <a:effectLst/>
        </p:spPr>
        <p:txBody>
          <a:bodyPr wrap="square">
            <a:spAutoFit/>
          </a:bodyPr>
          <a:lstStyle/>
          <a:p>
            <a:pPr>
              <a:spcBef>
                <a:spcPct val="50000"/>
              </a:spcBef>
            </a:pPr>
            <a:r>
              <a:rPr lang="en-US" sz="2800" b="1" u="sng" dirty="0">
                <a:solidFill>
                  <a:schemeClr val="bg1"/>
                </a:solidFill>
                <a:latin typeface="Georgia" pitchFamily="18" charset="0"/>
              </a:rPr>
              <a:t>Genesis 44:18</a:t>
            </a:r>
          </a:p>
          <a:p>
            <a:pPr>
              <a:spcBef>
                <a:spcPct val="50000"/>
              </a:spcBef>
            </a:pPr>
            <a:r>
              <a:rPr lang="en-US" sz="2800" dirty="0">
                <a:solidFill>
                  <a:schemeClr val="bg1"/>
                </a:solidFill>
                <a:latin typeface="Georgia" pitchFamily="18" charset="0"/>
              </a:rPr>
              <a:t>…you are</a:t>
            </a:r>
            <a:endParaRPr lang="en-US" sz="2800" b="1" dirty="0">
              <a:solidFill>
                <a:schemeClr val="bg1"/>
              </a:solidFill>
              <a:latin typeface="Georgia" pitchFamily="18" charset="0"/>
            </a:endParaRPr>
          </a:p>
        </p:txBody>
      </p:sp>
      <p:sp>
        <p:nvSpPr>
          <p:cNvPr id="4" name="Text Box 4"/>
          <p:cNvSpPr txBox="1">
            <a:spLocks noChangeArrowheads="1"/>
          </p:cNvSpPr>
          <p:nvPr/>
        </p:nvSpPr>
        <p:spPr bwMode="auto">
          <a:xfrm>
            <a:off x="5486400" y="3276600"/>
            <a:ext cx="3179619" cy="1600438"/>
          </a:xfrm>
          <a:prstGeom prst="rect">
            <a:avLst/>
          </a:prstGeom>
          <a:noFill/>
          <a:ln w="9525">
            <a:noFill/>
            <a:miter lim="800000"/>
            <a:headEnd/>
            <a:tailEnd/>
          </a:ln>
          <a:effectLst/>
        </p:spPr>
        <p:txBody>
          <a:bodyPr wrap="square">
            <a:spAutoFit/>
          </a:bodyPr>
          <a:lstStyle>
            <a:defPPr>
              <a:defRPr lang="en-US"/>
            </a:defPPr>
            <a:lvl1pPr>
              <a:spcBef>
                <a:spcPct val="50000"/>
              </a:spcBef>
              <a:defRPr sz="2800" b="1" u="sng">
                <a:solidFill>
                  <a:schemeClr val="bg1"/>
                </a:solidFill>
                <a:latin typeface="Georgia" pitchFamily="18" charset="0"/>
              </a:defRPr>
            </a:lvl1pPr>
          </a:lstStyle>
          <a:p>
            <a:r>
              <a:rPr lang="en-US" dirty="0"/>
              <a:t>John 5:18</a:t>
            </a:r>
            <a:endParaRPr lang="en-US" b="0" u="none" dirty="0"/>
          </a:p>
          <a:p>
            <a:r>
              <a:rPr lang="en-US" b="0" u="none" dirty="0"/>
              <a:t>…making Himself </a:t>
            </a:r>
            <a:r>
              <a:rPr lang="en-US" u="none" dirty="0"/>
              <a:t>equal with God.</a:t>
            </a:r>
          </a:p>
        </p:txBody>
      </p:sp>
      <p:sp>
        <p:nvSpPr>
          <p:cNvPr id="2" name="Rectangle 1"/>
          <p:cNvSpPr/>
          <p:nvPr/>
        </p:nvSpPr>
        <p:spPr>
          <a:xfrm>
            <a:off x="551633" y="4343400"/>
            <a:ext cx="3334567" cy="523220"/>
          </a:xfrm>
          <a:prstGeom prst="rect">
            <a:avLst/>
          </a:prstGeom>
        </p:spPr>
        <p:txBody>
          <a:bodyPr wrap="none">
            <a:spAutoFit/>
          </a:bodyPr>
          <a:lstStyle/>
          <a:p>
            <a:pPr>
              <a:spcBef>
                <a:spcPct val="50000"/>
              </a:spcBef>
            </a:pPr>
            <a:r>
              <a:rPr lang="en-US" sz="2800" b="1" dirty="0">
                <a:solidFill>
                  <a:schemeClr val="bg1"/>
                </a:solidFill>
                <a:latin typeface="Georgia" pitchFamily="18" charset="0"/>
              </a:rPr>
              <a:t>equal to Pharaoh</a:t>
            </a:r>
          </a:p>
        </p:txBody>
      </p:sp>
    </p:spTree>
    <p:extLst>
      <p:ext uri="{BB962C8B-B14F-4D97-AF65-F5344CB8AC3E}">
        <p14:creationId xmlns:p14="http://schemas.microsoft.com/office/powerpoint/2010/main" val="173149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Rectangle 4"/>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38400"/>
            <a:ext cx="436028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60786"/>
            <a:ext cx="4114801" cy="3406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FFFFFF"/>
                </a:solidFill>
                <a:effectLst>
                  <a:outerShdw blurRad="38100" dist="38100" dir="2700000" algn="tl">
                    <a:srgbClr val="000000"/>
                  </a:outerShdw>
                </a:effectLst>
                <a:latin typeface="Verdana" pitchFamily="34" charset="0"/>
              </a:rPr>
              <a:t>Joseph: A Type of the Christ</a:t>
            </a:r>
            <a:endParaRPr lang="en-US" dirty="0">
              <a:solidFill>
                <a:srgbClr val="FFFFFF"/>
              </a:solidFill>
            </a:endParaRPr>
          </a:p>
        </p:txBody>
      </p:sp>
      <p:sp>
        <p:nvSpPr>
          <p:cNvPr id="29700" name="Text Box 4"/>
          <p:cNvSpPr txBox="1">
            <a:spLocks noChangeArrowheads="1"/>
          </p:cNvSpPr>
          <p:nvPr/>
        </p:nvSpPr>
        <p:spPr bwMode="auto">
          <a:xfrm>
            <a:off x="551543" y="2793117"/>
            <a:ext cx="3487057" cy="2693045"/>
          </a:xfrm>
          <a:prstGeom prst="rect">
            <a:avLst/>
          </a:prstGeom>
          <a:noFill/>
          <a:ln w="9525">
            <a:noFill/>
            <a:miter lim="800000"/>
            <a:headEnd/>
            <a:tailEnd/>
          </a:ln>
          <a:effectLst/>
        </p:spPr>
        <p:txBody>
          <a:bodyPr wrap="square">
            <a:spAutoFit/>
          </a:bodyPr>
          <a:lstStyle/>
          <a:p>
            <a:pPr>
              <a:spcBef>
                <a:spcPct val="50000"/>
              </a:spcBef>
            </a:pPr>
            <a:r>
              <a:rPr lang="en-US" sz="2600" b="1" u="sng" dirty="0">
                <a:solidFill>
                  <a:schemeClr val="bg1"/>
                </a:solidFill>
                <a:latin typeface="Georgia" panose="02040502050405020303" pitchFamily="18" charset="0"/>
              </a:rPr>
              <a:t>Gen. 41:46</a:t>
            </a:r>
          </a:p>
          <a:p>
            <a:pPr>
              <a:spcBef>
                <a:spcPct val="50000"/>
              </a:spcBef>
            </a:pPr>
            <a:r>
              <a:rPr lang="en-US" sz="2600" baseline="30000" dirty="0">
                <a:solidFill>
                  <a:schemeClr val="bg1"/>
                </a:solidFill>
                <a:latin typeface="Georgia" panose="02040502050405020303" pitchFamily="18" charset="0"/>
              </a:rPr>
              <a:t> </a:t>
            </a:r>
            <a:r>
              <a:rPr lang="en-US" sz="2600" dirty="0">
                <a:solidFill>
                  <a:schemeClr val="bg1"/>
                </a:solidFill>
                <a:latin typeface="Georgia" panose="02040502050405020303" pitchFamily="18" charset="0"/>
              </a:rPr>
              <a:t>Now Joseph was </a:t>
            </a:r>
            <a:r>
              <a:rPr lang="en-US" sz="2600" b="1" dirty="0">
                <a:solidFill>
                  <a:schemeClr val="bg1"/>
                </a:solidFill>
                <a:latin typeface="Georgia" panose="02040502050405020303" pitchFamily="18" charset="0"/>
              </a:rPr>
              <a:t>thirty years old</a:t>
            </a:r>
            <a:r>
              <a:rPr lang="en-US" sz="2600" dirty="0">
                <a:solidFill>
                  <a:schemeClr val="bg1"/>
                </a:solidFill>
                <a:latin typeface="Georgia" panose="02040502050405020303" pitchFamily="18" charset="0"/>
              </a:rPr>
              <a:t> when he stood before Pharaoh, king of Egypt.</a:t>
            </a:r>
            <a:endParaRPr lang="en-US" sz="2600" b="1" dirty="0">
              <a:solidFill>
                <a:schemeClr val="bg1"/>
              </a:solidFill>
              <a:latin typeface="Georgia" pitchFamily="18" charset="0"/>
            </a:endParaRPr>
          </a:p>
        </p:txBody>
      </p:sp>
      <p:sp>
        <p:nvSpPr>
          <p:cNvPr id="4" name="Text Box 4"/>
          <p:cNvSpPr txBox="1">
            <a:spLocks noChangeArrowheads="1"/>
          </p:cNvSpPr>
          <p:nvPr/>
        </p:nvSpPr>
        <p:spPr bwMode="auto">
          <a:xfrm>
            <a:off x="5354781" y="2789904"/>
            <a:ext cx="3332019" cy="2292935"/>
          </a:xfrm>
          <a:prstGeom prst="rect">
            <a:avLst/>
          </a:prstGeom>
          <a:noFill/>
          <a:ln w="9525">
            <a:noFill/>
            <a:miter lim="800000"/>
            <a:headEnd/>
            <a:tailEnd/>
          </a:ln>
          <a:effectLst/>
        </p:spPr>
        <p:txBody>
          <a:bodyPr wrap="square">
            <a:spAutoFit/>
          </a:bodyPr>
          <a:lstStyle>
            <a:defPPr>
              <a:defRPr lang="en-US"/>
            </a:defPPr>
            <a:lvl1pPr>
              <a:spcBef>
                <a:spcPct val="50000"/>
              </a:spcBef>
              <a:defRPr sz="2800" b="1" u="sng">
                <a:solidFill>
                  <a:schemeClr val="bg1"/>
                </a:solidFill>
                <a:latin typeface="Georgia" pitchFamily="18" charset="0"/>
              </a:defRPr>
            </a:lvl1pPr>
          </a:lstStyle>
          <a:p>
            <a:r>
              <a:rPr lang="en-US" sz="2600" dirty="0"/>
              <a:t>Luke 3:23</a:t>
            </a:r>
          </a:p>
          <a:p>
            <a:r>
              <a:rPr lang="en-US" sz="2600" b="0" u="none" dirty="0"/>
              <a:t>When He began His ministry, Jesus Himself was about </a:t>
            </a:r>
            <a:r>
              <a:rPr lang="en-US" sz="2600" u="none" dirty="0"/>
              <a:t>thirty years of age</a:t>
            </a:r>
          </a:p>
        </p:txBody>
      </p:sp>
    </p:spTree>
    <p:extLst>
      <p:ext uri="{BB962C8B-B14F-4D97-AF65-F5344CB8AC3E}">
        <p14:creationId xmlns:p14="http://schemas.microsoft.com/office/powerpoint/2010/main" val="104228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Rectangle 9"/>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FFFFFF"/>
                </a:solidFill>
                <a:effectLst>
                  <a:outerShdw blurRad="38100" dist="38100" dir="2700000" algn="tl">
                    <a:srgbClr val="000000"/>
                  </a:outerShdw>
                </a:effectLst>
                <a:latin typeface="Verdana" pitchFamily="34" charset="0"/>
              </a:rPr>
              <a:t>Joseph: A Type of the Christ</a:t>
            </a:r>
            <a:endParaRPr lang="en-US" dirty="0">
              <a:solidFill>
                <a:srgbClr val="FFFFFF"/>
              </a:solidFill>
            </a:endParaRPr>
          </a:p>
        </p:txBody>
      </p:sp>
      <p:sp>
        <p:nvSpPr>
          <p:cNvPr id="9" name="Text Box 4"/>
          <p:cNvSpPr txBox="1">
            <a:spLocks noChangeArrowheads="1"/>
          </p:cNvSpPr>
          <p:nvPr/>
        </p:nvSpPr>
        <p:spPr bwMode="auto">
          <a:xfrm>
            <a:off x="762000" y="1321713"/>
            <a:ext cx="7924800" cy="430887"/>
          </a:xfrm>
          <a:prstGeom prst="rect">
            <a:avLst/>
          </a:prstGeom>
          <a:noFill/>
          <a:ln w="9525">
            <a:noFill/>
            <a:miter lim="800000"/>
            <a:headEnd/>
            <a:tailEnd/>
          </a:ln>
          <a:effectLst/>
        </p:spPr>
        <p:txBody>
          <a:bodyPr wrap="square">
            <a:spAutoFit/>
          </a:bodyPr>
          <a:lstStyle/>
          <a:p>
            <a:pPr algn="ctr">
              <a:spcBef>
                <a:spcPct val="50000"/>
              </a:spcBef>
            </a:pPr>
            <a:r>
              <a:rPr lang="en-US" sz="2200" b="1" dirty="0">
                <a:solidFill>
                  <a:srgbClr val="000000"/>
                </a:solidFill>
                <a:latin typeface="Verdana" pitchFamily="34" charset="0"/>
              </a:rPr>
              <a:t>He who was “</a:t>
            </a:r>
            <a:r>
              <a:rPr lang="en-US" sz="2200" b="1" dirty="0">
                <a:solidFill>
                  <a:srgbClr val="000000"/>
                </a:solidFill>
                <a:effectLst>
                  <a:outerShdw blurRad="38100" dist="38100" dir="2700000" algn="tl">
                    <a:srgbClr val="000000">
                      <a:alpha val="43137"/>
                    </a:srgbClr>
                  </a:outerShdw>
                </a:effectLst>
                <a:latin typeface="Verdana" pitchFamily="34" charset="0"/>
              </a:rPr>
              <a:t>dead</a:t>
            </a:r>
            <a:r>
              <a:rPr lang="en-US" sz="2200" b="1" dirty="0">
                <a:solidFill>
                  <a:srgbClr val="000000"/>
                </a:solidFill>
                <a:latin typeface="Verdana" pitchFamily="34" charset="0"/>
              </a:rPr>
              <a:t>” appears to 10 and then to 11</a:t>
            </a:r>
            <a:endParaRPr lang="en-US" sz="2200" u="sng" dirty="0">
              <a:solidFill>
                <a:srgbClr val="000000"/>
              </a:solidFill>
            </a:endParaRPr>
          </a:p>
        </p:txBody>
      </p:sp>
    </p:spTree>
    <p:extLst>
      <p:ext uri="{BB962C8B-B14F-4D97-AF65-F5344CB8AC3E}">
        <p14:creationId xmlns:p14="http://schemas.microsoft.com/office/powerpoint/2010/main" val="375200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60786"/>
            <a:ext cx="3826885" cy="3178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FFFFFF"/>
                </a:solidFill>
                <a:effectLst>
                  <a:outerShdw blurRad="38100" dist="38100" dir="2700000" algn="tl">
                    <a:srgbClr val="000000"/>
                  </a:outerShdw>
                </a:effectLst>
                <a:latin typeface="Verdana" pitchFamily="34" charset="0"/>
              </a:rPr>
              <a:t>Joseph: A Type of the Christ</a:t>
            </a:r>
            <a:endParaRPr lang="en-US" dirty="0">
              <a:solidFill>
                <a:srgbClr val="FFFFFF"/>
              </a:solidFill>
            </a:endParaRPr>
          </a:p>
        </p:txBody>
      </p:sp>
      <p:sp>
        <p:nvSpPr>
          <p:cNvPr id="2" name="Rectangle 1"/>
          <p:cNvSpPr/>
          <p:nvPr/>
        </p:nvSpPr>
        <p:spPr>
          <a:xfrm>
            <a:off x="609600" y="2792766"/>
            <a:ext cx="3122738" cy="2532386"/>
          </a:xfrm>
          <a:prstGeom prst="rect">
            <a:avLst/>
          </a:prstGeom>
        </p:spPr>
        <p:txBody>
          <a:bodyPr>
            <a:spAutoFit/>
          </a:bodyPr>
          <a:lstStyle/>
          <a:p>
            <a:pPr>
              <a:spcBef>
                <a:spcPct val="50000"/>
              </a:spcBef>
            </a:pPr>
            <a:r>
              <a:rPr lang="en-US" sz="2600" b="1" u="sng" dirty="0">
                <a:solidFill>
                  <a:schemeClr val="bg1"/>
                </a:solidFill>
                <a:latin typeface="Georgia" panose="02040502050405020303" pitchFamily="18" charset="0"/>
              </a:rPr>
              <a:t>Gen. 42:7-8</a:t>
            </a:r>
          </a:p>
          <a:p>
            <a:r>
              <a:rPr lang="en-US" sz="2600" baseline="30000" dirty="0">
                <a:solidFill>
                  <a:schemeClr val="bg1"/>
                </a:solidFill>
                <a:latin typeface="Georgia" panose="02040502050405020303" pitchFamily="18" charset="0"/>
              </a:rPr>
              <a:t>8 </a:t>
            </a:r>
            <a:r>
              <a:rPr lang="en-US" sz="2600" dirty="0">
                <a:solidFill>
                  <a:schemeClr val="bg1"/>
                </a:solidFill>
                <a:latin typeface="Georgia" panose="02040502050405020303" pitchFamily="18" charset="0"/>
              </a:rPr>
              <a:t>But Joseph had recognized his brothers, although </a:t>
            </a:r>
            <a:r>
              <a:rPr lang="en-US" sz="2600" b="1" dirty="0">
                <a:solidFill>
                  <a:schemeClr val="bg1"/>
                </a:solidFill>
                <a:latin typeface="Georgia" panose="02040502050405020303" pitchFamily="18" charset="0"/>
              </a:rPr>
              <a:t>they did not recognize him</a:t>
            </a:r>
            <a:r>
              <a:rPr lang="en-US" sz="2600" dirty="0">
                <a:solidFill>
                  <a:schemeClr val="bg1"/>
                </a:solidFill>
                <a:latin typeface="Georgia" panose="02040502050405020303" pitchFamily="18" charset="0"/>
              </a:rPr>
              <a:t>.</a:t>
            </a:r>
          </a:p>
        </p:txBody>
      </p:sp>
      <p:sp>
        <p:nvSpPr>
          <p:cNvPr id="3" name="Rectangle 2"/>
          <p:cNvSpPr/>
          <p:nvPr/>
        </p:nvSpPr>
        <p:spPr>
          <a:xfrm>
            <a:off x="4419600" y="2209800"/>
            <a:ext cx="4572000" cy="3693319"/>
          </a:xfrm>
          <a:prstGeom prst="rect">
            <a:avLst/>
          </a:prstGeom>
        </p:spPr>
        <p:txBody>
          <a:bodyPr>
            <a:spAutoFit/>
          </a:bodyPr>
          <a:lstStyle/>
          <a:p>
            <a:pPr>
              <a:spcBef>
                <a:spcPts val="0"/>
              </a:spcBef>
            </a:pPr>
            <a:r>
              <a:rPr lang="en-US" sz="2600" b="1" u="sng" dirty="0">
                <a:latin typeface="Georgia" pitchFamily="18" charset="0"/>
              </a:rPr>
              <a:t>John 20:14</a:t>
            </a:r>
            <a:r>
              <a:rPr lang="en-US" sz="2600" dirty="0">
                <a:latin typeface="Georgia" pitchFamily="18" charset="0"/>
              </a:rPr>
              <a:t>  </a:t>
            </a:r>
          </a:p>
          <a:p>
            <a:pPr>
              <a:spcBef>
                <a:spcPts val="0"/>
              </a:spcBef>
            </a:pPr>
            <a:r>
              <a:rPr lang="en-US" sz="2600" dirty="0">
                <a:latin typeface="Georgia" pitchFamily="18" charset="0"/>
              </a:rPr>
              <a:t>Mary </a:t>
            </a:r>
            <a:r>
              <a:rPr lang="en-US" sz="2600" dirty="0" err="1">
                <a:latin typeface="Georgia" pitchFamily="18" charset="0"/>
              </a:rPr>
              <a:t>Madalene</a:t>
            </a:r>
            <a:r>
              <a:rPr lang="en-US" sz="2600" dirty="0">
                <a:latin typeface="Georgia" pitchFamily="18" charset="0"/>
              </a:rPr>
              <a:t> “knew not that it was Jesus”</a:t>
            </a:r>
          </a:p>
          <a:p>
            <a:pPr>
              <a:spcBef>
                <a:spcPts val="0"/>
              </a:spcBef>
            </a:pPr>
            <a:endParaRPr lang="en-US" sz="2600" dirty="0">
              <a:latin typeface="Georgia" pitchFamily="18" charset="0"/>
            </a:endParaRPr>
          </a:p>
          <a:p>
            <a:pPr>
              <a:spcBef>
                <a:spcPts val="0"/>
              </a:spcBef>
            </a:pPr>
            <a:r>
              <a:rPr lang="en-US" sz="2600" b="1" u="sng" dirty="0">
                <a:latin typeface="Georgia" pitchFamily="18" charset="0"/>
              </a:rPr>
              <a:t>Luke 24:16</a:t>
            </a:r>
          </a:p>
          <a:p>
            <a:pPr>
              <a:spcBef>
                <a:spcPts val="0"/>
              </a:spcBef>
            </a:pPr>
            <a:r>
              <a:rPr lang="en-US" sz="2600" dirty="0">
                <a:latin typeface="Georgia" pitchFamily="18" charset="0"/>
              </a:rPr>
              <a:t>On the road to Emmaus</a:t>
            </a:r>
          </a:p>
          <a:p>
            <a:pPr>
              <a:spcBef>
                <a:spcPts val="0"/>
              </a:spcBef>
            </a:pPr>
            <a:endParaRPr lang="en-US" sz="2600" b="1" u="sng" dirty="0">
              <a:latin typeface="Georgia" pitchFamily="18" charset="0"/>
            </a:endParaRPr>
          </a:p>
          <a:p>
            <a:pPr>
              <a:spcBef>
                <a:spcPts val="0"/>
              </a:spcBef>
            </a:pPr>
            <a:r>
              <a:rPr lang="en-US" sz="2600" b="1" u="sng" dirty="0">
                <a:latin typeface="Georgia" pitchFamily="18" charset="0"/>
              </a:rPr>
              <a:t>Luke 24:37</a:t>
            </a:r>
            <a:r>
              <a:rPr lang="en-US" sz="2600" dirty="0">
                <a:latin typeface="Georgia" pitchFamily="18" charset="0"/>
              </a:rPr>
              <a:t> </a:t>
            </a:r>
          </a:p>
          <a:p>
            <a:pPr>
              <a:spcBef>
                <a:spcPts val="0"/>
              </a:spcBef>
            </a:pPr>
            <a:r>
              <a:rPr lang="en-US" sz="2600" dirty="0">
                <a:latin typeface="Georgia" pitchFamily="18" charset="0"/>
              </a:rPr>
              <a:t>They thought they saw a spirit</a:t>
            </a:r>
          </a:p>
        </p:txBody>
      </p:sp>
      <p:sp>
        <p:nvSpPr>
          <p:cNvPr id="9" name="Text Box 4"/>
          <p:cNvSpPr txBox="1">
            <a:spLocks noChangeArrowheads="1"/>
          </p:cNvSpPr>
          <p:nvPr/>
        </p:nvSpPr>
        <p:spPr bwMode="auto">
          <a:xfrm>
            <a:off x="762000" y="1321713"/>
            <a:ext cx="7924800" cy="430887"/>
          </a:xfrm>
          <a:prstGeom prst="rect">
            <a:avLst/>
          </a:prstGeom>
          <a:noFill/>
          <a:ln w="9525">
            <a:noFill/>
            <a:miter lim="800000"/>
            <a:headEnd/>
            <a:tailEnd/>
          </a:ln>
          <a:effectLst/>
        </p:spPr>
        <p:txBody>
          <a:bodyPr wrap="square">
            <a:spAutoFit/>
          </a:bodyPr>
          <a:lstStyle/>
          <a:p>
            <a:pPr algn="ctr">
              <a:spcBef>
                <a:spcPct val="50000"/>
              </a:spcBef>
            </a:pPr>
            <a:r>
              <a:rPr lang="en-US" sz="2200" b="1" dirty="0">
                <a:solidFill>
                  <a:srgbClr val="000000"/>
                </a:solidFill>
                <a:latin typeface="Verdana" pitchFamily="34" charset="0"/>
              </a:rPr>
              <a:t>He who was “</a:t>
            </a:r>
            <a:r>
              <a:rPr lang="en-US" sz="2200" b="1" dirty="0">
                <a:solidFill>
                  <a:srgbClr val="000000"/>
                </a:solidFill>
                <a:effectLst>
                  <a:outerShdw blurRad="38100" dist="38100" dir="2700000" algn="tl">
                    <a:srgbClr val="000000">
                      <a:alpha val="43137"/>
                    </a:srgbClr>
                  </a:outerShdw>
                </a:effectLst>
                <a:latin typeface="Verdana" pitchFamily="34" charset="0"/>
              </a:rPr>
              <a:t>dead</a:t>
            </a:r>
            <a:r>
              <a:rPr lang="en-US" sz="2200" b="1" dirty="0">
                <a:solidFill>
                  <a:srgbClr val="000000"/>
                </a:solidFill>
                <a:latin typeface="Verdana" pitchFamily="34" charset="0"/>
              </a:rPr>
              <a:t>” appears to 10 and then to 11</a:t>
            </a:r>
            <a:endParaRPr lang="en-US" sz="2200" u="sng" dirty="0">
              <a:solidFill>
                <a:srgbClr val="000000"/>
              </a:solidFill>
            </a:endParaRPr>
          </a:p>
        </p:txBody>
      </p:sp>
    </p:spTree>
    <p:extLst>
      <p:ext uri="{BB962C8B-B14F-4D97-AF65-F5344CB8AC3E}">
        <p14:creationId xmlns:p14="http://schemas.microsoft.com/office/powerpoint/2010/main" val="193360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1821597"/>
            <a:ext cx="3979285" cy="503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821597"/>
            <a:ext cx="5029200" cy="503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FFFFFF"/>
                </a:solidFill>
                <a:effectLst>
                  <a:outerShdw blurRad="38100" dist="38100" dir="2700000" algn="tl">
                    <a:srgbClr val="000000"/>
                  </a:outerShdw>
                </a:effectLst>
                <a:latin typeface="Verdana" pitchFamily="34" charset="0"/>
              </a:rPr>
              <a:t>Joseph: A Type of the Christ</a:t>
            </a:r>
            <a:endParaRPr lang="en-US" dirty="0">
              <a:solidFill>
                <a:srgbClr val="FFFFFF"/>
              </a:solidFill>
            </a:endParaRPr>
          </a:p>
        </p:txBody>
      </p:sp>
      <p:sp>
        <p:nvSpPr>
          <p:cNvPr id="2" name="Rectangle 1"/>
          <p:cNvSpPr/>
          <p:nvPr/>
        </p:nvSpPr>
        <p:spPr>
          <a:xfrm>
            <a:off x="533400" y="2326481"/>
            <a:ext cx="3200400" cy="4093428"/>
          </a:xfrm>
          <a:prstGeom prst="rect">
            <a:avLst/>
          </a:prstGeom>
        </p:spPr>
        <p:txBody>
          <a:bodyPr wrap="square">
            <a:spAutoFit/>
          </a:bodyPr>
          <a:lstStyle/>
          <a:p>
            <a:pPr>
              <a:spcBef>
                <a:spcPct val="50000"/>
              </a:spcBef>
            </a:pPr>
            <a:r>
              <a:rPr lang="en-US" sz="2600" b="1" u="sng" dirty="0">
                <a:solidFill>
                  <a:schemeClr val="bg1"/>
                </a:solidFill>
                <a:latin typeface="Georgia" panose="02040502050405020303" pitchFamily="18" charset="0"/>
              </a:rPr>
              <a:t>Gen. 45:3</a:t>
            </a:r>
          </a:p>
          <a:p>
            <a:r>
              <a:rPr lang="en-US" sz="2600" baseline="30000" dirty="0">
                <a:solidFill>
                  <a:schemeClr val="bg1"/>
                </a:solidFill>
                <a:latin typeface="Georgia" panose="02040502050405020303" pitchFamily="18" charset="0"/>
              </a:rPr>
              <a:t>3</a:t>
            </a:r>
            <a:r>
              <a:rPr lang="en-US" sz="2600" dirty="0">
                <a:solidFill>
                  <a:schemeClr val="bg1"/>
                </a:solidFill>
                <a:latin typeface="Georgia" panose="02040502050405020303" pitchFamily="18" charset="0"/>
              </a:rPr>
              <a:t> And Joseph said unto his brethren, I am Joseph; doth my father yet live? And his brethren could not answer him;</a:t>
            </a:r>
          </a:p>
          <a:p>
            <a:r>
              <a:rPr lang="en-US" sz="2600" dirty="0">
                <a:solidFill>
                  <a:schemeClr val="bg1"/>
                </a:solidFill>
                <a:latin typeface="Georgia" panose="02040502050405020303" pitchFamily="18" charset="0"/>
              </a:rPr>
              <a:t>for </a:t>
            </a:r>
            <a:r>
              <a:rPr lang="en-US" sz="2600" b="1" dirty="0">
                <a:solidFill>
                  <a:schemeClr val="bg1"/>
                </a:solidFill>
                <a:latin typeface="Georgia" panose="02040502050405020303" pitchFamily="18" charset="0"/>
              </a:rPr>
              <a:t>they were troubled at his presence</a:t>
            </a:r>
            <a:r>
              <a:rPr lang="en-US" sz="2600" dirty="0">
                <a:solidFill>
                  <a:schemeClr val="bg1"/>
                </a:solidFill>
                <a:latin typeface="Georgia" panose="02040502050405020303" pitchFamily="18" charset="0"/>
              </a:rPr>
              <a:t>.</a:t>
            </a:r>
            <a:endParaRPr lang="en-US" sz="2600" baseline="30000" dirty="0">
              <a:solidFill>
                <a:schemeClr val="bg1"/>
              </a:solidFill>
              <a:latin typeface="Georgia" panose="02040502050405020303" pitchFamily="18" charset="0"/>
            </a:endParaRPr>
          </a:p>
        </p:txBody>
      </p:sp>
      <p:sp>
        <p:nvSpPr>
          <p:cNvPr id="8" name="Rectangle 7"/>
          <p:cNvSpPr/>
          <p:nvPr/>
        </p:nvSpPr>
        <p:spPr>
          <a:xfrm>
            <a:off x="4419600" y="2322016"/>
            <a:ext cx="4343400" cy="4154984"/>
          </a:xfrm>
          <a:prstGeom prst="rect">
            <a:avLst/>
          </a:prstGeom>
        </p:spPr>
        <p:txBody>
          <a:bodyPr wrap="square">
            <a:spAutoFit/>
          </a:bodyPr>
          <a:lstStyle/>
          <a:p>
            <a:r>
              <a:rPr lang="en-US" b="1" u="sng" dirty="0">
                <a:solidFill>
                  <a:schemeClr val="bg1"/>
                </a:solidFill>
                <a:latin typeface="Georgia" panose="02040502050405020303" pitchFamily="18" charset="0"/>
              </a:rPr>
              <a:t>Luke 24:36-38</a:t>
            </a:r>
          </a:p>
          <a:p>
            <a:r>
              <a:rPr lang="en-US" baseline="30000" dirty="0">
                <a:solidFill>
                  <a:schemeClr val="bg1"/>
                </a:solidFill>
                <a:latin typeface="Georgia" panose="02040502050405020303" pitchFamily="18" charset="0"/>
              </a:rPr>
              <a:t>36</a:t>
            </a:r>
            <a:r>
              <a:rPr lang="en-US" b="1" baseline="30000" dirty="0">
                <a:solidFill>
                  <a:schemeClr val="bg1"/>
                </a:solidFill>
                <a:latin typeface="Georgia" panose="02040502050405020303" pitchFamily="18" charset="0"/>
              </a:rPr>
              <a:t> </a:t>
            </a:r>
            <a:r>
              <a:rPr lang="en-US" dirty="0">
                <a:solidFill>
                  <a:schemeClr val="bg1"/>
                </a:solidFill>
                <a:latin typeface="Georgia" panose="02040502050405020303" pitchFamily="18" charset="0"/>
              </a:rPr>
              <a:t>While they were telling these things, He Himself stood in their midst and said to them, “Peace be to you.” </a:t>
            </a:r>
            <a:r>
              <a:rPr lang="en-US" b="1" baseline="30000" dirty="0">
                <a:solidFill>
                  <a:schemeClr val="bg1"/>
                </a:solidFill>
                <a:latin typeface="Georgia" panose="02040502050405020303" pitchFamily="18" charset="0"/>
              </a:rPr>
              <a:t>37 </a:t>
            </a:r>
            <a:r>
              <a:rPr lang="en-US" dirty="0">
                <a:solidFill>
                  <a:schemeClr val="bg1"/>
                </a:solidFill>
                <a:latin typeface="Georgia" panose="02040502050405020303" pitchFamily="18" charset="0"/>
              </a:rPr>
              <a:t>But they were startled and </a:t>
            </a:r>
            <a:r>
              <a:rPr lang="en-US" b="1" dirty="0">
                <a:solidFill>
                  <a:schemeClr val="bg1"/>
                </a:solidFill>
                <a:latin typeface="Georgia" panose="02040502050405020303" pitchFamily="18" charset="0"/>
              </a:rPr>
              <a:t>frightened</a:t>
            </a:r>
            <a:r>
              <a:rPr lang="en-US" dirty="0">
                <a:solidFill>
                  <a:schemeClr val="bg1"/>
                </a:solidFill>
                <a:latin typeface="Georgia" panose="02040502050405020303" pitchFamily="18" charset="0"/>
              </a:rPr>
              <a:t> and thought that they were seeing a spirit. </a:t>
            </a:r>
            <a:r>
              <a:rPr lang="en-US" b="1" baseline="30000" dirty="0">
                <a:solidFill>
                  <a:schemeClr val="bg1"/>
                </a:solidFill>
                <a:latin typeface="Georgia" panose="02040502050405020303" pitchFamily="18" charset="0"/>
              </a:rPr>
              <a:t>38 </a:t>
            </a:r>
            <a:r>
              <a:rPr lang="en-US" dirty="0">
                <a:solidFill>
                  <a:schemeClr val="bg1"/>
                </a:solidFill>
                <a:latin typeface="Georgia" panose="02040502050405020303" pitchFamily="18" charset="0"/>
              </a:rPr>
              <a:t>And He said to them, “Why are you </a:t>
            </a:r>
            <a:r>
              <a:rPr lang="en-US" b="1" dirty="0">
                <a:solidFill>
                  <a:schemeClr val="bg1"/>
                </a:solidFill>
                <a:latin typeface="Georgia" panose="02040502050405020303" pitchFamily="18" charset="0"/>
              </a:rPr>
              <a:t>troubled</a:t>
            </a:r>
            <a:r>
              <a:rPr lang="en-US" dirty="0">
                <a:solidFill>
                  <a:schemeClr val="bg1"/>
                </a:solidFill>
                <a:latin typeface="Georgia" panose="02040502050405020303" pitchFamily="18" charset="0"/>
              </a:rPr>
              <a:t>, and why do doubts arise in your hearts?</a:t>
            </a:r>
          </a:p>
        </p:txBody>
      </p:sp>
      <p:sp>
        <p:nvSpPr>
          <p:cNvPr id="10" name="Text Box 4"/>
          <p:cNvSpPr txBox="1">
            <a:spLocks noChangeArrowheads="1"/>
          </p:cNvSpPr>
          <p:nvPr/>
        </p:nvSpPr>
        <p:spPr bwMode="auto">
          <a:xfrm>
            <a:off x="762000" y="1321713"/>
            <a:ext cx="7924800" cy="430887"/>
          </a:xfrm>
          <a:prstGeom prst="rect">
            <a:avLst/>
          </a:prstGeom>
          <a:noFill/>
          <a:ln w="9525">
            <a:noFill/>
            <a:miter lim="800000"/>
            <a:headEnd/>
            <a:tailEnd/>
          </a:ln>
          <a:effectLst/>
        </p:spPr>
        <p:txBody>
          <a:bodyPr wrap="square">
            <a:spAutoFit/>
          </a:bodyPr>
          <a:lstStyle/>
          <a:p>
            <a:pPr algn="ctr">
              <a:spcBef>
                <a:spcPct val="50000"/>
              </a:spcBef>
            </a:pPr>
            <a:r>
              <a:rPr lang="en-US" sz="2200" b="1" dirty="0">
                <a:solidFill>
                  <a:srgbClr val="000000"/>
                </a:solidFill>
                <a:latin typeface="Verdana" pitchFamily="34" charset="0"/>
              </a:rPr>
              <a:t>He who was “</a:t>
            </a:r>
            <a:r>
              <a:rPr lang="en-US" sz="2200" b="1" dirty="0">
                <a:solidFill>
                  <a:srgbClr val="000000"/>
                </a:solidFill>
                <a:effectLst>
                  <a:outerShdw blurRad="38100" dist="38100" dir="2700000" algn="tl">
                    <a:srgbClr val="000000">
                      <a:alpha val="43137"/>
                    </a:srgbClr>
                  </a:outerShdw>
                </a:effectLst>
                <a:latin typeface="Verdana" pitchFamily="34" charset="0"/>
              </a:rPr>
              <a:t>dead</a:t>
            </a:r>
            <a:r>
              <a:rPr lang="en-US" sz="2200" b="1" dirty="0">
                <a:solidFill>
                  <a:srgbClr val="000000"/>
                </a:solidFill>
                <a:latin typeface="Verdana" pitchFamily="34" charset="0"/>
              </a:rPr>
              <a:t>” appears to 10 and then to 11</a:t>
            </a:r>
            <a:endParaRPr lang="en-US" sz="2200" u="sng" dirty="0">
              <a:solidFill>
                <a:srgbClr val="000000"/>
              </a:solidFill>
            </a:endParaRPr>
          </a:p>
        </p:txBody>
      </p:sp>
      <p:sp>
        <p:nvSpPr>
          <p:cNvPr id="3" name="Rectangle 2"/>
          <p:cNvSpPr/>
          <p:nvPr/>
        </p:nvSpPr>
        <p:spPr>
          <a:xfrm>
            <a:off x="1143000" y="5950803"/>
            <a:ext cx="2743200" cy="830997"/>
          </a:xfrm>
          <a:prstGeom prst="rect">
            <a:avLst/>
          </a:prstGeom>
          <a:gradFill>
            <a:gsLst>
              <a:gs pos="0">
                <a:srgbClr val="FFEFD1"/>
              </a:gs>
              <a:gs pos="64999">
                <a:srgbClr val="F0EBD5"/>
              </a:gs>
              <a:gs pos="100000">
                <a:srgbClr val="D1C39F"/>
              </a:gs>
            </a:gsLst>
            <a:lin ang="0" scaled="0"/>
          </a:gradFill>
          <a:effectLst>
            <a:outerShdw blurRad="50800" dist="88900" dir="13500000" algn="br" rotWithShape="0">
              <a:prstClr val="black">
                <a:alpha val="40000"/>
              </a:prstClr>
            </a:outerShdw>
          </a:effectLst>
        </p:spPr>
        <p:txBody>
          <a:bodyPr wrap="square">
            <a:spAutoFit/>
          </a:bodyPr>
          <a:lstStyle/>
          <a:p>
            <a:r>
              <a:rPr lang="en-US" dirty="0">
                <a:solidFill>
                  <a:schemeClr val="bg1"/>
                </a:solidFill>
              </a:rPr>
              <a:t> And he said, “I am your brother Joseph</a:t>
            </a:r>
          </a:p>
        </p:txBody>
      </p:sp>
      <p:sp>
        <p:nvSpPr>
          <p:cNvPr id="11" name="Rectangle 10"/>
          <p:cNvSpPr/>
          <p:nvPr/>
        </p:nvSpPr>
        <p:spPr>
          <a:xfrm>
            <a:off x="5867400" y="5943600"/>
            <a:ext cx="3200400" cy="830997"/>
          </a:xfrm>
          <a:prstGeom prst="rect">
            <a:avLst/>
          </a:prstGeom>
          <a:gradFill>
            <a:gsLst>
              <a:gs pos="0">
                <a:srgbClr val="FFEFD1"/>
              </a:gs>
              <a:gs pos="64999">
                <a:srgbClr val="F0EBD5"/>
              </a:gs>
              <a:gs pos="100000">
                <a:srgbClr val="D1C39F"/>
              </a:gs>
            </a:gsLst>
            <a:lin ang="0" scaled="0"/>
          </a:gradFill>
          <a:effectLst>
            <a:outerShdw blurRad="50800" dist="88900" dir="13500000" algn="br" rotWithShape="0">
              <a:prstClr val="black">
                <a:alpha val="40000"/>
              </a:prstClr>
            </a:outerShdw>
          </a:effectLst>
        </p:spPr>
        <p:txBody>
          <a:bodyPr wrap="square">
            <a:spAutoFit/>
          </a:bodyPr>
          <a:lstStyle/>
          <a:p>
            <a:r>
              <a:rPr lang="en-US" dirty="0">
                <a:solidFill>
                  <a:schemeClr val="bg1"/>
                </a:solidFill>
              </a:rPr>
              <a:t>“See My hands and My feet, that it is I Myself” </a:t>
            </a:r>
          </a:p>
        </p:txBody>
      </p:sp>
    </p:spTree>
    <p:extLst>
      <p:ext uri="{BB962C8B-B14F-4D97-AF65-F5344CB8AC3E}">
        <p14:creationId xmlns:p14="http://schemas.microsoft.com/office/powerpoint/2010/main" val="112262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38400"/>
            <a:ext cx="359828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2460785"/>
            <a:ext cx="5029201" cy="416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FFFFFF"/>
                </a:solidFill>
                <a:effectLst>
                  <a:outerShdw blurRad="38100" dist="38100" dir="2700000" algn="tl">
                    <a:srgbClr val="000000"/>
                  </a:outerShdw>
                </a:effectLst>
                <a:latin typeface="Verdana" pitchFamily="34" charset="0"/>
              </a:rPr>
              <a:t>Joseph: A Type of the Christ</a:t>
            </a:r>
            <a:endParaRPr lang="en-US" dirty="0">
              <a:solidFill>
                <a:srgbClr val="FFFFFF"/>
              </a:solidFill>
            </a:endParaRPr>
          </a:p>
        </p:txBody>
      </p:sp>
      <p:sp>
        <p:nvSpPr>
          <p:cNvPr id="2" name="Rectangle 1"/>
          <p:cNvSpPr/>
          <p:nvPr/>
        </p:nvSpPr>
        <p:spPr>
          <a:xfrm>
            <a:off x="457200" y="2691609"/>
            <a:ext cx="3048000" cy="2893100"/>
          </a:xfrm>
          <a:prstGeom prst="rect">
            <a:avLst/>
          </a:prstGeom>
        </p:spPr>
        <p:txBody>
          <a:bodyPr wrap="square">
            <a:spAutoFit/>
          </a:bodyPr>
          <a:lstStyle/>
          <a:p>
            <a:pPr>
              <a:spcBef>
                <a:spcPct val="50000"/>
              </a:spcBef>
            </a:pPr>
            <a:r>
              <a:rPr lang="en-US" sz="2600" b="1" u="sng" dirty="0">
                <a:solidFill>
                  <a:schemeClr val="bg1"/>
                </a:solidFill>
                <a:latin typeface="Georgia" panose="02040502050405020303" pitchFamily="18" charset="0"/>
              </a:rPr>
              <a:t>Gen. 47:23</a:t>
            </a:r>
          </a:p>
          <a:p>
            <a:r>
              <a:rPr lang="en-US" sz="2600" baseline="30000" dirty="0">
                <a:solidFill>
                  <a:schemeClr val="bg1"/>
                </a:solidFill>
                <a:latin typeface="Georgia" panose="02040502050405020303" pitchFamily="18" charset="0"/>
              </a:rPr>
              <a:t> </a:t>
            </a:r>
            <a:r>
              <a:rPr lang="en-US" sz="2600" dirty="0">
                <a:solidFill>
                  <a:schemeClr val="bg1"/>
                </a:solidFill>
                <a:latin typeface="Georgia" panose="02040502050405020303" pitchFamily="18" charset="0"/>
              </a:rPr>
              <a:t>Then Joseph said to the people, “Behold, </a:t>
            </a:r>
            <a:r>
              <a:rPr lang="en-US" sz="2600" b="1" dirty="0">
                <a:solidFill>
                  <a:schemeClr val="bg1"/>
                </a:solidFill>
                <a:latin typeface="Georgia" panose="02040502050405020303" pitchFamily="18" charset="0"/>
              </a:rPr>
              <a:t>I have today bought you</a:t>
            </a:r>
            <a:r>
              <a:rPr lang="en-US" sz="2600" dirty="0">
                <a:solidFill>
                  <a:schemeClr val="bg1"/>
                </a:solidFill>
                <a:latin typeface="Georgia" panose="02040502050405020303" pitchFamily="18" charset="0"/>
              </a:rPr>
              <a:t> and your land for Pharaoh</a:t>
            </a:r>
          </a:p>
        </p:txBody>
      </p:sp>
      <p:sp>
        <p:nvSpPr>
          <p:cNvPr id="3" name="Rectangle 2"/>
          <p:cNvSpPr/>
          <p:nvPr/>
        </p:nvSpPr>
        <p:spPr>
          <a:xfrm>
            <a:off x="4343400" y="2864346"/>
            <a:ext cx="4267200" cy="3416320"/>
          </a:xfrm>
          <a:prstGeom prst="rect">
            <a:avLst/>
          </a:prstGeom>
        </p:spPr>
        <p:txBody>
          <a:bodyPr wrap="square">
            <a:spAutoFit/>
          </a:bodyPr>
          <a:lstStyle/>
          <a:p>
            <a:pPr>
              <a:spcBef>
                <a:spcPts val="0"/>
              </a:spcBef>
            </a:pPr>
            <a:r>
              <a:rPr lang="en-US" b="1" u="sng" dirty="0">
                <a:solidFill>
                  <a:schemeClr val="bg1"/>
                </a:solidFill>
                <a:latin typeface="Georgia" panose="02040502050405020303" pitchFamily="18" charset="0"/>
              </a:rPr>
              <a:t>1 Corinthians 6:19-20</a:t>
            </a:r>
          </a:p>
          <a:p>
            <a:pPr>
              <a:spcBef>
                <a:spcPts val="0"/>
              </a:spcBef>
            </a:pPr>
            <a:r>
              <a:rPr lang="en-US" baseline="30000" dirty="0">
                <a:solidFill>
                  <a:schemeClr val="bg1"/>
                </a:solidFill>
                <a:latin typeface="Georgia" panose="02040502050405020303" pitchFamily="18" charset="0"/>
              </a:rPr>
              <a:t> </a:t>
            </a:r>
            <a:r>
              <a:rPr lang="en-US" dirty="0">
                <a:solidFill>
                  <a:schemeClr val="bg1"/>
                </a:solidFill>
                <a:latin typeface="Georgia" panose="02040502050405020303" pitchFamily="18" charset="0"/>
              </a:rPr>
              <a:t>Or do you not know that your body is a temple of the Holy Spirit who is in you, whom you have from God, and that </a:t>
            </a:r>
            <a:r>
              <a:rPr lang="en-US" b="1" dirty="0">
                <a:solidFill>
                  <a:schemeClr val="bg1"/>
                </a:solidFill>
                <a:latin typeface="Georgia" panose="02040502050405020303" pitchFamily="18" charset="0"/>
              </a:rPr>
              <a:t>you are not your own</a:t>
            </a:r>
            <a:r>
              <a:rPr lang="en-US" dirty="0">
                <a:solidFill>
                  <a:schemeClr val="bg1"/>
                </a:solidFill>
                <a:latin typeface="Georgia" panose="02040502050405020303" pitchFamily="18" charset="0"/>
              </a:rPr>
              <a:t>? For </a:t>
            </a:r>
            <a:r>
              <a:rPr lang="en-US" b="1" dirty="0">
                <a:solidFill>
                  <a:schemeClr val="bg1"/>
                </a:solidFill>
                <a:latin typeface="Georgia" panose="02040502050405020303" pitchFamily="18" charset="0"/>
              </a:rPr>
              <a:t>you have been bought with a price</a:t>
            </a:r>
            <a:r>
              <a:rPr lang="en-US" dirty="0">
                <a:solidFill>
                  <a:schemeClr val="bg1"/>
                </a:solidFill>
                <a:latin typeface="Georgia" panose="02040502050405020303" pitchFamily="18" charset="0"/>
              </a:rPr>
              <a:t>: therefore glorify God in your body.</a:t>
            </a:r>
          </a:p>
        </p:txBody>
      </p:sp>
    </p:spTree>
    <p:extLst>
      <p:ext uri="{BB962C8B-B14F-4D97-AF65-F5344CB8AC3E}">
        <p14:creationId xmlns:p14="http://schemas.microsoft.com/office/powerpoint/2010/main" val="224483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689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5" y="2438400"/>
            <a:ext cx="359828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828801"/>
            <a:ext cx="502920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FFFFFF"/>
                </a:solidFill>
                <a:effectLst>
                  <a:outerShdw blurRad="38100" dist="38100" dir="2700000" algn="tl">
                    <a:srgbClr val="000000"/>
                  </a:outerShdw>
                </a:effectLst>
                <a:latin typeface="Verdana" pitchFamily="34" charset="0"/>
              </a:rPr>
              <a:t>Joseph: A Type of the Christ</a:t>
            </a:r>
            <a:endParaRPr lang="en-US" dirty="0">
              <a:solidFill>
                <a:srgbClr val="FFFFFF"/>
              </a:solidFill>
            </a:endParaRPr>
          </a:p>
        </p:txBody>
      </p:sp>
      <p:sp>
        <p:nvSpPr>
          <p:cNvPr id="2" name="Rectangle 1"/>
          <p:cNvSpPr/>
          <p:nvPr/>
        </p:nvSpPr>
        <p:spPr>
          <a:xfrm>
            <a:off x="457200" y="2691609"/>
            <a:ext cx="3048000" cy="2893100"/>
          </a:xfrm>
          <a:prstGeom prst="rect">
            <a:avLst/>
          </a:prstGeom>
        </p:spPr>
        <p:txBody>
          <a:bodyPr wrap="square">
            <a:spAutoFit/>
          </a:bodyPr>
          <a:lstStyle/>
          <a:p>
            <a:pPr>
              <a:spcBef>
                <a:spcPct val="50000"/>
              </a:spcBef>
            </a:pPr>
            <a:r>
              <a:rPr lang="en-US" sz="2600" b="1" u="sng" dirty="0">
                <a:solidFill>
                  <a:schemeClr val="bg1"/>
                </a:solidFill>
                <a:latin typeface="Georgia" panose="02040502050405020303" pitchFamily="18" charset="0"/>
              </a:rPr>
              <a:t>Gen. 47:23</a:t>
            </a:r>
          </a:p>
          <a:p>
            <a:r>
              <a:rPr lang="en-US" sz="2600" baseline="30000" dirty="0">
                <a:solidFill>
                  <a:schemeClr val="bg1"/>
                </a:solidFill>
                <a:latin typeface="Georgia" panose="02040502050405020303" pitchFamily="18" charset="0"/>
              </a:rPr>
              <a:t> </a:t>
            </a:r>
            <a:r>
              <a:rPr lang="en-US" sz="2600" dirty="0">
                <a:solidFill>
                  <a:schemeClr val="bg1"/>
                </a:solidFill>
                <a:latin typeface="Georgia" panose="02040502050405020303" pitchFamily="18" charset="0"/>
              </a:rPr>
              <a:t>Then Joseph said to the people, “Behold, </a:t>
            </a:r>
            <a:r>
              <a:rPr lang="en-US" sz="2600" b="1" dirty="0">
                <a:solidFill>
                  <a:schemeClr val="bg1"/>
                </a:solidFill>
                <a:latin typeface="Georgia" panose="02040502050405020303" pitchFamily="18" charset="0"/>
              </a:rPr>
              <a:t>I have today bought you</a:t>
            </a:r>
            <a:r>
              <a:rPr lang="en-US" sz="2600" dirty="0">
                <a:solidFill>
                  <a:schemeClr val="bg1"/>
                </a:solidFill>
                <a:latin typeface="Georgia" panose="02040502050405020303" pitchFamily="18" charset="0"/>
              </a:rPr>
              <a:t> and your land for Pharaoh</a:t>
            </a:r>
          </a:p>
        </p:txBody>
      </p:sp>
      <p:sp>
        <p:nvSpPr>
          <p:cNvPr id="3" name="Rectangle 2"/>
          <p:cNvSpPr/>
          <p:nvPr/>
        </p:nvSpPr>
        <p:spPr>
          <a:xfrm>
            <a:off x="4343400" y="1981200"/>
            <a:ext cx="4267200" cy="1692771"/>
          </a:xfrm>
          <a:prstGeom prst="rect">
            <a:avLst/>
          </a:prstGeom>
        </p:spPr>
        <p:txBody>
          <a:bodyPr wrap="square">
            <a:spAutoFit/>
          </a:bodyPr>
          <a:lstStyle/>
          <a:p>
            <a:pPr>
              <a:spcBef>
                <a:spcPts val="0"/>
              </a:spcBef>
            </a:pPr>
            <a:r>
              <a:rPr lang="en-US" sz="2600" b="1" u="sng" dirty="0">
                <a:solidFill>
                  <a:schemeClr val="bg1"/>
                </a:solidFill>
                <a:latin typeface="Georgia" pitchFamily="18" charset="0"/>
              </a:rPr>
              <a:t>Acts 20:28</a:t>
            </a:r>
          </a:p>
          <a:p>
            <a:pPr>
              <a:spcBef>
                <a:spcPts val="0"/>
              </a:spcBef>
            </a:pPr>
            <a:r>
              <a:rPr lang="en-US" sz="2600" dirty="0">
                <a:solidFill>
                  <a:schemeClr val="bg1"/>
                </a:solidFill>
                <a:latin typeface="Georgia" pitchFamily="18" charset="0"/>
              </a:rPr>
              <a:t>…the church of God which </a:t>
            </a:r>
            <a:r>
              <a:rPr lang="en-US" sz="2600" b="1" dirty="0">
                <a:solidFill>
                  <a:schemeClr val="bg1"/>
                </a:solidFill>
                <a:latin typeface="Georgia" pitchFamily="18" charset="0"/>
              </a:rPr>
              <a:t>He purchased with His own blood</a:t>
            </a:r>
            <a:r>
              <a:rPr lang="en-US" sz="2600" dirty="0">
                <a:solidFill>
                  <a:schemeClr val="bg1"/>
                </a:solidFill>
                <a:latin typeface="Georgia" pitchFamily="18"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3886201"/>
            <a:ext cx="5029201" cy="297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343400" y="4114800"/>
            <a:ext cx="4343400" cy="2492990"/>
          </a:xfrm>
          <a:prstGeom prst="rect">
            <a:avLst/>
          </a:prstGeom>
        </p:spPr>
        <p:txBody>
          <a:bodyPr wrap="square">
            <a:spAutoFit/>
          </a:bodyPr>
          <a:lstStyle/>
          <a:p>
            <a:pPr>
              <a:spcBef>
                <a:spcPts val="0"/>
              </a:spcBef>
            </a:pPr>
            <a:r>
              <a:rPr lang="en-US" sz="2600" b="1" u="sng" dirty="0">
                <a:solidFill>
                  <a:schemeClr val="bg1"/>
                </a:solidFill>
                <a:latin typeface="Georgia" pitchFamily="18" charset="0"/>
              </a:rPr>
              <a:t>Revelation 5:9</a:t>
            </a:r>
          </a:p>
          <a:p>
            <a:pPr>
              <a:spcBef>
                <a:spcPts val="0"/>
              </a:spcBef>
            </a:pPr>
            <a:r>
              <a:rPr lang="en-US" sz="2600" dirty="0">
                <a:solidFill>
                  <a:schemeClr val="bg1"/>
                </a:solidFill>
                <a:latin typeface="Georgia" pitchFamily="18" charset="0"/>
              </a:rPr>
              <a:t>…for You were slain, and </a:t>
            </a:r>
            <a:r>
              <a:rPr lang="en-US" sz="2600" b="1" dirty="0">
                <a:solidFill>
                  <a:schemeClr val="bg1"/>
                </a:solidFill>
                <a:latin typeface="Georgia" pitchFamily="18" charset="0"/>
              </a:rPr>
              <a:t>purchased for God with Your blood</a:t>
            </a:r>
            <a:r>
              <a:rPr lang="en-US" sz="2600" dirty="0">
                <a:solidFill>
                  <a:schemeClr val="bg1"/>
                </a:solidFill>
                <a:latin typeface="Georgia" pitchFamily="18" charset="0"/>
              </a:rPr>
              <a:t> men from every tribe and tongue and people and nation.</a:t>
            </a:r>
          </a:p>
        </p:txBody>
      </p:sp>
    </p:spTree>
    <p:extLst>
      <p:ext uri="{BB962C8B-B14F-4D97-AF65-F5344CB8AC3E}">
        <p14:creationId xmlns:p14="http://schemas.microsoft.com/office/powerpoint/2010/main" val="24691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2" name="Text Box 4"/>
          <p:cNvSpPr txBox="1">
            <a:spLocks noChangeArrowheads="1"/>
          </p:cNvSpPr>
          <p:nvPr/>
        </p:nvSpPr>
        <p:spPr bwMode="auto">
          <a:xfrm>
            <a:off x="152400" y="914400"/>
            <a:ext cx="8382000" cy="5509200"/>
          </a:xfrm>
          <a:prstGeom prst="rect">
            <a:avLst/>
          </a:prstGeom>
          <a:gradFill>
            <a:gsLst>
              <a:gs pos="0">
                <a:schemeClr val="tx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9525">
            <a:solidFill>
              <a:schemeClr val="accent1"/>
            </a:solidFill>
            <a:miter lim="800000"/>
            <a:headEnd/>
            <a:tailEnd/>
          </a:ln>
          <a:effectLst>
            <a:outerShdw blurRad="50800" dist="127000" dir="13500000" algn="br" rotWithShape="0">
              <a:prstClr val="black">
                <a:alpha val="40000"/>
              </a:prstClr>
            </a:outerShdw>
          </a:effectLst>
        </p:spPr>
        <p:txBody>
          <a:bodyPr wrap="square">
            <a:spAutoFit/>
          </a:bodyPr>
          <a:lstStyle/>
          <a:p>
            <a:pPr>
              <a:spcBef>
                <a:spcPct val="50000"/>
              </a:spcBef>
            </a:pPr>
            <a:r>
              <a:rPr lang="en-US" b="1" u="sng" dirty="0">
                <a:effectLst>
                  <a:outerShdw blurRad="38100" dist="38100" dir="2700000" algn="tl">
                    <a:srgbClr val="000000"/>
                  </a:outerShdw>
                </a:effectLst>
                <a:latin typeface="Georgia" pitchFamily="18" charset="0"/>
              </a:rPr>
              <a:t>Genesis 37</a:t>
            </a:r>
            <a:endParaRPr lang="en-US" u="sng" dirty="0">
              <a:latin typeface="Georgia" pitchFamily="18" charset="0"/>
            </a:endParaRPr>
          </a:p>
          <a:p>
            <a:r>
              <a:rPr lang="en-US" baseline="30000" dirty="0">
                <a:effectLst>
                  <a:outerShdw blurRad="38100" dist="38100" dir="2700000" algn="tl">
                    <a:srgbClr val="000000">
                      <a:alpha val="43137"/>
                    </a:srgbClr>
                  </a:outerShdw>
                </a:effectLst>
              </a:rPr>
              <a:t>5 </a:t>
            </a:r>
            <a:r>
              <a:rPr lang="en-US" dirty="0">
                <a:effectLst>
                  <a:outerShdw blurRad="38100" dist="38100" dir="2700000" algn="tl">
                    <a:srgbClr val="000000">
                      <a:alpha val="43137"/>
                    </a:srgbClr>
                  </a:outerShdw>
                </a:effectLst>
              </a:rPr>
              <a:t>Then they sat down to eat a meal. And as they raised their eyes and looked, behold, a caravan of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was coming from Gilead, with their camels bearing aromatic gum and balm and myrrh, on their way to bring them down to Egypt. </a:t>
            </a:r>
            <a:r>
              <a:rPr lang="en-US" baseline="30000" dirty="0">
                <a:effectLst>
                  <a:outerShdw blurRad="38100" dist="38100" dir="2700000" algn="tl">
                    <a:srgbClr val="000000">
                      <a:alpha val="43137"/>
                    </a:srgbClr>
                  </a:outerShdw>
                </a:effectLst>
              </a:rPr>
              <a:t>26 </a:t>
            </a:r>
            <a:r>
              <a:rPr lang="en-US" dirty="0">
                <a:effectLst>
                  <a:outerShdw blurRad="38100" dist="38100" dir="2700000" algn="tl">
                    <a:srgbClr val="000000">
                      <a:alpha val="43137"/>
                    </a:srgbClr>
                  </a:outerShdw>
                </a:effectLst>
              </a:rPr>
              <a:t>Judah said to his brothers, “What profit is it for us to kill our brother and cover up his blood? </a:t>
            </a:r>
            <a:r>
              <a:rPr lang="en-US" baseline="30000" dirty="0">
                <a:effectLst>
                  <a:outerShdw blurRad="38100" dist="38100" dir="2700000" algn="tl">
                    <a:srgbClr val="000000">
                      <a:alpha val="43137"/>
                    </a:srgbClr>
                  </a:outerShdw>
                </a:effectLst>
              </a:rPr>
              <a:t>27 </a:t>
            </a:r>
            <a:r>
              <a:rPr lang="en-US" dirty="0">
                <a:effectLst>
                  <a:outerShdw blurRad="38100" dist="38100" dir="2700000" algn="tl">
                    <a:srgbClr val="000000">
                      <a:alpha val="43137"/>
                    </a:srgbClr>
                  </a:outerShdw>
                </a:effectLst>
              </a:rPr>
              <a:t>Come and let us sell him to the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and not lay our hands on him, for he is our brother, our own flesh.” And his brothers listened to him. </a:t>
            </a:r>
            <a:r>
              <a:rPr lang="en-US" baseline="30000" dirty="0">
                <a:effectLst>
                  <a:outerShdw blurRad="38100" dist="38100" dir="2700000" algn="tl">
                    <a:srgbClr val="000000">
                      <a:alpha val="43137"/>
                    </a:srgbClr>
                  </a:outerShdw>
                </a:effectLst>
              </a:rPr>
              <a:t>28 </a:t>
            </a:r>
            <a:r>
              <a:rPr lang="en-US" dirty="0">
                <a:effectLst>
                  <a:outerShdw blurRad="38100" dist="38100" dir="2700000" algn="tl">
                    <a:srgbClr val="000000">
                      <a:alpha val="43137"/>
                    </a:srgbClr>
                  </a:outerShdw>
                </a:effectLst>
              </a:rPr>
              <a:t>Then some </a:t>
            </a:r>
            <a:r>
              <a:rPr lang="en-US" dirty="0" err="1">
                <a:effectLst>
                  <a:outerShdw blurRad="38100" dist="38100" dir="2700000" algn="tl">
                    <a:srgbClr val="000000">
                      <a:alpha val="43137"/>
                    </a:srgbClr>
                  </a:outerShdw>
                </a:effectLst>
              </a:rPr>
              <a:t>Midianite</a:t>
            </a:r>
            <a:r>
              <a:rPr lang="en-US" dirty="0">
                <a:effectLst>
                  <a:outerShdw blurRad="38100" dist="38100" dir="2700000" algn="tl">
                    <a:srgbClr val="000000">
                      <a:alpha val="43137"/>
                    </a:srgbClr>
                  </a:outerShdw>
                </a:effectLst>
              </a:rPr>
              <a:t> traders passed by, so they pulled him up and lifted Joseph out of the pit, and sold him to the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for twenty shekels of silver. Thus they brought Joseph into Egypt.</a:t>
            </a:r>
          </a:p>
          <a:p>
            <a:endParaRPr lang="en-US" baseline="30000" dirty="0">
              <a:effectLst>
                <a:outerShdw blurRad="38100" dist="38100" dir="2700000" algn="tl">
                  <a:srgbClr val="000000">
                    <a:alpha val="43137"/>
                  </a:srgbClr>
                </a:outerShdw>
              </a:effectLst>
            </a:endParaRPr>
          </a:p>
          <a:p>
            <a:r>
              <a:rPr lang="en-US" baseline="30000" dirty="0">
                <a:effectLst>
                  <a:outerShdw blurRad="38100" dist="38100" dir="2700000" algn="tl">
                    <a:srgbClr val="000000">
                      <a:alpha val="43137"/>
                    </a:srgbClr>
                  </a:outerShdw>
                </a:effectLst>
              </a:rPr>
              <a:t>36 </a:t>
            </a:r>
            <a:r>
              <a:rPr lang="en-US" dirty="0">
                <a:effectLst>
                  <a:outerShdw blurRad="38100" dist="38100" dir="2700000" algn="tl">
                    <a:srgbClr val="000000">
                      <a:alpha val="43137"/>
                    </a:srgbClr>
                  </a:outerShdw>
                </a:effectLst>
              </a:rPr>
              <a:t>Meanwhile, the </a:t>
            </a:r>
            <a:r>
              <a:rPr lang="en-US" dirty="0" err="1">
                <a:effectLst>
                  <a:outerShdw blurRad="38100" dist="38100" dir="2700000" algn="tl">
                    <a:srgbClr val="000000">
                      <a:alpha val="43137"/>
                    </a:srgbClr>
                  </a:outerShdw>
                </a:effectLst>
              </a:rPr>
              <a:t>Midianites</a:t>
            </a:r>
            <a:r>
              <a:rPr lang="en-US" dirty="0">
                <a:effectLst>
                  <a:outerShdw blurRad="38100" dist="38100" dir="2700000" algn="tl">
                    <a:srgbClr val="000000">
                      <a:alpha val="43137"/>
                    </a:srgbClr>
                  </a:outerShdw>
                </a:effectLst>
              </a:rPr>
              <a:t> sold him in Egypt to Potiphar, Pharaoh’s officer, the captain of the bodyguard.</a:t>
            </a: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3" name="Rectangle 2"/>
          <p:cNvSpPr/>
          <p:nvPr/>
        </p:nvSpPr>
        <p:spPr>
          <a:xfrm>
            <a:off x="773465" y="1381000"/>
            <a:ext cx="3036535" cy="2810000"/>
          </a:xfrm>
          <a:prstGeom prst="rect">
            <a:avLst/>
          </a:prstGeom>
          <a:solidFill>
            <a:schemeClr val="tx1"/>
          </a:solidFill>
          <a:ln>
            <a:solidFill>
              <a:schemeClr val="bg1"/>
            </a:solidFill>
          </a:ln>
          <a:effectLst>
            <a:outerShdw blurRad="50800" dist="101600" dir="13500000" algn="br" rotWithShape="0">
              <a:prstClr val="black">
                <a:alpha val="40000"/>
              </a:prstClr>
            </a:outerShdw>
          </a:effectLst>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u="sng" cap="none" spc="0" dirty="0">
                <a:ln w="50800"/>
                <a:solidFill>
                  <a:schemeClr val="bg1">
                    <a:shade val="50000"/>
                  </a:schemeClr>
                </a:solidFill>
                <a:effectLst/>
              </a:rPr>
              <a:t>Which is it</a:t>
            </a:r>
            <a:r>
              <a:rPr lang="en-US" sz="3200" b="1" cap="none" spc="0" dirty="0">
                <a:ln w="50800"/>
                <a:solidFill>
                  <a:schemeClr val="bg1">
                    <a:shade val="50000"/>
                  </a:schemeClr>
                </a:solidFill>
                <a:effectLst/>
              </a:rPr>
              <a:t>?</a:t>
            </a:r>
          </a:p>
          <a:p>
            <a:pPr algn="ctr"/>
            <a:r>
              <a:rPr lang="en-US" sz="3200" b="1" i="1" cap="none" spc="0" dirty="0" err="1">
                <a:ln w="50800"/>
                <a:solidFill>
                  <a:schemeClr val="bg1">
                    <a:shade val="50000"/>
                  </a:schemeClr>
                </a:solidFill>
                <a:effectLst/>
              </a:rPr>
              <a:t>Ishmaelites</a:t>
            </a:r>
            <a:endParaRPr lang="en-US" sz="3200" b="1" i="1" cap="none" spc="0" dirty="0">
              <a:ln w="50800"/>
              <a:solidFill>
                <a:schemeClr val="bg1">
                  <a:shade val="50000"/>
                </a:schemeClr>
              </a:solidFill>
              <a:effectLst/>
            </a:endParaRPr>
          </a:p>
          <a:p>
            <a:pPr algn="ctr"/>
            <a:r>
              <a:rPr lang="en-US" sz="3200" b="1" i="1" dirty="0" err="1">
                <a:ln w="50800"/>
                <a:solidFill>
                  <a:schemeClr val="bg1">
                    <a:shade val="50000"/>
                  </a:schemeClr>
                </a:solidFill>
              </a:rPr>
              <a:t>Midianites</a:t>
            </a:r>
            <a:endParaRPr lang="en-US" sz="3200" b="1" i="1" dirty="0">
              <a:ln w="50800"/>
              <a:solidFill>
                <a:schemeClr val="bg1">
                  <a:shade val="50000"/>
                </a:schemeClr>
              </a:solidFill>
            </a:endParaRPr>
          </a:p>
          <a:p>
            <a:pPr algn="ctr"/>
            <a:r>
              <a:rPr lang="en-US" sz="3200" b="1" i="1" dirty="0">
                <a:ln w="50800"/>
                <a:solidFill>
                  <a:schemeClr val="bg1">
                    <a:shade val="50000"/>
                  </a:schemeClr>
                </a:solidFill>
              </a:rPr>
              <a:t>or</a:t>
            </a:r>
          </a:p>
          <a:p>
            <a:pPr algn="ctr"/>
            <a:r>
              <a:rPr lang="en-US" sz="3200" b="1" i="1" cap="none" spc="0" dirty="0" err="1">
                <a:ln w="50800"/>
                <a:solidFill>
                  <a:schemeClr val="bg1">
                    <a:shade val="50000"/>
                  </a:schemeClr>
                </a:solidFill>
                <a:effectLst/>
              </a:rPr>
              <a:t>Medanites</a:t>
            </a:r>
            <a:r>
              <a:rPr lang="en-US" sz="3200" b="1" i="1" cap="none" spc="0" dirty="0">
                <a:ln w="50800"/>
                <a:solidFill>
                  <a:schemeClr val="bg1">
                    <a:shade val="50000"/>
                  </a:schemeClr>
                </a:solidFill>
                <a:effectLst/>
              </a:rPr>
              <a:t>?</a:t>
            </a:r>
          </a:p>
        </p:txBody>
      </p:sp>
      <p:sp>
        <p:nvSpPr>
          <p:cNvPr id="13" name="Rounded Rectangle 12"/>
          <p:cNvSpPr/>
          <p:nvPr/>
        </p:nvSpPr>
        <p:spPr bwMode="auto">
          <a:xfrm>
            <a:off x="4278630" y="17526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4" name="Rounded Rectangle 13"/>
          <p:cNvSpPr/>
          <p:nvPr/>
        </p:nvSpPr>
        <p:spPr bwMode="auto">
          <a:xfrm>
            <a:off x="6027912" y="32004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ounded Rectangle 14"/>
          <p:cNvSpPr/>
          <p:nvPr/>
        </p:nvSpPr>
        <p:spPr bwMode="auto">
          <a:xfrm>
            <a:off x="1552748" y="46482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6" name="Rounded Rectangle 15"/>
          <p:cNvSpPr/>
          <p:nvPr/>
        </p:nvSpPr>
        <p:spPr bwMode="auto">
          <a:xfrm>
            <a:off x="5334000" y="3886200"/>
            <a:ext cx="129540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7" name="Rounded Rectangle 16"/>
          <p:cNvSpPr/>
          <p:nvPr/>
        </p:nvSpPr>
        <p:spPr bwMode="auto">
          <a:xfrm>
            <a:off x="2385060" y="5523194"/>
            <a:ext cx="1424940" cy="490884"/>
          </a:xfrm>
          <a:prstGeom prst="roundRect">
            <a:avLst/>
          </a:prstGeom>
          <a:gradFill>
            <a:gsLst>
              <a:gs pos="0">
                <a:schemeClr val="bg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19050" cap="flat" cmpd="sng" algn="ctr">
            <a:solidFill>
              <a:srgbClr val="FFFF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chemeClr val="tx1"/>
                </a:solidFill>
                <a:effectLst>
                  <a:outerShdw blurRad="38100" dist="38100" dir="2700000" algn="tl">
                    <a:srgbClr val="000000">
                      <a:alpha val="43137"/>
                    </a:srgbClr>
                  </a:outerShdw>
                </a:effectLst>
                <a:latin typeface="Times New Roman" charset="0"/>
              </a:rPr>
              <a:t>Medanites</a:t>
            </a:r>
            <a:endParaRPr kumimoji="0" lang="en-US" sz="2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charset="0"/>
            </a:endParaRPr>
          </a:p>
        </p:txBody>
      </p:sp>
      <p:sp>
        <p:nvSpPr>
          <p:cNvPr id="18" name="Rounded Rectangle 17"/>
          <p:cNvSpPr/>
          <p:nvPr/>
        </p:nvSpPr>
        <p:spPr bwMode="auto">
          <a:xfrm>
            <a:off x="2373630" y="5530644"/>
            <a:ext cx="1424940" cy="490884"/>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04157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5" name="Text Box 4"/>
          <p:cNvSpPr txBox="1">
            <a:spLocks noChangeArrowheads="1"/>
          </p:cNvSpPr>
          <p:nvPr/>
        </p:nvSpPr>
        <p:spPr bwMode="auto">
          <a:xfrm>
            <a:off x="152400" y="914400"/>
            <a:ext cx="8382000" cy="5509200"/>
          </a:xfrm>
          <a:prstGeom prst="rect">
            <a:avLst/>
          </a:prstGeom>
          <a:gradFill>
            <a:gsLst>
              <a:gs pos="0">
                <a:schemeClr val="tx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9525">
            <a:solidFill>
              <a:schemeClr val="accent1"/>
            </a:solidFill>
            <a:miter lim="800000"/>
            <a:headEnd/>
            <a:tailEnd/>
          </a:ln>
          <a:effectLst>
            <a:outerShdw blurRad="50800" dist="127000" dir="13500000" algn="br" rotWithShape="0">
              <a:prstClr val="black">
                <a:alpha val="40000"/>
              </a:prstClr>
            </a:outerShdw>
          </a:effectLst>
        </p:spPr>
        <p:txBody>
          <a:bodyPr wrap="square">
            <a:spAutoFit/>
          </a:bodyPr>
          <a:lstStyle/>
          <a:p>
            <a:pPr>
              <a:spcBef>
                <a:spcPct val="50000"/>
              </a:spcBef>
            </a:pPr>
            <a:r>
              <a:rPr lang="en-US" b="1" u="sng" dirty="0">
                <a:effectLst>
                  <a:outerShdw blurRad="38100" dist="38100" dir="2700000" algn="tl">
                    <a:srgbClr val="000000"/>
                  </a:outerShdw>
                </a:effectLst>
                <a:latin typeface="Georgia" pitchFamily="18" charset="0"/>
              </a:rPr>
              <a:t>Genesis 37</a:t>
            </a:r>
            <a:endParaRPr lang="en-US" u="sng" dirty="0">
              <a:latin typeface="Georgia" pitchFamily="18" charset="0"/>
            </a:endParaRPr>
          </a:p>
          <a:p>
            <a:r>
              <a:rPr lang="en-US" baseline="30000" dirty="0">
                <a:effectLst>
                  <a:outerShdw blurRad="38100" dist="38100" dir="2700000" algn="tl">
                    <a:srgbClr val="000000">
                      <a:alpha val="43137"/>
                    </a:srgbClr>
                  </a:outerShdw>
                </a:effectLst>
              </a:rPr>
              <a:t>5 </a:t>
            </a:r>
            <a:r>
              <a:rPr lang="en-US" dirty="0">
                <a:effectLst>
                  <a:outerShdw blurRad="38100" dist="38100" dir="2700000" algn="tl">
                    <a:srgbClr val="000000">
                      <a:alpha val="43137"/>
                    </a:srgbClr>
                  </a:outerShdw>
                </a:effectLst>
              </a:rPr>
              <a:t>Then they sat down to eat a meal. And as they raised their eyes and looked, behold, a caravan of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was coming from Gilead, with their camels bearing aromatic gum and balm and myrrh, on their way to bring them down to Egypt. </a:t>
            </a:r>
            <a:r>
              <a:rPr lang="en-US" baseline="30000" dirty="0">
                <a:effectLst>
                  <a:outerShdw blurRad="38100" dist="38100" dir="2700000" algn="tl">
                    <a:srgbClr val="000000">
                      <a:alpha val="43137"/>
                    </a:srgbClr>
                  </a:outerShdw>
                </a:effectLst>
              </a:rPr>
              <a:t>26 </a:t>
            </a:r>
            <a:r>
              <a:rPr lang="en-US" dirty="0">
                <a:effectLst>
                  <a:outerShdw blurRad="38100" dist="38100" dir="2700000" algn="tl">
                    <a:srgbClr val="000000">
                      <a:alpha val="43137"/>
                    </a:srgbClr>
                  </a:outerShdw>
                </a:effectLst>
              </a:rPr>
              <a:t>Judah said to his brothers, “What profit is it for us to kill our brother and cover up his blood? </a:t>
            </a:r>
            <a:r>
              <a:rPr lang="en-US" baseline="30000" dirty="0">
                <a:effectLst>
                  <a:outerShdw blurRad="38100" dist="38100" dir="2700000" algn="tl">
                    <a:srgbClr val="000000">
                      <a:alpha val="43137"/>
                    </a:srgbClr>
                  </a:outerShdw>
                </a:effectLst>
              </a:rPr>
              <a:t>27 </a:t>
            </a:r>
            <a:r>
              <a:rPr lang="en-US" dirty="0">
                <a:effectLst>
                  <a:outerShdw blurRad="38100" dist="38100" dir="2700000" algn="tl">
                    <a:srgbClr val="000000">
                      <a:alpha val="43137"/>
                    </a:srgbClr>
                  </a:outerShdw>
                </a:effectLst>
              </a:rPr>
              <a:t>Come and let us sell him to the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and not lay our hands on him, for he is our brother, our own flesh.” And his brothers listened to him. </a:t>
            </a:r>
            <a:r>
              <a:rPr lang="en-US" baseline="30000" dirty="0">
                <a:effectLst>
                  <a:outerShdw blurRad="38100" dist="38100" dir="2700000" algn="tl">
                    <a:srgbClr val="000000">
                      <a:alpha val="43137"/>
                    </a:srgbClr>
                  </a:outerShdw>
                </a:effectLst>
              </a:rPr>
              <a:t>28 </a:t>
            </a:r>
            <a:r>
              <a:rPr lang="en-US" dirty="0">
                <a:effectLst>
                  <a:outerShdw blurRad="38100" dist="38100" dir="2700000" algn="tl">
                    <a:srgbClr val="000000">
                      <a:alpha val="43137"/>
                    </a:srgbClr>
                  </a:outerShdw>
                </a:effectLst>
              </a:rPr>
              <a:t>Then some </a:t>
            </a:r>
            <a:r>
              <a:rPr lang="en-US" dirty="0" err="1">
                <a:effectLst>
                  <a:outerShdw blurRad="38100" dist="38100" dir="2700000" algn="tl">
                    <a:srgbClr val="000000">
                      <a:alpha val="43137"/>
                    </a:srgbClr>
                  </a:outerShdw>
                </a:effectLst>
              </a:rPr>
              <a:t>Midianite</a:t>
            </a:r>
            <a:r>
              <a:rPr lang="en-US" dirty="0">
                <a:effectLst>
                  <a:outerShdw blurRad="38100" dist="38100" dir="2700000" algn="tl">
                    <a:srgbClr val="000000">
                      <a:alpha val="43137"/>
                    </a:srgbClr>
                  </a:outerShdw>
                </a:effectLst>
              </a:rPr>
              <a:t> traders passed by, so they pulled him up and lifted Joseph out of the pit, and sold him to the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for twenty shekels of silver. Thus they brought Joseph into Egypt.</a:t>
            </a:r>
          </a:p>
          <a:p>
            <a:endParaRPr lang="en-US" baseline="30000" dirty="0">
              <a:effectLst>
                <a:outerShdw blurRad="38100" dist="38100" dir="2700000" algn="tl">
                  <a:srgbClr val="000000">
                    <a:alpha val="43137"/>
                  </a:srgbClr>
                </a:outerShdw>
              </a:effectLst>
            </a:endParaRPr>
          </a:p>
          <a:p>
            <a:r>
              <a:rPr lang="en-US" baseline="30000" dirty="0">
                <a:effectLst>
                  <a:outerShdw blurRad="38100" dist="38100" dir="2700000" algn="tl">
                    <a:srgbClr val="000000">
                      <a:alpha val="43137"/>
                    </a:srgbClr>
                  </a:outerShdw>
                </a:effectLst>
              </a:rPr>
              <a:t>36 </a:t>
            </a:r>
            <a:r>
              <a:rPr lang="en-US" dirty="0">
                <a:effectLst>
                  <a:outerShdw blurRad="38100" dist="38100" dir="2700000" algn="tl">
                    <a:srgbClr val="000000">
                      <a:alpha val="43137"/>
                    </a:srgbClr>
                  </a:outerShdw>
                </a:effectLst>
              </a:rPr>
              <a:t>Meanwhile, the </a:t>
            </a:r>
            <a:r>
              <a:rPr lang="en-US" dirty="0" err="1">
                <a:effectLst>
                  <a:outerShdw blurRad="38100" dist="38100" dir="2700000" algn="tl">
                    <a:srgbClr val="000000">
                      <a:alpha val="43137"/>
                    </a:srgbClr>
                  </a:outerShdw>
                </a:effectLst>
              </a:rPr>
              <a:t>Midianites</a:t>
            </a:r>
            <a:r>
              <a:rPr lang="en-US" dirty="0">
                <a:effectLst>
                  <a:outerShdw blurRad="38100" dist="38100" dir="2700000" algn="tl">
                    <a:srgbClr val="000000">
                      <a:alpha val="43137"/>
                    </a:srgbClr>
                  </a:outerShdw>
                </a:effectLst>
              </a:rPr>
              <a:t> sold him in Egypt to Potiphar, Pharaoh’s officer, the captain of the bodyguard.</a:t>
            </a:r>
          </a:p>
        </p:txBody>
      </p:sp>
      <p:sp>
        <p:nvSpPr>
          <p:cNvPr id="27" name="Rounded Rectangle 26"/>
          <p:cNvSpPr/>
          <p:nvPr/>
        </p:nvSpPr>
        <p:spPr bwMode="auto">
          <a:xfrm>
            <a:off x="4278630" y="17526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8" name="Rounded Rectangle 27"/>
          <p:cNvSpPr/>
          <p:nvPr/>
        </p:nvSpPr>
        <p:spPr bwMode="auto">
          <a:xfrm>
            <a:off x="6027912" y="32004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9" name="Rounded Rectangle 28"/>
          <p:cNvSpPr/>
          <p:nvPr/>
        </p:nvSpPr>
        <p:spPr bwMode="auto">
          <a:xfrm>
            <a:off x="1552748" y="46482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0" name="Rounded Rectangle 29"/>
          <p:cNvSpPr/>
          <p:nvPr/>
        </p:nvSpPr>
        <p:spPr bwMode="auto">
          <a:xfrm>
            <a:off x="5334000" y="3886200"/>
            <a:ext cx="129540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1" name="Rounded Rectangle 30"/>
          <p:cNvSpPr/>
          <p:nvPr/>
        </p:nvSpPr>
        <p:spPr bwMode="auto">
          <a:xfrm>
            <a:off x="2385060" y="5523194"/>
            <a:ext cx="1424940" cy="490884"/>
          </a:xfrm>
          <a:prstGeom prst="roundRect">
            <a:avLst/>
          </a:prstGeom>
          <a:gradFill>
            <a:gsLst>
              <a:gs pos="0">
                <a:schemeClr val="bg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19050" cap="flat" cmpd="sng" algn="ctr">
            <a:solidFill>
              <a:srgbClr val="FFFF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chemeClr val="tx1"/>
                </a:solidFill>
                <a:effectLst>
                  <a:outerShdw blurRad="38100" dist="38100" dir="2700000" algn="tl">
                    <a:srgbClr val="000000">
                      <a:alpha val="43137"/>
                    </a:srgbClr>
                  </a:outerShdw>
                </a:effectLst>
                <a:latin typeface="Times New Roman" charset="0"/>
              </a:rPr>
              <a:t>Medanites</a:t>
            </a:r>
            <a:endParaRPr kumimoji="0" lang="en-US" sz="2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charset="0"/>
            </a:endParaRPr>
          </a:p>
        </p:txBody>
      </p:sp>
      <p:sp>
        <p:nvSpPr>
          <p:cNvPr id="32" name="Rounded Rectangle 31"/>
          <p:cNvSpPr/>
          <p:nvPr/>
        </p:nvSpPr>
        <p:spPr bwMode="auto">
          <a:xfrm>
            <a:off x="2373630" y="5530644"/>
            <a:ext cx="1424940" cy="490884"/>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3" name="Rectangle 2"/>
          <p:cNvSpPr/>
          <p:nvPr/>
        </p:nvSpPr>
        <p:spPr>
          <a:xfrm>
            <a:off x="307856" y="1381000"/>
            <a:ext cx="4843058" cy="2123658"/>
          </a:xfrm>
          <a:prstGeom prst="rect">
            <a:avLst/>
          </a:prstGeom>
          <a:solidFill>
            <a:schemeClr val="tx1"/>
          </a:solidFill>
          <a:ln>
            <a:solidFill>
              <a:schemeClr val="bg1"/>
            </a:solidFill>
          </a:ln>
          <a:effectLst>
            <a:outerShdw blurRad="50800" dist="101600" dir="13500000" algn="br" rotWithShape="0">
              <a:prstClr val="black">
                <a:alpha val="40000"/>
              </a:prstClr>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u="sng" cap="none" spc="0" dirty="0">
                <a:ln w="50800"/>
                <a:solidFill>
                  <a:schemeClr val="bg1">
                    <a:shade val="50000"/>
                  </a:schemeClr>
                </a:solidFill>
                <a:effectLst/>
              </a:rPr>
              <a:t>Abraham</a:t>
            </a:r>
            <a:r>
              <a:rPr lang="en-US" sz="2200" b="1" cap="none" spc="0" dirty="0">
                <a:ln w="50800"/>
                <a:solidFill>
                  <a:schemeClr val="bg1">
                    <a:shade val="50000"/>
                  </a:schemeClr>
                </a:solidFill>
                <a:effectLst/>
              </a:rPr>
              <a:t>       </a:t>
            </a:r>
            <a:r>
              <a:rPr lang="en-US" sz="2200" b="1" u="sng" cap="none" spc="0" dirty="0">
                <a:ln w="50800"/>
                <a:solidFill>
                  <a:schemeClr val="bg1">
                    <a:shade val="50000"/>
                  </a:schemeClr>
                </a:solidFill>
                <a:effectLst/>
              </a:rPr>
              <a:t>Sarah</a:t>
            </a:r>
          </a:p>
          <a:p>
            <a:pPr algn="ctr"/>
            <a:endParaRPr lang="en-US" sz="2200" b="1" cap="none" spc="0" dirty="0">
              <a:ln w="50800"/>
              <a:solidFill>
                <a:schemeClr val="bg1">
                  <a:shade val="50000"/>
                </a:schemeClr>
              </a:solidFill>
              <a:effectLst/>
            </a:endParaRPr>
          </a:p>
          <a:p>
            <a:pPr algn="ctr"/>
            <a:r>
              <a:rPr lang="en-US" sz="2200" b="1" dirty="0">
                <a:ln w="50800"/>
                <a:solidFill>
                  <a:schemeClr val="bg1">
                    <a:shade val="50000"/>
                  </a:schemeClr>
                </a:solidFill>
              </a:rPr>
              <a:t>					</a:t>
            </a:r>
            <a:endParaRPr lang="en-US" sz="2200" b="1" i="1" cap="none" spc="0" dirty="0">
              <a:ln w="50800"/>
              <a:solidFill>
                <a:schemeClr val="bg1">
                  <a:shade val="50000"/>
                </a:schemeClr>
              </a:solidFill>
              <a:effectLst/>
            </a:endParaRPr>
          </a:p>
          <a:p>
            <a:pPr algn="ctr"/>
            <a:endParaRPr lang="en-US" sz="2200" b="1" i="1" cap="none" spc="0" dirty="0">
              <a:ln w="50800"/>
              <a:solidFill>
                <a:schemeClr val="bg1">
                  <a:shade val="50000"/>
                </a:schemeClr>
              </a:solidFill>
              <a:effectLst/>
            </a:endParaRPr>
          </a:p>
          <a:p>
            <a:pPr algn="ctr"/>
            <a:endParaRPr lang="en-US" sz="2200" b="1" i="1" dirty="0">
              <a:ln w="50800"/>
              <a:solidFill>
                <a:schemeClr val="bg1">
                  <a:shade val="50000"/>
                </a:schemeClr>
              </a:solidFill>
            </a:endParaRPr>
          </a:p>
          <a:p>
            <a:pPr algn="ctr"/>
            <a:endParaRPr lang="en-US" sz="2200" b="1" i="1" cap="none" spc="0" dirty="0">
              <a:ln w="50800"/>
              <a:solidFill>
                <a:schemeClr val="bg1">
                  <a:shade val="50000"/>
                </a:schemeClr>
              </a:solidFill>
              <a:effectLst/>
            </a:endParaRPr>
          </a:p>
        </p:txBody>
      </p:sp>
      <p:sp>
        <p:nvSpPr>
          <p:cNvPr id="4" name="Rectangle 3"/>
          <p:cNvSpPr/>
          <p:nvPr/>
        </p:nvSpPr>
        <p:spPr>
          <a:xfrm>
            <a:off x="304800" y="1671935"/>
            <a:ext cx="952505" cy="430887"/>
          </a:xfrm>
          <a:prstGeom prst="rect">
            <a:avLst/>
          </a:prstGeom>
        </p:spPr>
        <p:txBody>
          <a:bodyPr wrap="none">
            <a:spAutoFit/>
          </a:bodyPr>
          <a:lstStyle/>
          <a:p>
            <a:r>
              <a:rPr lang="en-US" sz="2200" b="1" u="sng" dirty="0">
                <a:ln w="50800"/>
                <a:solidFill>
                  <a:schemeClr val="bg1">
                    <a:shade val="50000"/>
                  </a:schemeClr>
                </a:solidFill>
              </a:rPr>
              <a:t>Hagar</a:t>
            </a:r>
            <a:endParaRPr lang="en-US" sz="2200" dirty="0"/>
          </a:p>
        </p:txBody>
      </p:sp>
      <p:sp>
        <p:nvSpPr>
          <p:cNvPr id="5" name="Rectangle 4"/>
          <p:cNvSpPr/>
          <p:nvPr/>
        </p:nvSpPr>
        <p:spPr>
          <a:xfrm>
            <a:off x="3810000" y="1828800"/>
            <a:ext cx="1204176" cy="430887"/>
          </a:xfrm>
          <a:prstGeom prst="rect">
            <a:avLst/>
          </a:prstGeom>
        </p:spPr>
        <p:txBody>
          <a:bodyPr wrap="none">
            <a:spAutoFit/>
          </a:bodyPr>
          <a:lstStyle/>
          <a:p>
            <a:r>
              <a:rPr lang="en-US" sz="2200" b="1" u="sng" dirty="0" err="1">
                <a:ln w="50800"/>
                <a:solidFill>
                  <a:schemeClr val="bg1">
                    <a:shade val="50000"/>
                  </a:schemeClr>
                </a:solidFill>
              </a:rPr>
              <a:t>Keturah</a:t>
            </a:r>
            <a:endParaRPr lang="en-US" sz="2200" dirty="0"/>
          </a:p>
        </p:txBody>
      </p:sp>
      <p:cxnSp>
        <p:nvCxnSpPr>
          <p:cNvPr id="13" name="Straight Connector 12"/>
          <p:cNvCxnSpPr/>
          <p:nvPr/>
        </p:nvCxnSpPr>
        <p:spPr bwMode="auto">
          <a:xfrm>
            <a:off x="2734642" y="1600200"/>
            <a:ext cx="426575" cy="0"/>
          </a:xfrm>
          <a:prstGeom prst="line">
            <a:avLst/>
          </a:prstGeom>
          <a:solidFill>
            <a:schemeClr val="accent1"/>
          </a:solidFill>
          <a:ln w="82550" cap="flat" cmpd="dbl" algn="ctr">
            <a:solidFill>
              <a:schemeClr val="bg1"/>
            </a:solidFill>
            <a:prstDash val="solid"/>
            <a:round/>
            <a:headEnd type="none" w="med" len="med"/>
            <a:tailEnd type="none" w="med" len="med"/>
          </a:ln>
          <a:effectLst/>
        </p:spPr>
      </p:cxnSp>
      <p:cxnSp>
        <p:nvCxnSpPr>
          <p:cNvPr id="15" name="Straight Connector 14"/>
          <p:cNvCxnSpPr/>
          <p:nvPr/>
        </p:nvCxnSpPr>
        <p:spPr bwMode="auto">
          <a:xfrm flipV="1">
            <a:off x="1237749" y="1752600"/>
            <a:ext cx="286251" cy="152400"/>
          </a:xfrm>
          <a:prstGeom prst="line">
            <a:avLst/>
          </a:prstGeom>
          <a:solidFill>
            <a:schemeClr val="accent1"/>
          </a:solidFill>
          <a:ln w="82550" cap="flat" cmpd="dbl" algn="ctr">
            <a:solidFill>
              <a:schemeClr val="bg1"/>
            </a:solidFill>
            <a:prstDash val="solid"/>
            <a:round/>
            <a:headEnd type="none" w="med" len="med"/>
            <a:tailEnd type="none" w="med" len="med"/>
          </a:ln>
          <a:effectLst/>
        </p:spPr>
      </p:cxnSp>
      <p:cxnSp>
        <p:nvCxnSpPr>
          <p:cNvPr id="19" name="Straight Connector 18"/>
          <p:cNvCxnSpPr/>
          <p:nvPr/>
        </p:nvCxnSpPr>
        <p:spPr bwMode="auto">
          <a:xfrm>
            <a:off x="2939844" y="1646904"/>
            <a:ext cx="0" cy="775157"/>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2" name="Straight Connector 21"/>
          <p:cNvCxnSpPr/>
          <p:nvPr/>
        </p:nvCxnSpPr>
        <p:spPr bwMode="auto">
          <a:xfrm>
            <a:off x="1371600" y="1888563"/>
            <a:ext cx="0" cy="361615"/>
          </a:xfrm>
          <a:prstGeom prst="line">
            <a:avLst/>
          </a:prstGeom>
          <a:solidFill>
            <a:schemeClr val="accent1"/>
          </a:solidFill>
          <a:ln w="9525" cap="flat" cmpd="sng" algn="ctr">
            <a:solidFill>
              <a:srgbClr val="002060"/>
            </a:solidFill>
            <a:prstDash val="solid"/>
            <a:round/>
            <a:headEnd type="none" w="med" len="med"/>
            <a:tailEnd type="none" w="med" len="med"/>
          </a:ln>
          <a:effectLst/>
        </p:spPr>
      </p:cxnSp>
      <p:sp>
        <p:nvSpPr>
          <p:cNvPr id="20" name="Rectangle 19"/>
          <p:cNvSpPr/>
          <p:nvPr/>
        </p:nvSpPr>
        <p:spPr>
          <a:xfrm>
            <a:off x="838200" y="2114490"/>
            <a:ext cx="1037463" cy="400110"/>
          </a:xfrm>
          <a:prstGeom prst="rect">
            <a:avLst/>
          </a:prstGeom>
        </p:spPr>
        <p:txBody>
          <a:bodyPr wrap="none">
            <a:spAutoFit/>
          </a:bodyPr>
          <a:lstStyle/>
          <a:p>
            <a:r>
              <a:rPr lang="en-US" sz="2000" b="1" i="1" dirty="0">
                <a:ln w="50800"/>
                <a:solidFill>
                  <a:schemeClr val="bg1">
                    <a:shade val="50000"/>
                  </a:schemeClr>
                </a:solidFill>
              </a:rPr>
              <a:t>Ishmael</a:t>
            </a:r>
            <a:endParaRPr lang="en-US" sz="2000" dirty="0"/>
          </a:p>
        </p:txBody>
      </p:sp>
      <p:sp>
        <p:nvSpPr>
          <p:cNvPr id="24" name="Rectangle 23"/>
          <p:cNvSpPr/>
          <p:nvPr/>
        </p:nvSpPr>
        <p:spPr>
          <a:xfrm>
            <a:off x="2599068" y="2343090"/>
            <a:ext cx="753732" cy="400110"/>
          </a:xfrm>
          <a:prstGeom prst="rect">
            <a:avLst/>
          </a:prstGeom>
        </p:spPr>
        <p:txBody>
          <a:bodyPr wrap="none">
            <a:spAutoFit/>
          </a:bodyPr>
          <a:lstStyle/>
          <a:p>
            <a:r>
              <a:rPr lang="en-US" sz="2000" b="1" i="1" dirty="0">
                <a:ln w="50800"/>
                <a:solidFill>
                  <a:schemeClr val="bg1">
                    <a:shade val="50000"/>
                  </a:schemeClr>
                </a:solidFill>
              </a:rPr>
              <a:t>Isaac</a:t>
            </a:r>
            <a:endParaRPr lang="en-US" sz="2000" dirty="0"/>
          </a:p>
        </p:txBody>
      </p:sp>
      <p:sp>
        <p:nvSpPr>
          <p:cNvPr id="23" name="Rectangle 22"/>
          <p:cNvSpPr/>
          <p:nvPr/>
        </p:nvSpPr>
        <p:spPr>
          <a:xfrm>
            <a:off x="3909827" y="2507159"/>
            <a:ext cx="1324346" cy="769441"/>
          </a:xfrm>
          <a:prstGeom prst="rect">
            <a:avLst/>
          </a:prstGeom>
        </p:spPr>
        <p:txBody>
          <a:bodyPr>
            <a:spAutoFit/>
          </a:bodyPr>
          <a:lstStyle/>
          <a:p>
            <a:pPr algn="ctr"/>
            <a:r>
              <a:rPr lang="en-US" sz="2200" b="1" i="1" dirty="0">
                <a:ln w="50800"/>
                <a:solidFill>
                  <a:schemeClr val="bg1">
                    <a:shade val="50000"/>
                  </a:schemeClr>
                </a:solidFill>
              </a:rPr>
              <a:t>Medan</a:t>
            </a:r>
          </a:p>
          <a:p>
            <a:pPr algn="ctr"/>
            <a:r>
              <a:rPr lang="en-US" sz="2200" b="1" i="1" dirty="0">
                <a:ln w="50800"/>
                <a:solidFill>
                  <a:schemeClr val="bg1">
                    <a:shade val="50000"/>
                  </a:schemeClr>
                </a:solidFill>
              </a:rPr>
              <a:t>Midian</a:t>
            </a:r>
            <a:endParaRPr lang="en-US" sz="2200" dirty="0"/>
          </a:p>
        </p:txBody>
      </p:sp>
      <p:cxnSp>
        <p:nvCxnSpPr>
          <p:cNvPr id="26" name="Straight Connector 25"/>
          <p:cNvCxnSpPr/>
          <p:nvPr/>
        </p:nvCxnSpPr>
        <p:spPr bwMode="auto">
          <a:xfrm>
            <a:off x="4419600" y="2201378"/>
            <a:ext cx="0" cy="361615"/>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17" name="Straight Connector 16"/>
          <p:cNvCxnSpPr/>
          <p:nvPr/>
        </p:nvCxnSpPr>
        <p:spPr bwMode="auto">
          <a:xfrm>
            <a:off x="2743200" y="1752600"/>
            <a:ext cx="1106425" cy="291643"/>
          </a:xfrm>
          <a:prstGeom prst="line">
            <a:avLst/>
          </a:prstGeom>
          <a:solidFill>
            <a:schemeClr val="accent1"/>
          </a:solidFill>
          <a:ln w="82550" cap="flat" cmpd="dbl"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3161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4" grpId="0"/>
      <p:bldP spid="2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2" name="Text Box 4"/>
          <p:cNvSpPr txBox="1">
            <a:spLocks noChangeArrowheads="1"/>
          </p:cNvSpPr>
          <p:nvPr/>
        </p:nvSpPr>
        <p:spPr bwMode="auto">
          <a:xfrm>
            <a:off x="152400" y="914400"/>
            <a:ext cx="8382000" cy="5509200"/>
          </a:xfrm>
          <a:prstGeom prst="rect">
            <a:avLst/>
          </a:prstGeom>
          <a:gradFill>
            <a:gsLst>
              <a:gs pos="0">
                <a:schemeClr val="tx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9525">
            <a:solidFill>
              <a:schemeClr val="accent1"/>
            </a:solidFill>
            <a:miter lim="800000"/>
            <a:headEnd/>
            <a:tailEnd/>
          </a:ln>
          <a:effectLst>
            <a:outerShdw blurRad="50800" dist="127000" dir="13500000" algn="br" rotWithShape="0">
              <a:prstClr val="black">
                <a:alpha val="40000"/>
              </a:prstClr>
            </a:outerShdw>
          </a:effectLst>
        </p:spPr>
        <p:txBody>
          <a:bodyPr wrap="square">
            <a:spAutoFit/>
          </a:bodyPr>
          <a:lstStyle/>
          <a:p>
            <a:pPr>
              <a:spcBef>
                <a:spcPct val="50000"/>
              </a:spcBef>
            </a:pPr>
            <a:r>
              <a:rPr lang="en-US" b="1" u="sng" dirty="0">
                <a:effectLst>
                  <a:outerShdw blurRad="38100" dist="38100" dir="2700000" algn="tl">
                    <a:srgbClr val="000000"/>
                  </a:outerShdw>
                </a:effectLst>
                <a:latin typeface="Georgia" pitchFamily="18" charset="0"/>
              </a:rPr>
              <a:t>Genesis 27</a:t>
            </a:r>
            <a:endParaRPr lang="en-US" u="sng" dirty="0">
              <a:latin typeface="Georgia" pitchFamily="18" charset="0"/>
            </a:endParaRPr>
          </a:p>
          <a:p>
            <a:r>
              <a:rPr lang="en-US" baseline="30000" dirty="0">
                <a:effectLst>
                  <a:outerShdw blurRad="38100" dist="38100" dir="2700000" algn="tl">
                    <a:srgbClr val="000000">
                      <a:alpha val="43137"/>
                    </a:srgbClr>
                  </a:outerShdw>
                </a:effectLst>
              </a:rPr>
              <a:t>5 </a:t>
            </a:r>
            <a:r>
              <a:rPr lang="en-US" dirty="0">
                <a:effectLst>
                  <a:outerShdw blurRad="38100" dist="38100" dir="2700000" algn="tl">
                    <a:srgbClr val="000000">
                      <a:alpha val="43137"/>
                    </a:srgbClr>
                  </a:outerShdw>
                </a:effectLst>
              </a:rPr>
              <a:t>Then they sat down to eat a meal. And as they raised their eyes and looked, behold, a caravan of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was coming from Gilead, with their camels bearing aromatic gum and balm and myrrh, on their way to bring them down to Egypt. </a:t>
            </a:r>
            <a:r>
              <a:rPr lang="en-US" baseline="30000" dirty="0">
                <a:effectLst>
                  <a:outerShdw blurRad="38100" dist="38100" dir="2700000" algn="tl">
                    <a:srgbClr val="000000">
                      <a:alpha val="43137"/>
                    </a:srgbClr>
                  </a:outerShdw>
                </a:effectLst>
              </a:rPr>
              <a:t>26 </a:t>
            </a:r>
            <a:r>
              <a:rPr lang="en-US" dirty="0">
                <a:effectLst>
                  <a:outerShdw blurRad="38100" dist="38100" dir="2700000" algn="tl">
                    <a:srgbClr val="000000">
                      <a:alpha val="43137"/>
                    </a:srgbClr>
                  </a:outerShdw>
                </a:effectLst>
              </a:rPr>
              <a:t>Judah said to his brothers, “What profit is it for us to kill our brother and cover up his blood? </a:t>
            </a:r>
            <a:r>
              <a:rPr lang="en-US" baseline="30000" dirty="0">
                <a:effectLst>
                  <a:outerShdw blurRad="38100" dist="38100" dir="2700000" algn="tl">
                    <a:srgbClr val="000000">
                      <a:alpha val="43137"/>
                    </a:srgbClr>
                  </a:outerShdw>
                </a:effectLst>
              </a:rPr>
              <a:t>27 </a:t>
            </a:r>
            <a:r>
              <a:rPr lang="en-US" dirty="0">
                <a:effectLst>
                  <a:outerShdw blurRad="38100" dist="38100" dir="2700000" algn="tl">
                    <a:srgbClr val="000000">
                      <a:alpha val="43137"/>
                    </a:srgbClr>
                  </a:outerShdw>
                </a:effectLst>
              </a:rPr>
              <a:t>Come and let us sell him to the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and not lay our hands on him, for he is our brother, our own flesh.” And his brothers listened to him. </a:t>
            </a:r>
            <a:r>
              <a:rPr lang="en-US" baseline="30000" dirty="0">
                <a:effectLst>
                  <a:outerShdw blurRad="38100" dist="38100" dir="2700000" algn="tl">
                    <a:srgbClr val="000000">
                      <a:alpha val="43137"/>
                    </a:srgbClr>
                  </a:outerShdw>
                </a:effectLst>
              </a:rPr>
              <a:t>28 </a:t>
            </a:r>
            <a:r>
              <a:rPr lang="en-US" dirty="0">
                <a:effectLst>
                  <a:outerShdw blurRad="38100" dist="38100" dir="2700000" algn="tl">
                    <a:srgbClr val="000000">
                      <a:alpha val="43137"/>
                    </a:srgbClr>
                  </a:outerShdw>
                </a:effectLst>
              </a:rPr>
              <a:t>Then some </a:t>
            </a:r>
            <a:r>
              <a:rPr lang="en-US" dirty="0" err="1">
                <a:effectLst>
                  <a:outerShdw blurRad="38100" dist="38100" dir="2700000" algn="tl">
                    <a:srgbClr val="000000">
                      <a:alpha val="43137"/>
                    </a:srgbClr>
                  </a:outerShdw>
                </a:effectLst>
              </a:rPr>
              <a:t>Midianite</a:t>
            </a:r>
            <a:r>
              <a:rPr lang="en-US" dirty="0">
                <a:effectLst>
                  <a:outerShdw blurRad="38100" dist="38100" dir="2700000" algn="tl">
                    <a:srgbClr val="000000">
                      <a:alpha val="43137"/>
                    </a:srgbClr>
                  </a:outerShdw>
                </a:effectLst>
              </a:rPr>
              <a:t> traders passed by, so they pulled him up and lifted Joseph out of the pit, and sold him to the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for twenty shekels of silver. Thus they brought Joseph into Egypt.</a:t>
            </a:r>
          </a:p>
          <a:p>
            <a:endParaRPr lang="en-US" baseline="30000" dirty="0">
              <a:effectLst>
                <a:outerShdw blurRad="38100" dist="38100" dir="2700000" algn="tl">
                  <a:srgbClr val="000000">
                    <a:alpha val="43137"/>
                  </a:srgbClr>
                </a:outerShdw>
              </a:effectLst>
            </a:endParaRPr>
          </a:p>
          <a:p>
            <a:r>
              <a:rPr lang="en-US" baseline="30000" dirty="0">
                <a:effectLst>
                  <a:outerShdw blurRad="38100" dist="38100" dir="2700000" algn="tl">
                    <a:srgbClr val="000000">
                      <a:alpha val="43137"/>
                    </a:srgbClr>
                  </a:outerShdw>
                </a:effectLst>
              </a:rPr>
              <a:t>36 </a:t>
            </a:r>
            <a:r>
              <a:rPr lang="en-US" dirty="0">
                <a:effectLst>
                  <a:outerShdw blurRad="38100" dist="38100" dir="2700000" algn="tl">
                    <a:srgbClr val="000000">
                      <a:alpha val="43137"/>
                    </a:srgbClr>
                  </a:outerShdw>
                </a:effectLst>
              </a:rPr>
              <a:t>Meanwhile, the </a:t>
            </a:r>
            <a:r>
              <a:rPr lang="en-US" dirty="0" err="1">
                <a:effectLst>
                  <a:outerShdw blurRad="38100" dist="38100" dir="2700000" algn="tl">
                    <a:srgbClr val="000000">
                      <a:alpha val="43137"/>
                    </a:srgbClr>
                  </a:outerShdw>
                </a:effectLst>
              </a:rPr>
              <a:t>Midianites</a:t>
            </a:r>
            <a:r>
              <a:rPr lang="en-US" dirty="0">
                <a:effectLst>
                  <a:outerShdw blurRad="38100" dist="38100" dir="2700000" algn="tl">
                    <a:srgbClr val="000000">
                      <a:alpha val="43137"/>
                    </a:srgbClr>
                  </a:outerShdw>
                </a:effectLst>
              </a:rPr>
              <a:t> sold him in Egypt to Potiphar, Pharaoh’s officer, the captain of the bodyguard.</a:t>
            </a:r>
          </a:p>
        </p:txBody>
      </p:sp>
      <p:sp>
        <p:nvSpPr>
          <p:cNvPr id="13" name="Rounded Rectangle 12"/>
          <p:cNvSpPr/>
          <p:nvPr/>
        </p:nvSpPr>
        <p:spPr bwMode="auto">
          <a:xfrm>
            <a:off x="4278630" y="17526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4" name="Rounded Rectangle 13"/>
          <p:cNvSpPr/>
          <p:nvPr/>
        </p:nvSpPr>
        <p:spPr bwMode="auto">
          <a:xfrm>
            <a:off x="6027912" y="32004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ounded Rectangle 14"/>
          <p:cNvSpPr/>
          <p:nvPr/>
        </p:nvSpPr>
        <p:spPr bwMode="auto">
          <a:xfrm>
            <a:off x="1552748" y="46482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6" name="Rounded Rectangle 15"/>
          <p:cNvSpPr/>
          <p:nvPr/>
        </p:nvSpPr>
        <p:spPr bwMode="auto">
          <a:xfrm>
            <a:off x="5334000" y="3886200"/>
            <a:ext cx="129540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7" name="Rounded Rectangle 16"/>
          <p:cNvSpPr/>
          <p:nvPr/>
        </p:nvSpPr>
        <p:spPr bwMode="auto">
          <a:xfrm>
            <a:off x="2385060" y="5523194"/>
            <a:ext cx="1424940" cy="490884"/>
          </a:xfrm>
          <a:prstGeom prst="roundRect">
            <a:avLst/>
          </a:prstGeom>
          <a:gradFill>
            <a:gsLst>
              <a:gs pos="0">
                <a:schemeClr val="bg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19050" cap="flat" cmpd="sng" algn="ctr">
            <a:solidFill>
              <a:srgbClr val="FFFF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chemeClr val="tx1"/>
                </a:solidFill>
                <a:effectLst>
                  <a:outerShdw blurRad="38100" dist="38100" dir="2700000" algn="tl">
                    <a:srgbClr val="000000">
                      <a:alpha val="43137"/>
                    </a:srgbClr>
                  </a:outerShdw>
                </a:effectLst>
                <a:latin typeface="Times New Roman" charset="0"/>
              </a:rPr>
              <a:t>Medanites</a:t>
            </a:r>
            <a:endParaRPr kumimoji="0" lang="en-US" sz="2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charset="0"/>
            </a:endParaRPr>
          </a:p>
        </p:txBody>
      </p:sp>
      <p:sp>
        <p:nvSpPr>
          <p:cNvPr id="18" name="Rounded Rectangle 17"/>
          <p:cNvSpPr/>
          <p:nvPr/>
        </p:nvSpPr>
        <p:spPr bwMode="auto">
          <a:xfrm>
            <a:off x="2373630" y="5530644"/>
            <a:ext cx="1424940" cy="490884"/>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3" name="Rectangle 2"/>
          <p:cNvSpPr/>
          <p:nvPr/>
        </p:nvSpPr>
        <p:spPr>
          <a:xfrm>
            <a:off x="307856" y="228600"/>
            <a:ext cx="5398540" cy="3231654"/>
          </a:xfrm>
          <a:prstGeom prst="rect">
            <a:avLst/>
          </a:prstGeom>
          <a:solidFill>
            <a:schemeClr val="tx1"/>
          </a:solidFill>
          <a:ln>
            <a:solidFill>
              <a:schemeClr val="bg1"/>
            </a:solidFill>
          </a:ln>
          <a:effectLst>
            <a:outerShdw blurRad="50800" dist="101600" dir="13500000" algn="br" rotWithShape="0">
              <a:prstClr val="black">
                <a:alpha val="40000"/>
              </a:prstClr>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u="sng" cap="none" spc="0" dirty="0">
                <a:ln w="50800"/>
                <a:solidFill>
                  <a:schemeClr val="bg1">
                    <a:shade val="50000"/>
                  </a:schemeClr>
                </a:solidFill>
                <a:effectLst/>
              </a:rPr>
              <a:t>One Explanation</a:t>
            </a:r>
          </a:p>
          <a:p>
            <a:r>
              <a:rPr lang="en-US" sz="2000" b="1" dirty="0" err="1">
                <a:ln w="50800"/>
                <a:solidFill>
                  <a:schemeClr val="bg1">
                    <a:shade val="50000"/>
                  </a:schemeClr>
                </a:solidFill>
                <a:latin typeface="Calibri" panose="020F0502020204030204" pitchFamily="34" charset="0"/>
              </a:rPr>
              <a:t>Midianites</a:t>
            </a:r>
            <a:r>
              <a:rPr lang="en-US" sz="2000" b="1" dirty="0">
                <a:ln w="50800"/>
                <a:solidFill>
                  <a:schemeClr val="bg1">
                    <a:shade val="50000"/>
                  </a:schemeClr>
                </a:solidFill>
                <a:latin typeface="Calibri" panose="020F0502020204030204" pitchFamily="34" charset="0"/>
              </a:rPr>
              <a:t> had kings, and a territory</a:t>
            </a:r>
          </a:p>
          <a:p>
            <a:r>
              <a:rPr lang="en-US" sz="2000" b="1" cap="none" spc="0" dirty="0">
                <a:ln w="50800"/>
                <a:solidFill>
                  <a:schemeClr val="bg1">
                    <a:shade val="50000"/>
                  </a:schemeClr>
                </a:solidFill>
                <a:effectLst/>
                <a:latin typeface="Calibri" panose="020F0502020204030204" pitchFamily="34" charset="0"/>
              </a:rPr>
              <a:t>	Numbers 31:8</a:t>
            </a:r>
          </a:p>
          <a:p>
            <a:r>
              <a:rPr lang="en-US" sz="2000" b="1" dirty="0" err="1">
                <a:ln w="50800"/>
                <a:solidFill>
                  <a:schemeClr val="bg1">
                    <a:shade val="50000"/>
                  </a:schemeClr>
                </a:solidFill>
                <a:latin typeface="Calibri" panose="020F0502020204030204" pitchFamily="34" charset="0"/>
              </a:rPr>
              <a:t>Ishmaelites</a:t>
            </a:r>
            <a:r>
              <a:rPr lang="en-US" sz="2000" b="1" dirty="0">
                <a:ln w="50800"/>
                <a:solidFill>
                  <a:schemeClr val="bg1">
                    <a:shade val="50000"/>
                  </a:schemeClr>
                </a:solidFill>
                <a:latin typeface="Calibri" panose="020F0502020204030204" pitchFamily="34" charset="0"/>
              </a:rPr>
              <a:t> were nomads</a:t>
            </a:r>
          </a:p>
          <a:p>
            <a:r>
              <a:rPr lang="en-US" sz="2000" b="1" dirty="0">
                <a:ln w="50800"/>
                <a:solidFill>
                  <a:schemeClr val="bg1">
                    <a:shade val="50000"/>
                  </a:schemeClr>
                </a:solidFill>
                <a:latin typeface="Calibri" panose="020F0502020204030204" pitchFamily="34" charset="0"/>
              </a:rPr>
              <a:t>	 Genesis 16:12, </a:t>
            </a:r>
            <a:r>
              <a:rPr lang="en-US" sz="2000" b="1" i="1" dirty="0">
                <a:ln w="50800"/>
                <a:solidFill>
                  <a:schemeClr val="bg1">
                    <a:shade val="50000"/>
                  </a:schemeClr>
                </a:solidFill>
                <a:latin typeface="Calibri" panose="020F0502020204030204" pitchFamily="34" charset="0"/>
              </a:rPr>
              <a:t>“wild donkey of a man”</a:t>
            </a:r>
          </a:p>
          <a:p>
            <a:pPr marL="342900" indent="-342900">
              <a:buFont typeface="Arial" panose="020B0604020202020204" pitchFamily="34" charset="0"/>
              <a:buChar char="•"/>
            </a:pPr>
            <a:r>
              <a:rPr lang="en-US" sz="2000" i="1" cap="none" spc="0" dirty="0" err="1">
                <a:ln w="50800"/>
                <a:solidFill>
                  <a:schemeClr val="bg1">
                    <a:shade val="50000"/>
                  </a:schemeClr>
                </a:solidFill>
                <a:effectLst/>
                <a:latin typeface="Calibri" panose="020F0502020204030204" pitchFamily="34" charset="0"/>
              </a:rPr>
              <a:t>Ishmaelites</a:t>
            </a:r>
            <a:r>
              <a:rPr lang="en-US" sz="2000" i="1" cap="none" spc="0" dirty="0">
                <a:ln w="50800"/>
                <a:solidFill>
                  <a:schemeClr val="bg1">
                    <a:shade val="50000"/>
                  </a:schemeClr>
                </a:solidFill>
                <a:effectLst/>
                <a:latin typeface="Calibri" panose="020F0502020204030204" pitchFamily="34" charset="0"/>
              </a:rPr>
              <a:t> moved about among </a:t>
            </a:r>
            <a:r>
              <a:rPr lang="en-US" sz="2000" i="1" cap="none" spc="0" dirty="0" err="1">
                <a:ln w="50800"/>
                <a:solidFill>
                  <a:schemeClr val="bg1">
                    <a:shade val="50000"/>
                  </a:schemeClr>
                </a:solidFill>
                <a:effectLst/>
                <a:latin typeface="Calibri" panose="020F0502020204030204" pitchFamily="34" charset="0"/>
              </a:rPr>
              <a:t>Midianites</a:t>
            </a:r>
            <a:endParaRPr lang="en-US" sz="2000" i="1" cap="none" spc="0" dirty="0">
              <a:ln w="50800"/>
              <a:solidFill>
                <a:schemeClr val="bg1">
                  <a:shade val="50000"/>
                </a:schemeClr>
              </a:solidFill>
              <a:effectLst/>
              <a:latin typeface="Calibri" panose="020F0502020204030204" pitchFamily="34" charset="0"/>
            </a:endParaRPr>
          </a:p>
          <a:p>
            <a:pPr marL="342900" indent="-342900">
              <a:buFont typeface="Arial" panose="020B0604020202020204" pitchFamily="34" charset="0"/>
              <a:buChar char="•"/>
            </a:pPr>
            <a:r>
              <a:rPr lang="en-US" sz="2000" i="1" dirty="0">
                <a:ln w="50800"/>
                <a:solidFill>
                  <a:schemeClr val="bg1">
                    <a:shade val="50000"/>
                  </a:schemeClr>
                </a:solidFill>
                <a:latin typeface="Calibri" panose="020F0502020204030204" pitchFamily="34" charset="0"/>
              </a:rPr>
              <a:t>Names became somewhat interchangeable</a:t>
            </a:r>
          </a:p>
          <a:p>
            <a:pPr marL="342900" indent="-342900">
              <a:buFont typeface="Arial" panose="020B0604020202020204" pitchFamily="34" charset="0"/>
              <a:buChar char="•"/>
            </a:pPr>
            <a:r>
              <a:rPr lang="en-US" sz="2000" i="1" cap="none" spc="0" dirty="0">
                <a:ln w="50800"/>
                <a:solidFill>
                  <a:schemeClr val="bg1">
                    <a:shade val="50000"/>
                  </a:schemeClr>
                </a:solidFill>
                <a:effectLst/>
                <a:latin typeface="Calibri" panose="020F0502020204030204" pitchFamily="34" charset="0"/>
              </a:rPr>
              <a:t>Judges 8:5-24, Gideon defeated “Midian,” but the plunder was from “</a:t>
            </a:r>
            <a:r>
              <a:rPr lang="en-US" sz="2000" i="1" cap="none" spc="0" dirty="0" err="1">
                <a:ln w="50800"/>
                <a:solidFill>
                  <a:schemeClr val="bg1">
                    <a:shade val="50000"/>
                  </a:schemeClr>
                </a:solidFill>
                <a:effectLst/>
                <a:latin typeface="Calibri" panose="020F0502020204030204" pitchFamily="34" charset="0"/>
              </a:rPr>
              <a:t>Ishmaelites</a:t>
            </a:r>
            <a:r>
              <a:rPr lang="en-US" sz="2000" i="1" cap="none" spc="0" dirty="0">
                <a:ln w="50800"/>
                <a:solidFill>
                  <a:schemeClr val="bg1">
                    <a:shade val="50000"/>
                  </a:schemeClr>
                </a:solidFill>
                <a:effectLst/>
                <a:latin typeface="Calibri" panose="020F0502020204030204" pitchFamily="34" charset="0"/>
              </a:rPr>
              <a:t>”</a:t>
            </a:r>
            <a:endParaRPr lang="en-US" sz="2200" b="1" i="1" dirty="0">
              <a:ln w="50800"/>
              <a:solidFill>
                <a:schemeClr val="bg1">
                  <a:shade val="50000"/>
                </a:schemeClr>
              </a:solidFill>
            </a:endParaRPr>
          </a:p>
          <a:p>
            <a:pPr algn="ctr"/>
            <a:endParaRPr lang="en-US" sz="2200" b="1" i="1" cap="none" spc="0" dirty="0">
              <a:ln w="50800"/>
              <a:solidFill>
                <a:schemeClr val="bg1">
                  <a:shade val="50000"/>
                </a:schemeClr>
              </a:solidFill>
              <a:effectLst/>
            </a:endParaRPr>
          </a:p>
        </p:txBody>
      </p:sp>
    </p:spTree>
    <p:extLst>
      <p:ext uri="{BB962C8B-B14F-4D97-AF65-F5344CB8AC3E}">
        <p14:creationId xmlns:p14="http://schemas.microsoft.com/office/powerpoint/2010/main" val="366621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152400" y="914400"/>
            <a:ext cx="8382000" cy="5509200"/>
          </a:xfrm>
          <a:prstGeom prst="rect">
            <a:avLst/>
          </a:prstGeom>
          <a:gradFill>
            <a:gsLst>
              <a:gs pos="0">
                <a:schemeClr val="tx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9525">
            <a:solidFill>
              <a:schemeClr val="accent1"/>
            </a:solidFill>
            <a:miter lim="800000"/>
            <a:headEnd/>
            <a:tailEnd/>
          </a:ln>
          <a:effectLst>
            <a:outerShdw blurRad="50800" dist="127000" dir="13500000" algn="br" rotWithShape="0">
              <a:prstClr val="black">
                <a:alpha val="40000"/>
              </a:prstClr>
            </a:outerShdw>
          </a:effectLst>
        </p:spPr>
        <p:txBody>
          <a:bodyPr wrap="square">
            <a:spAutoFit/>
          </a:bodyPr>
          <a:lstStyle/>
          <a:p>
            <a:pPr>
              <a:spcBef>
                <a:spcPct val="50000"/>
              </a:spcBef>
            </a:pPr>
            <a:r>
              <a:rPr lang="en-US" b="1" u="sng" dirty="0">
                <a:effectLst>
                  <a:outerShdw blurRad="38100" dist="38100" dir="2700000" algn="tl">
                    <a:srgbClr val="000000"/>
                  </a:outerShdw>
                </a:effectLst>
                <a:latin typeface="Georgia" pitchFamily="18" charset="0"/>
              </a:rPr>
              <a:t>Genesis 37</a:t>
            </a:r>
            <a:endParaRPr lang="en-US" u="sng" dirty="0">
              <a:latin typeface="Georgia" pitchFamily="18" charset="0"/>
            </a:endParaRPr>
          </a:p>
          <a:p>
            <a:r>
              <a:rPr lang="en-US" baseline="30000" dirty="0">
                <a:effectLst>
                  <a:outerShdw blurRad="38100" dist="38100" dir="2700000" algn="tl">
                    <a:srgbClr val="000000">
                      <a:alpha val="43137"/>
                    </a:srgbClr>
                  </a:outerShdw>
                </a:effectLst>
              </a:rPr>
              <a:t>5 </a:t>
            </a:r>
            <a:r>
              <a:rPr lang="en-US" dirty="0">
                <a:effectLst>
                  <a:outerShdw blurRad="38100" dist="38100" dir="2700000" algn="tl">
                    <a:srgbClr val="000000">
                      <a:alpha val="43137"/>
                    </a:srgbClr>
                  </a:outerShdw>
                </a:effectLst>
              </a:rPr>
              <a:t>Then they sat down to eat a meal. And as they raised their eyes and looked, behold, a caravan of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was coming from Gilead, with their camels bearing aromatic gum and balm and myrrh, on their way to bring them down to Egypt. </a:t>
            </a:r>
            <a:r>
              <a:rPr lang="en-US" baseline="30000" dirty="0">
                <a:effectLst>
                  <a:outerShdw blurRad="38100" dist="38100" dir="2700000" algn="tl">
                    <a:srgbClr val="000000">
                      <a:alpha val="43137"/>
                    </a:srgbClr>
                  </a:outerShdw>
                </a:effectLst>
              </a:rPr>
              <a:t>26 </a:t>
            </a:r>
            <a:r>
              <a:rPr lang="en-US" dirty="0">
                <a:effectLst>
                  <a:outerShdw blurRad="38100" dist="38100" dir="2700000" algn="tl">
                    <a:srgbClr val="000000">
                      <a:alpha val="43137"/>
                    </a:srgbClr>
                  </a:outerShdw>
                </a:effectLst>
              </a:rPr>
              <a:t>Judah said to his brothers, “What profit is it for us to kill our brother and cover up his blood? </a:t>
            </a:r>
            <a:r>
              <a:rPr lang="en-US" baseline="30000" dirty="0">
                <a:effectLst>
                  <a:outerShdw blurRad="38100" dist="38100" dir="2700000" algn="tl">
                    <a:srgbClr val="000000">
                      <a:alpha val="43137"/>
                    </a:srgbClr>
                  </a:outerShdw>
                </a:effectLst>
              </a:rPr>
              <a:t>27 </a:t>
            </a:r>
            <a:r>
              <a:rPr lang="en-US" dirty="0">
                <a:effectLst>
                  <a:outerShdw blurRad="38100" dist="38100" dir="2700000" algn="tl">
                    <a:srgbClr val="000000">
                      <a:alpha val="43137"/>
                    </a:srgbClr>
                  </a:outerShdw>
                </a:effectLst>
              </a:rPr>
              <a:t>Come and let us sell him to the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and not lay our hands on him, for he is our brother, our own flesh.” And his brothers listened to him. </a:t>
            </a:r>
            <a:r>
              <a:rPr lang="en-US" baseline="30000" dirty="0">
                <a:effectLst>
                  <a:outerShdw blurRad="38100" dist="38100" dir="2700000" algn="tl">
                    <a:srgbClr val="000000">
                      <a:alpha val="43137"/>
                    </a:srgbClr>
                  </a:outerShdw>
                </a:effectLst>
              </a:rPr>
              <a:t>28 </a:t>
            </a:r>
            <a:r>
              <a:rPr lang="en-US" dirty="0">
                <a:effectLst>
                  <a:outerShdw blurRad="38100" dist="38100" dir="2700000" algn="tl">
                    <a:srgbClr val="000000">
                      <a:alpha val="43137"/>
                    </a:srgbClr>
                  </a:outerShdw>
                </a:effectLst>
              </a:rPr>
              <a:t>Then some </a:t>
            </a:r>
            <a:r>
              <a:rPr lang="en-US" dirty="0" err="1">
                <a:effectLst>
                  <a:outerShdw blurRad="38100" dist="38100" dir="2700000" algn="tl">
                    <a:srgbClr val="000000">
                      <a:alpha val="43137"/>
                    </a:srgbClr>
                  </a:outerShdw>
                </a:effectLst>
              </a:rPr>
              <a:t>Midianite</a:t>
            </a:r>
            <a:r>
              <a:rPr lang="en-US" dirty="0">
                <a:effectLst>
                  <a:outerShdw blurRad="38100" dist="38100" dir="2700000" algn="tl">
                    <a:srgbClr val="000000">
                      <a:alpha val="43137"/>
                    </a:srgbClr>
                  </a:outerShdw>
                </a:effectLst>
              </a:rPr>
              <a:t> traders passed by, so they pulled him up and lifted Joseph out of the pit, and sold him to the </a:t>
            </a:r>
            <a:r>
              <a:rPr lang="en-US" dirty="0" err="1">
                <a:effectLst>
                  <a:outerShdw blurRad="38100" dist="38100" dir="2700000" algn="tl">
                    <a:srgbClr val="000000">
                      <a:alpha val="43137"/>
                    </a:srgbClr>
                  </a:outerShdw>
                </a:effectLst>
              </a:rPr>
              <a:t>Ishmaelites</a:t>
            </a:r>
            <a:r>
              <a:rPr lang="en-US" dirty="0">
                <a:effectLst>
                  <a:outerShdw blurRad="38100" dist="38100" dir="2700000" algn="tl">
                    <a:srgbClr val="000000">
                      <a:alpha val="43137"/>
                    </a:srgbClr>
                  </a:outerShdw>
                </a:effectLst>
              </a:rPr>
              <a:t> for twenty shekels of silver. Thus they brought Joseph into Egypt.</a:t>
            </a:r>
          </a:p>
          <a:p>
            <a:endParaRPr lang="en-US" baseline="30000" dirty="0">
              <a:effectLst>
                <a:outerShdw blurRad="38100" dist="38100" dir="2700000" algn="tl">
                  <a:srgbClr val="000000">
                    <a:alpha val="43137"/>
                  </a:srgbClr>
                </a:outerShdw>
              </a:effectLst>
            </a:endParaRPr>
          </a:p>
          <a:p>
            <a:r>
              <a:rPr lang="en-US" baseline="30000" dirty="0">
                <a:effectLst>
                  <a:outerShdw blurRad="38100" dist="38100" dir="2700000" algn="tl">
                    <a:srgbClr val="000000">
                      <a:alpha val="43137"/>
                    </a:srgbClr>
                  </a:outerShdw>
                </a:effectLst>
              </a:rPr>
              <a:t>36 </a:t>
            </a:r>
            <a:r>
              <a:rPr lang="en-US" dirty="0">
                <a:effectLst>
                  <a:outerShdw blurRad="38100" dist="38100" dir="2700000" algn="tl">
                    <a:srgbClr val="000000">
                      <a:alpha val="43137"/>
                    </a:srgbClr>
                  </a:outerShdw>
                </a:effectLst>
              </a:rPr>
              <a:t>Meanwhile, the </a:t>
            </a:r>
            <a:r>
              <a:rPr lang="en-US" dirty="0" err="1">
                <a:effectLst>
                  <a:outerShdw blurRad="38100" dist="38100" dir="2700000" algn="tl">
                    <a:srgbClr val="000000">
                      <a:alpha val="43137"/>
                    </a:srgbClr>
                  </a:outerShdw>
                </a:effectLst>
              </a:rPr>
              <a:t>Midianites</a:t>
            </a:r>
            <a:r>
              <a:rPr lang="en-US" dirty="0">
                <a:effectLst>
                  <a:outerShdw blurRad="38100" dist="38100" dir="2700000" algn="tl">
                    <a:srgbClr val="000000">
                      <a:alpha val="43137"/>
                    </a:srgbClr>
                  </a:outerShdw>
                </a:effectLst>
              </a:rPr>
              <a:t> sold him in Egypt to Potiphar, Pharaoh’s officer, the captain of the bodyguard.</a:t>
            </a:r>
          </a:p>
        </p:txBody>
      </p:sp>
      <p:sp>
        <p:nvSpPr>
          <p:cNvPr id="16" name="Rounded Rectangle 15"/>
          <p:cNvSpPr/>
          <p:nvPr/>
        </p:nvSpPr>
        <p:spPr bwMode="auto">
          <a:xfrm>
            <a:off x="4278630" y="17526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7" name="Rounded Rectangle 16"/>
          <p:cNvSpPr/>
          <p:nvPr/>
        </p:nvSpPr>
        <p:spPr bwMode="auto">
          <a:xfrm>
            <a:off x="6027912" y="32004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8" name="Rounded Rectangle 17"/>
          <p:cNvSpPr/>
          <p:nvPr/>
        </p:nvSpPr>
        <p:spPr bwMode="auto">
          <a:xfrm>
            <a:off x="1552748" y="4648200"/>
            <a:ext cx="142494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9" name="Rounded Rectangle 18"/>
          <p:cNvSpPr/>
          <p:nvPr/>
        </p:nvSpPr>
        <p:spPr bwMode="auto">
          <a:xfrm>
            <a:off x="5334000" y="3886200"/>
            <a:ext cx="1295400" cy="304800"/>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0" name="Rounded Rectangle 19"/>
          <p:cNvSpPr/>
          <p:nvPr/>
        </p:nvSpPr>
        <p:spPr bwMode="auto">
          <a:xfrm>
            <a:off x="2385060" y="5523194"/>
            <a:ext cx="1424940" cy="490884"/>
          </a:xfrm>
          <a:prstGeom prst="roundRect">
            <a:avLst/>
          </a:prstGeom>
          <a:gradFill>
            <a:gsLst>
              <a:gs pos="0">
                <a:schemeClr val="bg1">
                  <a:lumMod val="50000"/>
                </a:schemeClr>
              </a:gs>
              <a:gs pos="20000">
                <a:schemeClr val="bg1">
                  <a:lumMod val="50000"/>
                  <a:lumOff val="50000"/>
                </a:schemeClr>
              </a:gs>
              <a:gs pos="50000">
                <a:schemeClr val="bg1">
                  <a:lumMod val="65000"/>
                  <a:lumOff val="35000"/>
                </a:schemeClr>
              </a:gs>
              <a:gs pos="75000">
                <a:schemeClr val="bg1">
                  <a:lumMod val="75000"/>
                  <a:lumOff val="25000"/>
                </a:schemeClr>
              </a:gs>
            </a:gsLst>
            <a:lin ang="5400000" scaled="0"/>
          </a:gradFill>
          <a:ln w="19050" cap="flat" cmpd="sng" algn="ctr">
            <a:solidFill>
              <a:srgbClr val="FFFF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chemeClr val="tx1"/>
                </a:solidFill>
                <a:effectLst>
                  <a:outerShdw blurRad="38100" dist="38100" dir="2700000" algn="tl">
                    <a:srgbClr val="000000">
                      <a:alpha val="43137"/>
                    </a:srgbClr>
                  </a:outerShdw>
                </a:effectLst>
                <a:latin typeface="Times New Roman" charset="0"/>
              </a:rPr>
              <a:t>Medanites</a:t>
            </a:r>
            <a:endParaRPr kumimoji="0" lang="en-US" sz="2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charset="0"/>
            </a:endParaRPr>
          </a:p>
        </p:txBody>
      </p:sp>
      <p:sp>
        <p:nvSpPr>
          <p:cNvPr id="21" name="Rounded Rectangle 20"/>
          <p:cNvSpPr/>
          <p:nvPr/>
        </p:nvSpPr>
        <p:spPr bwMode="auto">
          <a:xfrm>
            <a:off x="2373630" y="5530644"/>
            <a:ext cx="1424940" cy="490884"/>
          </a:xfrm>
          <a:prstGeom prst="round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3" name="Rectangle 2"/>
          <p:cNvSpPr/>
          <p:nvPr/>
        </p:nvSpPr>
        <p:spPr>
          <a:xfrm>
            <a:off x="305531" y="258096"/>
            <a:ext cx="3352069" cy="1046440"/>
          </a:xfrm>
          <a:prstGeom prst="rect">
            <a:avLst/>
          </a:prstGeom>
          <a:solidFill>
            <a:schemeClr val="tx1"/>
          </a:solidFill>
          <a:ln>
            <a:solidFill>
              <a:schemeClr val="bg1"/>
            </a:solidFill>
          </a:ln>
          <a:effectLst>
            <a:outerShdw blurRad="50800" dist="101600" dir="13500000" algn="br" rotWithShape="0">
              <a:prstClr val="black">
                <a:alpha val="40000"/>
              </a:prstClr>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u="sng" cap="none" spc="0" dirty="0">
                <a:ln w="50800"/>
                <a:solidFill>
                  <a:schemeClr val="bg1">
                    <a:shade val="50000"/>
                  </a:schemeClr>
                </a:solidFill>
                <a:effectLst/>
              </a:rPr>
              <a:t>Another Explanation</a:t>
            </a:r>
          </a:p>
          <a:p>
            <a:r>
              <a:rPr lang="en-US" sz="2000" b="1" dirty="0">
                <a:ln w="50800"/>
                <a:solidFill>
                  <a:schemeClr val="bg1">
                    <a:shade val="50000"/>
                  </a:schemeClr>
                </a:solidFill>
                <a:latin typeface="Calibri" panose="020F0502020204030204" pitchFamily="34" charset="0"/>
              </a:rPr>
              <a:t>Jewish commentators see a series of transactions…</a:t>
            </a:r>
          </a:p>
        </p:txBody>
      </p:sp>
    </p:spTree>
    <p:extLst>
      <p:ext uri="{BB962C8B-B14F-4D97-AF65-F5344CB8AC3E}">
        <p14:creationId xmlns:p14="http://schemas.microsoft.com/office/powerpoint/2010/main" val="163702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3" name="Rectangle 2"/>
          <p:cNvSpPr/>
          <p:nvPr/>
        </p:nvSpPr>
        <p:spPr>
          <a:xfrm>
            <a:off x="305531" y="248960"/>
            <a:ext cx="3352069" cy="1046440"/>
          </a:xfrm>
          <a:prstGeom prst="rect">
            <a:avLst/>
          </a:prstGeom>
          <a:solidFill>
            <a:schemeClr val="tx1"/>
          </a:solidFill>
          <a:ln>
            <a:solidFill>
              <a:schemeClr val="bg1"/>
            </a:solidFill>
          </a:ln>
          <a:effectLst>
            <a:outerShdw blurRad="50800" dist="101600" dir="13500000" algn="br" rotWithShape="0">
              <a:prstClr val="black">
                <a:alpha val="40000"/>
              </a:prstClr>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u="sng" cap="none" spc="0" dirty="0">
                <a:ln w="50800"/>
                <a:solidFill>
                  <a:schemeClr val="bg1">
                    <a:shade val="50000"/>
                  </a:schemeClr>
                </a:solidFill>
                <a:effectLst/>
              </a:rPr>
              <a:t>Another Explanation</a:t>
            </a:r>
          </a:p>
          <a:p>
            <a:r>
              <a:rPr lang="en-US" sz="2000" b="1" dirty="0">
                <a:ln w="50800"/>
                <a:solidFill>
                  <a:schemeClr val="bg1">
                    <a:shade val="50000"/>
                  </a:schemeClr>
                </a:solidFill>
                <a:latin typeface="Calibri" panose="020F0502020204030204" pitchFamily="34" charset="0"/>
              </a:rPr>
              <a:t>Jewish commentators see a series of transactions…</a:t>
            </a:r>
          </a:p>
        </p:txBody>
      </p:sp>
      <p:sp>
        <p:nvSpPr>
          <p:cNvPr id="4" name="Rectangle 3"/>
          <p:cNvSpPr/>
          <p:nvPr/>
        </p:nvSpPr>
        <p:spPr>
          <a:xfrm>
            <a:off x="152401" y="1765518"/>
            <a:ext cx="5105400" cy="1384995"/>
          </a:xfrm>
          <a:prstGeom prst="rect">
            <a:avLst/>
          </a:prstGeom>
          <a:gradFill>
            <a:gsLst>
              <a:gs pos="0">
                <a:schemeClr val="bg1">
                  <a:lumMod val="50000"/>
                  <a:alpha val="50000"/>
                </a:schemeClr>
              </a:gs>
              <a:gs pos="20000">
                <a:schemeClr val="bg1">
                  <a:lumMod val="65000"/>
                  <a:lumOff val="35000"/>
                </a:schemeClr>
              </a:gs>
              <a:gs pos="50000">
                <a:schemeClr val="bg1">
                  <a:lumMod val="75000"/>
                  <a:lumOff val="25000"/>
                </a:schemeClr>
              </a:gs>
              <a:gs pos="75000">
                <a:schemeClr val="bg1">
                  <a:lumMod val="85000"/>
                  <a:lumOff val="15000"/>
                </a:schemeClr>
              </a:gs>
            </a:gsLst>
            <a:lin ang="5400000" scaled="0"/>
          </a:gradFill>
          <a:ln>
            <a:solidFill>
              <a:schemeClr val="bg1"/>
            </a:solidFill>
          </a:ln>
        </p:spPr>
        <p:txBody>
          <a:bodyPr wrap="square" lIns="91440" tIns="45720" rIns="91440" bIns="45720">
            <a:spAutoFit/>
          </a:bodyPr>
          <a:lstStyle/>
          <a:p>
            <a:pPr algn="ct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They saw </a:t>
            </a:r>
            <a:r>
              <a:rPr lang="en-US" sz="2800" b="1" u="sng"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ISHMAELITES</a:t>
            </a: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 in the area and at Judah’s suggestion</a:t>
            </a:r>
          </a:p>
          <a:p>
            <a:pPr algn="ct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 purposed to sell Joseph to them</a:t>
            </a:r>
          </a:p>
        </p:txBody>
      </p:sp>
      <p:sp>
        <p:nvSpPr>
          <p:cNvPr id="12" name="Rectangle 11"/>
          <p:cNvSpPr/>
          <p:nvPr/>
        </p:nvSpPr>
        <p:spPr>
          <a:xfrm>
            <a:off x="152400" y="3491805"/>
            <a:ext cx="5105400" cy="1384995"/>
          </a:xfrm>
          <a:prstGeom prst="rect">
            <a:avLst/>
          </a:prstGeom>
          <a:gradFill>
            <a:gsLst>
              <a:gs pos="0">
                <a:schemeClr val="bg1">
                  <a:lumMod val="50000"/>
                  <a:alpha val="50000"/>
                </a:schemeClr>
              </a:gs>
              <a:gs pos="20000">
                <a:schemeClr val="bg1">
                  <a:lumMod val="65000"/>
                  <a:lumOff val="35000"/>
                </a:schemeClr>
              </a:gs>
              <a:gs pos="50000">
                <a:schemeClr val="bg1">
                  <a:lumMod val="75000"/>
                  <a:lumOff val="25000"/>
                </a:schemeClr>
              </a:gs>
              <a:gs pos="75000">
                <a:schemeClr val="bg1">
                  <a:lumMod val="85000"/>
                  <a:lumOff val="15000"/>
                </a:schemeClr>
              </a:gs>
            </a:gsLst>
            <a:lin ang="5400000" scaled="0"/>
          </a:gradFill>
          <a:ln>
            <a:solidFill>
              <a:schemeClr val="bg1"/>
            </a:solidFill>
          </a:ln>
        </p:spPr>
        <p:txBody>
          <a:bodyPr wrap="square" lIns="91440" tIns="45720" rIns="91440" bIns="45720">
            <a:spAutoFit/>
          </a:bodyPr>
          <a:lstStyle/>
          <a:p>
            <a:pPr algn="ctr"/>
            <a:r>
              <a:rPr lang="en-US" sz="2800" b="1" u="sng"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MIDIANITES</a:t>
            </a: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 showed up, pulled Joseph out of the pit, and sold him to the </a:t>
            </a:r>
            <a:r>
              <a:rPr lang="en-US" sz="2800" b="1" u="sng"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ISHMAELITES</a:t>
            </a:r>
          </a:p>
        </p:txBody>
      </p:sp>
      <p:sp>
        <p:nvSpPr>
          <p:cNvPr id="13" name="Rectangle 12"/>
          <p:cNvSpPr/>
          <p:nvPr/>
        </p:nvSpPr>
        <p:spPr>
          <a:xfrm>
            <a:off x="152400" y="5181600"/>
            <a:ext cx="5105400" cy="1384995"/>
          </a:xfrm>
          <a:prstGeom prst="rect">
            <a:avLst/>
          </a:prstGeom>
          <a:gradFill>
            <a:gsLst>
              <a:gs pos="0">
                <a:schemeClr val="bg1">
                  <a:lumMod val="50000"/>
                  <a:alpha val="50000"/>
                </a:schemeClr>
              </a:gs>
              <a:gs pos="20000">
                <a:schemeClr val="bg1">
                  <a:lumMod val="65000"/>
                  <a:lumOff val="35000"/>
                </a:schemeClr>
              </a:gs>
              <a:gs pos="50000">
                <a:schemeClr val="bg1">
                  <a:lumMod val="75000"/>
                  <a:lumOff val="25000"/>
                </a:schemeClr>
              </a:gs>
              <a:gs pos="75000">
                <a:schemeClr val="bg1">
                  <a:lumMod val="85000"/>
                  <a:lumOff val="15000"/>
                </a:schemeClr>
              </a:gs>
            </a:gsLst>
            <a:lin ang="5400000" scaled="0"/>
          </a:gradFill>
          <a:ln>
            <a:solidFill>
              <a:schemeClr val="bg1"/>
            </a:solidFill>
          </a:ln>
        </p:spPr>
        <p:txBody>
          <a:bodyPr wrap="square" lIns="91440" tIns="45720" rIns="91440" bIns="45720">
            <a:spAutoFit/>
          </a:bodyPr>
          <a:lstStyle/>
          <a:p>
            <a:pPr algn="ct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Genesis 39:1 says Potiphar “bought him from the </a:t>
            </a:r>
            <a:r>
              <a:rPr lang="en-US" sz="2800" b="1" u="sng"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ISHMAELITES</a:t>
            </a: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a:t>
            </a:r>
          </a:p>
        </p:txBody>
      </p:sp>
      <p:sp>
        <p:nvSpPr>
          <p:cNvPr id="14" name="Rectangle 13"/>
          <p:cNvSpPr/>
          <p:nvPr/>
        </p:nvSpPr>
        <p:spPr>
          <a:xfrm>
            <a:off x="5519291" y="1752600"/>
            <a:ext cx="3487057" cy="1384995"/>
          </a:xfrm>
          <a:prstGeom prst="rect">
            <a:avLst/>
          </a:prstGeom>
          <a:gradFill>
            <a:gsLst>
              <a:gs pos="0">
                <a:schemeClr val="bg1">
                  <a:lumMod val="50000"/>
                  <a:alpha val="50000"/>
                </a:schemeClr>
              </a:gs>
              <a:gs pos="20000">
                <a:schemeClr val="bg1">
                  <a:lumMod val="65000"/>
                  <a:lumOff val="35000"/>
                </a:schemeClr>
              </a:gs>
              <a:gs pos="50000">
                <a:schemeClr val="bg1">
                  <a:lumMod val="75000"/>
                  <a:lumOff val="25000"/>
                </a:schemeClr>
              </a:gs>
              <a:gs pos="75000">
                <a:schemeClr val="bg1">
                  <a:lumMod val="85000"/>
                  <a:lumOff val="15000"/>
                </a:schemeClr>
              </a:gs>
            </a:gsLst>
            <a:lin ang="5400000" scaled="0"/>
          </a:gradFill>
          <a:ln>
            <a:solidFill>
              <a:schemeClr val="bg1"/>
            </a:solidFill>
          </a:ln>
        </p:spPr>
        <p:txBody>
          <a:bodyPr wrap="square" lIns="91440" tIns="45720" rIns="91440" bIns="45720">
            <a:spAutoFit/>
          </a:bodyPr>
          <a:lstStyle/>
          <a:p>
            <a:pPr algn="ct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Judas agreed to sell Jesus to the </a:t>
            </a:r>
            <a:r>
              <a:rPr lang="en-US" sz="2800" b="1" u="sng"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chief priests</a:t>
            </a:r>
          </a:p>
        </p:txBody>
      </p:sp>
      <p:sp>
        <p:nvSpPr>
          <p:cNvPr id="15" name="Rectangle 14"/>
          <p:cNvSpPr/>
          <p:nvPr/>
        </p:nvSpPr>
        <p:spPr>
          <a:xfrm>
            <a:off x="5501148" y="3491805"/>
            <a:ext cx="3487057" cy="1384995"/>
          </a:xfrm>
          <a:prstGeom prst="rect">
            <a:avLst/>
          </a:prstGeom>
          <a:gradFill>
            <a:gsLst>
              <a:gs pos="0">
                <a:schemeClr val="bg1">
                  <a:lumMod val="50000"/>
                  <a:alpha val="50000"/>
                </a:schemeClr>
              </a:gs>
              <a:gs pos="20000">
                <a:schemeClr val="bg1">
                  <a:lumMod val="65000"/>
                  <a:lumOff val="35000"/>
                </a:schemeClr>
              </a:gs>
              <a:gs pos="50000">
                <a:schemeClr val="bg1">
                  <a:lumMod val="75000"/>
                  <a:lumOff val="25000"/>
                </a:schemeClr>
              </a:gs>
              <a:gs pos="75000">
                <a:schemeClr val="bg1">
                  <a:lumMod val="85000"/>
                  <a:lumOff val="15000"/>
                </a:schemeClr>
              </a:gs>
            </a:gsLst>
            <a:lin ang="5400000" scaled="0"/>
          </a:gradFill>
          <a:ln>
            <a:solidFill>
              <a:schemeClr val="bg1"/>
            </a:solidFill>
          </a:ln>
        </p:spPr>
        <p:txBody>
          <a:bodyPr wrap="square" lIns="91440" tIns="45720" rIns="91440" bIns="45720">
            <a:spAutoFit/>
          </a:bodyPr>
          <a:lstStyle/>
          <a:p>
            <a:pPr algn="ct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The </a:t>
            </a:r>
            <a:r>
              <a:rPr lang="en-US" sz="2800" b="1" u="sng"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Mob</a:t>
            </a: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 showed up and took Jesus to the </a:t>
            </a:r>
            <a:r>
              <a:rPr lang="en-US" sz="2800" b="1" u="sng"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chief priests</a:t>
            </a:r>
          </a:p>
        </p:txBody>
      </p:sp>
      <p:sp>
        <p:nvSpPr>
          <p:cNvPr id="16" name="Rectangle 15"/>
          <p:cNvSpPr/>
          <p:nvPr/>
        </p:nvSpPr>
        <p:spPr>
          <a:xfrm>
            <a:off x="5501148" y="5168205"/>
            <a:ext cx="3487057" cy="1384995"/>
          </a:xfrm>
          <a:prstGeom prst="rect">
            <a:avLst/>
          </a:prstGeom>
          <a:gradFill>
            <a:gsLst>
              <a:gs pos="0">
                <a:schemeClr val="bg1">
                  <a:lumMod val="50000"/>
                  <a:alpha val="50000"/>
                </a:schemeClr>
              </a:gs>
              <a:gs pos="20000">
                <a:schemeClr val="bg1">
                  <a:lumMod val="65000"/>
                  <a:lumOff val="35000"/>
                </a:schemeClr>
              </a:gs>
              <a:gs pos="50000">
                <a:schemeClr val="bg1">
                  <a:lumMod val="75000"/>
                  <a:lumOff val="25000"/>
                </a:schemeClr>
              </a:gs>
              <a:gs pos="75000">
                <a:schemeClr val="bg1">
                  <a:lumMod val="85000"/>
                  <a:lumOff val="15000"/>
                </a:schemeClr>
              </a:gs>
            </a:gsLst>
            <a:lin ang="5400000" scaled="0"/>
          </a:gradFill>
          <a:ln>
            <a:solidFill>
              <a:schemeClr val="bg1"/>
            </a:solidFill>
          </a:ln>
        </p:spPr>
        <p:txBody>
          <a:bodyPr wrap="square" lIns="91440" tIns="45720" rIns="91440" bIns="45720">
            <a:spAutoFit/>
          </a:bodyPr>
          <a:lstStyle/>
          <a:p>
            <a:pPr algn="ctr"/>
            <a:r>
              <a:rPr lang="en-US" sz="2800" b="1"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Jesus was delivered  to Pilate by the</a:t>
            </a:r>
          </a:p>
          <a:p>
            <a:pPr algn="ctr"/>
            <a:r>
              <a:rPr lang="en-US" sz="2800" b="1" u="sng" cap="none" spc="0" dirty="0">
                <a:ln w="1905">
                  <a:solidFill>
                    <a:srgbClr val="002060"/>
                  </a:solidFill>
                </a:ln>
                <a:effectLst>
                  <a:outerShdw blurRad="38100" dist="38100" dir="2700000" algn="tl">
                    <a:srgbClr val="000000">
                      <a:alpha val="43137"/>
                    </a:srgbClr>
                  </a:outerShdw>
                </a:effectLst>
                <a:latin typeface="Calibri" panose="020F0502020204030204" pitchFamily="34" charset="0"/>
              </a:rPr>
              <a:t>chief priests</a:t>
            </a:r>
          </a:p>
        </p:txBody>
      </p:sp>
    </p:spTree>
    <p:extLst>
      <p:ext uri="{BB962C8B-B14F-4D97-AF65-F5344CB8AC3E}">
        <p14:creationId xmlns:p14="http://schemas.microsoft.com/office/powerpoint/2010/main" val="415599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uiExpand="1" build="p" animBg="1"/>
      <p:bldP spid="15" grpId="0" uiExpand="1" build="p" animBg="1"/>
      <p:bldP spid="16"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bwMode="auto">
          <a:xfrm>
            <a:off x="0" y="1821597"/>
            <a:ext cx="9144000" cy="503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115" y="1905000"/>
            <a:ext cx="6112885" cy="3750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7"/>
          <p:cNvSpPr txBox="1">
            <a:spLocks noChangeArrowheads="1"/>
          </p:cNvSpPr>
          <p:nvPr/>
        </p:nvSpPr>
        <p:spPr bwMode="auto">
          <a:xfrm>
            <a:off x="1066800" y="381000"/>
            <a:ext cx="6858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a:effectLst>
                  <a:outerShdw blurRad="38100" dist="38100" dir="2700000" algn="tl">
                    <a:srgbClr val="000000"/>
                  </a:outerShdw>
                </a:effectLst>
                <a:latin typeface="Verdana" pitchFamily="34" charset="0"/>
              </a:rPr>
              <a:t>Joseph: A Type of the Christ</a:t>
            </a:r>
            <a:endParaRPr lang="en-US" dirty="0"/>
          </a:p>
        </p:txBody>
      </p:sp>
      <p:sp>
        <p:nvSpPr>
          <p:cNvPr id="29700" name="Text Box 4"/>
          <p:cNvSpPr txBox="1">
            <a:spLocks noChangeArrowheads="1"/>
          </p:cNvSpPr>
          <p:nvPr/>
        </p:nvSpPr>
        <p:spPr bwMode="auto">
          <a:xfrm>
            <a:off x="2175164" y="2354723"/>
            <a:ext cx="4987636" cy="2979277"/>
          </a:xfrm>
          <a:prstGeom prst="rect">
            <a:avLst/>
          </a:prstGeom>
          <a:noFill/>
          <a:ln w="9525">
            <a:noFill/>
            <a:miter lim="800000"/>
            <a:headEnd/>
            <a:tailEnd/>
          </a:ln>
          <a:effectLst/>
        </p:spPr>
        <p:txBody>
          <a:bodyPr wrap="square">
            <a:spAutoFit/>
          </a:bodyPr>
          <a:lstStyle/>
          <a:p>
            <a:pPr>
              <a:spcBef>
                <a:spcPct val="50000"/>
              </a:spcBef>
            </a:pPr>
            <a:r>
              <a:rPr lang="en-US" sz="2800" b="1" u="sng" dirty="0">
                <a:solidFill>
                  <a:schemeClr val="bg1"/>
                </a:solidFill>
                <a:latin typeface="Georgia" pitchFamily="18" charset="0"/>
              </a:rPr>
              <a:t>Gen. 50:20</a:t>
            </a:r>
            <a:endParaRPr lang="en-US" sz="2800" u="sng" dirty="0">
              <a:solidFill>
                <a:schemeClr val="bg1"/>
              </a:solidFill>
              <a:latin typeface="Georgia" pitchFamily="18" charset="0"/>
            </a:endParaRPr>
          </a:p>
          <a:p>
            <a:pPr>
              <a:spcBef>
                <a:spcPct val="50000"/>
              </a:spcBef>
            </a:pPr>
            <a:r>
              <a:rPr lang="en-US" sz="2800" dirty="0">
                <a:solidFill>
                  <a:schemeClr val="bg1"/>
                </a:solidFill>
                <a:latin typeface="Georgia" pitchFamily="18" charset="0"/>
              </a:rPr>
              <a:t>And as for you, ye meant evil against me; but God meant it for good, to bring to pass, as it is this day, to save much people alive.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apezoid 7"/>
          <p:cNvSpPr/>
          <p:nvPr/>
        </p:nvSpPr>
        <p:spPr>
          <a:xfrm rot="4297590">
            <a:off x="4844401" y="-252808"/>
            <a:ext cx="1222723" cy="8237773"/>
          </a:xfrm>
          <a:prstGeom prst="trapezoi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9" name="Trapezoid 8"/>
          <p:cNvSpPr/>
          <p:nvPr/>
        </p:nvSpPr>
        <p:spPr>
          <a:xfrm rot="20511552">
            <a:off x="2858480" y="2700862"/>
            <a:ext cx="1344995" cy="3892083"/>
          </a:xfrm>
          <a:prstGeom prst="trapezoi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7" name="Rectangle 6"/>
          <p:cNvSpPr/>
          <p:nvPr/>
        </p:nvSpPr>
        <p:spPr>
          <a:xfrm>
            <a:off x="381000" y="76200"/>
            <a:ext cx="8458200" cy="6695551"/>
          </a:xfrm>
          <a:prstGeom prst="rect">
            <a:avLst/>
          </a:prstGeom>
        </p:spPr>
        <p:txBody>
          <a:bodyPr wrap="square" numCol="2" spcCol="365760">
            <a:spAutoFit/>
          </a:bodyPr>
          <a:lstStyle/>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Beloved son</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Brothers scoffed that he would rule over them</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Sent from the father</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“Here I am” -obedient</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Sought his brothers</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Hated by those to whom he was sent</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Brothers conspired against him</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They stripped Joseph of his garment</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Cast into a pit, later raised</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Judah (one of 12) proposed to sell Joseph</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Joseph was sold for silver</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Was falsely accused, “I have done nothing”</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Was condemned with two criminals</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One criminal saved</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Joseph was put over all Egypt</a:t>
            </a:r>
          </a:p>
          <a:p>
            <a:pPr marL="285750"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Calibri"/>
              </a:rPr>
              <a:t>Prominence 30 years old</a:t>
            </a:r>
          </a:p>
          <a:p>
            <a:pPr marL="285750" indent="-285750" eaLnBrk="1" fontAlgn="auto" hangingPunct="1">
              <a:lnSpc>
                <a:spcPct val="107000"/>
              </a:lnSpc>
              <a:spcBef>
                <a:spcPts val="0"/>
              </a:spcBef>
              <a:spcAft>
                <a:spcPts val="800"/>
              </a:spcAft>
              <a:buFont typeface="Arial" panose="020B0604020202020204" pitchFamily="34" charset="0"/>
              <a:buChar char="•"/>
            </a:pPr>
            <a:r>
              <a:rPr lang="en-US" sz="1800" dirty="0">
                <a:solidFill>
                  <a:prstClr val="black"/>
                </a:solidFill>
                <a:latin typeface="Calibri"/>
              </a:rPr>
              <a:t>“Though I am Pharaoh, yet without your permission no one shall raise his hand or foot in all the land of Egypt.”</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They proclaimed before him, “Bow the knee!”</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He who was “dead” appeared to ten</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…then appeared to eleven</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Joseph's brothers did not recognize him</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Ate with 12 brothers </a:t>
            </a:r>
          </a:p>
          <a:p>
            <a:pPr marL="285750" indent="-285750" eaLnBrk="1" fontAlgn="auto" hangingPunct="1">
              <a:lnSpc>
                <a:spcPct val="107000"/>
              </a:lnSpc>
              <a:spcBef>
                <a:spcPts val="0"/>
              </a:spcBef>
              <a:spcAft>
                <a:spcPts val="0"/>
              </a:spcAft>
              <a:buFont typeface="Arial" panose="020B0604020202020204" pitchFamily="34" charset="0"/>
              <a:buChar char="•"/>
            </a:pPr>
            <a:r>
              <a:rPr lang="en-US" sz="1800" dirty="0">
                <a:solidFill>
                  <a:prstClr val="black"/>
                </a:solidFill>
                <a:latin typeface="Calibri"/>
              </a:rPr>
              <a:t>“They were dismayed at his presence”</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800"/>
              </a:spcAft>
              <a:buFont typeface="Arial" panose="020B0604020202020204" pitchFamily="34" charset="0"/>
              <a:buChar char="•"/>
            </a:pPr>
            <a:r>
              <a:rPr lang="en-US" sz="1800" dirty="0">
                <a:solidFill>
                  <a:prstClr val="black"/>
                </a:solidFill>
                <a:latin typeface="Calibri"/>
              </a:rPr>
              <a:t>“And he said, ‘I am your brother, Joseph’”</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800"/>
              </a:spcAft>
              <a:buFont typeface="Arial" panose="020B0604020202020204" pitchFamily="34" charset="0"/>
              <a:buChar char="•"/>
            </a:pPr>
            <a:r>
              <a:rPr lang="en-US" sz="1800" dirty="0">
                <a:solidFill>
                  <a:prstClr val="black"/>
                </a:solidFill>
                <a:latin typeface="Calibri"/>
              </a:rPr>
              <a:t>“God sent me before you to preserve life”</a:t>
            </a:r>
          </a:p>
          <a:p>
            <a:pPr marL="285750" indent="-285750" eaLnBrk="1" fontAlgn="auto" hangingPunct="1">
              <a:lnSpc>
                <a:spcPct val="107000"/>
              </a:lnSpc>
              <a:spcBef>
                <a:spcPts val="0"/>
              </a:spcBef>
              <a:spcAft>
                <a:spcPts val="800"/>
              </a:spcAft>
              <a:buFont typeface="Arial" panose="020B0604020202020204" pitchFamily="34" charset="0"/>
              <a:buChar char="•"/>
            </a:pPr>
            <a:r>
              <a:rPr lang="en-US" sz="1800" dirty="0">
                <a:solidFill>
                  <a:prstClr val="black"/>
                </a:solidFill>
                <a:latin typeface="Calibri"/>
              </a:rPr>
              <a:t>“You shall dwell in the land of Goshen, and you shall be near me”</a:t>
            </a:r>
            <a:endParaRPr lang="en-US" sz="1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800"/>
              </a:spcAft>
              <a:buFont typeface="Arial" panose="020B0604020202020204" pitchFamily="34" charset="0"/>
              <a:buChar char="•"/>
            </a:pPr>
            <a:r>
              <a:rPr lang="en-US" sz="1800" dirty="0">
                <a:solidFill>
                  <a:prstClr val="black"/>
                </a:solidFill>
                <a:latin typeface="Calibri"/>
              </a:rPr>
              <a:t>“I have…bought you” </a:t>
            </a:r>
          </a:p>
          <a:p>
            <a:pPr marL="285750" indent="-285750" eaLnBrk="1" fontAlgn="auto" hangingPunct="1">
              <a:lnSpc>
                <a:spcPct val="107000"/>
              </a:lnSpc>
              <a:spcBef>
                <a:spcPts val="0"/>
              </a:spcBef>
              <a:spcAft>
                <a:spcPts val="800"/>
              </a:spcAft>
              <a:buFont typeface="Arial" panose="020B0604020202020204" pitchFamily="34" charset="0"/>
              <a:buChar char="•"/>
            </a:pPr>
            <a:r>
              <a:rPr lang="en-US" sz="1800" dirty="0">
                <a:solidFill>
                  <a:prstClr val="black"/>
                </a:solidFill>
                <a:latin typeface="Calibri"/>
              </a:rPr>
              <a:t>“You have saved our lives…We will be servants”</a:t>
            </a:r>
          </a:p>
        </p:txBody>
      </p:sp>
    </p:spTree>
    <p:extLst>
      <p:ext uri="{BB962C8B-B14F-4D97-AF65-F5344CB8AC3E}">
        <p14:creationId xmlns:p14="http://schemas.microsoft.com/office/powerpoint/2010/main" val="33919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5" presetClass="emph" presetSubtype="0" nodeType="withEffect">
                                  <p:stCondLst>
                                    <p:cond delay="0"/>
                                  </p:stCondLst>
                                  <p:endCondLst>
                                    <p:cond evt="onNext" delay="0">
                                      <p:tgtEl>
                                        <p:sldTgt/>
                                      </p:tgtEl>
                                    </p:cond>
                                  </p:endCondLst>
                                  <p:iterate type="lt">
                                    <p:tmAbs val="0"/>
                                  </p:iterate>
                                  <p:childTnLst>
                                    <p:set>
                                      <p:cBhvr override="childStyle">
                                        <p:cTn id="8" dur="indefinite"/>
                                        <p:tgtEl>
                                          <p:spTgt spid="7">
                                            <p:txEl>
                                              <p:pRg st="0" end="0"/>
                                            </p:txEl>
                                          </p:spTgt>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0"/>
                                  </p:iterate>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5" presetClass="emph" presetSubtype="0" nodeType="withEffect">
                                  <p:stCondLst>
                                    <p:cond delay="0"/>
                                  </p:stCondLst>
                                  <p:endCondLst>
                                    <p:cond evt="onNext" delay="0">
                                      <p:tgtEl>
                                        <p:sldTgt/>
                                      </p:tgtEl>
                                    </p:cond>
                                  </p:endCondLst>
                                  <p:iterate type="lt">
                                    <p:tmAbs val="0"/>
                                  </p:iterate>
                                  <p:childTnLst>
                                    <p:set>
                                      <p:cBhvr override="childStyle">
                                        <p:cTn id="14" dur="indefinite"/>
                                        <p:tgtEl>
                                          <p:spTgt spid="7">
                                            <p:txEl>
                                              <p:pRg st="1" end="1"/>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5" presetClass="emph" presetSubtype="0" nodeType="withEffect">
                                  <p:stCondLst>
                                    <p:cond delay="0"/>
                                  </p:stCondLst>
                                  <p:endCondLst>
                                    <p:cond evt="onNext" delay="0">
                                      <p:tgtEl>
                                        <p:sldTgt/>
                                      </p:tgtEl>
                                    </p:cond>
                                  </p:endCondLst>
                                  <p:iterate type="lt">
                                    <p:tmAbs val="0"/>
                                  </p:iterate>
                                  <p:childTnLst>
                                    <p:set>
                                      <p:cBhvr override="childStyle">
                                        <p:cTn id="20" dur="indefinite"/>
                                        <p:tgtEl>
                                          <p:spTgt spid="7">
                                            <p:txEl>
                                              <p:pRg st="2" end="2"/>
                                            </p:txEl>
                                          </p:spTgt>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0"/>
                                  </p:iterate>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5" presetClass="emph" presetSubtype="0" nodeType="withEffect">
                                  <p:stCondLst>
                                    <p:cond delay="0"/>
                                  </p:stCondLst>
                                  <p:endCondLst>
                                    <p:cond evt="onNext" delay="0">
                                      <p:tgtEl>
                                        <p:sldTgt/>
                                      </p:tgtEl>
                                    </p:cond>
                                  </p:endCondLst>
                                  <p:iterate type="lt">
                                    <p:tmAbs val="0"/>
                                  </p:iterate>
                                  <p:childTnLst>
                                    <p:set>
                                      <p:cBhvr override="childStyle">
                                        <p:cTn id="26" dur="indefinite"/>
                                        <p:tgtEl>
                                          <p:spTgt spid="7">
                                            <p:txEl>
                                              <p:pRg st="3" end="3"/>
                                            </p:txEl>
                                          </p:spTgt>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5" presetClass="emph" presetSubtype="0" nodeType="withEffect">
                                  <p:stCondLst>
                                    <p:cond delay="0"/>
                                  </p:stCondLst>
                                  <p:endCondLst>
                                    <p:cond evt="onNext" delay="0">
                                      <p:tgtEl>
                                        <p:sldTgt/>
                                      </p:tgtEl>
                                    </p:cond>
                                  </p:endCondLst>
                                  <p:iterate type="lt">
                                    <p:tmAbs val="0"/>
                                  </p:iterate>
                                  <p:childTnLst>
                                    <p:set>
                                      <p:cBhvr override="childStyle">
                                        <p:cTn id="32" dur="indefinite"/>
                                        <p:tgtEl>
                                          <p:spTgt spid="7">
                                            <p:txEl>
                                              <p:pRg st="4" end="4"/>
                                            </p:txEl>
                                          </p:spTgt>
                                        </p:tgtEl>
                                        <p:attrNameLst>
                                          <p:attrName>style.fontWeight</p:attrName>
                                        </p:attrNameLst>
                                      </p:cBhvr>
                                      <p:to>
                                        <p:strVal val="bold"/>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type="lt">
                                    <p:tmAbs val="0"/>
                                  </p:iterate>
                                  <p:childTnLst>
                                    <p:set>
                                      <p:cBhvr>
                                        <p:cTn id="36" dur="1" fill="hold">
                                          <p:stCondLst>
                                            <p:cond delay="0"/>
                                          </p:stCondLst>
                                        </p:cTn>
                                        <p:tgtEl>
                                          <p:spTgt spid="7">
                                            <p:txEl>
                                              <p:pRg st="5" end="5"/>
                                            </p:txEl>
                                          </p:spTgt>
                                        </p:tgtEl>
                                        <p:attrNameLst>
                                          <p:attrName>style.visibility</p:attrName>
                                        </p:attrNameLst>
                                      </p:cBhvr>
                                      <p:to>
                                        <p:strVal val="visible"/>
                                      </p:to>
                                    </p:set>
                                  </p:childTnLst>
                                </p:cTn>
                              </p:par>
                              <p:par>
                                <p:cTn id="37" presetID="15" presetClass="emph" presetSubtype="0" nodeType="withEffect">
                                  <p:stCondLst>
                                    <p:cond delay="0"/>
                                  </p:stCondLst>
                                  <p:endCondLst>
                                    <p:cond evt="onNext" delay="0">
                                      <p:tgtEl>
                                        <p:sldTgt/>
                                      </p:tgtEl>
                                    </p:cond>
                                  </p:endCondLst>
                                  <p:iterate type="lt">
                                    <p:tmAbs val="0"/>
                                  </p:iterate>
                                  <p:childTnLst>
                                    <p:set>
                                      <p:cBhvr override="childStyle">
                                        <p:cTn id="38" dur="indefinite"/>
                                        <p:tgtEl>
                                          <p:spTgt spid="7">
                                            <p:txEl>
                                              <p:pRg st="5" end="5"/>
                                            </p:txEl>
                                          </p:spTgt>
                                        </p:tgtEl>
                                        <p:attrNameLst>
                                          <p:attrName>style.fontWeight</p:attrName>
                                        </p:attrNameLst>
                                      </p:cBhvr>
                                      <p:to>
                                        <p:strVal val="bol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type="lt">
                                    <p:tmAbs val="0"/>
                                  </p:iterate>
                                  <p:childTnLst>
                                    <p:set>
                                      <p:cBhvr>
                                        <p:cTn id="42" dur="1" fill="hold">
                                          <p:stCondLst>
                                            <p:cond delay="0"/>
                                          </p:stCondLst>
                                        </p:cTn>
                                        <p:tgtEl>
                                          <p:spTgt spid="7">
                                            <p:txEl>
                                              <p:pRg st="6" end="6"/>
                                            </p:txEl>
                                          </p:spTgt>
                                        </p:tgtEl>
                                        <p:attrNameLst>
                                          <p:attrName>style.visibility</p:attrName>
                                        </p:attrNameLst>
                                      </p:cBhvr>
                                      <p:to>
                                        <p:strVal val="visible"/>
                                      </p:to>
                                    </p:set>
                                  </p:childTnLst>
                                </p:cTn>
                              </p:par>
                              <p:par>
                                <p:cTn id="43" presetID="15" presetClass="emph" presetSubtype="0" nodeType="withEffect">
                                  <p:stCondLst>
                                    <p:cond delay="0"/>
                                  </p:stCondLst>
                                  <p:endCondLst>
                                    <p:cond evt="onNext" delay="0">
                                      <p:tgtEl>
                                        <p:sldTgt/>
                                      </p:tgtEl>
                                    </p:cond>
                                  </p:endCondLst>
                                  <p:iterate type="lt">
                                    <p:tmAbs val="0"/>
                                  </p:iterate>
                                  <p:childTnLst>
                                    <p:set>
                                      <p:cBhvr override="childStyle">
                                        <p:cTn id="44" dur="indefinite"/>
                                        <p:tgtEl>
                                          <p:spTgt spid="7">
                                            <p:txEl>
                                              <p:pRg st="6" end="6"/>
                                            </p:txEl>
                                          </p:spTgt>
                                        </p:tgtEl>
                                        <p:attrNameLst>
                                          <p:attrName>style.fontWeight</p:attrName>
                                        </p:attrNameLst>
                                      </p:cBhvr>
                                      <p:to>
                                        <p:strVal val="bold"/>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type="lt">
                                    <p:tmAbs val="0"/>
                                  </p:iterate>
                                  <p:childTnLst>
                                    <p:set>
                                      <p:cBhvr>
                                        <p:cTn id="48" dur="1" fill="hold">
                                          <p:stCondLst>
                                            <p:cond delay="0"/>
                                          </p:stCondLst>
                                        </p:cTn>
                                        <p:tgtEl>
                                          <p:spTgt spid="7">
                                            <p:txEl>
                                              <p:pRg st="7" end="7"/>
                                            </p:txEl>
                                          </p:spTgt>
                                        </p:tgtEl>
                                        <p:attrNameLst>
                                          <p:attrName>style.visibility</p:attrName>
                                        </p:attrNameLst>
                                      </p:cBhvr>
                                      <p:to>
                                        <p:strVal val="visible"/>
                                      </p:to>
                                    </p:set>
                                  </p:childTnLst>
                                </p:cTn>
                              </p:par>
                              <p:par>
                                <p:cTn id="49" presetID="15" presetClass="emph" presetSubtype="0" nodeType="withEffect">
                                  <p:stCondLst>
                                    <p:cond delay="0"/>
                                  </p:stCondLst>
                                  <p:endCondLst>
                                    <p:cond evt="onNext" delay="0">
                                      <p:tgtEl>
                                        <p:sldTgt/>
                                      </p:tgtEl>
                                    </p:cond>
                                  </p:endCondLst>
                                  <p:iterate type="lt">
                                    <p:tmAbs val="0"/>
                                  </p:iterate>
                                  <p:childTnLst>
                                    <p:set>
                                      <p:cBhvr override="childStyle">
                                        <p:cTn id="50" dur="indefinite"/>
                                        <p:tgtEl>
                                          <p:spTgt spid="7">
                                            <p:txEl>
                                              <p:pRg st="7" end="7"/>
                                            </p:txEl>
                                          </p:spTgt>
                                        </p:tgtEl>
                                        <p:attrNameLst>
                                          <p:attrName>style.fontWeight</p:attrName>
                                        </p:attrNameLst>
                                      </p:cBhvr>
                                      <p:to>
                                        <p:strVal val="bold"/>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type="lt">
                                    <p:tmAbs val="0"/>
                                  </p:iterate>
                                  <p:childTnLst>
                                    <p:set>
                                      <p:cBhvr>
                                        <p:cTn id="54" dur="1" fill="hold">
                                          <p:stCondLst>
                                            <p:cond delay="0"/>
                                          </p:stCondLst>
                                        </p:cTn>
                                        <p:tgtEl>
                                          <p:spTgt spid="7">
                                            <p:txEl>
                                              <p:pRg st="8" end="8"/>
                                            </p:txEl>
                                          </p:spTgt>
                                        </p:tgtEl>
                                        <p:attrNameLst>
                                          <p:attrName>style.visibility</p:attrName>
                                        </p:attrNameLst>
                                      </p:cBhvr>
                                      <p:to>
                                        <p:strVal val="visible"/>
                                      </p:to>
                                    </p:set>
                                  </p:childTnLst>
                                </p:cTn>
                              </p:par>
                              <p:par>
                                <p:cTn id="55" presetID="15" presetClass="emph" presetSubtype="0" nodeType="withEffect">
                                  <p:stCondLst>
                                    <p:cond delay="0"/>
                                  </p:stCondLst>
                                  <p:endCondLst>
                                    <p:cond evt="onNext" delay="0">
                                      <p:tgtEl>
                                        <p:sldTgt/>
                                      </p:tgtEl>
                                    </p:cond>
                                  </p:endCondLst>
                                  <p:iterate type="lt">
                                    <p:tmAbs val="0"/>
                                  </p:iterate>
                                  <p:childTnLst>
                                    <p:set>
                                      <p:cBhvr override="childStyle">
                                        <p:cTn id="56" dur="indefinite"/>
                                        <p:tgtEl>
                                          <p:spTgt spid="7">
                                            <p:txEl>
                                              <p:pRg st="8" end="8"/>
                                            </p:txEl>
                                          </p:spTgt>
                                        </p:tgtEl>
                                        <p:attrNameLst>
                                          <p:attrName>style.fontWeight</p:attrName>
                                        </p:attrNameLst>
                                      </p:cBhvr>
                                      <p:to>
                                        <p:strVal val="bold"/>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iterate type="lt">
                                    <p:tmAbs val="0"/>
                                  </p:iterate>
                                  <p:childTnLst>
                                    <p:set>
                                      <p:cBhvr>
                                        <p:cTn id="60" dur="1" fill="hold">
                                          <p:stCondLst>
                                            <p:cond delay="0"/>
                                          </p:stCondLst>
                                        </p:cTn>
                                        <p:tgtEl>
                                          <p:spTgt spid="7">
                                            <p:txEl>
                                              <p:pRg st="9" end="9"/>
                                            </p:txEl>
                                          </p:spTgt>
                                        </p:tgtEl>
                                        <p:attrNameLst>
                                          <p:attrName>style.visibility</p:attrName>
                                        </p:attrNameLst>
                                      </p:cBhvr>
                                      <p:to>
                                        <p:strVal val="visible"/>
                                      </p:to>
                                    </p:set>
                                  </p:childTnLst>
                                </p:cTn>
                              </p:par>
                              <p:par>
                                <p:cTn id="61" presetID="15" presetClass="emph" presetSubtype="0" nodeType="withEffect">
                                  <p:stCondLst>
                                    <p:cond delay="0"/>
                                  </p:stCondLst>
                                  <p:endCondLst>
                                    <p:cond evt="onNext" delay="0">
                                      <p:tgtEl>
                                        <p:sldTgt/>
                                      </p:tgtEl>
                                    </p:cond>
                                  </p:endCondLst>
                                  <p:iterate type="lt">
                                    <p:tmAbs val="0"/>
                                  </p:iterate>
                                  <p:childTnLst>
                                    <p:set>
                                      <p:cBhvr override="childStyle">
                                        <p:cTn id="62" dur="indefinite"/>
                                        <p:tgtEl>
                                          <p:spTgt spid="7">
                                            <p:txEl>
                                              <p:pRg st="9" end="9"/>
                                            </p:txEl>
                                          </p:spTgt>
                                        </p:tgtEl>
                                        <p:attrNameLst>
                                          <p:attrName>style.fontWeight</p:attrName>
                                        </p:attrNameLst>
                                      </p:cBhvr>
                                      <p:to>
                                        <p:strVal val="bold"/>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iterate type="lt">
                                    <p:tmAbs val="0"/>
                                  </p:iterate>
                                  <p:childTnLst>
                                    <p:set>
                                      <p:cBhvr>
                                        <p:cTn id="66" dur="1" fill="hold">
                                          <p:stCondLst>
                                            <p:cond delay="0"/>
                                          </p:stCondLst>
                                        </p:cTn>
                                        <p:tgtEl>
                                          <p:spTgt spid="7">
                                            <p:txEl>
                                              <p:pRg st="10" end="10"/>
                                            </p:txEl>
                                          </p:spTgt>
                                        </p:tgtEl>
                                        <p:attrNameLst>
                                          <p:attrName>style.visibility</p:attrName>
                                        </p:attrNameLst>
                                      </p:cBhvr>
                                      <p:to>
                                        <p:strVal val="visible"/>
                                      </p:to>
                                    </p:set>
                                  </p:childTnLst>
                                </p:cTn>
                              </p:par>
                              <p:par>
                                <p:cTn id="67" presetID="15" presetClass="emph" presetSubtype="0" nodeType="withEffect">
                                  <p:stCondLst>
                                    <p:cond delay="0"/>
                                  </p:stCondLst>
                                  <p:endCondLst>
                                    <p:cond evt="onNext" delay="0">
                                      <p:tgtEl>
                                        <p:sldTgt/>
                                      </p:tgtEl>
                                    </p:cond>
                                  </p:endCondLst>
                                  <p:iterate type="lt">
                                    <p:tmAbs val="0"/>
                                  </p:iterate>
                                  <p:childTnLst>
                                    <p:set>
                                      <p:cBhvr override="childStyle">
                                        <p:cTn id="68" dur="indefinite"/>
                                        <p:tgtEl>
                                          <p:spTgt spid="7">
                                            <p:txEl>
                                              <p:pRg st="10" end="10"/>
                                            </p:txEl>
                                          </p:spTgt>
                                        </p:tgtEl>
                                        <p:attrNameLst>
                                          <p:attrName>style.fontWeight</p:attrName>
                                        </p:attrNameLst>
                                      </p:cBhvr>
                                      <p:to>
                                        <p:strVal val="bold"/>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iterate type="lt">
                                    <p:tmAbs val="0"/>
                                  </p:iterate>
                                  <p:childTnLst>
                                    <p:set>
                                      <p:cBhvr>
                                        <p:cTn id="72" dur="1" fill="hold">
                                          <p:stCondLst>
                                            <p:cond delay="0"/>
                                          </p:stCondLst>
                                        </p:cTn>
                                        <p:tgtEl>
                                          <p:spTgt spid="7">
                                            <p:txEl>
                                              <p:pRg st="11" end="11"/>
                                            </p:txEl>
                                          </p:spTgt>
                                        </p:tgtEl>
                                        <p:attrNameLst>
                                          <p:attrName>style.visibility</p:attrName>
                                        </p:attrNameLst>
                                      </p:cBhvr>
                                      <p:to>
                                        <p:strVal val="visible"/>
                                      </p:to>
                                    </p:set>
                                  </p:childTnLst>
                                </p:cTn>
                              </p:par>
                              <p:par>
                                <p:cTn id="73" presetID="15" presetClass="emph" presetSubtype="0" nodeType="withEffect">
                                  <p:stCondLst>
                                    <p:cond delay="0"/>
                                  </p:stCondLst>
                                  <p:endCondLst>
                                    <p:cond evt="onNext" delay="0">
                                      <p:tgtEl>
                                        <p:sldTgt/>
                                      </p:tgtEl>
                                    </p:cond>
                                  </p:endCondLst>
                                  <p:iterate type="lt">
                                    <p:tmAbs val="0"/>
                                  </p:iterate>
                                  <p:childTnLst>
                                    <p:set>
                                      <p:cBhvr override="childStyle">
                                        <p:cTn id="74" dur="indefinite"/>
                                        <p:tgtEl>
                                          <p:spTgt spid="7">
                                            <p:txEl>
                                              <p:pRg st="11" end="11"/>
                                            </p:txEl>
                                          </p:spTgt>
                                        </p:tgtEl>
                                        <p:attrNameLst>
                                          <p:attrName>style.fontWeight</p:attrName>
                                        </p:attrNameLst>
                                      </p:cBhvr>
                                      <p:to>
                                        <p:strVal val="bold"/>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iterate type="lt">
                                    <p:tmAbs val="0"/>
                                  </p:iterate>
                                  <p:childTnLst>
                                    <p:set>
                                      <p:cBhvr>
                                        <p:cTn id="78" dur="1" fill="hold">
                                          <p:stCondLst>
                                            <p:cond delay="0"/>
                                          </p:stCondLst>
                                        </p:cTn>
                                        <p:tgtEl>
                                          <p:spTgt spid="7">
                                            <p:txEl>
                                              <p:pRg st="12" end="12"/>
                                            </p:txEl>
                                          </p:spTgt>
                                        </p:tgtEl>
                                        <p:attrNameLst>
                                          <p:attrName>style.visibility</p:attrName>
                                        </p:attrNameLst>
                                      </p:cBhvr>
                                      <p:to>
                                        <p:strVal val="visible"/>
                                      </p:to>
                                    </p:set>
                                  </p:childTnLst>
                                </p:cTn>
                              </p:par>
                              <p:par>
                                <p:cTn id="79" presetID="15" presetClass="emph" presetSubtype="0" nodeType="withEffect">
                                  <p:stCondLst>
                                    <p:cond delay="0"/>
                                  </p:stCondLst>
                                  <p:endCondLst>
                                    <p:cond evt="onNext" delay="0">
                                      <p:tgtEl>
                                        <p:sldTgt/>
                                      </p:tgtEl>
                                    </p:cond>
                                  </p:endCondLst>
                                  <p:iterate type="lt">
                                    <p:tmAbs val="0"/>
                                  </p:iterate>
                                  <p:childTnLst>
                                    <p:set>
                                      <p:cBhvr override="childStyle">
                                        <p:cTn id="80" dur="indefinite"/>
                                        <p:tgtEl>
                                          <p:spTgt spid="7">
                                            <p:txEl>
                                              <p:pRg st="12" end="12"/>
                                            </p:txEl>
                                          </p:spTgt>
                                        </p:tgtEl>
                                        <p:attrNameLst>
                                          <p:attrName>style.fontWeight</p:attrName>
                                        </p:attrNameLst>
                                      </p:cBhvr>
                                      <p:to>
                                        <p:strVal val="bold"/>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iterate type="lt">
                                    <p:tmAbs val="0"/>
                                  </p:iterate>
                                  <p:childTnLst>
                                    <p:set>
                                      <p:cBhvr>
                                        <p:cTn id="84" dur="1" fill="hold">
                                          <p:stCondLst>
                                            <p:cond delay="0"/>
                                          </p:stCondLst>
                                        </p:cTn>
                                        <p:tgtEl>
                                          <p:spTgt spid="7">
                                            <p:txEl>
                                              <p:pRg st="13" end="13"/>
                                            </p:txEl>
                                          </p:spTgt>
                                        </p:tgtEl>
                                        <p:attrNameLst>
                                          <p:attrName>style.visibility</p:attrName>
                                        </p:attrNameLst>
                                      </p:cBhvr>
                                      <p:to>
                                        <p:strVal val="visible"/>
                                      </p:to>
                                    </p:set>
                                  </p:childTnLst>
                                </p:cTn>
                              </p:par>
                              <p:par>
                                <p:cTn id="85" presetID="15" presetClass="emph" presetSubtype="0" nodeType="withEffect">
                                  <p:stCondLst>
                                    <p:cond delay="0"/>
                                  </p:stCondLst>
                                  <p:endCondLst>
                                    <p:cond evt="onNext" delay="0">
                                      <p:tgtEl>
                                        <p:sldTgt/>
                                      </p:tgtEl>
                                    </p:cond>
                                  </p:endCondLst>
                                  <p:iterate type="lt">
                                    <p:tmAbs val="0"/>
                                  </p:iterate>
                                  <p:childTnLst>
                                    <p:set>
                                      <p:cBhvr override="childStyle">
                                        <p:cTn id="86" dur="indefinite"/>
                                        <p:tgtEl>
                                          <p:spTgt spid="7">
                                            <p:txEl>
                                              <p:pRg st="13" end="13"/>
                                            </p:txEl>
                                          </p:spTgt>
                                        </p:tgtEl>
                                        <p:attrNameLst>
                                          <p:attrName>style.fontWeight</p:attrName>
                                        </p:attrNameLst>
                                      </p:cBhvr>
                                      <p:to>
                                        <p:strVal val="bold"/>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iterate type="lt">
                                    <p:tmAbs val="0"/>
                                  </p:iterate>
                                  <p:childTnLst>
                                    <p:set>
                                      <p:cBhvr>
                                        <p:cTn id="90" dur="1" fill="hold">
                                          <p:stCondLst>
                                            <p:cond delay="0"/>
                                          </p:stCondLst>
                                        </p:cTn>
                                        <p:tgtEl>
                                          <p:spTgt spid="7">
                                            <p:txEl>
                                              <p:pRg st="14" end="14"/>
                                            </p:txEl>
                                          </p:spTgt>
                                        </p:tgtEl>
                                        <p:attrNameLst>
                                          <p:attrName>style.visibility</p:attrName>
                                        </p:attrNameLst>
                                      </p:cBhvr>
                                      <p:to>
                                        <p:strVal val="visible"/>
                                      </p:to>
                                    </p:set>
                                  </p:childTnLst>
                                </p:cTn>
                              </p:par>
                              <p:par>
                                <p:cTn id="91" presetID="15" presetClass="emph" presetSubtype="0" nodeType="withEffect">
                                  <p:stCondLst>
                                    <p:cond delay="0"/>
                                  </p:stCondLst>
                                  <p:endCondLst>
                                    <p:cond evt="onNext" delay="0">
                                      <p:tgtEl>
                                        <p:sldTgt/>
                                      </p:tgtEl>
                                    </p:cond>
                                  </p:endCondLst>
                                  <p:iterate type="lt">
                                    <p:tmAbs val="0"/>
                                  </p:iterate>
                                  <p:childTnLst>
                                    <p:set>
                                      <p:cBhvr override="childStyle">
                                        <p:cTn id="92" dur="indefinite"/>
                                        <p:tgtEl>
                                          <p:spTgt spid="7">
                                            <p:txEl>
                                              <p:pRg st="14" end="14"/>
                                            </p:txEl>
                                          </p:spTgt>
                                        </p:tgtEl>
                                        <p:attrNameLst>
                                          <p:attrName>style.fontWeight</p:attrName>
                                        </p:attrNameLst>
                                      </p:cBhvr>
                                      <p:to>
                                        <p:strVal val="bold"/>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iterate type="lt">
                                    <p:tmAbs val="0"/>
                                  </p:iterate>
                                  <p:childTnLst>
                                    <p:set>
                                      <p:cBhvr>
                                        <p:cTn id="96" dur="1" fill="hold">
                                          <p:stCondLst>
                                            <p:cond delay="0"/>
                                          </p:stCondLst>
                                        </p:cTn>
                                        <p:tgtEl>
                                          <p:spTgt spid="7">
                                            <p:txEl>
                                              <p:pRg st="15" end="15"/>
                                            </p:txEl>
                                          </p:spTgt>
                                        </p:tgtEl>
                                        <p:attrNameLst>
                                          <p:attrName>style.visibility</p:attrName>
                                        </p:attrNameLst>
                                      </p:cBhvr>
                                      <p:to>
                                        <p:strVal val="visible"/>
                                      </p:to>
                                    </p:set>
                                  </p:childTnLst>
                                </p:cTn>
                              </p:par>
                              <p:par>
                                <p:cTn id="97" presetID="15" presetClass="emph" presetSubtype="0" nodeType="withEffect">
                                  <p:stCondLst>
                                    <p:cond delay="0"/>
                                  </p:stCondLst>
                                  <p:endCondLst>
                                    <p:cond evt="onNext" delay="0">
                                      <p:tgtEl>
                                        <p:sldTgt/>
                                      </p:tgtEl>
                                    </p:cond>
                                  </p:endCondLst>
                                  <p:iterate type="lt">
                                    <p:tmAbs val="0"/>
                                  </p:iterate>
                                  <p:childTnLst>
                                    <p:set>
                                      <p:cBhvr override="childStyle">
                                        <p:cTn id="98" dur="indefinite"/>
                                        <p:tgtEl>
                                          <p:spTgt spid="7">
                                            <p:txEl>
                                              <p:pRg st="15" end="15"/>
                                            </p:txEl>
                                          </p:spTgt>
                                        </p:tgtEl>
                                        <p:attrNameLst>
                                          <p:attrName>style.fontWeight</p:attrName>
                                        </p:attrNameLst>
                                      </p:cBhvr>
                                      <p:to>
                                        <p:strVal val="bold"/>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iterate type="lt">
                                    <p:tmAbs val="0"/>
                                  </p:iterate>
                                  <p:childTnLst>
                                    <p:set>
                                      <p:cBhvr>
                                        <p:cTn id="102" dur="1" fill="hold">
                                          <p:stCondLst>
                                            <p:cond delay="0"/>
                                          </p:stCondLst>
                                        </p:cTn>
                                        <p:tgtEl>
                                          <p:spTgt spid="7">
                                            <p:txEl>
                                              <p:pRg st="16" end="16"/>
                                            </p:txEl>
                                          </p:spTgt>
                                        </p:tgtEl>
                                        <p:attrNameLst>
                                          <p:attrName>style.visibility</p:attrName>
                                        </p:attrNameLst>
                                      </p:cBhvr>
                                      <p:to>
                                        <p:strVal val="visible"/>
                                      </p:to>
                                    </p:set>
                                  </p:childTnLst>
                                </p:cTn>
                              </p:par>
                              <p:par>
                                <p:cTn id="103" presetID="15" presetClass="emph" presetSubtype="0" nodeType="withEffect">
                                  <p:stCondLst>
                                    <p:cond delay="0"/>
                                  </p:stCondLst>
                                  <p:endCondLst>
                                    <p:cond evt="onNext" delay="0">
                                      <p:tgtEl>
                                        <p:sldTgt/>
                                      </p:tgtEl>
                                    </p:cond>
                                  </p:endCondLst>
                                  <p:iterate type="lt">
                                    <p:tmAbs val="0"/>
                                  </p:iterate>
                                  <p:childTnLst>
                                    <p:set>
                                      <p:cBhvr override="childStyle">
                                        <p:cTn id="104" dur="indefinite"/>
                                        <p:tgtEl>
                                          <p:spTgt spid="7">
                                            <p:txEl>
                                              <p:pRg st="16" end="16"/>
                                            </p:txEl>
                                          </p:spTgt>
                                        </p:tgtEl>
                                        <p:attrNameLst>
                                          <p:attrName>style.fontWeight</p:attrName>
                                        </p:attrNameLst>
                                      </p:cBhvr>
                                      <p:to>
                                        <p:strVal val="bold"/>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iterate type="lt">
                                    <p:tmAbs val="0"/>
                                  </p:iterate>
                                  <p:childTnLst>
                                    <p:set>
                                      <p:cBhvr>
                                        <p:cTn id="108" dur="1" fill="hold">
                                          <p:stCondLst>
                                            <p:cond delay="0"/>
                                          </p:stCondLst>
                                        </p:cTn>
                                        <p:tgtEl>
                                          <p:spTgt spid="7">
                                            <p:txEl>
                                              <p:pRg st="17" end="17"/>
                                            </p:txEl>
                                          </p:spTgt>
                                        </p:tgtEl>
                                        <p:attrNameLst>
                                          <p:attrName>style.visibility</p:attrName>
                                        </p:attrNameLst>
                                      </p:cBhvr>
                                      <p:to>
                                        <p:strVal val="visible"/>
                                      </p:to>
                                    </p:set>
                                  </p:childTnLst>
                                </p:cTn>
                              </p:par>
                              <p:par>
                                <p:cTn id="109" presetID="15" presetClass="emph" presetSubtype="0" nodeType="withEffect">
                                  <p:stCondLst>
                                    <p:cond delay="0"/>
                                  </p:stCondLst>
                                  <p:endCondLst>
                                    <p:cond evt="onNext" delay="0">
                                      <p:tgtEl>
                                        <p:sldTgt/>
                                      </p:tgtEl>
                                    </p:cond>
                                  </p:endCondLst>
                                  <p:iterate type="lt">
                                    <p:tmAbs val="0"/>
                                  </p:iterate>
                                  <p:childTnLst>
                                    <p:set>
                                      <p:cBhvr override="childStyle">
                                        <p:cTn id="110" dur="indefinite"/>
                                        <p:tgtEl>
                                          <p:spTgt spid="7">
                                            <p:txEl>
                                              <p:pRg st="17" end="17"/>
                                            </p:txEl>
                                          </p:spTgt>
                                        </p:tgtEl>
                                        <p:attrNameLst>
                                          <p:attrName>style.fontWeight</p:attrName>
                                        </p:attrNameLst>
                                      </p:cBhvr>
                                      <p:to>
                                        <p:strVal val="bold"/>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iterate type="lt">
                                    <p:tmAbs val="0"/>
                                  </p:iterate>
                                  <p:childTnLst>
                                    <p:set>
                                      <p:cBhvr>
                                        <p:cTn id="114" dur="1" fill="hold">
                                          <p:stCondLst>
                                            <p:cond delay="0"/>
                                          </p:stCondLst>
                                        </p:cTn>
                                        <p:tgtEl>
                                          <p:spTgt spid="7">
                                            <p:txEl>
                                              <p:pRg st="18" end="18"/>
                                            </p:txEl>
                                          </p:spTgt>
                                        </p:tgtEl>
                                        <p:attrNameLst>
                                          <p:attrName>style.visibility</p:attrName>
                                        </p:attrNameLst>
                                      </p:cBhvr>
                                      <p:to>
                                        <p:strVal val="visible"/>
                                      </p:to>
                                    </p:set>
                                  </p:childTnLst>
                                </p:cTn>
                              </p:par>
                              <p:par>
                                <p:cTn id="115" presetID="15" presetClass="emph" presetSubtype="0" nodeType="withEffect">
                                  <p:stCondLst>
                                    <p:cond delay="0"/>
                                  </p:stCondLst>
                                  <p:endCondLst>
                                    <p:cond evt="onNext" delay="0">
                                      <p:tgtEl>
                                        <p:sldTgt/>
                                      </p:tgtEl>
                                    </p:cond>
                                  </p:endCondLst>
                                  <p:iterate type="lt">
                                    <p:tmAbs val="0"/>
                                  </p:iterate>
                                  <p:childTnLst>
                                    <p:set>
                                      <p:cBhvr override="childStyle">
                                        <p:cTn id="116" dur="indefinite"/>
                                        <p:tgtEl>
                                          <p:spTgt spid="7">
                                            <p:txEl>
                                              <p:pRg st="18" end="18"/>
                                            </p:txEl>
                                          </p:spTgt>
                                        </p:tgtEl>
                                        <p:attrNameLst>
                                          <p:attrName>style.fontWeight</p:attrName>
                                        </p:attrNameLst>
                                      </p:cBhvr>
                                      <p:to>
                                        <p:strVal val="bold"/>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iterate type="lt">
                                    <p:tmAbs val="0"/>
                                  </p:iterate>
                                  <p:childTnLst>
                                    <p:set>
                                      <p:cBhvr>
                                        <p:cTn id="120" dur="1" fill="hold">
                                          <p:stCondLst>
                                            <p:cond delay="0"/>
                                          </p:stCondLst>
                                        </p:cTn>
                                        <p:tgtEl>
                                          <p:spTgt spid="7">
                                            <p:txEl>
                                              <p:pRg st="19" end="19"/>
                                            </p:txEl>
                                          </p:spTgt>
                                        </p:tgtEl>
                                        <p:attrNameLst>
                                          <p:attrName>style.visibility</p:attrName>
                                        </p:attrNameLst>
                                      </p:cBhvr>
                                      <p:to>
                                        <p:strVal val="visible"/>
                                      </p:to>
                                    </p:set>
                                  </p:childTnLst>
                                </p:cTn>
                              </p:par>
                              <p:par>
                                <p:cTn id="121" presetID="15" presetClass="emph" presetSubtype="0" nodeType="withEffect">
                                  <p:stCondLst>
                                    <p:cond delay="0"/>
                                  </p:stCondLst>
                                  <p:endCondLst>
                                    <p:cond evt="onNext" delay="0">
                                      <p:tgtEl>
                                        <p:sldTgt/>
                                      </p:tgtEl>
                                    </p:cond>
                                  </p:endCondLst>
                                  <p:iterate type="lt">
                                    <p:tmAbs val="0"/>
                                  </p:iterate>
                                  <p:childTnLst>
                                    <p:set>
                                      <p:cBhvr override="childStyle">
                                        <p:cTn id="122" dur="indefinite"/>
                                        <p:tgtEl>
                                          <p:spTgt spid="7">
                                            <p:txEl>
                                              <p:pRg st="19" end="19"/>
                                            </p:txEl>
                                          </p:spTgt>
                                        </p:tgtEl>
                                        <p:attrNameLst>
                                          <p:attrName>style.fontWeight</p:attrName>
                                        </p:attrNameLst>
                                      </p:cBhvr>
                                      <p:to>
                                        <p:strVal val="bold"/>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iterate type="lt">
                                    <p:tmAbs val="0"/>
                                  </p:iterate>
                                  <p:childTnLst>
                                    <p:set>
                                      <p:cBhvr>
                                        <p:cTn id="126" dur="1" fill="hold">
                                          <p:stCondLst>
                                            <p:cond delay="0"/>
                                          </p:stCondLst>
                                        </p:cTn>
                                        <p:tgtEl>
                                          <p:spTgt spid="7">
                                            <p:txEl>
                                              <p:pRg st="20" end="20"/>
                                            </p:txEl>
                                          </p:spTgt>
                                        </p:tgtEl>
                                        <p:attrNameLst>
                                          <p:attrName>style.visibility</p:attrName>
                                        </p:attrNameLst>
                                      </p:cBhvr>
                                      <p:to>
                                        <p:strVal val="visible"/>
                                      </p:to>
                                    </p:set>
                                  </p:childTnLst>
                                </p:cTn>
                              </p:par>
                              <p:par>
                                <p:cTn id="127" presetID="15" presetClass="emph" presetSubtype="0" nodeType="withEffect">
                                  <p:stCondLst>
                                    <p:cond delay="0"/>
                                  </p:stCondLst>
                                  <p:endCondLst>
                                    <p:cond evt="onNext" delay="0">
                                      <p:tgtEl>
                                        <p:sldTgt/>
                                      </p:tgtEl>
                                    </p:cond>
                                  </p:endCondLst>
                                  <p:iterate type="lt">
                                    <p:tmAbs val="0"/>
                                  </p:iterate>
                                  <p:childTnLst>
                                    <p:set>
                                      <p:cBhvr override="childStyle">
                                        <p:cTn id="128" dur="indefinite"/>
                                        <p:tgtEl>
                                          <p:spTgt spid="7">
                                            <p:txEl>
                                              <p:pRg st="20" end="20"/>
                                            </p:txEl>
                                          </p:spTgt>
                                        </p:tgtEl>
                                        <p:attrNameLst>
                                          <p:attrName>style.fontWeight</p:attrName>
                                        </p:attrNameLst>
                                      </p:cBhvr>
                                      <p:to>
                                        <p:strVal val="bold"/>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iterate type="lt">
                                    <p:tmAbs val="0"/>
                                  </p:iterate>
                                  <p:childTnLst>
                                    <p:set>
                                      <p:cBhvr>
                                        <p:cTn id="132" dur="1" fill="hold">
                                          <p:stCondLst>
                                            <p:cond delay="0"/>
                                          </p:stCondLst>
                                        </p:cTn>
                                        <p:tgtEl>
                                          <p:spTgt spid="7">
                                            <p:txEl>
                                              <p:pRg st="21" end="21"/>
                                            </p:txEl>
                                          </p:spTgt>
                                        </p:tgtEl>
                                        <p:attrNameLst>
                                          <p:attrName>style.visibility</p:attrName>
                                        </p:attrNameLst>
                                      </p:cBhvr>
                                      <p:to>
                                        <p:strVal val="visible"/>
                                      </p:to>
                                    </p:set>
                                  </p:childTnLst>
                                </p:cTn>
                              </p:par>
                              <p:par>
                                <p:cTn id="133" presetID="15" presetClass="emph" presetSubtype="0" nodeType="withEffect">
                                  <p:stCondLst>
                                    <p:cond delay="0"/>
                                  </p:stCondLst>
                                  <p:endCondLst>
                                    <p:cond evt="onNext" delay="0">
                                      <p:tgtEl>
                                        <p:sldTgt/>
                                      </p:tgtEl>
                                    </p:cond>
                                  </p:endCondLst>
                                  <p:iterate type="lt">
                                    <p:tmAbs val="0"/>
                                  </p:iterate>
                                  <p:childTnLst>
                                    <p:set>
                                      <p:cBhvr override="childStyle">
                                        <p:cTn id="134" dur="indefinite"/>
                                        <p:tgtEl>
                                          <p:spTgt spid="7">
                                            <p:txEl>
                                              <p:pRg st="21" end="21"/>
                                            </p:txEl>
                                          </p:spTgt>
                                        </p:tgtEl>
                                        <p:attrNameLst>
                                          <p:attrName>style.fontWeight</p:attrName>
                                        </p:attrNameLst>
                                      </p:cBhvr>
                                      <p:to>
                                        <p:strVal val="bold"/>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iterate type="lt">
                                    <p:tmAbs val="0"/>
                                  </p:iterate>
                                  <p:childTnLst>
                                    <p:set>
                                      <p:cBhvr>
                                        <p:cTn id="138" dur="1" fill="hold">
                                          <p:stCondLst>
                                            <p:cond delay="0"/>
                                          </p:stCondLst>
                                        </p:cTn>
                                        <p:tgtEl>
                                          <p:spTgt spid="7">
                                            <p:txEl>
                                              <p:pRg st="22" end="22"/>
                                            </p:txEl>
                                          </p:spTgt>
                                        </p:tgtEl>
                                        <p:attrNameLst>
                                          <p:attrName>style.visibility</p:attrName>
                                        </p:attrNameLst>
                                      </p:cBhvr>
                                      <p:to>
                                        <p:strVal val="visible"/>
                                      </p:to>
                                    </p:set>
                                  </p:childTnLst>
                                </p:cTn>
                              </p:par>
                              <p:par>
                                <p:cTn id="139" presetID="15" presetClass="emph" presetSubtype="0" nodeType="withEffect">
                                  <p:stCondLst>
                                    <p:cond delay="0"/>
                                  </p:stCondLst>
                                  <p:endCondLst>
                                    <p:cond evt="onNext" delay="0">
                                      <p:tgtEl>
                                        <p:sldTgt/>
                                      </p:tgtEl>
                                    </p:cond>
                                  </p:endCondLst>
                                  <p:iterate type="lt">
                                    <p:tmAbs val="0"/>
                                  </p:iterate>
                                  <p:childTnLst>
                                    <p:set>
                                      <p:cBhvr override="childStyle">
                                        <p:cTn id="140" dur="indefinite"/>
                                        <p:tgtEl>
                                          <p:spTgt spid="7">
                                            <p:txEl>
                                              <p:pRg st="22" end="22"/>
                                            </p:txEl>
                                          </p:spTgt>
                                        </p:tgtEl>
                                        <p:attrNameLst>
                                          <p:attrName>style.fontWeight</p:attrName>
                                        </p:attrNameLst>
                                      </p:cBhvr>
                                      <p:to>
                                        <p:strVal val="bold"/>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iterate type="lt">
                                    <p:tmAbs val="0"/>
                                  </p:iterate>
                                  <p:childTnLst>
                                    <p:set>
                                      <p:cBhvr>
                                        <p:cTn id="144" dur="1" fill="hold">
                                          <p:stCondLst>
                                            <p:cond delay="0"/>
                                          </p:stCondLst>
                                        </p:cTn>
                                        <p:tgtEl>
                                          <p:spTgt spid="7">
                                            <p:txEl>
                                              <p:pRg st="23" end="23"/>
                                            </p:txEl>
                                          </p:spTgt>
                                        </p:tgtEl>
                                        <p:attrNameLst>
                                          <p:attrName>style.visibility</p:attrName>
                                        </p:attrNameLst>
                                      </p:cBhvr>
                                      <p:to>
                                        <p:strVal val="visible"/>
                                      </p:to>
                                    </p:set>
                                  </p:childTnLst>
                                </p:cTn>
                              </p:par>
                              <p:par>
                                <p:cTn id="145" presetID="15" presetClass="emph" presetSubtype="0" nodeType="withEffect">
                                  <p:stCondLst>
                                    <p:cond delay="0"/>
                                  </p:stCondLst>
                                  <p:endCondLst>
                                    <p:cond evt="onNext" delay="0">
                                      <p:tgtEl>
                                        <p:sldTgt/>
                                      </p:tgtEl>
                                    </p:cond>
                                  </p:endCondLst>
                                  <p:iterate type="lt">
                                    <p:tmAbs val="0"/>
                                  </p:iterate>
                                  <p:childTnLst>
                                    <p:set>
                                      <p:cBhvr override="childStyle">
                                        <p:cTn id="146" dur="indefinite"/>
                                        <p:tgtEl>
                                          <p:spTgt spid="7">
                                            <p:txEl>
                                              <p:pRg st="23" end="23"/>
                                            </p:txEl>
                                          </p:spTgt>
                                        </p:tgtEl>
                                        <p:attrNameLst>
                                          <p:attrName>style.fontWeight</p:attrName>
                                        </p:attrNameLst>
                                      </p:cBhvr>
                                      <p:to>
                                        <p:strVal val="bold"/>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iterate type="lt">
                                    <p:tmAbs val="0"/>
                                  </p:iterate>
                                  <p:childTnLst>
                                    <p:set>
                                      <p:cBhvr>
                                        <p:cTn id="150" dur="1" fill="hold">
                                          <p:stCondLst>
                                            <p:cond delay="0"/>
                                          </p:stCondLst>
                                        </p:cTn>
                                        <p:tgtEl>
                                          <p:spTgt spid="7">
                                            <p:txEl>
                                              <p:pRg st="24" end="24"/>
                                            </p:txEl>
                                          </p:spTgt>
                                        </p:tgtEl>
                                        <p:attrNameLst>
                                          <p:attrName>style.visibility</p:attrName>
                                        </p:attrNameLst>
                                      </p:cBhvr>
                                      <p:to>
                                        <p:strVal val="visible"/>
                                      </p:to>
                                    </p:set>
                                  </p:childTnLst>
                                </p:cTn>
                              </p:par>
                              <p:par>
                                <p:cTn id="151" presetID="15" presetClass="emph" presetSubtype="0" nodeType="withEffect">
                                  <p:stCondLst>
                                    <p:cond delay="0"/>
                                  </p:stCondLst>
                                  <p:endCondLst>
                                    <p:cond evt="onNext" delay="0">
                                      <p:tgtEl>
                                        <p:sldTgt/>
                                      </p:tgtEl>
                                    </p:cond>
                                  </p:endCondLst>
                                  <p:iterate type="lt">
                                    <p:tmAbs val="0"/>
                                  </p:iterate>
                                  <p:childTnLst>
                                    <p:set>
                                      <p:cBhvr override="childStyle">
                                        <p:cTn id="152" dur="indefinite"/>
                                        <p:tgtEl>
                                          <p:spTgt spid="7">
                                            <p:txEl>
                                              <p:pRg st="24" end="24"/>
                                            </p:txEl>
                                          </p:spTgt>
                                        </p:tgtEl>
                                        <p:attrNameLst>
                                          <p:attrName>style.fontWeight</p:attrName>
                                        </p:attrNameLst>
                                      </p:cBhvr>
                                      <p:to>
                                        <p:strVal val="bold"/>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iterate type="lt">
                                    <p:tmAbs val="0"/>
                                  </p:iterate>
                                  <p:childTnLst>
                                    <p:set>
                                      <p:cBhvr>
                                        <p:cTn id="156" dur="1" fill="hold">
                                          <p:stCondLst>
                                            <p:cond delay="0"/>
                                          </p:stCondLst>
                                        </p:cTn>
                                        <p:tgtEl>
                                          <p:spTgt spid="7">
                                            <p:txEl>
                                              <p:pRg st="25" end="25"/>
                                            </p:txEl>
                                          </p:spTgt>
                                        </p:tgtEl>
                                        <p:attrNameLst>
                                          <p:attrName>style.visibility</p:attrName>
                                        </p:attrNameLst>
                                      </p:cBhvr>
                                      <p:to>
                                        <p:strVal val="visible"/>
                                      </p:to>
                                    </p:set>
                                  </p:childTnLst>
                                </p:cTn>
                              </p:par>
                              <p:par>
                                <p:cTn id="157" presetID="15" presetClass="emph" presetSubtype="0" nodeType="withEffect">
                                  <p:stCondLst>
                                    <p:cond delay="0"/>
                                  </p:stCondLst>
                                  <p:endCondLst>
                                    <p:cond evt="onNext" delay="0">
                                      <p:tgtEl>
                                        <p:sldTgt/>
                                      </p:tgtEl>
                                    </p:cond>
                                  </p:endCondLst>
                                  <p:iterate type="lt">
                                    <p:tmAbs val="0"/>
                                  </p:iterate>
                                  <p:childTnLst>
                                    <p:set>
                                      <p:cBhvr override="childStyle">
                                        <p:cTn id="158" dur="indefinite"/>
                                        <p:tgtEl>
                                          <p:spTgt spid="7">
                                            <p:txEl>
                                              <p:pRg st="25" end="25"/>
                                            </p:txEl>
                                          </p:spTgt>
                                        </p:tgtEl>
                                        <p:attrNameLst>
                                          <p:attrName>style.fontWeight</p:attrName>
                                        </p:attrNameLst>
                                      </p:cBhvr>
                                      <p:to>
                                        <p:strVal val="bold"/>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iterate type="lt">
                                    <p:tmAbs val="0"/>
                                  </p:iterate>
                                  <p:childTnLst>
                                    <p:set>
                                      <p:cBhvr>
                                        <p:cTn id="162" dur="1" fill="hold">
                                          <p:stCondLst>
                                            <p:cond delay="0"/>
                                          </p:stCondLst>
                                        </p:cTn>
                                        <p:tgtEl>
                                          <p:spTgt spid="7">
                                            <p:txEl>
                                              <p:pRg st="26" end="26"/>
                                            </p:txEl>
                                          </p:spTgt>
                                        </p:tgtEl>
                                        <p:attrNameLst>
                                          <p:attrName>style.visibility</p:attrName>
                                        </p:attrNameLst>
                                      </p:cBhvr>
                                      <p:to>
                                        <p:strVal val="visible"/>
                                      </p:to>
                                    </p:set>
                                  </p:childTnLst>
                                </p:cTn>
                              </p:par>
                              <p:par>
                                <p:cTn id="163" presetID="15" presetClass="emph" presetSubtype="0" nodeType="withEffect">
                                  <p:stCondLst>
                                    <p:cond delay="0"/>
                                  </p:stCondLst>
                                  <p:endCondLst>
                                    <p:cond evt="onNext" delay="0">
                                      <p:tgtEl>
                                        <p:sldTgt/>
                                      </p:tgtEl>
                                    </p:cond>
                                  </p:endCondLst>
                                  <p:iterate type="lt">
                                    <p:tmAbs val="0"/>
                                  </p:iterate>
                                  <p:childTnLst>
                                    <p:set>
                                      <p:cBhvr override="childStyle">
                                        <p:cTn id="164" dur="indefinite"/>
                                        <p:tgtEl>
                                          <p:spTgt spid="7">
                                            <p:txEl>
                                              <p:pRg st="26" end="26"/>
                                            </p:txEl>
                                          </p:spTgt>
                                        </p:tgtEl>
                                        <p:attrNameLst>
                                          <p:attrName>style.fontWeight</p:attrName>
                                        </p:attrNameLst>
                                      </p:cBhvr>
                                      <p:to>
                                        <p:strVal val="bold"/>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iterate type="lt">
                                    <p:tmAbs val="0"/>
                                  </p:iterate>
                                  <p:childTnLst>
                                    <p:set>
                                      <p:cBhvr>
                                        <p:cTn id="168" dur="1" fill="hold">
                                          <p:stCondLst>
                                            <p:cond delay="0"/>
                                          </p:stCondLst>
                                        </p:cTn>
                                        <p:tgtEl>
                                          <p:spTgt spid="7">
                                            <p:txEl>
                                              <p:pRg st="27" end="27"/>
                                            </p:txEl>
                                          </p:spTgt>
                                        </p:tgtEl>
                                        <p:attrNameLst>
                                          <p:attrName>style.visibility</p:attrName>
                                        </p:attrNameLst>
                                      </p:cBhvr>
                                      <p:to>
                                        <p:strVal val="visible"/>
                                      </p:to>
                                    </p:set>
                                  </p:childTnLst>
                                </p:cTn>
                              </p:par>
                              <p:par>
                                <p:cTn id="169" presetID="15" presetClass="emph" presetSubtype="0" nodeType="withEffect">
                                  <p:stCondLst>
                                    <p:cond delay="0"/>
                                  </p:stCondLst>
                                  <p:iterate type="lt">
                                    <p:tmAbs val="0"/>
                                  </p:iterate>
                                  <p:childTnLst>
                                    <p:set>
                                      <p:cBhvr override="childStyle">
                                        <p:cTn id="170" dur="indefinite"/>
                                        <p:tgtEl>
                                          <p:spTgt spid="7">
                                            <p:txEl>
                                              <p:pRg st="27" end="27"/>
                                            </p:txEl>
                                          </p:spTgt>
                                        </p:tgtEl>
                                        <p:attrNameLst>
                                          <p:attrName>style.fontWeight</p:attrName>
                                        </p:attrNameLst>
                                      </p:cBhvr>
                                      <p:to>
                                        <p:strVal val="bold"/>
                                      </p:to>
                                    </p:se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8"/>
                                        </p:tgtEl>
                                        <p:attrNameLst>
                                          <p:attrName>style.visibility</p:attrName>
                                        </p:attrNameLst>
                                      </p:cBhvr>
                                      <p:to>
                                        <p:strVal val="visible"/>
                                      </p:to>
                                    </p:set>
                                    <p:animEffect transition="in" filter="fade">
                                      <p:cBhvr>
                                        <p:cTn id="175" dur="500"/>
                                        <p:tgtEl>
                                          <p:spTgt spid="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9"/>
                                        </p:tgtEl>
                                        <p:attrNameLst>
                                          <p:attrName>style.visibility</p:attrName>
                                        </p:attrNameLst>
                                      </p:cBhvr>
                                      <p:to>
                                        <p:strVal val="visible"/>
                                      </p:to>
                                    </p:set>
                                    <p:animEffect transition="in" filter="fade">
                                      <p:cBhvr>
                                        <p:cTn id="17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0">
              <a:srgbClr val="D6B19C"/>
            </a:gs>
            <a:gs pos="30000">
              <a:srgbClr val="D49E6C"/>
            </a:gs>
            <a:gs pos="70000">
              <a:srgbClr val="A65528"/>
            </a:gs>
            <a:gs pos="100000">
              <a:srgbClr val="663012"/>
            </a:gs>
          </a:gsLst>
          <a:lin ang="0" scaled="0"/>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143000" y="0"/>
            <a:ext cx="6781800" cy="457200"/>
          </a:xfrm>
          <a:prstGeom prst="rect">
            <a:avLst/>
          </a:prstGeom>
          <a:noFill/>
          <a:ln w="9525">
            <a:noFill/>
            <a:miter lim="800000"/>
            <a:headEnd/>
            <a:tailEnd/>
          </a:ln>
          <a:effectLst/>
        </p:spPr>
        <p:txBody>
          <a:bodyPr>
            <a:spAutoFit/>
          </a:bodyPr>
          <a:lstStyle/>
          <a:p>
            <a:pPr>
              <a:spcBef>
                <a:spcPct val="50000"/>
              </a:spcBef>
            </a:pPr>
            <a:endParaRPr lang="en-US">
              <a:solidFill>
                <a:srgbClr val="FFFFFF"/>
              </a:solidFill>
            </a:endParaRPr>
          </a:p>
        </p:txBody>
      </p:sp>
      <p:sp>
        <p:nvSpPr>
          <p:cNvPr id="3" name="Rectangle 2"/>
          <p:cNvSpPr/>
          <p:nvPr/>
        </p:nvSpPr>
        <p:spPr>
          <a:xfrm>
            <a:off x="158265" y="34019"/>
            <a:ext cx="8909535" cy="6555641"/>
          </a:xfrm>
          <a:prstGeom prst="rect">
            <a:avLst/>
          </a:prstGeom>
          <a:solidFill>
            <a:schemeClr val="tx1"/>
          </a:solidFill>
        </p:spPr>
        <p:txBody>
          <a:bodyPr>
            <a:spAutoFit/>
          </a:bodyPr>
          <a:lstStyle/>
          <a:p>
            <a:r>
              <a:rPr lang="en-US" sz="2800" b="1" u="sng" dirty="0">
                <a:solidFill>
                  <a:srgbClr val="000000"/>
                </a:solidFill>
                <a:latin typeface="Calibri" pitchFamily="34" charset="0"/>
                <a:cs typeface="Calibri" pitchFamily="34" charset="0"/>
              </a:rPr>
              <a:t>Forgiveness</a:t>
            </a:r>
            <a:r>
              <a:rPr lang="en-US" sz="2800" b="1" dirty="0">
                <a:solidFill>
                  <a:srgbClr val="000000"/>
                </a:solidFill>
                <a:latin typeface="Calibri" pitchFamily="34" charset="0"/>
                <a:cs typeface="Calibri" pitchFamily="34" charset="0"/>
              </a:rPr>
              <a:t>	</a:t>
            </a:r>
            <a:r>
              <a:rPr lang="en-US" sz="2800" dirty="0">
                <a:solidFill>
                  <a:srgbClr val="000000"/>
                </a:solidFill>
                <a:latin typeface="Calibri" pitchFamily="34" charset="0"/>
                <a:cs typeface="Calibri" pitchFamily="34" charset="0"/>
              </a:rPr>
              <a:t>2 Words:</a:t>
            </a:r>
          </a:p>
          <a:p>
            <a:pPr marL="457200" indent="-457200">
              <a:buFont typeface="+mj-lt"/>
              <a:buAutoNum type="arabicPeriod"/>
            </a:pPr>
            <a:r>
              <a:rPr lang="en-US" b="1" dirty="0">
                <a:solidFill>
                  <a:srgbClr val="000000"/>
                </a:solidFill>
                <a:latin typeface="Calibri" pitchFamily="34" charset="0"/>
                <a:cs typeface="Calibri" pitchFamily="34" charset="0"/>
              </a:rPr>
              <a:t>cancel a debt</a:t>
            </a:r>
            <a:r>
              <a:rPr lang="en-US" dirty="0">
                <a:solidFill>
                  <a:srgbClr val="000000"/>
                </a:solidFill>
                <a:latin typeface="Calibri" pitchFamily="34" charset="0"/>
                <a:cs typeface="Calibri" pitchFamily="34" charset="0"/>
              </a:rPr>
              <a:t> (Matthew 6:12, 18:27)</a:t>
            </a:r>
          </a:p>
          <a:p>
            <a:pPr marL="800100" lvl="1" indent="-342900">
              <a:buFont typeface="Arial" panose="020B0604020202020204" pitchFamily="34" charset="0"/>
              <a:buChar char="•"/>
            </a:pPr>
            <a:r>
              <a:rPr lang="en-US" i="1" dirty="0">
                <a:solidFill>
                  <a:srgbClr val="000000"/>
                </a:solidFill>
                <a:latin typeface="Calibri" pitchFamily="34" charset="0"/>
                <a:cs typeface="Calibri" pitchFamily="34" charset="0"/>
              </a:rPr>
              <a:t>It’s the debt/sin that is forgiven, not the sinner</a:t>
            </a:r>
            <a:endParaRPr lang="en-US" dirty="0">
              <a:solidFill>
                <a:srgbClr val="000000"/>
              </a:solidFill>
              <a:latin typeface="Calibri" pitchFamily="34" charset="0"/>
              <a:cs typeface="Calibri" pitchFamily="34" charset="0"/>
            </a:endParaRPr>
          </a:p>
          <a:p>
            <a:pPr marL="457200" indent="-457200">
              <a:buFont typeface="+mj-lt"/>
              <a:buAutoNum type="arabicPeriod"/>
            </a:pPr>
            <a:r>
              <a:rPr lang="en-US" b="1" dirty="0">
                <a:solidFill>
                  <a:srgbClr val="000000"/>
                </a:solidFill>
                <a:latin typeface="Calibri" pitchFamily="34" charset="0"/>
                <a:cs typeface="Calibri" pitchFamily="34" charset="0"/>
              </a:rPr>
              <a:t>Extend a favor</a:t>
            </a:r>
          </a:p>
          <a:p>
            <a:pPr marL="800100" lvl="1" indent="-342900">
              <a:buFont typeface="Arial" panose="020B0604020202020204" pitchFamily="34" charset="0"/>
              <a:buChar char="•"/>
            </a:pPr>
            <a:r>
              <a:rPr lang="en-US" i="1" dirty="0">
                <a:solidFill>
                  <a:srgbClr val="000000"/>
                </a:solidFill>
                <a:latin typeface="Calibri" pitchFamily="34" charset="0"/>
                <a:cs typeface="Calibri" pitchFamily="34" charset="0"/>
              </a:rPr>
              <a:t>Related to the word for “grace”</a:t>
            </a:r>
          </a:p>
          <a:p>
            <a:pPr marL="800100" lvl="1" indent="-342900">
              <a:buFont typeface="Arial" panose="020B0604020202020204" pitchFamily="34" charset="0"/>
              <a:buChar char="•"/>
            </a:pPr>
            <a:r>
              <a:rPr lang="en-US" i="1" dirty="0">
                <a:solidFill>
                  <a:srgbClr val="000000"/>
                </a:solidFill>
                <a:latin typeface="Calibri" pitchFamily="34" charset="0"/>
                <a:cs typeface="Calibri" pitchFamily="34" charset="0"/>
              </a:rPr>
              <a:t>Associated w/ “kindness &amp; compassion” Col. 3:12-13, Eph. 4:32</a:t>
            </a:r>
          </a:p>
          <a:p>
            <a:pPr marL="800100" lvl="1" indent="-342900">
              <a:buFont typeface="Arial" panose="020B0604020202020204" pitchFamily="34" charset="0"/>
              <a:buChar char="•"/>
            </a:pPr>
            <a:r>
              <a:rPr lang="en-US" i="1" dirty="0">
                <a:solidFill>
                  <a:srgbClr val="000000"/>
                </a:solidFill>
                <a:latin typeface="Calibri" pitchFamily="34" charset="0"/>
                <a:cs typeface="Calibri" pitchFamily="34" charset="0"/>
              </a:rPr>
              <a:t>Christ toward us, us toward others</a:t>
            </a:r>
          </a:p>
          <a:p>
            <a:endParaRPr lang="en-US" sz="3200" dirty="0">
              <a:solidFill>
                <a:srgbClr val="000000"/>
              </a:solidFill>
              <a:latin typeface="Calibri" pitchFamily="34" charset="0"/>
              <a:cs typeface="Calibri" pitchFamily="34" charset="0"/>
            </a:endParaRPr>
          </a:p>
          <a:p>
            <a:r>
              <a:rPr lang="en-US" sz="3200" dirty="0">
                <a:solidFill>
                  <a:srgbClr val="000000"/>
                </a:solidFill>
                <a:latin typeface="Calibri" pitchFamily="34" charset="0"/>
                <a:cs typeface="Calibri" pitchFamily="34" charset="0"/>
              </a:rPr>
              <a:t>Jesus’ Compassionate Forgiveness</a:t>
            </a:r>
            <a:endParaRPr lang="en-US" sz="4000" dirty="0">
              <a:solidFill>
                <a:srgbClr val="000000"/>
              </a:solidFill>
              <a:latin typeface="Calibri" pitchFamily="34" charset="0"/>
              <a:cs typeface="Calibri" pitchFamily="34" charset="0"/>
            </a:endParaRPr>
          </a:p>
          <a:p>
            <a:pPr marL="457200" indent="-457200">
              <a:buFont typeface="+mj-lt"/>
              <a:buAutoNum type="arabicPeriod"/>
            </a:pPr>
            <a:r>
              <a:rPr lang="en-US" dirty="0">
                <a:solidFill>
                  <a:srgbClr val="000000"/>
                </a:solidFill>
                <a:latin typeface="Calibri" pitchFamily="34" charset="0"/>
                <a:cs typeface="Calibri" pitchFamily="34" charset="0"/>
              </a:rPr>
              <a:t>Luke 23:34</a:t>
            </a:r>
          </a:p>
          <a:p>
            <a:pPr marL="457200" indent="-457200">
              <a:buFont typeface="+mj-lt"/>
              <a:buAutoNum type="arabicPeriod"/>
            </a:pPr>
            <a:r>
              <a:rPr lang="en-US" dirty="0">
                <a:solidFill>
                  <a:srgbClr val="000000"/>
                </a:solidFill>
                <a:latin typeface="Calibri" pitchFamily="34" charset="0"/>
                <a:cs typeface="Calibri" pitchFamily="34" charset="0"/>
              </a:rPr>
              <a:t>But it was conditional, Acts 2:38</a:t>
            </a:r>
            <a:endParaRPr lang="en-US" sz="3200" dirty="0">
              <a:solidFill>
                <a:srgbClr val="000000"/>
              </a:solidFill>
              <a:latin typeface="Calibri" pitchFamily="34" charset="0"/>
              <a:cs typeface="Calibri" pitchFamily="34" charset="0"/>
            </a:endParaRPr>
          </a:p>
          <a:p>
            <a:endParaRPr lang="en-US" sz="3200" dirty="0">
              <a:solidFill>
                <a:srgbClr val="000000"/>
              </a:solidFill>
              <a:latin typeface="Calibri" pitchFamily="34" charset="0"/>
              <a:cs typeface="Calibri" pitchFamily="34" charset="0"/>
            </a:endParaRPr>
          </a:p>
          <a:p>
            <a:r>
              <a:rPr lang="en-US" sz="3200" dirty="0">
                <a:solidFill>
                  <a:srgbClr val="000000"/>
                </a:solidFill>
                <a:latin typeface="Calibri" pitchFamily="34" charset="0"/>
                <a:cs typeface="Calibri" pitchFamily="34" charset="0"/>
              </a:rPr>
              <a:t>Joseph’s Compassion</a:t>
            </a:r>
          </a:p>
          <a:p>
            <a:pPr marL="457200" indent="-457200">
              <a:buFont typeface="+mj-lt"/>
              <a:buAutoNum type="arabicPeriod"/>
            </a:pPr>
            <a:r>
              <a:rPr lang="en-US" dirty="0">
                <a:solidFill>
                  <a:srgbClr val="000000"/>
                </a:solidFill>
                <a:latin typeface="Calibri" pitchFamily="34" charset="0"/>
                <a:cs typeface="Calibri" pitchFamily="34" charset="0"/>
              </a:rPr>
              <a:t>Manifested in forgiveness</a:t>
            </a:r>
          </a:p>
          <a:p>
            <a:pPr marL="457200" indent="-457200">
              <a:buFont typeface="+mj-lt"/>
              <a:buAutoNum type="arabicPeriod"/>
            </a:pPr>
            <a:r>
              <a:rPr lang="en-US" dirty="0">
                <a:solidFill>
                  <a:srgbClr val="000000"/>
                </a:solidFill>
                <a:latin typeface="Calibri" pitchFamily="34" charset="0"/>
                <a:cs typeface="Calibri" pitchFamily="34" charset="0"/>
              </a:rPr>
              <a:t>But was present </a:t>
            </a:r>
            <a:r>
              <a:rPr lang="en-US" b="1" i="1" u="sng" dirty="0">
                <a:solidFill>
                  <a:srgbClr val="000000"/>
                </a:solidFill>
                <a:latin typeface="Calibri" pitchFamily="34" charset="0"/>
                <a:cs typeface="Calibri" pitchFamily="34" charset="0"/>
              </a:rPr>
              <a:t>before</a:t>
            </a:r>
            <a:r>
              <a:rPr lang="en-US" dirty="0">
                <a:solidFill>
                  <a:srgbClr val="000000"/>
                </a:solidFill>
                <a:latin typeface="Calibri" pitchFamily="34" charset="0"/>
                <a:cs typeface="Calibri" pitchFamily="34" charset="0"/>
              </a:rPr>
              <a:t> the forgiveness</a:t>
            </a:r>
          </a:p>
          <a:p>
            <a:pPr marL="457200" indent="-457200">
              <a:buFont typeface="+mj-lt"/>
              <a:buAutoNum type="arabicPeriod"/>
            </a:pPr>
            <a:r>
              <a:rPr lang="en-US" dirty="0">
                <a:solidFill>
                  <a:srgbClr val="000000"/>
                </a:solidFill>
                <a:latin typeface="Calibri" pitchFamily="34" charset="0"/>
                <a:cs typeface="Calibri" pitchFamily="34" charset="0"/>
              </a:rPr>
              <a:t>Forgiveness came with repentance</a:t>
            </a:r>
          </a:p>
        </p:txBody>
      </p:sp>
      <p:sp>
        <p:nvSpPr>
          <p:cNvPr id="4" name="Rectangle 3"/>
          <p:cNvSpPr/>
          <p:nvPr/>
        </p:nvSpPr>
        <p:spPr bwMode="auto">
          <a:xfrm>
            <a:off x="4191000" y="1371600"/>
            <a:ext cx="4267200" cy="3505200"/>
          </a:xfrm>
          <a:prstGeom prst="rect">
            <a:avLst/>
          </a:prstGeom>
          <a:gradFill>
            <a:gsLst>
              <a:gs pos="0">
                <a:srgbClr val="FFEFD1"/>
              </a:gs>
              <a:gs pos="64999">
                <a:srgbClr val="F0EBD5"/>
              </a:gs>
              <a:gs pos="100000">
                <a:srgbClr val="D1C39F"/>
              </a:gs>
            </a:gsLst>
            <a:lin ang="0" scaled="0"/>
          </a:gradFill>
          <a:ln w="9525" cap="flat" cmpd="sng" algn="ctr">
            <a:solidFill>
              <a:schemeClr val="tx1"/>
            </a:solidFill>
            <a:prstDash val="solid"/>
            <a:round/>
            <a:headEnd type="none" w="med" len="med"/>
            <a:tailEnd type="none" w="med" len="med"/>
          </a:ln>
          <a:effectLst>
            <a:outerShdw blurRad="50800" dist="88900" dir="13500000" algn="b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dirty="0">
                <a:solidFill>
                  <a:srgbClr val="000000"/>
                </a:solidFill>
              </a:rPr>
              <a:t>Two Lessons:</a:t>
            </a:r>
          </a:p>
          <a:p>
            <a:endParaRPr lang="en-US" dirty="0">
              <a:solidFill>
                <a:srgbClr val="000000"/>
              </a:solidFill>
            </a:endParaRPr>
          </a:p>
          <a:p>
            <a:pPr marL="342900" indent="-342900">
              <a:buFont typeface="Arial" panose="020B0604020202020204" pitchFamily="34" charset="0"/>
              <a:buChar char="•"/>
            </a:pPr>
            <a:r>
              <a:rPr lang="en-US" dirty="0">
                <a:solidFill>
                  <a:srgbClr val="000000"/>
                </a:solidFill>
              </a:rPr>
              <a:t>Forgiveness &amp; Repentance</a:t>
            </a:r>
          </a:p>
          <a:p>
            <a:pPr marL="342900" indent="-342900">
              <a:buFont typeface="Arial" panose="020B0604020202020204" pitchFamily="34" charset="0"/>
              <a:buChar char="•"/>
            </a:pPr>
            <a:endParaRPr lang="en-US" dirty="0">
              <a:solidFill>
                <a:srgbClr val="000000"/>
              </a:solidFill>
            </a:endParaRPr>
          </a:p>
          <a:p>
            <a:pPr marL="342900" indent="-342900">
              <a:buFont typeface="Arial" panose="020B0604020202020204" pitchFamily="34" charset="0"/>
              <a:buChar char="•"/>
            </a:pPr>
            <a:r>
              <a:rPr lang="en-US" dirty="0">
                <a:solidFill>
                  <a:srgbClr val="000000"/>
                </a:solidFill>
              </a:rPr>
              <a:t>The ability to have Compassion for one who wrongs me</a:t>
            </a:r>
          </a:p>
        </p:txBody>
      </p:sp>
    </p:spTree>
    <p:extLst>
      <p:ext uri="{BB962C8B-B14F-4D97-AF65-F5344CB8AC3E}">
        <p14:creationId xmlns:p14="http://schemas.microsoft.com/office/powerpoint/2010/main" val="175583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bg/>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Workdirs\wp\sermons\Centrevi\pyramidbackground4.jpg"/>
          <p:cNvPicPr>
            <a:picLocks noChangeAspect="1" noChangeArrowheads="1"/>
          </p:cNvPicPr>
          <p:nvPr/>
        </p:nvPicPr>
        <p:blipFill>
          <a:blip r:embed="rId2" cstate="print"/>
          <a:srcRect/>
          <a:stretch>
            <a:fillRect/>
          </a:stretch>
        </p:blipFill>
        <p:spPr bwMode="auto">
          <a:xfrm>
            <a:off x="0" y="0"/>
            <a:ext cx="9144000" cy="6884988"/>
          </a:xfrm>
          <a:prstGeom prst="rect">
            <a:avLst/>
          </a:prstGeom>
          <a:noFill/>
        </p:spPr>
      </p:pic>
      <p:sp>
        <p:nvSpPr>
          <p:cNvPr id="9219" name="Text Box 3"/>
          <p:cNvSpPr txBox="1">
            <a:spLocks noChangeArrowheads="1"/>
          </p:cNvSpPr>
          <p:nvPr/>
        </p:nvSpPr>
        <p:spPr bwMode="auto">
          <a:xfrm>
            <a:off x="1143000" y="0"/>
            <a:ext cx="67818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2" name="Rounded Rectangle 1"/>
          <p:cNvSpPr/>
          <p:nvPr/>
        </p:nvSpPr>
        <p:spPr bwMode="auto">
          <a:xfrm>
            <a:off x="838200" y="533400"/>
            <a:ext cx="7543800" cy="609600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3200" b="1" u="sng" dirty="0">
                <a:solidFill>
                  <a:schemeClr val="bg1"/>
                </a:solidFill>
                <a:latin typeface="Calibri" pitchFamily="34" charset="0"/>
                <a:cs typeface="Calibri" pitchFamily="34" charset="0"/>
              </a:rPr>
              <a:t>PARALLELS IN AND OF THEMSELVES</a:t>
            </a:r>
          </a:p>
          <a:p>
            <a:pPr algn="ctr"/>
            <a:r>
              <a:rPr lang="en-US" sz="3200" b="1" u="sng" dirty="0">
                <a:solidFill>
                  <a:schemeClr val="bg1"/>
                </a:solidFill>
                <a:latin typeface="Calibri" pitchFamily="34" charset="0"/>
                <a:cs typeface="Calibri" pitchFamily="34" charset="0"/>
              </a:rPr>
              <a:t>ARE NOT PROOF </a:t>
            </a:r>
            <a:r>
              <a:rPr lang="en-US" sz="3200" b="1" u="sng">
                <a:solidFill>
                  <a:schemeClr val="bg1"/>
                </a:solidFill>
                <a:latin typeface="Calibri" pitchFamily="34" charset="0"/>
                <a:cs typeface="Calibri" pitchFamily="34" charset="0"/>
              </a:rPr>
              <a:t>OF INSPIRATION</a:t>
            </a:r>
            <a:endParaRPr kumimoji="0" lang="en-US" sz="3200" b="1" i="0" u="sng" strike="noStrike" cap="none" normalizeH="0" baseline="0" dirty="0">
              <a:ln>
                <a:noFill/>
              </a:ln>
              <a:solidFill>
                <a:schemeClr val="bg1"/>
              </a:solidFill>
              <a:effectLst/>
              <a:latin typeface="Calibri" pitchFamily="34" charset="0"/>
              <a:cs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descr="C:\Workdirs\wp\sermons\Centrevi\camel02.gif"/>
          <p:cNvPicPr>
            <a:picLocks noChangeAspect="1" noChangeArrowheads="1"/>
          </p:cNvPicPr>
          <p:nvPr/>
        </p:nvPicPr>
        <p:blipFill>
          <a:blip r:embed="rId4" cstate="print"/>
          <a:srcRect/>
          <a:stretch>
            <a:fillRect/>
          </a:stretch>
        </p:blipFill>
        <p:spPr bwMode="auto">
          <a:xfrm>
            <a:off x="6743700" y="0"/>
            <a:ext cx="800100" cy="1295400"/>
          </a:xfrm>
          <a:prstGeom prst="rect">
            <a:avLst/>
          </a:prstGeom>
          <a:noFill/>
        </p:spPr>
      </p:pic>
      <p:pic>
        <p:nvPicPr>
          <p:cNvPr id="12293" name="Picture 5" descr="C:\Workdirs\wp\sermons\Centrevi\camel02.gif"/>
          <p:cNvPicPr>
            <a:picLocks noChangeAspect="1" noChangeArrowheads="1"/>
          </p:cNvPicPr>
          <p:nvPr/>
        </p:nvPicPr>
        <p:blipFill>
          <a:blip r:embed="rId4" cstate="print"/>
          <a:srcRect/>
          <a:stretch>
            <a:fillRect/>
          </a:stretch>
        </p:blipFill>
        <p:spPr bwMode="auto">
          <a:xfrm>
            <a:off x="7353300" y="0"/>
            <a:ext cx="800100" cy="1295400"/>
          </a:xfrm>
          <a:prstGeom prst="rect">
            <a:avLst/>
          </a:prstGeom>
          <a:noFill/>
        </p:spPr>
      </p:pic>
      <p:pic>
        <p:nvPicPr>
          <p:cNvPr id="12294" name="Picture 6" descr="C:\Workdirs\wp\sermons\Centrevi\camel02.gif"/>
          <p:cNvPicPr>
            <a:picLocks noChangeAspect="1" noChangeArrowheads="1"/>
          </p:cNvPicPr>
          <p:nvPr/>
        </p:nvPicPr>
        <p:blipFill>
          <a:blip r:embed="rId4" cstate="print"/>
          <a:srcRect/>
          <a:stretch>
            <a:fillRect/>
          </a:stretch>
        </p:blipFill>
        <p:spPr bwMode="auto">
          <a:xfrm>
            <a:off x="6591300" y="457200"/>
            <a:ext cx="800100" cy="1295400"/>
          </a:xfrm>
          <a:prstGeom prst="rect">
            <a:avLst/>
          </a:prstGeom>
          <a:noFill/>
        </p:spPr>
      </p:pic>
      <p:sp>
        <p:nvSpPr>
          <p:cNvPr id="5" name="Freeform 4"/>
          <p:cNvSpPr/>
          <p:nvPr/>
        </p:nvSpPr>
        <p:spPr bwMode="auto">
          <a:xfrm>
            <a:off x="2123768" y="855406"/>
            <a:ext cx="5471651" cy="2433484"/>
          </a:xfrm>
          <a:custGeom>
            <a:avLst/>
            <a:gdLst>
              <a:gd name="connsiteX0" fmla="*/ 5471651 w 5471651"/>
              <a:gd name="connsiteY0" fmla="*/ 0 h 2433484"/>
              <a:gd name="connsiteX1" fmla="*/ 3805084 w 5471651"/>
              <a:gd name="connsiteY1" fmla="*/ 1342104 h 2433484"/>
              <a:gd name="connsiteX2" fmla="*/ 2448232 w 5471651"/>
              <a:gd name="connsiteY2" fmla="*/ 1710813 h 2433484"/>
              <a:gd name="connsiteX3" fmla="*/ 1032387 w 5471651"/>
              <a:gd name="connsiteY3" fmla="*/ 1651820 h 2433484"/>
              <a:gd name="connsiteX4" fmla="*/ 0 w 5471651"/>
              <a:gd name="connsiteY4" fmla="*/ 2433484 h 2433484"/>
              <a:gd name="connsiteX5" fmla="*/ 0 w 5471651"/>
              <a:gd name="connsiteY5" fmla="*/ 2433484 h 243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651" h="2433484">
                <a:moveTo>
                  <a:pt x="5471651" y="0"/>
                </a:moveTo>
                <a:cubicBezTo>
                  <a:pt x="4890319" y="528484"/>
                  <a:pt x="4308987" y="1056969"/>
                  <a:pt x="3805084" y="1342104"/>
                </a:cubicBezTo>
                <a:cubicBezTo>
                  <a:pt x="3301181" y="1627239"/>
                  <a:pt x="2910348" y="1659194"/>
                  <a:pt x="2448232" y="1710813"/>
                </a:cubicBezTo>
                <a:cubicBezTo>
                  <a:pt x="1986116" y="1762432"/>
                  <a:pt x="1440426" y="1531375"/>
                  <a:pt x="1032387" y="1651820"/>
                </a:cubicBezTo>
                <a:cubicBezTo>
                  <a:pt x="624348" y="1772265"/>
                  <a:pt x="0" y="2433484"/>
                  <a:pt x="0" y="2433484"/>
                </a:cubicBezTo>
                <a:lnTo>
                  <a:pt x="0" y="2433484"/>
                </a:lnTo>
              </a:path>
            </a:pathLst>
          </a:custGeom>
          <a:noFill/>
          <a:ln w="127000" cap="flat" cmpd="sng" algn="ctr">
            <a:solidFill>
              <a:srgbClr val="C00000">
                <a:alpha val="60000"/>
              </a:srgbClr>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2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22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Workdirs\wp\sermons\Centrevi\pyramidbackground4.jpg"/>
          <p:cNvPicPr>
            <a:picLocks noChangeAspect="1" noChangeArrowheads="1"/>
          </p:cNvPicPr>
          <p:nvPr/>
        </p:nvPicPr>
        <p:blipFill>
          <a:blip r:embed="rId2" cstate="print"/>
          <a:srcRect/>
          <a:stretch>
            <a:fillRect/>
          </a:stretch>
        </p:blipFill>
        <p:spPr bwMode="auto">
          <a:xfrm>
            <a:off x="0" y="0"/>
            <a:ext cx="9144000" cy="6884988"/>
          </a:xfrm>
          <a:prstGeom prst="rect">
            <a:avLst/>
          </a:prstGeom>
          <a:noFill/>
        </p:spPr>
      </p:pic>
      <p:sp>
        <p:nvSpPr>
          <p:cNvPr id="9219" name="Text Box 3"/>
          <p:cNvSpPr txBox="1">
            <a:spLocks noChangeArrowheads="1"/>
          </p:cNvSpPr>
          <p:nvPr/>
        </p:nvSpPr>
        <p:spPr bwMode="auto">
          <a:xfrm>
            <a:off x="1143000" y="0"/>
            <a:ext cx="67818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2" name="Rounded Rectangle 1"/>
          <p:cNvSpPr/>
          <p:nvPr/>
        </p:nvSpPr>
        <p:spPr bwMode="auto">
          <a:xfrm>
            <a:off x="685800" y="228600"/>
            <a:ext cx="7772400" cy="640080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buFont typeface="Arial" pitchFamily="34" charset="0"/>
              <a:buChar char="•"/>
            </a:pPr>
            <a:r>
              <a:rPr lang="en-US" b="1" u="sng" dirty="0">
                <a:solidFill>
                  <a:schemeClr val="bg1"/>
                </a:solidFill>
                <a:latin typeface="Calibri" pitchFamily="34" charset="0"/>
                <a:cs typeface="Calibri" pitchFamily="34" charset="0"/>
              </a:rPr>
              <a:t>Details that are necessary only if applicable to Jesus</a:t>
            </a:r>
          </a:p>
          <a:p>
            <a:pPr marL="800100" lvl="1" indent="-342900">
              <a:buFont typeface="Arial" pitchFamily="34" charset="0"/>
              <a:buChar char="•"/>
            </a:pPr>
            <a:r>
              <a:rPr lang="en-US" i="1" dirty="0">
                <a:solidFill>
                  <a:schemeClr val="bg1"/>
                </a:solidFill>
                <a:latin typeface="Calibri" pitchFamily="34" charset="0"/>
                <a:cs typeface="Calibri" pitchFamily="34" charset="0"/>
              </a:rPr>
              <a:t>Moriah</a:t>
            </a:r>
          </a:p>
          <a:p>
            <a:pPr marL="800100" lvl="1" indent="-342900">
              <a:buFont typeface="Arial" pitchFamily="34" charset="0"/>
              <a:buChar char="•"/>
            </a:pPr>
            <a:r>
              <a:rPr lang="en-US" i="1" dirty="0">
                <a:solidFill>
                  <a:schemeClr val="bg1"/>
                </a:solidFill>
                <a:latin typeface="Calibri" pitchFamily="34" charset="0"/>
                <a:cs typeface="Calibri" pitchFamily="34" charset="0"/>
              </a:rPr>
              <a:t>Ladder connecting earth to heaven</a:t>
            </a:r>
          </a:p>
          <a:p>
            <a:pPr marL="800100" lvl="1" indent="-342900">
              <a:buFont typeface="Arial" pitchFamily="34" charset="0"/>
              <a:buChar char="•"/>
            </a:pPr>
            <a:r>
              <a:rPr lang="en-US" i="1" dirty="0">
                <a:solidFill>
                  <a:schemeClr val="bg1"/>
                </a:solidFill>
                <a:latin typeface="Calibri" pitchFamily="34" charset="0"/>
                <a:cs typeface="Calibri" pitchFamily="34" charset="0"/>
              </a:rPr>
              <a:t>Brothers were at Dothan rather than </a:t>
            </a:r>
            <a:r>
              <a:rPr lang="en-US" i="1" dirty="0" err="1">
                <a:solidFill>
                  <a:schemeClr val="bg1"/>
                </a:solidFill>
                <a:latin typeface="Calibri" pitchFamily="34" charset="0"/>
                <a:cs typeface="Calibri" pitchFamily="34" charset="0"/>
              </a:rPr>
              <a:t>Shechem</a:t>
            </a:r>
            <a:endParaRPr lang="en-US" i="1" dirty="0">
              <a:solidFill>
                <a:schemeClr val="bg1"/>
              </a:solidFill>
              <a:latin typeface="Calibri" pitchFamily="34" charset="0"/>
              <a:cs typeface="Calibri" pitchFamily="34" charset="0"/>
            </a:endParaRPr>
          </a:p>
          <a:p>
            <a:pPr marL="800100" lvl="1" indent="-342900">
              <a:buFont typeface="Arial" pitchFamily="34" charset="0"/>
              <a:buChar char="•"/>
            </a:pPr>
            <a:r>
              <a:rPr lang="en-US" i="1" dirty="0">
                <a:solidFill>
                  <a:schemeClr val="bg1"/>
                </a:solidFill>
                <a:latin typeface="Calibri" pitchFamily="34" charset="0"/>
                <a:cs typeface="Calibri" pitchFamily="34" charset="0"/>
              </a:rPr>
              <a:t>Blood on the doorposts</a:t>
            </a:r>
          </a:p>
          <a:p>
            <a:pPr lvl="1"/>
            <a:endParaRPr lang="en-US" i="1" dirty="0">
              <a:solidFill>
                <a:schemeClr val="bg1"/>
              </a:solidFill>
              <a:latin typeface="Calibri" pitchFamily="34" charset="0"/>
              <a:cs typeface="Calibri" pitchFamily="34" charset="0"/>
            </a:endParaRPr>
          </a:p>
          <a:p>
            <a:pPr marL="342900" indent="-342900">
              <a:buFont typeface="Arial" pitchFamily="34" charset="0"/>
              <a:buChar char="•"/>
            </a:pPr>
            <a:r>
              <a:rPr lang="en-US" b="1" u="sng" dirty="0">
                <a:solidFill>
                  <a:schemeClr val="bg1"/>
                </a:solidFill>
                <a:latin typeface="Calibri" pitchFamily="34" charset="0"/>
                <a:cs typeface="Calibri" pitchFamily="34" charset="0"/>
              </a:rPr>
              <a:t>Language more appropriate to Jesus</a:t>
            </a:r>
          </a:p>
          <a:p>
            <a:pPr marL="800100" lvl="1" indent="-342900">
              <a:buFont typeface="Arial" pitchFamily="34" charset="0"/>
              <a:buChar char="•"/>
            </a:pPr>
            <a:r>
              <a:rPr lang="en-US" dirty="0">
                <a:solidFill>
                  <a:schemeClr val="bg1"/>
                </a:solidFill>
                <a:latin typeface="Calibri" pitchFamily="34" charset="0"/>
                <a:cs typeface="Calibri" pitchFamily="34" charset="0"/>
              </a:rPr>
              <a:t>“only son”</a:t>
            </a:r>
          </a:p>
          <a:p>
            <a:pPr marL="800100" lvl="1" indent="-342900">
              <a:buFont typeface="Arial" pitchFamily="34" charset="0"/>
              <a:buChar char="•"/>
            </a:pPr>
            <a:r>
              <a:rPr lang="en-US" dirty="0">
                <a:solidFill>
                  <a:schemeClr val="bg1"/>
                </a:solidFill>
                <a:latin typeface="Calibri" pitchFamily="34" charset="0"/>
                <a:cs typeface="Calibri" pitchFamily="34" charset="0"/>
              </a:rPr>
              <a:t>“pierced my hands and feet”</a:t>
            </a:r>
          </a:p>
          <a:p>
            <a:pPr marL="800100" lvl="1" indent="-342900">
              <a:buFont typeface="Arial" pitchFamily="34" charset="0"/>
              <a:buChar char="•"/>
            </a:pPr>
            <a:r>
              <a:rPr lang="en-US" dirty="0">
                <a:solidFill>
                  <a:schemeClr val="bg1"/>
                </a:solidFill>
                <a:latin typeface="Calibri" pitchFamily="34" charset="0"/>
                <a:cs typeface="Calibri" pitchFamily="34" charset="0"/>
              </a:rPr>
              <a:t>“cast lots for my clothing”</a:t>
            </a:r>
          </a:p>
          <a:p>
            <a:pPr marL="800100" lvl="1" indent="-342900">
              <a:buFont typeface="Arial" pitchFamily="34" charset="0"/>
              <a:buChar char="•"/>
            </a:pPr>
            <a:endParaRPr lang="en-US" dirty="0">
              <a:solidFill>
                <a:schemeClr val="bg1"/>
              </a:solidFill>
              <a:latin typeface="Calibri" pitchFamily="34" charset="0"/>
              <a:cs typeface="Calibri" pitchFamily="34" charset="0"/>
            </a:endParaRPr>
          </a:p>
          <a:p>
            <a:pPr marL="342900" indent="-342900">
              <a:buFont typeface="Arial" pitchFamily="34" charset="0"/>
              <a:buChar char="•"/>
            </a:pPr>
            <a:r>
              <a:rPr lang="en-US" b="1" u="sng" dirty="0">
                <a:solidFill>
                  <a:schemeClr val="bg1"/>
                </a:solidFill>
                <a:latin typeface="Calibri" pitchFamily="34" charset="0"/>
                <a:cs typeface="Calibri" pitchFamily="34" charset="0"/>
              </a:rPr>
              <a:t>Prospective identification as a type</a:t>
            </a:r>
          </a:p>
          <a:p>
            <a:pPr marL="800100" lvl="1" indent="-342900">
              <a:buFont typeface="Arial" pitchFamily="34" charset="0"/>
              <a:buChar char="•"/>
            </a:pPr>
            <a:r>
              <a:rPr lang="en-US" i="1" dirty="0">
                <a:solidFill>
                  <a:schemeClr val="bg1"/>
                </a:solidFill>
                <a:latin typeface="Calibri" pitchFamily="34" charset="0"/>
                <a:cs typeface="Calibri" pitchFamily="34" charset="0"/>
              </a:rPr>
              <a:t>“My Servant David will be King”</a:t>
            </a:r>
          </a:p>
          <a:p>
            <a:pPr marL="800100" lvl="1" indent="-342900">
              <a:buFont typeface="Arial" pitchFamily="34" charset="0"/>
              <a:buChar char="•"/>
            </a:pPr>
            <a:r>
              <a:rPr lang="en-US" i="1" dirty="0">
                <a:solidFill>
                  <a:schemeClr val="bg1"/>
                </a:solidFill>
                <a:latin typeface="Calibri" pitchFamily="34" charset="0"/>
                <a:cs typeface="Calibri" pitchFamily="34" charset="0"/>
              </a:rPr>
              <a:t>“In the mount of the L</a:t>
            </a:r>
            <a:r>
              <a:rPr lang="en-US" sz="2000" i="1" dirty="0">
                <a:solidFill>
                  <a:schemeClr val="bg1"/>
                </a:solidFill>
                <a:latin typeface="Calibri" pitchFamily="34" charset="0"/>
                <a:cs typeface="Calibri" pitchFamily="34" charset="0"/>
              </a:rPr>
              <a:t>ORD</a:t>
            </a:r>
            <a:r>
              <a:rPr lang="en-US" i="1" dirty="0">
                <a:solidFill>
                  <a:schemeClr val="bg1"/>
                </a:solidFill>
                <a:latin typeface="Calibri" pitchFamily="34" charset="0"/>
                <a:cs typeface="Calibri" pitchFamily="34" charset="0"/>
              </a:rPr>
              <a:t> it will be provided”</a:t>
            </a:r>
          </a:p>
        </p:txBody>
      </p:sp>
      <p:sp>
        <p:nvSpPr>
          <p:cNvPr id="3" name="Rectangle 2"/>
          <p:cNvSpPr/>
          <p:nvPr/>
        </p:nvSpPr>
        <p:spPr>
          <a:xfrm>
            <a:off x="1005348" y="5791200"/>
            <a:ext cx="4572000" cy="461665"/>
          </a:xfrm>
          <a:prstGeom prst="rect">
            <a:avLst/>
          </a:prstGeom>
        </p:spPr>
        <p:txBody>
          <a:bodyPr>
            <a:spAutoFit/>
          </a:bodyPr>
          <a:lstStyle/>
          <a:p>
            <a:pPr marL="342900" indent="-342900">
              <a:buFont typeface="Arial" panose="020B0604020202020204" pitchFamily="34" charset="0"/>
              <a:buChar char="•"/>
            </a:pPr>
            <a:r>
              <a:rPr lang="en-US" b="1" u="sng" dirty="0">
                <a:solidFill>
                  <a:schemeClr val="bg1"/>
                </a:solidFill>
                <a:latin typeface="Calibri" pitchFamily="34" charset="0"/>
                <a:cs typeface="Calibri" pitchFamily="34" charset="0"/>
              </a:rPr>
              <a:t>Pervasiveness</a:t>
            </a:r>
            <a:endParaRPr lang="en-US" dirty="0"/>
          </a:p>
        </p:txBody>
      </p:sp>
    </p:spTree>
    <p:extLst>
      <p:ext uri="{BB962C8B-B14F-4D97-AF65-F5344CB8AC3E}">
        <p14:creationId xmlns:p14="http://schemas.microsoft.com/office/powerpoint/2010/main" val="118967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Workdirs\wp\sermons\Centrevi\pyramidbackground4.jpg"/>
          <p:cNvPicPr>
            <a:picLocks noChangeAspect="1" noChangeArrowheads="1"/>
          </p:cNvPicPr>
          <p:nvPr/>
        </p:nvPicPr>
        <p:blipFill>
          <a:blip r:embed="rId2" cstate="print"/>
          <a:srcRect/>
          <a:stretch>
            <a:fillRect/>
          </a:stretch>
        </p:blipFill>
        <p:spPr bwMode="auto">
          <a:xfrm>
            <a:off x="0" y="0"/>
            <a:ext cx="9144000" cy="6884988"/>
          </a:xfrm>
          <a:prstGeom prst="rect">
            <a:avLst/>
          </a:prstGeom>
          <a:noFill/>
        </p:spPr>
      </p:pic>
      <p:sp>
        <p:nvSpPr>
          <p:cNvPr id="9219" name="Text Box 3"/>
          <p:cNvSpPr txBox="1">
            <a:spLocks noChangeArrowheads="1"/>
          </p:cNvSpPr>
          <p:nvPr/>
        </p:nvSpPr>
        <p:spPr bwMode="auto">
          <a:xfrm>
            <a:off x="1143000" y="0"/>
            <a:ext cx="67818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2" name="Rounded Rectangle 1"/>
          <p:cNvSpPr/>
          <p:nvPr/>
        </p:nvSpPr>
        <p:spPr bwMode="auto">
          <a:xfrm>
            <a:off x="685800" y="228600"/>
            <a:ext cx="7772400" cy="640080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buFont typeface="Arial" pitchFamily="34" charset="0"/>
              <a:buChar char="•"/>
            </a:pPr>
            <a:endParaRPr lang="en-US" i="1" dirty="0">
              <a:solidFill>
                <a:schemeClr val="bg1"/>
              </a:solidFill>
              <a:latin typeface="Calibri" pitchFamily="34" charset="0"/>
              <a:cs typeface="Calibri" pitchFamily="34" charset="0"/>
            </a:endParaRPr>
          </a:p>
        </p:txBody>
      </p:sp>
      <p:sp>
        <p:nvSpPr>
          <p:cNvPr id="3" name="Rectangle 2"/>
          <p:cNvSpPr/>
          <p:nvPr/>
        </p:nvSpPr>
        <p:spPr>
          <a:xfrm>
            <a:off x="1005348" y="5791200"/>
            <a:ext cx="4572000" cy="461665"/>
          </a:xfrm>
          <a:prstGeom prst="rect">
            <a:avLst/>
          </a:prstGeom>
        </p:spPr>
        <p:txBody>
          <a:bodyPr>
            <a:spAutoFit/>
          </a:bodyPr>
          <a:lstStyle/>
          <a:p>
            <a:pPr marL="342900" indent="-342900">
              <a:buFont typeface="Arial" panose="020B0604020202020204" pitchFamily="34" charset="0"/>
              <a:buChar char="•"/>
            </a:pPr>
            <a:r>
              <a:rPr lang="en-US" b="1" u="sng" dirty="0">
                <a:solidFill>
                  <a:schemeClr val="bg1"/>
                </a:solidFill>
                <a:latin typeface="Calibri" pitchFamily="34" charset="0"/>
                <a:cs typeface="Calibri" pitchFamily="34" charset="0"/>
              </a:rPr>
              <a:t>Pervasiveness</a:t>
            </a:r>
            <a:endParaRPr lang="en-US" dirty="0"/>
          </a:p>
        </p:txBody>
      </p:sp>
      <p:sp>
        <p:nvSpPr>
          <p:cNvPr id="4" name="Rectangle 3"/>
          <p:cNvSpPr/>
          <p:nvPr/>
        </p:nvSpPr>
        <p:spPr>
          <a:xfrm>
            <a:off x="1225068" y="1593597"/>
            <a:ext cx="6693865" cy="4654803"/>
          </a:xfrm>
          <a:prstGeom prst="rect">
            <a:avLst/>
          </a:prstGeom>
        </p:spPr>
        <p:txBody>
          <a:bodyPr>
            <a:spAutoFit/>
          </a:bodyPr>
          <a:lstStyle/>
          <a:p>
            <a:r>
              <a:rPr lang="en-US" b="1" u="sng" dirty="0">
                <a:solidFill>
                  <a:schemeClr val="bg1"/>
                </a:solidFill>
                <a:latin typeface="Calibri" pitchFamily="34" charset="0"/>
                <a:cs typeface="Calibri" pitchFamily="34" charset="0"/>
              </a:rPr>
              <a:t>GENESIS</a:t>
            </a:r>
          </a:p>
          <a:p>
            <a:pPr marL="342900" indent="-342900">
              <a:buFont typeface="Arial" pitchFamily="34" charset="0"/>
              <a:buChar char="•"/>
            </a:pPr>
            <a:r>
              <a:rPr lang="en-US" b="1" dirty="0">
                <a:solidFill>
                  <a:schemeClr val="bg1"/>
                </a:solidFill>
                <a:latin typeface="Calibri" pitchFamily="34" charset="0"/>
                <a:cs typeface="Calibri" pitchFamily="34" charset="0"/>
              </a:rPr>
              <a:t>Flood</a:t>
            </a:r>
          </a:p>
          <a:p>
            <a:pPr marL="342900" indent="-342900">
              <a:buFont typeface="Arial" pitchFamily="34" charset="0"/>
              <a:buChar char="•"/>
            </a:pPr>
            <a:r>
              <a:rPr lang="en-US" b="1" dirty="0">
                <a:solidFill>
                  <a:schemeClr val="bg1"/>
                </a:solidFill>
                <a:latin typeface="Calibri" pitchFamily="34" charset="0"/>
                <a:cs typeface="Calibri" pitchFamily="34" charset="0"/>
              </a:rPr>
              <a:t>Melchizedek</a:t>
            </a:r>
          </a:p>
          <a:p>
            <a:pPr marL="342900" indent="-342900">
              <a:buFont typeface="Arial" pitchFamily="34" charset="0"/>
              <a:buChar char="•"/>
            </a:pPr>
            <a:r>
              <a:rPr lang="en-US" b="1" dirty="0">
                <a:solidFill>
                  <a:schemeClr val="bg1"/>
                </a:solidFill>
                <a:latin typeface="Calibri" pitchFamily="34" charset="0"/>
                <a:cs typeface="Calibri" pitchFamily="34" charset="0"/>
              </a:rPr>
              <a:t>Ishmael &amp; Isaac, Hagar and Sarah</a:t>
            </a:r>
          </a:p>
          <a:p>
            <a:pPr marL="342900" indent="-342900">
              <a:buFont typeface="Arial" pitchFamily="34" charset="0"/>
              <a:buChar char="•"/>
            </a:pPr>
            <a:r>
              <a:rPr lang="en-US" b="1" dirty="0">
                <a:solidFill>
                  <a:schemeClr val="bg1"/>
                </a:solidFill>
                <a:latin typeface="Calibri" pitchFamily="34" charset="0"/>
                <a:cs typeface="Calibri" pitchFamily="34" charset="0"/>
              </a:rPr>
              <a:t>Sacrificing Isaac</a:t>
            </a:r>
          </a:p>
          <a:p>
            <a:pPr marL="342900" indent="-342900">
              <a:buFont typeface="Arial" pitchFamily="34" charset="0"/>
              <a:buChar char="•"/>
            </a:pPr>
            <a:r>
              <a:rPr lang="en-US" b="1" dirty="0">
                <a:solidFill>
                  <a:schemeClr val="bg1"/>
                </a:solidFill>
                <a:latin typeface="Calibri" pitchFamily="34" charset="0"/>
                <a:cs typeface="Calibri" pitchFamily="34" charset="0"/>
              </a:rPr>
              <a:t>Jacob’s Dream</a:t>
            </a:r>
          </a:p>
          <a:p>
            <a:pPr marL="342900" indent="-342900">
              <a:buFont typeface="Arial" pitchFamily="34" charset="0"/>
              <a:buChar char="•"/>
            </a:pPr>
            <a:r>
              <a:rPr lang="en-US" b="1" dirty="0">
                <a:solidFill>
                  <a:schemeClr val="bg1"/>
                </a:solidFill>
                <a:latin typeface="Calibri" pitchFamily="34" charset="0"/>
                <a:cs typeface="Calibri" pitchFamily="34" charset="0"/>
              </a:rPr>
              <a:t>Joseph, a Servant Exalted</a:t>
            </a:r>
          </a:p>
          <a:p>
            <a:endParaRPr lang="en-US" b="1" u="sng" dirty="0">
              <a:solidFill>
                <a:schemeClr val="bg1"/>
              </a:solidFill>
              <a:latin typeface="Calibri" pitchFamily="34" charset="0"/>
              <a:cs typeface="Calibri" pitchFamily="34" charset="0"/>
            </a:endParaRPr>
          </a:p>
          <a:p>
            <a:r>
              <a:rPr lang="en-US" b="1" u="sng" dirty="0">
                <a:solidFill>
                  <a:schemeClr val="bg1"/>
                </a:solidFill>
                <a:latin typeface="Calibri" pitchFamily="34" charset="0"/>
                <a:cs typeface="Calibri" pitchFamily="34" charset="0"/>
              </a:rPr>
              <a:t>EXODUS</a:t>
            </a:r>
          </a:p>
          <a:p>
            <a:pPr marL="342900" indent="-342900">
              <a:buFont typeface="Arial" pitchFamily="34" charset="0"/>
              <a:buChar char="•"/>
            </a:pPr>
            <a:r>
              <a:rPr lang="en-US" b="1" dirty="0">
                <a:solidFill>
                  <a:schemeClr val="bg1"/>
                </a:solidFill>
                <a:latin typeface="Calibri" pitchFamily="34" charset="0"/>
                <a:cs typeface="Calibri" pitchFamily="34" charset="0"/>
              </a:rPr>
              <a:t>Saved from Death by the blood of the Lamb</a:t>
            </a:r>
          </a:p>
          <a:p>
            <a:pPr marL="342900" indent="-342900">
              <a:buFont typeface="Arial" pitchFamily="34" charset="0"/>
              <a:buChar char="•"/>
            </a:pPr>
            <a:r>
              <a:rPr lang="en-US" b="1" dirty="0">
                <a:solidFill>
                  <a:schemeClr val="bg1"/>
                </a:solidFill>
                <a:latin typeface="Calibri" pitchFamily="34" charset="0"/>
                <a:cs typeface="Calibri" pitchFamily="34" charset="0"/>
              </a:rPr>
              <a:t>Saved from Slavery Coming Through the Water</a:t>
            </a:r>
          </a:p>
          <a:p>
            <a:pPr marL="342900" indent="-342900">
              <a:buFont typeface="Arial" pitchFamily="34" charset="0"/>
              <a:buChar char="•"/>
            </a:pPr>
            <a:r>
              <a:rPr lang="en-US" b="1" dirty="0">
                <a:solidFill>
                  <a:schemeClr val="bg1"/>
                </a:solidFill>
                <a:latin typeface="Calibri" pitchFamily="34" charset="0"/>
                <a:cs typeface="Calibri" pitchFamily="34" charset="0"/>
              </a:rPr>
              <a:t>The Tabernacle</a:t>
            </a:r>
            <a:endParaRPr lang="en-US" dirty="0"/>
          </a:p>
        </p:txBody>
      </p:sp>
    </p:spTree>
    <p:extLst>
      <p:ext uri="{BB962C8B-B14F-4D97-AF65-F5344CB8AC3E}">
        <p14:creationId xmlns:p14="http://schemas.microsoft.com/office/powerpoint/2010/main" val="90196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grpId="0" nodeType="withEffect">
                                  <p:stCondLst>
                                    <p:cond delay="0"/>
                                  </p:stCondLst>
                                  <p:childTnLst>
                                    <p:animMotion origin="layout" path="M 2.77778E-7 2.22222E-6 L 0.04184 -0.76667 " pathEditMode="relative" rAng="0" ptsTypes="AA">
                                      <p:cBhvr>
                                        <p:cTn id="6" dur="500" fill="hold"/>
                                        <p:tgtEl>
                                          <p:spTgt spid="3">
                                            <p:txEl>
                                              <p:pRg st="0" end="0"/>
                                            </p:txEl>
                                          </p:spTgt>
                                        </p:tgtEl>
                                        <p:attrNameLst>
                                          <p:attrName>ppt_x</p:attrName>
                                          <p:attrName>ppt_y</p:attrName>
                                        </p:attrNameLst>
                                      </p:cBhvr>
                                      <p:rCtr x="2083" y="-38333"/>
                                    </p:animMotion>
                                  </p:childTnLst>
                                </p:cTn>
                              </p:par>
                              <p:par>
                                <p:cTn id="7" presetID="6" presetClass="emph" presetSubtype="0" fill="hold" nodeType="withEffect">
                                  <p:stCondLst>
                                    <p:cond delay="0"/>
                                  </p:stCondLst>
                                  <p:childTnLst>
                                    <p:animScale>
                                      <p:cBhvr>
                                        <p:cTn id="8" dur="500" fill="hold"/>
                                        <p:tgtEl>
                                          <p:spTgt spid="3">
                                            <p:txEl>
                                              <p:pRg st="0" end="0"/>
                                            </p:txEl>
                                          </p:spTgt>
                                        </p:tgtEl>
                                      </p:cBhvr>
                                      <p:by x="150000" y="150000"/>
                                    </p:animScale>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Workdirs\wp\sermons\Centrevi\pyramidbackground4.jpg"/>
          <p:cNvPicPr>
            <a:picLocks noChangeAspect="1" noChangeArrowheads="1"/>
          </p:cNvPicPr>
          <p:nvPr/>
        </p:nvPicPr>
        <p:blipFill>
          <a:blip r:embed="rId2" cstate="print"/>
          <a:srcRect/>
          <a:stretch>
            <a:fillRect/>
          </a:stretch>
        </p:blipFill>
        <p:spPr bwMode="auto">
          <a:xfrm>
            <a:off x="0" y="0"/>
            <a:ext cx="9144000" cy="6884988"/>
          </a:xfrm>
          <a:prstGeom prst="rect">
            <a:avLst/>
          </a:prstGeom>
          <a:noFill/>
        </p:spPr>
      </p:pic>
      <p:sp>
        <p:nvSpPr>
          <p:cNvPr id="9219" name="Text Box 3"/>
          <p:cNvSpPr txBox="1">
            <a:spLocks noChangeArrowheads="1"/>
          </p:cNvSpPr>
          <p:nvPr/>
        </p:nvSpPr>
        <p:spPr bwMode="auto">
          <a:xfrm>
            <a:off x="1143000" y="0"/>
            <a:ext cx="6781800" cy="457200"/>
          </a:xfrm>
          <a:prstGeom prst="rect">
            <a:avLst/>
          </a:prstGeom>
          <a:noFill/>
          <a:ln w="9525">
            <a:noFill/>
            <a:miter lim="800000"/>
            <a:headEnd/>
            <a:tailEnd/>
          </a:ln>
          <a:effectLst/>
        </p:spPr>
        <p:txBody>
          <a:bodyPr>
            <a:spAutoFit/>
          </a:bodyPr>
          <a:lstStyle/>
          <a:p>
            <a:pPr>
              <a:spcBef>
                <a:spcPct val="50000"/>
              </a:spcBef>
            </a:pPr>
            <a:endParaRPr lang="en-US"/>
          </a:p>
        </p:txBody>
      </p:sp>
    </p:spTree>
    <p:extLst>
      <p:ext uri="{BB962C8B-B14F-4D97-AF65-F5344CB8AC3E}">
        <p14:creationId xmlns:p14="http://schemas.microsoft.com/office/powerpoint/2010/main" val="1037367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Text Box 3"/>
          <p:cNvSpPr txBox="1">
            <a:spLocks noChangeArrowheads="1"/>
          </p:cNvSpPr>
          <p:nvPr/>
        </p:nvSpPr>
        <p:spPr bwMode="auto">
          <a:xfrm>
            <a:off x="76200" y="2286000"/>
            <a:ext cx="5791200" cy="3108543"/>
          </a:xfrm>
          <a:prstGeom prst="rect">
            <a:avLst/>
          </a:prstGeom>
          <a:noFill/>
          <a:ln w="9525">
            <a:noFill/>
            <a:miter lim="800000"/>
            <a:headEnd/>
            <a:tailEnd/>
          </a:ln>
          <a:effectLst/>
        </p:spPr>
        <p:txBody>
          <a:bodyPr>
            <a:spAutoFit/>
          </a:bodyPr>
          <a:lstStyle/>
          <a:p>
            <a:pPr>
              <a:spcBef>
                <a:spcPct val="50000"/>
              </a:spcBef>
              <a:buFontTx/>
              <a:buChar char="•"/>
            </a:pPr>
            <a:r>
              <a:rPr lang="en-US" sz="2800" b="1" dirty="0">
                <a:ln>
                  <a:solidFill>
                    <a:schemeClr val="bg1"/>
                  </a:solidFill>
                </a:ln>
                <a:solidFill>
                  <a:srgbClr val="C00000"/>
                </a:solidFill>
                <a:latin typeface="Verdana" pitchFamily="34" charset="0"/>
              </a:rPr>
              <a:t> Slave to </a:t>
            </a:r>
            <a:r>
              <a:rPr lang="en-US" sz="2800" b="1" dirty="0" err="1">
                <a:ln>
                  <a:solidFill>
                    <a:schemeClr val="bg1"/>
                  </a:solidFill>
                </a:ln>
                <a:solidFill>
                  <a:srgbClr val="C00000"/>
                </a:solidFill>
                <a:latin typeface="Verdana" pitchFamily="34" charset="0"/>
              </a:rPr>
              <a:t>Potiphar</a:t>
            </a:r>
            <a:endParaRPr lang="en-US" sz="2800" b="1" dirty="0">
              <a:ln>
                <a:solidFill>
                  <a:schemeClr val="bg1"/>
                </a:solidFill>
              </a:ln>
              <a:solidFill>
                <a:srgbClr val="C00000"/>
              </a:solidFill>
              <a:latin typeface="Verdana" pitchFamily="34" charset="0"/>
            </a:endParaRPr>
          </a:p>
          <a:p>
            <a:pPr>
              <a:spcBef>
                <a:spcPct val="50000"/>
              </a:spcBef>
              <a:buFontTx/>
              <a:buChar char="•"/>
            </a:pPr>
            <a:r>
              <a:rPr lang="en-US" sz="2800" b="1" dirty="0">
                <a:ln>
                  <a:solidFill>
                    <a:schemeClr val="bg1"/>
                  </a:solidFill>
                </a:ln>
                <a:solidFill>
                  <a:srgbClr val="C00000"/>
                </a:solidFill>
                <a:latin typeface="Verdana" pitchFamily="34" charset="0"/>
              </a:rPr>
              <a:t> Over Potiphar’s house</a:t>
            </a:r>
          </a:p>
          <a:p>
            <a:pPr>
              <a:spcBef>
                <a:spcPct val="50000"/>
              </a:spcBef>
              <a:buFontTx/>
              <a:buChar char="•"/>
            </a:pPr>
            <a:r>
              <a:rPr lang="en-US" sz="2800" b="1" dirty="0">
                <a:ln>
                  <a:solidFill>
                    <a:schemeClr val="bg1"/>
                  </a:solidFill>
                </a:ln>
                <a:solidFill>
                  <a:srgbClr val="C00000"/>
                </a:solidFill>
                <a:latin typeface="Verdana" pitchFamily="34" charset="0"/>
              </a:rPr>
              <a:t> Prisoner</a:t>
            </a:r>
          </a:p>
          <a:p>
            <a:pPr>
              <a:spcBef>
                <a:spcPct val="50000"/>
              </a:spcBef>
              <a:buFontTx/>
              <a:buChar char="•"/>
            </a:pPr>
            <a:r>
              <a:rPr lang="en-US" sz="2800" b="1" dirty="0">
                <a:ln>
                  <a:solidFill>
                    <a:schemeClr val="bg1"/>
                  </a:solidFill>
                </a:ln>
                <a:solidFill>
                  <a:srgbClr val="C00000"/>
                </a:solidFill>
                <a:latin typeface="Verdana" pitchFamily="34" charset="0"/>
              </a:rPr>
              <a:t> Over all the prisoners</a:t>
            </a:r>
          </a:p>
          <a:p>
            <a:pPr>
              <a:spcBef>
                <a:spcPct val="50000"/>
              </a:spcBef>
              <a:buFontTx/>
              <a:buChar char="•"/>
            </a:pPr>
            <a:r>
              <a:rPr lang="en-US" sz="2800" b="1" dirty="0">
                <a:ln>
                  <a:solidFill>
                    <a:schemeClr val="bg1"/>
                  </a:solidFill>
                </a:ln>
                <a:solidFill>
                  <a:srgbClr val="C00000"/>
                </a:solidFill>
                <a:latin typeface="Verdana" pitchFamily="34" charset="0"/>
              </a:rPr>
              <a:t> Over all Egypt</a:t>
            </a:r>
            <a:endParaRPr lang="en-US" sz="2800" dirty="0">
              <a:ln>
                <a:solidFill>
                  <a:schemeClr val="bg1"/>
                </a:solidFill>
              </a:ln>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3" name="Text Box 7"/>
          <p:cNvSpPr txBox="1">
            <a:spLocks noChangeArrowheads="1"/>
          </p:cNvSpPr>
          <p:nvPr/>
        </p:nvSpPr>
        <p:spPr bwMode="auto">
          <a:xfrm>
            <a:off x="6477000" y="1676400"/>
            <a:ext cx="2667000" cy="1600438"/>
          </a:xfrm>
          <a:prstGeom prst="rect">
            <a:avLst/>
          </a:prstGeom>
          <a:noFill/>
          <a:ln w="9525">
            <a:noFill/>
            <a:miter lim="800000"/>
            <a:headEnd/>
            <a:tailEnd/>
          </a:ln>
          <a:effectLst/>
        </p:spPr>
        <p:txBody>
          <a:bodyPr wrap="square">
            <a:spAutoFit/>
          </a:bodyPr>
          <a:lstStyle/>
          <a:p>
            <a:pPr>
              <a:spcBef>
                <a:spcPct val="50000"/>
              </a:spcBef>
            </a:pPr>
            <a:r>
              <a:rPr lang="en-US" sz="2800" b="1" dirty="0">
                <a:solidFill>
                  <a:schemeClr val="bg1"/>
                </a:solidFill>
                <a:latin typeface="Verdana" pitchFamily="34" charset="0"/>
              </a:rPr>
              <a:t>10 brothers</a:t>
            </a:r>
            <a:endParaRPr lang="en-US" sz="2800" dirty="0">
              <a:solidFill>
                <a:schemeClr val="bg1"/>
              </a:solidFill>
              <a:latin typeface="Verdana" pitchFamily="34" charset="0"/>
            </a:endParaRPr>
          </a:p>
          <a:p>
            <a:pPr algn="ctr">
              <a:spcBef>
                <a:spcPct val="50000"/>
              </a:spcBef>
            </a:pPr>
            <a:r>
              <a:rPr lang="en-US" sz="2800" i="1" dirty="0">
                <a:solidFill>
                  <a:schemeClr val="bg1"/>
                </a:solidFill>
                <a:effectLst>
                  <a:outerShdw blurRad="38100" dist="38100" dir="2700000" algn="tl">
                    <a:srgbClr val="000000">
                      <a:alpha val="43137"/>
                    </a:srgbClr>
                  </a:outerShdw>
                </a:effectLst>
                <a:latin typeface="Verdana" pitchFamily="34" charset="0"/>
              </a:rPr>
              <a:t>Benjamin is kept home</a:t>
            </a:r>
            <a:endParaRPr lang="en-US" i="1" dirty="0">
              <a:effectLst>
                <a:outerShdw blurRad="38100" dist="38100" dir="2700000" algn="tl">
                  <a:srgbClr val="000000">
                    <a:alpha val="43137"/>
                  </a:srgbClr>
                </a:outerShdw>
              </a:effectLst>
            </a:endParaRPr>
          </a:p>
        </p:txBody>
      </p:sp>
      <p:cxnSp>
        <p:nvCxnSpPr>
          <p:cNvPr id="10" name="Curved Connector 9"/>
          <p:cNvCxnSpPr/>
          <p:nvPr/>
        </p:nvCxnSpPr>
        <p:spPr bwMode="auto">
          <a:xfrm rot="10800000" flipV="1">
            <a:off x="1905000" y="152400"/>
            <a:ext cx="5791200" cy="2895600"/>
          </a:xfrm>
          <a:prstGeom prst="curvedConnector3">
            <a:avLst>
              <a:gd name="adj1" fmla="val 19184"/>
            </a:avLst>
          </a:prstGeom>
          <a:solidFill>
            <a:schemeClr val="accent1"/>
          </a:solidFill>
          <a:ln w="127000" cap="flat" cmpd="sng" algn="ctr">
            <a:solidFill>
              <a:srgbClr val="C00000"/>
            </a:solidFill>
            <a:prstDash val="solid"/>
            <a:round/>
            <a:headEnd type="none" w="med" len="med"/>
            <a:tailEnd type="arrow"/>
          </a:ln>
          <a:effectLst/>
        </p:spPr>
      </p:cxnSp>
      <p:sp>
        <p:nvSpPr>
          <p:cNvPr id="19464" name="Text Box 8"/>
          <p:cNvSpPr txBox="1">
            <a:spLocks noChangeArrowheads="1"/>
          </p:cNvSpPr>
          <p:nvPr/>
        </p:nvSpPr>
        <p:spPr bwMode="auto">
          <a:xfrm>
            <a:off x="304800" y="2438400"/>
            <a:ext cx="2057400" cy="1569660"/>
          </a:xfrm>
          <a:prstGeom prst="rect">
            <a:avLst/>
          </a:prstGeom>
          <a:noFill/>
          <a:ln w="9525">
            <a:noFill/>
            <a:miter lim="800000"/>
            <a:headEnd/>
            <a:tailEnd/>
          </a:ln>
          <a:effectLst/>
        </p:spPr>
        <p:txBody>
          <a:bodyPr>
            <a:spAutoFit/>
          </a:bodyPr>
          <a:lstStyle/>
          <a:p>
            <a:pPr>
              <a:spcBef>
                <a:spcPct val="50000"/>
              </a:spcBef>
            </a:pPr>
            <a:r>
              <a:rPr lang="en-US" sz="3200" b="1" i="1" dirty="0">
                <a:solidFill>
                  <a:schemeClr val="accent1"/>
                </a:solidFill>
                <a:effectLst>
                  <a:outerShdw blurRad="38100" dist="38100" dir="2700000" algn="tl">
                    <a:srgbClr val="000000"/>
                  </a:outerShdw>
                </a:effectLst>
                <a:latin typeface="Verdana" pitchFamily="34" charset="0"/>
              </a:rPr>
              <a:t>“You are spies!”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19464"/>
                                        </p:tgtEl>
                                        <p:attrNameLst>
                                          <p:attrName>style.visibility</p:attrName>
                                        </p:attrNameLst>
                                      </p:cBhvr>
                                      <p:to>
                                        <p:strVal val="visible"/>
                                      </p:to>
                                    </p:set>
                                    <p:anim calcmode="lin" valueType="num">
                                      <p:cBhvr>
                                        <p:cTn id="12" dur="500" fill="hold"/>
                                        <p:tgtEl>
                                          <p:spTgt spid="19464"/>
                                        </p:tgtEl>
                                        <p:attrNameLst>
                                          <p:attrName>ppt_w</p:attrName>
                                        </p:attrNameLst>
                                      </p:cBhvr>
                                      <p:tavLst>
                                        <p:tav tm="0">
                                          <p:val>
                                            <p:strVal val="2/3*#ppt_w"/>
                                          </p:val>
                                        </p:tav>
                                        <p:tav tm="100000">
                                          <p:val>
                                            <p:strVal val="#ppt_w"/>
                                          </p:val>
                                        </p:tav>
                                      </p:tavLst>
                                    </p:anim>
                                    <p:anim calcmode="lin" valueType="num">
                                      <p:cBhvr>
                                        <p:cTn id="13" dur="500" fill="hold"/>
                                        <p:tgtEl>
                                          <p:spTgt spid="1946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Curved Connector 18"/>
          <p:cNvCxnSpPr/>
          <p:nvPr/>
        </p:nvCxnSpPr>
        <p:spPr bwMode="auto">
          <a:xfrm flipV="1">
            <a:off x="5819775" y="409575"/>
            <a:ext cx="1771650" cy="1647823"/>
          </a:xfrm>
          <a:prstGeom prst="curvedConnector3">
            <a:avLst>
              <a:gd name="adj1" fmla="val 50000"/>
            </a:avLst>
          </a:prstGeom>
          <a:solidFill>
            <a:schemeClr val="accent1"/>
          </a:solidFill>
          <a:ln w="127000" cap="flat" cmpd="sng" algn="ctr">
            <a:solidFill>
              <a:srgbClr val="C00000"/>
            </a:solidFill>
            <a:prstDash val="solid"/>
            <a:round/>
            <a:headEnd type="none" w="med" len="med"/>
            <a:tailEnd type="triangle"/>
          </a:ln>
          <a:effectLst/>
        </p:spPr>
      </p:cxnSp>
      <p:sp>
        <p:nvSpPr>
          <p:cNvPr id="18443" name="Text Box 11"/>
          <p:cNvSpPr txBox="1">
            <a:spLocks noChangeArrowheads="1"/>
          </p:cNvSpPr>
          <p:nvPr/>
        </p:nvSpPr>
        <p:spPr bwMode="auto">
          <a:xfrm>
            <a:off x="2895600" y="1752600"/>
            <a:ext cx="2133600" cy="457200"/>
          </a:xfrm>
          <a:prstGeom prst="rect">
            <a:avLst/>
          </a:prstGeom>
          <a:noFill/>
          <a:ln w="9525">
            <a:noFill/>
            <a:miter lim="800000"/>
            <a:headEnd/>
            <a:tailEnd/>
          </a:ln>
          <a:effectLst/>
        </p:spPr>
        <p:txBody>
          <a:bodyPr>
            <a:spAutoFit/>
          </a:bodyPr>
          <a:lstStyle/>
          <a:p>
            <a:pPr>
              <a:spcBef>
                <a:spcPct val="50000"/>
              </a:spcBef>
            </a:pPr>
            <a:r>
              <a:rPr lang="en-US" b="1" dirty="0">
                <a:solidFill>
                  <a:schemeClr val="bg1"/>
                </a:solidFill>
                <a:effectLst>
                  <a:outerShdw blurRad="38100" dist="38100" dir="2700000" algn="tl">
                    <a:srgbClr val="000000"/>
                  </a:outerShdw>
                </a:effectLst>
                <a:latin typeface="Verdana" pitchFamily="34" charset="0"/>
              </a:rPr>
              <a:t>9 brothers</a:t>
            </a:r>
            <a:endParaRPr lang="en-US" dirty="0">
              <a:solidFill>
                <a:schemeClr val="bg1"/>
              </a:solidFill>
            </a:endParaRPr>
          </a:p>
        </p:txBody>
      </p:sp>
      <p:sp>
        <p:nvSpPr>
          <p:cNvPr id="18444" name="Text Box 12"/>
          <p:cNvSpPr txBox="1">
            <a:spLocks noChangeArrowheads="1"/>
          </p:cNvSpPr>
          <p:nvPr/>
        </p:nvSpPr>
        <p:spPr bwMode="auto">
          <a:xfrm>
            <a:off x="0" y="3886200"/>
            <a:ext cx="2209800" cy="457200"/>
          </a:xfrm>
          <a:prstGeom prst="rect">
            <a:avLst/>
          </a:prstGeom>
          <a:noFill/>
          <a:ln w="9525">
            <a:noFill/>
            <a:miter lim="800000"/>
            <a:headEnd/>
            <a:tailEnd/>
          </a:ln>
          <a:effectLst/>
        </p:spPr>
        <p:txBody>
          <a:bodyPr>
            <a:spAutoFit/>
          </a:bodyPr>
          <a:lstStyle/>
          <a:p>
            <a:pPr algn="ctr">
              <a:spcBef>
                <a:spcPct val="50000"/>
              </a:spcBef>
            </a:pPr>
            <a:r>
              <a:rPr lang="en-US" b="1" dirty="0">
                <a:solidFill>
                  <a:schemeClr val="bg1"/>
                </a:solidFill>
                <a:latin typeface="Verdana" pitchFamily="34" charset="0"/>
              </a:rPr>
              <a:t>Simeon</a:t>
            </a:r>
            <a:endParaRPr lang="en-US" dirty="0">
              <a:solidFill>
                <a:schemeClr val="bg1"/>
              </a:solidFill>
            </a:endParaRPr>
          </a:p>
        </p:txBody>
      </p:sp>
      <p:cxnSp>
        <p:nvCxnSpPr>
          <p:cNvPr id="14" name="Curved Connector 13"/>
          <p:cNvCxnSpPr/>
          <p:nvPr/>
        </p:nvCxnSpPr>
        <p:spPr bwMode="auto">
          <a:xfrm flipV="1">
            <a:off x="1905000" y="2090737"/>
            <a:ext cx="4038600" cy="1490663"/>
          </a:xfrm>
          <a:prstGeom prst="curvedConnector3">
            <a:avLst>
              <a:gd name="adj1" fmla="val 26628"/>
            </a:avLst>
          </a:prstGeom>
          <a:solidFill>
            <a:schemeClr val="accent1"/>
          </a:solidFill>
          <a:ln w="127000" cap="flat" cmpd="sng" algn="ctr">
            <a:solidFill>
              <a:srgbClr val="C00000"/>
            </a:solidFill>
            <a:prstDash val="solid"/>
            <a:round/>
            <a:headEnd type="none" w="med" len="med"/>
            <a:tailEnd type="triangle"/>
          </a:ln>
          <a:effectLst/>
        </p:spPr>
      </p:cxnSp>
      <p:pic>
        <p:nvPicPr>
          <p:cNvPr id="18440" name="Picture 8" descr="C:\Workdirs\wp\sermons\Centrevi\prison2.jpg"/>
          <p:cNvPicPr>
            <a:picLocks noChangeAspect="1" noChangeArrowheads="1"/>
          </p:cNvPicPr>
          <p:nvPr/>
        </p:nvPicPr>
        <p:blipFill>
          <a:blip r:embed="rId4" cstate="print"/>
          <a:srcRect/>
          <a:stretch>
            <a:fillRect/>
          </a:stretch>
        </p:blipFill>
        <p:spPr bwMode="auto">
          <a:xfrm>
            <a:off x="0" y="2286000"/>
            <a:ext cx="2292350" cy="1511300"/>
          </a:xfrm>
          <a:prstGeom prst="rect">
            <a:avLst/>
          </a:prstGeom>
          <a:noFill/>
        </p:spPr>
      </p:pic>
      <p:pic>
        <p:nvPicPr>
          <p:cNvPr id="18441" name="Picture 9" descr="C:\Workdirs\wp\sermons\Centrevi\grainsack.gif"/>
          <p:cNvPicPr>
            <a:picLocks noChangeAspect="1" noChangeArrowheads="1"/>
          </p:cNvPicPr>
          <p:nvPr/>
        </p:nvPicPr>
        <p:blipFill>
          <a:blip r:embed="rId5" cstate="print"/>
          <a:srcRect/>
          <a:stretch>
            <a:fillRect/>
          </a:stretch>
        </p:blipFill>
        <p:spPr bwMode="auto">
          <a:xfrm>
            <a:off x="5638800" y="1752600"/>
            <a:ext cx="828675" cy="981075"/>
          </a:xfrm>
          <a:prstGeom prst="rect">
            <a:avLst/>
          </a:prstGeom>
          <a:noFill/>
        </p:spPr>
      </p:pic>
      <p:pic>
        <p:nvPicPr>
          <p:cNvPr id="18442" name="Picture 10" descr="C:\Workdirs\wp\sermons\Centrevi\goldcoins4.gif"/>
          <p:cNvPicPr>
            <a:picLocks noChangeAspect="1" noChangeArrowheads="1"/>
          </p:cNvPicPr>
          <p:nvPr/>
        </p:nvPicPr>
        <p:blipFill>
          <a:blip r:embed="rId6" cstate="print"/>
          <a:srcRect/>
          <a:stretch>
            <a:fillRect/>
          </a:stretch>
        </p:blipFill>
        <p:spPr bwMode="auto">
          <a:xfrm>
            <a:off x="6248400" y="2057400"/>
            <a:ext cx="523875" cy="781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43"/>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84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nodeType="clickEffect">
                                  <p:stCondLst>
                                    <p:cond delay="0"/>
                                  </p:stCondLst>
                                  <p:childTnLst>
                                    <p:set>
                                      <p:cBhvr>
                                        <p:cTn id="18" dur="1" fill="hold">
                                          <p:stCondLst>
                                            <p:cond delay="0"/>
                                          </p:stCondLst>
                                        </p:cTn>
                                        <p:tgtEl>
                                          <p:spTgt spid="18442"/>
                                        </p:tgtEl>
                                        <p:attrNameLst>
                                          <p:attrName>style.visibility</p:attrName>
                                        </p:attrNameLst>
                                      </p:cBhvr>
                                      <p:to>
                                        <p:strVal val="visible"/>
                                      </p:to>
                                    </p:set>
                                    <p:anim calcmode="lin" valueType="num">
                                      <p:cBhvr>
                                        <p:cTn id="19" dur="500" fill="hold"/>
                                        <p:tgtEl>
                                          <p:spTgt spid="18442"/>
                                        </p:tgtEl>
                                        <p:attrNameLst>
                                          <p:attrName>ppt_w</p:attrName>
                                        </p:attrNameLst>
                                      </p:cBhvr>
                                      <p:tavLst>
                                        <p:tav tm="0">
                                          <p:val>
                                            <p:strVal val="2/3*#ppt_w"/>
                                          </p:val>
                                        </p:tav>
                                        <p:tav tm="100000">
                                          <p:val>
                                            <p:strVal val="#ppt_w"/>
                                          </p:val>
                                        </p:tav>
                                      </p:tavLst>
                                    </p:anim>
                                    <p:anim calcmode="lin" valueType="num">
                                      <p:cBhvr>
                                        <p:cTn id="20" dur="500" fill="hold"/>
                                        <p:tgtEl>
                                          <p:spTgt spid="18442"/>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7" name="Text Box 7"/>
          <p:cNvSpPr txBox="1">
            <a:spLocks noChangeArrowheads="1"/>
          </p:cNvSpPr>
          <p:nvPr/>
        </p:nvSpPr>
        <p:spPr bwMode="auto">
          <a:xfrm>
            <a:off x="6705600" y="1219200"/>
            <a:ext cx="2133600" cy="2031325"/>
          </a:xfrm>
          <a:prstGeom prst="rect">
            <a:avLst/>
          </a:prstGeom>
          <a:noFill/>
          <a:ln w="9525">
            <a:noFill/>
            <a:miter lim="800000"/>
            <a:headEnd/>
            <a:tailEnd/>
          </a:ln>
          <a:effectLst/>
        </p:spPr>
        <p:txBody>
          <a:bodyPr>
            <a:spAutoFit/>
          </a:bodyPr>
          <a:lstStyle/>
          <a:p>
            <a:pPr algn="ctr">
              <a:spcBef>
                <a:spcPct val="50000"/>
              </a:spcBef>
            </a:pPr>
            <a:r>
              <a:rPr lang="en-US" sz="2800" b="1" dirty="0">
                <a:solidFill>
                  <a:schemeClr val="bg1"/>
                </a:solidFill>
                <a:latin typeface="Verdana" pitchFamily="34" charset="0"/>
              </a:rPr>
              <a:t>10 brothers</a:t>
            </a:r>
          </a:p>
          <a:p>
            <a:pPr algn="ctr">
              <a:spcBef>
                <a:spcPct val="50000"/>
              </a:spcBef>
            </a:pPr>
            <a:r>
              <a:rPr lang="en-US" sz="2800" i="1" dirty="0">
                <a:solidFill>
                  <a:schemeClr val="bg1"/>
                </a:solidFill>
                <a:effectLst>
                  <a:outerShdw blurRad="38100" dist="38100" dir="2700000" algn="tl">
                    <a:srgbClr val="000000">
                      <a:alpha val="43137"/>
                    </a:srgbClr>
                  </a:outerShdw>
                </a:effectLst>
                <a:latin typeface="Verdana" pitchFamily="34" charset="0"/>
              </a:rPr>
              <a:t>Benjamin included</a:t>
            </a:r>
          </a:p>
        </p:txBody>
      </p:sp>
      <p:sp>
        <p:nvSpPr>
          <p:cNvPr id="20488" name="Text Box 8"/>
          <p:cNvSpPr txBox="1">
            <a:spLocks noChangeArrowheads="1"/>
          </p:cNvSpPr>
          <p:nvPr/>
        </p:nvSpPr>
        <p:spPr bwMode="auto">
          <a:xfrm>
            <a:off x="76200" y="2438400"/>
            <a:ext cx="1981200" cy="1200329"/>
          </a:xfrm>
          <a:prstGeom prst="rect">
            <a:avLst/>
          </a:prstGeom>
          <a:noFill/>
          <a:ln w="9525">
            <a:noFill/>
            <a:miter lim="800000"/>
            <a:headEnd/>
            <a:tailEnd/>
          </a:ln>
          <a:effectLst/>
        </p:spPr>
        <p:txBody>
          <a:bodyPr>
            <a:spAutoFit/>
          </a:bodyPr>
          <a:lstStyle/>
          <a:p>
            <a:pPr algn="ctr">
              <a:spcBef>
                <a:spcPct val="50000"/>
              </a:spcBef>
            </a:pPr>
            <a:r>
              <a:rPr lang="en-US" b="1" dirty="0">
                <a:solidFill>
                  <a:schemeClr val="bg1"/>
                </a:solidFill>
                <a:latin typeface="Verdana" pitchFamily="34" charset="0"/>
              </a:rPr>
              <a:t>Dinner at Joseph’s house</a:t>
            </a:r>
            <a:endParaRPr lang="en-US" dirty="0">
              <a:solidFill>
                <a:schemeClr val="bg1"/>
              </a:solidFill>
            </a:endParaRPr>
          </a:p>
        </p:txBody>
      </p:sp>
      <p:cxnSp>
        <p:nvCxnSpPr>
          <p:cNvPr id="9" name="Curved Connector 8"/>
          <p:cNvCxnSpPr/>
          <p:nvPr/>
        </p:nvCxnSpPr>
        <p:spPr bwMode="auto">
          <a:xfrm rot="10800000" flipV="1">
            <a:off x="1905000" y="152400"/>
            <a:ext cx="5791200" cy="2895600"/>
          </a:xfrm>
          <a:prstGeom prst="curvedConnector3">
            <a:avLst>
              <a:gd name="adj1" fmla="val 17911"/>
            </a:avLst>
          </a:prstGeom>
          <a:solidFill>
            <a:schemeClr val="accent1"/>
          </a:solidFill>
          <a:ln w="127000" cap="flat" cmpd="sng" algn="ctr">
            <a:solidFill>
              <a:srgbClr val="C0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20488"/>
                                        </p:tgtEl>
                                        <p:attrNameLst>
                                          <p:attrName>style.visibility</p:attrName>
                                        </p:attrNameLst>
                                      </p:cBhvr>
                                      <p:to>
                                        <p:strVal val="visible"/>
                                      </p:to>
                                    </p:set>
                                    <p:anim calcmode="lin" valueType="num">
                                      <p:cBhvr>
                                        <p:cTn id="12" dur="500" fill="hold"/>
                                        <p:tgtEl>
                                          <p:spTgt spid="20488"/>
                                        </p:tgtEl>
                                        <p:attrNameLst>
                                          <p:attrName>ppt_w</p:attrName>
                                        </p:attrNameLst>
                                      </p:cBhvr>
                                      <p:tavLst>
                                        <p:tav tm="0">
                                          <p:val>
                                            <p:strVal val="2/3*#ppt_w"/>
                                          </p:val>
                                        </p:tav>
                                        <p:tav tm="100000">
                                          <p:val>
                                            <p:strVal val="#ppt_w"/>
                                          </p:val>
                                        </p:tav>
                                      </p:tavLst>
                                    </p:anim>
                                    <p:anim calcmode="lin" valueType="num">
                                      <p:cBhvr>
                                        <p:cTn id="13" dur="500" fill="hold"/>
                                        <p:tgtEl>
                                          <p:spTgt spid="2048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8668" r="30589" b="13882"/>
          <a:stretch/>
        </p:blipFill>
        <p:spPr bwMode="auto">
          <a:xfrm>
            <a:off x="0" y="19665"/>
            <a:ext cx="9220200" cy="689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rot="16200000">
            <a:off x="1791296" y="2972396"/>
            <a:ext cx="494108" cy="7239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Down Arrow 6"/>
          <p:cNvSpPr/>
          <p:nvPr/>
        </p:nvSpPr>
        <p:spPr bwMode="auto">
          <a:xfrm rot="5400000">
            <a:off x="1682261" y="3086100"/>
            <a:ext cx="445477" cy="609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05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508" y="2971800"/>
            <a:ext cx="591292"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058"/>
                                        </p:tgtEl>
                                        <p:attrNameLst>
                                          <p:attrName>style.visibility</p:attrName>
                                        </p:attrNameLst>
                                      </p:cBhvr>
                                      <p:to>
                                        <p:strVal val="hidden"/>
                                      </p:to>
                                    </p:set>
                                  </p:childTnLst>
                                </p:cTn>
                              </p:par>
                            </p:childTnLst>
                          </p:cTn>
                        </p:par>
                        <p:par>
                          <p:cTn id="16" fill="hold">
                            <p:stCondLst>
                              <p:cond delay="0"/>
                            </p:stCondLst>
                            <p:childTnLst>
                              <p:par>
                                <p:cTn id="17" presetID="22" presetClass="entr" presetSubtype="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Angles.pot">
  <a:themeElements>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po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pot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pot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pot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pot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s">
  <a:themeElements>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po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pot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pot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pot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pot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ngles">
  <a:themeElements>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po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pot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pot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pot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pot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ngles">
  <a:themeElements>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po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pot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pot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pot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pot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ngles">
  <a:themeElements>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po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pot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pot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pot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pot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Angles">
  <a:themeElements>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po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pot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pot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pot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pot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Angles">
  <a:themeElements>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po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pot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pot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pot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pot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Angles">
  <a:themeElements>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po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ngles.pot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pot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pot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pot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pot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Designs\ANGLES.POT</Template>
  <TotalTime>5072</TotalTime>
  <Words>1780</Words>
  <Application>Microsoft Office PowerPoint</Application>
  <PresentationFormat>On-screen Show (4:3)</PresentationFormat>
  <Paragraphs>351</Paragraphs>
  <Slides>42</Slides>
  <Notes>38</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42</vt:i4>
      </vt:variant>
    </vt:vector>
  </HeadingPairs>
  <TitlesOfParts>
    <vt:vector size="57" baseType="lpstr">
      <vt:lpstr>Arial</vt:lpstr>
      <vt:lpstr>Calibri</vt:lpstr>
      <vt:lpstr>Georgia</vt:lpstr>
      <vt:lpstr>Tahoma</vt:lpstr>
      <vt:lpstr>Times New Roman</vt:lpstr>
      <vt:lpstr>Verdana</vt:lpstr>
      <vt:lpstr>Angles.pot</vt:lpstr>
      <vt:lpstr>Angles</vt:lpstr>
      <vt:lpstr>1_Angles</vt:lpstr>
      <vt:lpstr>2_Angles</vt:lpstr>
      <vt:lpstr>3_Angles</vt:lpstr>
      <vt:lpstr>4_Angles</vt:lpstr>
      <vt:lpstr>5_Angles</vt:lpstr>
      <vt:lpstr>6_Angles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Jeff Smelser</dc:creator>
  <cp:lastModifiedBy>james.l.mounts@aol.com</cp:lastModifiedBy>
  <cp:revision>198</cp:revision>
  <cp:lastPrinted>2004-06-26T20:26:46Z</cp:lastPrinted>
  <dcterms:created xsi:type="dcterms:W3CDTF">2004-06-26T17:38:49Z</dcterms:created>
  <dcterms:modified xsi:type="dcterms:W3CDTF">2017-05-21T23:09:13Z</dcterms:modified>
</cp:coreProperties>
</file>