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5" r:id="rId3"/>
    <p:sldId id="256" r:id="rId4"/>
    <p:sldId id="257" r:id="rId5"/>
    <p:sldId id="258"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4A6524-F8B4-46CB-B724-29FF82103B04}"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141119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A6524-F8B4-46CB-B724-29FF82103B04}"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13803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A6524-F8B4-46CB-B724-29FF82103B04}"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288081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17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6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339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808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576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77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40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5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A6524-F8B4-46CB-B724-29FF82103B04}"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252305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943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73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18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A6524-F8B4-46CB-B724-29FF82103B04}"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192744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4A6524-F8B4-46CB-B724-29FF82103B04}"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368747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4A6524-F8B4-46CB-B724-29FF82103B04}"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327344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4A6524-F8B4-46CB-B724-29FF82103B04}"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166065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A6524-F8B4-46CB-B724-29FF82103B04}"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231052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A6524-F8B4-46CB-B724-29FF82103B04}"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8944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A6524-F8B4-46CB-B724-29FF82103B04}"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60EAB-7571-46DE-A50F-BCDB8D032608}" type="slidenum">
              <a:rPr lang="en-US" smtClean="0"/>
              <a:t>‹#›</a:t>
            </a:fld>
            <a:endParaRPr lang="en-US"/>
          </a:p>
        </p:txBody>
      </p:sp>
    </p:spTree>
    <p:extLst>
      <p:ext uri="{BB962C8B-B14F-4D97-AF65-F5344CB8AC3E}">
        <p14:creationId xmlns:p14="http://schemas.microsoft.com/office/powerpoint/2010/main" val="366934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A6524-F8B4-46CB-B724-29FF82103B04}" type="datetimeFigureOut">
              <a:rPr lang="en-US" smtClean="0"/>
              <a:t>4/2/2017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60EAB-7571-46DE-A50F-BCDB8D032608}" type="slidenum">
              <a:rPr lang="en-US" smtClean="0"/>
              <a:t>‹#›</a:t>
            </a:fld>
            <a:endParaRPr lang="en-US"/>
          </a:p>
        </p:txBody>
      </p:sp>
    </p:spTree>
    <p:extLst>
      <p:ext uri="{BB962C8B-B14F-4D97-AF65-F5344CB8AC3E}">
        <p14:creationId xmlns:p14="http://schemas.microsoft.com/office/powerpoint/2010/main" val="196117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B59AD-3748-4E28-A8BA-33C665436FDE}" type="datetimeFigureOut">
              <a:rPr lang="en-US" smtClean="0">
                <a:solidFill>
                  <a:prstClr val="black">
                    <a:tint val="75000"/>
                  </a:prstClr>
                </a:solidFill>
              </a:rPr>
              <a:pPr/>
              <a:t>4/2/2017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1A65D-D4AF-404F-8EA3-E36785404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957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effectLst>
                  <a:outerShdw blurRad="38100" dist="38100" dir="2700000" algn="tl">
                    <a:srgbClr val="000000">
                      <a:alpha val="43137"/>
                    </a:srgbClr>
                  </a:outerShdw>
                </a:effectLst>
              </a:rPr>
              <a:t>Take Care of Myself</a:t>
            </a:r>
            <a:endParaRPr lang="en-US" sz="2800" b="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381000" y="2348805"/>
            <a:ext cx="8077200" cy="1384995"/>
          </a:xfrm>
          <a:prstGeom prst="rect">
            <a:avLst/>
          </a:prstGeom>
          <a:noFill/>
        </p:spPr>
        <p:txBody>
          <a:bodyPr wrap="square" rtlCol="0">
            <a:spAutoFit/>
          </a:bodyPr>
          <a:lstStyle/>
          <a:p>
            <a:pPr algn="ctr"/>
            <a:r>
              <a:rPr lang="en-US" sz="2800" b="1" dirty="0">
                <a:solidFill>
                  <a:prstClr val="black"/>
                </a:solidFill>
              </a:rPr>
              <a:t>Sunday</a:t>
            </a:r>
          </a:p>
          <a:p>
            <a:pPr algn="ctr"/>
            <a:r>
              <a:rPr lang="en-US" sz="2800" b="1" dirty="0">
                <a:solidFill>
                  <a:prstClr val="black"/>
                </a:solidFill>
              </a:rPr>
              <a:t>April 2, 2017</a:t>
            </a:r>
          </a:p>
          <a:p>
            <a:pPr algn="ctr"/>
            <a:r>
              <a:rPr lang="en-US" sz="2800" b="1" dirty="0">
                <a:solidFill>
                  <a:prstClr val="black"/>
                </a:solidFill>
              </a:rPr>
              <a:t>11:00 am</a:t>
            </a:r>
          </a:p>
        </p:txBody>
      </p:sp>
    </p:spTree>
    <p:extLst>
      <p:ext uri="{BB962C8B-B14F-4D97-AF65-F5344CB8AC3E}">
        <p14:creationId xmlns:p14="http://schemas.microsoft.com/office/powerpoint/2010/main" val="358448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47" y="506270"/>
            <a:ext cx="7890369" cy="543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1085195"/>
            <a:ext cx="6400800" cy="4401205"/>
          </a:xfrm>
          <a:prstGeom prst="rect">
            <a:avLst/>
          </a:prstGeom>
        </p:spPr>
        <p:txBody>
          <a:bodyPr wrap="square">
            <a:spAutoFit/>
          </a:bodyPr>
          <a:lstStyle/>
          <a:p>
            <a:r>
              <a:rPr lang="en-US" sz="2800" b="1" dirty="0">
                <a:latin typeface="Constantia" panose="02030602050306030303" pitchFamily="18" charset="0"/>
              </a:rPr>
              <a:t>Matthew 5</a:t>
            </a:r>
          </a:p>
          <a:p>
            <a:r>
              <a:rPr lang="en-US" sz="2800" b="1" baseline="30000" dirty="0">
                <a:latin typeface="Constantia" panose="02030602050306030303" pitchFamily="18" charset="0"/>
              </a:rPr>
              <a:t>38 </a:t>
            </a:r>
            <a:r>
              <a:rPr lang="en-US" sz="2800" dirty="0">
                <a:latin typeface="Constantia" panose="02030602050306030303" pitchFamily="18" charset="0"/>
              </a:rPr>
              <a:t>“You have heard that it was said, ‘An eye for an eye, and a tooth for a tooth.’</a:t>
            </a:r>
          </a:p>
          <a:p>
            <a:r>
              <a:rPr lang="en-US" sz="2800" b="1" baseline="30000" dirty="0">
                <a:latin typeface="Constantia" panose="02030602050306030303" pitchFamily="18" charset="0"/>
              </a:rPr>
              <a:t>39 </a:t>
            </a:r>
            <a:r>
              <a:rPr lang="en-US" sz="2800" dirty="0">
                <a:latin typeface="Constantia" panose="02030602050306030303" pitchFamily="18" charset="0"/>
              </a:rPr>
              <a:t>But I say to you, do not resist an evil person; but whoever slaps you on your right cheek, turn the other to him also.</a:t>
            </a:r>
          </a:p>
          <a:p>
            <a:r>
              <a:rPr lang="en-US" sz="2800" b="1" baseline="30000" dirty="0">
                <a:latin typeface="Constantia" panose="02030602050306030303" pitchFamily="18" charset="0"/>
              </a:rPr>
              <a:t>40 </a:t>
            </a:r>
            <a:r>
              <a:rPr lang="en-US" sz="2800" dirty="0">
                <a:latin typeface="Constantia" panose="02030602050306030303" pitchFamily="18" charset="0"/>
              </a:rPr>
              <a:t>If anyone wants to sue you and take your shirt, let him have your coat also.</a:t>
            </a:r>
          </a:p>
          <a:p>
            <a:r>
              <a:rPr lang="en-US" sz="2800" b="1" baseline="30000" dirty="0">
                <a:latin typeface="Constantia" panose="02030602050306030303" pitchFamily="18" charset="0"/>
              </a:rPr>
              <a:t>41 </a:t>
            </a:r>
            <a:r>
              <a:rPr lang="en-US" sz="2800" dirty="0">
                <a:latin typeface="Constantia" panose="02030602050306030303" pitchFamily="18" charset="0"/>
              </a:rPr>
              <a:t>Whoever forces you to go one mile, go with him two.</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Expect to Suffer Injustices</a:t>
            </a:r>
          </a:p>
        </p:txBody>
      </p:sp>
      <p:sp>
        <p:nvSpPr>
          <p:cNvPr id="2" name="Rectangle 1"/>
          <p:cNvSpPr/>
          <p:nvPr/>
        </p:nvSpPr>
        <p:spPr>
          <a:xfrm>
            <a:off x="3225357" y="4495800"/>
            <a:ext cx="977704" cy="507831"/>
          </a:xfrm>
          <a:prstGeom prst="rect">
            <a:avLst/>
          </a:prstGeom>
          <a:gradFill>
            <a:gsLst>
              <a:gs pos="0">
                <a:srgbClr val="FFEFD1"/>
              </a:gs>
              <a:gs pos="64999">
                <a:srgbClr val="F0EBD5"/>
              </a:gs>
              <a:gs pos="100000">
                <a:srgbClr val="D1C39F"/>
              </a:gs>
            </a:gsLst>
            <a:lin ang="2700000" scaled="0"/>
          </a:gradFill>
          <a:effectLst>
            <a:softEdge rad="12700"/>
          </a:effectLst>
        </p:spPr>
        <p:txBody>
          <a:bodyPr wrap="none" lIns="0" rIns="0">
            <a:spAutoFit/>
          </a:bodyPr>
          <a:lstStyle/>
          <a:p>
            <a:r>
              <a:rPr lang="en-US" sz="2700" b="1" dirty="0">
                <a:solidFill>
                  <a:srgbClr val="C00000"/>
                </a:solidFill>
                <a:effectLst>
                  <a:outerShdw blurRad="38100" dist="38100" dir="2700000" algn="tl">
                    <a:srgbClr val="000000">
                      <a:alpha val="43137"/>
                    </a:srgbClr>
                  </a:outerShdw>
                </a:effectLst>
                <a:latin typeface="Constantia" panose="02030602050306030303" pitchFamily="18" charset="0"/>
              </a:rPr>
              <a:t>forces</a:t>
            </a:r>
            <a:endParaRPr lang="en-US" sz="2700" b="1"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3657600" y="5257800"/>
            <a:ext cx="5279074" cy="830997"/>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Simon of Cyrene, </a:t>
            </a:r>
            <a:r>
              <a:rPr lang="en-US" sz="2400" b="1" u="sng" dirty="0">
                <a:solidFill>
                  <a:srgbClr val="C00000"/>
                </a:solidFill>
                <a:effectLst>
                  <a:outerShdw blurRad="38100" dist="38100" dir="2700000" algn="tl">
                    <a:srgbClr val="000000">
                      <a:alpha val="43137"/>
                    </a:srgbClr>
                  </a:outerShdw>
                </a:effectLst>
                <a:latin typeface="Constantia" panose="02030602050306030303" pitchFamily="18" charset="0"/>
              </a:rPr>
              <a:t>compelled</a:t>
            </a:r>
          </a:p>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to carry the cross </a:t>
            </a:r>
            <a:r>
              <a:rPr lang="en-US" sz="2400" b="1" dirty="0">
                <a:solidFill>
                  <a:srgbClr val="C00000"/>
                </a:solidFill>
                <a:latin typeface="Constantia" panose="02030602050306030303" pitchFamily="18" charset="0"/>
              </a:rPr>
              <a:t>(Mt 27:32, Mk 5:21)</a:t>
            </a:r>
            <a:endParaRPr lang="en-US" sz="2400" b="1" dirty="0">
              <a:solidFill>
                <a:srgbClr val="C00000"/>
              </a:solidFill>
            </a:endParaRPr>
          </a:p>
        </p:txBody>
      </p:sp>
      <p:sp>
        <p:nvSpPr>
          <p:cNvPr id="7" name="Rectangle 6"/>
          <p:cNvSpPr/>
          <p:nvPr/>
        </p:nvSpPr>
        <p:spPr>
          <a:xfrm>
            <a:off x="3636326" y="3657600"/>
            <a:ext cx="5281510"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Compare Paul’s response </a:t>
            </a:r>
            <a:r>
              <a:rPr lang="en-US" sz="2400" b="1" dirty="0">
                <a:solidFill>
                  <a:srgbClr val="C00000"/>
                </a:solidFill>
                <a:latin typeface="Constantia" panose="02030602050306030303" pitchFamily="18" charset="0"/>
              </a:rPr>
              <a:t>(Ac 23:3-5)</a:t>
            </a:r>
            <a:endParaRPr lang="en-US" sz="2400" b="1" dirty="0">
              <a:solidFill>
                <a:srgbClr val="C00000"/>
              </a:solidFill>
            </a:endParaRPr>
          </a:p>
        </p:txBody>
      </p:sp>
    </p:spTree>
    <p:extLst>
      <p:ext uri="{BB962C8B-B14F-4D97-AF65-F5344CB8AC3E}">
        <p14:creationId xmlns:p14="http://schemas.microsoft.com/office/powerpoint/2010/main" val="19010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47" y="762000"/>
            <a:ext cx="7890369" cy="383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1219200"/>
            <a:ext cx="6400800" cy="2985433"/>
          </a:xfrm>
          <a:prstGeom prst="rect">
            <a:avLst/>
          </a:prstGeom>
        </p:spPr>
        <p:txBody>
          <a:bodyPr wrap="square">
            <a:spAutoFit/>
          </a:bodyPr>
          <a:lstStyle/>
          <a:p>
            <a:r>
              <a:rPr lang="en-US" sz="2800" b="1" dirty="0">
                <a:latin typeface="Constantia" panose="02030602050306030303" pitchFamily="18" charset="0"/>
              </a:rPr>
              <a:t>Romans 12</a:t>
            </a:r>
          </a:p>
          <a:p>
            <a:r>
              <a:rPr lang="en-US" sz="3200" b="1" baseline="30000" dirty="0">
                <a:latin typeface="Constantia" panose="02030602050306030303" pitchFamily="18" charset="0"/>
              </a:rPr>
              <a:t>17 </a:t>
            </a:r>
            <a:r>
              <a:rPr lang="en-US" sz="3200" dirty="0">
                <a:latin typeface="Constantia" panose="02030602050306030303" pitchFamily="18" charset="0"/>
              </a:rPr>
              <a:t>Never pay back evil for evil to anyone. Respect what is right in the sight of all men. </a:t>
            </a:r>
            <a:r>
              <a:rPr lang="en-US" sz="3200" b="1" baseline="30000" dirty="0">
                <a:latin typeface="Constantia" panose="02030602050306030303" pitchFamily="18" charset="0"/>
              </a:rPr>
              <a:t>18 </a:t>
            </a:r>
            <a:r>
              <a:rPr lang="en-US" sz="3200" dirty="0">
                <a:latin typeface="Constantia" panose="02030602050306030303" pitchFamily="18" charset="0"/>
              </a:rPr>
              <a:t>If possible, </a:t>
            </a:r>
            <a:r>
              <a:rPr lang="en-US" sz="3200" b="1" dirty="0">
                <a:latin typeface="Constantia" panose="02030602050306030303" pitchFamily="18" charset="0"/>
              </a:rPr>
              <a:t>so far as it depends on you</a:t>
            </a:r>
            <a:r>
              <a:rPr lang="en-US" sz="3200" dirty="0">
                <a:latin typeface="Constantia" panose="02030602050306030303" pitchFamily="18" charset="0"/>
              </a:rPr>
              <a:t>, be at peace with all men. </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When to Concern Myself with Myself</a:t>
            </a:r>
          </a:p>
        </p:txBody>
      </p:sp>
      <p:sp>
        <p:nvSpPr>
          <p:cNvPr id="7" name="Rectangle 6"/>
          <p:cNvSpPr/>
          <p:nvPr/>
        </p:nvSpPr>
        <p:spPr>
          <a:xfrm>
            <a:off x="3919926" y="762000"/>
            <a:ext cx="2861874"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Personal Conflicts</a:t>
            </a:r>
            <a:endParaRPr lang="en-US" sz="2400" b="1" dirty="0">
              <a:solidFill>
                <a:srgbClr val="C00000"/>
              </a:solidFill>
            </a:endParaRPr>
          </a:p>
        </p:txBody>
      </p:sp>
    </p:spTree>
    <p:extLst>
      <p:ext uri="{BB962C8B-B14F-4D97-AF65-F5344CB8AC3E}">
        <p14:creationId xmlns:p14="http://schemas.microsoft.com/office/powerpoint/2010/main" val="226652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47" y="762000"/>
            <a:ext cx="789036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1219200"/>
            <a:ext cx="6400800" cy="4462760"/>
          </a:xfrm>
          <a:prstGeom prst="rect">
            <a:avLst/>
          </a:prstGeom>
        </p:spPr>
        <p:txBody>
          <a:bodyPr wrap="square">
            <a:spAutoFit/>
          </a:bodyPr>
          <a:lstStyle/>
          <a:p>
            <a:r>
              <a:rPr lang="en-US" sz="2800" b="1" dirty="0">
                <a:latin typeface="Constantia" panose="02030602050306030303" pitchFamily="18" charset="0"/>
              </a:rPr>
              <a:t>Matthew 5</a:t>
            </a:r>
            <a:endParaRPr lang="en-US" sz="3200" b="1" dirty="0">
              <a:latin typeface="Constantia" panose="02030602050306030303" pitchFamily="18" charset="0"/>
            </a:endParaRPr>
          </a:p>
          <a:p>
            <a:r>
              <a:rPr lang="en-US" sz="3200" b="1" baseline="30000" dirty="0">
                <a:latin typeface="Constantia" panose="02030602050306030303" pitchFamily="18" charset="0"/>
              </a:rPr>
              <a:t>23 </a:t>
            </a:r>
            <a:r>
              <a:rPr lang="en-US" sz="3200" dirty="0">
                <a:latin typeface="Constantia" panose="02030602050306030303" pitchFamily="18" charset="0"/>
              </a:rPr>
              <a:t>Therefore if you are presenting your offering at the altar, and there remember that your brother has something against you, </a:t>
            </a:r>
            <a:r>
              <a:rPr lang="en-US" sz="3200" b="1" baseline="30000" dirty="0">
                <a:latin typeface="Constantia" panose="02030602050306030303" pitchFamily="18" charset="0"/>
              </a:rPr>
              <a:t>24 </a:t>
            </a:r>
            <a:r>
              <a:rPr lang="en-US" sz="3200" dirty="0">
                <a:latin typeface="Constantia" panose="02030602050306030303" pitchFamily="18" charset="0"/>
              </a:rPr>
              <a:t>leave your offering there before the altar and go; first be reconciled to your brother, and then come and present your offering.</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When to Concern Myself with Myself</a:t>
            </a:r>
          </a:p>
        </p:txBody>
      </p:sp>
      <p:sp>
        <p:nvSpPr>
          <p:cNvPr id="7" name="Rectangle 6"/>
          <p:cNvSpPr/>
          <p:nvPr/>
        </p:nvSpPr>
        <p:spPr>
          <a:xfrm>
            <a:off x="3352800" y="762000"/>
            <a:ext cx="4533164"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Someone feels wronged by me</a:t>
            </a:r>
            <a:endParaRPr lang="en-US" sz="2400" b="1" dirty="0">
              <a:solidFill>
                <a:srgbClr val="C00000"/>
              </a:solidFill>
            </a:endParaRPr>
          </a:p>
        </p:txBody>
      </p:sp>
    </p:spTree>
    <p:extLst>
      <p:ext uri="{BB962C8B-B14F-4D97-AF65-F5344CB8AC3E}">
        <p14:creationId xmlns:p14="http://schemas.microsoft.com/office/powerpoint/2010/main" val="24139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62000"/>
            <a:ext cx="8153399"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43000" y="1219200"/>
            <a:ext cx="7010400" cy="5816977"/>
          </a:xfrm>
          <a:prstGeom prst="rect">
            <a:avLst/>
          </a:prstGeom>
        </p:spPr>
        <p:txBody>
          <a:bodyPr wrap="square">
            <a:spAutoFit/>
          </a:bodyPr>
          <a:lstStyle/>
          <a:p>
            <a:r>
              <a:rPr lang="en-US" sz="2800" b="1" dirty="0">
                <a:latin typeface="Constantia" panose="02030602050306030303" pitchFamily="18" charset="0"/>
              </a:rPr>
              <a:t>Romans 14</a:t>
            </a:r>
            <a:endParaRPr lang="en-US" sz="3200" b="1" dirty="0">
              <a:latin typeface="Constantia" panose="02030602050306030303" pitchFamily="18" charset="0"/>
            </a:endParaRPr>
          </a:p>
          <a:p>
            <a:r>
              <a:rPr lang="en-US" sz="3200" b="1" baseline="30000" dirty="0">
                <a:latin typeface="Constantia" panose="02030602050306030303" pitchFamily="18" charset="0"/>
              </a:rPr>
              <a:t>3 </a:t>
            </a:r>
            <a:r>
              <a:rPr lang="en-US" sz="3200" dirty="0">
                <a:latin typeface="Constantia" panose="02030602050306030303" pitchFamily="18" charset="0"/>
              </a:rPr>
              <a:t>The one who eats is not to regard with contempt the one who does not eat,</a:t>
            </a:r>
          </a:p>
          <a:p>
            <a:r>
              <a:rPr lang="en-US" sz="3200" dirty="0">
                <a:latin typeface="Constantia" panose="02030602050306030303" pitchFamily="18" charset="0"/>
              </a:rPr>
              <a:t>and the one who does not eat is not to judge the one who eats, for God has accepted him.</a:t>
            </a:r>
            <a:endParaRPr lang="en-US" dirty="0">
              <a:latin typeface="Constantia" panose="02030602050306030303" pitchFamily="18" charset="0"/>
            </a:endParaRPr>
          </a:p>
          <a:p>
            <a:endParaRPr lang="en-US" b="1" baseline="30000" dirty="0">
              <a:latin typeface="Constantia" panose="02030602050306030303" pitchFamily="18" charset="0"/>
            </a:endParaRPr>
          </a:p>
          <a:p>
            <a:r>
              <a:rPr lang="en-US" sz="3200" b="1" baseline="30000" dirty="0">
                <a:latin typeface="Constantia" panose="02030602050306030303" pitchFamily="18" charset="0"/>
              </a:rPr>
              <a:t>5</a:t>
            </a:r>
            <a:r>
              <a:rPr lang="en-US" sz="3200" dirty="0">
                <a:latin typeface="Constantia" panose="02030602050306030303" pitchFamily="18" charset="0"/>
              </a:rPr>
              <a:t>…Each person must be fully convinced in his own mind.</a:t>
            </a:r>
            <a:r>
              <a:rPr lang="en-US" dirty="0">
                <a:latin typeface="Constantia" panose="02030602050306030303" pitchFamily="18" charset="0"/>
              </a:rPr>
              <a:t> </a:t>
            </a:r>
          </a:p>
          <a:p>
            <a:endParaRPr lang="en-US" b="1" baseline="30000" dirty="0">
              <a:latin typeface="Constantia" panose="02030602050306030303" pitchFamily="18" charset="0"/>
            </a:endParaRPr>
          </a:p>
          <a:p>
            <a:r>
              <a:rPr lang="en-US" sz="3200" b="1" baseline="30000" dirty="0">
                <a:latin typeface="Constantia" panose="02030602050306030303" pitchFamily="18" charset="0"/>
              </a:rPr>
              <a:t>12</a:t>
            </a:r>
            <a:r>
              <a:rPr lang="en-US" sz="3200" dirty="0">
                <a:latin typeface="Constantia" panose="02030602050306030303" pitchFamily="18" charset="0"/>
              </a:rPr>
              <a:t> So then each one of us will give an account of himself to God.</a:t>
            </a:r>
            <a:br>
              <a:rPr lang="en-US" sz="3200" dirty="0"/>
            </a:br>
            <a:endParaRPr lang="en-US" sz="3200" dirty="0">
              <a:latin typeface="Constantia" panose="02030602050306030303" pitchFamily="18" charset="0"/>
            </a:endParaRP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When to Concern Myself with Myself</a:t>
            </a:r>
          </a:p>
        </p:txBody>
      </p:sp>
      <p:sp>
        <p:nvSpPr>
          <p:cNvPr id="7" name="Rectangle 6"/>
          <p:cNvSpPr/>
          <p:nvPr/>
        </p:nvSpPr>
        <p:spPr>
          <a:xfrm>
            <a:off x="3352800" y="762000"/>
            <a:ext cx="4696799"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Someone is more strict than I…</a:t>
            </a:r>
            <a:endParaRPr lang="en-US" sz="2400" b="1" dirty="0">
              <a:solidFill>
                <a:srgbClr val="C00000"/>
              </a:solidFill>
            </a:endParaRPr>
          </a:p>
        </p:txBody>
      </p:sp>
      <p:sp>
        <p:nvSpPr>
          <p:cNvPr id="6" name="Rectangle 5"/>
          <p:cNvSpPr/>
          <p:nvPr/>
        </p:nvSpPr>
        <p:spPr>
          <a:xfrm>
            <a:off x="3292519" y="762000"/>
            <a:ext cx="4479881"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Someone is less strict than I…</a:t>
            </a:r>
            <a:endParaRPr lang="en-US" sz="2400" b="1" dirty="0">
              <a:solidFill>
                <a:srgbClr val="C00000"/>
              </a:solidFill>
            </a:endParaRPr>
          </a:p>
        </p:txBody>
      </p:sp>
    </p:spTree>
    <p:extLst>
      <p:ext uri="{BB962C8B-B14F-4D97-AF65-F5344CB8AC3E}">
        <p14:creationId xmlns:p14="http://schemas.microsoft.com/office/powerpoint/2010/main" val="27329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7"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8305799"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1219200"/>
            <a:ext cx="7162800" cy="5324535"/>
          </a:xfrm>
          <a:prstGeom prst="rect">
            <a:avLst/>
          </a:prstGeom>
        </p:spPr>
        <p:txBody>
          <a:bodyPr wrap="square">
            <a:spAutoFit/>
          </a:bodyPr>
          <a:lstStyle/>
          <a:p>
            <a:r>
              <a:rPr lang="en-US" sz="2800" b="1" dirty="0">
                <a:latin typeface="Constantia" panose="02030602050306030303" pitchFamily="18" charset="0"/>
              </a:rPr>
              <a:t>1 Peter 3</a:t>
            </a:r>
            <a:endParaRPr lang="en-US" sz="3200" b="1" dirty="0">
              <a:latin typeface="Constantia" panose="02030602050306030303" pitchFamily="18" charset="0"/>
            </a:endParaRPr>
          </a:p>
          <a:p>
            <a:r>
              <a:rPr lang="en-US" sz="2400" dirty="0">
                <a:latin typeface="Constantia" panose="02030602050306030303" pitchFamily="18" charset="0"/>
              </a:rPr>
              <a:t>In the same way, you wives, be submissive to your own husbands so that even if any of them are dis- obedient to the word, they may be won without a word by the behavior of their wives, </a:t>
            </a:r>
            <a:r>
              <a:rPr lang="en-US" sz="2400" b="1" baseline="30000" dirty="0">
                <a:latin typeface="Constantia" panose="02030602050306030303" pitchFamily="18" charset="0"/>
              </a:rPr>
              <a:t>2 </a:t>
            </a:r>
            <a:r>
              <a:rPr lang="en-US" sz="2400" dirty="0">
                <a:latin typeface="Constantia" panose="02030602050306030303" pitchFamily="18" charset="0"/>
              </a:rPr>
              <a:t>as they observe your chaste and respectful behavior.</a:t>
            </a:r>
          </a:p>
          <a:p>
            <a:r>
              <a:rPr lang="en-US" sz="2400" b="1" baseline="30000" dirty="0">
                <a:latin typeface="Constantia" panose="02030602050306030303" pitchFamily="18" charset="0"/>
              </a:rPr>
              <a:t>3 </a:t>
            </a:r>
            <a:r>
              <a:rPr lang="en-US" sz="2400" dirty="0">
                <a:latin typeface="Constantia" panose="02030602050306030303" pitchFamily="18" charset="0"/>
              </a:rPr>
              <a:t>Your adornment must not be merely external—braiding the hair, and wearing gold jewelry, or putting on dresses; </a:t>
            </a:r>
            <a:r>
              <a:rPr lang="en-US" sz="2400" b="1" baseline="30000" dirty="0">
                <a:latin typeface="Constantia" panose="02030602050306030303" pitchFamily="18" charset="0"/>
              </a:rPr>
              <a:t>4 </a:t>
            </a:r>
            <a:r>
              <a:rPr lang="en-US" sz="2400" dirty="0">
                <a:latin typeface="Constantia" panose="02030602050306030303" pitchFamily="18" charset="0"/>
              </a:rPr>
              <a:t>but let it be the hidden person of the heart, with the imperishable quality of a gentle and quiet spirit, which is precious in the sight of God. </a:t>
            </a:r>
            <a:r>
              <a:rPr lang="en-US" sz="2400" b="1" baseline="30000" dirty="0">
                <a:latin typeface="Constantia" panose="02030602050306030303" pitchFamily="18" charset="0"/>
              </a:rPr>
              <a:t>5 </a:t>
            </a:r>
            <a:r>
              <a:rPr lang="en-US" sz="2400" dirty="0">
                <a:latin typeface="Constantia" panose="02030602050306030303" pitchFamily="18" charset="0"/>
              </a:rPr>
              <a:t>For in this way in former times the holy women also, who hoped in God, used to adorn themselves, being submissive to their own husbands</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When to Concern Myself with Myself</a:t>
            </a:r>
          </a:p>
        </p:txBody>
      </p:sp>
      <p:sp>
        <p:nvSpPr>
          <p:cNvPr id="6" name="Rectangle 5"/>
          <p:cNvSpPr/>
          <p:nvPr/>
        </p:nvSpPr>
        <p:spPr>
          <a:xfrm>
            <a:off x="5957136" y="1066800"/>
            <a:ext cx="1358064"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Spouses</a:t>
            </a:r>
            <a:endParaRPr lang="en-US" sz="2400" b="1" dirty="0">
              <a:solidFill>
                <a:srgbClr val="C00000"/>
              </a:solidFill>
            </a:endParaRPr>
          </a:p>
        </p:txBody>
      </p:sp>
      <p:sp>
        <p:nvSpPr>
          <p:cNvPr id="9" name="Rounded Rectangle 8"/>
          <p:cNvSpPr/>
          <p:nvPr/>
        </p:nvSpPr>
        <p:spPr>
          <a:xfrm>
            <a:off x="3810000" y="3505200"/>
            <a:ext cx="5029200" cy="1939636"/>
          </a:xfrm>
          <a:prstGeom prst="roundRect">
            <a:avLst/>
          </a:prstGeom>
          <a:gradFill flip="none" rotWithShape="1">
            <a:gsLst>
              <a:gs pos="0">
                <a:srgbClr val="03D4A8"/>
              </a:gs>
              <a:gs pos="25000">
                <a:srgbClr val="21D6E0"/>
              </a:gs>
              <a:gs pos="75000">
                <a:srgbClr val="0087E6"/>
              </a:gs>
              <a:gs pos="100000">
                <a:srgbClr val="005CBF"/>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Could easily find fault with an unbelieving husband!</a:t>
            </a:r>
          </a:p>
        </p:txBody>
      </p:sp>
      <p:sp>
        <p:nvSpPr>
          <p:cNvPr id="10" name="Rounded Rectangle 9"/>
          <p:cNvSpPr/>
          <p:nvPr/>
        </p:nvSpPr>
        <p:spPr>
          <a:xfrm>
            <a:off x="3810000" y="3505200"/>
            <a:ext cx="5029200" cy="1939636"/>
          </a:xfrm>
          <a:prstGeom prst="roundRect">
            <a:avLst/>
          </a:prstGeom>
          <a:gradFill flip="none" rotWithShape="1">
            <a:gsLst>
              <a:gs pos="0">
                <a:srgbClr val="03D4A8"/>
              </a:gs>
              <a:gs pos="25000">
                <a:srgbClr val="21D6E0"/>
              </a:gs>
              <a:gs pos="75000">
                <a:srgbClr val="0087E6"/>
              </a:gs>
              <a:gs pos="100000">
                <a:srgbClr val="005CBF"/>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But the wife is to focus on her own conduct</a:t>
            </a:r>
          </a:p>
        </p:txBody>
      </p:sp>
    </p:spTree>
    <p:extLst>
      <p:ext uri="{BB962C8B-B14F-4D97-AF65-F5344CB8AC3E}">
        <p14:creationId xmlns:p14="http://schemas.microsoft.com/office/powerpoint/2010/main" val="8231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9" grpId="0" uiExpan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853439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1219200"/>
            <a:ext cx="7391400" cy="4832092"/>
          </a:xfrm>
          <a:prstGeom prst="rect">
            <a:avLst/>
          </a:prstGeom>
        </p:spPr>
        <p:txBody>
          <a:bodyPr wrap="square">
            <a:spAutoFit/>
          </a:bodyPr>
          <a:lstStyle/>
          <a:p>
            <a:r>
              <a:rPr lang="en-US" sz="2800" b="1" dirty="0">
                <a:latin typeface="Constantia" panose="02030602050306030303" pitchFamily="18" charset="0"/>
              </a:rPr>
              <a:t>Ephesians 5</a:t>
            </a:r>
            <a:endParaRPr lang="en-US" sz="3200" b="1" dirty="0">
              <a:latin typeface="Constantia" panose="02030602050306030303" pitchFamily="18" charset="0"/>
            </a:endParaRPr>
          </a:p>
          <a:p>
            <a:r>
              <a:rPr lang="en-US" sz="2800" b="1" baseline="30000" dirty="0">
                <a:latin typeface="Constantia" panose="02030602050306030303" pitchFamily="18" charset="0"/>
              </a:rPr>
              <a:t>25 </a:t>
            </a:r>
            <a:r>
              <a:rPr lang="en-US" sz="2800" dirty="0">
                <a:latin typeface="Constantia" panose="02030602050306030303" pitchFamily="18" charset="0"/>
              </a:rPr>
              <a:t>Husbands, love your wives, just as Christ also loved the church and gave Himself up for her,</a:t>
            </a:r>
          </a:p>
          <a:p>
            <a:r>
              <a:rPr lang="en-US" sz="2800" b="1" baseline="30000" dirty="0">
                <a:latin typeface="Constantia" panose="02030602050306030303" pitchFamily="18" charset="0"/>
              </a:rPr>
              <a:t>26 </a:t>
            </a:r>
            <a:r>
              <a:rPr lang="en-US" sz="2800" dirty="0">
                <a:latin typeface="Constantia" panose="02030602050306030303" pitchFamily="18" charset="0"/>
              </a:rPr>
              <a:t>so that He might sanctify her, having cleansed her by the washing of water with the word, </a:t>
            </a:r>
            <a:r>
              <a:rPr lang="en-US" sz="2800" b="1" baseline="30000" dirty="0">
                <a:latin typeface="Constantia" panose="02030602050306030303" pitchFamily="18" charset="0"/>
              </a:rPr>
              <a:t>27 </a:t>
            </a:r>
            <a:r>
              <a:rPr lang="en-US" sz="2800" dirty="0">
                <a:latin typeface="Constantia" panose="02030602050306030303" pitchFamily="18" charset="0"/>
              </a:rPr>
              <a:t>that He might present to Himself the church in all her glory, having no spot or wrinkle or any such thing; but that she would be holy and blameless. </a:t>
            </a:r>
            <a:r>
              <a:rPr lang="en-US" sz="2800" b="1" baseline="30000" dirty="0">
                <a:latin typeface="Constantia" panose="02030602050306030303" pitchFamily="18" charset="0"/>
              </a:rPr>
              <a:t>28 </a:t>
            </a:r>
            <a:r>
              <a:rPr lang="en-US" sz="2800" dirty="0">
                <a:latin typeface="Constantia" panose="02030602050306030303" pitchFamily="18" charset="0"/>
              </a:rPr>
              <a:t>So husbands ought also to love their own wives as their own bodies.</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When to Concern Myself with Myself</a:t>
            </a:r>
          </a:p>
        </p:txBody>
      </p:sp>
      <p:sp>
        <p:nvSpPr>
          <p:cNvPr id="6" name="Rectangle 5"/>
          <p:cNvSpPr/>
          <p:nvPr/>
        </p:nvSpPr>
        <p:spPr>
          <a:xfrm>
            <a:off x="5957136" y="1066800"/>
            <a:ext cx="1358064"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Spouses</a:t>
            </a:r>
            <a:endParaRPr lang="en-US" sz="2400" b="1" dirty="0">
              <a:solidFill>
                <a:srgbClr val="C00000"/>
              </a:solidFill>
            </a:endParaRPr>
          </a:p>
        </p:txBody>
      </p:sp>
      <p:sp>
        <p:nvSpPr>
          <p:cNvPr id="2" name="TextBox 1"/>
          <p:cNvSpPr txBox="1"/>
          <p:nvPr/>
        </p:nvSpPr>
        <p:spPr>
          <a:xfrm>
            <a:off x="5029200" y="2556808"/>
            <a:ext cx="3873246" cy="1938992"/>
          </a:xfrm>
          <a:prstGeom prst="rect">
            <a:avLst/>
          </a:prstGeom>
          <a:gradFill flip="none" rotWithShape="1">
            <a:gsLst>
              <a:gs pos="0">
                <a:srgbClr val="FFEFD1"/>
              </a:gs>
              <a:gs pos="64999">
                <a:srgbClr val="F0EBD5"/>
              </a:gs>
              <a:gs pos="100000">
                <a:srgbClr val="D1C39F"/>
              </a:gs>
            </a:gsLst>
            <a:lin ang="2700000" scaled="1"/>
            <a:tileRect/>
          </a:gradFill>
          <a:effectLst>
            <a:outerShdw blurRad="50800" dist="88900" dir="13500000" algn="br" rotWithShape="0">
              <a:prstClr val="black">
                <a:alpha val="40000"/>
              </a:prstClr>
            </a:outerShdw>
          </a:effectLst>
        </p:spPr>
        <p:txBody>
          <a:bodyPr wrap="square" rtlCol="0">
            <a:spAutoFit/>
          </a:bodyPr>
          <a:lstStyle/>
          <a:p>
            <a:r>
              <a:rPr lang="en-US" sz="2400" b="1" dirty="0">
                <a:latin typeface="Constantia" panose="02030602050306030303" pitchFamily="18" charset="0"/>
              </a:rPr>
              <a:t>Romans 5</a:t>
            </a:r>
            <a:r>
              <a:rPr lang="en-US" sz="2400" dirty="0">
                <a:latin typeface="Constantia" panose="02030602050306030303" pitchFamily="18" charset="0"/>
              </a:rPr>
              <a:t> </a:t>
            </a:r>
            <a:r>
              <a:rPr lang="en-US" sz="2400" b="1" baseline="30000" dirty="0">
                <a:latin typeface="Constantia" panose="02030602050306030303" pitchFamily="18" charset="0"/>
              </a:rPr>
              <a:t>8 </a:t>
            </a:r>
          </a:p>
          <a:p>
            <a:r>
              <a:rPr lang="en-US" sz="2400" dirty="0">
                <a:latin typeface="Constantia" panose="02030602050306030303" pitchFamily="18" charset="0"/>
              </a:rPr>
              <a:t>But God demonstrates His own love toward us, in that while we were yet sinners, Christ died for us.</a:t>
            </a:r>
          </a:p>
        </p:txBody>
      </p:sp>
    </p:spTree>
    <p:extLst>
      <p:ext uri="{BB962C8B-B14F-4D97-AF65-F5344CB8AC3E}">
        <p14:creationId xmlns:p14="http://schemas.microsoft.com/office/powerpoint/2010/main" val="6277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762001"/>
            <a:ext cx="5797969" cy="274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81066" y="1219200"/>
            <a:ext cx="4643534" cy="1815882"/>
          </a:xfrm>
          <a:prstGeom prst="rect">
            <a:avLst/>
          </a:prstGeom>
        </p:spPr>
        <p:txBody>
          <a:bodyPr wrap="square">
            <a:spAutoFit/>
          </a:bodyPr>
          <a:lstStyle/>
          <a:p>
            <a:r>
              <a:rPr lang="en-US" sz="2800" b="1" dirty="0">
                <a:latin typeface="Constantia" panose="02030602050306030303" pitchFamily="18" charset="0"/>
              </a:rPr>
              <a:t>Colossians 3</a:t>
            </a:r>
            <a:endParaRPr lang="en-US" sz="3200" b="1" dirty="0">
              <a:latin typeface="Constantia" panose="02030602050306030303" pitchFamily="18" charset="0"/>
            </a:endParaRPr>
          </a:p>
          <a:p>
            <a:r>
              <a:rPr lang="en-US" sz="2800" b="1" baseline="30000" dirty="0">
                <a:latin typeface="Constantia" panose="02030602050306030303" pitchFamily="18" charset="0"/>
              </a:rPr>
              <a:t>19 </a:t>
            </a:r>
            <a:r>
              <a:rPr lang="en-US" sz="2800" dirty="0">
                <a:latin typeface="Constantia" panose="02030602050306030303" pitchFamily="18" charset="0"/>
              </a:rPr>
              <a:t>Husbands, love your wives and do not be embittered against them.</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When to Concern Myself with Myself</a:t>
            </a:r>
          </a:p>
        </p:txBody>
      </p:sp>
      <p:sp>
        <p:nvSpPr>
          <p:cNvPr id="6" name="Rectangle 5"/>
          <p:cNvSpPr/>
          <p:nvPr/>
        </p:nvSpPr>
        <p:spPr>
          <a:xfrm>
            <a:off x="5957136" y="1066800"/>
            <a:ext cx="1358064" cy="461665"/>
          </a:xfrm>
          <a:prstGeom prst="rect">
            <a:avLst/>
          </a:prstGeom>
          <a:solidFill>
            <a:schemeClr val="bg1"/>
          </a:solidFill>
          <a:effectLst>
            <a:outerShdw blurRad="50800" dist="76200" dir="13500000" algn="br" rotWithShape="0">
              <a:prstClr val="black">
                <a:alpha val="40000"/>
              </a:prstClr>
            </a:outerShdw>
            <a:softEdge rad="12700"/>
          </a:effectLst>
        </p:spPr>
        <p:txBody>
          <a:bodyPr wrap="none" lIns="91440" rIns="91440">
            <a:spAutoFit/>
          </a:bodyPr>
          <a:lstStyle/>
          <a:p>
            <a:r>
              <a:rPr lang="en-US" sz="2400" b="1" dirty="0">
                <a:solidFill>
                  <a:srgbClr val="C00000"/>
                </a:solidFill>
                <a:effectLst>
                  <a:outerShdw blurRad="38100" dist="38100" dir="2700000" algn="tl">
                    <a:srgbClr val="000000">
                      <a:alpha val="43137"/>
                    </a:srgbClr>
                  </a:outerShdw>
                </a:effectLst>
                <a:latin typeface="Constantia" panose="02030602050306030303" pitchFamily="18" charset="0"/>
              </a:rPr>
              <a:t>Spouses</a:t>
            </a:r>
            <a:endParaRPr lang="en-US" sz="2400" b="1" dirty="0">
              <a:solidFill>
                <a:srgbClr val="C00000"/>
              </a:solidFill>
            </a:endParaRPr>
          </a:p>
        </p:txBody>
      </p:sp>
    </p:spTree>
    <p:extLst>
      <p:ext uri="{BB962C8B-B14F-4D97-AF65-F5344CB8AC3E}">
        <p14:creationId xmlns:p14="http://schemas.microsoft.com/office/powerpoint/2010/main" val="3799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57" y="1600200"/>
            <a:ext cx="655834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91527" y="1946970"/>
            <a:ext cx="5214073" cy="3108543"/>
          </a:xfrm>
          <a:prstGeom prst="rect">
            <a:avLst/>
          </a:prstGeom>
        </p:spPr>
        <p:txBody>
          <a:bodyPr wrap="square">
            <a:spAutoFit/>
          </a:bodyPr>
          <a:lstStyle/>
          <a:p>
            <a:r>
              <a:rPr lang="en-US" sz="2800" b="1" dirty="0">
                <a:latin typeface="Constantia" panose="02030602050306030303" pitchFamily="18" charset="0"/>
              </a:rPr>
              <a:t>Galatians 6</a:t>
            </a:r>
            <a:endParaRPr lang="en-US" sz="3200" b="1" dirty="0">
              <a:latin typeface="Constantia" panose="02030602050306030303" pitchFamily="18" charset="0"/>
            </a:endParaRPr>
          </a:p>
          <a:p>
            <a:r>
              <a:rPr lang="en-US" sz="2800" dirty="0">
                <a:latin typeface="Constantia" panose="02030602050306030303" pitchFamily="18" charset="0"/>
              </a:rPr>
              <a:t>Brethren, even if anyone is caught in any trespass, you who are spiritual, restore such a one in a spirit of gentleness; each one </a:t>
            </a:r>
            <a:r>
              <a:rPr lang="en-US" sz="2800" b="1" dirty="0">
                <a:latin typeface="Constantia" panose="02030602050306030303" pitchFamily="18" charset="0"/>
              </a:rPr>
              <a:t>looking to yourself</a:t>
            </a:r>
            <a:r>
              <a:rPr lang="en-US" sz="2800" dirty="0">
                <a:latin typeface="Constantia" panose="02030602050306030303" pitchFamily="18" charset="0"/>
              </a:rPr>
              <a:t>, so that you too will not be tempted.</a:t>
            </a:r>
          </a:p>
        </p:txBody>
      </p:sp>
      <p:sp>
        <p:nvSpPr>
          <p:cNvPr id="8" name="TextBox 7"/>
          <p:cNvSpPr txBox="1"/>
          <p:nvPr/>
        </p:nvSpPr>
        <p:spPr>
          <a:xfrm>
            <a:off x="0" y="0"/>
            <a:ext cx="9144000" cy="1077218"/>
          </a:xfrm>
          <a:prstGeom prst="rect">
            <a:avLst/>
          </a:prstGeom>
          <a:solidFill>
            <a:schemeClr val="bg1"/>
          </a:solidFill>
        </p:spPr>
        <p:txBody>
          <a:bodyPr wrap="square" rtlCol="0">
            <a:spAutoFit/>
          </a:bodyPr>
          <a:lstStyle/>
          <a:p>
            <a:pPr algn="ctr"/>
            <a:r>
              <a:rPr lang="en-US" sz="3200" b="1" dirty="0"/>
              <a:t>When I Correct Someone Else,</a:t>
            </a:r>
          </a:p>
          <a:p>
            <a:pPr algn="ctr"/>
            <a:r>
              <a:rPr lang="en-US" sz="3200" b="1" dirty="0"/>
              <a:t>Especially Then I Must Concern Myself with Myself</a:t>
            </a:r>
          </a:p>
        </p:txBody>
      </p:sp>
    </p:spTree>
    <p:extLst>
      <p:ext uri="{BB962C8B-B14F-4D97-AF65-F5344CB8AC3E}">
        <p14:creationId xmlns:p14="http://schemas.microsoft.com/office/powerpoint/2010/main" val="12710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905000" y="1066800"/>
            <a:ext cx="5214073" cy="3662541"/>
          </a:xfrm>
          <a:prstGeom prst="rect">
            <a:avLst/>
          </a:prstGeom>
          <a:solidFill>
            <a:schemeClr val="bg1"/>
          </a:solidFill>
        </p:spPr>
        <p:txBody>
          <a:bodyPr wrap="square">
            <a:spAutoFit/>
          </a:bodyPr>
          <a:lstStyle/>
          <a:p>
            <a:pPr algn="ctr"/>
            <a:r>
              <a:rPr lang="en-US" sz="3200" b="1" dirty="0"/>
              <a:t>Imagine</a:t>
            </a:r>
          </a:p>
          <a:p>
            <a:pPr algn="ctr"/>
            <a:r>
              <a:rPr lang="en-US" sz="3200" b="1" dirty="0"/>
              <a:t>in the Day of Judgment…</a:t>
            </a:r>
          </a:p>
          <a:p>
            <a:endParaRPr lang="en-US" sz="2800" b="1" dirty="0">
              <a:latin typeface="Constantia" panose="02030602050306030303" pitchFamily="18" charset="0"/>
            </a:endParaRPr>
          </a:p>
          <a:p>
            <a:r>
              <a:rPr lang="en-US" sz="2800" b="1" dirty="0">
                <a:latin typeface="Constantia" panose="02030602050306030303" pitchFamily="18" charset="0"/>
              </a:rPr>
              <a:t>“Well you see, he…”</a:t>
            </a:r>
          </a:p>
          <a:p>
            <a:endParaRPr lang="en-US" sz="2800" b="1" dirty="0">
              <a:latin typeface="Constantia" panose="02030602050306030303" pitchFamily="18" charset="0"/>
            </a:endParaRPr>
          </a:p>
          <a:p>
            <a:r>
              <a:rPr lang="en-US" sz="2800" b="1" dirty="0">
                <a:latin typeface="Constantia" panose="02030602050306030303" pitchFamily="18" charset="0"/>
              </a:rPr>
              <a:t>“But she…”</a:t>
            </a:r>
          </a:p>
          <a:p>
            <a:endParaRPr lang="en-US" sz="2800" b="1" dirty="0">
              <a:latin typeface="Constantia" panose="02030602050306030303" pitchFamily="18" charset="0"/>
            </a:endParaRPr>
          </a:p>
          <a:p>
            <a:r>
              <a:rPr lang="en-US" sz="2800" b="1" dirty="0">
                <a:latin typeface="Constantia" panose="02030602050306030303" pitchFamily="18" charset="0"/>
              </a:rPr>
              <a:t>“If they hadn’t…”</a:t>
            </a:r>
            <a:endParaRPr lang="en-US" sz="2800" dirty="0">
              <a:latin typeface="Constantia" panose="02030602050306030303" pitchFamily="18" charset="0"/>
            </a:endParaRPr>
          </a:p>
        </p:txBody>
      </p:sp>
    </p:spTree>
    <p:extLst>
      <p:ext uri="{BB962C8B-B14F-4D97-AF65-F5344CB8AC3E}">
        <p14:creationId xmlns:p14="http://schemas.microsoft.com/office/powerpoint/2010/main" val="6570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effectLst>
                  <a:outerShdw blurRad="38100" dist="38100" dir="2700000" algn="tl">
                    <a:srgbClr val="000000">
                      <a:alpha val="43137"/>
                    </a:srgbClr>
                  </a:outerShdw>
                </a:effectLst>
              </a:rPr>
              <a:t>Take Care of Myself</a:t>
            </a:r>
            <a:endParaRPr lang="en-US" sz="2800" b="1"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381000" y="2348805"/>
            <a:ext cx="8077200" cy="1384995"/>
          </a:xfrm>
          <a:prstGeom prst="rect">
            <a:avLst/>
          </a:prstGeom>
          <a:noFill/>
        </p:spPr>
        <p:txBody>
          <a:bodyPr wrap="square" rtlCol="0">
            <a:spAutoFit/>
          </a:bodyPr>
          <a:lstStyle/>
          <a:p>
            <a:pPr algn="ctr"/>
            <a:r>
              <a:rPr lang="en-US" sz="2800" b="1" dirty="0">
                <a:solidFill>
                  <a:prstClr val="black"/>
                </a:solidFill>
              </a:rPr>
              <a:t>Sunday</a:t>
            </a:r>
          </a:p>
          <a:p>
            <a:pPr algn="ctr"/>
            <a:r>
              <a:rPr lang="en-US" sz="2800" b="1" dirty="0">
                <a:solidFill>
                  <a:prstClr val="black"/>
                </a:solidFill>
              </a:rPr>
              <a:t>April 2, 2017</a:t>
            </a:r>
          </a:p>
          <a:p>
            <a:pPr algn="ctr"/>
            <a:r>
              <a:rPr lang="en-US" sz="2800" b="1" dirty="0">
                <a:solidFill>
                  <a:prstClr val="black"/>
                </a:solidFill>
              </a:rPr>
              <a:t>11:00 am</a:t>
            </a:r>
          </a:p>
        </p:txBody>
      </p:sp>
    </p:spTree>
    <p:extLst>
      <p:ext uri="{BB962C8B-B14F-4D97-AF65-F5344CB8AC3E}">
        <p14:creationId xmlns:p14="http://schemas.microsoft.com/office/powerpoint/2010/main" val="219866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010" y="1548712"/>
            <a:ext cx="5371390" cy="439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95600" y="2497789"/>
            <a:ext cx="4572000" cy="2554545"/>
          </a:xfrm>
          <a:prstGeom prst="rect">
            <a:avLst/>
          </a:prstGeom>
        </p:spPr>
        <p:txBody>
          <a:bodyPr>
            <a:spAutoFit/>
          </a:bodyPr>
          <a:lstStyle/>
          <a:p>
            <a:r>
              <a:rPr lang="en-US" sz="3200" b="1" dirty="0">
                <a:latin typeface="Constantia" panose="02030602050306030303" pitchFamily="18" charset="0"/>
              </a:rPr>
              <a:t>Genesis 3</a:t>
            </a:r>
            <a:r>
              <a:rPr lang="en-US" sz="3200" dirty="0">
                <a:latin typeface="Constantia" panose="02030602050306030303" pitchFamily="18" charset="0"/>
              </a:rPr>
              <a:t> </a:t>
            </a:r>
            <a:r>
              <a:rPr lang="en-US" sz="3200" baseline="30000" dirty="0">
                <a:latin typeface="Constantia" panose="02030602050306030303" pitchFamily="18" charset="0"/>
              </a:rPr>
              <a:t>12 </a:t>
            </a:r>
            <a:r>
              <a:rPr lang="en-US" sz="3200" dirty="0">
                <a:latin typeface="Constantia" panose="02030602050306030303" pitchFamily="18" charset="0"/>
              </a:rPr>
              <a:t>The man said, “The woman whom You gave to be with me, she gave me from the tree, and I ate.</a:t>
            </a:r>
          </a:p>
        </p:txBody>
      </p:sp>
      <p:sp>
        <p:nvSpPr>
          <p:cNvPr id="6" name="TextBox 5"/>
          <p:cNvSpPr txBox="1"/>
          <p:nvPr/>
        </p:nvSpPr>
        <p:spPr>
          <a:xfrm>
            <a:off x="609600" y="914400"/>
            <a:ext cx="1655874" cy="584775"/>
          </a:xfrm>
          <a:prstGeom prst="rect">
            <a:avLst/>
          </a:prstGeom>
          <a:noFill/>
        </p:spPr>
        <p:txBody>
          <a:bodyPr wrap="square" rtlCol="0">
            <a:spAutoFit/>
          </a:bodyPr>
          <a:lstStyle/>
          <a:p>
            <a:r>
              <a:rPr lang="en-US" sz="3200" b="1" dirty="0">
                <a:solidFill>
                  <a:schemeClr val="bg1"/>
                </a:solidFill>
              </a:rPr>
              <a:t>Adam…</a:t>
            </a:r>
          </a:p>
        </p:txBody>
      </p:sp>
      <p:sp>
        <p:nvSpPr>
          <p:cNvPr id="7" name="TextBox 6"/>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Focusing on Others</a:t>
            </a:r>
          </a:p>
        </p:txBody>
      </p:sp>
    </p:spTree>
    <p:extLst>
      <p:ext uri="{BB962C8B-B14F-4D97-AF65-F5344CB8AC3E}">
        <p14:creationId xmlns:p14="http://schemas.microsoft.com/office/powerpoint/2010/main" val="118594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537" y="1409071"/>
            <a:ext cx="7249263" cy="514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1905000"/>
            <a:ext cx="6248400" cy="4247317"/>
          </a:xfrm>
          <a:prstGeom prst="rect">
            <a:avLst/>
          </a:prstGeom>
        </p:spPr>
        <p:txBody>
          <a:bodyPr wrap="square">
            <a:spAutoFit/>
          </a:bodyPr>
          <a:lstStyle/>
          <a:p>
            <a:r>
              <a:rPr lang="en-US" sz="3000" b="1" dirty="0">
                <a:latin typeface="Constantia" panose="02030602050306030303" pitchFamily="18" charset="0"/>
              </a:rPr>
              <a:t>Genesis 4</a:t>
            </a:r>
            <a:r>
              <a:rPr lang="en-US" sz="3000" dirty="0">
                <a:latin typeface="Constantia" panose="02030602050306030303" pitchFamily="18" charset="0"/>
              </a:rPr>
              <a:t> </a:t>
            </a:r>
            <a:r>
              <a:rPr lang="en-US" sz="3000" b="1" baseline="30000" dirty="0">
                <a:latin typeface="Constantia" panose="02030602050306030303" pitchFamily="18" charset="0"/>
              </a:rPr>
              <a:t>4 </a:t>
            </a:r>
            <a:r>
              <a:rPr lang="en-US" sz="3000" dirty="0">
                <a:latin typeface="Constantia" panose="02030602050306030303" pitchFamily="18" charset="0"/>
              </a:rPr>
              <a:t>…And the </a:t>
            </a:r>
            <a:r>
              <a:rPr lang="en-US" sz="3000" cap="small" dirty="0">
                <a:latin typeface="Constantia" panose="02030602050306030303" pitchFamily="18" charset="0"/>
              </a:rPr>
              <a:t>Lord</a:t>
            </a:r>
            <a:r>
              <a:rPr lang="en-US" sz="3000" dirty="0">
                <a:latin typeface="Constantia" panose="02030602050306030303" pitchFamily="18" charset="0"/>
              </a:rPr>
              <a:t> had regard for Abel and for his offering; </a:t>
            </a:r>
            <a:r>
              <a:rPr lang="en-US" sz="3000" b="1" baseline="30000" dirty="0">
                <a:latin typeface="Constantia" panose="02030602050306030303" pitchFamily="18" charset="0"/>
              </a:rPr>
              <a:t>5 </a:t>
            </a:r>
            <a:r>
              <a:rPr lang="en-US" sz="3000" dirty="0">
                <a:latin typeface="Constantia" panose="02030602050306030303" pitchFamily="18" charset="0"/>
              </a:rPr>
              <a:t>but for Cain and for his offering He had no regard. So Cain became very angry and his countenance fell….</a:t>
            </a:r>
          </a:p>
          <a:p>
            <a:r>
              <a:rPr lang="en-US" sz="3000" dirty="0">
                <a:latin typeface="Constantia" panose="02030602050306030303" pitchFamily="18" charset="0"/>
              </a:rPr>
              <a:t> </a:t>
            </a:r>
            <a:r>
              <a:rPr lang="en-US" sz="3000" baseline="30000" dirty="0">
                <a:latin typeface="Constantia" panose="02030602050306030303" pitchFamily="18" charset="0"/>
              </a:rPr>
              <a:t>8</a:t>
            </a:r>
            <a:r>
              <a:rPr lang="en-US" sz="3000" dirty="0">
                <a:latin typeface="Constantia" panose="02030602050306030303" pitchFamily="18" charset="0"/>
              </a:rPr>
              <a:t> …And it came about when they were in the field, that Cain rose up against Abel his brother and killed him.</a:t>
            </a:r>
          </a:p>
        </p:txBody>
      </p:sp>
      <p:sp>
        <p:nvSpPr>
          <p:cNvPr id="6" name="TextBox 5"/>
          <p:cNvSpPr txBox="1"/>
          <p:nvPr/>
        </p:nvSpPr>
        <p:spPr>
          <a:xfrm>
            <a:off x="609600" y="914400"/>
            <a:ext cx="1655874" cy="584775"/>
          </a:xfrm>
          <a:prstGeom prst="rect">
            <a:avLst/>
          </a:prstGeom>
          <a:noFill/>
        </p:spPr>
        <p:txBody>
          <a:bodyPr wrap="square" rtlCol="0">
            <a:spAutoFit/>
          </a:bodyPr>
          <a:lstStyle/>
          <a:p>
            <a:r>
              <a:rPr lang="en-US" sz="3200" b="1" dirty="0">
                <a:solidFill>
                  <a:schemeClr val="bg1"/>
                </a:solidFill>
              </a:rPr>
              <a:t>Cain…</a:t>
            </a:r>
          </a:p>
        </p:txBody>
      </p:sp>
      <p:sp>
        <p:nvSpPr>
          <p:cNvPr id="7" name="TextBox 6"/>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Focusing on Others</a:t>
            </a:r>
          </a:p>
        </p:txBody>
      </p:sp>
    </p:spTree>
    <p:extLst>
      <p:ext uri="{BB962C8B-B14F-4D97-AF65-F5344CB8AC3E}">
        <p14:creationId xmlns:p14="http://schemas.microsoft.com/office/powerpoint/2010/main" val="5846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537" y="1409072"/>
            <a:ext cx="5649063" cy="354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1905000"/>
            <a:ext cx="4572000" cy="2554545"/>
          </a:xfrm>
          <a:prstGeom prst="rect">
            <a:avLst/>
          </a:prstGeom>
        </p:spPr>
        <p:txBody>
          <a:bodyPr wrap="square">
            <a:spAutoFit/>
          </a:bodyPr>
          <a:lstStyle/>
          <a:p>
            <a:r>
              <a:rPr lang="en-US" sz="3200" b="1" baseline="30000" dirty="0">
                <a:latin typeface="Constantia" panose="02030602050306030303" pitchFamily="18" charset="0"/>
              </a:rPr>
              <a:t>13 </a:t>
            </a:r>
            <a:r>
              <a:rPr lang="en-US" sz="3200" dirty="0">
                <a:latin typeface="Constantia" panose="02030602050306030303" pitchFamily="18" charset="0"/>
              </a:rPr>
              <a:t>Someone in the crowd said to Him, “Teacher, tell my brother to divide the family inheritance with me.”</a:t>
            </a:r>
            <a:endParaRPr lang="en-US" sz="3000" dirty="0">
              <a:latin typeface="Constantia" panose="02030602050306030303" pitchFamily="18" charset="0"/>
            </a:endParaRPr>
          </a:p>
        </p:txBody>
      </p:sp>
      <p:sp>
        <p:nvSpPr>
          <p:cNvPr id="6" name="TextBox 5"/>
          <p:cNvSpPr txBox="1"/>
          <p:nvPr/>
        </p:nvSpPr>
        <p:spPr>
          <a:xfrm>
            <a:off x="609600" y="914400"/>
            <a:ext cx="1828800" cy="584775"/>
          </a:xfrm>
          <a:prstGeom prst="rect">
            <a:avLst/>
          </a:prstGeom>
          <a:noFill/>
        </p:spPr>
        <p:txBody>
          <a:bodyPr wrap="square" rtlCol="0">
            <a:spAutoFit/>
          </a:bodyPr>
          <a:lstStyle/>
          <a:p>
            <a:r>
              <a:rPr lang="en-US" sz="3200" b="1" dirty="0">
                <a:solidFill>
                  <a:schemeClr val="bg1"/>
                </a:solidFill>
              </a:rPr>
              <a:t>Luke 12…</a:t>
            </a:r>
          </a:p>
        </p:txBody>
      </p:sp>
      <p:sp>
        <p:nvSpPr>
          <p:cNvPr id="7" name="TextBox 6"/>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Focusing on Others</a:t>
            </a:r>
          </a:p>
        </p:txBody>
      </p:sp>
    </p:spTree>
    <p:extLst>
      <p:ext uri="{BB962C8B-B14F-4D97-AF65-F5344CB8AC3E}">
        <p14:creationId xmlns:p14="http://schemas.microsoft.com/office/powerpoint/2010/main" val="316385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37" y="1409072"/>
            <a:ext cx="8697063" cy="278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91000" y="2025444"/>
            <a:ext cx="4114800" cy="1815882"/>
          </a:xfrm>
          <a:prstGeom prst="rect">
            <a:avLst/>
          </a:prstGeom>
        </p:spPr>
        <p:txBody>
          <a:bodyPr wrap="square">
            <a:spAutoFit/>
          </a:bodyPr>
          <a:lstStyle/>
          <a:p>
            <a:r>
              <a:rPr lang="en-US" sz="2800" b="1" baseline="30000" dirty="0">
                <a:latin typeface="Constantia" panose="02030602050306030303" pitchFamily="18" charset="0"/>
              </a:rPr>
              <a:t>22 </a:t>
            </a:r>
            <a:r>
              <a:rPr lang="en-US" sz="2800" dirty="0">
                <a:latin typeface="Constantia" panose="02030602050306030303" pitchFamily="18" charset="0"/>
              </a:rPr>
              <a:t>Jesus said to him, “If I want him to remain until I come, what is that to you? You follow Me!”</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7" y="1409072"/>
            <a:ext cx="4506063" cy="278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6304" y="2011740"/>
            <a:ext cx="3763296" cy="1815882"/>
          </a:xfrm>
          <a:prstGeom prst="rect">
            <a:avLst/>
          </a:prstGeom>
        </p:spPr>
        <p:txBody>
          <a:bodyPr wrap="square">
            <a:spAutoFit/>
          </a:bodyPr>
          <a:lstStyle/>
          <a:p>
            <a:r>
              <a:rPr lang="en-US" sz="2800" b="1" baseline="30000" dirty="0">
                <a:latin typeface="Constantia" panose="02030602050306030303" pitchFamily="18" charset="0"/>
              </a:rPr>
              <a:t>21 </a:t>
            </a:r>
            <a:r>
              <a:rPr lang="en-US" sz="2800" dirty="0">
                <a:latin typeface="Constantia" panose="02030602050306030303" pitchFamily="18" charset="0"/>
              </a:rPr>
              <a:t>So Peter seeing him said to Jesus, “Lord, and what about this man?”</a:t>
            </a:r>
          </a:p>
        </p:txBody>
      </p:sp>
      <p:sp>
        <p:nvSpPr>
          <p:cNvPr id="6" name="TextBox 5"/>
          <p:cNvSpPr txBox="1"/>
          <p:nvPr/>
        </p:nvSpPr>
        <p:spPr>
          <a:xfrm>
            <a:off x="609600" y="914400"/>
            <a:ext cx="1828800" cy="584775"/>
          </a:xfrm>
          <a:prstGeom prst="rect">
            <a:avLst/>
          </a:prstGeom>
          <a:noFill/>
        </p:spPr>
        <p:txBody>
          <a:bodyPr wrap="square" rtlCol="0">
            <a:spAutoFit/>
          </a:bodyPr>
          <a:lstStyle/>
          <a:p>
            <a:r>
              <a:rPr lang="en-US" sz="3200" b="1" dirty="0">
                <a:solidFill>
                  <a:schemeClr val="bg1"/>
                </a:solidFill>
              </a:rPr>
              <a:t>Peter…</a:t>
            </a:r>
          </a:p>
        </p:txBody>
      </p:sp>
      <p:sp>
        <p:nvSpPr>
          <p:cNvPr id="7" name="TextBox 6"/>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Focusing on Others</a:t>
            </a:r>
          </a:p>
        </p:txBody>
      </p:sp>
      <p:sp>
        <p:nvSpPr>
          <p:cNvPr id="10" name="TextBox 9"/>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Focus on yourself!</a:t>
            </a:r>
          </a:p>
        </p:txBody>
      </p:sp>
      <p:sp>
        <p:nvSpPr>
          <p:cNvPr id="11" name="TextBox 10"/>
          <p:cNvSpPr txBox="1"/>
          <p:nvPr/>
        </p:nvSpPr>
        <p:spPr>
          <a:xfrm>
            <a:off x="2362200" y="914400"/>
            <a:ext cx="4343400" cy="584775"/>
          </a:xfrm>
          <a:prstGeom prst="rect">
            <a:avLst/>
          </a:prstGeom>
          <a:noFill/>
        </p:spPr>
        <p:txBody>
          <a:bodyPr wrap="square" rtlCol="0">
            <a:spAutoFit/>
          </a:bodyPr>
          <a:lstStyle/>
          <a:p>
            <a:pPr algn="ctr"/>
            <a:r>
              <a:rPr lang="en-US" sz="3200" b="1" dirty="0">
                <a:solidFill>
                  <a:schemeClr val="bg1"/>
                </a:solidFill>
              </a:rPr>
              <a:t>Jesus’ reply to Peter…</a:t>
            </a:r>
          </a:p>
        </p:txBody>
      </p:sp>
    </p:spTree>
    <p:extLst>
      <p:ext uri="{BB962C8B-B14F-4D97-AF65-F5344CB8AC3E}">
        <p14:creationId xmlns:p14="http://schemas.microsoft.com/office/powerpoint/2010/main" val="78714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par>
                                <p:cTn id="27" presetID="22" presetClass="exit" presetSubtype="8" fill="hold" nodeType="withEffect">
                                  <p:stCondLst>
                                    <p:cond delay="0"/>
                                  </p:stCondLst>
                                  <p:childTnLst>
                                    <p:animEffect transition="out" filter="wipe(left)">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137" y="1409072"/>
            <a:ext cx="5039463" cy="301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90800" y="1905000"/>
            <a:ext cx="4343400" cy="2062103"/>
          </a:xfrm>
          <a:prstGeom prst="rect">
            <a:avLst/>
          </a:prstGeom>
        </p:spPr>
        <p:txBody>
          <a:bodyPr wrap="square">
            <a:spAutoFit/>
          </a:bodyPr>
          <a:lstStyle/>
          <a:p>
            <a:r>
              <a:rPr lang="en-US" sz="3200" dirty="0">
                <a:latin typeface="Constantia" panose="02030602050306030303" pitchFamily="18" charset="0"/>
              </a:rPr>
              <a:t> </a:t>
            </a:r>
            <a:r>
              <a:rPr lang="en-US" sz="3200" b="1" baseline="30000" dirty="0">
                <a:latin typeface="Constantia" panose="02030602050306030303" pitchFamily="18" charset="0"/>
              </a:rPr>
              <a:t>15 </a:t>
            </a:r>
            <a:r>
              <a:rPr lang="en-US" sz="3200" dirty="0">
                <a:latin typeface="Constantia" panose="02030602050306030303" pitchFamily="18" charset="0"/>
              </a:rPr>
              <a:t>And he said unto them, Take heed, and keep yourselves from all covetousness (ASV)</a:t>
            </a:r>
          </a:p>
        </p:txBody>
      </p:sp>
      <p:sp>
        <p:nvSpPr>
          <p:cNvPr id="6" name="TextBox 5"/>
          <p:cNvSpPr txBox="1"/>
          <p:nvPr/>
        </p:nvSpPr>
        <p:spPr>
          <a:xfrm>
            <a:off x="152400" y="914400"/>
            <a:ext cx="8153400" cy="584775"/>
          </a:xfrm>
          <a:prstGeom prst="rect">
            <a:avLst/>
          </a:prstGeom>
          <a:noFill/>
        </p:spPr>
        <p:txBody>
          <a:bodyPr wrap="square" rtlCol="0">
            <a:spAutoFit/>
          </a:bodyPr>
          <a:lstStyle/>
          <a:p>
            <a:r>
              <a:rPr lang="en-US" sz="3200" b="1" dirty="0">
                <a:solidFill>
                  <a:schemeClr val="bg1"/>
                </a:solidFill>
              </a:rPr>
              <a:t>Jesus’ response to the  inheritance complaint…</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Focus on yourself!</a:t>
            </a:r>
          </a:p>
        </p:txBody>
      </p:sp>
    </p:spTree>
    <p:extLst>
      <p:ext uri="{BB962C8B-B14F-4D97-AF65-F5344CB8AC3E}">
        <p14:creationId xmlns:p14="http://schemas.microsoft.com/office/powerpoint/2010/main" val="16384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537" y="1409072"/>
            <a:ext cx="6106263" cy="491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1905000"/>
            <a:ext cx="5029200" cy="3970318"/>
          </a:xfrm>
          <a:prstGeom prst="rect">
            <a:avLst/>
          </a:prstGeom>
        </p:spPr>
        <p:txBody>
          <a:bodyPr wrap="square">
            <a:spAutoFit/>
          </a:bodyPr>
          <a:lstStyle/>
          <a:p>
            <a:r>
              <a:rPr lang="en-US" sz="2800" b="1" baseline="30000" dirty="0">
                <a:latin typeface="Constantia" panose="02030602050306030303" pitchFamily="18" charset="0"/>
              </a:rPr>
              <a:t>6 </a:t>
            </a:r>
            <a:r>
              <a:rPr lang="en-US" sz="2800" dirty="0">
                <a:latin typeface="Constantia" panose="02030602050306030303" pitchFamily="18" charset="0"/>
              </a:rPr>
              <a:t>Then the </a:t>
            </a:r>
            <a:r>
              <a:rPr lang="en-US" sz="2800" cap="small" dirty="0">
                <a:latin typeface="Constantia" panose="02030602050306030303" pitchFamily="18" charset="0"/>
              </a:rPr>
              <a:t>Lord</a:t>
            </a:r>
            <a:r>
              <a:rPr lang="en-US" sz="2800" dirty="0">
                <a:latin typeface="Constantia" panose="02030602050306030303" pitchFamily="18" charset="0"/>
              </a:rPr>
              <a:t> said to Cain, “Why are you angry? And why has your countenance fallen? </a:t>
            </a:r>
            <a:r>
              <a:rPr lang="en-US" sz="2800" b="1" baseline="30000" dirty="0">
                <a:latin typeface="Constantia" panose="02030602050306030303" pitchFamily="18" charset="0"/>
              </a:rPr>
              <a:t>7 </a:t>
            </a:r>
            <a:r>
              <a:rPr lang="en-US" sz="2800" dirty="0">
                <a:latin typeface="Constantia" panose="02030602050306030303" pitchFamily="18" charset="0"/>
              </a:rPr>
              <a:t>If you do well, will not your countenance be lifted up?</a:t>
            </a:r>
          </a:p>
          <a:p>
            <a:r>
              <a:rPr lang="en-US" sz="2800" dirty="0">
                <a:latin typeface="Constantia" panose="02030602050306030303" pitchFamily="18" charset="0"/>
              </a:rPr>
              <a:t>And if you do not do well, sin is crouching at the door; and its desire is for you, but you must master it.”</a:t>
            </a:r>
          </a:p>
        </p:txBody>
      </p:sp>
      <p:sp>
        <p:nvSpPr>
          <p:cNvPr id="6" name="TextBox 5"/>
          <p:cNvSpPr txBox="1"/>
          <p:nvPr/>
        </p:nvSpPr>
        <p:spPr>
          <a:xfrm>
            <a:off x="609600" y="914400"/>
            <a:ext cx="5105400" cy="584775"/>
          </a:xfrm>
          <a:prstGeom prst="rect">
            <a:avLst/>
          </a:prstGeom>
          <a:noFill/>
        </p:spPr>
        <p:txBody>
          <a:bodyPr wrap="square" rtlCol="0">
            <a:spAutoFit/>
          </a:bodyPr>
          <a:lstStyle/>
          <a:p>
            <a:r>
              <a:rPr lang="en-US" sz="3200" b="1" dirty="0">
                <a:solidFill>
                  <a:schemeClr val="bg1"/>
                </a:solidFill>
              </a:rPr>
              <a:t>God’s admonition to Cain…</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Focus on yourself!</a:t>
            </a:r>
          </a:p>
        </p:txBody>
      </p:sp>
    </p:spTree>
    <p:extLst>
      <p:ext uri="{BB962C8B-B14F-4D97-AF65-F5344CB8AC3E}">
        <p14:creationId xmlns:p14="http://schemas.microsoft.com/office/powerpoint/2010/main" val="94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47" y="506270"/>
            <a:ext cx="7890369" cy="650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1085195"/>
            <a:ext cx="6400800" cy="5447645"/>
          </a:xfrm>
          <a:prstGeom prst="rect">
            <a:avLst/>
          </a:prstGeom>
        </p:spPr>
        <p:txBody>
          <a:bodyPr wrap="square">
            <a:spAutoFit/>
          </a:bodyPr>
          <a:lstStyle/>
          <a:p>
            <a:r>
              <a:rPr lang="en-US" sz="2800" b="1" dirty="0">
                <a:latin typeface="Constantia" panose="02030602050306030303" pitchFamily="18" charset="0"/>
              </a:rPr>
              <a:t>Matthew 10</a:t>
            </a:r>
          </a:p>
          <a:p>
            <a:r>
              <a:rPr lang="en-US" sz="2400" b="1" baseline="30000" dirty="0">
                <a:latin typeface="Constantia" panose="02030602050306030303" pitchFamily="18" charset="0"/>
              </a:rPr>
              <a:t>17 </a:t>
            </a:r>
            <a:r>
              <a:rPr lang="en-US" sz="2400" dirty="0">
                <a:latin typeface="Constantia" panose="02030602050306030303" pitchFamily="18" charset="0"/>
              </a:rPr>
              <a:t>But beware of men, for they will hand you over to the courts and scourge you in their synagogues; </a:t>
            </a:r>
            <a:r>
              <a:rPr lang="en-US" sz="2400" b="1" baseline="30000" dirty="0">
                <a:latin typeface="Constantia" panose="02030602050306030303" pitchFamily="18" charset="0"/>
              </a:rPr>
              <a:t>18 </a:t>
            </a:r>
            <a:r>
              <a:rPr lang="en-US" sz="2400" dirty="0">
                <a:latin typeface="Constantia" panose="02030602050306030303" pitchFamily="18" charset="0"/>
              </a:rPr>
              <a:t>and you will even be brought before governors and kings for My sake, as a testimony to them and to the Gentiles….</a:t>
            </a:r>
          </a:p>
          <a:p>
            <a:endParaRPr lang="en-US" sz="2400" b="1" baseline="30000" dirty="0">
              <a:latin typeface="Constantia" panose="02030602050306030303" pitchFamily="18" charset="0"/>
            </a:endParaRPr>
          </a:p>
          <a:p>
            <a:r>
              <a:rPr lang="en-US" sz="2400" b="1" baseline="30000" dirty="0">
                <a:latin typeface="Constantia" panose="02030602050306030303" pitchFamily="18" charset="0"/>
              </a:rPr>
              <a:t>21 </a:t>
            </a:r>
            <a:r>
              <a:rPr lang="en-US" sz="2400" dirty="0">
                <a:latin typeface="Constantia" panose="02030602050306030303" pitchFamily="18" charset="0"/>
              </a:rPr>
              <a:t>“Brother will betray brother to death, and a father his child; and children will rise up against parents and cause them to be put to death. </a:t>
            </a:r>
            <a:r>
              <a:rPr lang="en-US" sz="2400" b="1" baseline="30000" dirty="0">
                <a:latin typeface="Constantia" panose="02030602050306030303" pitchFamily="18" charset="0"/>
              </a:rPr>
              <a:t>22 </a:t>
            </a:r>
            <a:r>
              <a:rPr lang="en-US" sz="2400" dirty="0">
                <a:latin typeface="Constantia" panose="02030602050306030303" pitchFamily="18" charset="0"/>
              </a:rPr>
              <a:t>You will be hated by all because of My name…</a:t>
            </a:r>
          </a:p>
          <a:p>
            <a:endParaRPr lang="en-US" sz="2400" b="1" baseline="30000" dirty="0">
              <a:latin typeface="Constantia" panose="02030602050306030303" pitchFamily="18" charset="0"/>
            </a:endParaRPr>
          </a:p>
          <a:p>
            <a:r>
              <a:rPr lang="en-US" sz="2400" b="1" baseline="30000" dirty="0">
                <a:latin typeface="Constantia" panose="02030602050306030303" pitchFamily="18" charset="0"/>
              </a:rPr>
              <a:t>23 </a:t>
            </a:r>
            <a:r>
              <a:rPr lang="en-US" sz="2400" dirty="0">
                <a:latin typeface="Constantia" panose="02030602050306030303" pitchFamily="18" charset="0"/>
              </a:rPr>
              <a:t>“But whenever they persecute you in one city, flee to the next…</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Expect to Suffer Injustices</a:t>
            </a:r>
          </a:p>
        </p:txBody>
      </p:sp>
      <p:sp>
        <p:nvSpPr>
          <p:cNvPr id="2" name="Rounded Rectangle 1"/>
          <p:cNvSpPr/>
          <p:nvPr/>
        </p:nvSpPr>
        <p:spPr>
          <a:xfrm>
            <a:off x="3657601" y="2519172"/>
            <a:ext cx="5029200" cy="2581656"/>
          </a:xfrm>
          <a:prstGeom prst="roundRect">
            <a:avLst/>
          </a:prstGeom>
          <a:gradFill flip="none" rotWithShape="1">
            <a:gsLst>
              <a:gs pos="0">
                <a:srgbClr val="03D4A8"/>
              </a:gs>
              <a:gs pos="25000">
                <a:srgbClr val="21D6E0"/>
              </a:gs>
              <a:gs pos="75000">
                <a:srgbClr val="0087E6"/>
              </a:gs>
              <a:gs pos="100000">
                <a:srgbClr val="005CBF"/>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This is persecution because of the faith.</a:t>
            </a:r>
          </a:p>
          <a:p>
            <a:r>
              <a:rPr lang="en-US" sz="32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But we are to be accept random injustices also</a:t>
            </a:r>
          </a:p>
        </p:txBody>
      </p:sp>
    </p:spTree>
    <p:extLst>
      <p:ext uri="{BB962C8B-B14F-4D97-AF65-F5344CB8AC3E}">
        <p14:creationId xmlns:p14="http://schemas.microsoft.com/office/powerpoint/2010/main" val="17850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47" y="506270"/>
            <a:ext cx="7890369" cy="650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990600"/>
            <a:ext cx="6553200" cy="5693866"/>
          </a:xfrm>
          <a:prstGeom prst="rect">
            <a:avLst/>
          </a:prstGeom>
        </p:spPr>
        <p:txBody>
          <a:bodyPr wrap="square">
            <a:spAutoFit/>
          </a:bodyPr>
          <a:lstStyle/>
          <a:p>
            <a:r>
              <a:rPr lang="en-US" sz="2800" b="1" dirty="0">
                <a:latin typeface="Constantia" panose="02030602050306030303" pitchFamily="18" charset="0"/>
              </a:rPr>
              <a:t>1 Peter 2</a:t>
            </a:r>
          </a:p>
          <a:p>
            <a:r>
              <a:rPr lang="en-US" sz="2800" b="1" baseline="30000" dirty="0">
                <a:latin typeface="Constantia" panose="02030602050306030303" pitchFamily="18" charset="0"/>
              </a:rPr>
              <a:t>18 </a:t>
            </a:r>
            <a:r>
              <a:rPr lang="en-US" sz="2800" dirty="0">
                <a:latin typeface="Constantia" panose="02030602050306030303" pitchFamily="18" charset="0"/>
              </a:rPr>
              <a:t>Servants, be submissive to your masters with all respect, not only to those who are good and gentle, but also to those who are unreasonable. </a:t>
            </a:r>
            <a:r>
              <a:rPr lang="en-US" sz="2800" b="1" baseline="30000" dirty="0">
                <a:latin typeface="Constantia" panose="02030602050306030303" pitchFamily="18" charset="0"/>
              </a:rPr>
              <a:t>19 </a:t>
            </a:r>
            <a:r>
              <a:rPr lang="en-US" sz="2800" dirty="0">
                <a:latin typeface="Constantia" panose="02030602050306030303" pitchFamily="18" charset="0"/>
              </a:rPr>
              <a:t>For this finds favor, if for the sake of conscience toward God a person bears up under sorrows when suffering unjustly. </a:t>
            </a:r>
            <a:r>
              <a:rPr lang="en-US" sz="2800" b="1" baseline="30000" dirty="0">
                <a:latin typeface="Constantia" panose="02030602050306030303" pitchFamily="18" charset="0"/>
              </a:rPr>
              <a:t>20 </a:t>
            </a:r>
            <a:r>
              <a:rPr lang="en-US" sz="2800" dirty="0">
                <a:latin typeface="Constantia" panose="02030602050306030303" pitchFamily="18"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0" y="0"/>
            <a:ext cx="9144000" cy="584775"/>
          </a:xfrm>
          <a:prstGeom prst="rect">
            <a:avLst/>
          </a:prstGeom>
          <a:solidFill>
            <a:schemeClr val="bg1"/>
          </a:solidFill>
        </p:spPr>
        <p:txBody>
          <a:bodyPr wrap="square" rtlCol="0">
            <a:spAutoFit/>
          </a:bodyPr>
          <a:lstStyle/>
          <a:p>
            <a:pPr algn="ctr"/>
            <a:r>
              <a:rPr lang="en-US" sz="3200" b="1" dirty="0"/>
              <a:t>Expect to Suffer Injustices</a:t>
            </a:r>
          </a:p>
        </p:txBody>
      </p:sp>
      <p:sp>
        <p:nvSpPr>
          <p:cNvPr id="6" name="Rounded Rectangle 5"/>
          <p:cNvSpPr/>
          <p:nvPr/>
        </p:nvSpPr>
        <p:spPr>
          <a:xfrm>
            <a:off x="4267200" y="3273795"/>
            <a:ext cx="4572000" cy="1603005"/>
          </a:xfrm>
          <a:prstGeom prst="roundRect">
            <a:avLst/>
          </a:prstGeom>
          <a:gradFill flip="none" rotWithShape="1">
            <a:gsLst>
              <a:gs pos="0">
                <a:srgbClr val="03D4A8"/>
              </a:gs>
              <a:gs pos="25000">
                <a:srgbClr val="21D6E0"/>
              </a:gs>
              <a:gs pos="75000">
                <a:srgbClr val="0087E6"/>
              </a:gs>
              <a:gs pos="100000">
                <a:srgbClr val="005CBF"/>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And then Jesus is held up as our example</a:t>
            </a:r>
          </a:p>
        </p:txBody>
      </p:sp>
    </p:spTree>
    <p:extLst>
      <p:ext uri="{BB962C8B-B14F-4D97-AF65-F5344CB8AC3E}">
        <p14:creationId xmlns:p14="http://schemas.microsoft.com/office/powerpoint/2010/main" val="35725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307</Words>
  <Application>Microsoft Office PowerPoint</Application>
  <PresentationFormat>On-screen Show (4:3)</PresentationFormat>
  <Paragraphs>102</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Aharoni</vt:lpstr>
      <vt:lpstr>Arial</vt:lpstr>
      <vt:lpstr>Calibri</vt:lpstr>
      <vt:lpstr>Constantia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james.l.mounts@aol.com</cp:lastModifiedBy>
  <cp:revision>27</cp:revision>
  <dcterms:created xsi:type="dcterms:W3CDTF">2017-04-02T02:20:49Z</dcterms:created>
  <dcterms:modified xsi:type="dcterms:W3CDTF">2017-04-02T13:38:43Z</dcterms:modified>
</cp:coreProperties>
</file>