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91919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868214" y="1074596"/>
            <a:ext cx="11879559" cy="483278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80000"/>
              </a:lnSpc>
              <a:defRPr b="1" spc="-190" sz="9500">
                <a:solidFill>
                  <a:srgbClr val="0B4C8A"/>
                </a:solidFill>
                <a:effectLst>
                  <a:outerShdw sx="100000" sy="100000" kx="0" ky="0" algn="b" rotWithShape="0" blurRad="12700" dist="38100" dir="1620000">
                    <a:srgbClr val="FFFFFF"/>
                  </a:outerShdw>
                </a:effectLst>
                <a:latin typeface="Avenir Next"/>
                <a:ea typeface="Avenir Next"/>
                <a:cs typeface="Avenir Next"/>
                <a:sym typeface="Avenir Next"/>
              </a:defRPr>
            </a:pPr>
            <a:r>
              <a:t>An Empty Tomb</a:t>
            </a:r>
          </a:p>
          <a:p>
            <a:pPr algn="l">
              <a:lnSpc>
                <a:spcPct val="80000"/>
              </a:lnSpc>
              <a:defRPr spc="-145" sz="7300">
                <a:solidFill>
                  <a:srgbClr val="0B4C8A"/>
                </a:solidFill>
                <a:effectLst>
                  <a:outerShdw sx="100000" sy="100000" kx="0" ky="0" algn="b" rotWithShape="0" blurRad="12700" dist="38100" dir="1620000">
                    <a:srgbClr val="FFFFFF"/>
                  </a:outerShdw>
                </a:effectLst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defRPr>
            </a:pPr>
            <a:r>
              <a:t>The foundation of our faith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xfrm>
            <a:off x="2099989" y="6323840"/>
            <a:ext cx="8811606" cy="2433624"/>
          </a:xfrm>
          <a:prstGeom prst="rect">
            <a:avLst/>
          </a:prstGeom>
        </p:spPr>
        <p:txBody>
          <a:bodyPr/>
          <a:lstStyle/>
          <a:p>
            <a:pPr defTabSz="549148">
              <a:lnSpc>
                <a:spcPct val="80000"/>
              </a:lnSpc>
              <a:defRPr i="1" sz="3948">
                <a:solidFill>
                  <a:srgbClr val="FFFFF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he foresaw and spoke about the resurrection of the Christ, that he was not abandoned to Hades, nor did his flesh see corruption</a:t>
            </a:r>
          </a:p>
          <a:p>
            <a:pPr defTabSz="549148">
              <a:lnSpc>
                <a:spcPct val="80000"/>
              </a:lnSpc>
              <a:defRPr sz="3948">
                <a:solidFill>
                  <a:srgbClr val="FFFFFF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defRPr>
            </a:pPr>
            <a:r>
              <a:t>Acts 2.31</a:t>
            </a:r>
          </a:p>
        </p:txBody>
      </p:sp>
      <p:sp>
        <p:nvSpPr>
          <p:cNvPr id="121" name="Shape 121"/>
          <p:cNvSpPr/>
          <p:nvPr/>
        </p:nvSpPr>
        <p:spPr>
          <a:xfrm>
            <a:off x="4255095" y="8956637"/>
            <a:ext cx="439070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All quotations taken from ESV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" grpId="1"/>
      <p:bldP build="whole" bldLvl="1" animBg="1" rev="0" advAuto="0" spid="121" grpId="3"/>
      <p:bldP build="whole" bldLvl="1" animBg="1" rev="0" advAuto="0" spid="12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91919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 rot="21600000">
            <a:off x="88080" y="6462659"/>
            <a:ext cx="7585607" cy="3395808"/>
          </a:xfrm>
          <a:prstGeom prst="rect">
            <a:avLst/>
          </a:prstGeom>
          <a:solidFill>
            <a:srgbClr val="0B4C8A"/>
          </a:solidFill>
          <a:ln w="6350">
            <a:solidFill>
              <a:srgbClr val="87B14A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6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xfrm>
            <a:off x="199992" y="2015935"/>
            <a:ext cx="8335994" cy="7555649"/>
          </a:xfrm>
          <a:prstGeom prst="rect">
            <a:avLst/>
          </a:prstGeom>
        </p:spPr>
        <p:txBody>
          <a:bodyPr/>
          <a:lstStyle/>
          <a:p>
            <a:pPr marL="404495" indent="-404495" defTabSz="531622">
              <a:spcBef>
                <a:spcPts val="1600"/>
              </a:spcBef>
              <a:buSzPct val="100000"/>
              <a:defRPr sz="364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When we demonstrate that Christ rose from the dead and left the tomb, we point to reasons for faith</a:t>
            </a:r>
          </a:p>
          <a:p>
            <a:pPr marL="404495" indent="-404495" defTabSz="531622">
              <a:spcBef>
                <a:spcPts val="1600"/>
              </a:spcBef>
              <a:buSzPct val="100000"/>
              <a:defRPr sz="364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Jesus’ death &amp; resurrection is the full goal &amp; purpose of God’s plan for us</a:t>
            </a:r>
          </a:p>
          <a:p>
            <a:pPr lvl="1" marL="808990" indent="-404495" defTabSz="531622">
              <a:spcBef>
                <a:spcPts val="1600"/>
              </a:spcBef>
              <a:buSzPct val="100000"/>
              <a:defRPr sz="364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t>death : forgiveness :: raised : hope</a:t>
            </a:r>
          </a:p>
          <a:p>
            <a:pPr marL="404495" indent="-404495" defTabSz="531622">
              <a:spcBef>
                <a:spcPts val="3600"/>
              </a:spcBef>
              <a:buSzPct val="100000"/>
              <a:defRPr sz="364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latin typeface="Avenir Next Heavy"/>
                <a:ea typeface="Avenir Next Heavy"/>
                <a:cs typeface="Avenir Next Heavy"/>
                <a:sym typeface="Avenir Next Heavy"/>
              </a:rPr>
              <a:t>Points to Consider:</a:t>
            </a:r>
          </a:p>
          <a:p>
            <a:pPr lvl="1" marL="947674" indent="-543179" defTabSz="531622">
              <a:spcBef>
                <a:spcPts val="900"/>
              </a:spcBef>
              <a:buSzPct val="100000"/>
              <a:buAutoNum type="arabicParenR" startAt="1"/>
              <a:defRPr sz="364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latin typeface="Avenir Next Demi Bold"/>
                <a:ea typeface="Avenir Next Demi Bold"/>
                <a:cs typeface="Avenir Next Demi Bold"/>
                <a:sym typeface="Avenir Next Demi Bold"/>
              </a:rPr>
              <a:t>The Empty Tomb</a:t>
            </a:r>
          </a:p>
          <a:p>
            <a:pPr lvl="1" marL="947674" indent="-543179" defTabSz="531622">
              <a:spcBef>
                <a:spcPts val="900"/>
              </a:spcBef>
              <a:buSzPct val="100000"/>
              <a:buAutoNum type="arabicParenR" startAt="1"/>
              <a:defRPr sz="364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latin typeface="Avenir Next Demi Bold"/>
                <a:ea typeface="Avenir Next Demi Bold"/>
                <a:cs typeface="Avenir Next Demi Bold"/>
                <a:sym typeface="Avenir Next Demi Bold"/>
              </a:rPr>
              <a:t>Christ Appeared Alive</a:t>
            </a:r>
          </a:p>
          <a:p>
            <a:pPr lvl="1" marL="947674" indent="-543179" defTabSz="531622">
              <a:spcBef>
                <a:spcPts val="900"/>
              </a:spcBef>
              <a:buSzPct val="100000"/>
              <a:buAutoNum type="arabicParenR" startAt="1"/>
              <a:defRPr sz="364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latin typeface="Avenir Next Demi Bold"/>
                <a:ea typeface="Avenir Next Demi Bold"/>
                <a:cs typeface="Avenir Next Demi Bold"/>
                <a:sym typeface="Avenir Next Demi Bold"/>
              </a:rPr>
              <a:t>It’s Too Young to be a Legend</a:t>
            </a:r>
          </a:p>
        </p:txBody>
      </p:sp>
      <p:sp>
        <p:nvSpPr>
          <p:cNvPr id="125" name="Shape 125"/>
          <p:cNvSpPr/>
          <p:nvPr>
            <p:ph type="title"/>
          </p:nvPr>
        </p:nvSpPr>
        <p:spPr>
          <a:xfrm>
            <a:off x="288165" y="28046"/>
            <a:ext cx="12395032" cy="1915484"/>
          </a:xfrm>
          <a:prstGeom prst="rect">
            <a:avLst/>
          </a:prstGeom>
        </p:spPr>
        <p:txBody>
          <a:bodyPr/>
          <a:lstStyle>
            <a:lvl1pPr defTabSz="420624">
              <a:defRPr b="1" sz="5760">
                <a:solidFill>
                  <a:srgbClr val="0B4C8A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Why does the resurrection matter?</a:t>
            </a:r>
          </a:p>
        </p:txBody>
      </p:sp>
      <p:sp>
        <p:nvSpPr>
          <p:cNvPr id="126" name="Shape 126"/>
          <p:cNvSpPr/>
          <p:nvPr/>
        </p:nvSpPr>
        <p:spPr>
          <a:xfrm rot="21600000">
            <a:off x="8680118" y="1992194"/>
            <a:ext cx="4080125" cy="7947874"/>
          </a:xfrm>
          <a:prstGeom prst="rect">
            <a:avLst/>
          </a:prstGeom>
          <a:solidFill>
            <a:srgbClr val="0B4C8A"/>
          </a:solidFill>
          <a:ln w="6350">
            <a:solidFill>
              <a:srgbClr val="87B14A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46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  <a:r>
              <a:t>Romans 6.4</a:t>
            </a:r>
          </a:p>
          <a:p>
            <a:pPr>
              <a:lnSpc>
                <a:spcPct val="90000"/>
              </a:lnSpc>
              <a:spcBef>
                <a:spcPts val="2000"/>
              </a:spcBef>
              <a:defRPr i="1" sz="4000">
                <a:solidFill>
                  <a:srgbClr val="FFFFF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We were buried therefore with him by baptism into death, in order that, just as </a:t>
            </a:r>
            <a:r>
              <a:rPr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Christ was raised from the dead by </a:t>
            </a:r>
            <a:r>
              <a:rPr spc="-39"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the glory of the Father</a:t>
            </a:r>
            <a:r>
              <a:t>, we too might walk</a:t>
            </a:r>
            <a:br/>
            <a:r>
              <a:t>in newness of life</a:t>
            </a:r>
          </a:p>
        </p:txBody>
      </p:sp>
    </p:spTree>
  </p:cSld>
  <p:clrMapOvr>
    <a:masterClrMapping/>
  </p:clrMapOvr>
  <p:transition xmlns:p14="http://schemas.microsoft.com/office/powerpoint/2010/main" spd="fast" advClick="1" p14:dur="699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2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9" dur="600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Class="entr" nodeType="withEffect" presetSubtype="2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2" dur="6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2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7" dur="6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1" dur="6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3"/>
      <p:bldP build="p" bldLvl="1" animBg="1" rev="0" advAuto="0" spid="124" grpId="1"/>
      <p:bldP build="p" bldLvl="1" animBg="1" rev="0" advAuto="0" spid="12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91919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 rot="21600000">
            <a:off x="88080" y="8532209"/>
            <a:ext cx="12388682" cy="1326257"/>
          </a:xfrm>
          <a:prstGeom prst="rect">
            <a:avLst/>
          </a:prstGeom>
          <a:solidFill>
            <a:srgbClr val="0B4C8A"/>
          </a:solidFill>
          <a:ln w="6350">
            <a:solidFill>
              <a:srgbClr val="87B14A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6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pP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xfrm>
            <a:off x="199992" y="2015935"/>
            <a:ext cx="12484548" cy="769042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8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solidFill>
                  <a:srgbClr val="0B4C8A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Matthew 27.62-66</a:t>
            </a:r>
            <a:r>
              <a:rPr>
                <a:solidFill>
                  <a:srgbClr val="424242"/>
                </a:solidFill>
              </a:rPr>
              <a:t> </a:t>
            </a:r>
            <a:r>
              <a:t>— the Leadership fears scandal</a:t>
            </a:r>
          </a:p>
          <a:p>
            <a:pPr>
              <a:spcBef>
                <a:spcPts val="18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solidFill>
                  <a:srgbClr val="0B4C8A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Matthew 28.1-10</a:t>
            </a:r>
            <a:r>
              <a:rPr>
                <a:solidFill>
                  <a:srgbClr val="424242"/>
                </a:solidFill>
              </a:rPr>
              <a:t> </a:t>
            </a:r>
            <a:r>
              <a:t>— the women see Jesus</a:t>
            </a:r>
          </a:p>
          <a:p>
            <a:pPr>
              <a:spcBef>
                <a:spcPts val="18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solidFill>
                  <a:srgbClr val="0B4C8A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Matthew 28.11-15</a:t>
            </a:r>
            <a:r>
              <a:rPr>
                <a:solidFill>
                  <a:srgbClr val="424242"/>
                </a:solidFill>
              </a:rPr>
              <a:t> </a:t>
            </a:r>
            <a:r>
              <a:t>— the Leadership spins the tale</a:t>
            </a:r>
          </a:p>
          <a:p>
            <a:pPr>
              <a:spcBef>
                <a:spcPts val="18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Did the Pharisees say, “We have the body!”?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Did the soldiers have the body?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Was anyone held accountable?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Was the tomb secretly hidden?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Did the disciples expect or plan anything in this?</a:t>
            </a:r>
          </a:p>
          <a:p>
            <a:pPr>
              <a:spcBef>
                <a:spcPts val="34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What does Peter say happened?    </a:t>
            </a:r>
            <a:r>
              <a:rPr>
                <a:latin typeface="Avenir Next Demi Bold"/>
                <a:ea typeface="Avenir Next Demi Bold"/>
                <a:cs typeface="Avenir Next Demi Bold"/>
                <a:sym typeface="Avenir Next Demi Bold"/>
              </a:rPr>
              <a:t>Acts 2.29-36</a:t>
            </a:r>
          </a:p>
        </p:txBody>
      </p:sp>
      <p:sp>
        <p:nvSpPr>
          <p:cNvPr id="130" name="Shape 130"/>
          <p:cNvSpPr/>
          <p:nvPr>
            <p:ph type="title"/>
          </p:nvPr>
        </p:nvSpPr>
        <p:spPr>
          <a:xfrm>
            <a:off x="288165" y="28046"/>
            <a:ext cx="12395032" cy="191548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B4C8A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The Empty Tomb</a:t>
            </a:r>
          </a:p>
        </p:txBody>
      </p:sp>
      <p:sp>
        <p:nvSpPr>
          <p:cNvPr id="131" name="Shape 131"/>
          <p:cNvSpPr/>
          <p:nvPr/>
        </p:nvSpPr>
        <p:spPr>
          <a:xfrm>
            <a:off x="11229116" y="113268"/>
            <a:ext cx="1747344" cy="1747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2215" y="1865"/>
                </a:lnTo>
                <a:lnTo>
                  <a:pt x="14137" y="529"/>
                </a:lnTo>
                <a:lnTo>
                  <a:pt x="14907" y="2740"/>
                </a:lnTo>
                <a:lnTo>
                  <a:pt x="17148" y="2063"/>
                </a:lnTo>
                <a:lnTo>
                  <a:pt x="17197" y="4403"/>
                </a:lnTo>
                <a:lnTo>
                  <a:pt x="19537" y="4452"/>
                </a:lnTo>
                <a:lnTo>
                  <a:pt x="18860" y="6693"/>
                </a:lnTo>
                <a:lnTo>
                  <a:pt x="21071" y="7463"/>
                </a:lnTo>
                <a:lnTo>
                  <a:pt x="19735" y="9385"/>
                </a:lnTo>
                <a:lnTo>
                  <a:pt x="21600" y="10800"/>
                </a:lnTo>
                <a:lnTo>
                  <a:pt x="19735" y="12215"/>
                </a:lnTo>
                <a:lnTo>
                  <a:pt x="21071" y="14137"/>
                </a:lnTo>
                <a:lnTo>
                  <a:pt x="18860" y="14907"/>
                </a:lnTo>
                <a:lnTo>
                  <a:pt x="19537" y="17148"/>
                </a:lnTo>
                <a:lnTo>
                  <a:pt x="17197" y="17197"/>
                </a:lnTo>
                <a:lnTo>
                  <a:pt x="17148" y="19537"/>
                </a:lnTo>
                <a:lnTo>
                  <a:pt x="14907" y="18860"/>
                </a:lnTo>
                <a:lnTo>
                  <a:pt x="14137" y="21071"/>
                </a:lnTo>
                <a:lnTo>
                  <a:pt x="12215" y="19735"/>
                </a:lnTo>
                <a:lnTo>
                  <a:pt x="10800" y="21600"/>
                </a:lnTo>
                <a:lnTo>
                  <a:pt x="9385" y="19735"/>
                </a:lnTo>
                <a:lnTo>
                  <a:pt x="7463" y="21071"/>
                </a:lnTo>
                <a:lnTo>
                  <a:pt x="6693" y="18860"/>
                </a:lnTo>
                <a:lnTo>
                  <a:pt x="4452" y="19537"/>
                </a:lnTo>
                <a:lnTo>
                  <a:pt x="4403" y="17197"/>
                </a:lnTo>
                <a:lnTo>
                  <a:pt x="2063" y="17148"/>
                </a:lnTo>
                <a:lnTo>
                  <a:pt x="2740" y="14907"/>
                </a:lnTo>
                <a:lnTo>
                  <a:pt x="529" y="14137"/>
                </a:lnTo>
                <a:lnTo>
                  <a:pt x="1865" y="12215"/>
                </a:lnTo>
                <a:lnTo>
                  <a:pt x="0" y="10800"/>
                </a:lnTo>
                <a:lnTo>
                  <a:pt x="1865" y="9385"/>
                </a:lnTo>
                <a:lnTo>
                  <a:pt x="529" y="7463"/>
                </a:lnTo>
                <a:lnTo>
                  <a:pt x="2740" y="6693"/>
                </a:lnTo>
                <a:lnTo>
                  <a:pt x="2063" y="4452"/>
                </a:lnTo>
                <a:lnTo>
                  <a:pt x="4403" y="4403"/>
                </a:lnTo>
                <a:lnTo>
                  <a:pt x="4452" y="2063"/>
                </a:lnTo>
                <a:lnTo>
                  <a:pt x="6693" y="2740"/>
                </a:lnTo>
                <a:lnTo>
                  <a:pt x="7463" y="529"/>
                </a:lnTo>
                <a:lnTo>
                  <a:pt x="9385" y="1865"/>
                </a:lnTo>
                <a:close/>
              </a:path>
            </a:pathLst>
          </a:custGeom>
          <a:solidFill>
            <a:srgbClr val="0B4C8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600">
                <a:solidFill>
                  <a:srgbClr val="FFFFFF"/>
                </a:solidFill>
                <a:latin typeface="Avenir Next Heavy"/>
                <a:ea typeface="Avenir Next Heavy"/>
                <a:cs typeface="Avenir Next Heavy"/>
                <a:sym typeface="Avenir Next Heavy"/>
              </a:defRPr>
            </a:lvl1pPr>
          </a:lstStyle>
          <a:p>
            <a:pPr/>
            <a:r>
              <a:t>1</a:t>
            </a:r>
          </a:p>
        </p:txBody>
      </p:sp>
    </p:spTree>
  </p:cSld>
  <p:clrMapOvr>
    <a:masterClrMapping/>
  </p:clrMapOvr>
  <p:transition xmlns:p14="http://schemas.microsoft.com/office/powerpoint/2010/main" spd="fast" advClick="1" p14:dur="699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6" dur="6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9" grpId="1"/>
      <p:bldP build="whole" bldLvl="1" animBg="1" rev="0" advAuto="0" spid="128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91919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xfrm>
            <a:off x="288165" y="28046"/>
            <a:ext cx="12395032" cy="191548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B4C8A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Jesus Appeared</a:t>
            </a:r>
          </a:p>
        </p:txBody>
      </p:sp>
      <p:graphicFrame>
        <p:nvGraphicFramePr>
          <p:cNvPr id="134" name="Table 134"/>
          <p:cNvGraphicFramePr/>
          <p:nvPr/>
        </p:nvGraphicFramePr>
        <p:xfrm>
          <a:off x="84360" y="2165437"/>
          <a:ext cx="12890501" cy="734986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6438900"/>
                <a:gridCol w="6438900"/>
              </a:tblGrid>
              <a:tr h="611562"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Women outside Jerusalem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Matthew 28.9-10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</a:tr>
              <a:tr h="611562"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Mary Magdalene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John 20.15-18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</a:tr>
              <a:tr h="611562"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Two traveling to Emmaus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Luke 24.13-32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</a:tr>
              <a:tr h="611562"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Peter in Jerusalem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Luke 24.34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</a:tr>
              <a:tr h="611562"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10 disciples in upper room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John 20.19-25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</a:tr>
              <a:tr h="611562"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11 disciples in upper room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John 20.26-31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</a:tr>
              <a:tr h="611562"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7 disciples fishing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John 21.1-23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</a:tr>
              <a:tr h="611562"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11 disciples on mountain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Matthew 28.16-20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</a:tr>
              <a:tr h="611562"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More than 500 people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 Corinthians 15.5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</a:tr>
              <a:tr h="611562"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James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 Corinthians 15.7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</a:tr>
              <a:tr h="611562"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Disciples at ascension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4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Luke 24.44-49, Acts 1.3-8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noFill/>
                  </a:tcPr>
                </a:tc>
              </a:tr>
              <a:tr h="754987">
                <a:tc>
                  <a:txBody>
                    <a:bodyPr/>
                    <a:lstStyle/>
                    <a:p>
                      <a:pPr/>
                      <a:r>
                        <a:rPr i="1" sz="3600">
                          <a:solidFill>
                            <a:srgbClr val="FFFFFF"/>
                          </a:solidFill>
                          <a:latin typeface="Avenir Next Demi Bold"/>
                          <a:ea typeface="Avenir Next Demi Bold"/>
                          <a:cs typeface="Avenir Next Demi Bold"/>
                          <a:sym typeface="Avenir Next Demi Bold"/>
                        </a:rPr>
                        <a:t>read Paul’s list of witnesses!!!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B4B4B4"/>
                      </a:solidFill>
                      <a:miter lim="400000"/>
                    </a:lnL>
                    <a:lnR w="12700">
                      <a:solidFill>
                        <a:srgbClr val="B4B4B4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 w="12700">
                      <a:solidFill>
                        <a:srgbClr val="B4B4B4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sz="3600">
                          <a:solidFill>
                            <a:srgbClr val="FFFFFF"/>
                          </a:solidFill>
                          <a:latin typeface="Avenir Next Demi Bold"/>
                          <a:ea typeface="Avenir Next Demi Bold"/>
                          <a:cs typeface="Avenir Next Demi Bold"/>
                          <a:sym typeface="Avenir Next Demi Bold"/>
                        </a:rPr>
                        <a:t>1 Corinthians 15.5-9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B4B4B4"/>
                      </a:solidFill>
                      <a:miter lim="400000"/>
                    </a:lnL>
                    <a:lnR w="12700">
                      <a:solidFill>
                        <a:srgbClr val="B4B4B4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 w="12700">
                      <a:solidFill>
                        <a:srgbClr val="B4B4B4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</a:tr>
            </a:tbl>
          </a:graphicData>
        </a:graphic>
      </p:graphicFrame>
      <p:sp>
        <p:nvSpPr>
          <p:cNvPr id="135" name="Shape 135"/>
          <p:cNvSpPr/>
          <p:nvPr/>
        </p:nvSpPr>
        <p:spPr>
          <a:xfrm>
            <a:off x="11229116" y="113268"/>
            <a:ext cx="1747344" cy="1747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2215" y="1865"/>
                </a:lnTo>
                <a:lnTo>
                  <a:pt x="14137" y="529"/>
                </a:lnTo>
                <a:lnTo>
                  <a:pt x="14907" y="2740"/>
                </a:lnTo>
                <a:lnTo>
                  <a:pt x="17148" y="2063"/>
                </a:lnTo>
                <a:lnTo>
                  <a:pt x="17197" y="4403"/>
                </a:lnTo>
                <a:lnTo>
                  <a:pt x="19537" y="4452"/>
                </a:lnTo>
                <a:lnTo>
                  <a:pt x="18860" y="6693"/>
                </a:lnTo>
                <a:lnTo>
                  <a:pt x="21071" y="7463"/>
                </a:lnTo>
                <a:lnTo>
                  <a:pt x="19735" y="9385"/>
                </a:lnTo>
                <a:lnTo>
                  <a:pt x="21600" y="10800"/>
                </a:lnTo>
                <a:lnTo>
                  <a:pt x="19735" y="12215"/>
                </a:lnTo>
                <a:lnTo>
                  <a:pt x="21071" y="14137"/>
                </a:lnTo>
                <a:lnTo>
                  <a:pt x="18860" y="14907"/>
                </a:lnTo>
                <a:lnTo>
                  <a:pt x="19537" y="17148"/>
                </a:lnTo>
                <a:lnTo>
                  <a:pt x="17197" y="17197"/>
                </a:lnTo>
                <a:lnTo>
                  <a:pt x="17148" y="19537"/>
                </a:lnTo>
                <a:lnTo>
                  <a:pt x="14907" y="18860"/>
                </a:lnTo>
                <a:lnTo>
                  <a:pt x="14137" y="21071"/>
                </a:lnTo>
                <a:lnTo>
                  <a:pt x="12215" y="19735"/>
                </a:lnTo>
                <a:lnTo>
                  <a:pt x="10800" y="21600"/>
                </a:lnTo>
                <a:lnTo>
                  <a:pt x="9385" y="19735"/>
                </a:lnTo>
                <a:lnTo>
                  <a:pt x="7463" y="21071"/>
                </a:lnTo>
                <a:lnTo>
                  <a:pt x="6693" y="18860"/>
                </a:lnTo>
                <a:lnTo>
                  <a:pt x="4452" y="19537"/>
                </a:lnTo>
                <a:lnTo>
                  <a:pt x="4403" y="17197"/>
                </a:lnTo>
                <a:lnTo>
                  <a:pt x="2063" y="17148"/>
                </a:lnTo>
                <a:lnTo>
                  <a:pt x="2740" y="14907"/>
                </a:lnTo>
                <a:lnTo>
                  <a:pt x="529" y="14137"/>
                </a:lnTo>
                <a:lnTo>
                  <a:pt x="1865" y="12215"/>
                </a:lnTo>
                <a:lnTo>
                  <a:pt x="0" y="10800"/>
                </a:lnTo>
                <a:lnTo>
                  <a:pt x="1865" y="9385"/>
                </a:lnTo>
                <a:lnTo>
                  <a:pt x="529" y="7463"/>
                </a:lnTo>
                <a:lnTo>
                  <a:pt x="2740" y="6693"/>
                </a:lnTo>
                <a:lnTo>
                  <a:pt x="2063" y="4452"/>
                </a:lnTo>
                <a:lnTo>
                  <a:pt x="4403" y="4403"/>
                </a:lnTo>
                <a:lnTo>
                  <a:pt x="4452" y="2063"/>
                </a:lnTo>
                <a:lnTo>
                  <a:pt x="6693" y="2740"/>
                </a:lnTo>
                <a:lnTo>
                  <a:pt x="7463" y="529"/>
                </a:lnTo>
                <a:lnTo>
                  <a:pt x="9385" y="1865"/>
                </a:lnTo>
                <a:close/>
              </a:path>
            </a:pathLst>
          </a:custGeom>
          <a:solidFill>
            <a:srgbClr val="0B4C8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600">
                <a:solidFill>
                  <a:srgbClr val="FFFFFF"/>
                </a:solidFill>
                <a:latin typeface="Avenir Next Heavy"/>
                <a:ea typeface="Avenir Next Heavy"/>
                <a:cs typeface="Avenir Next Heavy"/>
                <a:sym typeface="Avenir Next Heavy"/>
              </a:defRPr>
            </a:lvl1pPr>
          </a:lstStyle>
          <a:p>
            <a:pPr/>
            <a:r>
              <a:t>2</a:t>
            </a:r>
          </a:p>
        </p:txBody>
      </p:sp>
    </p:spTree>
  </p:cSld>
  <p:clrMapOvr>
    <a:masterClrMapping/>
  </p:clrMapOvr>
  <p:transition xmlns:p14="http://schemas.microsoft.com/office/powerpoint/2010/main" spd="fast" advClick="1" p14:dur="699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91919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-1229527" y="7902449"/>
            <a:ext cx="13176408" cy="1597119"/>
          </a:xfrm>
          <a:prstGeom prst="roundRect">
            <a:avLst>
              <a:gd name="adj" fmla="val 50000"/>
            </a:avLst>
          </a:prstGeom>
          <a:solidFill>
            <a:srgbClr val="0B4C8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8" name="Shape 138"/>
          <p:cNvSpPr/>
          <p:nvPr/>
        </p:nvSpPr>
        <p:spPr>
          <a:xfrm>
            <a:off x="-1223197" y="4575538"/>
            <a:ext cx="13176408" cy="930861"/>
          </a:xfrm>
          <a:prstGeom prst="roundRect">
            <a:avLst>
              <a:gd name="adj" fmla="val 50000"/>
            </a:avLst>
          </a:prstGeom>
          <a:solidFill>
            <a:srgbClr val="0B4C8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9" name="Shape 139"/>
          <p:cNvSpPr/>
          <p:nvPr/>
        </p:nvSpPr>
        <p:spPr>
          <a:xfrm>
            <a:off x="-1204176" y="2025146"/>
            <a:ext cx="7294008" cy="930861"/>
          </a:xfrm>
          <a:prstGeom prst="roundRect">
            <a:avLst>
              <a:gd name="adj" fmla="val 50000"/>
            </a:avLst>
          </a:prstGeom>
          <a:solidFill>
            <a:srgbClr val="0B4C8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199992" y="2015935"/>
            <a:ext cx="12484548" cy="755564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8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Who first saw Jesus?</a:t>
            </a:r>
          </a:p>
          <a:p>
            <a:pPr lvl="1">
              <a:spcBef>
                <a:spcPts val="9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Women and two “unknown” men</a:t>
            </a:r>
          </a:p>
          <a:p>
            <a:pPr lvl="1">
              <a:spcBef>
                <a:spcPts val="9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Why not someone “reputable”?</a:t>
            </a:r>
          </a:p>
          <a:p>
            <a:pPr>
              <a:spcBef>
                <a:spcPts val="18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Do the gospel accounts contradict each other?</a:t>
            </a:r>
          </a:p>
          <a:p>
            <a:pPr lvl="1">
              <a:spcBef>
                <a:spcPts val="9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They all tell the same core story</a:t>
            </a:r>
          </a:p>
          <a:p>
            <a:pPr lvl="1">
              <a:spcBef>
                <a:spcPts val="9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Inconsistencies reflect multiple independent accounting as well as style and purpose</a:t>
            </a:r>
          </a:p>
          <a:p>
            <a:pPr>
              <a:spcBef>
                <a:spcPts val="1800"/>
              </a:spcBef>
              <a:buSzPct val="100000"/>
              <a:defRPr sz="40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Consider the simplicity of the early creed:</a:t>
            </a:r>
            <a:br/>
            <a:r>
              <a:t>    </a:t>
            </a:r>
            <a:r>
              <a:rPr>
                <a:latin typeface="Avenir Next Demi Bold"/>
                <a:ea typeface="Avenir Next Demi Bold"/>
                <a:cs typeface="Avenir Next Demi Bold"/>
                <a:sym typeface="Avenir Next Demi Bold"/>
              </a:rPr>
              <a:t>1 Corinthians 15.3-5</a:t>
            </a:r>
          </a:p>
        </p:txBody>
      </p:sp>
      <p:sp>
        <p:nvSpPr>
          <p:cNvPr id="141" name="Shape 141"/>
          <p:cNvSpPr/>
          <p:nvPr>
            <p:ph type="title"/>
          </p:nvPr>
        </p:nvSpPr>
        <p:spPr>
          <a:xfrm>
            <a:off x="288165" y="28046"/>
            <a:ext cx="12395032" cy="191548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B4C8A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Jesus Appeared</a:t>
            </a:r>
          </a:p>
        </p:txBody>
      </p:sp>
      <p:sp>
        <p:nvSpPr>
          <p:cNvPr id="142" name="Shape 142"/>
          <p:cNvSpPr/>
          <p:nvPr/>
        </p:nvSpPr>
        <p:spPr>
          <a:xfrm>
            <a:off x="11229116" y="113268"/>
            <a:ext cx="1747344" cy="1747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2215" y="1865"/>
                </a:lnTo>
                <a:lnTo>
                  <a:pt x="14137" y="529"/>
                </a:lnTo>
                <a:lnTo>
                  <a:pt x="14907" y="2740"/>
                </a:lnTo>
                <a:lnTo>
                  <a:pt x="17148" y="2063"/>
                </a:lnTo>
                <a:lnTo>
                  <a:pt x="17197" y="4403"/>
                </a:lnTo>
                <a:lnTo>
                  <a:pt x="19537" y="4452"/>
                </a:lnTo>
                <a:lnTo>
                  <a:pt x="18860" y="6693"/>
                </a:lnTo>
                <a:lnTo>
                  <a:pt x="21071" y="7463"/>
                </a:lnTo>
                <a:lnTo>
                  <a:pt x="19735" y="9385"/>
                </a:lnTo>
                <a:lnTo>
                  <a:pt x="21600" y="10800"/>
                </a:lnTo>
                <a:lnTo>
                  <a:pt x="19735" y="12215"/>
                </a:lnTo>
                <a:lnTo>
                  <a:pt x="21071" y="14137"/>
                </a:lnTo>
                <a:lnTo>
                  <a:pt x="18860" y="14907"/>
                </a:lnTo>
                <a:lnTo>
                  <a:pt x="19537" y="17148"/>
                </a:lnTo>
                <a:lnTo>
                  <a:pt x="17197" y="17197"/>
                </a:lnTo>
                <a:lnTo>
                  <a:pt x="17148" y="19537"/>
                </a:lnTo>
                <a:lnTo>
                  <a:pt x="14907" y="18860"/>
                </a:lnTo>
                <a:lnTo>
                  <a:pt x="14137" y="21071"/>
                </a:lnTo>
                <a:lnTo>
                  <a:pt x="12215" y="19735"/>
                </a:lnTo>
                <a:lnTo>
                  <a:pt x="10800" y="21600"/>
                </a:lnTo>
                <a:lnTo>
                  <a:pt x="9385" y="19735"/>
                </a:lnTo>
                <a:lnTo>
                  <a:pt x="7463" y="21071"/>
                </a:lnTo>
                <a:lnTo>
                  <a:pt x="6693" y="18860"/>
                </a:lnTo>
                <a:lnTo>
                  <a:pt x="4452" y="19537"/>
                </a:lnTo>
                <a:lnTo>
                  <a:pt x="4403" y="17197"/>
                </a:lnTo>
                <a:lnTo>
                  <a:pt x="2063" y="17148"/>
                </a:lnTo>
                <a:lnTo>
                  <a:pt x="2740" y="14907"/>
                </a:lnTo>
                <a:lnTo>
                  <a:pt x="529" y="14137"/>
                </a:lnTo>
                <a:lnTo>
                  <a:pt x="1865" y="12215"/>
                </a:lnTo>
                <a:lnTo>
                  <a:pt x="0" y="10800"/>
                </a:lnTo>
                <a:lnTo>
                  <a:pt x="1865" y="9385"/>
                </a:lnTo>
                <a:lnTo>
                  <a:pt x="529" y="7463"/>
                </a:lnTo>
                <a:lnTo>
                  <a:pt x="2740" y="6693"/>
                </a:lnTo>
                <a:lnTo>
                  <a:pt x="2063" y="4452"/>
                </a:lnTo>
                <a:lnTo>
                  <a:pt x="4403" y="4403"/>
                </a:lnTo>
                <a:lnTo>
                  <a:pt x="4452" y="2063"/>
                </a:lnTo>
                <a:lnTo>
                  <a:pt x="6693" y="2740"/>
                </a:lnTo>
                <a:lnTo>
                  <a:pt x="7463" y="529"/>
                </a:lnTo>
                <a:lnTo>
                  <a:pt x="9385" y="1865"/>
                </a:lnTo>
                <a:close/>
              </a:path>
            </a:pathLst>
          </a:custGeom>
          <a:solidFill>
            <a:srgbClr val="0B4C8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600">
                <a:solidFill>
                  <a:srgbClr val="FFFFFF"/>
                </a:solidFill>
                <a:latin typeface="Avenir Next Heavy"/>
                <a:ea typeface="Avenir Next Heavy"/>
                <a:cs typeface="Avenir Next Heavy"/>
                <a:sym typeface="Avenir Next Heavy"/>
              </a:defRPr>
            </a:lvl1pPr>
          </a:lstStyle>
          <a:p>
            <a:pPr/>
            <a:r>
              <a:t>2</a:t>
            </a:r>
          </a:p>
        </p:txBody>
      </p:sp>
    </p:spTree>
  </p:cSld>
  <p:clrMapOvr>
    <a:masterClrMapping/>
  </p:clrMapOvr>
  <p:transition xmlns:p14="http://schemas.microsoft.com/office/powerpoint/2010/main" spd="fast" advClick="1" p14:dur="699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6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8" dur="6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Class="exit" nodeType="after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1" dur="6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Class="exit" nodeType="after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6"/>
      <p:bldP build="p" bldLvl="1" animBg="1" rev="0" advAuto="0" spid="140" grpId="1"/>
      <p:bldP build="whole" bldLvl="1" animBg="1" rev="0" advAuto="0" spid="137" grpId="5"/>
      <p:bldP build="whole" bldLvl="1" animBg="1" rev="0" advAuto="0" spid="139" grpId="2"/>
      <p:bldP build="whole" bldLvl="1" animBg="1" rev="0" advAuto="0" spid="138" grpId="3"/>
      <p:bldP build="whole" bldLvl="1" animBg="1" rev="0" advAuto="0" spid="139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91919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body" idx="1"/>
          </p:nvPr>
        </p:nvSpPr>
        <p:spPr>
          <a:xfrm>
            <a:off x="199992" y="2015935"/>
            <a:ext cx="12484548" cy="7555649"/>
          </a:xfrm>
          <a:prstGeom prst="rect">
            <a:avLst/>
          </a:prstGeom>
        </p:spPr>
        <p:txBody>
          <a:bodyPr anchor="t"/>
          <a:lstStyle/>
          <a:p>
            <a:pPr marL="440055" indent="-440055" defTabSz="578358">
              <a:spcBef>
                <a:spcPts val="1700"/>
              </a:spcBef>
              <a:buSzPct val="100000"/>
              <a:defRPr sz="3959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Consider the clarity and simplicity of Mark’s account: </a:t>
            </a:r>
            <a:r>
              <a:rPr>
                <a:solidFill>
                  <a:srgbClr val="0B4C8A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Mark 15.42-16.20</a:t>
            </a:r>
          </a:p>
          <a:p>
            <a:pPr marL="440055" indent="-440055" defTabSz="578358">
              <a:spcBef>
                <a:spcPts val="1700"/>
              </a:spcBef>
              <a:buSzPct val="100000"/>
              <a:defRPr sz="3959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Would you believe a 20-30 year old legendary god?</a:t>
            </a:r>
          </a:p>
          <a:p>
            <a:pPr marL="440055" indent="-440055" defTabSz="578358">
              <a:spcBef>
                <a:spcPts val="1700"/>
              </a:spcBef>
              <a:buSzPct val="100000"/>
              <a:defRPr sz="3959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If Jesus was a only</a:t>
            </a:r>
            <a:br/>
            <a:r>
              <a:t>Good Man who was</a:t>
            </a:r>
            <a:br/>
            <a:r>
              <a:t>eventually “deified”,</a:t>
            </a:r>
            <a:br/>
            <a:r>
              <a:t>resurrection stories</a:t>
            </a:r>
            <a:br/>
            <a:r>
              <a:t>would be written later</a:t>
            </a:r>
            <a:br/>
            <a:r>
              <a:t>on and be more</a:t>
            </a:r>
            <a:br/>
            <a:r>
              <a:t>“exciting” </a:t>
            </a:r>
            <a:r>
              <a:rPr i="1" sz="3564"/>
              <a:t>(and they are!)</a:t>
            </a:r>
          </a:p>
        </p:txBody>
      </p:sp>
      <p:sp>
        <p:nvSpPr>
          <p:cNvPr id="145" name="Shape 145"/>
          <p:cNvSpPr/>
          <p:nvPr>
            <p:ph type="title"/>
          </p:nvPr>
        </p:nvSpPr>
        <p:spPr>
          <a:xfrm>
            <a:off x="288165" y="28046"/>
            <a:ext cx="10772996" cy="2053356"/>
          </a:xfrm>
          <a:prstGeom prst="rect">
            <a:avLst/>
          </a:prstGeom>
        </p:spPr>
        <p:txBody>
          <a:bodyPr/>
          <a:lstStyle>
            <a:lvl1pPr defTabSz="484886">
              <a:defRPr b="1" sz="6640">
                <a:solidFill>
                  <a:srgbClr val="0B4C8A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Too Young to be a Legend</a:t>
            </a:r>
          </a:p>
        </p:txBody>
      </p:sp>
      <p:graphicFrame>
        <p:nvGraphicFramePr>
          <p:cNvPr id="146" name="Table 146"/>
          <p:cNvGraphicFramePr/>
          <p:nvPr/>
        </p:nvGraphicFramePr>
        <p:xfrm>
          <a:off x="6443556" y="4657789"/>
          <a:ext cx="6538625" cy="487364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524575"/>
                <a:gridCol w="2738173"/>
              </a:tblGrid>
              <a:tr h="663669">
                <a:tc>
                  <a:txBody>
                    <a:bodyPr/>
                    <a:lstStyle/>
                    <a:p>
                      <a:pPr defTabSz="457200"/>
                      <a:r>
                        <a:rPr sz="3200">
                          <a:solidFill>
                            <a:srgbClr val="0B4C8A"/>
                          </a:solidFill>
                          <a:latin typeface="Avenir Next Demi Bold"/>
                          <a:ea typeface="Avenir Next Demi Bold"/>
                          <a:cs typeface="Avenir Next Demi Bold"/>
                          <a:sym typeface="Avenir Next Demi Bold"/>
                        </a:rPr>
                        <a:t>Jesus Raised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F6D258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3000">
                          <a:solidFill>
                            <a:srgbClr val="0B4C8A"/>
                          </a:solidFill>
                          <a:latin typeface="Avenir Next Demi Bold"/>
                          <a:ea typeface="Avenir Next Demi Bold"/>
                          <a:cs typeface="Avenir Next Demi Bold"/>
                          <a:sym typeface="Avenir Next Demi Bold"/>
                        </a:rPr>
                        <a:t>33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F6D258"/>
                    </a:solidFill>
                  </a:tcPr>
                </a:tc>
              </a:tr>
              <a:tr h="589463">
                <a:tc>
                  <a:txBody>
                    <a:bodyPr/>
                    <a:lstStyle/>
                    <a:p>
                      <a:pPr defTabSz="457200"/>
                      <a:r>
                        <a:rPr sz="32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Mark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30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53-55 (20 yrs)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</a:tr>
              <a:tr h="663669">
                <a:tc>
                  <a:txBody>
                    <a:bodyPr/>
                    <a:lstStyle/>
                    <a:p>
                      <a:pPr defTabSz="457200"/>
                      <a:r>
                        <a:rPr sz="32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 Corinthians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30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53-55 (20 yrs)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</a:tr>
              <a:tr h="589463">
                <a:tc>
                  <a:txBody>
                    <a:bodyPr/>
                    <a:lstStyle/>
                    <a:p>
                      <a:pPr defTabSz="457200"/>
                      <a:r>
                        <a:rPr sz="32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Luke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30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62 (30 yrs)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</a:tr>
              <a:tr h="589463">
                <a:tc>
                  <a:txBody>
                    <a:bodyPr/>
                    <a:lstStyle/>
                    <a:p>
                      <a:pPr defTabSz="457200"/>
                      <a:r>
                        <a:rPr sz="32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Acts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30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62 (30 yrs)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</a:tr>
              <a:tr h="589463">
                <a:tc>
                  <a:txBody>
                    <a:bodyPr/>
                    <a:lstStyle/>
                    <a:p>
                      <a:pPr defTabSz="457200"/>
                      <a:r>
                        <a:rPr sz="32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Matthew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 w="63500"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30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55-65 (30 yrs)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 w="63500"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</a:tr>
              <a:tr h="589463">
                <a:tc>
                  <a:txBody>
                    <a:bodyPr/>
                    <a:lstStyle/>
                    <a:p>
                      <a:pPr defTabSz="457200"/>
                      <a:r>
                        <a:rPr sz="32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David Koresh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 w="63500"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30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1993 (24 yrs)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 w="63500"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</a:tr>
              <a:tr h="589463">
                <a:tc>
                  <a:txBody>
                    <a:bodyPr/>
                    <a:lstStyle/>
                    <a:p>
                      <a:pPr defTabSz="457200"/>
                      <a:r>
                        <a:rPr sz="32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Elvis Presley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/>
                      <a:r>
                        <a:rPr sz="3000">
                          <a:solidFill>
                            <a:srgbClr val="FFFFFF"/>
                          </a:solidFill>
                          <a:latin typeface="Avenir Next"/>
                          <a:ea typeface="Avenir Next"/>
                          <a:cs typeface="Avenir Next"/>
                          <a:sym typeface="Avenir Next"/>
                        </a:rPr>
                        <a:t>1977 (40 yrs)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F6D258"/>
                      </a:solidFill>
                      <a:miter lim="400000"/>
                    </a:lnL>
                    <a:lnR>
                      <a:solidFill>
                        <a:srgbClr val="F6D258"/>
                      </a:solidFill>
                      <a:miter lim="400000"/>
                    </a:lnR>
                    <a:lnT>
                      <a:solidFill>
                        <a:srgbClr val="F6D258"/>
                      </a:solidFill>
                      <a:miter lim="400000"/>
                    </a:lnT>
                    <a:lnB>
                      <a:solidFill>
                        <a:srgbClr val="F6D258"/>
                      </a:solidFill>
                      <a:miter lim="400000"/>
                    </a:lnB>
                    <a:solidFill>
                      <a:srgbClr val="0B4C8A"/>
                    </a:solidFill>
                  </a:tcPr>
                </a:tc>
              </a:tr>
            </a:tbl>
          </a:graphicData>
        </a:graphic>
      </p:graphicFrame>
      <p:sp>
        <p:nvSpPr>
          <p:cNvPr id="147" name="Shape 147"/>
          <p:cNvSpPr/>
          <p:nvPr/>
        </p:nvSpPr>
        <p:spPr>
          <a:xfrm>
            <a:off x="11229116" y="113268"/>
            <a:ext cx="1747344" cy="1747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12215" y="1865"/>
                </a:lnTo>
                <a:lnTo>
                  <a:pt x="14137" y="529"/>
                </a:lnTo>
                <a:lnTo>
                  <a:pt x="14907" y="2740"/>
                </a:lnTo>
                <a:lnTo>
                  <a:pt x="17148" y="2063"/>
                </a:lnTo>
                <a:lnTo>
                  <a:pt x="17197" y="4403"/>
                </a:lnTo>
                <a:lnTo>
                  <a:pt x="19537" y="4452"/>
                </a:lnTo>
                <a:lnTo>
                  <a:pt x="18860" y="6693"/>
                </a:lnTo>
                <a:lnTo>
                  <a:pt x="21071" y="7463"/>
                </a:lnTo>
                <a:lnTo>
                  <a:pt x="19735" y="9385"/>
                </a:lnTo>
                <a:lnTo>
                  <a:pt x="21600" y="10800"/>
                </a:lnTo>
                <a:lnTo>
                  <a:pt x="19735" y="12215"/>
                </a:lnTo>
                <a:lnTo>
                  <a:pt x="21071" y="14137"/>
                </a:lnTo>
                <a:lnTo>
                  <a:pt x="18860" y="14907"/>
                </a:lnTo>
                <a:lnTo>
                  <a:pt x="19537" y="17148"/>
                </a:lnTo>
                <a:lnTo>
                  <a:pt x="17197" y="17197"/>
                </a:lnTo>
                <a:lnTo>
                  <a:pt x="17148" y="19537"/>
                </a:lnTo>
                <a:lnTo>
                  <a:pt x="14907" y="18860"/>
                </a:lnTo>
                <a:lnTo>
                  <a:pt x="14137" y="21071"/>
                </a:lnTo>
                <a:lnTo>
                  <a:pt x="12215" y="19735"/>
                </a:lnTo>
                <a:lnTo>
                  <a:pt x="10800" y="21600"/>
                </a:lnTo>
                <a:lnTo>
                  <a:pt x="9385" y="19735"/>
                </a:lnTo>
                <a:lnTo>
                  <a:pt x="7463" y="21071"/>
                </a:lnTo>
                <a:lnTo>
                  <a:pt x="6693" y="18860"/>
                </a:lnTo>
                <a:lnTo>
                  <a:pt x="4452" y="19537"/>
                </a:lnTo>
                <a:lnTo>
                  <a:pt x="4403" y="17197"/>
                </a:lnTo>
                <a:lnTo>
                  <a:pt x="2063" y="17148"/>
                </a:lnTo>
                <a:lnTo>
                  <a:pt x="2740" y="14907"/>
                </a:lnTo>
                <a:lnTo>
                  <a:pt x="529" y="14137"/>
                </a:lnTo>
                <a:lnTo>
                  <a:pt x="1865" y="12215"/>
                </a:lnTo>
                <a:lnTo>
                  <a:pt x="0" y="10800"/>
                </a:lnTo>
                <a:lnTo>
                  <a:pt x="1865" y="9385"/>
                </a:lnTo>
                <a:lnTo>
                  <a:pt x="529" y="7463"/>
                </a:lnTo>
                <a:lnTo>
                  <a:pt x="2740" y="6693"/>
                </a:lnTo>
                <a:lnTo>
                  <a:pt x="2063" y="4452"/>
                </a:lnTo>
                <a:lnTo>
                  <a:pt x="4403" y="4403"/>
                </a:lnTo>
                <a:lnTo>
                  <a:pt x="4452" y="2063"/>
                </a:lnTo>
                <a:lnTo>
                  <a:pt x="6693" y="2740"/>
                </a:lnTo>
                <a:lnTo>
                  <a:pt x="7463" y="529"/>
                </a:lnTo>
                <a:lnTo>
                  <a:pt x="9385" y="1865"/>
                </a:lnTo>
                <a:close/>
              </a:path>
            </a:pathLst>
          </a:custGeom>
          <a:solidFill>
            <a:srgbClr val="0B4C8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600">
                <a:solidFill>
                  <a:srgbClr val="FFFFFF"/>
                </a:solidFill>
                <a:latin typeface="Avenir Next Heavy"/>
                <a:ea typeface="Avenir Next Heavy"/>
                <a:cs typeface="Avenir Next Heavy"/>
                <a:sym typeface="Avenir Next Heavy"/>
              </a:defRPr>
            </a:lvl1pPr>
          </a:lstStyle>
          <a:p>
            <a:pPr/>
            <a:r>
              <a:t>3</a:t>
            </a:r>
          </a:p>
        </p:txBody>
      </p:sp>
    </p:spTree>
  </p:cSld>
  <p:clrMapOvr>
    <a:masterClrMapping/>
  </p:clrMapOvr>
  <p:transition xmlns:p14="http://schemas.microsoft.com/office/powerpoint/2010/main" spd="fast" advClick="1" p14:dur="699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2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4" grpId="1"/>
      <p:bldP build="whole" bldLvl="1" animBg="1" rev="0" advAuto="0" spid="146" grpId="2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