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7" r:id="rId4"/>
    <p:sldId id="278" r:id="rId5"/>
    <p:sldId id="270" r:id="rId6"/>
    <p:sldId id="258" r:id="rId7"/>
    <p:sldId id="271" r:id="rId8"/>
    <p:sldId id="260" r:id="rId9"/>
    <p:sldId id="261" r:id="rId10"/>
    <p:sldId id="262" r:id="rId11"/>
    <p:sldId id="263" r:id="rId12"/>
    <p:sldId id="264" r:id="rId13"/>
    <p:sldId id="265" r:id="rId14"/>
    <p:sldId id="266" r:id="rId15"/>
    <p:sldId id="267" r:id="rId16"/>
    <p:sldId id="268" r:id="rId17"/>
    <p:sldId id="269" r:id="rId18"/>
    <p:sldId id="272" r:id="rId19"/>
    <p:sldId id="259" r:id="rId20"/>
    <p:sldId id="275" r:id="rId21"/>
    <p:sldId id="273" r:id="rId22"/>
    <p:sldId id="274" r:id="rId23"/>
    <p:sldId id="279" r:id="rId24"/>
    <p:sldId id="280" r:id="rId25"/>
    <p:sldId id="281" r:id="rId26"/>
    <p:sldId id="284" r:id="rId27"/>
    <p:sldId id="282" r:id="rId28"/>
    <p:sldId id="283" r:id="rId29"/>
    <p:sldId id="285" r:id="rId30"/>
    <p:sldId id="286" r:id="rId31"/>
    <p:sldId id="287" r:id="rId32"/>
    <p:sldId id="289" r:id="rId33"/>
    <p:sldId id="290" r:id="rId34"/>
    <p:sldId id="291" r:id="rId35"/>
    <p:sldId id="292" r:id="rId36"/>
    <p:sldId id="293" r:id="rId37"/>
    <p:sldId id="28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4C5574-A9BD-4D60-B892-4A0BC41CF9F7}"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310472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C5574-A9BD-4D60-B892-4A0BC41CF9F7}"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417356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C5574-A9BD-4D60-B892-4A0BC41CF9F7}"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125513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C5574-A9BD-4D60-B892-4A0BC41CF9F7}"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14404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C5574-A9BD-4D60-B892-4A0BC41CF9F7}"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75478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4C5574-A9BD-4D60-B892-4A0BC41CF9F7}"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195093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C5574-A9BD-4D60-B892-4A0BC41CF9F7}"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388043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C5574-A9BD-4D60-B892-4A0BC41CF9F7}"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271439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C5574-A9BD-4D60-B892-4A0BC41CF9F7}"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293795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C5574-A9BD-4D60-B892-4A0BC41CF9F7}"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80611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C5574-A9BD-4D60-B892-4A0BC41CF9F7}"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7CAB1-2031-41BF-89AE-50578F66EEED}" type="slidenum">
              <a:rPr lang="en-US" smtClean="0"/>
              <a:t>‹#›</a:t>
            </a:fld>
            <a:endParaRPr lang="en-US"/>
          </a:p>
        </p:txBody>
      </p:sp>
    </p:spTree>
    <p:extLst>
      <p:ext uri="{BB962C8B-B14F-4D97-AF65-F5344CB8AC3E}">
        <p14:creationId xmlns:p14="http://schemas.microsoft.com/office/powerpoint/2010/main" val="247350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C5574-A9BD-4D60-B892-4A0BC41CF9F7}" type="datetimeFigureOut">
              <a:rPr lang="en-US" smtClean="0"/>
              <a:t>2/12/2017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7CAB1-2031-41BF-89AE-50578F66EEED}" type="slidenum">
              <a:rPr lang="en-US" smtClean="0"/>
              <a:t>‹#›</a:t>
            </a:fld>
            <a:endParaRPr lang="en-US"/>
          </a:p>
        </p:txBody>
      </p:sp>
    </p:spTree>
    <p:extLst>
      <p:ext uri="{BB962C8B-B14F-4D97-AF65-F5344CB8AC3E}">
        <p14:creationId xmlns:p14="http://schemas.microsoft.com/office/powerpoint/2010/main" val="4014392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5" name="TextBox 4"/>
          <p:cNvSpPr txBox="1"/>
          <p:nvPr/>
        </p:nvSpPr>
        <p:spPr>
          <a:xfrm>
            <a:off x="381000" y="2348805"/>
            <a:ext cx="8077200" cy="2123658"/>
          </a:xfrm>
          <a:prstGeom prst="rect">
            <a:avLst/>
          </a:prstGeom>
          <a:noFill/>
        </p:spPr>
        <p:txBody>
          <a:bodyPr wrap="square" rtlCol="0">
            <a:spAutoFit/>
          </a:bodyPr>
          <a:lstStyle/>
          <a:p>
            <a:pPr algn="ctr"/>
            <a:r>
              <a:rPr lang="en-US" sz="2800" b="1" dirty="0" smtClean="0"/>
              <a:t>Sunday</a:t>
            </a:r>
          </a:p>
          <a:p>
            <a:pPr algn="ctr"/>
            <a:r>
              <a:rPr lang="en-US" sz="2800" b="1" dirty="0" smtClean="0"/>
              <a:t>February 12, 2017</a:t>
            </a:r>
          </a:p>
          <a:p>
            <a:pPr algn="ctr"/>
            <a:r>
              <a:rPr lang="en-US" sz="2800" b="1" dirty="0" smtClean="0"/>
              <a:t>11:00 </a:t>
            </a:r>
            <a:r>
              <a:rPr lang="en-US" sz="2800" b="1" dirty="0"/>
              <a:t>am</a:t>
            </a:r>
          </a:p>
          <a:p>
            <a:pPr algn="ctr"/>
            <a:endParaRPr lang="en-US" sz="2800" b="1" dirty="0" smtClean="0"/>
          </a:p>
          <a:p>
            <a:pPr algn="ctr"/>
            <a:r>
              <a:rPr lang="en-US" sz="2000" i="1" dirty="0" smtClean="0"/>
              <a:t>Jeff Smelser at Exton</a:t>
            </a:r>
            <a:endParaRPr lang="en-US" sz="2000" i="1" dirty="0"/>
          </a:p>
        </p:txBody>
      </p:sp>
    </p:spTree>
    <p:extLst>
      <p:ext uri="{BB962C8B-B14F-4D97-AF65-F5344CB8AC3E}">
        <p14:creationId xmlns:p14="http://schemas.microsoft.com/office/powerpoint/2010/main" val="3021214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922578" y="1127381"/>
            <a:ext cx="4069022" cy="5632311"/>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rtlCol="0">
            <a:spAutoFit/>
          </a:bodyPr>
          <a:lstStyle/>
          <a:p>
            <a:r>
              <a:rPr lang="en-US" sz="2400" b="1" dirty="0">
                <a:latin typeface="Palatino Linotype" panose="02040502050505030304" pitchFamily="18" charset="0"/>
              </a:rPr>
              <a:t>Deuteronomy </a:t>
            </a:r>
            <a:r>
              <a:rPr lang="en-US" sz="2400" b="1" dirty="0" smtClean="0">
                <a:latin typeface="Palatino Linotype" panose="02040502050505030304" pitchFamily="18" charset="0"/>
              </a:rPr>
              <a:t>34</a:t>
            </a:r>
            <a:r>
              <a:rPr lang="en-US" sz="2400" dirty="0" smtClean="0">
                <a:latin typeface="Palatino Linotype" panose="02040502050505030304" pitchFamily="18" charset="0"/>
              </a:rPr>
              <a:t> </a:t>
            </a:r>
            <a:r>
              <a:rPr lang="en-US" sz="2400" dirty="0">
                <a:latin typeface="Palatino Linotype" panose="02040502050505030304" pitchFamily="18" charset="0"/>
              </a:rPr>
              <a:t>(NASB)</a:t>
            </a:r>
          </a:p>
          <a:p>
            <a:r>
              <a:rPr lang="en-US" sz="2400" b="1" baseline="30000" dirty="0" smtClean="0">
                <a:latin typeface="Palatino Linotype" panose="02040502050505030304" pitchFamily="18" charset="0"/>
              </a:rPr>
              <a:t>1 </a:t>
            </a:r>
            <a:r>
              <a:rPr lang="en-US" sz="2400" dirty="0" smtClean="0">
                <a:latin typeface="Palatino Linotype" panose="02040502050505030304" pitchFamily="18" charset="0"/>
              </a:rPr>
              <a:t>Now </a:t>
            </a:r>
            <a:r>
              <a:rPr lang="en-US" sz="2400" dirty="0">
                <a:latin typeface="Palatino Linotype" panose="02040502050505030304" pitchFamily="18" charset="0"/>
              </a:rPr>
              <a:t>Moses went up from the plains of Moab to Mount Nebo, to the top of Pisgah, which is opposite Jericho. </a:t>
            </a:r>
            <a:r>
              <a:rPr lang="en-US" sz="2400" u="sng" dirty="0">
                <a:latin typeface="Palatino Linotype" panose="02040502050505030304" pitchFamily="18" charset="0"/>
              </a:rPr>
              <a:t>And </a:t>
            </a:r>
            <a:r>
              <a:rPr lang="en-US" sz="2400" u="sng" dirty="0" smtClean="0">
                <a:latin typeface="Palatino Linotype" panose="02040502050505030304" pitchFamily="18" charset="0"/>
              </a:rPr>
              <a:t>the </a:t>
            </a:r>
            <a:r>
              <a:rPr lang="en-US" sz="2400" u="sng" cap="small" dirty="0" smtClean="0">
                <a:latin typeface="Palatino Linotype" panose="02040502050505030304" pitchFamily="18" charset="0"/>
              </a:rPr>
              <a:t>Lord </a:t>
            </a:r>
            <a:r>
              <a:rPr lang="en-US" sz="2400" u="sng" dirty="0" smtClean="0">
                <a:latin typeface="Palatino Linotype" panose="02040502050505030304" pitchFamily="18" charset="0"/>
              </a:rPr>
              <a:t>showed </a:t>
            </a:r>
            <a:r>
              <a:rPr lang="en-US" sz="2400" u="sng" dirty="0">
                <a:latin typeface="Palatino Linotype" panose="02040502050505030304" pitchFamily="18" charset="0"/>
              </a:rPr>
              <a:t>him all the land</a:t>
            </a:r>
            <a:r>
              <a:rPr lang="en-US" sz="2400" dirty="0">
                <a:latin typeface="Palatino Linotype" panose="02040502050505030304" pitchFamily="18" charset="0"/>
              </a:rPr>
              <a:t>, Gilead as far as Dan, </a:t>
            </a:r>
            <a:r>
              <a:rPr lang="en-US" sz="2400" b="1" baseline="30000" dirty="0">
                <a:latin typeface="Palatino Linotype" panose="02040502050505030304" pitchFamily="18" charset="0"/>
              </a:rPr>
              <a:t>2 </a:t>
            </a:r>
            <a:r>
              <a:rPr lang="en-US" sz="2400" dirty="0">
                <a:latin typeface="Palatino Linotype" panose="02040502050505030304" pitchFamily="18" charset="0"/>
              </a:rPr>
              <a:t>and all </a:t>
            </a:r>
            <a:r>
              <a:rPr lang="en-US" sz="2400" dirty="0" smtClean="0">
                <a:latin typeface="Palatino Linotype" panose="02040502050505030304" pitchFamily="18" charset="0"/>
              </a:rPr>
              <a:t>Naphtali and </a:t>
            </a:r>
            <a:r>
              <a:rPr lang="en-US" sz="2400" dirty="0">
                <a:latin typeface="Palatino Linotype" panose="02040502050505030304" pitchFamily="18" charset="0"/>
              </a:rPr>
              <a:t>the land of Ephraim and Manasseh, and all the land of Judah as far as </a:t>
            </a:r>
            <a:r>
              <a:rPr lang="en-US" sz="2400" dirty="0" smtClean="0">
                <a:latin typeface="Palatino Linotype" panose="02040502050505030304" pitchFamily="18" charset="0"/>
              </a:rPr>
              <a:t>the western sea</a:t>
            </a:r>
            <a:r>
              <a:rPr lang="en-US" sz="2400" dirty="0">
                <a:latin typeface="Palatino Linotype" panose="02040502050505030304" pitchFamily="18" charset="0"/>
              </a:rPr>
              <a:t>, </a:t>
            </a:r>
            <a:r>
              <a:rPr lang="en-US" sz="2400" b="1" baseline="30000" dirty="0">
                <a:latin typeface="Palatino Linotype" panose="02040502050505030304" pitchFamily="18" charset="0"/>
              </a:rPr>
              <a:t>3 </a:t>
            </a:r>
            <a:r>
              <a:rPr lang="en-US" sz="2400" dirty="0">
                <a:latin typeface="Palatino Linotype" panose="02040502050505030304" pitchFamily="18" charset="0"/>
              </a:rPr>
              <a:t>and the </a:t>
            </a:r>
            <a:r>
              <a:rPr lang="en-US" sz="2400" dirty="0" smtClean="0">
                <a:latin typeface="Palatino Linotype" panose="02040502050505030304" pitchFamily="18" charset="0"/>
              </a:rPr>
              <a:t>Negev </a:t>
            </a:r>
            <a:r>
              <a:rPr lang="en-US" sz="2400" dirty="0">
                <a:latin typeface="Palatino Linotype" panose="02040502050505030304" pitchFamily="18" charset="0"/>
              </a:rPr>
              <a:t>and the plain in the valley of Jericho, the city of palm trees, as far as </a:t>
            </a:r>
            <a:r>
              <a:rPr lang="en-US" sz="2400" dirty="0" err="1">
                <a:latin typeface="Palatino Linotype" panose="02040502050505030304" pitchFamily="18" charset="0"/>
              </a:rPr>
              <a:t>Zoar</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5" name="TextBox 4"/>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7" name="TextBox 6"/>
          <p:cNvSpPr txBox="1"/>
          <p:nvPr/>
        </p:nvSpPr>
        <p:spPr>
          <a:xfrm>
            <a:off x="3575858" y="4507468"/>
            <a:ext cx="803564" cy="369332"/>
          </a:xfrm>
          <a:prstGeom prst="rect">
            <a:avLst/>
          </a:prstGeom>
          <a:noFill/>
        </p:spPr>
        <p:txBody>
          <a:bodyPr wrap="square" rtlCol="0">
            <a:spAutoFit/>
          </a:bodyPr>
          <a:lstStyle/>
          <a:p>
            <a:r>
              <a:rPr lang="en-US" b="1" dirty="0" smtClean="0"/>
              <a:t>Nebo?</a:t>
            </a:r>
            <a:endParaRPr lang="en-US" b="1" dirty="0"/>
          </a:p>
        </p:txBody>
      </p:sp>
      <p:sp>
        <p:nvSpPr>
          <p:cNvPr id="8" name="TextBox 7"/>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Tree>
    <p:extLst>
      <p:ext uri="{BB962C8B-B14F-4D97-AF65-F5344CB8AC3E}">
        <p14:creationId xmlns:p14="http://schemas.microsoft.com/office/powerpoint/2010/main" val="1162945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922578" y="1127381"/>
            <a:ext cx="4069022" cy="5632311"/>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rtlCol="0">
            <a:spAutoFit/>
          </a:bodyPr>
          <a:lstStyle/>
          <a:p>
            <a:r>
              <a:rPr lang="en-US" sz="2400" b="1" dirty="0">
                <a:latin typeface="Palatino Linotype" panose="02040502050505030304" pitchFamily="18" charset="0"/>
              </a:rPr>
              <a:t>Deuteronomy </a:t>
            </a:r>
            <a:r>
              <a:rPr lang="en-US" sz="2400" b="1" dirty="0" smtClean="0">
                <a:latin typeface="Palatino Linotype" panose="02040502050505030304" pitchFamily="18" charset="0"/>
              </a:rPr>
              <a:t>34</a:t>
            </a:r>
            <a:r>
              <a:rPr lang="en-US" sz="2400" dirty="0" smtClean="0">
                <a:latin typeface="Palatino Linotype" panose="02040502050505030304" pitchFamily="18" charset="0"/>
              </a:rPr>
              <a:t> </a:t>
            </a:r>
            <a:r>
              <a:rPr lang="en-US" sz="2400" dirty="0">
                <a:latin typeface="Palatino Linotype" panose="02040502050505030304" pitchFamily="18" charset="0"/>
              </a:rPr>
              <a:t>(NASB)</a:t>
            </a:r>
          </a:p>
          <a:p>
            <a:r>
              <a:rPr lang="en-US" sz="2400" b="1" baseline="30000" dirty="0" smtClean="0">
                <a:latin typeface="Palatino Linotype" panose="02040502050505030304" pitchFamily="18" charset="0"/>
              </a:rPr>
              <a:t>1 </a:t>
            </a:r>
            <a:r>
              <a:rPr lang="en-US" sz="2400" dirty="0" smtClean="0">
                <a:latin typeface="Palatino Linotype" panose="02040502050505030304" pitchFamily="18" charset="0"/>
              </a:rPr>
              <a:t>Now </a:t>
            </a:r>
            <a:r>
              <a:rPr lang="en-US" sz="2400" dirty="0">
                <a:latin typeface="Palatino Linotype" panose="02040502050505030304" pitchFamily="18" charset="0"/>
              </a:rPr>
              <a:t>Moses went up from the plains of Moab to Mount Nebo, to the top of Pisgah, which is opposite Jericho. And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showed </a:t>
            </a:r>
            <a:r>
              <a:rPr lang="en-US" sz="2400" dirty="0">
                <a:latin typeface="Palatino Linotype" panose="02040502050505030304" pitchFamily="18" charset="0"/>
              </a:rPr>
              <a:t>him all the land, </a:t>
            </a:r>
            <a:r>
              <a:rPr lang="en-US" sz="2400" u="sng" dirty="0">
                <a:latin typeface="Palatino Linotype" panose="02040502050505030304" pitchFamily="18" charset="0"/>
              </a:rPr>
              <a:t>Gilead as far as Dan</a:t>
            </a:r>
            <a:r>
              <a:rPr lang="en-US" sz="2400" dirty="0">
                <a:latin typeface="Palatino Linotype" panose="02040502050505030304" pitchFamily="18" charset="0"/>
              </a:rPr>
              <a:t>, </a:t>
            </a:r>
            <a:r>
              <a:rPr lang="en-US" sz="2400" b="1" baseline="30000" dirty="0">
                <a:latin typeface="Palatino Linotype" panose="02040502050505030304" pitchFamily="18" charset="0"/>
              </a:rPr>
              <a:t>2 </a:t>
            </a:r>
            <a:r>
              <a:rPr lang="en-US" sz="2400" dirty="0">
                <a:latin typeface="Palatino Linotype" panose="02040502050505030304" pitchFamily="18" charset="0"/>
              </a:rPr>
              <a:t>and all </a:t>
            </a:r>
            <a:r>
              <a:rPr lang="en-US" sz="2400" dirty="0" smtClean="0">
                <a:latin typeface="Palatino Linotype" panose="02040502050505030304" pitchFamily="18" charset="0"/>
              </a:rPr>
              <a:t>Naphtali and </a:t>
            </a:r>
            <a:r>
              <a:rPr lang="en-US" sz="2400" dirty="0">
                <a:latin typeface="Palatino Linotype" panose="02040502050505030304" pitchFamily="18" charset="0"/>
              </a:rPr>
              <a:t>the land of Ephraim and Manasseh, and all the land of Judah as far as </a:t>
            </a:r>
            <a:r>
              <a:rPr lang="en-US" sz="2400" dirty="0" smtClean="0">
                <a:latin typeface="Palatino Linotype" panose="02040502050505030304" pitchFamily="18" charset="0"/>
              </a:rPr>
              <a:t>the western sea</a:t>
            </a:r>
            <a:r>
              <a:rPr lang="en-US" sz="2400" dirty="0">
                <a:latin typeface="Palatino Linotype" panose="02040502050505030304" pitchFamily="18" charset="0"/>
              </a:rPr>
              <a:t>, </a:t>
            </a:r>
            <a:r>
              <a:rPr lang="en-US" sz="2400" b="1" baseline="30000" dirty="0">
                <a:latin typeface="Palatino Linotype" panose="02040502050505030304" pitchFamily="18" charset="0"/>
              </a:rPr>
              <a:t>3 </a:t>
            </a:r>
            <a:r>
              <a:rPr lang="en-US" sz="2400" dirty="0">
                <a:latin typeface="Palatino Linotype" panose="02040502050505030304" pitchFamily="18" charset="0"/>
              </a:rPr>
              <a:t>and the </a:t>
            </a:r>
            <a:r>
              <a:rPr lang="en-US" sz="2400" dirty="0" smtClean="0">
                <a:latin typeface="Palatino Linotype" panose="02040502050505030304" pitchFamily="18" charset="0"/>
              </a:rPr>
              <a:t>Negev </a:t>
            </a:r>
            <a:r>
              <a:rPr lang="en-US" sz="2400" dirty="0">
                <a:latin typeface="Palatino Linotype" panose="02040502050505030304" pitchFamily="18" charset="0"/>
              </a:rPr>
              <a:t>and the plain in the valley of Jericho, the city of palm trees, as far as </a:t>
            </a:r>
            <a:r>
              <a:rPr lang="en-US" sz="2400" dirty="0" err="1">
                <a:latin typeface="Palatino Linotype" panose="02040502050505030304" pitchFamily="18" charset="0"/>
              </a:rPr>
              <a:t>Zoar</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5" name="TextBox 4"/>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7" name="TextBox 6"/>
          <p:cNvSpPr txBox="1"/>
          <p:nvPr/>
        </p:nvSpPr>
        <p:spPr>
          <a:xfrm>
            <a:off x="3575858" y="4507468"/>
            <a:ext cx="803564" cy="369332"/>
          </a:xfrm>
          <a:prstGeom prst="rect">
            <a:avLst/>
          </a:prstGeom>
          <a:noFill/>
        </p:spPr>
        <p:txBody>
          <a:bodyPr wrap="square" rtlCol="0">
            <a:spAutoFit/>
          </a:bodyPr>
          <a:lstStyle/>
          <a:p>
            <a:r>
              <a:rPr lang="en-US" b="1" dirty="0" smtClean="0"/>
              <a:t>Nebo?</a:t>
            </a:r>
            <a:endParaRPr lang="en-US" b="1" dirty="0"/>
          </a:p>
        </p:txBody>
      </p:sp>
      <p:sp>
        <p:nvSpPr>
          <p:cNvPr id="3" name="Up Arrow 2"/>
          <p:cNvSpPr/>
          <p:nvPr/>
        </p:nvSpPr>
        <p:spPr>
          <a:xfrm rot="21366453">
            <a:off x="3388620" y="1316076"/>
            <a:ext cx="557822" cy="3319272"/>
          </a:xfrm>
          <a:prstGeom prst="upArrow">
            <a:avLst>
              <a:gd name="adj1" fmla="val 23137"/>
              <a:gd name="adj2" fmla="val 500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8061880">
            <a:off x="3544977" y="2362200"/>
            <a:ext cx="803564" cy="369332"/>
          </a:xfrm>
          <a:prstGeom prst="rect">
            <a:avLst/>
          </a:prstGeom>
          <a:noFill/>
        </p:spPr>
        <p:txBody>
          <a:bodyPr wrap="square" rtlCol="0">
            <a:spAutoFit/>
          </a:bodyPr>
          <a:lstStyle/>
          <a:p>
            <a:r>
              <a:rPr lang="en-US" b="1" dirty="0" smtClean="0"/>
              <a:t>Gilead</a:t>
            </a:r>
            <a:endParaRPr lang="en-US" b="1" dirty="0"/>
          </a:p>
        </p:txBody>
      </p:sp>
      <p:sp>
        <p:nvSpPr>
          <p:cNvPr id="9" name="TextBox 8"/>
          <p:cNvSpPr txBox="1"/>
          <p:nvPr/>
        </p:nvSpPr>
        <p:spPr>
          <a:xfrm>
            <a:off x="3581400" y="762000"/>
            <a:ext cx="803564" cy="646331"/>
          </a:xfrm>
          <a:prstGeom prst="rect">
            <a:avLst/>
          </a:prstGeom>
          <a:noFill/>
        </p:spPr>
        <p:txBody>
          <a:bodyPr wrap="square" rtlCol="0">
            <a:spAutoFit/>
          </a:bodyPr>
          <a:lstStyle/>
          <a:p>
            <a:r>
              <a:rPr lang="en-US" b="1" dirty="0" smtClean="0"/>
              <a:t>aka, Dan</a:t>
            </a:r>
            <a:endParaRPr lang="en-US" b="1" dirty="0"/>
          </a:p>
        </p:txBody>
      </p:sp>
      <p:sp>
        <p:nvSpPr>
          <p:cNvPr id="10" name="TextBox 9"/>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Tree>
    <p:extLst>
      <p:ext uri="{BB962C8B-B14F-4D97-AF65-F5344CB8AC3E}">
        <p14:creationId xmlns:p14="http://schemas.microsoft.com/office/powerpoint/2010/main" val="245492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922578" y="1127381"/>
            <a:ext cx="4069022" cy="5632311"/>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rtlCol="0">
            <a:spAutoFit/>
          </a:bodyPr>
          <a:lstStyle/>
          <a:p>
            <a:r>
              <a:rPr lang="en-US" sz="2400" b="1" dirty="0">
                <a:latin typeface="Palatino Linotype" panose="02040502050505030304" pitchFamily="18" charset="0"/>
              </a:rPr>
              <a:t>Deuteronomy </a:t>
            </a:r>
            <a:r>
              <a:rPr lang="en-US" sz="2400" b="1" dirty="0" smtClean="0">
                <a:latin typeface="Palatino Linotype" panose="02040502050505030304" pitchFamily="18" charset="0"/>
              </a:rPr>
              <a:t>34</a:t>
            </a:r>
            <a:r>
              <a:rPr lang="en-US" sz="2400" dirty="0" smtClean="0">
                <a:latin typeface="Palatino Linotype" panose="02040502050505030304" pitchFamily="18" charset="0"/>
              </a:rPr>
              <a:t> </a:t>
            </a:r>
            <a:r>
              <a:rPr lang="en-US" sz="2400" dirty="0">
                <a:latin typeface="Palatino Linotype" panose="02040502050505030304" pitchFamily="18" charset="0"/>
              </a:rPr>
              <a:t>(NASB)</a:t>
            </a:r>
          </a:p>
          <a:p>
            <a:r>
              <a:rPr lang="en-US" sz="2400" b="1" baseline="30000" dirty="0" smtClean="0">
                <a:latin typeface="Palatino Linotype" panose="02040502050505030304" pitchFamily="18" charset="0"/>
              </a:rPr>
              <a:t>1 </a:t>
            </a:r>
            <a:r>
              <a:rPr lang="en-US" sz="2400" dirty="0" smtClean="0">
                <a:latin typeface="Palatino Linotype" panose="02040502050505030304" pitchFamily="18" charset="0"/>
              </a:rPr>
              <a:t>Now </a:t>
            </a:r>
            <a:r>
              <a:rPr lang="en-US" sz="2400" dirty="0">
                <a:latin typeface="Palatino Linotype" panose="02040502050505030304" pitchFamily="18" charset="0"/>
              </a:rPr>
              <a:t>Moses went up from the plains of Moab to Mount Nebo, to the top of Pisgah, which is opposite Jericho. And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showed </a:t>
            </a:r>
            <a:r>
              <a:rPr lang="en-US" sz="2400" dirty="0">
                <a:latin typeface="Palatino Linotype" panose="02040502050505030304" pitchFamily="18" charset="0"/>
              </a:rPr>
              <a:t>him all the land, Gilead as far as Dan, </a:t>
            </a:r>
            <a:r>
              <a:rPr lang="en-US" sz="2400" b="1" baseline="30000" dirty="0">
                <a:latin typeface="Palatino Linotype" panose="02040502050505030304" pitchFamily="18" charset="0"/>
              </a:rPr>
              <a:t>2 </a:t>
            </a:r>
            <a:r>
              <a:rPr lang="en-US" sz="2400" dirty="0">
                <a:latin typeface="Palatino Linotype" panose="02040502050505030304" pitchFamily="18" charset="0"/>
              </a:rPr>
              <a:t>and </a:t>
            </a:r>
            <a:r>
              <a:rPr lang="en-US" sz="2400" u="sng" dirty="0">
                <a:latin typeface="Palatino Linotype" panose="02040502050505030304" pitchFamily="18" charset="0"/>
              </a:rPr>
              <a:t>all </a:t>
            </a:r>
            <a:r>
              <a:rPr lang="en-US" sz="2400" u="sng" dirty="0" smtClean="0">
                <a:latin typeface="Palatino Linotype" panose="02040502050505030304" pitchFamily="18" charset="0"/>
              </a:rPr>
              <a:t>Naphtali and </a:t>
            </a:r>
            <a:r>
              <a:rPr lang="en-US" sz="2400" u="sng" dirty="0">
                <a:latin typeface="Palatino Linotype" panose="02040502050505030304" pitchFamily="18" charset="0"/>
              </a:rPr>
              <a:t>the land of Ephraim and Manasseh, and all the land of Judah as far as </a:t>
            </a:r>
            <a:r>
              <a:rPr lang="en-US" sz="2400" u="sng" dirty="0" smtClean="0">
                <a:latin typeface="Palatino Linotype" panose="02040502050505030304" pitchFamily="18" charset="0"/>
              </a:rPr>
              <a:t>the western sea</a:t>
            </a:r>
            <a:r>
              <a:rPr lang="en-US" sz="2400" dirty="0">
                <a:latin typeface="Palatino Linotype" panose="02040502050505030304" pitchFamily="18" charset="0"/>
              </a:rPr>
              <a:t>, </a:t>
            </a:r>
            <a:r>
              <a:rPr lang="en-US" sz="2400" b="1" baseline="30000" dirty="0">
                <a:latin typeface="Palatino Linotype" panose="02040502050505030304" pitchFamily="18" charset="0"/>
              </a:rPr>
              <a:t>3 </a:t>
            </a:r>
            <a:r>
              <a:rPr lang="en-US" sz="2400" dirty="0">
                <a:latin typeface="Palatino Linotype" panose="02040502050505030304" pitchFamily="18" charset="0"/>
              </a:rPr>
              <a:t>and the </a:t>
            </a:r>
            <a:r>
              <a:rPr lang="en-US" sz="2400" dirty="0" smtClean="0">
                <a:latin typeface="Palatino Linotype" panose="02040502050505030304" pitchFamily="18" charset="0"/>
              </a:rPr>
              <a:t>Negev </a:t>
            </a:r>
            <a:r>
              <a:rPr lang="en-US" sz="2400" dirty="0">
                <a:latin typeface="Palatino Linotype" panose="02040502050505030304" pitchFamily="18" charset="0"/>
              </a:rPr>
              <a:t>and the plain in the valley of Jericho, the city of palm trees, as far as </a:t>
            </a:r>
            <a:r>
              <a:rPr lang="en-US" sz="2400" dirty="0" err="1">
                <a:latin typeface="Palatino Linotype" panose="02040502050505030304" pitchFamily="18" charset="0"/>
              </a:rPr>
              <a:t>Zoar</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5" name="TextBox 4"/>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7" name="TextBox 6"/>
          <p:cNvSpPr txBox="1"/>
          <p:nvPr/>
        </p:nvSpPr>
        <p:spPr>
          <a:xfrm>
            <a:off x="3575858" y="4507468"/>
            <a:ext cx="803564" cy="369332"/>
          </a:xfrm>
          <a:prstGeom prst="rect">
            <a:avLst/>
          </a:prstGeom>
          <a:noFill/>
        </p:spPr>
        <p:txBody>
          <a:bodyPr wrap="square" rtlCol="0">
            <a:spAutoFit/>
          </a:bodyPr>
          <a:lstStyle/>
          <a:p>
            <a:r>
              <a:rPr lang="en-US" b="1" dirty="0" smtClean="0"/>
              <a:t>Nebo?</a:t>
            </a:r>
            <a:endParaRPr lang="en-US" b="1" dirty="0"/>
          </a:p>
        </p:txBody>
      </p:sp>
      <p:sp>
        <p:nvSpPr>
          <p:cNvPr id="3" name="Up Arrow 2"/>
          <p:cNvSpPr/>
          <p:nvPr/>
        </p:nvSpPr>
        <p:spPr>
          <a:xfrm rot="20974212">
            <a:off x="3160884" y="1856630"/>
            <a:ext cx="557822" cy="2743200"/>
          </a:xfrm>
          <a:prstGeom prst="upArrow">
            <a:avLst>
              <a:gd name="adj1" fmla="val 23137"/>
              <a:gd name="adj2" fmla="val 500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18061880">
            <a:off x="3544977" y="2362200"/>
            <a:ext cx="803564" cy="369332"/>
          </a:xfrm>
          <a:prstGeom prst="rect">
            <a:avLst/>
          </a:prstGeom>
          <a:noFill/>
        </p:spPr>
        <p:txBody>
          <a:bodyPr wrap="square" rtlCol="0">
            <a:spAutoFit/>
          </a:bodyPr>
          <a:lstStyle/>
          <a:p>
            <a:r>
              <a:rPr lang="en-US" b="1" dirty="0" smtClean="0"/>
              <a:t>Gilead</a:t>
            </a:r>
            <a:endParaRPr lang="en-US" b="1" dirty="0"/>
          </a:p>
        </p:txBody>
      </p:sp>
      <p:sp>
        <p:nvSpPr>
          <p:cNvPr id="9" name="TextBox 8"/>
          <p:cNvSpPr txBox="1"/>
          <p:nvPr/>
        </p:nvSpPr>
        <p:spPr>
          <a:xfrm>
            <a:off x="3581400" y="762000"/>
            <a:ext cx="803564" cy="646331"/>
          </a:xfrm>
          <a:prstGeom prst="rect">
            <a:avLst/>
          </a:prstGeom>
          <a:noFill/>
        </p:spPr>
        <p:txBody>
          <a:bodyPr wrap="square" rtlCol="0">
            <a:spAutoFit/>
          </a:bodyPr>
          <a:lstStyle/>
          <a:p>
            <a:r>
              <a:rPr lang="en-US" b="1" dirty="0" smtClean="0"/>
              <a:t>aka, Dan</a:t>
            </a:r>
            <a:endParaRPr lang="en-US" b="1" dirty="0"/>
          </a:p>
        </p:txBody>
      </p:sp>
      <p:sp>
        <p:nvSpPr>
          <p:cNvPr id="10" name="Up Arrow 9"/>
          <p:cNvSpPr/>
          <p:nvPr/>
        </p:nvSpPr>
        <p:spPr>
          <a:xfrm rot="17629885">
            <a:off x="2822625" y="3683804"/>
            <a:ext cx="557822" cy="1279723"/>
          </a:xfrm>
          <a:prstGeom prst="upArrow">
            <a:avLst>
              <a:gd name="adj1" fmla="val 23137"/>
              <a:gd name="adj2" fmla="val 500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9369739">
            <a:off x="2925724" y="3164714"/>
            <a:ext cx="557822" cy="1548465"/>
          </a:xfrm>
          <a:prstGeom prst="upArrow">
            <a:avLst>
              <a:gd name="adj1" fmla="val 23137"/>
              <a:gd name="adj2" fmla="val 500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5047361">
            <a:off x="2635084" y="3959155"/>
            <a:ext cx="557822" cy="1703311"/>
          </a:xfrm>
          <a:prstGeom prst="upArrow">
            <a:avLst>
              <a:gd name="adj1" fmla="val 23137"/>
              <a:gd name="adj2" fmla="val 500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20025246">
            <a:off x="498034" y="3062716"/>
            <a:ext cx="1294147" cy="830997"/>
          </a:xfrm>
          <a:prstGeom prst="rect">
            <a:avLst/>
          </a:prstGeom>
          <a:noFill/>
        </p:spPr>
        <p:txBody>
          <a:bodyPr wrap="square" rtlCol="0">
            <a:spAutoFit/>
          </a:bodyPr>
          <a:lstStyle/>
          <a:p>
            <a:pPr algn="ctr"/>
            <a:r>
              <a:rPr lang="en-US" sz="2400" b="1" i="1" dirty="0" smtClean="0"/>
              <a:t>Western Sea</a:t>
            </a:r>
            <a:endParaRPr lang="en-US" sz="2400" b="1" i="1" dirty="0"/>
          </a:p>
        </p:txBody>
      </p:sp>
      <p:sp>
        <p:nvSpPr>
          <p:cNvPr id="14" name="TextBox 13"/>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Tree>
    <p:extLst>
      <p:ext uri="{BB962C8B-B14F-4D97-AF65-F5344CB8AC3E}">
        <p14:creationId xmlns:p14="http://schemas.microsoft.com/office/powerpoint/2010/main" val="17686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922578" y="1127381"/>
            <a:ext cx="4069022" cy="5632311"/>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rtlCol="0">
            <a:spAutoFit/>
          </a:bodyPr>
          <a:lstStyle/>
          <a:p>
            <a:r>
              <a:rPr lang="en-US" sz="2400" b="1" dirty="0">
                <a:latin typeface="Palatino Linotype" panose="02040502050505030304" pitchFamily="18" charset="0"/>
              </a:rPr>
              <a:t>Deuteronomy </a:t>
            </a:r>
            <a:r>
              <a:rPr lang="en-US" sz="2400" b="1" dirty="0" smtClean="0">
                <a:latin typeface="Palatino Linotype" panose="02040502050505030304" pitchFamily="18" charset="0"/>
              </a:rPr>
              <a:t>34</a:t>
            </a:r>
            <a:r>
              <a:rPr lang="en-US" sz="2400" dirty="0" smtClean="0">
                <a:latin typeface="Palatino Linotype" panose="02040502050505030304" pitchFamily="18" charset="0"/>
              </a:rPr>
              <a:t> </a:t>
            </a:r>
            <a:r>
              <a:rPr lang="en-US" sz="2400" dirty="0">
                <a:latin typeface="Palatino Linotype" panose="02040502050505030304" pitchFamily="18" charset="0"/>
              </a:rPr>
              <a:t>(NASB)</a:t>
            </a:r>
          </a:p>
          <a:p>
            <a:r>
              <a:rPr lang="en-US" sz="2400" b="1" baseline="30000" dirty="0" smtClean="0">
                <a:latin typeface="Palatino Linotype" panose="02040502050505030304" pitchFamily="18" charset="0"/>
              </a:rPr>
              <a:t>1 </a:t>
            </a:r>
            <a:r>
              <a:rPr lang="en-US" sz="2400" dirty="0" smtClean="0">
                <a:latin typeface="Palatino Linotype" panose="02040502050505030304" pitchFamily="18" charset="0"/>
              </a:rPr>
              <a:t>Now </a:t>
            </a:r>
            <a:r>
              <a:rPr lang="en-US" sz="2400" dirty="0">
                <a:latin typeface="Palatino Linotype" panose="02040502050505030304" pitchFamily="18" charset="0"/>
              </a:rPr>
              <a:t>Moses went up from the plains of Moab to Mount Nebo, to the top of Pisgah, which is opposite Jericho. And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showed </a:t>
            </a:r>
            <a:r>
              <a:rPr lang="en-US" sz="2400" dirty="0">
                <a:latin typeface="Palatino Linotype" panose="02040502050505030304" pitchFamily="18" charset="0"/>
              </a:rPr>
              <a:t>him all the land, Gilead as far as Dan, </a:t>
            </a:r>
            <a:r>
              <a:rPr lang="en-US" sz="2400" b="1" baseline="30000" dirty="0">
                <a:latin typeface="Palatino Linotype" panose="02040502050505030304" pitchFamily="18" charset="0"/>
              </a:rPr>
              <a:t>2 </a:t>
            </a:r>
            <a:r>
              <a:rPr lang="en-US" sz="2400" dirty="0">
                <a:latin typeface="Palatino Linotype" panose="02040502050505030304" pitchFamily="18" charset="0"/>
              </a:rPr>
              <a:t>and all </a:t>
            </a:r>
            <a:r>
              <a:rPr lang="en-US" sz="2400" dirty="0" smtClean="0">
                <a:latin typeface="Palatino Linotype" panose="02040502050505030304" pitchFamily="18" charset="0"/>
              </a:rPr>
              <a:t>Naphtali and </a:t>
            </a:r>
            <a:r>
              <a:rPr lang="en-US" sz="2400" dirty="0">
                <a:latin typeface="Palatino Linotype" panose="02040502050505030304" pitchFamily="18" charset="0"/>
              </a:rPr>
              <a:t>the land of Ephraim and Manasseh, and all the land of Judah as far as </a:t>
            </a:r>
            <a:r>
              <a:rPr lang="en-US" sz="2400" dirty="0" smtClean="0">
                <a:latin typeface="Palatino Linotype" panose="02040502050505030304" pitchFamily="18" charset="0"/>
              </a:rPr>
              <a:t>the western sea</a:t>
            </a:r>
            <a:r>
              <a:rPr lang="en-US" sz="2400" dirty="0">
                <a:latin typeface="Palatino Linotype" panose="02040502050505030304" pitchFamily="18" charset="0"/>
              </a:rPr>
              <a:t>, </a:t>
            </a:r>
            <a:r>
              <a:rPr lang="en-US" sz="2400" b="1" baseline="30000" dirty="0">
                <a:latin typeface="Palatino Linotype" panose="02040502050505030304" pitchFamily="18" charset="0"/>
              </a:rPr>
              <a:t>3 </a:t>
            </a:r>
            <a:r>
              <a:rPr lang="en-US" sz="2400" u="sng" dirty="0">
                <a:latin typeface="Palatino Linotype" panose="02040502050505030304" pitchFamily="18" charset="0"/>
              </a:rPr>
              <a:t>and the </a:t>
            </a:r>
            <a:r>
              <a:rPr lang="en-US" sz="2400" u="sng" dirty="0" smtClean="0">
                <a:latin typeface="Palatino Linotype" panose="02040502050505030304" pitchFamily="18" charset="0"/>
              </a:rPr>
              <a:t>Negev </a:t>
            </a:r>
            <a:r>
              <a:rPr lang="en-US" sz="2400" u="sng" dirty="0">
                <a:latin typeface="Palatino Linotype" panose="02040502050505030304" pitchFamily="18" charset="0"/>
              </a:rPr>
              <a:t>and the plain in the valley of Jericho, the city of palm trees</a:t>
            </a:r>
            <a:r>
              <a:rPr lang="en-US" sz="2400" dirty="0">
                <a:latin typeface="Palatino Linotype" panose="02040502050505030304" pitchFamily="18" charset="0"/>
              </a:rPr>
              <a:t>, as far as </a:t>
            </a:r>
            <a:r>
              <a:rPr lang="en-US" sz="2400" dirty="0" err="1">
                <a:latin typeface="Palatino Linotype" panose="02040502050505030304" pitchFamily="18" charset="0"/>
              </a:rPr>
              <a:t>Zoar</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5" name="TextBox 4"/>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7" name="TextBox 6"/>
          <p:cNvSpPr txBox="1"/>
          <p:nvPr/>
        </p:nvSpPr>
        <p:spPr>
          <a:xfrm>
            <a:off x="3575858" y="4507468"/>
            <a:ext cx="803564" cy="369332"/>
          </a:xfrm>
          <a:prstGeom prst="rect">
            <a:avLst/>
          </a:prstGeom>
          <a:noFill/>
        </p:spPr>
        <p:txBody>
          <a:bodyPr wrap="square" rtlCol="0">
            <a:spAutoFit/>
          </a:bodyPr>
          <a:lstStyle/>
          <a:p>
            <a:r>
              <a:rPr lang="en-US" b="1" dirty="0" smtClean="0"/>
              <a:t>Nebo?</a:t>
            </a:r>
            <a:endParaRPr lang="en-US" b="1" dirty="0"/>
          </a:p>
        </p:txBody>
      </p:sp>
      <p:sp>
        <p:nvSpPr>
          <p:cNvPr id="8" name="TextBox 7"/>
          <p:cNvSpPr txBox="1"/>
          <p:nvPr/>
        </p:nvSpPr>
        <p:spPr>
          <a:xfrm rot="18061880">
            <a:off x="3544977" y="2362200"/>
            <a:ext cx="803564" cy="369332"/>
          </a:xfrm>
          <a:prstGeom prst="rect">
            <a:avLst/>
          </a:prstGeom>
          <a:noFill/>
        </p:spPr>
        <p:txBody>
          <a:bodyPr wrap="square" rtlCol="0">
            <a:spAutoFit/>
          </a:bodyPr>
          <a:lstStyle/>
          <a:p>
            <a:r>
              <a:rPr lang="en-US" b="1" dirty="0" smtClean="0"/>
              <a:t>Gilead</a:t>
            </a:r>
            <a:endParaRPr lang="en-US" b="1" dirty="0"/>
          </a:p>
        </p:txBody>
      </p:sp>
      <p:sp>
        <p:nvSpPr>
          <p:cNvPr id="9" name="TextBox 8"/>
          <p:cNvSpPr txBox="1"/>
          <p:nvPr/>
        </p:nvSpPr>
        <p:spPr>
          <a:xfrm>
            <a:off x="3581400" y="762000"/>
            <a:ext cx="803564" cy="646331"/>
          </a:xfrm>
          <a:prstGeom prst="rect">
            <a:avLst/>
          </a:prstGeom>
          <a:noFill/>
        </p:spPr>
        <p:txBody>
          <a:bodyPr wrap="square" rtlCol="0">
            <a:spAutoFit/>
          </a:bodyPr>
          <a:lstStyle/>
          <a:p>
            <a:r>
              <a:rPr lang="en-US" b="1" dirty="0" smtClean="0"/>
              <a:t>aka, Dan</a:t>
            </a:r>
            <a:endParaRPr lang="en-US" b="1" dirty="0"/>
          </a:p>
        </p:txBody>
      </p:sp>
      <p:sp>
        <p:nvSpPr>
          <p:cNvPr id="12" name="Up Arrow 11"/>
          <p:cNvSpPr/>
          <p:nvPr/>
        </p:nvSpPr>
        <p:spPr>
          <a:xfrm rot="14321722">
            <a:off x="2839461" y="4394322"/>
            <a:ext cx="557822" cy="1279723"/>
          </a:xfrm>
          <a:prstGeom prst="upArrow">
            <a:avLst>
              <a:gd name="adj1" fmla="val 23137"/>
              <a:gd name="adj2" fmla="val 500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20025246">
            <a:off x="498034" y="3062716"/>
            <a:ext cx="1294147" cy="830997"/>
          </a:xfrm>
          <a:prstGeom prst="rect">
            <a:avLst/>
          </a:prstGeom>
          <a:noFill/>
        </p:spPr>
        <p:txBody>
          <a:bodyPr wrap="square" rtlCol="0">
            <a:spAutoFit/>
          </a:bodyPr>
          <a:lstStyle/>
          <a:p>
            <a:pPr algn="ctr"/>
            <a:r>
              <a:rPr lang="en-US" sz="2400" b="1" i="1" dirty="0" smtClean="0"/>
              <a:t>Western Sea</a:t>
            </a:r>
            <a:endParaRPr lang="en-US" sz="2400" b="1" i="1" dirty="0"/>
          </a:p>
        </p:txBody>
      </p:sp>
      <p:sp>
        <p:nvSpPr>
          <p:cNvPr id="14" name="TextBox 13"/>
          <p:cNvSpPr txBox="1"/>
          <p:nvPr/>
        </p:nvSpPr>
        <p:spPr>
          <a:xfrm>
            <a:off x="1905000" y="5410200"/>
            <a:ext cx="883920" cy="369332"/>
          </a:xfrm>
          <a:prstGeom prst="rect">
            <a:avLst/>
          </a:prstGeom>
          <a:noFill/>
        </p:spPr>
        <p:txBody>
          <a:bodyPr wrap="square" rtlCol="0">
            <a:spAutoFit/>
          </a:bodyPr>
          <a:lstStyle/>
          <a:p>
            <a:r>
              <a:rPr lang="en-US" b="1" dirty="0" smtClean="0"/>
              <a:t>NEGEV</a:t>
            </a:r>
            <a:endParaRPr lang="en-US" b="1" dirty="0"/>
          </a:p>
        </p:txBody>
      </p:sp>
      <p:sp>
        <p:nvSpPr>
          <p:cNvPr id="15" name="TextBox 14"/>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Tree>
    <p:extLst>
      <p:ext uri="{BB962C8B-B14F-4D97-AF65-F5344CB8AC3E}">
        <p14:creationId xmlns:p14="http://schemas.microsoft.com/office/powerpoint/2010/main" val="128531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922578" y="1127381"/>
            <a:ext cx="4069022" cy="5632311"/>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rtlCol="0">
            <a:spAutoFit/>
          </a:bodyPr>
          <a:lstStyle/>
          <a:p>
            <a:r>
              <a:rPr lang="en-US" sz="2400" b="1" dirty="0">
                <a:latin typeface="Palatino Linotype" panose="02040502050505030304" pitchFamily="18" charset="0"/>
              </a:rPr>
              <a:t>Deuteronomy </a:t>
            </a:r>
            <a:r>
              <a:rPr lang="en-US" sz="2400" b="1" dirty="0" smtClean="0">
                <a:latin typeface="Palatino Linotype" panose="02040502050505030304" pitchFamily="18" charset="0"/>
              </a:rPr>
              <a:t>34</a:t>
            </a:r>
            <a:r>
              <a:rPr lang="en-US" sz="2400" dirty="0" smtClean="0">
                <a:latin typeface="Palatino Linotype" panose="02040502050505030304" pitchFamily="18" charset="0"/>
              </a:rPr>
              <a:t> </a:t>
            </a:r>
            <a:r>
              <a:rPr lang="en-US" sz="2400" dirty="0">
                <a:latin typeface="Palatino Linotype" panose="02040502050505030304" pitchFamily="18" charset="0"/>
              </a:rPr>
              <a:t>(NASB)</a:t>
            </a:r>
          </a:p>
          <a:p>
            <a:r>
              <a:rPr lang="en-US" sz="2400" b="1" baseline="30000" dirty="0" smtClean="0">
                <a:latin typeface="Palatino Linotype" panose="02040502050505030304" pitchFamily="18" charset="0"/>
              </a:rPr>
              <a:t>1 </a:t>
            </a:r>
            <a:r>
              <a:rPr lang="en-US" sz="2400" dirty="0" smtClean="0">
                <a:latin typeface="Palatino Linotype" panose="02040502050505030304" pitchFamily="18" charset="0"/>
              </a:rPr>
              <a:t>Now </a:t>
            </a:r>
            <a:r>
              <a:rPr lang="en-US" sz="2400" dirty="0">
                <a:latin typeface="Palatino Linotype" panose="02040502050505030304" pitchFamily="18" charset="0"/>
              </a:rPr>
              <a:t>Moses went up from the plains of Moab to Mount Nebo, to the top of Pisgah, which is opposite Jericho. And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showed </a:t>
            </a:r>
            <a:r>
              <a:rPr lang="en-US" sz="2400" dirty="0">
                <a:latin typeface="Palatino Linotype" panose="02040502050505030304" pitchFamily="18" charset="0"/>
              </a:rPr>
              <a:t>him all the land, Gilead as far as Dan, </a:t>
            </a:r>
            <a:r>
              <a:rPr lang="en-US" sz="2400" b="1" baseline="30000" dirty="0">
                <a:latin typeface="Palatino Linotype" panose="02040502050505030304" pitchFamily="18" charset="0"/>
              </a:rPr>
              <a:t>2 </a:t>
            </a:r>
            <a:r>
              <a:rPr lang="en-US" sz="2400" dirty="0">
                <a:latin typeface="Palatino Linotype" panose="02040502050505030304" pitchFamily="18" charset="0"/>
              </a:rPr>
              <a:t>and all </a:t>
            </a:r>
            <a:r>
              <a:rPr lang="en-US" sz="2400" dirty="0" smtClean="0">
                <a:latin typeface="Palatino Linotype" panose="02040502050505030304" pitchFamily="18" charset="0"/>
              </a:rPr>
              <a:t>Naphtali and </a:t>
            </a:r>
            <a:r>
              <a:rPr lang="en-US" sz="2400" dirty="0">
                <a:latin typeface="Palatino Linotype" panose="02040502050505030304" pitchFamily="18" charset="0"/>
              </a:rPr>
              <a:t>the land of Ephraim and Manasseh, and all the land of Judah as far as </a:t>
            </a:r>
            <a:r>
              <a:rPr lang="en-US" sz="2400" dirty="0" smtClean="0">
                <a:latin typeface="Palatino Linotype" panose="02040502050505030304" pitchFamily="18" charset="0"/>
              </a:rPr>
              <a:t>the western sea</a:t>
            </a:r>
            <a:r>
              <a:rPr lang="en-US" sz="2400" dirty="0">
                <a:latin typeface="Palatino Linotype" panose="02040502050505030304" pitchFamily="18" charset="0"/>
              </a:rPr>
              <a:t>, </a:t>
            </a:r>
            <a:r>
              <a:rPr lang="en-US" sz="2400" b="1" baseline="30000" dirty="0">
                <a:latin typeface="Palatino Linotype" panose="02040502050505030304" pitchFamily="18" charset="0"/>
              </a:rPr>
              <a:t>3 </a:t>
            </a:r>
            <a:r>
              <a:rPr lang="en-US" sz="2400" dirty="0">
                <a:latin typeface="Palatino Linotype" panose="02040502050505030304" pitchFamily="18" charset="0"/>
              </a:rPr>
              <a:t>and the </a:t>
            </a:r>
            <a:r>
              <a:rPr lang="en-US" sz="2400" dirty="0" smtClean="0">
                <a:latin typeface="Palatino Linotype" panose="02040502050505030304" pitchFamily="18" charset="0"/>
              </a:rPr>
              <a:t>Negev </a:t>
            </a:r>
            <a:r>
              <a:rPr lang="en-US" sz="2400" dirty="0">
                <a:latin typeface="Palatino Linotype" panose="02040502050505030304" pitchFamily="18" charset="0"/>
              </a:rPr>
              <a:t>and the plain in the valley of Jericho, the city of palm trees, </a:t>
            </a:r>
            <a:r>
              <a:rPr lang="en-US" sz="2400" b="1" u="sng" dirty="0">
                <a:latin typeface="Palatino Linotype" panose="02040502050505030304" pitchFamily="18" charset="0"/>
              </a:rPr>
              <a:t>as far as </a:t>
            </a:r>
            <a:r>
              <a:rPr lang="en-US" sz="2400" b="1" u="sng" dirty="0" err="1">
                <a:latin typeface="Palatino Linotype" panose="02040502050505030304" pitchFamily="18" charset="0"/>
              </a:rPr>
              <a:t>Zoar</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5" name="TextBox 4"/>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7" name="TextBox 6"/>
          <p:cNvSpPr txBox="1"/>
          <p:nvPr/>
        </p:nvSpPr>
        <p:spPr>
          <a:xfrm>
            <a:off x="3575858" y="4507468"/>
            <a:ext cx="803564" cy="369332"/>
          </a:xfrm>
          <a:prstGeom prst="rect">
            <a:avLst/>
          </a:prstGeom>
          <a:noFill/>
        </p:spPr>
        <p:txBody>
          <a:bodyPr wrap="square" rtlCol="0">
            <a:spAutoFit/>
          </a:bodyPr>
          <a:lstStyle/>
          <a:p>
            <a:r>
              <a:rPr lang="en-US" b="1" dirty="0" smtClean="0"/>
              <a:t>Nebo?</a:t>
            </a:r>
            <a:endParaRPr lang="en-US" b="1" dirty="0"/>
          </a:p>
        </p:txBody>
      </p:sp>
      <p:sp>
        <p:nvSpPr>
          <p:cNvPr id="8" name="TextBox 7"/>
          <p:cNvSpPr txBox="1"/>
          <p:nvPr/>
        </p:nvSpPr>
        <p:spPr>
          <a:xfrm rot="18061880">
            <a:off x="3544977" y="2362200"/>
            <a:ext cx="803564" cy="369332"/>
          </a:xfrm>
          <a:prstGeom prst="rect">
            <a:avLst/>
          </a:prstGeom>
          <a:noFill/>
        </p:spPr>
        <p:txBody>
          <a:bodyPr wrap="square" rtlCol="0">
            <a:spAutoFit/>
          </a:bodyPr>
          <a:lstStyle/>
          <a:p>
            <a:r>
              <a:rPr lang="en-US" b="1" dirty="0" smtClean="0"/>
              <a:t>Gilead</a:t>
            </a:r>
            <a:endParaRPr lang="en-US" b="1" dirty="0"/>
          </a:p>
        </p:txBody>
      </p:sp>
      <p:sp>
        <p:nvSpPr>
          <p:cNvPr id="9" name="TextBox 8"/>
          <p:cNvSpPr txBox="1"/>
          <p:nvPr/>
        </p:nvSpPr>
        <p:spPr>
          <a:xfrm>
            <a:off x="3581400" y="762000"/>
            <a:ext cx="803564" cy="646331"/>
          </a:xfrm>
          <a:prstGeom prst="rect">
            <a:avLst/>
          </a:prstGeom>
          <a:noFill/>
        </p:spPr>
        <p:txBody>
          <a:bodyPr wrap="square" rtlCol="0">
            <a:spAutoFit/>
          </a:bodyPr>
          <a:lstStyle/>
          <a:p>
            <a:r>
              <a:rPr lang="en-US" b="1" dirty="0" smtClean="0"/>
              <a:t>aka, Dan</a:t>
            </a:r>
            <a:endParaRPr lang="en-US" b="1" dirty="0"/>
          </a:p>
        </p:txBody>
      </p:sp>
      <p:sp>
        <p:nvSpPr>
          <p:cNvPr id="13" name="TextBox 12"/>
          <p:cNvSpPr txBox="1"/>
          <p:nvPr/>
        </p:nvSpPr>
        <p:spPr>
          <a:xfrm rot="20025246">
            <a:off x="498034" y="3062716"/>
            <a:ext cx="1294147" cy="830997"/>
          </a:xfrm>
          <a:prstGeom prst="rect">
            <a:avLst/>
          </a:prstGeom>
          <a:noFill/>
        </p:spPr>
        <p:txBody>
          <a:bodyPr wrap="square" rtlCol="0">
            <a:spAutoFit/>
          </a:bodyPr>
          <a:lstStyle/>
          <a:p>
            <a:pPr algn="ctr"/>
            <a:r>
              <a:rPr lang="en-US" sz="2400" b="1" i="1" dirty="0" smtClean="0"/>
              <a:t>Western Sea</a:t>
            </a:r>
            <a:endParaRPr lang="en-US" sz="2400" b="1" i="1" dirty="0"/>
          </a:p>
        </p:txBody>
      </p:sp>
      <p:sp>
        <p:nvSpPr>
          <p:cNvPr id="14" name="TextBox 13"/>
          <p:cNvSpPr txBox="1"/>
          <p:nvPr/>
        </p:nvSpPr>
        <p:spPr>
          <a:xfrm>
            <a:off x="1905000" y="5410200"/>
            <a:ext cx="883920" cy="369332"/>
          </a:xfrm>
          <a:prstGeom prst="rect">
            <a:avLst/>
          </a:prstGeom>
          <a:noFill/>
        </p:spPr>
        <p:txBody>
          <a:bodyPr wrap="square" rtlCol="0">
            <a:spAutoFit/>
          </a:bodyPr>
          <a:lstStyle/>
          <a:p>
            <a:r>
              <a:rPr lang="en-US" b="1" dirty="0" smtClean="0"/>
              <a:t>NEGEV</a:t>
            </a:r>
            <a:endParaRPr lang="en-US" b="1" dirty="0"/>
          </a:p>
        </p:txBody>
      </p:sp>
      <p:sp>
        <p:nvSpPr>
          <p:cNvPr id="17" name="TextBox 16"/>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Tree>
    <p:extLst>
      <p:ext uri="{BB962C8B-B14F-4D97-AF65-F5344CB8AC3E}">
        <p14:creationId xmlns:p14="http://schemas.microsoft.com/office/powerpoint/2010/main" val="3690786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922578" y="1127381"/>
            <a:ext cx="4069022" cy="5632311"/>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rtlCol="0">
            <a:spAutoFit/>
          </a:bodyPr>
          <a:lstStyle/>
          <a:p>
            <a:r>
              <a:rPr lang="en-US" sz="2400" b="1" dirty="0">
                <a:latin typeface="Palatino Linotype" panose="02040502050505030304" pitchFamily="18" charset="0"/>
              </a:rPr>
              <a:t>Deuteronomy </a:t>
            </a:r>
            <a:r>
              <a:rPr lang="en-US" sz="2400" b="1" dirty="0" smtClean="0">
                <a:latin typeface="Palatino Linotype" panose="02040502050505030304" pitchFamily="18" charset="0"/>
              </a:rPr>
              <a:t>34</a:t>
            </a:r>
            <a:r>
              <a:rPr lang="en-US" sz="2400" dirty="0" smtClean="0">
                <a:latin typeface="Palatino Linotype" panose="02040502050505030304" pitchFamily="18" charset="0"/>
              </a:rPr>
              <a:t> </a:t>
            </a:r>
            <a:r>
              <a:rPr lang="en-US" sz="2400" dirty="0">
                <a:latin typeface="Palatino Linotype" panose="02040502050505030304" pitchFamily="18" charset="0"/>
              </a:rPr>
              <a:t>(NASB)</a:t>
            </a:r>
          </a:p>
          <a:p>
            <a:r>
              <a:rPr lang="en-US" sz="2400" b="1" baseline="30000" dirty="0" smtClean="0">
                <a:latin typeface="Palatino Linotype" panose="02040502050505030304" pitchFamily="18" charset="0"/>
              </a:rPr>
              <a:t>1 </a:t>
            </a:r>
            <a:r>
              <a:rPr lang="en-US" sz="2400" dirty="0" smtClean="0">
                <a:latin typeface="Palatino Linotype" panose="02040502050505030304" pitchFamily="18" charset="0"/>
              </a:rPr>
              <a:t>Now </a:t>
            </a:r>
            <a:r>
              <a:rPr lang="en-US" sz="2400" dirty="0">
                <a:latin typeface="Palatino Linotype" panose="02040502050505030304" pitchFamily="18" charset="0"/>
              </a:rPr>
              <a:t>Moses went up from the plains of Moab to Mount Nebo, to the top of Pisgah, which is opposite Jericho. And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showed </a:t>
            </a:r>
            <a:r>
              <a:rPr lang="en-US" sz="2400" dirty="0">
                <a:latin typeface="Palatino Linotype" panose="02040502050505030304" pitchFamily="18" charset="0"/>
              </a:rPr>
              <a:t>him all the land, Gilead </a:t>
            </a:r>
            <a:r>
              <a:rPr lang="en-US" sz="2400" b="1" u="sng" dirty="0">
                <a:latin typeface="Palatino Linotype" panose="02040502050505030304" pitchFamily="18" charset="0"/>
              </a:rPr>
              <a:t>as far as Dan</a:t>
            </a:r>
            <a:r>
              <a:rPr lang="en-US" sz="2400" dirty="0">
                <a:latin typeface="Palatino Linotype" panose="02040502050505030304" pitchFamily="18" charset="0"/>
              </a:rPr>
              <a:t>, </a:t>
            </a:r>
            <a:r>
              <a:rPr lang="en-US" sz="2400" b="1" baseline="30000" dirty="0">
                <a:latin typeface="Palatino Linotype" panose="02040502050505030304" pitchFamily="18" charset="0"/>
              </a:rPr>
              <a:t>2 </a:t>
            </a:r>
            <a:r>
              <a:rPr lang="en-US" sz="2400" dirty="0">
                <a:latin typeface="Palatino Linotype" panose="02040502050505030304" pitchFamily="18" charset="0"/>
              </a:rPr>
              <a:t>and all </a:t>
            </a:r>
            <a:r>
              <a:rPr lang="en-US" sz="2400" dirty="0" smtClean="0">
                <a:latin typeface="Palatino Linotype" panose="02040502050505030304" pitchFamily="18" charset="0"/>
              </a:rPr>
              <a:t>Naphtali and </a:t>
            </a:r>
            <a:r>
              <a:rPr lang="en-US" sz="2400" dirty="0">
                <a:latin typeface="Palatino Linotype" panose="02040502050505030304" pitchFamily="18" charset="0"/>
              </a:rPr>
              <a:t>the land of Ephraim and Manasseh, and all the land of Judah as far as </a:t>
            </a:r>
            <a:r>
              <a:rPr lang="en-US" sz="2400" dirty="0" smtClean="0">
                <a:latin typeface="Palatino Linotype" panose="02040502050505030304" pitchFamily="18" charset="0"/>
              </a:rPr>
              <a:t>the western sea</a:t>
            </a:r>
            <a:r>
              <a:rPr lang="en-US" sz="2400" dirty="0">
                <a:latin typeface="Palatino Linotype" panose="02040502050505030304" pitchFamily="18" charset="0"/>
              </a:rPr>
              <a:t>, </a:t>
            </a:r>
            <a:r>
              <a:rPr lang="en-US" sz="2400" b="1" baseline="30000" dirty="0">
                <a:latin typeface="Palatino Linotype" panose="02040502050505030304" pitchFamily="18" charset="0"/>
              </a:rPr>
              <a:t>3 </a:t>
            </a:r>
            <a:r>
              <a:rPr lang="en-US" sz="2400" dirty="0">
                <a:latin typeface="Palatino Linotype" panose="02040502050505030304" pitchFamily="18" charset="0"/>
              </a:rPr>
              <a:t>and the </a:t>
            </a:r>
            <a:r>
              <a:rPr lang="en-US" sz="2400" dirty="0" smtClean="0">
                <a:latin typeface="Palatino Linotype" panose="02040502050505030304" pitchFamily="18" charset="0"/>
              </a:rPr>
              <a:t>Negev </a:t>
            </a:r>
            <a:r>
              <a:rPr lang="en-US" sz="2400" dirty="0">
                <a:latin typeface="Palatino Linotype" panose="02040502050505030304" pitchFamily="18" charset="0"/>
              </a:rPr>
              <a:t>and the plain in the valley of Jericho, the city of palm trees, </a:t>
            </a:r>
            <a:r>
              <a:rPr lang="en-US" sz="2400" b="1" u="sng" dirty="0">
                <a:latin typeface="Palatino Linotype" panose="02040502050505030304" pitchFamily="18" charset="0"/>
              </a:rPr>
              <a:t>as far as </a:t>
            </a:r>
            <a:r>
              <a:rPr lang="en-US" sz="2400" b="1" u="sng" dirty="0" err="1">
                <a:latin typeface="Palatino Linotype" panose="02040502050505030304" pitchFamily="18" charset="0"/>
              </a:rPr>
              <a:t>Zoar</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5" name="TextBox 4"/>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7" name="TextBox 6"/>
          <p:cNvSpPr txBox="1"/>
          <p:nvPr/>
        </p:nvSpPr>
        <p:spPr>
          <a:xfrm>
            <a:off x="3575858" y="4507468"/>
            <a:ext cx="803564" cy="369332"/>
          </a:xfrm>
          <a:prstGeom prst="rect">
            <a:avLst/>
          </a:prstGeom>
          <a:noFill/>
        </p:spPr>
        <p:txBody>
          <a:bodyPr wrap="square" rtlCol="0">
            <a:spAutoFit/>
          </a:bodyPr>
          <a:lstStyle/>
          <a:p>
            <a:r>
              <a:rPr lang="en-US" b="1" dirty="0" smtClean="0"/>
              <a:t>Nebo?</a:t>
            </a:r>
            <a:endParaRPr lang="en-US" b="1" dirty="0"/>
          </a:p>
        </p:txBody>
      </p:sp>
      <p:sp>
        <p:nvSpPr>
          <p:cNvPr id="8" name="TextBox 7"/>
          <p:cNvSpPr txBox="1"/>
          <p:nvPr/>
        </p:nvSpPr>
        <p:spPr>
          <a:xfrm rot="18061880">
            <a:off x="3544977" y="2362200"/>
            <a:ext cx="803564" cy="369332"/>
          </a:xfrm>
          <a:prstGeom prst="rect">
            <a:avLst/>
          </a:prstGeom>
          <a:noFill/>
        </p:spPr>
        <p:txBody>
          <a:bodyPr wrap="square" rtlCol="0">
            <a:spAutoFit/>
          </a:bodyPr>
          <a:lstStyle/>
          <a:p>
            <a:r>
              <a:rPr lang="en-US" b="1" dirty="0" smtClean="0"/>
              <a:t>Gilead</a:t>
            </a:r>
            <a:endParaRPr lang="en-US" b="1" dirty="0"/>
          </a:p>
        </p:txBody>
      </p:sp>
      <p:sp>
        <p:nvSpPr>
          <p:cNvPr id="9" name="TextBox 8"/>
          <p:cNvSpPr txBox="1"/>
          <p:nvPr/>
        </p:nvSpPr>
        <p:spPr>
          <a:xfrm>
            <a:off x="3581400" y="762000"/>
            <a:ext cx="803564" cy="646331"/>
          </a:xfrm>
          <a:prstGeom prst="rect">
            <a:avLst/>
          </a:prstGeom>
          <a:noFill/>
        </p:spPr>
        <p:txBody>
          <a:bodyPr wrap="square" rtlCol="0">
            <a:spAutoFit/>
          </a:bodyPr>
          <a:lstStyle/>
          <a:p>
            <a:r>
              <a:rPr lang="en-US" b="1" dirty="0" smtClean="0"/>
              <a:t>aka, Dan</a:t>
            </a:r>
            <a:endParaRPr lang="en-US" b="1" dirty="0"/>
          </a:p>
        </p:txBody>
      </p:sp>
      <p:sp>
        <p:nvSpPr>
          <p:cNvPr id="13" name="TextBox 12"/>
          <p:cNvSpPr txBox="1"/>
          <p:nvPr/>
        </p:nvSpPr>
        <p:spPr>
          <a:xfrm rot="20025246">
            <a:off x="498034" y="3062716"/>
            <a:ext cx="1294147" cy="830997"/>
          </a:xfrm>
          <a:prstGeom prst="rect">
            <a:avLst/>
          </a:prstGeom>
          <a:noFill/>
        </p:spPr>
        <p:txBody>
          <a:bodyPr wrap="square" rtlCol="0">
            <a:spAutoFit/>
          </a:bodyPr>
          <a:lstStyle/>
          <a:p>
            <a:pPr algn="ctr"/>
            <a:r>
              <a:rPr lang="en-US" sz="2400" b="1" i="1" dirty="0" smtClean="0"/>
              <a:t>Western Sea</a:t>
            </a:r>
            <a:endParaRPr lang="en-US" sz="2400" b="1" i="1" dirty="0"/>
          </a:p>
        </p:txBody>
      </p:sp>
      <p:sp>
        <p:nvSpPr>
          <p:cNvPr id="14" name="TextBox 13"/>
          <p:cNvSpPr txBox="1"/>
          <p:nvPr/>
        </p:nvSpPr>
        <p:spPr>
          <a:xfrm>
            <a:off x="1905000" y="5410200"/>
            <a:ext cx="883920" cy="369332"/>
          </a:xfrm>
          <a:prstGeom prst="rect">
            <a:avLst/>
          </a:prstGeom>
          <a:noFill/>
        </p:spPr>
        <p:txBody>
          <a:bodyPr wrap="square" rtlCol="0">
            <a:spAutoFit/>
          </a:bodyPr>
          <a:lstStyle/>
          <a:p>
            <a:r>
              <a:rPr lang="en-US" b="1" dirty="0" smtClean="0"/>
              <a:t>NEGEV</a:t>
            </a:r>
            <a:endParaRPr lang="en-US" b="1" dirty="0"/>
          </a:p>
        </p:txBody>
      </p:sp>
      <p:sp>
        <p:nvSpPr>
          <p:cNvPr id="11" name="Up Arrow 10"/>
          <p:cNvSpPr/>
          <p:nvPr/>
        </p:nvSpPr>
        <p:spPr>
          <a:xfrm rot="21366453">
            <a:off x="3388620" y="1316076"/>
            <a:ext cx="557822" cy="3319272"/>
          </a:xfrm>
          <a:prstGeom prst="upArrow">
            <a:avLst>
              <a:gd name="adj1" fmla="val 23137"/>
              <a:gd name="adj2" fmla="val 500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1747287">
            <a:off x="3210920" y="4682992"/>
            <a:ext cx="557822" cy="1873642"/>
          </a:xfrm>
          <a:prstGeom prst="upArrow">
            <a:avLst>
              <a:gd name="adj1" fmla="val 23137"/>
              <a:gd name="adj2" fmla="val 500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Tree>
    <p:extLst>
      <p:ext uri="{BB962C8B-B14F-4D97-AF65-F5344CB8AC3E}">
        <p14:creationId xmlns:p14="http://schemas.microsoft.com/office/powerpoint/2010/main" val="25167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572000" y="5135940"/>
            <a:ext cx="4419600" cy="1569660"/>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rtlCol="0">
            <a:spAutoFit/>
          </a:bodyPr>
          <a:lstStyle/>
          <a:p>
            <a:r>
              <a:rPr lang="en-US" sz="2400" b="1" dirty="0" smtClean="0">
                <a:latin typeface="Palatino Linotype" panose="02040502050505030304" pitchFamily="18" charset="0"/>
              </a:rPr>
              <a:t>Isaiah 15:5 </a:t>
            </a:r>
            <a:r>
              <a:rPr lang="en-US" sz="2400" dirty="0" smtClean="0">
                <a:latin typeface="Palatino Linotype" panose="02040502050505030304" pitchFamily="18" charset="0"/>
              </a:rPr>
              <a:t>(</a:t>
            </a:r>
            <a:r>
              <a:rPr lang="en-US" sz="2400" dirty="0">
                <a:latin typeface="Palatino Linotype" panose="02040502050505030304" pitchFamily="18" charset="0"/>
              </a:rPr>
              <a:t>NASB)</a:t>
            </a:r>
          </a:p>
          <a:p>
            <a:r>
              <a:rPr lang="en-US" sz="2400" dirty="0">
                <a:latin typeface="Palatino Linotype" panose="02040502050505030304" pitchFamily="18" charset="0"/>
              </a:rPr>
              <a:t>My heart cries out for Moab;</a:t>
            </a:r>
            <a:r>
              <a:rPr lang="en-US" sz="2400" dirty="0" smtClean="0">
                <a:latin typeface="Palatino Linotype" panose="02040502050505030304" pitchFamily="18" charset="0"/>
              </a:rPr>
              <a:t/>
            </a:r>
            <a:br>
              <a:rPr lang="en-US" sz="2400" dirty="0" smtClean="0">
                <a:latin typeface="Palatino Linotype" panose="02040502050505030304" pitchFamily="18" charset="0"/>
              </a:rPr>
            </a:br>
            <a:r>
              <a:rPr lang="en-US" sz="2400" dirty="0">
                <a:latin typeface="Palatino Linotype" panose="02040502050505030304" pitchFamily="18" charset="0"/>
              </a:rPr>
              <a:t>His fugitives are as far as </a:t>
            </a:r>
            <a:r>
              <a:rPr lang="en-US" sz="2400" b="1" dirty="0" err="1">
                <a:latin typeface="Palatino Linotype" panose="02040502050505030304" pitchFamily="18" charset="0"/>
              </a:rPr>
              <a:t>Zoar</a:t>
            </a:r>
            <a:r>
              <a:rPr lang="en-US" sz="2400" dirty="0">
                <a:latin typeface="Palatino Linotype" panose="02040502050505030304" pitchFamily="18" charset="0"/>
              </a:rPr>
              <a:t> and </a:t>
            </a:r>
            <a:r>
              <a:rPr lang="en-US" sz="2400" dirty="0" err="1" smtClean="0">
                <a:latin typeface="Palatino Linotype" panose="02040502050505030304" pitchFamily="18" charset="0"/>
              </a:rPr>
              <a:t>Eglath-shelishiyah</a:t>
            </a:r>
            <a:endParaRPr lang="en-US" sz="2400" dirty="0" smtClean="0">
              <a:latin typeface="Palatino Linotype" panose="02040502050505030304" pitchFamily="18" charset="0"/>
            </a:endParaRPr>
          </a:p>
        </p:txBody>
      </p:sp>
      <p:sp>
        <p:nvSpPr>
          <p:cNvPr id="5" name="TextBox 4"/>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7" name="TextBox 6"/>
          <p:cNvSpPr txBox="1"/>
          <p:nvPr/>
        </p:nvSpPr>
        <p:spPr>
          <a:xfrm>
            <a:off x="3575858" y="4507468"/>
            <a:ext cx="803564" cy="369332"/>
          </a:xfrm>
          <a:prstGeom prst="rect">
            <a:avLst/>
          </a:prstGeom>
          <a:noFill/>
        </p:spPr>
        <p:txBody>
          <a:bodyPr wrap="square" rtlCol="0">
            <a:spAutoFit/>
          </a:bodyPr>
          <a:lstStyle/>
          <a:p>
            <a:r>
              <a:rPr lang="en-US" b="1" dirty="0" smtClean="0"/>
              <a:t>Nebo?</a:t>
            </a:r>
            <a:endParaRPr lang="en-US" b="1" dirty="0"/>
          </a:p>
        </p:txBody>
      </p:sp>
      <p:sp>
        <p:nvSpPr>
          <p:cNvPr id="8" name="TextBox 7"/>
          <p:cNvSpPr txBox="1"/>
          <p:nvPr/>
        </p:nvSpPr>
        <p:spPr>
          <a:xfrm rot="18061880">
            <a:off x="3544977" y="2362200"/>
            <a:ext cx="803564" cy="369332"/>
          </a:xfrm>
          <a:prstGeom prst="rect">
            <a:avLst/>
          </a:prstGeom>
          <a:noFill/>
        </p:spPr>
        <p:txBody>
          <a:bodyPr wrap="square" rtlCol="0">
            <a:spAutoFit/>
          </a:bodyPr>
          <a:lstStyle/>
          <a:p>
            <a:r>
              <a:rPr lang="en-US" b="1" dirty="0" smtClean="0"/>
              <a:t>Gilead</a:t>
            </a:r>
            <a:endParaRPr lang="en-US" b="1" dirty="0"/>
          </a:p>
        </p:txBody>
      </p:sp>
      <p:sp>
        <p:nvSpPr>
          <p:cNvPr id="9" name="TextBox 8"/>
          <p:cNvSpPr txBox="1"/>
          <p:nvPr/>
        </p:nvSpPr>
        <p:spPr>
          <a:xfrm>
            <a:off x="3581400" y="762000"/>
            <a:ext cx="803564" cy="646331"/>
          </a:xfrm>
          <a:prstGeom prst="rect">
            <a:avLst/>
          </a:prstGeom>
          <a:noFill/>
        </p:spPr>
        <p:txBody>
          <a:bodyPr wrap="square" rtlCol="0">
            <a:spAutoFit/>
          </a:bodyPr>
          <a:lstStyle/>
          <a:p>
            <a:r>
              <a:rPr lang="en-US" b="1" dirty="0" smtClean="0"/>
              <a:t>aka, Dan</a:t>
            </a:r>
            <a:endParaRPr lang="en-US" b="1" dirty="0"/>
          </a:p>
        </p:txBody>
      </p:sp>
      <p:sp>
        <p:nvSpPr>
          <p:cNvPr id="13" name="TextBox 12"/>
          <p:cNvSpPr txBox="1"/>
          <p:nvPr/>
        </p:nvSpPr>
        <p:spPr>
          <a:xfrm rot="20025246">
            <a:off x="498034" y="3062716"/>
            <a:ext cx="1294147" cy="830997"/>
          </a:xfrm>
          <a:prstGeom prst="rect">
            <a:avLst/>
          </a:prstGeom>
          <a:noFill/>
        </p:spPr>
        <p:txBody>
          <a:bodyPr wrap="square" rtlCol="0">
            <a:spAutoFit/>
          </a:bodyPr>
          <a:lstStyle/>
          <a:p>
            <a:pPr algn="ctr"/>
            <a:r>
              <a:rPr lang="en-US" sz="2400" b="1" i="1" dirty="0" smtClean="0"/>
              <a:t>Western Sea</a:t>
            </a:r>
            <a:endParaRPr lang="en-US" sz="2400" b="1" i="1" dirty="0"/>
          </a:p>
        </p:txBody>
      </p:sp>
      <p:sp>
        <p:nvSpPr>
          <p:cNvPr id="14" name="TextBox 13"/>
          <p:cNvSpPr txBox="1"/>
          <p:nvPr/>
        </p:nvSpPr>
        <p:spPr>
          <a:xfrm>
            <a:off x="1905000" y="5410200"/>
            <a:ext cx="883920" cy="369332"/>
          </a:xfrm>
          <a:prstGeom prst="rect">
            <a:avLst/>
          </a:prstGeom>
          <a:noFill/>
        </p:spPr>
        <p:txBody>
          <a:bodyPr wrap="square" rtlCol="0">
            <a:spAutoFit/>
          </a:bodyPr>
          <a:lstStyle/>
          <a:p>
            <a:r>
              <a:rPr lang="en-US" b="1" dirty="0" smtClean="0"/>
              <a:t>NEGEV</a:t>
            </a:r>
            <a:endParaRPr lang="en-US" b="1" dirty="0"/>
          </a:p>
        </p:txBody>
      </p:sp>
      <p:sp>
        <p:nvSpPr>
          <p:cNvPr id="15" name="TextBox 14"/>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
        <p:nvSpPr>
          <p:cNvPr id="16" name="TextBox 15"/>
          <p:cNvSpPr txBox="1"/>
          <p:nvPr/>
        </p:nvSpPr>
        <p:spPr>
          <a:xfrm>
            <a:off x="4572000" y="1091148"/>
            <a:ext cx="4419600" cy="378565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rtlCol="0">
            <a:spAutoFit/>
          </a:bodyPr>
          <a:lstStyle/>
          <a:p>
            <a:r>
              <a:rPr lang="en-US" sz="2400" b="1" dirty="0" smtClean="0">
                <a:latin typeface="Palatino Linotype" panose="02040502050505030304" pitchFamily="18" charset="0"/>
              </a:rPr>
              <a:t>Jeremiah 48 </a:t>
            </a:r>
            <a:r>
              <a:rPr lang="en-US" sz="2400" dirty="0" smtClean="0">
                <a:latin typeface="Palatino Linotype" panose="02040502050505030304" pitchFamily="18" charset="0"/>
              </a:rPr>
              <a:t>(</a:t>
            </a:r>
            <a:r>
              <a:rPr lang="en-US" sz="2400" dirty="0">
                <a:latin typeface="Palatino Linotype" panose="02040502050505030304" pitchFamily="18" charset="0"/>
              </a:rPr>
              <a:t>NASB)</a:t>
            </a:r>
          </a:p>
          <a:p>
            <a:r>
              <a:rPr lang="en-US" sz="2400" b="1" baseline="30000" dirty="0">
                <a:latin typeface="Palatino Linotype" panose="02040502050505030304" pitchFamily="18" charset="0"/>
              </a:rPr>
              <a:t>34 </a:t>
            </a:r>
            <a:r>
              <a:rPr lang="en-US" sz="2400" dirty="0">
                <a:latin typeface="Palatino Linotype" panose="02040502050505030304" pitchFamily="18" charset="0"/>
              </a:rPr>
              <a:t>From the outcry at </a:t>
            </a:r>
            <a:r>
              <a:rPr lang="en-US" sz="2400" dirty="0" err="1">
                <a:latin typeface="Palatino Linotype" panose="02040502050505030304" pitchFamily="18" charset="0"/>
              </a:rPr>
              <a:t>Heshbon</a:t>
            </a:r>
            <a:r>
              <a:rPr lang="en-US" sz="2400" dirty="0">
                <a:latin typeface="Palatino Linotype" panose="02040502050505030304" pitchFamily="18" charset="0"/>
              </a:rPr>
              <a:t> even to </a:t>
            </a:r>
            <a:r>
              <a:rPr lang="en-US" sz="2400" dirty="0" err="1">
                <a:latin typeface="Palatino Linotype" panose="02040502050505030304" pitchFamily="18" charset="0"/>
              </a:rPr>
              <a:t>Elealeh</a:t>
            </a:r>
            <a:r>
              <a:rPr lang="en-US" sz="2400" dirty="0">
                <a:latin typeface="Palatino Linotype" panose="02040502050505030304" pitchFamily="18" charset="0"/>
              </a:rPr>
              <a:t>, even to </a:t>
            </a:r>
            <a:r>
              <a:rPr lang="en-US" sz="2400" dirty="0" err="1">
                <a:latin typeface="Palatino Linotype" panose="02040502050505030304" pitchFamily="18" charset="0"/>
              </a:rPr>
              <a:t>Jahaz</a:t>
            </a:r>
            <a:r>
              <a:rPr lang="en-US" sz="2400" dirty="0">
                <a:latin typeface="Palatino Linotype" panose="02040502050505030304" pitchFamily="18" charset="0"/>
              </a:rPr>
              <a:t> they have </a:t>
            </a:r>
            <a:r>
              <a:rPr lang="en-US" sz="2400" dirty="0" smtClean="0">
                <a:latin typeface="Palatino Linotype" panose="02040502050505030304" pitchFamily="18" charset="0"/>
              </a:rPr>
              <a:t>raised </a:t>
            </a:r>
            <a:r>
              <a:rPr lang="en-US" sz="2400" dirty="0">
                <a:latin typeface="Palatino Linotype" panose="02040502050505030304" pitchFamily="18" charset="0"/>
              </a:rPr>
              <a:t>their voice, from </a:t>
            </a:r>
            <a:r>
              <a:rPr lang="en-US" sz="2400" b="1" dirty="0" err="1">
                <a:latin typeface="Palatino Linotype" panose="02040502050505030304" pitchFamily="18" charset="0"/>
              </a:rPr>
              <a:t>Zoar</a:t>
            </a:r>
            <a:r>
              <a:rPr lang="en-US" sz="2400" dirty="0">
                <a:latin typeface="Palatino Linotype" panose="02040502050505030304" pitchFamily="18" charset="0"/>
              </a:rPr>
              <a:t> even to </a:t>
            </a:r>
            <a:r>
              <a:rPr lang="en-US" sz="2400" dirty="0" err="1" smtClean="0">
                <a:latin typeface="Palatino Linotype" panose="02040502050505030304" pitchFamily="18" charset="0"/>
              </a:rPr>
              <a:t>Horonaim</a:t>
            </a:r>
            <a:r>
              <a:rPr lang="en-US" sz="2400" dirty="0" smtClean="0">
                <a:latin typeface="Palatino Linotype" panose="02040502050505030304" pitchFamily="18" charset="0"/>
              </a:rPr>
              <a:t> and </a:t>
            </a:r>
            <a:r>
              <a:rPr lang="en-US" sz="2400" dirty="0">
                <a:latin typeface="Palatino Linotype" panose="02040502050505030304" pitchFamily="18" charset="0"/>
              </a:rPr>
              <a:t>to </a:t>
            </a:r>
            <a:r>
              <a:rPr lang="en-US" sz="2400" dirty="0" err="1">
                <a:latin typeface="Palatino Linotype" panose="02040502050505030304" pitchFamily="18" charset="0"/>
              </a:rPr>
              <a:t>Eglath-shelishiyah</a:t>
            </a:r>
            <a:r>
              <a:rPr lang="en-US" sz="2400" dirty="0">
                <a:latin typeface="Palatino Linotype" panose="02040502050505030304" pitchFamily="18" charset="0"/>
              </a:rPr>
              <a:t>; for even the waters of </a:t>
            </a:r>
            <a:r>
              <a:rPr lang="en-US" sz="2400" dirty="0" err="1">
                <a:latin typeface="Palatino Linotype" panose="02040502050505030304" pitchFamily="18" charset="0"/>
              </a:rPr>
              <a:t>Nimrim</a:t>
            </a:r>
            <a:r>
              <a:rPr lang="en-US" sz="2400" dirty="0">
                <a:latin typeface="Palatino Linotype" panose="02040502050505030304" pitchFamily="18" charset="0"/>
              </a:rPr>
              <a:t> will become desolate. </a:t>
            </a:r>
            <a:r>
              <a:rPr lang="en-US" sz="2400" b="1" baseline="30000" dirty="0">
                <a:latin typeface="Palatino Linotype" panose="02040502050505030304" pitchFamily="18" charset="0"/>
              </a:rPr>
              <a:t>35 </a:t>
            </a:r>
            <a:r>
              <a:rPr lang="en-US" sz="2400" dirty="0">
                <a:latin typeface="Palatino Linotype" panose="02040502050505030304" pitchFamily="18" charset="0"/>
              </a:rPr>
              <a:t>I will make an end of Moab,” declares the </a:t>
            </a:r>
            <a:r>
              <a:rPr lang="en-US" sz="2400" cap="small" dirty="0" smtClean="0">
                <a:latin typeface="Palatino Linotype" panose="02040502050505030304" pitchFamily="18" charset="0"/>
              </a:rPr>
              <a:t>Lord</a:t>
            </a:r>
            <a:endParaRPr lang="en-US" sz="2400" dirty="0" smtClean="0">
              <a:latin typeface="Palatino Linotype" panose="02040502050505030304" pitchFamily="18" charset="0"/>
            </a:endParaRPr>
          </a:p>
        </p:txBody>
      </p:sp>
    </p:spTree>
    <p:extLst>
      <p:ext uri="{BB962C8B-B14F-4D97-AF65-F5344CB8AC3E}">
        <p14:creationId xmlns:p14="http://schemas.microsoft.com/office/powerpoint/2010/main" val="145313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00600" y="2527518"/>
            <a:ext cx="4069080" cy="1815882"/>
          </a:xfrm>
          <a:prstGeom prst="rect">
            <a:avLst/>
          </a:prstGeom>
          <a:noFill/>
        </p:spPr>
        <p:txBody>
          <a:bodyPr wrap="square" rtlCol="0">
            <a:spAutoFit/>
          </a:bodyPr>
          <a:lstStyle/>
          <a:p>
            <a:r>
              <a:rPr lang="en-US" sz="2800" b="1" dirty="0" smtClean="0"/>
              <a:t>It seems Sodom was in this area (some suppose perhaps even in a location now under water)</a:t>
            </a:r>
            <a:endParaRPr lang="en-US" sz="28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5" name="TextBox 4"/>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7" name="TextBox 6"/>
          <p:cNvSpPr txBox="1"/>
          <p:nvPr/>
        </p:nvSpPr>
        <p:spPr>
          <a:xfrm>
            <a:off x="3575858" y="4507468"/>
            <a:ext cx="803564" cy="369332"/>
          </a:xfrm>
          <a:prstGeom prst="rect">
            <a:avLst/>
          </a:prstGeom>
          <a:noFill/>
        </p:spPr>
        <p:txBody>
          <a:bodyPr wrap="square" rtlCol="0">
            <a:spAutoFit/>
          </a:bodyPr>
          <a:lstStyle/>
          <a:p>
            <a:r>
              <a:rPr lang="en-US" b="1" dirty="0" smtClean="0"/>
              <a:t>Nebo?</a:t>
            </a:r>
            <a:endParaRPr lang="en-US" b="1" dirty="0"/>
          </a:p>
        </p:txBody>
      </p:sp>
      <p:sp>
        <p:nvSpPr>
          <p:cNvPr id="8" name="TextBox 7"/>
          <p:cNvSpPr txBox="1"/>
          <p:nvPr/>
        </p:nvSpPr>
        <p:spPr>
          <a:xfrm rot="18061880">
            <a:off x="3544977" y="2362200"/>
            <a:ext cx="803564" cy="369332"/>
          </a:xfrm>
          <a:prstGeom prst="rect">
            <a:avLst/>
          </a:prstGeom>
          <a:noFill/>
        </p:spPr>
        <p:txBody>
          <a:bodyPr wrap="square" rtlCol="0">
            <a:spAutoFit/>
          </a:bodyPr>
          <a:lstStyle/>
          <a:p>
            <a:r>
              <a:rPr lang="en-US" b="1" dirty="0" smtClean="0"/>
              <a:t>Gilead</a:t>
            </a:r>
            <a:endParaRPr lang="en-US" b="1" dirty="0"/>
          </a:p>
        </p:txBody>
      </p:sp>
      <p:sp>
        <p:nvSpPr>
          <p:cNvPr id="9" name="TextBox 8"/>
          <p:cNvSpPr txBox="1"/>
          <p:nvPr/>
        </p:nvSpPr>
        <p:spPr>
          <a:xfrm>
            <a:off x="3581400" y="762000"/>
            <a:ext cx="803564" cy="646331"/>
          </a:xfrm>
          <a:prstGeom prst="rect">
            <a:avLst/>
          </a:prstGeom>
          <a:noFill/>
        </p:spPr>
        <p:txBody>
          <a:bodyPr wrap="square" rtlCol="0">
            <a:spAutoFit/>
          </a:bodyPr>
          <a:lstStyle/>
          <a:p>
            <a:r>
              <a:rPr lang="en-US" b="1" dirty="0" smtClean="0"/>
              <a:t>aka, Dan</a:t>
            </a:r>
            <a:endParaRPr lang="en-US" b="1" dirty="0"/>
          </a:p>
        </p:txBody>
      </p:sp>
      <p:sp>
        <p:nvSpPr>
          <p:cNvPr id="13" name="TextBox 12"/>
          <p:cNvSpPr txBox="1"/>
          <p:nvPr/>
        </p:nvSpPr>
        <p:spPr>
          <a:xfrm rot="20025246">
            <a:off x="498034" y="3062716"/>
            <a:ext cx="1294147" cy="830997"/>
          </a:xfrm>
          <a:prstGeom prst="rect">
            <a:avLst/>
          </a:prstGeom>
          <a:noFill/>
        </p:spPr>
        <p:txBody>
          <a:bodyPr wrap="square" rtlCol="0">
            <a:spAutoFit/>
          </a:bodyPr>
          <a:lstStyle/>
          <a:p>
            <a:pPr algn="ctr"/>
            <a:r>
              <a:rPr lang="en-US" sz="2400" b="1" i="1" dirty="0" smtClean="0"/>
              <a:t>Western Sea</a:t>
            </a:r>
            <a:endParaRPr lang="en-US" sz="2400" b="1" i="1" dirty="0"/>
          </a:p>
        </p:txBody>
      </p:sp>
      <p:sp>
        <p:nvSpPr>
          <p:cNvPr id="14" name="TextBox 13"/>
          <p:cNvSpPr txBox="1"/>
          <p:nvPr/>
        </p:nvSpPr>
        <p:spPr>
          <a:xfrm>
            <a:off x="1905000" y="5410200"/>
            <a:ext cx="883920" cy="369332"/>
          </a:xfrm>
          <a:prstGeom prst="rect">
            <a:avLst/>
          </a:prstGeom>
          <a:noFill/>
        </p:spPr>
        <p:txBody>
          <a:bodyPr wrap="square" rtlCol="0">
            <a:spAutoFit/>
          </a:bodyPr>
          <a:lstStyle/>
          <a:p>
            <a:r>
              <a:rPr lang="en-US" b="1" dirty="0" smtClean="0"/>
              <a:t>NEGEV</a:t>
            </a:r>
            <a:endParaRPr lang="en-US" b="1" dirty="0"/>
          </a:p>
        </p:txBody>
      </p:sp>
      <p:sp>
        <p:nvSpPr>
          <p:cNvPr id="15" name="TextBox 14"/>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
        <p:nvSpPr>
          <p:cNvPr id="3" name="TextBox 2"/>
          <p:cNvSpPr txBox="1"/>
          <p:nvPr/>
        </p:nvSpPr>
        <p:spPr>
          <a:xfrm>
            <a:off x="4588764" y="4734510"/>
            <a:ext cx="3319272" cy="1364299"/>
          </a:xfrm>
          <a:prstGeom prst="rect">
            <a:avLst/>
          </a:prstGeom>
          <a:noFill/>
        </p:spPr>
        <p:txBody>
          <a:bodyPr wrap="square" rtlCol="0">
            <a:spAutoFit/>
          </a:bodyPr>
          <a:lstStyle/>
          <a:p>
            <a:r>
              <a:rPr lang="en-US" sz="2800" dirty="0" smtClean="0"/>
              <a:t>Extra-Biblical sources from the 1</a:t>
            </a:r>
            <a:r>
              <a:rPr lang="en-US" sz="2800" baseline="30000" dirty="0" smtClean="0"/>
              <a:t>st</a:t>
            </a:r>
            <a:r>
              <a:rPr lang="en-US" sz="2800" dirty="0" smtClean="0"/>
              <a:t> century and later</a:t>
            </a:r>
            <a:endParaRPr lang="en-US" sz="2800" dirty="0"/>
          </a:p>
        </p:txBody>
      </p:sp>
      <p:sp>
        <p:nvSpPr>
          <p:cNvPr id="4" name="Oval 3"/>
          <p:cNvSpPr/>
          <p:nvPr/>
        </p:nvSpPr>
        <p:spPr>
          <a:xfrm>
            <a:off x="2971800" y="5791200"/>
            <a:ext cx="709903" cy="761370"/>
          </a:xfrm>
          <a:prstGeom prst="ellipse">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5767305">
            <a:off x="3565532" y="5408286"/>
            <a:ext cx="898377" cy="1163385"/>
          </a:xfrm>
          <a:prstGeom prst="upArrow">
            <a:avLst>
              <a:gd name="adj1" fmla="val 54296"/>
              <a:gd name="adj2" fmla="val 500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92" t="8265" r="15376" b="12301"/>
          <a:stretch/>
        </p:blipFill>
        <p:spPr bwMode="auto">
          <a:xfrm>
            <a:off x="-28373" y="1047274"/>
            <a:ext cx="9172373" cy="581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499" t="11042" r="15001" b="13502"/>
          <a:stretch/>
        </p:blipFill>
        <p:spPr bwMode="auto">
          <a:xfrm>
            <a:off x="-60960" y="1338311"/>
            <a:ext cx="9204960" cy="551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6876" t="16895" r="8375" b="14928"/>
          <a:stretch/>
        </p:blipFill>
        <p:spPr bwMode="auto">
          <a:xfrm>
            <a:off x="0" y="1870717"/>
            <a:ext cx="9113520" cy="498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23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animEffect transition="in" filter="fade">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hidden"/>
                                      </p:to>
                                    </p:set>
                                  </p:childTnLst>
                                </p:cTn>
                              </p:par>
                              <p:par>
                                <p:cTn id="29" presetID="53" presetClass="entr" presetSubtype="16"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p:cTn id="31" dur="500" fill="hold"/>
                                        <p:tgtEl>
                                          <p:spTgt spid="2051"/>
                                        </p:tgtEl>
                                        <p:attrNameLst>
                                          <p:attrName>ppt_w</p:attrName>
                                        </p:attrNameLst>
                                      </p:cBhvr>
                                      <p:tavLst>
                                        <p:tav tm="0">
                                          <p:val>
                                            <p:fltVal val="0"/>
                                          </p:val>
                                        </p:tav>
                                        <p:tav tm="100000">
                                          <p:val>
                                            <p:strVal val="#ppt_w"/>
                                          </p:val>
                                        </p:tav>
                                      </p:tavLst>
                                    </p:anim>
                                    <p:anim calcmode="lin" valueType="num">
                                      <p:cBhvr>
                                        <p:cTn id="32" dur="500" fill="hold"/>
                                        <p:tgtEl>
                                          <p:spTgt spid="2051"/>
                                        </p:tgtEl>
                                        <p:attrNameLst>
                                          <p:attrName>ppt_h</p:attrName>
                                        </p:attrNameLst>
                                      </p:cBhvr>
                                      <p:tavLst>
                                        <p:tav tm="0">
                                          <p:val>
                                            <p:fltVal val="0"/>
                                          </p:val>
                                        </p:tav>
                                        <p:tav tm="100000">
                                          <p:val>
                                            <p:strVal val="#ppt_h"/>
                                          </p:val>
                                        </p:tav>
                                      </p:tavLst>
                                    </p:anim>
                                    <p:animEffect transition="in" filter="fade">
                                      <p:cBhvr>
                                        <p:cTn id="33" dur="500"/>
                                        <p:tgtEl>
                                          <p:spTgt spid="205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2051"/>
                                        </p:tgtEl>
                                        <p:attrNameLst>
                                          <p:attrName>style.visibility</p:attrName>
                                        </p:attrNameLst>
                                      </p:cBhvr>
                                      <p:to>
                                        <p:strVal val="hidden"/>
                                      </p:to>
                                    </p:set>
                                  </p:childTnLst>
                                </p:cTn>
                              </p:par>
                              <p:par>
                                <p:cTn id="38" presetID="53" presetClass="entr" presetSubtype="16" fill="hold" nodeType="withEffect">
                                  <p:stCondLst>
                                    <p:cond delay="0"/>
                                  </p:stCondLst>
                                  <p:childTnLst>
                                    <p:set>
                                      <p:cBhvr>
                                        <p:cTn id="39" dur="1" fill="hold">
                                          <p:stCondLst>
                                            <p:cond delay="0"/>
                                          </p:stCondLst>
                                        </p:cTn>
                                        <p:tgtEl>
                                          <p:spTgt spid="2052"/>
                                        </p:tgtEl>
                                        <p:attrNameLst>
                                          <p:attrName>style.visibility</p:attrName>
                                        </p:attrNameLst>
                                      </p:cBhvr>
                                      <p:to>
                                        <p:strVal val="visible"/>
                                      </p:to>
                                    </p:set>
                                    <p:anim calcmode="lin" valueType="num">
                                      <p:cBhvr>
                                        <p:cTn id="40" dur="500" fill="hold"/>
                                        <p:tgtEl>
                                          <p:spTgt spid="2052"/>
                                        </p:tgtEl>
                                        <p:attrNameLst>
                                          <p:attrName>ppt_w</p:attrName>
                                        </p:attrNameLst>
                                      </p:cBhvr>
                                      <p:tavLst>
                                        <p:tav tm="0">
                                          <p:val>
                                            <p:fltVal val="0"/>
                                          </p:val>
                                        </p:tav>
                                        <p:tav tm="100000">
                                          <p:val>
                                            <p:strVal val="#ppt_w"/>
                                          </p:val>
                                        </p:tav>
                                      </p:tavLst>
                                    </p:anim>
                                    <p:anim calcmode="lin" valueType="num">
                                      <p:cBhvr>
                                        <p:cTn id="41" dur="500" fill="hold"/>
                                        <p:tgtEl>
                                          <p:spTgt spid="2052"/>
                                        </p:tgtEl>
                                        <p:attrNameLst>
                                          <p:attrName>ppt_h</p:attrName>
                                        </p:attrNameLst>
                                      </p:cBhvr>
                                      <p:tavLst>
                                        <p:tav tm="0">
                                          <p:val>
                                            <p:fltVal val="0"/>
                                          </p:val>
                                        </p:tav>
                                        <p:tav tm="100000">
                                          <p:val>
                                            <p:strVal val="#ppt_h"/>
                                          </p:val>
                                        </p:tav>
                                      </p:tavLst>
                                    </p:anim>
                                    <p:animEffect transition="in" filter="fade">
                                      <p:cBhvr>
                                        <p:cTn id="4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5" name="TextBox 4"/>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7" name="TextBox 6"/>
          <p:cNvSpPr txBox="1"/>
          <p:nvPr/>
        </p:nvSpPr>
        <p:spPr>
          <a:xfrm>
            <a:off x="3575858" y="4507468"/>
            <a:ext cx="803564" cy="369332"/>
          </a:xfrm>
          <a:prstGeom prst="rect">
            <a:avLst/>
          </a:prstGeom>
          <a:noFill/>
        </p:spPr>
        <p:txBody>
          <a:bodyPr wrap="square" rtlCol="0">
            <a:spAutoFit/>
          </a:bodyPr>
          <a:lstStyle/>
          <a:p>
            <a:r>
              <a:rPr lang="en-US" b="1" dirty="0" smtClean="0"/>
              <a:t>Nebo?</a:t>
            </a:r>
            <a:endParaRPr lang="en-US" b="1" dirty="0"/>
          </a:p>
        </p:txBody>
      </p:sp>
      <p:sp>
        <p:nvSpPr>
          <p:cNvPr id="8" name="TextBox 7"/>
          <p:cNvSpPr txBox="1"/>
          <p:nvPr/>
        </p:nvSpPr>
        <p:spPr>
          <a:xfrm rot="18061880">
            <a:off x="3544977" y="2362200"/>
            <a:ext cx="803564" cy="369332"/>
          </a:xfrm>
          <a:prstGeom prst="rect">
            <a:avLst/>
          </a:prstGeom>
          <a:noFill/>
        </p:spPr>
        <p:txBody>
          <a:bodyPr wrap="square" rtlCol="0">
            <a:spAutoFit/>
          </a:bodyPr>
          <a:lstStyle/>
          <a:p>
            <a:r>
              <a:rPr lang="en-US" b="1" dirty="0" smtClean="0"/>
              <a:t>Gilead</a:t>
            </a:r>
            <a:endParaRPr lang="en-US" b="1" dirty="0"/>
          </a:p>
        </p:txBody>
      </p:sp>
      <p:sp>
        <p:nvSpPr>
          <p:cNvPr id="9" name="TextBox 8"/>
          <p:cNvSpPr txBox="1"/>
          <p:nvPr/>
        </p:nvSpPr>
        <p:spPr>
          <a:xfrm>
            <a:off x="3581400" y="762000"/>
            <a:ext cx="803564" cy="646331"/>
          </a:xfrm>
          <a:prstGeom prst="rect">
            <a:avLst/>
          </a:prstGeom>
          <a:noFill/>
        </p:spPr>
        <p:txBody>
          <a:bodyPr wrap="square" rtlCol="0">
            <a:spAutoFit/>
          </a:bodyPr>
          <a:lstStyle/>
          <a:p>
            <a:r>
              <a:rPr lang="en-US" b="1" dirty="0" smtClean="0"/>
              <a:t>aka, Dan</a:t>
            </a:r>
            <a:endParaRPr lang="en-US" b="1" dirty="0"/>
          </a:p>
        </p:txBody>
      </p:sp>
      <p:sp>
        <p:nvSpPr>
          <p:cNvPr id="13" name="TextBox 12"/>
          <p:cNvSpPr txBox="1"/>
          <p:nvPr/>
        </p:nvSpPr>
        <p:spPr>
          <a:xfrm rot="20025246">
            <a:off x="498034" y="3062716"/>
            <a:ext cx="1294147" cy="830997"/>
          </a:xfrm>
          <a:prstGeom prst="rect">
            <a:avLst/>
          </a:prstGeom>
          <a:noFill/>
        </p:spPr>
        <p:txBody>
          <a:bodyPr wrap="square" rtlCol="0">
            <a:spAutoFit/>
          </a:bodyPr>
          <a:lstStyle/>
          <a:p>
            <a:pPr algn="ctr"/>
            <a:r>
              <a:rPr lang="en-US" sz="2400" b="1" i="1" dirty="0" smtClean="0"/>
              <a:t>Western Sea</a:t>
            </a:r>
            <a:endParaRPr lang="en-US" sz="2400" b="1" i="1" dirty="0"/>
          </a:p>
        </p:txBody>
      </p:sp>
      <p:sp>
        <p:nvSpPr>
          <p:cNvPr id="14" name="TextBox 13"/>
          <p:cNvSpPr txBox="1"/>
          <p:nvPr/>
        </p:nvSpPr>
        <p:spPr>
          <a:xfrm>
            <a:off x="1905000" y="5410200"/>
            <a:ext cx="883920" cy="369332"/>
          </a:xfrm>
          <a:prstGeom prst="rect">
            <a:avLst/>
          </a:prstGeom>
          <a:noFill/>
        </p:spPr>
        <p:txBody>
          <a:bodyPr wrap="square" rtlCol="0">
            <a:spAutoFit/>
          </a:bodyPr>
          <a:lstStyle/>
          <a:p>
            <a:r>
              <a:rPr lang="en-US" b="1" dirty="0" smtClean="0"/>
              <a:t>NEGEV</a:t>
            </a:r>
            <a:endParaRPr lang="en-US" b="1" dirty="0"/>
          </a:p>
        </p:txBody>
      </p:sp>
      <p:sp>
        <p:nvSpPr>
          <p:cNvPr id="15" name="TextBox 14"/>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
        <p:nvSpPr>
          <p:cNvPr id="4" name="Oval 3"/>
          <p:cNvSpPr/>
          <p:nvPr/>
        </p:nvSpPr>
        <p:spPr>
          <a:xfrm>
            <a:off x="2971800" y="5791200"/>
            <a:ext cx="709903" cy="761370"/>
          </a:xfrm>
          <a:prstGeom prst="ellipse">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87689" y="1137821"/>
            <a:ext cx="3699111" cy="4154984"/>
          </a:xfrm>
          <a:prstGeom prst="rect">
            <a:avLst/>
          </a:prstGeom>
          <a:noFill/>
        </p:spPr>
        <p:txBody>
          <a:bodyPr wrap="square" rtlCol="0">
            <a:spAutoFit/>
          </a:bodyPr>
          <a:lstStyle/>
          <a:p>
            <a:r>
              <a:rPr lang="en-US" sz="2400" b="1" u="sng" dirty="0" smtClean="0">
                <a:latin typeface="Palatino Linotype" panose="02040502050505030304" pitchFamily="18" charset="0"/>
              </a:rPr>
              <a:t>Genesis </a:t>
            </a:r>
            <a:r>
              <a:rPr lang="en-US" sz="2400" b="1" u="sng" dirty="0" smtClean="0">
                <a:latin typeface="Palatino Linotype" panose="02040502050505030304" pitchFamily="18" charset="0"/>
              </a:rPr>
              <a:t>13</a:t>
            </a:r>
            <a:r>
              <a:rPr lang="en-US" sz="2400" dirty="0" smtClean="0">
                <a:latin typeface="Palatino Linotype" panose="02040502050505030304" pitchFamily="18" charset="0"/>
              </a:rPr>
              <a:t> </a:t>
            </a:r>
            <a:endParaRPr lang="en-US" sz="2400" b="1" baseline="30000" dirty="0" smtClean="0">
              <a:latin typeface="Palatino Linotype" panose="02040502050505030304" pitchFamily="18" charset="0"/>
            </a:endParaRPr>
          </a:p>
          <a:p>
            <a:r>
              <a:rPr lang="en-US" sz="2400" b="1" baseline="30000" dirty="0" smtClean="0">
                <a:latin typeface="Palatino Linotype" panose="02040502050505030304" pitchFamily="18" charset="0"/>
              </a:rPr>
              <a:t>10</a:t>
            </a:r>
            <a:r>
              <a:rPr lang="en-US" sz="2400" b="1" baseline="30000" dirty="0">
                <a:latin typeface="Palatino Linotype" panose="02040502050505030304" pitchFamily="18" charset="0"/>
              </a:rPr>
              <a:t> </a:t>
            </a:r>
            <a:r>
              <a:rPr lang="en-US" sz="2400" dirty="0">
                <a:latin typeface="Palatino Linotype" panose="02040502050505030304" pitchFamily="18" charset="0"/>
              </a:rPr>
              <a:t>Lot lifted up his eyes and saw all the </a:t>
            </a:r>
            <a:r>
              <a:rPr lang="en-US" sz="2400" dirty="0" smtClean="0">
                <a:latin typeface="Palatino Linotype" panose="02040502050505030304" pitchFamily="18" charset="0"/>
              </a:rPr>
              <a:t>valley </a:t>
            </a:r>
            <a:r>
              <a:rPr lang="en-US" sz="2400" dirty="0">
                <a:latin typeface="Palatino Linotype" panose="02040502050505030304" pitchFamily="18" charset="0"/>
              </a:rPr>
              <a:t>of the Jordan, that it was well watered </a:t>
            </a:r>
            <a:r>
              <a:rPr lang="en-US" sz="2400" dirty="0" smtClean="0">
                <a:latin typeface="Palatino Linotype" panose="02040502050505030304" pitchFamily="18" charset="0"/>
              </a:rPr>
              <a:t>everywhere</a:t>
            </a:r>
          </a:p>
          <a:p>
            <a:r>
              <a:rPr lang="en-US" sz="2400" dirty="0" smtClean="0">
                <a:latin typeface="Palatino Linotype" panose="02040502050505030304" pitchFamily="18" charset="0"/>
              </a:rPr>
              <a:t>—</a:t>
            </a:r>
            <a:r>
              <a:rPr lang="en-US" sz="2400" dirty="0">
                <a:latin typeface="Palatino Linotype" panose="02040502050505030304" pitchFamily="18" charset="0"/>
              </a:rPr>
              <a:t>this was before the </a:t>
            </a:r>
            <a:r>
              <a:rPr lang="en-US" sz="2400" cap="small" dirty="0">
                <a:latin typeface="Palatino Linotype" panose="02040502050505030304" pitchFamily="18" charset="0"/>
              </a:rPr>
              <a:t>Lord</a:t>
            </a:r>
            <a:r>
              <a:rPr lang="en-US" sz="2400" dirty="0">
                <a:latin typeface="Palatino Linotype" panose="02040502050505030304" pitchFamily="18" charset="0"/>
              </a:rPr>
              <a:t> destroyed Sodom and Gomorrah</a:t>
            </a:r>
            <a:r>
              <a:rPr lang="en-US" sz="2400" dirty="0" smtClean="0">
                <a:latin typeface="Palatino Linotype" panose="02040502050505030304" pitchFamily="18" charset="0"/>
              </a:rPr>
              <a:t>—</a:t>
            </a:r>
          </a:p>
          <a:p>
            <a:r>
              <a:rPr lang="en-US" sz="2400" dirty="0" smtClean="0">
                <a:latin typeface="Palatino Linotype" panose="02040502050505030304" pitchFamily="18" charset="0"/>
              </a:rPr>
              <a:t>like</a:t>
            </a:r>
            <a:r>
              <a:rPr lang="en-US" sz="2400" dirty="0">
                <a:latin typeface="Palatino Linotype" panose="02040502050505030304" pitchFamily="18" charset="0"/>
              </a:rPr>
              <a:t> the garden of the </a:t>
            </a:r>
            <a:r>
              <a:rPr lang="en-US" sz="2400" cap="small" dirty="0">
                <a:latin typeface="Palatino Linotype" panose="02040502050505030304" pitchFamily="18" charset="0"/>
              </a:rPr>
              <a:t>Lord</a:t>
            </a:r>
            <a:r>
              <a:rPr lang="en-US" sz="2400" dirty="0">
                <a:latin typeface="Palatino Linotype" panose="02040502050505030304" pitchFamily="18" charset="0"/>
              </a:rPr>
              <a:t>, like the land of Egypt as you go to </a:t>
            </a:r>
            <a:r>
              <a:rPr lang="en-US" sz="2400" dirty="0" err="1">
                <a:latin typeface="Palatino Linotype" panose="02040502050505030304" pitchFamily="18" charset="0"/>
              </a:rPr>
              <a:t>Zoar</a:t>
            </a:r>
            <a:r>
              <a:rPr lang="en-US" sz="2400" dirty="0">
                <a:latin typeface="Palatino Linotype" panose="02040502050505030304" pitchFamily="18" charset="0"/>
              </a:rPr>
              <a:t>.</a:t>
            </a:r>
            <a:endParaRPr lang="en-US" sz="2400" dirty="0" smtClean="0">
              <a:latin typeface="Palatino Linotype" panose="02040502050505030304" pitchFamily="18" charset="0"/>
            </a:endParaRPr>
          </a:p>
        </p:txBody>
      </p:sp>
    </p:spTree>
    <p:extLst>
      <p:ext uri="{BB962C8B-B14F-4D97-AF65-F5344CB8AC3E}">
        <p14:creationId xmlns:p14="http://schemas.microsoft.com/office/powerpoint/2010/main" val="88244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p:txBody>
      </p:sp>
      <p:sp>
        <p:nvSpPr>
          <p:cNvPr id="6" name="Rectangle 5"/>
          <p:cNvSpPr/>
          <p:nvPr/>
        </p:nvSpPr>
        <p:spPr>
          <a:xfrm>
            <a:off x="814174" y="3101876"/>
            <a:ext cx="7263026" cy="2308324"/>
          </a:xfrm>
          <a:prstGeom prst="rect">
            <a:avLst/>
          </a:prstGeom>
        </p:spPr>
        <p:txBody>
          <a:bodyPr wrap="square">
            <a:spAutoFit/>
          </a:bodyPr>
          <a:lstStyle/>
          <a:p>
            <a:r>
              <a:rPr lang="en-US" sz="2400" b="1" dirty="0" smtClean="0">
                <a:latin typeface="Palatino Linotype" panose="02040502050505030304" pitchFamily="18" charset="0"/>
              </a:rPr>
              <a:t>Deuteronomy 29</a:t>
            </a:r>
          </a:p>
          <a:p>
            <a:r>
              <a:rPr lang="en-US" sz="2400" b="1" baseline="30000" dirty="0" smtClean="0">
                <a:latin typeface="Palatino Linotype" panose="02040502050505030304" pitchFamily="18" charset="0"/>
              </a:rPr>
              <a:t>23</a:t>
            </a:r>
            <a:r>
              <a:rPr lang="en-US" sz="2400" b="1" baseline="30000" dirty="0">
                <a:latin typeface="Palatino Linotype" panose="02040502050505030304" pitchFamily="18" charset="0"/>
              </a:rPr>
              <a:t> </a:t>
            </a:r>
            <a:r>
              <a:rPr lang="en-US" sz="2400" dirty="0">
                <a:latin typeface="Palatino Linotype" panose="02040502050505030304" pitchFamily="18" charset="0"/>
              </a:rPr>
              <a:t>‘All its land is brimstone and salt, a burning </a:t>
            </a:r>
            <a:r>
              <a:rPr lang="en-US" sz="2400" dirty="0" smtClean="0">
                <a:latin typeface="Palatino Linotype" panose="02040502050505030304" pitchFamily="18" charset="0"/>
              </a:rPr>
              <a:t>waste, unsown </a:t>
            </a:r>
            <a:r>
              <a:rPr lang="en-US" sz="2400" dirty="0">
                <a:latin typeface="Palatino Linotype" panose="02040502050505030304" pitchFamily="18" charset="0"/>
              </a:rPr>
              <a:t>and unproductive, and no grass </a:t>
            </a:r>
            <a:r>
              <a:rPr lang="en-US" sz="2400" dirty="0" smtClean="0">
                <a:latin typeface="Palatino Linotype" panose="02040502050505030304" pitchFamily="18" charset="0"/>
              </a:rPr>
              <a:t>grows in </a:t>
            </a:r>
            <a:r>
              <a:rPr lang="en-US" sz="2400" dirty="0">
                <a:latin typeface="Palatino Linotype" panose="02040502050505030304" pitchFamily="18" charset="0"/>
              </a:rPr>
              <a:t>it, like the overthrow of </a:t>
            </a:r>
            <a:r>
              <a:rPr lang="en-US" sz="2400" b="1" dirty="0">
                <a:latin typeface="Palatino Linotype" panose="02040502050505030304" pitchFamily="18" charset="0"/>
              </a:rPr>
              <a:t>Sodom</a:t>
            </a:r>
            <a:r>
              <a:rPr lang="en-US" sz="2400" dirty="0">
                <a:latin typeface="Palatino Linotype" panose="02040502050505030304" pitchFamily="18" charset="0"/>
              </a:rPr>
              <a:t> and </a:t>
            </a:r>
            <a:r>
              <a:rPr lang="en-US" sz="2400" b="1" dirty="0">
                <a:latin typeface="Palatino Linotype" panose="02040502050505030304" pitchFamily="18" charset="0"/>
              </a:rPr>
              <a:t>Gomorrah</a:t>
            </a:r>
            <a:r>
              <a:rPr lang="en-US" sz="2400" dirty="0">
                <a:latin typeface="Palatino Linotype" panose="02040502050505030304" pitchFamily="18" charset="0"/>
              </a:rPr>
              <a:t>, </a:t>
            </a:r>
            <a:r>
              <a:rPr lang="en-US" sz="2400" b="1" dirty="0" err="1">
                <a:latin typeface="Palatino Linotype" panose="02040502050505030304" pitchFamily="18" charset="0"/>
              </a:rPr>
              <a:t>Admah</a:t>
            </a:r>
            <a:r>
              <a:rPr lang="en-US" sz="2400" dirty="0">
                <a:latin typeface="Palatino Linotype" panose="02040502050505030304" pitchFamily="18" charset="0"/>
              </a:rPr>
              <a:t> and </a:t>
            </a:r>
            <a:r>
              <a:rPr lang="en-US" sz="2400" b="1" dirty="0" err="1">
                <a:latin typeface="Palatino Linotype" panose="02040502050505030304" pitchFamily="18" charset="0"/>
              </a:rPr>
              <a:t>Zeboiim</a:t>
            </a:r>
            <a:r>
              <a:rPr lang="en-US" sz="2400" dirty="0">
                <a:latin typeface="Palatino Linotype" panose="02040502050505030304" pitchFamily="18" charset="0"/>
              </a:rPr>
              <a:t>, which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overthrew </a:t>
            </a:r>
            <a:r>
              <a:rPr lang="en-US" sz="2400" dirty="0">
                <a:latin typeface="Palatino Linotype" panose="02040502050505030304" pitchFamily="18" charset="0"/>
              </a:rPr>
              <a:t>in His </a:t>
            </a:r>
            <a:r>
              <a:rPr lang="en-US" sz="2400" dirty="0" smtClean="0">
                <a:latin typeface="Palatino Linotype" panose="02040502050505030304" pitchFamily="18" charset="0"/>
              </a:rPr>
              <a:t>anger and </a:t>
            </a:r>
            <a:r>
              <a:rPr lang="en-US" sz="2400" dirty="0">
                <a:latin typeface="Palatino Linotype" panose="02040502050505030304" pitchFamily="18" charset="0"/>
              </a:rPr>
              <a:t>in His wrath.’ </a:t>
            </a:r>
          </a:p>
        </p:txBody>
      </p:sp>
      <p:sp>
        <p:nvSpPr>
          <p:cNvPr id="7" name="Rectangle 6"/>
          <p:cNvSpPr/>
          <p:nvPr/>
        </p:nvSpPr>
        <p:spPr>
          <a:xfrm>
            <a:off x="2278745" y="5410200"/>
            <a:ext cx="4807855" cy="584775"/>
          </a:xfrm>
          <a:prstGeom prst="rect">
            <a:avLst/>
          </a:prstGeom>
        </p:spPr>
        <p:txBody>
          <a:bodyPr wrap="none">
            <a:spAutoFit/>
          </a:bodyPr>
          <a:lstStyle/>
          <a:p>
            <a:r>
              <a:rPr lang="en-US" sz="3200" b="1" dirty="0"/>
              <a:t>refers to </a:t>
            </a:r>
            <a:r>
              <a:rPr lang="en-US" sz="3200" b="1" dirty="0" smtClean="0"/>
              <a:t>Genesis </a:t>
            </a:r>
            <a:r>
              <a:rPr lang="en-US" sz="3200" b="1" dirty="0"/>
              <a:t>14, or </a:t>
            </a:r>
            <a:r>
              <a:rPr lang="en-US" sz="3200" b="1" dirty="0" smtClean="0"/>
              <a:t>19?</a:t>
            </a:r>
            <a:endParaRPr lang="en-US" sz="3200" b="1" dirty="0"/>
          </a:p>
        </p:txBody>
      </p:sp>
      <p:sp>
        <p:nvSpPr>
          <p:cNvPr id="8" name="Rectangle 7"/>
          <p:cNvSpPr/>
          <p:nvPr/>
        </p:nvSpPr>
        <p:spPr>
          <a:xfrm>
            <a:off x="5105400" y="1295400"/>
            <a:ext cx="3886200" cy="2092881"/>
          </a:xfrm>
          <a:prstGeom prst="rect">
            <a:avLst/>
          </a:prstGeom>
          <a:solidFill>
            <a:schemeClr val="bg1"/>
          </a:solidFill>
        </p:spPr>
        <p:txBody>
          <a:bodyPr wrap="square">
            <a:spAutoFit/>
          </a:bodyPr>
          <a:lstStyle/>
          <a:p>
            <a:r>
              <a:rPr lang="en-US" sz="2600" i="1" dirty="0" err="1"/>
              <a:t>Bera</a:t>
            </a:r>
            <a:r>
              <a:rPr lang="en-US" sz="2600" dirty="0"/>
              <a:t> </a:t>
            </a:r>
            <a:r>
              <a:rPr lang="en-US" sz="2600" dirty="0" smtClean="0"/>
              <a:t>of </a:t>
            </a:r>
            <a:r>
              <a:rPr lang="en-US" sz="2600" b="1" u="sng" dirty="0" smtClean="0"/>
              <a:t>Sodom</a:t>
            </a:r>
          </a:p>
          <a:p>
            <a:r>
              <a:rPr lang="en-US" sz="2600" i="1" dirty="0" err="1" smtClean="0"/>
              <a:t>Birsha</a:t>
            </a:r>
            <a:r>
              <a:rPr lang="en-US" sz="2600" dirty="0" smtClean="0"/>
              <a:t> </a:t>
            </a:r>
            <a:r>
              <a:rPr lang="en-US" sz="2600" dirty="0"/>
              <a:t>of </a:t>
            </a:r>
            <a:r>
              <a:rPr lang="en-US" sz="2600" b="1" dirty="0" smtClean="0"/>
              <a:t>Gomorrah</a:t>
            </a:r>
          </a:p>
          <a:p>
            <a:r>
              <a:rPr lang="en-US" sz="2600" i="1" dirty="0" err="1" smtClean="0"/>
              <a:t>Shinab</a:t>
            </a:r>
            <a:r>
              <a:rPr lang="en-US" sz="2600" dirty="0" smtClean="0"/>
              <a:t> </a:t>
            </a:r>
            <a:r>
              <a:rPr lang="en-US" sz="2600" dirty="0"/>
              <a:t>of </a:t>
            </a:r>
            <a:r>
              <a:rPr lang="en-US" sz="2600" b="1" dirty="0" err="1" smtClean="0"/>
              <a:t>Admah</a:t>
            </a:r>
            <a:endParaRPr lang="en-US" sz="2600" b="1" dirty="0" smtClean="0"/>
          </a:p>
          <a:p>
            <a:r>
              <a:rPr lang="en-US" sz="2600" i="1" dirty="0" err="1" smtClean="0"/>
              <a:t>Shemeber</a:t>
            </a:r>
            <a:r>
              <a:rPr lang="en-US" sz="2600" dirty="0"/>
              <a:t> </a:t>
            </a:r>
            <a:r>
              <a:rPr lang="en-US" sz="2600" dirty="0" smtClean="0"/>
              <a:t>of </a:t>
            </a:r>
            <a:r>
              <a:rPr lang="en-US" sz="2600" b="1" dirty="0" err="1" smtClean="0"/>
              <a:t>Zeboiim</a:t>
            </a:r>
            <a:endParaRPr lang="en-US" sz="2600" b="1" dirty="0" smtClean="0"/>
          </a:p>
          <a:p>
            <a:r>
              <a:rPr lang="en-US" sz="2600" dirty="0" smtClean="0"/>
              <a:t>The King </a:t>
            </a:r>
            <a:r>
              <a:rPr lang="en-US" sz="2600" dirty="0"/>
              <a:t>of </a:t>
            </a:r>
            <a:r>
              <a:rPr lang="en-US" sz="2600" b="1" dirty="0"/>
              <a:t>Bela</a:t>
            </a:r>
            <a:r>
              <a:rPr lang="en-US" sz="2600" dirty="0"/>
              <a:t> </a:t>
            </a:r>
            <a:r>
              <a:rPr lang="en-US" sz="2600" dirty="0" smtClean="0"/>
              <a:t>(i.e.,</a:t>
            </a:r>
            <a:r>
              <a:rPr lang="en-US" sz="2600" dirty="0"/>
              <a:t> </a:t>
            </a:r>
            <a:r>
              <a:rPr lang="en-US" sz="2600" b="1" dirty="0" err="1"/>
              <a:t>Zoar</a:t>
            </a:r>
            <a:r>
              <a:rPr lang="en-US" sz="2600" dirty="0"/>
              <a:t>)</a:t>
            </a:r>
          </a:p>
        </p:txBody>
      </p:sp>
      <p:sp>
        <p:nvSpPr>
          <p:cNvPr id="9" name="Oval 8"/>
          <p:cNvSpPr/>
          <p:nvPr/>
        </p:nvSpPr>
        <p:spPr>
          <a:xfrm rot="354466">
            <a:off x="6279225" y="5362045"/>
            <a:ext cx="586696" cy="629232"/>
          </a:xfrm>
          <a:prstGeom prst="ellipse">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88674" y="5791200"/>
            <a:ext cx="4393126" cy="584775"/>
          </a:xfrm>
          <a:prstGeom prst="rect">
            <a:avLst/>
          </a:prstGeom>
        </p:spPr>
        <p:txBody>
          <a:bodyPr wrap="none">
            <a:spAutoFit/>
          </a:bodyPr>
          <a:lstStyle/>
          <a:p>
            <a:r>
              <a:rPr lang="en-US" sz="3200" b="1" dirty="0" smtClean="0"/>
              <a:t>because </a:t>
            </a:r>
            <a:r>
              <a:rPr lang="en-US" sz="3200" b="1" dirty="0" err="1" smtClean="0"/>
              <a:t>Zoar</a:t>
            </a:r>
            <a:r>
              <a:rPr lang="en-US" sz="3200" b="1" dirty="0" smtClean="0"/>
              <a:t> is excluded</a:t>
            </a:r>
            <a:endParaRPr lang="en-US" sz="3200" b="1" dirty="0"/>
          </a:p>
        </p:txBody>
      </p:sp>
    </p:spTree>
    <p:extLst>
      <p:ext uri="{BB962C8B-B14F-4D97-AF65-F5344CB8AC3E}">
        <p14:creationId xmlns:p14="http://schemas.microsoft.com/office/powerpoint/2010/main" val="1846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3" name="Rectangle 2"/>
          <p:cNvSpPr/>
          <p:nvPr/>
        </p:nvSpPr>
        <p:spPr>
          <a:xfrm>
            <a:off x="152400" y="1524000"/>
            <a:ext cx="8991600" cy="4832092"/>
          </a:xfrm>
          <a:prstGeom prst="rect">
            <a:avLst/>
          </a:prstGeom>
        </p:spPr>
        <p:txBody>
          <a:bodyPr wrap="square">
            <a:spAutoFit/>
          </a:bodyPr>
          <a:lstStyle/>
          <a:p>
            <a:r>
              <a:rPr lang="en-US" sz="2800" b="1" u="sng" dirty="0" smtClean="0">
                <a:latin typeface="Palatino Linotype" panose="02040502050505030304" pitchFamily="18" charset="0"/>
              </a:rPr>
              <a:t>Hosea 11</a:t>
            </a:r>
            <a:endParaRPr lang="en-US" sz="2800" b="1" u="sng" baseline="30000" dirty="0" smtClean="0">
              <a:latin typeface="Palatino Linotype" panose="02040502050505030304" pitchFamily="18" charset="0"/>
            </a:endParaRPr>
          </a:p>
          <a:p>
            <a:r>
              <a:rPr lang="en-US" sz="2800" b="1" baseline="30000" dirty="0" smtClean="0">
                <a:latin typeface="Palatino Linotype" panose="02040502050505030304" pitchFamily="18" charset="0"/>
              </a:rPr>
              <a:t>8 </a:t>
            </a:r>
            <a:r>
              <a:rPr lang="en-US" sz="2800" dirty="0" smtClean="0">
                <a:latin typeface="Palatino Linotype" panose="02040502050505030304" pitchFamily="18" charset="0"/>
              </a:rPr>
              <a:t>How </a:t>
            </a:r>
            <a:r>
              <a:rPr lang="en-US" sz="2800" dirty="0">
                <a:latin typeface="Palatino Linotype" panose="02040502050505030304" pitchFamily="18" charset="0"/>
              </a:rPr>
              <a:t>can I give you up, O Ephraim?</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How can I surrender you, O Israel?</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How can I </a:t>
            </a:r>
            <a:r>
              <a:rPr lang="en-US" sz="2800" dirty="0" smtClean="0">
                <a:latin typeface="Palatino Linotype" panose="02040502050505030304" pitchFamily="18" charset="0"/>
              </a:rPr>
              <a:t>make </a:t>
            </a:r>
            <a:r>
              <a:rPr lang="en-US" sz="2800" dirty="0">
                <a:latin typeface="Palatino Linotype" panose="02040502050505030304" pitchFamily="18" charset="0"/>
              </a:rPr>
              <a:t>you like </a:t>
            </a:r>
            <a:r>
              <a:rPr lang="en-US" sz="2800" dirty="0" err="1">
                <a:latin typeface="Palatino Linotype" panose="02040502050505030304" pitchFamily="18" charset="0"/>
              </a:rPr>
              <a:t>Admah</a:t>
            </a:r>
            <a:r>
              <a:rPr lang="en-US" sz="2800" dirty="0">
                <a:latin typeface="Palatino Linotype" panose="02040502050505030304" pitchFamily="18" charset="0"/>
              </a:rPr>
              <a:t>?</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How can I treat you like </a:t>
            </a:r>
            <a:r>
              <a:rPr lang="en-US" sz="2800" dirty="0" err="1">
                <a:latin typeface="Palatino Linotype" panose="02040502050505030304" pitchFamily="18" charset="0"/>
              </a:rPr>
              <a:t>Zeboiim</a:t>
            </a:r>
            <a:r>
              <a:rPr lang="en-US" sz="2800" dirty="0">
                <a:latin typeface="Palatino Linotype" panose="02040502050505030304" pitchFamily="18" charset="0"/>
              </a:rPr>
              <a:t>?</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My heart is turned over within Me,</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smtClean="0">
                <a:latin typeface="Palatino Linotype" panose="02040502050505030304" pitchFamily="18" charset="0"/>
              </a:rPr>
              <a:t>All </a:t>
            </a:r>
            <a:r>
              <a:rPr lang="en-US" sz="2800" dirty="0">
                <a:latin typeface="Palatino Linotype" panose="02040502050505030304" pitchFamily="18" charset="0"/>
              </a:rPr>
              <a:t>My compassions are kindled.</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b="1" baseline="30000" dirty="0">
                <a:latin typeface="Palatino Linotype" panose="02040502050505030304" pitchFamily="18" charset="0"/>
              </a:rPr>
              <a:t>9 </a:t>
            </a:r>
            <a:r>
              <a:rPr lang="en-US" sz="2800" dirty="0">
                <a:latin typeface="Palatino Linotype" panose="02040502050505030304" pitchFamily="18" charset="0"/>
              </a:rPr>
              <a:t>I will not execute My fierce anger;</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I will not destroy Ephraim again.</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For I am God and not man, the Holy One in </a:t>
            </a:r>
            <a:r>
              <a:rPr lang="en-US" sz="2800" dirty="0" smtClean="0">
                <a:latin typeface="Palatino Linotype" panose="02040502050505030304" pitchFamily="18" charset="0"/>
              </a:rPr>
              <a:t>your midst,</a:t>
            </a:r>
          </a:p>
          <a:p>
            <a:r>
              <a:rPr lang="en-US" sz="2800" dirty="0" smtClean="0">
                <a:latin typeface="Palatino Linotype" panose="02040502050505030304" pitchFamily="18" charset="0"/>
              </a:rPr>
              <a:t>And </a:t>
            </a:r>
            <a:r>
              <a:rPr lang="en-US" sz="2800" dirty="0">
                <a:latin typeface="Palatino Linotype" panose="02040502050505030304" pitchFamily="18" charset="0"/>
              </a:rPr>
              <a:t>I will not come in </a:t>
            </a:r>
            <a:r>
              <a:rPr lang="en-US" sz="2800" dirty="0" smtClean="0">
                <a:latin typeface="Palatino Linotype" panose="02040502050505030304" pitchFamily="18" charset="0"/>
              </a:rPr>
              <a:t>wrath</a:t>
            </a:r>
            <a:r>
              <a:rPr lang="en-US" sz="2800" dirty="0">
                <a:latin typeface="Palatino Linotype" panose="02040502050505030304" pitchFamily="18" charset="0"/>
              </a:rPr>
              <a:t>.</a:t>
            </a:r>
          </a:p>
        </p:txBody>
      </p:sp>
    </p:spTree>
    <p:extLst>
      <p:ext uri="{BB962C8B-B14F-4D97-AF65-F5344CB8AC3E}">
        <p14:creationId xmlns:p14="http://schemas.microsoft.com/office/powerpoint/2010/main" val="2100443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p:txBody>
      </p:sp>
      <p:sp>
        <p:nvSpPr>
          <p:cNvPr id="6" name="Rectangle 5"/>
          <p:cNvSpPr/>
          <p:nvPr/>
        </p:nvSpPr>
        <p:spPr>
          <a:xfrm>
            <a:off x="814174" y="3101876"/>
            <a:ext cx="7263026" cy="2308324"/>
          </a:xfrm>
          <a:prstGeom prst="rect">
            <a:avLst/>
          </a:prstGeom>
        </p:spPr>
        <p:txBody>
          <a:bodyPr wrap="square">
            <a:spAutoFit/>
          </a:bodyPr>
          <a:lstStyle/>
          <a:p>
            <a:r>
              <a:rPr lang="en-US" sz="2400" b="1" dirty="0" smtClean="0">
                <a:latin typeface="Palatino Linotype" panose="02040502050505030304" pitchFamily="18" charset="0"/>
              </a:rPr>
              <a:t>Deuteronomy 29</a:t>
            </a:r>
          </a:p>
          <a:p>
            <a:r>
              <a:rPr lang="en-US" sz="2400" b="1" baseline="30000" dirty="0" smtClean="0">
                <a:latin typeface="Palatino Linotype" panose="02040502050505030304" pitchFamily="18" charset="0"/>
              </a:rPr>
              <a:t>23</a:t>
            </a:r>
            <a:r>
              <a:rPr lang="en-US" sz="2400" b="1" baseline="30000" dirty="0">
                <a:latin typeface="Palatino Linotype" panose="02040502050505030304" pitchFamily="18" charset="0"/>
              </a:rPr>
              <a:t> </a:t>
            </a:r>
            <a:r>
              <a:rPr lang="en-US" sz="2400" dirty="0">
                <a:latin typeface="Palatino Linotype" panose="02040502050505030304" pitchFamily="18" charset="0"/>
              </a:rPr>
              <a:t>‘All its land is brimstone and salt, a burning </a:t>
            </a:r>
            <a:r>
              <a:rPr lang="en-US" sz="2400" dirty="0" smtClean="0">
                <a:latin typeface="Palatino Linotype" panose="02040502050505030304" pitchFamily="18" charset="0"/>
              </a:rPr>
              <a:t>waste, unsown </a:t>
            </a:r>
            <a:r>
              <a:rPr lang="en-US" sz="2400" dirty="0">
                <a:latin typeface="Palatino Linotype" panose="02040502050505030304" pitchFamily="18" charset="0"/>
              </a:rPr>
              <a:t>and unproductive, and no grass </a:t>
            </a:r>
            <a:r>
              <a:rPr lang="en-US" sz="2400" dirty="0" smtClean="0">
                <a:latin typeface="Palatino Linotype" panose="02040502050505030304" pitchFamily="18" charset="0"/>
              </a:rPr>
              <a:t>grows in </a:t>
            </a:r>
            <a:r>
              <a:rPr lang="en-US" sz="2400" dirty="0">
                <a:latin typeface="Palatino Linotype" panose="02040502050505030304" pitchFamily="18" charset="0"/>
              </a:rPr>
              <a:t>it, like the overthrow of </a:t>
            </a:r>
            <a:r>
              <a:rPr lang="en-US" sz="2400" b="1" dirty="0">
                <a:latin typeface="Palatino Linotype" panose="02040502050505030304" pitchFamily="18" charset="0"/>
              </a:rPr>
              <a:t>Sodom</a:t>
            </a:r>
            <a:r>
              <a:rPr lang="en-US" sz="2400" dirty="0">
                <a:latin typeface="Palatino Linotype" panose="02040502050505030304" pitchFamily="18" charset="0"/>
              </a:rPr>
              <a:t> and </a:t>
            </a:r>
            <a:r>
              <a:rPr lang="en-US" sz="2400" b="1" dirty="0">
                <a:latin typeface="Palatino Linotype" panose="02040502050505030304" pitchFamily="18" charset="0"/>
              </a:rPr>
              <a:t>Gomorrah</a:t>
            </a:r>
            <a:r>
              <a:rPr lang="en-US" sz="2400" dirty="0">
                <a:latin typeface="Palatino Linotype" panose="02040502050505030304" pitchFamily="18" charset="0"/>
              </a:rPr>
              <a:t>, </a:t>
            </a:r>
            <a:r>
              <a:rPr lang="en-US" sz="2400" b="1" dirty="0" err="1">
                <a:latin typeface="Palatino Linotype" panose="02040502050505030304" pitchFamily="18" charset="0"/>
              </a:rPr>
              <a:t>Admah</a:t>
            </a:r>
            <a:r>
              <a:rPr lang="en-US" sz="2400" dirty="0">
                <a:latin typeface="Palatino Linotype" panose="02040502050505030304" pitchFamily="18" charset="0"/>
              </a:rPr>
              <a:t> and </a:t>
            </a:r>
            <a:r>
              <a:rPr lang="en-US" sz="2400" b="1" dirty="0" err="1">
                <a:latin typeface="Palatino Linotype" panose="02040502050505030304" pitchFamily="18" charset="0"/>
              </a:rPr>
              <a:t>Zeboiim</a:t>
            </a:r>
            <a:r>
              <a:rPr lang="en-US" sz="2400" dirty="0">
                <a:latin typeface="Palatino Linotype" panose="02040502050505030304" pitchFamily="18" charset="0"/>
              </a:rPr>
              <a:t>, which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overthrew </a:t>
            </a:r>
            <a:r>
              <a:rPr lang="en-US" sz="2400" dirty="0">
                <a:latin typeface="Palatino Linotype" panose="02040502050505030304" pitchFamily="18" charset="0"/>
              </a:rPr>
              <a:t>in His </a:t>
            </a:r>
            <a:r>
              <a:rPr lang="en-US" sz="2400" dirty="0" smtClean="0">
                <a:latin typeface="Palatino Linotype" panose="02040502050505030304" pitchFamily="18" charset="0"/>
              </a:rPr>
              <a:t>anger and </a:t>
            </a:r>
            <a:r>
              <a:rPr lang="en-US" sz="2400" dirty="0">
                <a:latin typeface="Palatino Linotype" panose="02040502050505030304" pitchFamily="18" charset="0"/>
              </a:rPr>
              <a:t>in His wrath.’ </a:t>
            </a:r>
          </a:p>
        </p:txBody>
      </p:sp>
      <p:sp>
        <p:nvSpPr>
          <p:cNvPr id="7" name="Rectangle 6"/>
          <p:cNvSpPr/>
          <p:nvPr/>
        </p:nvSpPr>
        <p:spPr>
          <a:xfrm>
            <a:off x="2278745" y="5410200"/>
            <a:ext cx="3541482" cy="584775"/>
          </a:xfrm>
          <a:prstGeom prst="rect">
            <a:avLst/>
          </a:prstGeom>
        </p:spPr>
        <p:txBody>
          <a:bodyPr wrap="none">
            <a:spAutoFit/>
          </a:bodyPr>
          <a:lstStyle/>
          <a:p>
            <a:r>
              <a:rPr lang="en-US" sz="3200" b="1" dirty="0"/>
              <a:t>refers to </a:t>
            </a:r>
            <a:r>
              <a:rPr lang="en-US" sz="3200" b="1" dirty="0" smtClean="0"/>
              <a:t>Genesis 19</a:t>
            </a:r>
            <a:endParaRPr lang="en-US" sz="3200" b="1" dirty="0"/>
          </a:p>
        </p:txBody>
      </p:sp>
      <p:sp>
        <p:nvSpPr>
          <p:cNvPr id="8" name="Rectangle 7"/>
          <p:cNvSpPr/>
          <p:nvPr/>
        </p:nvSpPr>
        <p:spPr>
          <a:xfrm>
            <a:off x="5105400" y="1295400"/>
            <a:ext cx="3886200" cy="2092881"/>
          </a:xfrm>
          <a:prstGeom prst="rect">
            <a:avLst/>
          </a:prstGeom>
          <a:solidFill>
            <a:schemeClr val="bg1"/>
          </a:solidFill>
        </p:spPr>
        <p:txBody>
          <a:bodyPr wrap="square">
            <a:spAutoFit/>
          </a:bodyPr>
          <a:lstStyle/>
          <a:p>
            <a:r>
              <a:rPr lang="en-US" sz="2600" i="1" dirty="0" err="1"/>
              <a:t>Bera</a:t>
            </a:r>
            <a:r>
              <a:rPr lang="en-US" sz="2600" dirty="0"/>
              <a:t> </a:t>
            </a:r>
            <a:r>
              <a:rPr lang="en-US" sz="2600" dirty="0" smtClean="0"/>
              <a:t>of </a:t>
            </a:r>
            <a:r>
              <a:rPr lang="en-US" sz="2600" b="1" u="sng" dirty="0" smtClean="0"/>
              <a:t>Sodom</a:t>
            </a:r>
          </a:p>
          <a:p>
            <a:r>
              <a:rPr lang="en-US" sz="2600" i="1" dirty="0" err="1" smtClean="0"/>
              <a:t>Birsha</a:t>
            </a:r>
            <a:r>
              <a:rPr lang="en-US" sz="2600" dirty="0" smtClean="0"/>
              <a:t> </a:t>
            </a:r>
            <a:r>
              <a:rPr lang="en-US" sz="2600" dirty="0"/>
              <a:t>of </a:t>
            </a:r>
            <a:r>
              <a:rPr lang="en-US" sz="2600" b="1" dirty="0" smtClean="0"/>
              <a:t>Gomorrah</a:t>
            </a:r>
          </a:p>
          <a:p>
            <a:r>
              <a:rPr lang="en-US" sz="2600" i="1" dirty="0" err="1" smtClean="0"/>
              <a:t>Shinab</a:t>
            </a:r>
            <a:r>
              <a:rPr lang="en-US" sz="2600" dirty="0" smtClean="0"/>
              <a:t> </a:t>
            </a:r>
            <a:r>
              <a:rPr lang="en-US" sz="2600" dirty="0"/>
              <a:t>of </a:t>
            </a:r>
            <a:r>
              <a:rPr lang="en-US" sz="2600" b="1" dirty="0" err="1" smtClean="0"/>
              <a:t>Admah</a:t>
            </a:r>
            <a:endParaRPr lang="en-US" sz="2600" b="1" dirty="0" smtClean="0"/>
          </a:p>
          <a:p>
            <a:r>
              <a:rPr lang="en-US" sz="2600" i="1" dirty="0" err="1" smtClean="0"/>
              <a:t>Shemeber</a:t>
            </a:r>
            <a:r>
              <a:rPr lang="en-US" sz="2600" dirty="0"/>
              <a:t> </a:t>
            </a:r>
            <a:r>
              <a:rPr lang="en-US" sz="2600" dirty="0" smtClean="0"/>
              <a:t>of </a:t>
            </a:r>
            <a:r>
              <a:rPr lang="en-US" sz="2600" b="1" dirty="0" err="1" smtClean="0"/>
              <a:t>Zeboiim</a:t>
            </a:r>
            <a:endParaRPr lang="en-US" sz="2600" b="1" dirty="0" smtClean="0"/>
          </a:p>
          <a:p>
            <a:r>
              <a:rPr lang="en-US" sz="2600" dirty="0" smtClean="0"/>
              <a:t>The King </a:t>
            </a:r>
            <a:r>
              <a:rPr lang="en-US" sz="2600" dirty="0"/>
              <a:t>of </a:t>
            </a:r>
            <a:r>
              <a:rPr lang="en-US" sz="2600" b="1" dirty="0"/>
              <a:t>Bela</a:t>
            </a:r>
            <a:r>
              <a:rPr lang="en-US" sz="2600" dirty="0"/>
              <a:t> </a:t>
            </a:r>
            <a:r>
              <a:rPr lang="en-US" sz="2600" dirty="0" smtClean="0"/>
              <a:t>(i.e.,</a:t>
            </a:r>
            <a:r>
              <a:rPr lang="en-US" sz="2600" dirty="0"/>
              <a:t> </a:t>
            </a:r>
            <a:r>
              <a:rPr lang="en-US" sz="2600" b="1" dirty="0" err="1"/>
              <a:t>Zoar</a:t>
            </a:r>
            <a:r>
              <a:rPr lang="en-US" sz="2600" dirty="0"/>
              <a:t>)</a:t>
            </a:r>
          </a:p>
        </p:txBody>
      </p:sp>
      <p:sp>
        <p:nvSpPr>
          <p:cNvPr id="10" name="Rectangle 9"/>
          <p:cNvSpPr/>
          <p:nvPr/>
        </p:nvSpPr>
        <p:spPr>
          <a:xfrm>
            <a:off x="2388674" y="5791200"/>
            <a:ext cx="4393126" cy="584775"/>
          </a:xfrm>
          <a:prstGeom prst="rect">
            <a:avLst/>
          </a:prstGeom>
        </p:spPr>
        <p:txBody>
          <a:bodyPr wrap="none">
            <a:spAutoFit/>
          </a:bodyPr>
          <a:lstStyle/>
          <a:p>
            <a:r>
              <a:rPr lang="en-US" sz="3200" b="1" dirty="0" smtClean="0"/>
              <a:t>because </a:t>
            </a:r>
            <a:r>
              <a:rPr lang="en-US" sz="3200" b="1" dirty="0" err="1" smtClean="0"/>
              <a:t>Zoar</a:t>
            </a:r>
            <a:r>
              <a:rPr lang="en-US" sz="3200" b="1" dirty="0" smtClean="0"/>
              <a:t> is excluded</a:t>
            </a:r>
            <a:endParaRPr lang="en-US" sz="3200" b="1" dirty="0"/>
          </a:p>
        </p:txBody>
      </p:sp>
    </p:spTree>
    <p:extLst>
      <p:ext uri="{BB962C8B-B14F-4D97-AF65-F5344CB8AC3E}">
        <p14:creationId xmlns:p14="http://schemas.microsoft.com/office/powerpoint/2010/main" val="2733806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p:txBody>
      </p:sp>
      <p:sp>
        <p:nvSpPr>
          <p:cNvPr id="6" name="Rectangle 5"/>
          <p:cNvSpPr/>
          <p:nvPr/>
        </p:nvSpPr>
        <p:spPr>
          <a:xfrm>
            <a:off x="814174" y="3101876"/>
            <a:ext cx="7263026" cy="2308324"/>
          </a:xfrm>
          <a:prstGeom prst="rect">
            <a:avLst/>
          </a:prstGeom>
        </p:spPr>
        <p:txBody>
          <a:bodyPr wrap="square">
            <a:spAutoFit/>
          </a:bodyPr>
          <a:lstStyle/>
          <a:p>
            <a:r>
              <a:rPr lang="en-US" sz="2400" b="1" dirty="0" smtClean="0">
                <a:latin typeface="Palatino Linotype" panose="02040502050505030304" pitchFamily="18" charset="0"/>
              </a:rPr>
              <a:t>Deuteronomy 29</a:t>
            </a:r>
          </a:p>
          <a:p>
            <a:r>
              <a:rPr lang="en-US" sz="2400" b="1" baseline="30000" dirty="0" smtClean="0">
                <a:latin typeface="Palatino Linotype" panose="02040502050505030304" pitchFamily="18" charset="0"/>
              </a:rPr>
              <a:t>23</a:t>
            </a:r>
            <a:r>
              <a:rPr lang="en-US" sz="2400" b="1" baseline="30000" dirty="0">
                <a:latin typeface="Palatino Linotype" panose="02040502050505030304" pitchFamily="18" charset="0"/>
              </a:rPr>
              <a:t> </a:t>
            </a:r>
            <a:r>
              <a:rPr lang="en-US" sz="2400" dirty="0">
                <a:latin typeface="Palatino Linotype" panose="02040502050505030304" pitchFamily="18" charset="0"/>
              </a:rPr>
              <a:t>‘All its land is brimstone and salt, a burning </a:t>
            </a:r>
            <a:r>
              <a:rPr lang="en-US" sz="2400" dirty="0" smtClean="0">
                <a:latin typeface="Palatino Linotype" panose="02040502050505030304" pitchFamily="18" charset="0"/>
              </a:rPr>
              <a:t>waste, unsown </a:t>
            </a:r>
            <a:r>
              <a:rPr lang="en-US" sz="2400" dirty="0">
                <a:latin typeface="Palatino Linotype" panose="02040502050505030304" pitchFamily="18" charset="0"/>
              </a:rPr>
              <a:t>and unproductive, and no grass </a:t>
            </a:r>
            <a:r>
              <a:rPr lang="en-US" sz="2400" dirty="0" smtClean="0">
                <a:latin typeface="Palatino Linotype" panose="02040502050505030304" pitchFamily="18" charset="0"/>
              </a:rPr>
              <a:t>grows in </a:t>
            </a:r>
            <a:r>
              <a:rPr lang="en-US" sz="2400" dirty="0">
                <a:latin typeface="Palatino Linotype" panose="02040502050505030304" pitchFamily="18" charset="0"/>
              </a:rPr>
              <a:t>it, like the overthrow of </a:t>
            </a:r>
            <a:r>
              <a:rPr lang="en-US" sz="2400" b="1" dirty="0">
                <a:latin typeface="Palatino Linotype" panose="02040502050505030304" pitchFamily="18" charset="0"/>
              </a:rPr>
              <a:t>Sodom</a:t>
            </a:r>
            <a:r>
              <a:rPr lang="en-US" sz="2400" dirty="0">
                <a:latin typeface="Palatino Linotype" panose="02040502050505030304" pitchFamily="18" charset="0"/>
              </a:rPr>
              <a:t> and </a:t>
            </a:r>
            <a:r>
              <a:rPr lang="en-US" sz="2400" b="1" dirty="0">
                <a:latin typeface="Palatino Linotype" panose="02040502050505030304" pitchFamily="18" charset="0"/>
              </a:rPr>
              <a:t>Gomorrah</a:t>
            </a:r>
            <a:r>
              <a:rPr lang="en-US" sz="2400" dirty="0">
                <a:latin typeface="Palatino Linotype" panose="02040502050505030304" pitchFamily="18" charset="0"/>
              </a:rPr>
              <a:t>, </a:t>
            </a:r>
            <a:r>
              <a:rPr lang="en-US" sz="2400" b="1" dirty="0" err="1">
                <a:latin typeface="Palatino Linotype" panose="02040502050505030304" pitchFamily="18" charset="0"/>
              </a:rPr>
              <a:t>Admah</a:t>
            </a:r>
            <a:r>
              <a:rPr lang="en-US" sz="2400" dirty="0">
                <a:latin typeface="Palatino Linotype" panose="02040502050505030304" pitchFamily="18" charset="0"/>
              </a:rPr>
              <a:t> and </a:t>
            </a:r>
            <a:r>
              <a:rPr lang="en-US" sz="2400" b="1" dirty="0" err="1">
                <a:latin typeface="Palatino Linotype" panose="02040502050505030304" pitchFamily="18" charset="0"/>
              </a:rPr>
              <a:t>Zeboiim</a:t>
            </a:r>
            <a:r>
              <a:rPr lang="en-US" sz="2400" dirty="0">
                <a:latin typeface="Palatino Linotype" panose="02040502050505030304" pitchFamily="18" charset="0"/>
              </a:rPr>
              <a:t>, which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overthrew </a:t>
            </a:r>
            <a:r>
              <a:rPr lang="en-US" sz="2400" dirty="0">
                <a:latin typeface="Palatino Linotype" panose="02040502050505030304" pitchFamily="18" charset="0"/>
              </a:rPr>
              <a:t>in His </a:t>
            </a:r>
            <a:r>
              <a:rPr lang="en-US" sz="2400" dirty="0" smtClean="0">
                <a:latin typeface="Palatino Linotype" panose="02040502050505030304" pitchFamily="18" charset="0"/>
              </a:rPr>
              <a:t>anger and </a:t>
            </a:r>
            <a:r>
              <a:rPr lang="en-US" sz="2400" dirty="0">
                <a:latin typeface="Palatino Linotype" panose="02040502050505030304" pitchFamily="18" charset="0"/>
              </a:rPr>
              <a:t>in His wrath.’ </a:t>
            </a:r>
          </a:p>
        </p:txBody>
      </p:sp>
      <p:sp>
        <p:nvSpPr>
          <p:cNvPr id="3" name="Rectangle 2"/>
          <p:cNvSpPr/>
          <p:nvPr/>
        </p:nvSpPr>
        <p:spPr>
          <a:xfrm>
            <a:off x="838200" y="1032808"/>
            <a:ext cx="7363252" cy="1938992"/>
          </a:xfrm>
          <a:prstGeom prst="rect">
            <a:avLst/>
          </a:prstGeom>
        </p:spPr>
        <p:txBody>
          <a:bodyPr>
            <a:spAutoFit/>
          </a:bodyPr>
          <a:lstStyle/>
          <a:p>
            <a:r>
              <a:rPr lang="en-US" sz="2400" b="1" dirty="0" smtClean="0">
                <a:latin typeface="Palatino Linotype" panose="02040502050505030304" pitchFamily="18" charset="0"/>
              </a:rPr>
              <a:t>Jude</a:t>
            </a:r>
            <a:r>
              <a:rPr lang="en-US" sz="2400" dirty="0">
                <a:latin typeface="Palatino Linotype" panose="02040502050505030304" pitchFamily="18" charset="0"/>
              </a:rPr>
              <a:t> </a:t>
            </a:r>
            <a:r>
              <a:rPr lang="en-US" sz="2400" b="1" baseline="30000" dirty="0">
                <a:latin typeface="Palatino Linotype" panose="02040502050505030304" pitchFamily="18" charset="0"/>
              </a:rPr>
              <a:t>7 </a:t>
            </a:r>
            <a:r>
              <a:rPr lang="en-US" sz="2400" dirty="0">
                <a:latin typeface="Palatino Linotype" panose="02040502050505030304" pitchFamily="18" charset="0"/>
              </a:rPr>
              <a:t>just as Sodom and Gomorrah and the cities around them, since they in the same way as these </a:t>
            </a:r>
            <a:r>
              <a:rPr lang="en-US" sz="2400" b="1" dirty="0">
                <a:latin typeface="Palatino Linotype" panose="02040502050505030304" pitchFamily="18" charset="0"/>
              </a:rPr>
              <a:t>indulged in gross immorality and went </a:t>
            </a:r>
            <a:r>
              <a:rPr lang="en-US" sz="2400" b="1" dirty="0" smtClean="0">
                <a:latin typeface="Palatino Linotype" panose="02040502050505030304" pitchFamily="18" charset="0"/>
              </a:rPr>
              <a:t>after strange flesh</a:t>
            </a:r>
            <a:r>
              <a:rPr lang="en-US" sz="2400" dirty="0">
                <a:latin typeface="Palatino Linotype" panose="02040502050505030304" pitchFamily="18" charset="0"/>
              </a:rPr>
              <a:t>, are exhibited as an </a:t>
            </a:r>
            <a:r>
              <a:rPr lang="en-US" sz="2400" dirty="0" smtClean="0">
                <a:latin typeface="Palatino Linotype" panose="02040502050505030304" pitchFamily="18" charset="0"/>
              </a:rPr>
              <a:t>example </a:t>
            </a:r>
            <a:r>
              <a:rPr lang="en-US" sz="2400" dirty="0">
                <a:latin typeface="Palatino Linotype" panose="02040502050505030304" pitchFamily="18" charset="0"/>
              </a:rPr>
              <a:t>in undergoing </a:t>
            </a:r>
            <a:r>
              <a:rPr lang="en-US" sz="2400" dirty="0" smtClean="0">
                <a:latin typeface="Palatino Linotype" panose="02040502050505030304" pitchFamily="18" charset="0"/>
              </a:rPr>
              <a:t>the punishment </a:t>
            </a:r>
            <a:r>
              <a:rPr lang="en-US" sz="2400" dirty="0">
                <a:latin typeface="Palatino Linotype" panose="02040502050505030304" pitchFamily="18" charset="0"/>
              </a:rPr>
              <a:t>of eternal fire.</a:t>
            </a:r>
          </a:p>
        </p:txBody>
      </p:sp>
      <p:sp>
        <p:nvSpPr>
          <p:cNvPr id="11" name="Rectangle 10"/>
          <p:cNvSpPr/>
          <p:nvPr/>
        </p:nvSpPr>
        <p:spPr>
          <a:xfrm>
            <a:off x="2278745" y="5410200"/>
            <a:ext cx="3541482" cy="584775"/>
          </a:xfrm>
          <a:prstGeom prst="rect">
            <a:avLst/>
          </a:prstGeom>
        </p:spPr>
        <p:txBody>
          <a:bodyPr wrap="none">
            <a:spAutoFit/>
          </a:bodyPr>
          <a:lstStyle/>
          <a:p>
            <a:r>
              <a:rPr lang="en-US" sz="3200" b="1" dirty="0"/>
              <a:t>refers to </a:t>
            </a:r>
            <a:r>
              <a:rPr lang="en-US" sz="3200" b="1" dirty="0" smtClean="0"/>
              <a:t>Genesis 19</a:t>
            </a:r>
            <a:endParaRPr lang="en-US" sz="3200" b="1" dirty="0"/>
          </a:p>
        </p:txBody>
      </p:sp>
      <p:sp>
        <p:nvSpPr>
          <p:cNvPr id="12" name="Rectangle 11"/>
          <p:cNvSpPr/>
          <p:nvPr/>
        </p:nvSpPr>
        <p:spPr>
          <a:xfrm>
            <a:off x="2388674" y="5791200"/>
            <a:ext cx="4393126" cy="584775"/>
          </a:xfrm>
          <a:prstGeom prst="rect">
            <a:avLst/>
          </a:prstGeom>
        </p:spPr>
        <p:txBody>
          <a:bodyPr wrap="none">
            <a:spAutoFit/>
          </a:bodyPr>
          <a:lstStyle/>
          <a:p>
            <a:r>
              <a:rPr lang="en-US" sz="3200" b="1" dirty="0" smtClean="0"/>
              <a:t>because </a:t>
            </a:r>
            <a:r>
              <a:rPr lang="en-US" sz="3200" b="1" dirty="0" err="1" smtClean="0"/>
              <a:t>Zoar</a:t>
            </a:r>
            <a:r>
              <a:rPr lang="en-US" sz="3200" b="1" dirty="0" smtClean="0"/>
              <a:t> is excluded</a:t>
            </a:r>
            <a:endParaRPr lang="en-US" sz="3200" b="1" dirty="0"/>
          </a:p>
        </p:txBody>
      </p:sp>
    </p:spTree>
    <p:extLst>
      <p:ext uri="{BB962C8B-B14F-4D97-AF65-F5344CB8AC3E}">
        <p14:creationId xmlns:p14="http://schemas.microsoft.com/office/powerpoint/2010/main" val="3417538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p:txBody>
      </p:sp>
      <p:sp>
        <p:nvSpPr>
          <p:cNvPr id="6" name="Rectangle 5"/>
          <p:cNvSpPr/>
          <p:nvPr/>
        </p:nvSpPr>
        <p:spPr>
          <a:xfrm>
            <a:off x="814174" y="3101876"/>
            <a:ext cx="7263026" cy="2308324"/>
          </a:xfrm>
          <a:prstGeom prst="rect">
            <a:avLst/>
          </a:prstGeom>
        </p:spPr>
        <p:txBody>
          <a:bodyPr wrap="square">
            <a:spAutoFit/>
          </a:bodyPr>
          <a:lstStyle/>
          <a:p>
            <a:r>
              <a:rPr lang="en-US" sz="2400" b="1" dirty="0" smtClean="0">
                <a:latin typeface="Palatino Linotype" panose="02040502050505030304" pitchFamily="18" charset="0"/>
              </a:rPr>
              <a:t>Deuteronomy 29</a:t>
            </a:r>
          </a:p>
          <a:p>
            <a:r>
              <a:rPr lang="en-US" sz="2400" b="1" baseline="30000" dirty="0" smtClean="0">
                <a:latin typeface="Palatino Linotype" panose="02040502050505030304" pitchFamily="18" charset="0"/>
              </a:rPr>
              <a:t>23</a:t>
            </a:r>
            <a:r>
              <a:rPr lang="en-US" sz="2400" b="1" baseline="30000" dirty="0">
                <a:latin typeface="Palatino Linotype" panose="02040502050505030304" pitchFamily="18" charset="0"/>
              </a:rPr>
              <a:t> </a:t>
            </a:r>
            <a:r>
              <a:rPr lang="en-US" sz="2400" dirty="0">
                <a:latin typeface="Palatino Linotype" panose="02040502050505030304" pitchFamily="18" charset="0"/>
              </a:rPr>
              <a:t>‘All its land is brimstone and salt, a burning </a:t>
            </a:r>
            <a:r>
              <a:rPr lang="en-US" sz="2400" dirty="0" smtClean="0">
                <a:latin typeface="Palatino Linotype" panose="02040502050505030304" pitchFamily="18" charset="0"/>
              </a:rPr>
              <a:t>waste, unsown </a:t>
            </a:r>
            <a:r>
              <a:rPr lang="en-US" sz="2400" dirty="0">
                <a:latin typeface="Palatino Linotype" panose="02040502050505030304" pitchFamily="18" charset="0"/>
              </a:rPr>
              <a:t>and unproductive, and no grass </a:t>
            </a:r>
            <a:r>
              <a:rPr lang="en-US" sz="2400" dirty="0" smtClean="0">
                <a:latin typeface="Palatino Linotype" panose="02040502050505030304" pitchFamily="18" charset="0"/>
              </a:rPr>
              <a:t>grows in </a:t>
            </a:r>
            <a:r>
              <a:rPr lang="en-US" sz="2400" dirty="0">
                <a:latin typeface="Palatino Linotype" panose="02040502050505030304" pitchFamily="18" charset="0"/>
              </a:rPr>
              <a:t>it, like the overthrow of </a:t>
            </a:r>
            <a:r>
              <a:rPr lang="en-US" sz="2400" b="1" dirty="0">
                <a:latin typeface="Palatino Linotype" panose="02040502050505030304" pitchFamily="18" charset="0"/>
              </a:rPr>
              <a:t>Sodom</a:t>
            </a:r>
            <a:r>
              <a:rPr lang="en-US" sz="2400" dirty="0">
                <a:latin typeface="Palatino Linotype" panose="02040502050505030304" pitchFamily="18" charset="0"/>
              </a:rPr>
              <a:t> and </a:t>
            </a:r>
            <a:r>
              <a:rPr lang="en-US" sz="2400" b="1" dirty="0">
                <a:latin typeface="Palatino Linotype" panose="02040502050505030304" pitchFamily="18" charset="0"/>
              </a:rPr>
              <a:t>Gomorrah</a:t>
            </a:r>
            <a:r>
              <a:rPr lang="en-US" sz="2400" dirty="0">
                <a:latin typeface="Palatino Linotype" panose="02040502050505030304" pitchFamily="18" charset="0"/>
              </a:rPr>
              <a:t>, </a:t>
            </a:r>
            <a:r>
              <a:rPr lang="en-US" sz="2400" b="1" dirty="0" err="1">
                <a:latin typeface="Palatino Linotype" panose="02040502050505030304" pitchFamily="18" charset="0"/>
              </a:rPr>
              <a:t>Admah</a:t>
            </a:r>
            <a:r>
              <a:rPr lang="en-US" sz="2400" dirty="0">
                <a:latin typeface="Palatino Linotype" panose="02040502050505030304" pitchFamily="18" charset="0"/>
              </a:rPr>
              <a:t> and </a:t>
            </a:r>
            <a:r>
              <a:rPr lang="en-US" sz="2400" b="1" dirty="0" err="1">
                <a:latin typeface="Palatino Linotype" panose="02040502050505030304" pitchFamily="18" charset="0"/>
              </a:rPr>
              <a:t>Zeboiim</a:t>
            </a:r>
            <a:r>
              <a:rPr lang="en-US" sz="2400" dirty="0">
                <a:latin typeface="Palatino Linotype" panose="02040502050505030304" pitchFamily="18" charset="0"/>
              </a:rPr>
              <a:t>, which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overthrew </a:t>
            </a:r>
            <a:r>
              <a:rPr lang="en-US" sz="2400" dirty="0">
                <a:latin typeface="Palatino Linotype" panose="02040502050505030304" pitchFamily="18" charset="0"/>
              </a:rPr>
              <a:t>in His </a:t>
            </a:r>
            <a:r>
              <a:rPr lang="en-US" sz="2400" dirty="0" smtClean="0">
                <a:latin typeface="Palatino Linotype" panose="02040502050505030304" pitchFamily="18" charset="0"/>
              </a:rPr>
              <a:t>anger and </a:t>
            </a:r>
            <a:r>
              <a:rPr lang="en-US" sz="2400" dirty="0">
                <a:latin typeface="Palatino Linotype" panose="02040502050505030304" pitchFamily="18" charset="0"/>
              </a:rPr>
              <a:t>in His wrath.’ </a:t>
            </a:r>
          </a:p>
        </p:txBody>
      </p:sp>
      <p:sp>
        <p:nvSpPr>
          <p:cNvPr id="3" name="Rectangle 2"/>
          <p:cNvSpPr/>
          <p:nvPr/>
        </p:nvSpPr>
        <p:spPr>
          <a:xfrm>
            <a:off x="838200" y="1032808"/>
            <a:ext cx="7363252" cy="1938992"/>
          </a:xfrm>
          <a:prstGeom prst="rect">
            <a:avLst/>
          </a:prstGeom>
        </p:spPr>
        <p:txBody>
          <a:bodyPr>
            <a:spAutoFit/>
          </a:bodyPr>
          <a:lstStyle/>
          <a:p>
            <a:r>
              <a:rPr lang="en-US" sz="2400" b="1" dirty="0" smtClean="0">
                <a:latin typeface="Palatino Linotype" panose="02040502050505030304" pitchFamily="18" charset="0"/>
              </a:rPr>
              <a:t>Jude</a:t>
            </a:r>
            <a:r>
              <a:rPr lang="en-US" sz="2400" dirty="0">
                <a:latin typeface="Palatino Linotype" panose="02040502050505030304" pitchFamily="18" charset="0"/>
              </a:rPr>
              <a:t> </a:t>
            </a:r>
            <a:r>
              <a:rPr lang="en-US" sz="2400" b="1" baseline="30000" dirty="0">
                <a:latin typeface="Palatino Linotype" panose="02040502050505030304" pitchFamily="18" charset="0"/>
              </a:rPr>
              <a:t>7 </a:t>
            </a:r>
            <a:r>
              <a:rPr lang="en-US" sz="2400" dirty="0">
                <a:latin typeface="Palatino Linotype" panose="02040502050505030304" pitchFamily="18" charset="0"/>
              </a:rPr>
              <a:t>just as Sodom and Gomorrah </a:t>
            </a:r>
            <a:r>
              <a:rPr lang="en-US" sz="2400" u="sng" dirty="0">
                <a:latin typeface="Palatino Linotype" panose="02040502050505030304" pitchFamily="18" charset="0"/>
              </a:rPr>
              <a:t>and the cities around them</a:t>
            </a:r>
            <a:r>
              <a:rPr lang="en-US" sz="2400" dirty="0">
                <a:latin typeface="Palatino Linotype" panose="02040502050505030304" pitchFamily="18" charset="0"/>
              </a:rPr>
              <a:t>, since they in the same way as these </a:t>
            </a:r>
            <a:r>
              <a:rPr lang="en-US" sz="2400" b="1" dirty="0">
                <a:latin typeface="Palatino Linotype" panose="02040502050505030304" pitchFamily="18" charset="0"/>
              </a:rPr>
              <a:t>indulged in gross immorality and went </a:t>
            </a:r>
            <a:r>
              <a:rPr lang="en-US" sz="2400" b="1" dirty="0" smtClean="0">
                <a:latin typeface="Palatino Linotype" panose="02040502050505030304" pitchFamily="18" charset="0"/>
              </a:rPr>
              <a:t>after strange </a:t>
            </a:r>
            <a:r>
              <a:rPr lang="en-US" sz="2400" b="1" dirty="0">
                <a:latin typeface="Palatino Linotype" panose="02040502050505030304" pitchFamily="18" charset="0"/>
              </a:rPr>
              <a:t>flesh</a:t>
            </a:r>
            <a:r>
              <a:rPr lang="en-US" sz="2400" dirty="0">
                <a:latin typeface="Palatino Linotype" panose="02040502050505030304" pitchFamily="18" charset="0"/>
              </a:rPr>
              <a:t>, are exhibited as an </a:t>
            </a:r>
            <a:r>
              <a:rPr lang="en-US" sz="2400" dirty="0" smtClean="0">
                <a:latin typeface="Palatino Linotype" panose="02040502050505030304" pitchFamily="18" charset="0"/>
              </a:rPr>
              <a:t>example </a:t>
            </a:r>
            <a:r>
              <a:rPr lang="en-US" sz="2400" dirty="0">
                <a:latin typeface="Palatino Linotype" panose="02040502050505030304" pitchFamily="18" charset="0"/>
              </a:rPr>
              <a:t>in undergoing </a:t>
            </a:r>
            <a:r>
              <a:rPr lang="en-US" sz="2400" dirty="0" smtClean="0">
                <a:latin typeface="Palatino Linotype" panose="02040502050505030304" pitchFamily="18" charset="0"/>
              </a:rPr>
              <a:t>the punishment </a:t>
            </a:r>
            <a:r>
              <a:rPr lang="en-US" sz="2400" dirty="0">
                <a:latin typeface="Palatino Linotype" panose="02040502050505030304" pitchFamily="18" charset="0"/>
              </a:rPr>
              <a:t>of eternal fire.</a:t>
            </a:r>
          </a:p>
        </p:txBody>
      </p:sp>
    </p:spTree>
    <p:extLst>
      <p:ext uri="{BB962C8B-B14F-4D97-AF65-F5344CB8AC3E}">
        <p14:creationId xmlns:p14="http://schemas.microsoft.com/office/powerpoint/2010/main" val="2535331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3" name="Rectangle 2"/>
          <p:cNvSpPr/>
          <p:nvPr/>
        </p:nvSpPr>
        <p:spPr>
          <a:xfrm>
            <a:off x="152400" y="1524000"/>
            <a:ext cx="8991600" cy="4832092"/>
          </a:xfrm>
          <a:prstGeom prst="rect">
            <a:avLst/>
          </a:prstGeom>
        </p:spPr>
        <p:txBody>
          <a:bodyPr wrap="square">
            <a:spAutoFit/>
          </a:bodyPr>
          <a:lstStyle/>
          <a:p>
            <a:r>
              <a:rPr lang="en-US" sz="2800" b="1" u="sng" dirty="0" smtClean="0">
                <a:latin typeface="Palatino Linotype" panose="02040502050505030304" pitchFamily="18" charset="0"/>
              </a:rPr>
              <a:t>Hosea 11</a:t>
            </a:r>
            <a:endParaRPr lang="en-US" sz="2800" b="1" u="sng" baseline="30000" dirty="0" smtClean="0">
              <a:latin typeface="Palatino Linotype" panose="02040502050505030304" pitchFamily="18" charset="0"/>
            </a:endParaRPr>
          </a:p>
          <a:p>
            <a:r>
              <a:rPr lang="en-US" sz="2800" b="1" baseline="30000" dirty="0" smtClean="0">
                <a:latin typeface="Palatino Linotype" panose="02040502050505030304" pitchFamily="18" charset="0"/>
              </a:rPr>
              <a:t>8 </a:t>
            </a:r>
            <a:r>
              <a:rPr lang="en-US" sz="2800" dirty="0" smtClean="0">
                <a:latin typeface="Palatino Linotype" panose="02040502050505030304" pitchFamily="18" charset="0"/>
              </a:rPr>
              <a:t>How </a:t>
            </a:r>
            <a:r>
              <a:rPr lang="en-US" sz="2800" dirty="0">
                <a:latin typeface="Palatino Linotype" panose="02040502050505030304" pitchFamily="18" charset="0"/>
              </a:rPr>
              <a:t>can I give you up, O Ephraim?</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How can I surrender you, O Israel?</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How can I </a:t>
            </a:r>
            <a:r>
              <a:rPr lang="en-US" sz="2800" dirty="0" smtClean="0">
                <a:latin typeface="Palatino Linotype" panose="02040502050505030304" pitchFamily="18" charset="0"/>
              </a:rPr>
              <a:t>make </a:t>
            </a:r>
            <a:r>
              <a:rPr lang="en-US" sz="2800" dirty="0">
                <a:latin typeface="Palatino Linotype" panose="02040502050505030304" pitchFamily="18" charset="0"/>
              </a:rPr>
              <a:t>you like </a:t>
            </a:r>
            <a:r>
              <a:rPr lang="en-US" sz="2800" b="1" dirty="0" err="1">
                <a:latin typeface="Palatino Linotype" panose="02040502050505030304" pitchFamily="18" charset="0"/>
              </a:rPr>
              <a:t>Admah</a:t>
            </a:r>
            <a:r>
              <a:rPr lang="en-US" sz="2800" dirty="0">
                <a:latin typeface="Palatino Linotype" panose="02040502050505030304" pitchFamily="18" charset="0"/>
              </a:rPr>
              <a:t>?</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How can I treat you like </a:t>
            </a:r>
            <a:r>
              <a:rPr lang="en-US" sz="2800" b="1" dirty="0" err="1">
                <a:latin typeface="Palatino Linotype" panose="02040502050505030304" pitchFamily="18" charset="0"/>
              </a:rPr>
              <a:t>Zeboiim</a:t>
            </a:r>
            <a:r>
              <a:rPr lang="en-US" sz="2800" dirty="0">
                <a:latin typeface="Palatino Linotype" panose="02040502050505030304" pitchFamily="18" charset="0"/>
              </a:rPr>
              <a:t>?</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My heart is turned over within Me,</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smtClean="0">
                <a:latin typeface="Palatino Linotype" panose="02040502050505030304" pitchFamily="18" charset="0"/>
              </a:rPr>
              <a:t>All </a:t>
            </a:r>
            <a:r>
              <a:rPr lang="en-US" sz="2800" dirty="0">
                <a:latin typeface="Palatino Linotype" panose="02040502050505030304" pitchFamily="18" charset="0"/>
              </a:rPr>
              <a:t>My compassions are kindled.</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b="1" baseline="30000" dirty="0">
                <a:latin typeface="Palatino Linotype" panose="02040502050505030304" pitchFamily="18" charset="0"/>
              </a:rPr>
              <a:t>9 </a:t>
            </a:r>
            <a:r>
              <a:rPr lang="en-US" sz="2800" dirty="0">
                <a:latin typeface="Palatino Linotype" panose="02040502050505030304" pitchFamily="18" charset="0"/>
              </a:rPr>
              <a:t>I will not execute My fierce anger;</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I will not destroy Ephraim again.</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For I am God and not man, the Holy One in </a:t>
            </a:r>
            <a:r>
              <a:rPr lang="en-US" sz="2800" dirty="0" smtClean="0">
                <a:latin typeface="Palatino Linotype" panose="02040502050505030304" pitchFamily="18" charset="0"/>
              </a:rPr>
              <a:t>your midst,</a:t>
            </a:r>
          </a:p>
          <a:p>
            <a:r>
              <a:rPr lang="en-US" sz="2800" dirty="0" smtClean="0">
                <a:latin typeface="Palatino Linotype" panose="02040502050505030304" pitchFamily="18" charset="0"/>
              </a:rPr>
              <a:t>And </a:t>
            </a:r>
            <a:r>
              <a:rPr lang="en-US" sz="2800" dirty="0">
                <a:latin typeface="Palatino Linotype" panose="02040502050505030304" pitchFamily="18" charset="0"/>
              </a:rPr>
              <a:t>I will not come in </a:t>
            </a:r>
            <a:r>
              <a:rPr lang="en-US" sz="2800" dirty="0" smtClean="0">
                <a:latin typeface="Palatino Linotype" panose="02040502050505030304" pitchFamily="18" charset="0"/>
              </a:rPr>
              <a:t>wrath</a:t>
            </a:r>
            <a:r>
              <a:rPr lang="en-US" sz="2800" dirty="0">
                <a:latin typeface="Palatino Linotype" panose="02040502050505030304" pitchFamily="18" charset="0"/>
              </a:rPr>
              <a:t>.</a:t>
            </a:r>
          </a:p>
        </p:txBody>
      </p:sp>
    </p:spTree>
    <p:extLst>
      <p:ext uri="{BB962C8B-B14F-4D97-AF65-F5344CB8AC3E}">
        <p14:creationId xmlns:p14="http://schemas.microsoft.com/office/powerpoint/2010/main" val="1653246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pic>
        <p:nvPicPr>
          <p:cNvPr id="4" name="Picture 5" descr="C:\Documents and Settings\Jeff Smelser\My Documents\wp\sermons\Thayer Street\timelinewhole.JPG"/>
          <p:cNvPicPr>
            <a:picLocks noChangeAspect="1" noChangeArrowheads="1"/>
          </p:cNvPicPr>
          <p:nvPr/>
        </p:nvPicPr>
        <p:blipFill>
          <a:blip r:embed="rId2" cstate="print"/>
          <a:srcRect/>
          <a:stretch>
            <a:fillRect/>
          </a:stretch>
        </p:blipFill>
        <p:spPr bwMode="auto">
          <a:xfrm>
            <a:off x="141288" y="1370013"/>
            <a:ext cx="7478712" cy="1362075"/>
          </a:xfrm>
          <a:prstGeom prst="rect">
            <a:avLst/>
          </a:prstGeom>
          <a:noFill/>
          <a:ln w="9525">
            <a:noFill/>
            <a:miter lim="800000"/>
            <a:headEnd/>
            <a:tailEnd/>
          </a:ln>
        </p:spPr>
      </p:pic>
      <p:sp>
        <p:nvSpPr>
          <p:cNvPr id="6" name="Down Arrow 5"/>
          <p:cNvSpPr/>
          <p:nvPr/>
        </p:nvSpPr>
        <p:spPr>
          <a:xfrm rot="2647739">
            <a:off x="1708019" y="836419"/>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91001" y="3244334"/>
            <a:ext cx="3200399" cy="954107"/>
          </a:xfrm>
          <a:prstGeom prst="rect">
            <a:avLst/>
          </a:prstGeom>
        </p:spPr>
        <p:txBody>
          <a:bodyPr wrap="square">
            <a:spAutoFit/>
          </a:bodyPr>
          <a:lstStyle/>
          <a:p>
            <a:pPr algn="ctr"/>
            <a:r>
              <a:rPr lang="en-US" sz="2800" b="1" dirty="0" smtClean="0"/>
              <a:t>What would happen to Ephraim?</a:t>
            </a:r>
          </a:p>
        </p:txBody>
      </p:sp>
      <p:sp>
        <p:nvSpPr>
          <p:cNvPr id="8" name="Down Arrow 7"/>
          <p:cNvSpPr/>
          <p:nvPr/>
        </p:nvSpPr>
        <p:spPr>
          <a:xfrm rot="12184102">
            <a:off x="5259029" y="2225216"/>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22258" y="1143000"/>
            <a:ext cx="381000" cy="2308324"/>
          </a:xfrm>
          <a:prstGeom prst="rect">
            <a:avLst/>
          </a:prstGeom>
          <a:noFill/>
        </p:spPr>
        <p:txBody>
          <a:bodyPr wrap="square" rtlCol="0">
            <a:spAutoFit/>
          </a:bodyPr>
          <a:lstStyle/>
          <a:p>
            <a:r>
              <a:rPr lang="en-US" sz="2400" b="1" dirty="0" smtClean="0"/>
              <a:t>RETURN</a:t>
            </a:r>
            <a:endParaRPr lang="en-US" sz="2400" b="1" dirty="0"/>
          </a:p>
        </p:txBody>
      </p:sp>
      <p:sp>
        <p:nvSpPr>
          <p:cNvPr id="10" name="Rectangle 9"/>
          <p:cNvSpPr/>
          <p:nvPr/>
        </p:nvSpPr>
        <p:spPr>
          <a:xfrm>
            <a:off x="1295400" y="4267200"/>
            <a:ext cx="6858000" cy="1077218"/>
          </a:xfrm>
          <a:prstGeom prst="rect">
            <a:avLst/>
          </a:prstGeom>
        </p:spPr>
        <p:txBody>
          <a:bodyPr wrap="square">
            <a:spAutoFit/>
          </a:bodyPr>
          <a:lstStyle/>
          <a:p>
            <a:pPr algn="ctr"/>
            <a:r>
              <a:rPr lang="en-US" sz="3200" b="1" dirty="0" smtClean="0"/>
              <a:t>Which one serves as a model for the future day of Judgement?</a:t>
            </a:r>
            <a:endParaRPr lang="en-US" sz="3200" b="1" dirty="0"/>
          </a:p>
        </p:txBody>
      </p:sp>
    </p:spTree>
    <p:extLst>
      <p:ext uri="{BB962C8B-B14F-4D97-AF65-F5344CB8AC3E}">
        <p14:creationId xmlns:p14="http://schemas.microsoft.com/office/powerpoint/2010/main" val="341707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212" y="3200400"/>
            <a:ext cx="8099577" cy="3508653"/>
          </a:xfrm>
          <a:prstGeom prst="rect">
            <a:avLst/>
          </a:prstGeom>
        </p:spPr>
        <p:txBody>
          <a:bodyPr>
            <a:spAutoFit/>
          </a:bodyPr>
          <a:lstStyle/>
          <a:p>
            <a:r>
              <a:rPr lang="en-US" sz="2400" b="1" dirty="0" smtClean="0">
                <a:latin typeface="Palatino Linotype" panose="02040502050505030304" pitchFamily="18" charset="0"/>
              </a:rPr>
              <a:t>Jude	</a:t>
            </a:r>
            <a:r>
              <a:rPr lang="en-US" sz="2400" b="1" baseline="30000" dirty="0" smtClean="0">
                <a:latin typeface="Palatino Linotype" panose="02040502050505030304" pitchFamily="18" charset="0"/>
              </a:rPr>
              <a:t>5</a:t>
            </a:r>
            <a:r>
              <a:rPr lang="en-US" sz="2200" b="1" baseline="30000" dirty="0">
                <a:latin typeface="Palatino Linotype" panose="02040502050505030304" pitchFamily="18" charset="0"/>
              </a:rPr>
              <a:t> </a:t>
            </a:r>
            <a:r>
              <a:rPr lang="en-US" sz="2200" dirty="0">
                <a:latin typeface="Palatino Linotype" panose="02040502050505030304" pitchFamily="18" charset="0"/>
              </a:rPr>
              <a:t>Now I desire to remind you, though you know all things once for all, that </a:t>
            </a:r>
            <a:r>
              <a:rPr lang="en-US" sz="2200" dirty="0" smtClean="0">
                <a:latin typeface="Palatino Linotype" panose="02040502050505030304" pitchFamily="18" charset="0"/>
              </a:rPr>
              <a:t>the </a:t>
            </a:r>
            <a:r>
              <a:rPr lang="en-US" sz="2200" dirty="0">
                <a:latin typeface="Palatino Linotype" panose="02040502050505030304" pitchFamily="18" charset="0"/>
              </a:rPr>
              <a:t>Lord, after saving a people out of the land of Egypt, </a:t>
            </a:r>
            <a:r>
              <a:rPr lang="en-US" sz="2200" dirty="0" smtClean="0">
                <a:latin typeface="Palatino Linotype" panose="02040502050505030304" pitchFamily="18" charset="0"/>
              </a:rPr>
              <a:t>subsequently </a:t>
            </a:r>
            <a:r>
              <a:rPr lang="en-US" sz="2200" dirty="0">
                <a:latin typeface="Palatino Linotype" panose="02040502050505030304" pitchFamily="18" charset="0"/>
              </a:rPr>
              <a:t>destroyed those who did not </a:t>
            </a:r>
            <a:r>
              <a:rPr lang="en-US" sz="2200" dirty="0" smtClean="0">
                <a:latin typeface="Palatino Linotype" panose="02040502050505030304" pitchFamily="18" charset="0"/>
              </a:rPr>
              <a:t>believe. </a:t>
            </a:r>
            <a:r>
              <a:rPr lang="en-US" sz="2200" b="1" baseline="30000" dirty="0" smtClean="0">
                <a:latin typeface="Palatino Linotype" panose="02040502050505030304" pitchFamily="18" charset="0"/>
              </a:rPr>
              <a:t>6</a:t>
            </a:r>
            <a:r>
              <a:rPr lang="en-US" sz="2200" b="1" baseline="30000" dirty="0">
                <a:latin typeface="Palatino Linotype" panose="02040502050505030304" pitchFamily="18" charset="0"/>
              </a:rPr>
              <a:t> </a:t>
            </a:r>
            <a:r>
              <a:rPr lang="en-US" sz="2200" dirty="0">
                <a:latin typeface="Palatino Linotype" panose="02040502050505030304" pitchFamily="18" charset="0"/>
              </a:rPr>
              <a:t>And angels who did not keep their own domain, but abandoned their proper abode, He has kept in eternal bonds under darkness for the judgment of the great day, </a:t>
            </a:r>
            <a:r>
              <a:rPr lang="en-US" sz="2200" b="1" baseline="30000" dirty="0">
                <a:latin typeface="Palatino Linotype" panose="02040502050505030304" pitchFamily="18" charset="0"/>
              </a:rPr>
              <a:t>7 </a:t>
            </a:r>
            <a:r>
              <a:rPr lang="en-US" sz="2200" dirty="0">
                <a:latin typeface="Palatino Linotype" panose="02040502050505030304" pitchFamily="18" charset="0"/>
              </a:rPr>
              <a:t>just </a:t>
            </a:r>
            <a:r>
              <a:rPr lang="en-US" sz="2200" dirty="0" smtClean="0">
                <a:latin typeface="Palatino Linotype" panose="02040502050505030304" pitchFamily="18" charset="0"/>
              </a:rPr>
              <a:t>as Sodom </a:t>
            </a:r>
            <a:r>
              <a:rPr lang="en-US" sz="2200" dirty="0">
                <a:latin typeface="Palatino Linotype" panose="02040502050505030304" pitchFamily="18" charset="0"/>
              </a:rPr>
              <a:t>and Gomorrah and the cities around them, since they in the same way as these indulged in gross immorality and went after </a:t>
            </a:r>
            <a:r>
              <a:rPr lang="en-US" sz="2200" dirty="0" smtClean="0">
                <a:latin typeface="Palatino Linotype" panose="02040502050505030304" pitchFamily="18" charset="0"/>
              </a:rPr>
              <a:t>strange </a:t>
            </a:r>
            <a:r>
              <a:rPr lang="en-US" sz="2200" dirty="0">
                <a:latin typeface="Palatino Linotype" panose="02040502050505030304" pitchFamily="18" charset="0"/>
              </a:rPr>
              <a:t>flesh, are exhibited as an </a:t>
            </a:r>
            <a:r>
              <a:rPr lang="en-US" sz="2200" dirty="0" smtClean="0">
                <a:latin typeface="Palatino Linotype" panose="02040502050505030304" pitchFamily="18" charset="0"/>
              </a:rPr>
              <a:t>example </a:t>
            </a:r>
            <a:r>
              <a:rPr lang="en-US" sz="2200" dirty="0">
                <a:latin typeface="Palatino Linotype" panose="02040502050505030304" pitchFamily="18" charset="0"/>
              </a:rPr>
              <a:t>in undergoing the punishment of eternal fire.</a:t>
            </a:r>
          </a:p>
        </p:txBody>
      </p:sp>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pic>
        <p:nvPicPr>
          <p:cNvPr id="4" name="Picture 5" descr="C:\Documents and Settings\Jeff Smelser\My Documents\wp\sermons\Thayer Street\timelinewhole.JPG"/>
          <p:cNvPicPr>
            <a:picLocks noChangeAspect="1" noChangeArrowheads="1"/>
          </p:cNvPicPr>
          <p:nvPr/>
        </p:nvPicPr>
        <p:blipFill>
          <a:blip r:embed="rId2" cstate="print"/>
          <a:srcRect/>
          <a:stretch>
            <a:fillRect/>
          </a:stretch>
        </p:blipFill>
        <p:spPr bwMode="auto">
          <a:xfrm>
            <a:off x="141288" y="1370013"/>
            <a:ext cx="7478712" cy="1362075"/>
          </a:xfrm>
          <a:prstGeom prst="rect">
            <a:avLst/>
          </a:prstGeom>
          <a:noFill/>
          <a:ln w="9525">
            <a:noFill/>
            <a:miter lim="800000"/>
            <a:headEnd/>
            <a:tailEnd/>
          </a:ln>
        </p:spPr>
      </p:pic>
      <p:sp>
        <p:nvSpPr>
          <p:cNvPr id="6" name="Down Arrow 5"/>
          <p:cNvSpPr/>
          <p:nvPr/>
        </p:nvSpPr>
        <p:spPr>
          <a:xfrm rot="2647739">
            <a:off x="1708019" y="836419"/>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22258" y="1143000"/>
            <a:ext cx="381000" cy="2308324"/>
          </a:xfrm>
          <a:prstGeom prst="rect">
            <a:avLst/>
          </a:prstGeom>
          <a:noFill/>
        </p:spPr>
        <p:txBody>
          <a:bodyPr wrap="square" rtlCol="0">
            <a:spAutoFit/>
          </a:bodyPr>
          <a:lstStyle/>
          <a:p>
            <a:r>
              <a:rPr lang="en-US" sz="2400" b="1" dirty="0" smtClean="0"/>
              <a:t>RETURN</a:t>
            </a:r>
            <a:endParaRPr lang="en-US" sz="2400" b="1" dirty="0"/>
          </a:p>
        </p:txBody>
      </p:sp>
      <p:sp>
        <p:nvSpPr>
          <p:cNvPr id="10" name="Down Arrow 9"/>
          <p:cNvSpPr/>
          <p:nvPr/>
        </p:nvSpPr>
        <p:spPr>
          <a:xfrm rot="12184102">
            <a:off x="5259029" y="2225216"/>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80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212" y="3200400"/>
            <a:ext cx="8099577" cy="3508653"/>
          </a:xfrm>
          <a:prstGeom prst="rect">
            <a:avLst/>
          </a:prstGeom>
        </p:spPr>
        <p:txBody>
          <a:bodyPr>
            <a:spAutoFit/>
          </a:bodyPr>
          <a:lstStyle/>
          <a:p>
            <a:r>
              <a:rPr lang="en-US" sz="2400" b="1" dirty="0" smtClean="0">
                <a:latin typeface="Palatino Linotype" panose="02040502050505030304" pitchFamily="18" charset="0"/>
              </a:rPr>
              <a:t>Jude	</a:t>
            </a:r>
            <a:r>
              <a:rPr lang="en-US" sz="2400" b="1" baseline="30000" dirty="0" smtClean="0">
                <a:latin typeface="Palatino Linotype" panose="02040502050505030304" pitchFamily="18" charset="0"/>
              </a:rPr>
              <a:t>5</a:t>
            </a:r>
            <a:r>
              <a:rPr lang="en-US" sz="2200" b="1" baseline="30000" dirty="0">
                <a:latin typeface="Palatino Linotype" panose="02040502050505030304" pitchFamily="18" charset="0"/>
              </a:rPr>
              <a:t> </a:t>
            </a:r>
            <a:r>
              <a:rPr lang="en-US" sz="2200" dirty="0">
                <a:latin typeface="Palatino Linotype" panose="02040502050505030304" pitchFamily="18" charset="0"/>
              </a:rPr>
              <a:t>Now I desire to remind you, though you know all things once for all, that </a:t>
            </a:r>
            <a:r>
              <a:rPr lang="en-US" sz="2200" dirty="0" smtClean="0">
                <a:latin typeface="Palatino Linotype" panose="02040502050505030304" pitchFamily="18" charset="0"/>
              </a:rPr>
              <a:t>the </a:t>
            </a:r>
            <a:r>
              <a:rPr lang="en-US" sz="2200" dirty="0">
                <a:latin typeface="Palatino Linotype" panose="02040502050505030304" pitchFamily="18" charset="0"/>
              </a:rPr>
              <a:t>Lord, after saving a people out of the land of Egypt, </a:t>
            </a:r>
            <a:r>
              <a:rPr lang="en-US" sz="2200" b="1" dirty="0" smtClean="0">
                <a:latin typeface="Palatino Linotype" panose="02040502050505030304" pitchFamily="18" charset="0"/>
              </a:rPr>
              <a:t>subsequently </a:t>
            </a:r>
            <a:r>
              <a:rPr lang="en-US" sz="2200" b="1" dirty="0">
                <a:latin typeface="Palatino Linotype" panose="02040502050505030304" pitchFamily="18" charset="0"/>
              </a:rPr>
              <a:t>destroyed those who did not </a:t>
            </a:r>
            <a:r>
              <a:rPr lang="en-US" sz="2200" b="1" dirty="0" smtClean="0">
                <a:latin typeface="Palatino Linotype" panose="02040502050505030304" pitchFamily="18" charset="0"/>
              </a:rPr>
              <a:t>believe</a:t>
            </a:r>
            <a:r>
              <a:rPr lang="en-US" sz="2200" dirty="0" smtClean="0">
                <a:latin typeface="Palatino Linotype" panose="02040502050505030304" pitchFamily="18" charset="0"/>
              </a:rPr>
              <a:t>. </a:t>
            </a:r>
            <a:r>
              <a:rPr lang="en-US" sz="2200" b="1" baseline="30000" dirty="0" smtClean="0">
                <a:latin typeface="Palatino Linotype" panose="02040502050505030304" pitchFamily="18" charset="0"/>
              </a:rPr>
              <a:t>6</a:t>
            </a:r>
            <a:r>
              <a:rPr lang="en-US" sz="2200" b="1" baseline="30000" dirty="0">
                <a:latin typeface="Palatino Linotype" panose="02040502050505030304" pitchFamily="18" charset="0"/>
              </a:rPr>
              <a:t> </a:t>
            </a:r>
            <a:r>
              <a:rPr lang="en-US" sz="2200" dirty="0">
                <a:latin typeface="Palatino Linotype" panose="02040502050505030304" pitchFamily="18" charset="0"/>
              </a:rPr>
              <a:t>And angels who did not keep their own domain, but abandoned their proper abode, He has kept in eternal bonds under darkness for the judgment of the great day, </a:t>
            </a:r>
            <a:r>
              <a:rPr lang="en-US" sz="2200" b="1" baseline="30000" dirty="0">
                <a:latin typeface="Palatino Linotype" panose="02040502050505030304" pitchFamily="18" charset="0"/>
              </a:rPr>
              <a:t>7 </a:t>
            </a:r>
            <a:r>
              <a:rPr lang="en-US" sz="2200" dirty="0">
                <a:latin typeface="Palatino Linotype" panose="02040502050505030304" pitchFamily="18" charset="0"/>
              </a:rPr>
              <a:t>just </a:t>
            </a:r>
            <a:r>
              <a:rPr lang="en-US" sz="2200" dirty="0" smtClean="0">
                <a:latin typeface="Palatino Linotype" panose="02040502050505030304" pitchFamily="18" charset="0"/>
              </a:rPr>
              <a:t>as Sodom </a:t>
            </a:r>
            <a:r>
              <a:rPr lang="en-US" sz="2200" dirty="0">
                <a:latin typeface="Palatino Linotype" panose="02040502050505030304" pitchFamily="18" charset="0"/>
              </a:rPr>
              <a:t>and Gomorrah and the cities around them, since they in the same way as these indulged in gross immorality and went after </a:t>
            </a:r>
            <a:r>
              <a:rPr lang="en-US" sz="2200" dirty="0" smtClean="0">
                <a:latin typeface="Palatino Linotype" panose="02040502050505030304" pitchFamily="18" charset="0"/>
              </a:rPr>
              <a:t>strange </a:t>
            </a:r>
            <a:r>
              <a:rPr lang="en-US" sz="2200" dirty="0">
                <a:latin typeface="Palatino Linotype" panose="02040502050505030304" pitchFamily="18" charset="0"/>
              </a:rPr>
              <a:t>flesh, are exhibited as an </a:t>
            </a:r>
            <a:r>
              <a:rPr lang="en-US" sz="2200" dirty="0" smtClean="0">
                <a:latin typeface="Palatino Linotype" panose="02040502050505030304" pitchFamily="18" charset="0"/>
              </a:rPr>
              <a:t>example </a:t>
            </a:r>
            <a:r>
              <a:rPr lang="en-US" sz="2200" dirty="0">
                <a:latin typeface="Palatino Linotype" panose="02040502050505030304" pitchFamily="18" charset="0"/>
              </a:rPr>
              <a:t>in undergoing the punishment of eternal fire.</a:t>
            </a:r>
          </a:p>
        </p:txBody>
      </p:sp>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pic>
        <p:nvPicPr>
          <p:cNvPr id="4" name="Picture 5" descr="C:\Documents and Settings\Jeff Smelser\My Documents\wp\sermons\Thayer Street\timelinewhole.JPG"/>
          <p:cNvPicPr>
            <a:picLocks noChangeAspect="1" noChangeArrowheads="1"/>
          </p:cNvPicPr>
          <p:nvPr/>
        </p:nvPicPr>
        <p:blipFill>
          <a:blip r:embed="rId2" cstate="print"/>
          <a:srcRect/>
          <a:stretch>
            <a:fillRect/>
          </a:stretch>
        </p:blipFill>
        <p:spPr bwMode="auto">
          <a:xfrm>
            <a:off x="141288" y="1370013"/>
            <a:ext cx="7478712" cy="1362075"/>
          </a:xfrm>
          <a:prstGeom prst="rect">
            <a:avLst/>
          </a:prstGeom>
          <a:noFill/>
          <a:ln w="9525">
            <a:noFill/>
            <a:miter lim="800000"/>
            <a:headEnd/>
            <a:tailEnd/>
          </a:ln>
        </p:spPr>
      </p:pic>
      <p:sp>
        <p:nvSpPr>
          <p:cNvPr id="6" name="Down Arrow 5"/>
          <p:cNvSpPr/>
          <p:nvPr/>
        </p:nvSpPr>
        <p:spPr>
          <a:xfrm rot="2647739">
            <a:off x="1708019" y="836419"/>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22258" y="1143000"/>
            <a:ext cx="381000" cy="2308324"/>
          </a:xfrm>
          <a:prstGeom prst="rect">
            <a:avLst/>
          </a:prstGeom>
          <a:noFill/>
        </p:spPr>
        <p:txBody>
          <a:bodyPr wrap="square" rtlCol="0">
            <a:spAutoFit/>
          </a:bodyPr>
          <a:lstStyle/>
          <a:p>
            <a:r>
              <a:rPr lang="en-US" sz="2400" b="1" dirty="0" smtClean="0"/>
              <a:t>RETURN</a:t>
            </a:r>
            <a:endParaRPr lang="en-US" sz="2400" b="1" dirty="0"/>
          </a:p>
        </p:txBody>
      </p:sp>
      <p:sp>
        <p:nvSpPr>
          <p:cNvPr id="11" name="Oval 10"/>
          <p:cNvSpPr/>
          <p:nvPr/>
        </p:nvSpPr>
        <p:spPr>
          <a:xfrm>
            <a:off x="2514676" y="3886200"/>
            <a:ext cx="380924"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0" name="Down Arrow 9"/>
          <p:cNvSpPr/>
          <p:nvPr/>
        </p:nvSpPr>
        <p:spPr>
          <a:xfrm rot="12184102">
            <a:off x="5259029" y="2225216"/>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517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212" y="3200400"/>
            <a:ext cx="8099577" cy="3508653"/>
          </a:xfrm>
          <a:prstGeom prst="rect">
            <a:avLst/>
          </a:prstGeom>
        </p:spPr>
        <p:txBody>
          <a:bodyPr>
            <a:spAutoFit/>
          </a:bodyPr>
          <a:lstStyle/>
          <a:p>
            <a:r>
              <a:rPr lang="en-US" sz="2400" b="1" dirty="0" smtClean="0">
                <a:latin typeface="Palatino Linotype" panose="02040502050505030304" pitchFamily="18" charset="0"/>
              </a:rPr>
              <a:t>Jude	</a:t>
            </a:r>
            <a:r>
              <a:rPr lang="en-US" sz="2400" b="1" baseline="30000" dirty="0" smtClean="0">
                <a:latin typeface="Palatino Linotype" panose="02040502050505030304" pitchFamily="18" charset="0"/>
              </a:rPr>
              <a:t>5</a:t>
            </a:r>
            <a:r>
              <a:rPr lang="en-US" sz="2200" b="1" baseline="30000" dirty="0">
                <a:latin typeface="Palatino Linotype" panose="02040502050505030304" pitchFamily="18" charset="0"/>
              </a:rPr>
              <a:t> </a:t>
            </a:r>
            <a:r>
              <a:rPr lang="en-US" sz="2200" dirty="0">
                <a:latin typeface="Palatino Linotype" panose="02040502050505030304" pitchFamily="18" charset="0"/>
              </a:rPr>
              <a:t>Now I desire to remind you, though you know all things once for all, that </a:t>
            </a:r>
            <a:r>
              <a:rPr lang="en-US" sz="2200" dirty="0" smtClean="0">
                <a:latin typeface="Palatino Linotype" panose="02040502050505030304" pitchFamily="18" charset="0"/>
              </a:rPr>
              <a:t>the </a:t>
            </a:r>
            <a:r>
              <a:rPr lang="en-US" sz="2200" dirty="0">
                <a:latin typeface="Palatino Linotype" panose="02040502050505030304" pitchFamily="18" charset="0"/>
              </a:rPr>
              <a:t>Lord, after saving a people out of the land of Egypt, </a:t>
            </a:r>
            <a:r>
              <a:rPr lang="en-US" sz="2200" b="1" dirty="0" smtClean="0">
                <a:latin typeface="Palatino Linotype" panose="02040502050505030304" pitchFamily="18" charset="0"/>
              </a:rPr>
              <a:t>subsequently </a:t>
            </a:r>
            <a:r>
              <a:rPr lang="en-US" sz="2200" b="1" dirty="0">
                <a:latin typeface="Palatino Linotype" panose="02040502050505030304" pitchFamily="18" charset="0"/>
              </a:rPr>
              <a:t>destroyed those who did not </a:t>
            </a:r>
            <a:r>
              <a:rPr lang="en-US" sz="2200" b="1" dirty="0" smtClean="0">
                <a:latin typeface="Palatino Linotype" panose="02040502050505030304" pitchFamily="18" charset="0"/>
              </a:rPr>
              <a:t>believe</a:t>
            </a:r>
            <a:r>
              <a:rPr lang="en-US" sz="2200" dirty="0" smtClean="0">
                <a:latin typeface="Palatino Linotype" panose="02040502050505030304" pitchFamily="18" charset="0"/>
              </a:rPr>
              <a:t>. </a:t>
            </a:r>
            <a:r>
              <a:rPr lang="en-US" sz="2200" b="1" baseline="30000" dirty="0" smtClean="0">
                <a:latin typeface="Palatino Linotype" panose="02040502050505030304" pitchFamily="18" charset="0"/>
              </a:rPr>
              <a:t>6</a:t>
            </a:r>
            <a:r>
              <a:rPr lang="en-US" sz="2200" b="1" baseline="30000" dirty="0">
                <a:latin typeface="Palatino Linotype" panose="02040502050505030304" pitchFamily="18" charset="0"/>
              </a:rPr>
              <a:t> </a:t>
            </a:r>
            <a:r>
              <a:rPr lang="en-US" sz="2200" dirty="0">
                <a:latin typeface="Palatino Linotype" panose="02040502050505030304" pitchFamily="18" charset="0"/>
              </a:rPr>
              <a:t>And </a:t>
            </a:r>
            <a:r>
              <a:rPr lang="en-US" sz="2200" b="1" dirty="0">
                <a:latin typeface="Palatino Linotype" panose="02040502050505030304" pitchFamily="18" charset="0"/>
              </a:rPr>
              <a:t>angels who did not keep their own domain, but abandoned their proper abode, He has kept in eternal bonds under darkness for the judgment of the great day</a:t>
            </a:r>
            <a:r>
              <a:rPr lang="en-US" sz="2200" dirty="0">
                <a:latin typeface="Palatino Linotype" panose="02040502050505030304" pitchFamily="18" charset="0"/>
              </a:rPr>
              <a:t>, </a:t>
            </a:r>
            <a:r>
              <a:rPr lang="en-US" sz="2200" b="1" baseline="30000" dirty="0">
                <a:latin typeface="Palatino Linotype" panose="02040502050505030304" pitchFamily="18" charset="0"/>
              </a:rPr>
              <a:t>7 </a:t>
            </a:r>
            <a:r>
              <a:rPr lang="en-US" sz="2200" dirty="0">
                <a:latin typeface="Palatino Linotype" panose="02040502050505030304" pitchFamily="18" charset="0"/>
              </a:rPr>
              <a:t>just </a:t>
            </a:r>
            <a:r>
              <a:rPr lang="en-US" sz="2200" dirty="0" smtClean="0">
                <a:latin typeface="Palatino Linotype" panose="02040502050505030304" pitchFamily="18" charset="0"/>
              </a:rPr>
              <a:t>as Sodom </a:t>
            </a:r>
            <a:r>
              <a:rPr lang="en-US" sz="2200" dirty="0">
                <a:latin typeface="Palatino Linotype" panose="02040502050505030304" pitchFamily="18" charset="0"/>
              </a:rPr>
              <a:t>and Gomorrah and the cities around them, since they in the same way as these indulged in gross immorality and went after </a:t>
            </a:r>
            <a:r>
              <a:rPr lang="en-US" sz="2200" dirty="0" smtClean="0">
                <a:latin typeface="Palatino Linotype" panose="02040502050505030304" pitchFamily="18" charset="0"/>
              </a:rPr>
              <a:t>strange </a:t>
            </a:r>
            <a:r>
              <a:rPr lang="en-US" sz="2200" dirty="0">
                <a:latin typeface="Palatino Linotype" panose="02040502050505030304" pitchFamily="18" charset="0"/>
              </a:rPr>
              <a:t>flesh, are exhibited as an </a:t>
            </a:r>
            <a:r>
              <a:rPr lang="en-US" sz="2200" dirty="0" smtClean="0">
                <a:latin typeface="Palatino Linotype" panose="02040502050505030304" pitchFamily="18" charset="0"/>
              </a:rPr>
              <a:t>example </a:t>
            </a:r>
            <a:r>
              <a:rPr lang="en-US" sz="2200" dirty="0">
                <a:latin typeface="Palatino Linotype" panose="02040502050505030304" pitchFamily="18" charset="0"/>
              </a:rPr>
              <a:t>in undergoing the punishment of eternal fire.</a:t>
            </a:r>
          </a:p>
        </p:txBody>
      </p:sp>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pic>
        <p:nvPicPr>
          <p:cNvPr id="4" name="Picture 5" descr="C:\Documents and Settings\Jeff Smelser\My Documents\wp\sermons\Thayer Street\timelinewhole.JPG"/>
          <p:cNvPicPr>
            <a:picLocks noChangeAspect="1" noChangeArrowheads="1"/>
          </p:cNvPicPr>
          <p:nvPr/>
        </p:nvPicPr>
        <p:blipFill>
          <a:blip r:embed="rId2" cstate="print"/>
          <a:srcRect/>
          <a:stretch>
            <a:fillRect/>
          </a:stretch>
        </p:blipFill>
        <p:spPr bwMode="auto">
          <a:xfrm>
            <a:off x="141288" y="1370013"/>
            <a:ext cx="7478712" cy="1362075"/>
          </a:xfrm>
          <a:prstGeom prst="rect">
            <a:avLst/>
          </a:prstGeom>
          <a:noFill/>
          <a:ln w="9525">
            <a:noFill/>
            <a:miter lim="800000"/>
            <a:headEnd/>
            <a:tailEnd/>
          </a:ln>
        </p:spPr>
      </p:pic>
      <p:sp>
        <p:nvSpPr>
          <p:cNvPr id="6" name="Down Arrow 5"/>
          <p:cNvSpPr/>
          <p:nvPr/>
        </p:nvSpPr>
        <p:spPr>
          <a:xfrm rot="2647739">
            <a:off x="1708019" y="836419"/>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22258" y="1143000"/>
            <a:ext cx="381000" cy="2308324"/>
          </a:xfrm>
          <a:prstGeom prst="rect">
            <a:avLst/>
          </a:prstGeom>
          <a:noFill/>
        </p:spPr>
        <p:txBody>
          <a:bodyPr wrap="square" rtlCol="0">
            <a:spAutoFit/>
          </a:bodyPr>
          <a:lstStyle/>
          <a:p>
            <a:r>
              <a:rPr lang="en-US" sz="2400" b="1" dirty="0" smtClean="0"/>
              <a:t>RETURN</a:t>
            </a:r>
            <a:endParaRPr lang="en-US" sz="2400" b="1" dirty="0"/>
          </a:p>
        </p:txBody>
      </p:sp>
      <p:sp>
        <p:nvSpPr>
          <p:cNvPr id="10" name="Oval 9"/>
          <p:cNvSpPr/>
          <p:nvPr/>
        </p:nvSpPr>
        <p:spPr>
          <a:xfrm>
            <a:off x="1600200" y="4267200"/>
            <a:ext cx="380924"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1" name="Oval 10"/>
          <p:cNvSpPr/>
          <p:nvPr/>
        </p:nvSpPr>
        <p:spPr>
          <a:xfrm>
            <a:off x="2514676" y="3886200"/>
            <a:ext cx="380924"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Down Arrow 11"/>
          <p:cNvSpPr/>
          <p:nvPr/>
        </p:nvSpPr>
        <p:spPr>
          <a:xfrm rot="12184102">
            <a:off x="5259029" y="2225216"/>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932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212" y="3200400"/>
            <a:ext cx="8099577" cy="3508653"/>
          </a:xfrm>
          <a:prstGeom prst="rect">
            <a:avLst/>
          </a:prstGeom>
        </p:spPr>
        <p:txBody>
          <a:bodyPr>
            <a:spAutoFit/>
          </a:bodyPr>
          <a:lstStyle/>
          <a:p>
            <a:r>
              <a:rPr lang="en-US" sz="2400" b="1" dirty="0" smtClean="0">
                <a:latin typeface="Palatino Linotype" panose="02040502050505030304" pitchFamily="18" charset="0"/>
              </a:rPr>
              <a:t>Jude	</a:t>
            </a:r>
            <a:r>
              <a:rPr lang="en-US" sz="2400" b="1" baseline="30000" dirty="0" smtClean="0">
                <a:latin typeface="Palatino Linotype" panose="02040502050505030304" pitchFamily="18" charset="0"/>
              </a:rPr>
              <a:t>5</a:t>
            </a:r>
            <a:r>
              <a:rPr lang="en-US" sz="2200" b="1" baseline="30000" dirty="0">
                <a:latin typeface="Palatino Linotype" panose="02040502050505030304" pitchFamily="18" charset="0"/>
              </a:rPr>
              <a:t> </a:t>
            </a:r>
            <a:r>
              <a:rPr lang="en-US" sz="2200" dirty="0">
                <a:latin typeface="Palatino Linotype" panose="02040502050505030304" pitchFamily="18" charset="0"/>
              </a:rPr>
              <a:t>Now I desire to remind you, though you know all things once for all, that </a:t>
            </a:r>
            <a:r>
              <a:rPr lang="en-US" sz="2200" dirty="0" smtClean="0">
                <a:latin typeface="Palatino Linotype" panose="02040502050505030304" pitchFamily="18" charset="0"/>
              </a:rPr>
              <a:t>the </a:t>
            </a:r>
            <a:r>
              <a:rPr lang="en-US" sz="2200" dirty="0">
                <a:latin typeface="Palatino Linotype" panose="02040502050505030304" pitchFamily="18" charset="0"/>
              </a:rPr>
              <a:t>Lord, after saving a people out of the land of Egypt, </a:t>
            </a:r>
            <a:r>
              <a:rPr lang="en-US" sz="2200" b="1" dirty="0" smtClean="0">
                <a:latin typeface="Palatino Linotype" panose="02040502050505030304" pitchFamily="18" charset="0"/>
              </a:rPr>
              <a:t>subsequently </a:t>
            </a:r>
            <a:r>
              <a:rPr lang="en-US" sz="2200" b="1" dirty="0">
                <a:latin typeface="Palatino Linotype" panose="02040502050505030304" pitchFamily="18" charset="0"/>
              </a:rPr>
              <a:t>destroyed those who did not </a:t>
            </a:r>
            <a:r>
              <a:rPr lang="en-US" sz="2200" b="1" dirty="0" smtClean="0">
                <a:latin typeface="Palatino Linotype" panose="02040502050505030304" pitchFamily="18" charset="0"/>
              </a:rPr>
              <a:t>believe</a:t>
            </a:r>
            <a:r>
              <a:rPr lang="en-US" sz="2200" dirty="0" smtClean="0">
                <a:latin typeface="Palatino Linotype" panose="02040502050505030304" pitchFamily="18" charset="0"/>
              </a:rPr>
              <a:t>. </a:t>
            </a:r>
            <a:r>
              <a:rPr lang="en-US" sz="2200" b="1" baseline="30000" dirty="0" smtClean="0">
                <a:latin typeface="Palatino Linotype" panose="02040502050505030304" pitchFamily="18" charset="0"/>
              </a:rPr>
              <a:t>6</a:t>
            </a:r>
            <a:r>
              <a:rPr lang="en-US" sz="2200" b="1" baseline="30000" dirty="0">
                <a:latin typeface="Palatino Linotype" panose="02040502050505030304" pitchFamily="18" charset="0"/>
              </a:rPr>
              <a:t> </a:t>
            </a:r>
            <a:r>
              <a:rPr lang="en-US" sz="2200" dirty="0">
                <a:latin typeface="Palatino Linotype" panose="02040502050505030304" pitchFamily="18" charset="0"/>
              </a:rPr>
              <a:t>And </a:t>
            </a:r>
            <a:r>
              <a:rPr lang="en-US" sz="2200" b="1" dirty="0">
                <a:latin typeface="Palatino Linotype" panose="02040502050505030304" pitchFamily="18" charset="0"/>
              </a:rPr>
              <a:t>angels who did not keep their own domain, but abandoned their proper abode, He has kept in eternal bonds under darkness for the judgment of the great day</a:t>
            </a:r>
            <a:r>
              <a:rPr lang="en-US" sz="2200" dirty="0">
                <a:latin typeface="Palatino Linotype" panose="02040502050505030304" pitchFamily="18" charset="0"/>
              </a:rPr>
              <a:t>, </a:t>
            </a:r>
            <a:r>
              <a:rPr lang="en-US" sz="2200" b="1" baseline="30000" dirty="0">
                <a:latin typeface="Palatino Linotype" panose="02040502050505030304" pitchFamily="18" charset="0"/>
              </a:rPr>
              <a:t>7 </a:t>
            </a:r>
            <a:r>
              <a:rPr lang="en-US" sz="2200" dirty="0">
                <a:latin typeface="Palatino Linotype" panose="02040502050505030304" pitchFamily="18" charset="0"/>
              </a:rPr>
              <a:t>just </a:t>
            </a:r>
            <a:r>
              <a:rPr lang="en-US" sz="2200" dirty="0" smtClean="0">
                <a:latin typeface="Palatino Linotype" panose="02040502050505030304" pitchFamily="18" charset="0"/>
              </a:rPr>
              <a:t>as </a:t>
            </a:r>
            <a:r>
              <a:rPr lang="en-US" sz="2200" b="1" dirty="0" smtClean="0">
                <a:latin typeface="Palatino Linotype" panose="02040502050505030304" pitchFamily="18" charset="0"/>
              </a:rPr>
              <a:t>Sodom </a:t>
            </a:r>
            <a:r>
              <a:rPr lang="en-US" sz="2200" b="1" dirty="0">
                <a:latin typeface="Palatino Linotype" panose="02040502050505030304" pitchFamily="18" charset="0"/>
              </a:rPr>
              <a:t>and Gomorrah and the cities around them, since they in the same way as these indulged in gross immorality and went after </a:t>
            </a:r>
            <a:r>
              <a:rPr lang="en-US" sz="2200" b="1" dirty="0" smtClean="0">
                <a:latin typeface="Palatino Linotype" panose="02040502050505030304" pitchFamily="18" charset="0"/>
              </a:rPr>
              <a:t>strange </a:t>
            </a:r>
            <a:r>
              <a:rPr lang="en-US" sz="2200" b="1" dirty="0">
                <a:latin typeface="Palatino Linotype" panose="02040502050505030304" pitchFamily="18" charset="0"/>
              </a:rPr>
              <a:t>flesh, are exhibited as an </a:t>
            </a:r>
            <a:r>
              <a:rPr lang="en-US" sz="2200" b="1" dirty="0" smtClean="0">
                <a:latin typeface="Palatino Linotype" panose="02040502050505030304" pitchFamily="18" charset="0"/>
              </a:rPr>
              <a:t>example </a:t>
            </a:r>
            <a:r>
              <a:rPr lang="en-US" sz="2200" b="1" dirty="0">
                <a:latin typeface="Palatino Linotype" panose="02040502050505030304" pitchFamily="18" charset="0"/>
              </a:rPr>
              <a:t>in undergoing the punishment of eternal fire</a:t>
            </a:r>
            <a:r>
              <a:rPr lang="en-US" sz="2200" dirty="0">
                <a:latin typeface="Palatino Linotype" panose="02040502050505030304" pitchFamily="18" charset="0"/>
              </a:rPr>
              <a:t>.</a:t>
            </a:r>
          </a:p>
        </p:txBody>
      </p:sp>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pic>
        <p:nvPicPr>
          <p:cNvPr id="4" name="Picture 5" descr="C:\Documents and Settings\Jeff Smelser\My Documents\wp\sermons\Thayer Street\timelinewhole.JPG"/>
          <p:cNvPicPr>
            <a:picLocks noChangeAspect="1" noChangeArrowheads="1"/>
          </p:cNvPicPr>
          <p:nvPr/>
        </p:nvPicPr>
        <p:blipFill>
          <a:blip r:embed="rId2" cstate="print"/>
          <a:srcRect/>
          <a:stretch>
            <a:fillRect/>
          </a:stretch>
        </p:blipFill>
        <p:spPr bwMode="auto">
          <a:xfrm>
            <a:off x="141288" y="1370013"/>
            <a:ext cx="7478712" cy="1362075"/>
          </a:xfrm>
          <a:prstGeom prst="rect">
            <a:avLst/>
          </a:prstGeom>
          <a:noFill/>
          <a:ln w="9525">
            <a:noFill/>
            <a:miter lim="800000"/>
            <a:headEnd/>
            <a:tailEnd/>
          </a:ln>
        </p:spPr>
      </p:pic>
      <p:sp>
        <p:nvSpPr>
          <p:cNvPr id="6" name="Down Arrow 5"/>
          <p:cNvSpPr/>
          <p:nvPr/>
        </p:nvSpPr>
        <p:spPr>
          <a:xfrm rot="2647739">
            <a:off x="1708019" y="836419"/>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22258" y="1143000"/>
            <a:ext cx="381000" cy="2308324"/>
          </a:xfrm>
          <a:prstGeom prst="rect">
            <a:avLst/>
          </a:prstGeom>
          <a:noFill/>
        </p:spPr>
        <p:txBody>
          <a:bodyPr wrap="square" rtlCol="0">
            <a:spAutoFit/>
          </a:bodyPr>
          <a:lstStyle/>
          <a:p>
            <a:r>
              <a:rPr lang="en-US" sz="2400" b="1" dirty="0" smtClean="0"/>
              <a:t>RETURN</a:t>
            </a:r>
            <a:endParaRPr lang="en-US" sz="2400" b="1" dirty="0"/>
          </a:p>
        </p:txBody>
      </p:sp>
      <p:sp>
        <p:nvSpPr>
          <p:cNvPr id="5" name="Oval 4"/>
          <p:cNvSpPr/>
          <p:nvPr/>
        </p:nvSpPr>
        <p:spPr>
          <a:xfrm>
            <a:off x="2514676" y="3886200"/>
            <a:ext cx="380924"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0" name="Oval 9"/>
          <p:cNvSpPr/>
          <p:nvPr/>
        </p:nvSpPr>
        <p:spPr>
          <a:xfrm>
            <a:off x="1600200" y="4267200"/>
            <a:ext cx="380924"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1" name="Oval 10"/>
          <p:cNvSpPr/>
          <p:nvPr/>
        </p:nvSpPr>
        <p:spPr>
          <a:xfrm>
            <a:off x="304800" y="5257800"/>
            <a:ext cx="380924"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2" name="Down Arrow 11"/>
          <p:cNvSpPr/>
          <p:nvPr/>
        </p:nvSpPr>
        <p:spPr>
          <a:xfrm rot="12184102">
            <a:off x="5259029" y="2225216"/>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688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pic>
        <p:nvPicPr>
          <p:cNvPr id="4" name="Picture 5" descr="C:\Documents and Settings\Jeff Smelser\My Documents\wp\sermons\Thayer Street\timelinewhole.JPG"/>
          <p:cNvPicPr>
            <a:picLocks noChangeAspect="1" noChangeArrowheads="1"/>
          </p:cNvPicPr>
          <p:nvPr/>
        </p:nvPicPr>
        <p:blipFill>
          <a:blip r:embed="rId2" cstate="print"/>
          <a:srcRect/>
          <a:stretch>
            <a:fillRect/>
          </a:stretch>
        </p:blipFill>
        <p:spPr bwMode="auto">
          <a:xfrm>
            <a:off x="141288" y="1370013"/>
            <a:ext cx="7478712" cy="1362075"/>
          </a:xfrm>
          <a:prstGeom prst="rect">
            <a:avLst/>
          </a:prstGeom>
          <a:noFill/>
          <a:ln w="9525">
            <a:noFill/>
            <a:miter lim="800000"/>
            <a:headEnd/>
            <a:tailEnd/>
          </a:ln>
        </p:spPr>
      </p:pic>
      <p:sp>
        <p:nvSpPr>
          <p:cNvPr id="6" name="Down Arrow 5"/>
          <p:cNvSpPr/>
          <p:nvPr/>
        </p:nvSpPr>
        <p:spPr>
          <a:xfrm rot="2647739">
            <a:off x="1708019" y="836419"/>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22258" y="1143000"/>
            <a:ext cx="381000" cy="2308324"/>
          </a:xfrm>
          <a:prstGeom prst="rect">
            <a:avLst/>
          </a:prstGeom>
          <a:noFill/>
        </p:spPr>
        <p:txBody>
          <a:bodyPr wrap="square" rtlCol="0">
            <a:spAutoFit/>
          </a:bodyPr>
          <a:lstStyle/>
          <a:p>
            <a:r>
              <a:rPr lang="en-US" sz="2400" b="1" dirty="0" smtClean="0"/>
              <a:t>RETURN</a:t>
            </a:r>
            <a:endParaRPr lang="en-US" sz="2400" b="1" dirty="0"/>
          </a:p>
        </p:txBody>
      </p:sp>
      <p:sp>
        <p:nvSpPr>
          <p:cNvPr id="7" name="Rectangle 6"/>
          <p:cNvSpPr/>
          <p:nvPr/>
        </p:nvSpPr>
        <p:spPr>
          <a:xfrm>
            <a:off x="117233" y="3259783"/>
            <a:ext cx="8909535" cy="3477875"/>
          </a:xfrm>
          <a:prstGeom prst="rect">
            <a:avLst/>
          </a:prstGeom>
        </p:spPr>
        <p:txBody>
          <a:bodyPr>
            <a:spAutoFit/>
          </a:bodyPr>
          <a:lstStyle/>
          <a:p>
            <a:r>
              <a:rPr lang="en-US" sz="2200" dirty="0" smtClean="0">
                <a:latin typeface="Palatino Linotype" panose="02040502050505030304" pitchFamily="18" charset="0"/>
              </a:rPr>
              <a:t>2 Thessalonians 1</a:t>
            </a:r>
            <a:r>
              <a:rPr lang="en-US" sz="2200" dirty="0">
                <a:latin typeface="Palatino Linotype" panose="02040502050505030304" pitchFamily="18" charset="0"/>
              </a:rPr>
              <a:t> </a:t>
            </a:r>
            <a:r>
              <a:rPr lang="en-US" sz="2200" b="1" baseline="30000" dirty="0">
                <a:latin typeface="Palatino Linotype" panose="02040502050505030304" pitchFamily="18" charset="0"/>
              </a:rPr>
              <a:t>6 </a:t>
            </a:r>
            <a:r>
              <a:rPr lang="en-US" sz="2200" dirty="0" smtClean="0">
                <a:latin typeface="Palatino Linotype" panose="02040502050505030304" pitchFamily="18" charset="0"/>
              </a:rPr>
              <a:t>For </a:t>
            </a:r>
            <a:r>
              <a:rPr lang="en-US" sz="2200" dirty="0">
                <a:latin typeface="Palatino Linotype" panose="02040502050505030304" pitchFamily="18" charset="0"/>
              </a:rPr>
              <a:t>after all it is only just </a:t>
            </a:r>
            <a:r>
              <a:rPr lang="en-US" sz="2200" dirty="0" smtClean="0">
                <a:latin typeface="Palatino Linotype" panose="02040502050505030304" pitchFamily="18" charset="0"/>
              </a:rPr>
              <a:t>for </a:t>
            </a:r>
            <a:r>
              <a:rPr lang="en-US" sz="2200" dirty="0">
                <a:latin typeface="Palatino Linotype" panose="02040502050505030304" pitchFamily="18" charset="0"/>
              </a:rPr>
              <a:t>God to repay with affliction those who afflict you, </a:t>
            </a:r>
            <a:r>
              <a:rPr lang="en-US" sz="2200" b="1" baseline="30000" dirty="0">
                <a:latin typeface="Palatino Linotype" panose="02040502050505030304" pitchFamily="18" charset="0"/>
              </a:rPr>
              <a:t>7 </a:t>
            </a:r>
            <a:r>
              <a:rPr lang="en-US" sz="2200" dirty="0">
                <a:latin typeface="Palatino Linotype" panose="02040502050505030304" pitchFamily="18" charset="0"/>
              </a:rPr>
              <a:t>and to give relief to you who are afflicted </a:t>
            </a:r>
            <a:r>
              <a:rPr lang="en-US" sz="2200" dirty="0" smtClean="0">
                <a:latin typeface="Palatino Linotype" panose="02040502050505030304" pitchFamily="18" charset="0"/>
              </a:rPr>
              <a:t>and </a:t>
            </a:r>
            <a:r>
              <a:rPr lang="en-US" sz="2200" dirty="0">
                <a:latin typeface="Palatino Linotype" panose="02040502050505030304" pitchFamily="18" charset="0"/>
              </a:rPr>
              <a:t>to us as well </a:t>
            </a:r>
            <a:r>
              <a:rPr lang="en-US" sz="2200" dirty="0" smtClean="0">
                <a:latin typeface="Palatino Linotype" panose="02040502050505030304" pitchFamily="18" charset="0"/>
              </a:rPr>
              <a:t>when </a:t>
            </a:r>
            <a:r>
              <a:rPr lang="en-US" sz="2200" dirty="0">
                <a:latin typeface="Palatino Linotype" panose="02040502050505030304" pitchFamily="18" charset="0"/>
              </a:rPr>
              <a:t>the Lord Jesus will be revealed from heaven with </a:t>
            </a:r>
            <a:r>
              <a:rPr lang="en-US" sz="2200" dirty="0" smtClean="0">
                <a:latin typeface="Palatino Linotype" panose="02040502050505030304" pitchFamily="18" charset="0"/>
              </a:rPr>
              <a:t>His </a:t>
            </a:r>
            <a:r>
              <a:rPr lang="en-US" sz="2200" dirty="0">
                <a:latin typeface="Palatino Linotype" panose="02040502050505030304" pitchFamily="18" charset="0"/>
              </a:rPr>
              <a:t>mighty angels in flaming fire, </a:t>
            </a:r>
            <a:r>
              <a:rPr lang="en-US" sz="2200" b="1" baseline="30000" dirty="0">
                <a:latin typeface="Palatino Linotype" panose="02040502050505030304" pitchFamily="18" charset="0"/>
              </a:rPr>
              <a:t>8 </a:t>
            </a:r>
            <a:r>
              <a:rPr lang="en-US" sz="2200" dirty="0">
                <a:latin typeface="Palatino Linotype" panose="02040502050505030304" pitchFamily="18" charset="0"/>
              </a:rPr>
              <a:t>dealing out retribution to those who do not know God and to those who do not obey the gospel of our Lord Jesus. </a:t>
            </a:r>
            <a:r>
              <a:rPr lang="en-US" sz="2200" baseline="30000" dirty="0">
                <a:latin typeface="Palatino Linotype" panose="02040502050505030304" pitchFamily="18" charset="0"/>
              </a:rPr>
              <a:t>9 </a:t>
            </a:r>
            <a:r>
              <a:rPr lang="en-US" sz="2200" dirty="0">
                <a:latin typeface="Palatino Linotype" panose="02040502050505030304" pitchFamily="18" charset="0"/>
              </a:rPr>
              <a:t>These will pay the penalty of eternal destruction, away from the presence of the Lord and from the glory of His power, </a:t>
            </a:r>
            <a:r>
              <a:rPr lang="en-US" sz="2200" b="1" baseline="30000" dirty="0">
                <a:latin typeface="Palatino Linotype" panose="02040502050505030304" pitchFamily="18" charset="0"/>
              </a:rPr>
              <a:t>10 </a:t>
            </a:r>
            <a:r>
              <a:rPr lang="en-US" sz="2200" dirty="0">
                <a:latin typeface="Palatino Linotype" panose="02040502050505030304" pitchFamily="18" charset="0"/>
              </a:rPr>
              <a:t>when He comes to be glorified </a:t>
            </a:r>
            <a:r>
              <a:rPr lang="en-US" sz="2200" dirty="0" smtClean="0">
                <a:latin typeface="Palatino Linotype" panose="02040502050505030304" pitchFamily="18" charset="0"/>
              </a:rPr>
              <a:t>in </a:t>
            </a:r>
            <a:r>
              <a:rPr lang="en-US" sz="2200" dirty="0">
                <a:latin typeface="Palatino Linotype" panose="02040502050505030304" pitchFamily="18" charset="0"/>
              </a:rPr>
              <a:t>His </a:t>
            </a:r>
            <a:r>
              <a:rPr lang="en-US" sz="2200" dirty="0" smtClean="0">
                <a:latin typeface="Palatino Linotype" panose="02040502050505030304" pitchFamily="18" charset="0"/>
              </a:rPr>
              <a:t>saints </a:t>
            </a:r>
            <a:r>
              <a:rPr lang="en-US" sz="2200" dirty="0">
                <a:latin typeface="Palatino Linotype" panose="02040502050505030304" pitchFamily="18" charset="0"/>
              </a:rPr>
              <a:t>on that day, and to be marveled at among all who have believed—for our testimony to you was believed.</a:t>
            </a:r>
          </a:p>
        </p:txBody>
      </p:sp>
      <p:sp>
        <p:nvSpPr>
          <p:cNvPr id="10" name="Down Arrow 9"/>
          <p:cNvSpPr/>
          <p:nvPr/>
        </p:nvSpPr>
        <p:spPr>
          <a:xfrm rot="12184102">
            <a:off x="5259029" y="2225216"/>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29626" y="-158520"/>
            <a:ext cx="465497" cy="4461096"/>
          </a:xfrm>
          <a:prstGeom prst="rect">
            <a:avLst/>
          </a:prstGeom>
          <a:noFill/>
        </p:spPr>
        <p:txBody>
          <a:bodyPr vert="wordArtVert" wrap="square" rtlCol="0" anchor="ctr" anchorCtr="1">
            <a:spAutoFit/>
          </a:bodyPr>
          <a:lstStyle/>
          <a:p>
            <a:r>
              <a:rPr lang="en-US" sz="2800" b="1" dirty="0" smtClean="0">
                <a:effectLst>
                  <a:outerShdw blurRad="38100" dist="38100" dir="2700000" algn="tl">
                    <a:srgbClr val="000000">
                      <a:alpha val="43137"/>
                    </a:srgbClr>
                  </a:outerShdw>
                </a:effectLst>
              </a:rPr>
              <a:t>JUDGMENT</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2347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3" name="Rectangle 2"/>
          <p:cNvSpPr/>
          <p:nvPr/>
        </p:nvSpPr>
        <p:spPr>
          <a:xfrm>
            <a:off x="152400" y="1524000"/>
            <a:ext cx="8991600" cy="4832092"/>
          </a:xfrm>
          <a:prstGeom prst="rect">
            <a:avLst/>
          </a:prstGeom>
        </p:spPr>
        <p:txBody>
          <a:bodyPr wrap="square">
            <a:spAutoFit/>
          </a:bodyPr>
          <a:lstStyle/>
          <a:p>
            <a:r>
              <a:rPr lang="en-US" sz="2800" b="1" u="sng" dirty="0" smtClean="0">
                <a:latin typeface="Palatino Linotype" panose="02040502050505030304" pitchFamily="18" charset="0"/>
              </a:rPr>
              <a:t>Hosea 11</a:t>
            </a:r>
            <a:endParaRPr lang="en-US" sz="2800" b="1" u="sng" baseline="30000" dirty="0" smtClean="0">
              <a:latin typeface="Palatino Linotype" panose="02040502050505030304" pitchFamily="18" charset="0"/>
            </a:endParaRPr>
          </a:p>
          <a:p>
            <a:r>
              <a:rPr lang="en-US" sz="2800" b="1" baseline="30000" dirty="0" smtClean="0">
                <a:latin typeface="Palatino Linotype" panose="02040502050505030304" pitchFamily="18" charset="0"/>
              </a:rPr>
              <a:t>8 </a:t>
            </a:r>
            <a:r>
              <a:rPr lang="en-US" sz="2800" dirty="0" smtClean="0">
                <a:latin typeface="Palatino Linotype" panose="02040502050505030304" pitchFamily="18" charset="0"/>
              </a:rPr>
              <a:t>How </a:t>
            </a:r>
            <a:r>
              <a:rPr lang="en-US" sz="2800" dirty="0">
                <a:latin typeface="Palatino Linotype" panose="02040502050505030304" pitchFamily="18" charset="0"/>
              </a:rPr>
              <a:t>can I give you up, O Ephraim?</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How can I surrender you, O Israel?</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How can I </a:t>
            </a:r>
            <a:r>
              <a:rPr lang="en-US" sz="2800" dirty="0" smtClean="0">
                <a:latin typeface="Palatino Linotype" panose="02040502050505030304" pitchFamily="18" charset="0"/>
              </a:rPr>
              <a:t>make </a:t>
            </a:r>
            <a:r>
              <a:rPr lang="en-US" sz="2800" dirty="0">
                <a:latin typeface="Palatino Linotype" panose="02040502050505030304" pitchFamily="18" charset="0"/>
              </a:rPr>
              <a:t>you like </a:t>
            </a:r>
            <a:r>
              <a:rPr lang="en-US" sz="2800" b="1" dirty="0" err="1">
                <a:latin typeface="Palatino Linotype" panose="02040502050505030304" pitchFamily="18" charset="0"/>
              </a:rPr>
              <a:t>Admah</a:t>
            </a:r>
            <a:r>
              <a:rPr lang="en-US" sz="2800" dirty="0">
                <a:latin typeface="Palatino Linotype" panose="02040502050505030304" pitchFamily="18" charset="0"/>
              </a:rPr>
              <a:t>?</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How can I treat you like </a:t>
            </a:r>
            <a:r>
              <a:rPr lang="en-US" sz="2800" b="1" dirty="0" err="1">
                <a:latin typeface="Palatino Linotype" panose="02040502050505030304" pitchFamily="18" charset="0"/>
              </a:rPr>
              <a:t>Zeboiim</a:t>
            </a:r>
            <a:r>
              <a:rPr lang="en-US" sz="2800" dirty="0">
                <a:latin typeface="Palatino Linotype" panose="02040502050505030304" pitchFamily="18" charset="0"/>
              </a:rPr>
              <a:t>?</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My heart is turned over within Me,</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smtClean="0">
                <a:latin typeface="Palatino Linotype" panose="02040502050505030304" pitchFamily="18" charset="0"/>
              </a:rPr>
              <a:t>All </a:t>
            </a:r>
            <a:r>
              <a:rPr lang="en-US" sz="2800" dirty="0">
                <a:latin typeface="Palatino Linotype" panose="02040502050505030304" pitchFamily="18" charset="0"/>
              </a:rPr>
              <a:t>My compassions are kindled.</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b="1" baseline="30000" dirty="0">
                <a:latin typeface="Palatino Linotype" panose="02040502050505030304" pitchFamily="18" charset="0"/>
              </a:rPr>
              <a:t>9 </a:t>
            </a:r>
            <a:r>
              <a:rPr lang="en-US" sz="2800" dirty="0">
                <a:latin typeface="Palatino Linotype" panose="02040502050505030304" pitchFamily="18" charset="0"/>
              </a:rPr>
              <a:t>I will not execute My fierce anger;</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I will not destroy Ephraim again.</a:t>
            </a:r>
            <a:r>
              <a:rPr lang="en-US" sz="2800" dirty="0" smtClean="0">
                <a:latin typeface="Palatino Linotype" panose="02040502050505030304" pitchFamily="18" charset="0"/>
              </a:rPr>
              <a:t/>
            </a:r>
            <a:br>
              <a:rPr lang="en-US" sz="2800" dirty="0" smtClean="0">
                <a:latin typeface="Palatino Linotype" panose="02040502050505030304" pitchFamily="18" charset="0"/>
              </a:rPr>
            </a:br>
            <a:r>
              <a:rPr lang="en-US" sz="2800" dirty="0">
                <a:latin typeface="Palatino Linotype" panose="02040502050505030304" pitchFamily="18" charset="0"/>
              </a:rPr>
              <a:t>For I am God and not man, the Holy One in </a:t>
            </a:r>
            <a:r>
              <a:rPr lang="en-US" sz="2800" dirty="0" smtClean="0">
                <a:latin typeface="Palatino Linotype" panose="02040502050505030304" pitchFamily="18" charset="0"/>
              </a:rPr>
              <a:t>your midst,</a:t>
            </a:r>
          </a:p>
          <a:p>
            <a:r>
              <a:rPr lang="en-US" sz="2800" dirty="0" smtClean="0">
                <a:latin typeface="Palatino Linotype" panose="02040502050505030304" pitchFamily="18" charset="0"/>
              </a:rPr>
              <a:t>And </a:t>
            </a:r>
            <a:r>
              <a:rPr lang="en-US" sz="2800" dirty="0">
                <a:latin typeface="Palatino Linotype" panose="02040502050505030304" pitchFamily="18" charset="0"/>
              </a:rPr>
              <a:t>I will not come in </a:t>
            </a:r>
            <a:r>
              <a:rPr lang="en-US" sz="2800" dirty="0" smtClean="0">
                <a:latin typeface="Palatino Linotype" panose="02040502050505030304" pitchFamily="18" charset="0"/>
              </a:rPr>
              <a:t>wrath</a:t>
            </a:r>
            <a:r>
              <a:rPr lang="en-US" sz="2800" dirty="0">
                <a:latin typeface="Palatino Linotype" panose="02040502050505030304" pitchFamily="18" charset="0"/>
              </a:rPr>
              <a:t>.</a:t>
            </a:r>
          </a:p>
        </p:txBody>
      </p:sp>
    </p:spTree>
    <p:extLst>
      <p:ext uri="{BB962C8B-B14F-4D97-AF65-F5344CB8AC3E}">
        <p14:creationId xmlns:p14="http://schemas.microsoft.com/office/powerpoint/2010/main" val="3739460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pic>
        <p:nvPicPr>
          <p:cNvPr id="4" name="Picture 5" descr="C:\Documents and Settings\Jeff Smelser\My Documents\wp\sermons\Thayer Street\timelinewhole.JPG"/>
          <p:cNvPicPr>
            <a:picLocks noChangeAspect="1" noChangeArrowheads="1"/>
          </p:cNvPicPr>
          <p:nvPr/>
        </p:nvPicPr>
        <p:blipFill>
          <a:blip r:embed="rId2" cstate="print"/>
          <a:srcRect/>
          <a:stretch>
            <a:fillRect/>
          </a:stretch>
        </p:blipFill>
        <p:spPr bwMode="auto">
          <a:xfrm>
            <a:off x="141288" y="1370013"/>
            <a:ext cx="7478712" cy="1362075"/>
          </a:xfrm>
          <a:prstGeom prst="rect">
            <a:avLst/>
          </a:prstGeom>
          <a:noFill/>
          <a:ln w="9525">
            <a:noFill/>
            <a:miter lim="800000"/>
            <a:headEnd/>
            <a:tailEnd/>
          </a:ln>
        </p:spPr>
      </p:pic>
      <p:sp>
        <p:nvSpPr>
          <p:cNvPr id="6" name="Down Arrow 5"/>
          <p:cNvSpPr/>
          <p:nvPr/>
        </p:nvSpPr>
        <p:spPr>
          <a:xfrm rot="2647739">
            <a:off x="1708019" y="836419"/>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22258" y="1143000"/>
            <a:ext cx="381000" cy="2308324"/>
          </a:xfrm>
          <a:prstGeom prst="rect">
            <a:avLst/>
          </a:prstGeom>
          <a:noFill/>
        </p:spPr>
        <p:txBody>
          <a:bodyPr wrap="square" rtlCol="0">
            <a:spAutoFit/>
          </a:bodyPr>
          <a:lstStyle/>
          <a:p>
            <a:r>
              <a:rPr lang="en-US" sz="2400" b="1" dirty="0" smtClean="0"/>
              <a:t>RETURN</a:t>
            </a:r>
            <a:endParaRPr lang="en-US" sz="2400" b="1" dirty="0"/>
          </a:p>
        </p:txBody>
      </p:sp>
      <p:sp>
        <p:nvSpPr>
          <p:cNvPr id="7" name="Rectangle 6"/>
          <p:cNvSpPr/>
          <p:nvPr/>
        </p:nvSpPr>
        <p:spPr>
          <a:xfrm>
            <a:off x="117233" y="3259783"/>
            <a:ext cx="8909535" cy="3477875"/>
          </a:xfrm>
          <a:prstGeom prst="rect">
            <a:avLst/>
          </a:prstGeom>
        </p:spPr>
        <p:txBody>
          <a:bodyPr>
            <a:spAutoFit/>
          </a:bodyPr>
          <a:lstStyle/>
          <a:p>
            <a:r>
              <a:rPr lang="en-US" sz="2200" dirty="0" smtClean="0">
                <a:latin typeface="Palatino Linotype" panose="02040502050505030304" pitchFamily="18" charset="0"/>
              </a:rPr>
              <a:t>2 Thessalonians 1</a:t>
            </a:r>
            <a:r>
              <a:rPr lang="en-US" sz="2200" dirty="0">
                <a:latin typeface="Palatino Linotype" panose="02040502050505030304" pitchFamily="18" charset="0"/>
              </a:rPr>
              <a:t> </a:t>
            </a:r>
            <a:r>
              <a:rPr lang="en-US" sz="2200" b="1" baseline="30000" dirty="0">
                <a:latin typeface="Palatino Linotype" panose="02040502050505030304" pitchFamily="18" charset="0"/>
              </a:rPr>
              <a:t>6 </a:t>
            </a:r>
            <a:r>
              <a:rPr lang="en-US" sz="2200" dirty="0" smtClean="0">
                <a:latin typeface="Palatino Linotype" panose="02040502050505030304" pitchFamily="18" charset="0"/>
              </a:rPr>
              <a:t>For </a:t>
            </a:r>
            <a:r>
              <a:rPr lang="en-US" sz="2200" dirty="0">
                <a:latin typeface="Palatino Linotype" panose="02040502050505030304" pitchFamily="18" charset="0"/>
              </a:rPr>
              <a:t>after all it is only just </a:t>
            </a:r>
            <a:r>
              <a:rPr lang="en-US" sz="2200" dirty="0" smtClean="0">
                <a:latin typeface="Palatino Linotype" panose="02040502050505030304" pitchFamily="18" charset="0"/>
              </a:rPr>
              <a:t>for </a:t>
            </a:r>
            <a:r>
              <a:rPr lang="en-US" sz="2200" dirty="0">
                <a:latin typeface="Palatino Linotype" panose="02040502050505030304" pitchFamily="18" charset="0"/>
              </a:rPr>
              <a:t>God to repay with affliction those who afflict you, </a:t>
            </a:r>
            <a:r>
              <a:rPr lang="en-US" sz="2200" b="1" baseline="30000" dirty="0">
                <a:latin typeface="Palatino Linotype" panose="02040502050505030304" pitchFamily="18" charset="0"/>
              </a:rPr>
              <a:t>7 </a:t>
            </a:r>
            <a:r>
              <a:rPr lang="en-US" sz="2200" dirty="0">
                <a:latin typeface="Palatino Linotype" panose="02040502050505030304" pitchFamily="18" charset="0"/>
              </a:rPr>
              <a:t>and to give relief to you who are afflicted </a:t>
            </a:r>
            <a:r>
              <a:rPr lang="en-US" sz="2200" dirty="0" smtClean="0">
                <a:latin typeface="Palatino Linotype" panose="02040502050505030304" pitchFamily="18" charset="0"/>
              </a:rPr>
              <a:t>and </a:t>
            </a:r>
            <a:r>
              <a:rPr lang="en-US" sz="2200" dirty="0">
                <a:latin typeface="Palatino Linotype" panose="02040502050505030304" pitchFamily="18" charset="0"/>
              </a:rPr>
              <a:t>to us as well </a:t>
            </a:r>
            <a:r>
              <a:rPr lang="en-US" sz="2200" dirty="0" smtClean="0">
                <a:latin typeface="Palatino Linotype" panose="02040502050505030304" pitchFamily="18" charset="0"/>
              </a:rPr>
              <a:t>when </a:t>
            </a:r>
            <a:r>
              <a:rPr lang="en-US" sz="2200" dirty="0">
                <a:latin typeface="Palatino Linotype" panose="02040502050505030304" pitchFamily="18" charset="0"/>
              </a:rPr>
              <a:t>the Lord Jesus will be revealed from heaven with </a:t>
            </a:r>
            <a:r>
              <a:rPr lang="en-US" sz="2200" dirty="0" smtClean="0">
                <a:latin typeface="Palatino Linotype" panose="02040502050505030304" pitchFamily="18" charset="0"/>
              </a:rPr>
              <a:t>His </a:t>
            </a:r>
            <a:r>
              <a:rPr lang="en-US" sz="2200" dirty="0">
                <a:latin typeface="Palatino Linotype" panose="02040502050505030304" pitchFamily="18" charset="0"/>
              </a:rPr>
              <a:t>mighty angels in flaming fire, </a:t>
            </a:r>
            <a:r>
              <a:rPr lang="en-US" sz="2200" b="1" baseline="30000" dirty="0">
                <a:latin typeface="Palatino Linotype" panose="02040502050505030304" pitchFamily="18" charset="0"/>
              </a:rPr>
              <a:t>8 </a:t>
            </a:r>
            <a:r>
              <a:rPr lang="en-US" sz="2200" b="1" dirty="0">
                <a:latin typeface="Palatino Linotype" panose="02040502050505030304" pitchFamily="18" charset="0"/>
              </a:rPr>
              <a:t>dealing out retribution to those who do not know God and to those who do not obey the gospel of our Lord Jesus. </a:t>
            </a:r>
            <a:r>
              <a:rPr lang="en-US" sz="2200" b="1" baseline="30000" dirty="0">
                <a:latin typeface="Palatino Linotype" panose="02040502050505030304" pitchFamily="18" charset="0"/>
              </a:rPr>
              <a:t>9 </a:t>
            </a:r>
            <a:r>
              <a:rPr lang="en-US" sz="2200" b="1" dirty="0">
                <a:latin typeface="Palatino Linotype" panose="02040502050505030304" pitchFamily="18" charset="0"/>
              </a:rPr>
              <a:t>These will pay the penalty of eternal destruction, away from the presence of the Lord and from the glory of His power</a:t>
            </a:r>
            <a:r>
              <a:rPr lang="en-US" sz="2200" dirty="0">
                <a:latin typeface="Palatino Linotype" panose="02040502050505030304" pitchFamily="18" charset="0"/>
              </a:rPr>
              <a:t>, </a:t>
            </a:r>
            <a:r>
              <a:rPr lang="en-US" sz="2200" b="1" baseline="30000" dirty="0">
                <a:latin typeface="Palatino Linotype" panose="02040502050505030304" pitchFamily="18" charset="0"/>
              </a:rPr>
              <a:t>10 </a:t>
            </a:r>
            <a:r>
              <a:rPr lang="en-US" sz="2200" dirty="0">
                <a:latin typeface="Palatino Linotype" panose="02040502050505030304" pitchFamily="18" charset="0"/>
              </a:rPr>
              <a:t>when He comes to be glorified </a:t>
            </a:r>
            <a:r>
              <a:rPr lang="en-US" sz="2200" dirty="0" smtClean="0">
                <a:latin typeface="Palatino Linotype" panose="02040502050505030304" pitchFamily="18" charset="0"/>
              </a:rPr>
              <a:t>in </a:t>
            </a:r>
            <a:r>
              <a:rPr lang="en-US" sz="2200" dirty="0">
                <a:latin typeface="Palatino Linotype" panose="02040502050505030304" pitchFamily="18" charset="0"/>
              </a:rPr>
              <a:t>His </a:t>
            </a:r>
            <a:r>
              <a:rPr lang="en-US" sz="2200" dirty="0" smtClean="0">
                <a:latin typeface="Palatino Linotype" panose="02040502050505030304" pitchFamily="18" charset="0"/>
              </a:rPr>
              <a:t>saints </a:t>
            </a:r>
            <a:r>
              <a:rPr lang="en-US" sz="2200" dirty="0">
                <a:latin typeface="Palatino Linotype" panose="02040502050505030304" pitchFamily="18" charset="0"/>
              </a:rPr>
              <a:t>on that day, and to be marveled at among all who have believed—for our testimony to you was believed.</a:t>
            </a:r>
          </a:p>
        </p:txBody>
      </p:sp>
      <p:sp>
        <p:nvSpPr>
          <p:cNvPr id="10" name="Down Arrow 9"/>
          <p:cNvSpPr/>
          <p:nvPr/>
        </p:nvSpPr>
        <p:spPr>
          <a:xfrm rot="12184102">
            <a:off x="5259029" y="2225216"/>
            <a:ext cx="762000" cy="939665"/>
          </a:xfrm>
          <a:prstGeom prst="down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01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pic>
        <p:nvPicPr>
          <p:cNvPr id="4" name="Picture 5" descr="C:\Documents and Settings\Jeff Smelser\My Documents\wp\sermons\Thayer Street\timelinewhole.JPG"/>
          <p:cNvPicPr>
            <a:picLocks noChangeAspect="1" noChangeArrowheads="1"/>
          </p:cNvPicPr>
          <p:nvPr/>
        </p:nvPicPr>
        <p:blipFill>
          <a:blip r:embed="rId2" cstate="print"/>
          <a:srcRect/>
          <a:stretch>
            <a:fillRect/>
          </a:stretch>
        </p:blipFill>
        <p:spPr bwMode="auto">
          <a:xfrm>
            <a:off x="141288" y="1370013"/>
            <a:ext cx="7478712" cy="1362075"/>
          </a:xfrm>
          <a:prstGeom prst="rect">
            <a:avLst/>
          </a:prstGeom>
          <a:noFill/>
          <a:ln w="9525">
            <a:noFill/>
            <a:miter lim="800000"/>
            <a:headEnd/>
            <a:tailEnd/>
          </a:ln>
        </p:spPr>
      </p:pic>
      <p:sp>
        <p:nvSpPr>
          <p:cNvPr id="9" name="TextBox 8"/>
          <p:cNvSpPr txBox="1"/>
          <p:nvPr/>
        </p:nvSpPr>
        <p:spPr>
          <a:xfrm>
            <a:off x="6022258" y="1143000"/>
            <a:ext cx="381000" cy="2308324"/>
          </a:xfrm>
          <a:prstGeom prst="rect">
            <a:avLst/>
          </a:prstGeom>
          <a:noFill/>
        </p:spPr>
        <p:txBody>
          <a:bodyPr wrap="square" rtlCol="0">
            <a:spAutoFit/>
          </a:bodyPr>
          <a:lstStyle/>
          <a:p>
            <a:r>
              <a:rPr lang="en-US" sz="2400" b="1" dirty="0" smtClean="0"/>
              <a:t>RETURN</a:t>
            </a:r>
            <a:endParaRPr lang="en-US" sz="2400" b="1" dirty="0"/>
          </a:p>
        </p:txBody>
      </p:sp>
      <p:sp>
        <p:nvSpPr>
          <p:cNvPr id="3" name="TextBox 2"/>
          <p:cNvSpPr txBox="1"/>
          <p:nvPr/>
        </p:nvSpPr>
        <p:spPr>
          <a:xfrm>
            <a:off x="6688777" y="3354050"/>
            <a:ext cx="2455223" cy="1446550"/>
          </a:xfrm>
          <a:prstGeom prst="rect">
            <a:avLst/>
          </a:prstGeom>
          <a:noFill/>
        </p:spPr>
        <p:txBody>
          <a:bodyPr wrap="square" rtlCol="0">
            <a:spAutoFit/>
          </a:bodyPr>
          <a:lstStyle/>
          <a:p>
            <a:pPr marL="342900" indent="-342900">
              <a:buFont typeface="Arial" panose="020B0604020202020204" pitchFamily="34" charset="0"/>
              <a:buChar char="•"/>
            </a:pPr>
            <a:r>
              <a:rPr lang="en-US" sz="2200" b="1" dirty="0" smtClean="0"/>
              <a:t>No purgatory,</a:t>
            </a:r>
          </a:p>
          <a:p>
            <a:pPr marL="342900" indent="-342900">
              <a:buFont typeface="Arial" panose="020B0604020202020204" pitchFamily="34" charset="0"/>
              <a:buChar char="•"/>
            </a:pPr>
            <a:r>
              <a:rPr lang="en-US" sz="2200" b="1" dirty="0" smtClean="0"/>
              <a:t>No short-term punishment,</a:t>
            </a:r>
          </a:p>
          <a:p>
            <a:pPr marL="342900" indent="-342900">
              <a:buFont typeface="Arial" panose="020B0604020202020204" pitchFamily="34" charset="0"/>
              <a:buChar char="•"/>
            </a:pPr>
            <a:r>
              <a:rPr lang="en-US" sz="2200" b="1" dirty="0" smtClean="0"/>
              <a:t>No 2</a:t>
            </a:r>
            <a:r>
              <a:rPr lang="en-US" sz="2200" b="1" baseline="30000" dirty="0" smtClean="0"/>
              <a:t>nd</a:t>
            </a:r>
            <a:r>
              <a:rPr lang="en-US" sz="2200" b="1" dirty="0" smtClean="0"/>
              <a:t> chance</a:t>
            </a:r>
          </a:p>
        </p:txBody>
      </p:sp>
    </p:spTree>
    <p:extLst>
      <p:ext uri="{BB962C8B-B14F-4D97-AF65-F5344CB8AC3E}">
        <p14:creationId xmlns:p14="http://schemas.microsoft.com/office/powerpoint/2010/main" val="2216835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Day of Judgment</a:t>
            </a:r>
            <a:endParaRPr lang="en-US" sz="2800" b="1" dirty="0">
              <a:effectLst>
                <a:outerShdw blurRad="38100" dist="38100" dir="2700000" algn="tl">
                  <a:srgbClr val="000000">
                    <a:alpha val="43137"/>
                  </a:srgbClr>
                </a:outerShdw>
              </a:effectLst>
            </a:endParaRPr>
          </a:p>
        </p:txBody>
      </p:sp>
      <p:sp>
        <p:nvSpPr>
          <p:cNvPr id="5" name="Rectangle 4"/>
          <p:cNvSpPr/>
          <p:nvPr/>
        </p:nvSpPr>
        <p:spPr>
          <a:xfrm>
            <a:off x="522212" y="1485811"/>
            <a:ext cx="8099577" cy="4832092"/>
          </a:xfrm>
          <a:prstGeom prst="rect">
            <a:avLst/>
          </a:prstGeom>
        </p:spPr>
        <p:txBody>
          <a:bodyPr>
            <a:spAutoFit/>
          </a:bodyPr>
          <a:lstStyle/>
          <a:p>
            <a:r>
              <a:rPr lang="en-US" sz="2200" b="1" dirty="0" smtClean="0">
                <a:latin typeface="Palatino Linotype" panose="02040502050505030304" pitchFamily="18" charset="0"/>
              </a:rPr>
              <a:t>Hebrews 10</a:t>
            </a:r>
          </a:p>
          <a:p>
            <a:r>
              <a:rPr lang="en-US" sz="2200" b="1" baseline="30000" dirty="0" smtClean="0">
                <a:latin typeface="Palatino Linotype" panose="02040502050505030304" pitchFamily="18" charset="0"/>
              </a:rPr>
              <a:t>26</a:t>
            </a:r>
            <a:r>
              <a:rPr lang="en-US" sz="2200" b="1" baseline="30000" dirty="0">
                <a:latin typeface="Palatino Linotype" panose="02040502050505030304" pitchFamily="18" charset="0"/>
              </a:rPr>
              <a:t> </a:t>
            </a:r>
            <a:r>
              <a:rPr lang="en-US" sz="2200" dirty="0">
                <a:latin typeface="Palatino Linotype" panose="02040502050505030304" pitchFamily="18" charset="0"/>
              </a:rPr>
              <a:t>For if we go on sinning willfully after receiving the knowledge of the truth, there no longer remains a sacrifice for sins, </a:t>
            </a:r>
            <a:r>
              <a:rPr lang="en-US" sz="2200" b="1" baseline="30000" dirty="0">
                <a:latin typeface="Palatino Linotype" panose="02040502050505030304" pitchFamily="18" charset="0"/>
              </a:rPr>
              <a:t>27 </a:t>
            </a:r>
            <a:r>
              <a:rPr lang="en-US" sz="2200" dirty="0">
                <a:latin typeface="Palatino Linotype" panose="02040502050505030304" pitchFamily="18" charset="0"/>
              </a:rPr>
              <a:t>but a terrifying expectation of judgment and </a:t>
            </a:r>
            <a:r>
              <a:rPr lang="en-US" sz="2200" cap="small" dirty="0">
                <a:latin typeface="Palatino Linotype" panose="02040502050505030304" pitchFamily="18" charset="0"/>
              </a:rPr>
              <a:t>the fury of a fire which will consume the adversaries</a:t>
            </a:r>
            <a:r>
              <a:rPr lang="en-US" sz="2200" dirty="0" smtClean="0">
                <a:latin typeface="Palatino Linotype" panose="02040502050505030304" pitchFamily="18" charset="0"/>
              </a:rPr>
              <a:t>.</a:t>
            </a:r>
          </a:p>
          <a:p>
            <a:r>
              <a:rPr lang="en-US" sz="2200" b="1" baseline="30000" dirty="0" smtClean="0">
                <a:latin typeface="Palatino Linotype" panose="02040502050505030304" pitchFamily="18" charset="0"/>
              </a:rPr>
              <a:t>28</a:t>
            </a:r>
            <a:r>
              <a:rPr lang="en-US" sz="2200" b="1" baseline="30000" dirty="0">
                <a:latin typeface="Palatino Linotype" panose="02040502050505030304" pitchFamily="18" charset="0"/>
              </a:rPr>
              <a:t> </a:t>
            </a:r>
            <a:r>
              <a:rPr lang="en-US" sz="2200" dirty="0">
                <a:latin typeface="Palatino Linotype" panose="02040502050505030304" pitchFamily="18" charset="0"/>
              </a:rPr>
              <a:t>Anyone who has set aside the Law of Moses dies without mercy on the testimony of two or three witnesses</a:t>
            </a:r>
            <a:r>
              <a:rPr lang="en-US" sz="2200" dirty="0" smtClean="0">
                <a:latin typeface="Palatino Linotype" panose="02040502050505030304" pitchFamily="18" charset="0"/>
              </a:rPr>
              <a:t>.</a:t>
            </a:r>
          </a:p>
          <a:p>
            <a:r>
              <a:rPr lang="en-US" sz="2200" b="1" baseline="30000" dirty="0" smtClean="0">
                <a:latin typeface="Palatino Linotype" panose="02040502050505030304" pitchFamily="18" charset="0"/>
              </a:rPr>
              <a:t>29</a:t>
            </a:r>
            <a:r>
              <a:rPr lang="en-US" sz="2200" b="1" baseline="30000" dirty="0">
                <a:latin typeface="Palatino Linotype" panose="02040502050505030304" pitchFamily="18" charset="0"/>
              </a:rPr>
              <a:t> </a:t>
            </a:r>
            <a:r>
              <a:rPr lang="en-US" sz="2200" dirty="0">
                <a:latin typeface="Palatino Linotype" panose="02040502050505030304" pitchFamily="18" charset="0"/>
              </a:rPr>
              <a:t>How much severer punishment do you think he will deserve who has trampled under foot the Son of God, and has regarded as unclean the blood of the covenant by which he was sanctified, and has insulted the Spirit of </a:t>
            </a:r>
            <a:r>
              <a:rPr lang="en-US" sz="2200" dirty="0" smtClean="0">
                <a:latin typeface="Palatino Linotype" panose="02040502050505030304" pitchFamily="18" charset="0"/>
              </a:rPr>
              <a:t>grace?</a:t>
            </a:r>
          </a:p>
          <a:p>
            <a:r>
              <a:rPr lang="en-US" sz="2200" b="1" baseline="30000" dirty="0" smtClean="0">
                <a:latin typeface="Palatino Linotype" panose="02040502050505030304" pitchFamily="18" charset="0"/>
              </a:rPr>
              <a:t>30</a:t>
            </a:r>
            <a:r>
              <a:rPr lang="en-US" sz="2200" b="1" baseline="30000" dirty="0">
                <a:latin typeface="Palatino Linotype" panose="02040502050505030304" pitchFamily="18" charset="0"/>
              </a:rPr>
              <a:t> </a:t>
            </a:r>
            <a:r>
              <a:rPr lang="en-US" sz="2200" dirty="0">
                <a:latin typeface="Palatino Linotype" panose="02040502050505030304" pitchFamily="18" charset="0"/>
              </a:rPr>
              <a:t>For we know Him who said, “</a:t>
            </a:r>
            <a:r>
              <a:rPr lang="en-US" sz="2200" cap="small" dirty="0">
                <a:latin typeface="Palatino Linotype" panose="02040502050505030304" pitchFamily="18" charset="0"/>
              </a:rPr>
              <a:t>Vengeance is Mine</a:t>
            </a:r>
            <a:r>
              <a:rPr lang="en-US" sz="2200" dirty="0">
                <a:latin typeface="Palatino Linotype" panose="02040502050505030304" pitchFamily="18" charset="0"/>
              </a:rPr>
              <a:t>, I </a:t>
            </a:r>
            <a:r>
              <a:rPr lang="en-US" sz="2200" cap="small" dirty="0">
                <a:latin typeface="Palatino Linotype" panose="02040502050505030304" pitchFamily="18" charset="0"/>
              </a:rPr>
              <a:t>will repay</a:t>
            </a:r>
            <a:r>
              <a:rPr lang="en-US" sz="2200" dirty="0">
                <a:latin typeface="Palatino Linotype" panose="02040502050505030304" pitchFamily="18" charset="0"/>
              </a:rPr>
              <a:t>.” And again, “</a:t>
            </a:r>
            <a:r>
              <a:rPr lang="en-US" sz="2200" cap="small" dirty="0">
                <a:latin typeface="Palatino Linotype" panose="02040502050505030304" pitchFamily="18" charset="0"/>
              </a:rPr>
              <a:t>The Lord will judge His people</a:t>
            </a:r>
            <a:r>
              <a:rPr lang="en-US" sz="2200" dirty="0">
                <a:latin typeface="Palatino Linotype" panose="02040502050505030304" pitchFamily="18" charset="0"/>
              </a:rPr>
              <a:t>.” </a:t>
            </a:r>
            <a:r>
              <a:rPr lang="en-US" sz="2200" b="1" baseline="30000" dirty="0">
                <a:latin typeface="Palatino Linotype" panose="02040502050505030304" pitchFamily="18" charset="0"/>
              </a:rPr>
              <a:t>31 </a:t>
            </a:r>
            <a:r>
              <a:rPr lang="en-US" sz="2200" dirty="0">
                <a:latin typeface="Palatino Linotype" panose="02040502050505030304" pitchFamily="18" charset="0"/>
              </a:rPr>
              <a:t>It is a terrifying thing to fall into the hands of the living God.</a:t>
            </a:r>
            <a:endParaRPr lang="en-US" sz="2200" dirty="0">
              <a:latin typeface="Palatino Linotype" panose="02040502050505030304" pitchFamily="18" charset="0"/>
            </a:endParaRPr>
          </a:p>
        </p:txBody>
      </p:sp>
    </p:spTree>
    <p:extLst>
      <p:ext uri="{BB962C8B-B14F-4D97-AF65-F5344CB8AC3E}">
        <p14:creationId xmlns:p14="http://schemas.microsoft.com/office/powerpoint/2010/main" val="392351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219200"/>
            <a:ext cx="8393188" cy="2277547"/>
          </a:xfrm>
          <a:prstGeom prst="rect">
            <a:avLst/>
          </a:prstGeom>
        </p:spPr>
        <p:txBody>
          <a:bodyPr wrap="square">
            <a:spAutoFit/>
          </a:bodyPr>
          <a:lstStyle/>
          <a:p>
            <a:r>
              <a:rPr lang="en-US" sz="2200" b="1" dirty="0" smtClean="0">
                <a:latin typeface="Palatino Linotype" panose="02040502050505030304" pitchFamily="18" charset="0"/>
              </a:rPr>
              <a:t>Ephesians 2</a:t>
            </a:r>
          </a:p>
          <a:p>
            <a:r>
              <a:rPr lang="en-US" sz="2400" b="1" baseline="30000" dirty="0">
                <a:latin typeface="Palatino Linotype" panose="02040502050505030304" pitchFamily="18" charset="0"/>
              </a:rPr>
              <a:t>8 </a:t>
            </a:r>
            <a:r>
              <a:rPr lang="en-US" sz="2400" dirty="0">
                <a:latin typeface="Palatino Linotype" panose="02040502050505030304" pitchFamily="18" charset="0"/>
              </a:rPr>
              <a:t>For by grace you have been saved through faith; and </a:t>
            </a:r>
            <a:r>
              <a:rPr lang="en-US" sz="2400" dirty="0" smtClean="0">
                <a:latin typeface="Palatino Linotype" panose="02040502050505030304" pitchFamily="18" charset="0"/>
              </a:rPr>
              <a:t>that </a:t>
            </a:r>
            <a:r>
              <a:rPr lang="en-US" sz="2400" dirty="0">
                <a:latin typeface="Palatino Linotype" panose="02040502050505030304" pitchFamily="18" charset="0"/>
              </a:rPr>
              <a:t>not of yourselves, it is the gift of God; </a:t>
            </a:r>
            <a:r>
              <a:rPr lang="en-US" sz="2400" b="1" baseline="30000" dirty="0">
                <a:latin typeface="Palatino Linotype" panose="02040502050505030304" pitchFamily="18" charset="0"/>
              </a:rPr>
              <a:t>9 </a:t>
            </a:r>
            <a:r>
              <a:rPr lang="en-US" sz="2400" dirty="0">
                <a:latin typeface="Palatino Linotype" panose="02040502050505030304" pitchFamily="18" charset="0"/>
              </a:rPr>
              <a:t>not as a result of works, so that no one may boast. </a:t>
            </a:r>
            <a:r>
              <a:rPr lang="en-US" sz="2400" b="1" baseline="30000" dirty="0">
                <a:latin typeface="Palatino Linotype" panose="02040502050505030304" pitchFamily="18" charset="0"/>
              </a:rPr>
              <a:t>10 </a:t>
            </a:r>
            <a:r>
              <a:rPr lang="en-US" sz="2400" dirty="0">
                <a:latin typeface="Palatino Linotype" panose="02040502050505030304" pitchFamily="18" charset="0"/>
              </a:rPr>
              <a:t>For we are His </a:t>
            </a:r>
            <a:r>
              <a:rPr lang="en-US" sz="2400" dirty="0" smtClean="0">
                <a:latin typeface="Palatino Linotype" panose="02040502050505030304" pitchFamily="18" charset="0"/>
              </a:rPr>
              <a:t>workmanship, created </a:t>
            </a:r>
            <a:r>
              <a:rPr lang="en-US" sz="2400" dirty="0">
                <a:latin typeface="Palatino Linotype" panose="02040502050505030304" pitchFamily="18" charset="0"/>
              </a:rPr>
              <a:t>in Christ Jesus for good works, which God prepared beforehand so that we would walk in them</a:t>
            </a:r>
            <a:r>
              <a:rPr lang="en-US" sz="2400" dirty="0" smtClean="0">
                <a:latin typeface="Palatino Linotype" panose="02040502050505030304" pitchFamily="18" charset="0"/>
              </a:rPr>
              <a:t>.</a:t>
            </a:r>
            <a:endParaRPr lang="en-US" sz="2200" dirty="0">
              <a:latin typeface="Palatino Linotype" panose="02040502050505030304" pitchFamily="18" charset="0"/>
            </a:endParaRPr>
          </a:p>
        </p:txBody>
      </p:sp>
      <p:sp>
        <p:nvSpPr>
          <p:cNvPr id="4" name="Rectangle 3"/>
          <p:cNvSpPr/>
          <p:nvPr/>
        </p:nvSpPr>
        <p:spPr>
          <a:xfrm>
            <a:off x="0" y="0"/>
            <a:ext cx="9144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“Saved For, not Because of Good Works”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817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219200"/>
            <a:ext cx="8393188" cy="2277547"/>
          </a:xfrm>
          <a:prstGeom prst="rect">
            <a:avLst/>
          </a:prstGeom>
        </p:spPr>
        <p:txBody>
          <a:bodyPr wrap="square">
            <a:spAutoFit/>
          </a:bodyPr>
          <a:lstStyle/>
          <a:p>
            <a:r>
              <a:rPr lang="en-US" sz="2200" b="1" dirty="0" smtClean="0">
                <a:latin typeface="Palatino Linotype" panose="02040502050505030304" pitchFamily="18" charset="0"/>
              </a:rPr>
              <a:t>Ephesians 2</a:t>
            </a:r>
          </a:p>
          <a:p>
            <a:r>
              <a:rPr lang="en-US" sz="2400" b="1" baseline="30000" dirty="0">
                <a:latin typeface="Palatino Linotype" panose="02040502050505030304" pitchFamily="18" charset="0"/>
              </a:rPr>
              <a:t>8 </a:t>
            </a:r>
            <a:r>
              <a:rPr lang="en-US" sz="2400" dirty="0">
                <a:latin typeface="Palatino Linotype" panose="02040502050505030304" pitchFamily="18" charset="0"/>
              </a:rPr>
              <a:t>For by grace you have been saved through faith; and </a:t>
            </a:r>
            <a:r>
              <a:rPr lang="en-US" sz="2400" dirty="0" smtClean="0">
                <a:latin typeface="Palatino Linotype" panose="02040502050505030304" pitchFamily="18" charset="0"/>
              </a:rPr>
              <a:t>that </a:t>
            </a:r>
            <a:r>
              <a:rPr lang="en-US" sz="2400" dirty="0">
                <a:latin typeface="Palatino Linotype" panose="02040502050505030304" pitchFamily="18" charset="0"/>
              </a:rPr>
              <a:t>not of yourselves, it is the gift of God; </a:t>
            </a:r>
            <a:r>
              <a:rPr lang="en-US" sz="2400" b="1" baseline="30000" dirty="0">
                <a:latin typeface="Palatino Linotype" panose="02040502050505030304" pitchFamily="18" charset="0"/>
              </a:rPr>
              <a:t>9 </a:t>
            </a:r>
            <a:r>
              <a:rPr lang="en-US" sz="2400" dirty="0">
                <a:latin typeface="Palatino Linotype" panose="02040502050505030304" pitchFamily="18" charset="0"/>
              </a:rPr>
              <a:t>not as a result of works, so that no one may boast. </a:t>
            </a:r>
            <a:r>
              <a:rPr lang="en-US" sz="2400" b="1" baseline="30000" dirty="0">
                <a:latin typeface="Palatino Linotype" panose="02040502050505030304" pitchFamily="18" charset="0"/>
              </a:rPr>
              <a:t>10 </a:t>
            </a:r>
            <a:r>
              <a:rPr lang="en-US" sz="2400" dirty="0">
                <a:latin typeface="Palatino Linotype" panose="02040502050505030304" pitchFamily="18" charset="0"/>
              </a:rPr>
              <a:t>For we are His </a:t>
            </a:r>
            <a:r>
              <a:rPr lang="en-US" sz="2400" dirty="0" smtClean="0">
                <a:latin typeface="Palatino Linotype" panose="02040502050505030304" pitchFamily="18" charset="0"/>
              </a:rPr>
              <a:t>workmanship, created </a:t>
            </a:r>
            <a:r>
              <a:rPr lang="en-US" sz="2400" dirty="0">
                <a:latin typeface="Palatino Linotype" panose="02040502050505030304" pitchFamily="18" charset="0"/>
              </a:rPr>
              <a:t>in Christ Jesus </a:t>
            </a:r>
            <a:r>
              <a:rPr lang="en-US" sz="2400" u="sng" dirty="0">
                <a:latin typeface="Palatino Linotype" panose="02040502050505030304" pitchFamily="18" charset="0"/>
              </a:rPr>
              <a:t>for good works</a:t>
            </a:r>
            <a:r>
              <a:rPr lang="en-US" sz="2400" dirty="0">
                <a:latin typeface="Palatino Linotype" panose="02040502050505030304" pitchFamily="18" charset="0"/>
              </a:rPr>
              <a:t>, which God prepared beforehand so that we would walk in them</a:t>
            </a:r>
            <a:r>
              <a:rPr lang="en-US" sz="2400" dirty="0" smtClean="0">
                <a:latin typeface="Palatino Linotype" panose="02040502050505030304" pitchFamily="18" charset="0"/>
              </a:rPr>
              <a:t>.</a:t>
            </a:r>
            <a:endParaRPr lang="en-US" sz="2200" dirty="0">
              <a:latin typeface="Palatino Linotype" panose="02040502050505030304" pitchFamily="18" charset="0"/>
            </a:endParaRPr>
          </a:p>
        </p:txBody>
      </p:sp>
      <p:sp>
        <p:nvSpPr>
          <p:cNvPr id="3" name="Rectangle 2"/>
          <p:cNvSpPr/>
          <p:nvPr/>
        </p:nvSpPr>
        <p:spPr>
          <a:xfrm>
            <a:off x="485348" y="3657600"/>
            <a:ext cx="7363252" cy="2844216"/>
          </a:xfrm>
          <a:prstGeom prst="rect">
            <a:avLst/>
          </a:prstGeom>
        </p:spPr>
        <p:txBody>
          <a:bodyPr>
            <a:spAutoFit/>
          </a:bodyPr>
          <a:lstStyle/>
          <a:p>
            <a:r>
              <a:rPr lang="en-US" sz="2400" b="1" dirty="0" smtClean="0">
                <a:latin typeface="Palatino Linotype" panose="02040502050505030304" pitchFamily="18" charset="0"/>
              </a:rPr>
              <a:t>Hebrews 6</a:t>
            </a:r>
            <a:endParaRPr lang="en-US" sz="2400" b="1" baseline="30000" dirty="0" smtClean="0">
              <a:latin typeface="Palatino Linotype" panose="02040502050505030304" pitchFamily="18" charset="0"/>
            </a:endParaRPr>
          </a:p>
          <a:p>
            <a:r>
              <a:rPr lang="en-US" sz="2400" b="1" baseline="30000" dirty="0" smtClean="0">
                <a:latin typeface="Palatino Linotype" panose="02040502050505030304" pitchFamily="18" charset="0"/>
              </a:rPr>
              <a:t>7</a:t>
            </a:r>
            <a:r>
              <a:rPr lang="en-US" sz="2400" b="1" baseline="30000" dirty="0">
                <a:latin typeface="Palatino Linotype" panose="02040502050505030304" pitchFamily="18" charset="0"/>
              </a:rPr>
              <a:t> </a:t>
            </a:r>
            <a:r>
              <a:rPr lang="en-US" sz="2400" dirty="0">
                <a:latin typeface="Palatino Linotype" panose="02040502050505030304" pitchFamily="18" charset="0"/>
              </a:rPr>
              <a:t>For ground that drinks the rain which often </a:t>
            </a:r>
            <a:r>
              <a:rPr lang="en-US" sz="2400" dirty="0" smtClean="0">
                <a:latin typeface="Palatino Linotype" panose="02040502050505030304" pitchFamily="18" charset="0"/>
              </a:rPr>
              <a:t>falls </a:t>
            </a:r>
            <a:r>
              <a:rPr lang="en-US" sz="2400" dirty="0">
                <a:latin typeface="Palatino Linotype" panose="02040502050505030304" pitchFamily="18" charset="0"/>
              </a:rPr>
              <a:t>on it and brings forth vegetation useful to those for whose sake it is also tilled, receives a blessing from God; </a:t>
            </a:r>
            <a:r>
              <a:rPr lang="en-US" sz="2400" b="1" baseline="30000" dirty="0">
                <a:latin typeface="Palatino Linotype" panose="02040502050505030304" pitchFamily="18" charset="0"/>
              </a:rPr>
              <a:t>8 </a:t>
            </a:r>
            <a:r>
              <a:rPr lang="en-US" sz="2400" dirty="0">
                <a:latin typeface="Palatino Linotype" panose="02040502050505030304" pitchFamily="18" charset="0"/>
              </a:rPr>
              <a:t>but if it yields thorns and thistles, it is worthless and close </a:t>
            </a:r>
            <a:r>
              <a:rPr lang="en-US" sz="2400" dirty="0" smtClean="0">
                <a:latin typeface="Palatino Linotype" panose="02040502050505030304" pitchFamily="18" charset="0"/>
              </a:rPr>
              <a:t>to </a:t>
            </a:r>
            <a:r>
              <a:rPr lang="en-US" sz="2400" dirty="0">
                <a:latin typeface="Palatino Linotype" panose="02040502050505030304" pitchFamily="18" charset="0"/>
              </a:rPr>
              <a:t>being cursed, and </a:t>
            </a:r>
            <a:r>
              <a:rPr lang="en-US" sz="2400" dirty="0" smtClean="0">
                <a:latin typeface="Palatino Linotype" panose="02040502050505030304" pitchFamily="18" charset="0"/>
              </a:rPr>
              <a:t>it </a:t>
            </a:r>
            <a:r>
              <a:rPr lang="en-US" sz="2400" dirty="0">
                <a:latin typeface="Palatino Linotype" panose="02040502050505030304" pitchFamily="18" charset="0"/>
              </a:rPr>
              <a:t>ends up being burned.</a:t>
            </a:r>
            <a:endParaRPr lang="en-US" sz="2400" dirty="0">
              <a:latin typeface="Palatino Linotype" panose="02040502050505030304" pitchFamily="18" charset="0"/>
            </a:endParaRPr>
          </a:p>
        </p:txBody>
      </p:sp>
      <p:sp>
        <p:nvSpPr>
          <p:cNvPr id="6" name="Rectangle 5"/>
          <p:cNvSpPr/>
          <p:nvPr/>
        </p:nvSpPr>
        <p:spPr>
          <a:xfrm>
            <a:off x="0" y="0"/>
            <a:ext cx="9144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“Saved For, not Because of Good Works”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3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219200"/>
            <a:ext cx="8393188" cy="2277547"/>
          </a:xfrm>
          <a:prstGeom prst="rect">
            <a:avLst/>
          </a:prstGeom>
        </p:spPr>
        <p:txBody>
          <a:bodyPr wrap="square">
            <a:spAutoFit/>
          </a:bodyPr>
          <a:lstStyle/>
          <a:p>
            <a:r>
              <a:rPr lang="en-US" sz="2200" b="1" dirty="0" smtClean="0">
                <a:latin typeface="Palatino Linotype" panose="02040502050505030304" pitchFamily="18" charset="0"/>
              </a:rPr>
              <a:t>Ephesians 2</a:t>
            </a:r>
          </a:p>
          <a:p>
            <a:r>
              <a:rPr lang="en-US" sz="2400" b="1" baseline="30000" dirty="0">
                <a:latin typeface="Palatino Linotype" panose="02040502050505030304" pitchFamily="18" charset="0"/>
              </a:rPr>
              <a:t>8 </a:t>
            </a:r>
            <a:r>
              <a:rPr lang="en-US" sz="2400" dirty="0">
                <a:latin typeface="Palatino Linotype" panose="02040502050505030304" pitchFamily="18" charset="0"/>
              </a:rPr>
              <a:t>For by grace you have been saved through faith; and </a:t>
            </a:r>
            <a:r>
              <a:rPr lang="en-US" sz="2400" dirty="0" smtClean="0">
                <a:latin typeface="Palatino Linotype" panose="02040502050505030304" pitchFamily="18" charset="0"/>
              </a:rPr>
              <a:t>that </a:t>
            </a:r>
            <a:r>
              <a:rPr lang="en-US" sz="2400" dirty="0">
                <a:latin typeface="Palatino Linotype" panose="02040502050505030304" pitchFamily="18" charset="0"/>
              </a:rPr>
              <a:t>not of yourselves, it is the gift of God; </a:t>
            </a:r>
            <a:r>
              <a:rPr lang="en-US" sz="2400" b="1" baseline="30000" dirty="0">
                <a:latin typeface="Palatino Linotype" panose="02040502050505030304" pitchFamily="18" charset="0"/>
              </a:rPr>
              <a:t>9 </a:t>
            </a:r>
            <a:r>
              <a:rPr lang="en-US" sz="2400" dirty="0">
                <a:latin typeface="Palatino Linotype" panose="02040502050505030304" pitchFamily="18" charset="0"/>
              </a:rPr>
              <a:t>not as a result of works, so that no one may boast. </a:t>
            </a:r>
            <a:r>
              <a:rPr lang="en-US" sz="2400" b="1" baseline="30000" dirty="0">
                <a:latin typeface="Palatino Linotype" panose="02040502050505030304" pitchFamily="18" charset="0"/>
              </a:rPr>
              <a:t>10 </a:t>
            </a:r>
            <a:r>
              <a:rPr lang="en-US" sz="2400" dirty="0">
                <a:latin typeface="Palatino Linotype" panose="02040502050505030304" pitchFamily="18" charset="0"/>
              </a:rPr>
              <a:t>For we are His </a:t>
            </a:r>
            <a:r>
              <a:rPr lang="en-US" sz="2400" dirty="0" smtClean="0">
                <a:latin typeface="Palatino Linotype" panose="02040502050505030304" pitchFamily="18" charset="0"/>
              </a:rPr>
              <a:t>workmanship, created </a:t>
            </a:r>
            <a:r>
              <a:rPr lang="en-US" sz="2400" dirty="0">
                <a:latin typeface="Palatino Linotype" panose="02040502050505030304" pitchFamily="18" charset="0"/>
              </a:rPr>
              <a:t>in Christ Jesus </a:t>
            </a:r>
            <a:r>
              <a:rPr lang="en-US" sz="2400" u="sng" dirty="0">
                <a:latin typeface="Palatino Linotype" panose="02040502050505030304" pitchFamily="18" charset="0"/>
              </a:rPr>
              <a:t>for good works</a:t>
            </a:r>
            <a:r>
              <a:rPr lang="en-US" sz="2400" dirty="0">
                <a:latin typeface="Palatino Linotype" panose="02040502050505030304" pitchFamily="18" charset="0"/>
              </a:rPr>
              <a:t>, which God prepared beforehand so that we would walk in them</a:t>
            </a:r>
            <a:r>
              <a:rPr lang="en-US" sz="2400" dirty="0" smtClean="0">
                <a:latin typeface="Palatino Linotype" panose="02040502050505030304" pitchFamily="18" charset="0"/>
              </a:rPr>
              <a:t>.</a:t>
            </a:r>
            <a:endParaRPr lang="en-US" sz="2200" dirty="0">
              <a:latin typeface="Palatino Linotype" panose="02040502050505030304" pitchFamily="18" charset="0"/>
            </a:endParaRPr>
          </a:p>
        </p:txBody>
      </p:sp>
      <p:sp>
        <p:nvSpPr>
          <p:cNvPr id="7" name="Rectangle 6"/>
          <p:cNvSpPr/>
          <p:nvPr/>
        </p:nvSpPr>
        <p:spPr>
          <a:xfrm>
            <a:off x="485348" y="3657600"/>
            <a:ext cx="7363252" cy="2677656"/>
          </a:xfrm>
          <a:prstGeom prst="rect">
            <a:avLst/>
          </a:prstGeom>
        </p:spPr>
        <p:txBody>
          <a:bodyPr>
            <a:spAutoFit/>
          </a:bodyPr>
          <a:lstStyle/>
          <a:p>
            <a:r>
              <a:rPr lang="en-US" sz="2400" b="1" dirty="0" smtClean="0">
                <a:latin typeface="Palatino Linotype" panose="02040502050505030304" pitchFamily="18" charset="0"/>
              </a:rPr>
              <a:t>Hebrews 6</a:t>
            </a:r>
            <a:endParaRPr lang="en-US" sz="2400" b="1" baseline="30000" dirty="0" smtClean="0">
              <a:latin typeface="Palatino Linotype" panose="02040502050505030304" pitchFamily="18" charset="0"/>
            </a:endParaRPr>
          </a:p>
          <a:p>
            <a:r>
              <a:rPr lang="en-US" sz="2400" b="1" baseline="30000" dirty="0" smtClean="0">
                <a:latin typeface="Palatino Linotype" panose="02040502050505030304" pitchFamily="18" charset="0"/>
              </a:rPr>
              <a:t>7</a:t>
            </a:r>
            <a:r>
              <a:rPr lang="en-US" sz="2400" b="1" baseline="30000" dirty="0">
                <a:latin typeface="Palatino Linotype" panose="02040502050505030304" pitchFamily="18" charset="0"/>
              </a:rPr>
              <a:t> </a:t>
            </a:r>
            <a:r>
              <a:rPr lang="en-US" sz="2400" dirty="0">
                <a:latin typeface="Palatino Linotype" panose="02040502050505030304" pitchFamily="18" charset="0"/>
              </a:rPr>
              <a:t>For ground that drinks the rain which often </a:t>
            </a:r>
            <a:r>
              <a:rPr lang="en-US" sz="2400" dirty="0" smtClean="0">
                <a:latin typeface="Palatino Linotype" panose="02040502050505030304" pitchFamily="18" charset="0"/>
              </a:rPr>
              <a:t>falls </a:t>
            </a:r>
            <a:r>
              <a:rPr lang="en-US" sz="2400" dirty="0">
                <a:latin typeface="Palatino Linotype" panose="02040502050505030304" pitchFamily="18" charset="0"/>
              </a:rPr>
              <a:t>on it and brings forth vegetation useful to those for whose sake it is also tilled, receives a blessing from God; </a:t>
            </a:r>
            <a:r>
              <a:rPr lang="en-US" sz="2400" b="1" baseline="30000" dirty="0">
                <a:latin typeface="Palatino Linotype" panose="02040502050505030304" pitchFamily="18" charset="0"/>
              </a:rPr>
              <a:t>8 </a:t>
            </a:r>
            <a:r>
              <a:rPr lang="en-US" sz="2400" dirty="0">
                <a:latin typeface="Palatino Linotype" panose="02040502050505030304" pitchFamily="18" charset="0"/>
              </a:rPr>
              <a:t>but if it yields thorns and thistles, it is worthless and close </a:t>
            </a:r>
            <a:r>
              <a:rPr lang="en-US" sz="2400" dirty="0" smtClean="0">
                <a:latin typeface="Palatino Linotype" panose="02040502050505030304" pitchFamily="18" charset="0"/>
              </a:rPr>
              <a:t>to </a:t>
            </a:r>
            <a:r>
              <a:rPr lang="en-US" sz="2400" dirty="0">
                <a:latin typeface="Palatino Linotype" panose="02040502050505030304" pitchFamily="18" charset="0"/>
              </a:rPr>
              <a:t>being cursed, and </a:t>
            </a:r>
            <a:r>
              <a:rPr lang="en-US" sz="2400" u="sng" dirty="0" smtClean="0">
                <a:latin typeface="Palatino Linotype" panose="02040502050505030304" pitchFamily="18" charset="0"/>
              </a:rPr>
              <a:t>it </a:t>
            </a:r>
            <a:r>
              <a:rPr lang="en-US" sz="2400" u="sng" dirty="0">
                <a:latin typeface="Palatino Linotype" panose="02040502050505030304" pitchFamily="18" charset="0"/>
              </a:rPr>
              <a:t>ends up being burned</a:t>
            </a:r>
            <a:r>
              <a:rPr lang="en-US" sz="2400" dirty="0">
                <a:latin typeface="Palatino Linotype" panose="02040502050505030304" pitchFamily="18" charset="0"/>
              </a:rPr>
              <a:t>.</a:t>
            </a:r>
            <a:endParaRPr lang="en-US" sz="2400" dirty="0">
              <a:latin typeface="Palatino Linotype" panose="02040502050505030304" pitchFamily="18" charset="0"/>
            </a:endParaRPr>
          </a:p>
        </p:txBody>
      </p:sp>
      <p:sp>
        <p:nvSpPr>
          <p:cNvPr id="8" name="Rectangle 7"/>
          <p:cNvSpPr/>
          <p:nvPr/>
        </p:nvSpPr>
        <p:spPr>
          <a:xfrm>
            <a:off x="0" y="0"/>
            <a:ext cx="9144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“Saved For, not Because of Good Works”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7788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457200"/>
            <a:ext cx="7644245" cy="6124754"/>
          </a:xfrm>
          <a:prstGeom prst="rect">
            <a:avLst/>
          </a:prstGeom>
        </p:spPr>
        <p:txBody>
          <a:bodyPr wrap="square">
            <a:spAutoFit/>
          </a:bodyPr>
          <a:lstStyle/>
          <a:p>
            <a:r>
              <a:rPr lang="en-US" sz="2400" b="1" dirty="0" smtClean="0">
                <a:latin typeface="Palatino Linotype" panose="02040502050505030304" pitchFamily="18" charset="0"/>
              </a:rPr>
              <a:t>John 15</a:t>
            </a:r>
            <a:endParaRPr lang="en-US" sz="2400" b="1" baseline="30000" dirty="0" smtClean="0">
              <a:latin typeface="Palatino Linotype" panose="02040502050505030304" pitchFamily="18" charset="0"/>
            </a:endParaRPr>
          </a:p>
          <a:p>
            <a:r>
              <a:rPr lang="en-US" sz="2400" dirty="0">
                <a:latin typeface="Palatino Linotype" panose="02040502050505030304" pitchFamily="18" charset="0"/>
              </a:rPr>
              <a:t>“I am the true vine, and My Father is </a:t>
            </a:r>
            <a:r>
              <a:rPr lang="en-US" sz="2400" dirty="0" smtClean="0">
                <a:latin typeface="Palatino Linotype" panose="02040502050505030304" pitchFamily="18" charset="0"/>
              </a:rPr>
              <a:t>the vinedresser. </a:t>
            </a:r>
            <a:r>
              <a:rPr lang="en-US" sz="2400" b="1" baseline="30000" dirty="0" smtClean="0">
                <a:latin typeface="Palatino Linotype" panose="02040502050505030304" pitchFamily="18" charset="0"/>
              </a:rPr>
              <a:t>2</a:t>
            </a:r>
            <a:r>
              <a:rPr lang="en-US" sz="2400" b="1" baseline="30000" dirty="0">
                <a:latin typeface="Palatino Linotype" panose="02040502050505030304" pitchFamily="18" charset="0"/>
              </a:rPr>
              <a:t> </a:t>
            </a:r>
            <a:r>
              <a:rPr lang="en-US" sz="2400" dirty="0">
                <a:latin typeface="Palatino Linotype" panose="02040502050505030304" pitchFamily="18" charset="0"/>
              </a:rPr>
              <a:t>Every branch in Me that does not bear fruit, He takes away; and every branch that bears fruit, </a:t>
            </a:r>
            <a:r>
              <a:rPr lang="en-US" sz="2400" dirty="0" smtClean="0">
                <a:latin typeface="Palatino Linotype" panose="02040502050505030304" pitchFamily="18" charset="0"/>
              </a:rPr>
              <a:t>He prunes </a:t>
            </a:r>
            <a:r>
              <a:rPr lang="en-US" sz="2400" dirty="0">
                <a:latin typeface="Palatino Linotype" panose="02040502050505030304" pitchFamily="18" charset="0"/>
              </a:rPr>
              <a:t>it so that it may bear more fruit</a:t>
            </a:r>
            <a:r>
              <a:rPr lang="en-US" sz="2400" dirty="0" smtClean="0">
                <a:latin typeface="Palatino Linotype" panose="02040502050505030304" pitchFamily="18" charset="0"/>
              </a:rPr>
              <a:t>.</a:t>
            </a:r>
          </a:p>
          <a:p>
            <a:endParaRPr lang="en-US" sz="2400" b="1" baseline="30000" dirty="0" smtClean="0">
              <a:latin typeface="Palatino Linotype" panose="02040502050505030304" pitchFamily="18" charset="0"/>
            </a:endParaRPr>
          </a:p>
          <a:p>
            <a:r>
              <a:rPr lang="en-US" sz="2400" b="1" baseline="30000" dirty="0" smtClean="0">
                <a:latin typeface="Palatino Linotype" panose="02040502050505030304" pitchFamily="18" charset="0"/>
              </a:rPr>
              <a:t>3</a:t>
            </a:r>
            <a:r>
              <a:rPr lang="en-US" sz="2400" b="1" baseline="30000" dirty="0">
                <a:latin typeface="Palatino Linotype" panose="02040502050505030304" pitchFamily="18" charset="0"/>
              </a:rPr>
              <a:t> </a:t>
            </a:r>
            <a:r>
              <a:rPr lang="en-US" sz="2400" dirty="0">
                <a:latin typeface="Palatino Linotype" panose="02040502050505030304" pitchFamily="18" charset="0"/>
              </a:rPr>
              <a:t>You are already </a:t>
            </a:r>
            <a:r>
              <a:rPr lang="en-US" sz="2400" dirty="0" smtClean="0">
                <a:latin typeface="Palatino Linotype" panose="02040502050505030304" pitchFamily="18" charset="0"/>
              </a:rPr>
              <a:t>clean </a:t>
            </a:r>
            <a:r>
              <a:rPr lang="en-US" sz="2400" dirty="0">
                <a:latin typeface="Palatino Linotype" panose="02040502050505030304" pitchFamily="18" charset="0"/>
              </a:rPr>
              <a:t>because of the word which I have spoken to you. </a:t>
            </a:r>
            <a:r>
              <a:rPr lang="en-US" sz="2400" b="1" baseline="30000" dirty="0">
                <a:latin typeface="Palatino Linotype" panose="02040502050505030304" pitchFamily="18" charset="0"/>
              </a:rPr>
              <a:t>4 </a:t>
            </a:r>
            <a:r>
              <a:rPr lang="en-US" sz="2400" dirty="0">
                <a:latin typeface="Palatino Linotype" panose="02040502050505030304" pitchFamily="18" charset="0"/>
              </a:rPr>
              <a:t>Abide in Me, and I in you. As the </a:t>
            </a:r>
            <a:r>
              <a:rPr lang="en-US" sz="2400" dirty="0" smtClean="0">
                <a:latin typeface="Palatino Linotype" panose="02040502050505030304" pitchFamily="18" charset="0"/>
              </a:rPr>
              <a:t>branch cannot </a:t>
            </a:r>
            <a:r>
              <a:rPr lang="en-US" sz="2400" dirty="0">
                <a:latin typeface="Palatino Linotype" panose="02040502050505030304" pitchFamily="18" charset="0"/>
              </a:rPr>
              <a:t>bear fruit </a:t>
            </a:r>
            <a:r>
              <a:rPr lang="en-US" sz="2400" dirty="0" smtClean="0">
                <a:latin typeface="Palatino Linotype" panose="02040502050505030304" pitchFamily="18" charset="0"/>
              </a:rPr>
              <a:t>of </a:t>
            </a:r>
            <a:r>
              <a:rPr lang="en-US" sz="2400" dirty="0">
                <a:latin typeface="Palatino Linotype" panose="02040502050505030304" pitchFamily="18" charset="0"/>
              </a:rPr>
              <a:t>itself unless it abides in </a:t>
            </a:r>
            <a:r>
              <a:rPr lang="en-US" sz="2400" dirty="0" smtClean="0">
                <a:latin typeface="Palatino Linotype" panose="02040502050505030304" pitchFamily="18" charset="0"/>
              </a:rPr>
              <a:t>the vine</a:t>
            </a:r>
            <a:r>
              <a:rPr lang="en-US" sz="2400" dirty="0">
                <a:latin typeface="Palatino Linotype" panose="02040502050505030304" pitchFamily="18" charset="0"/>
              </a:rPr>
              <a:t>, so neither can you unless you abide in </a:t>
            </a:r>
            <a:r>
              <a:rPr lang="en-US" sz="2400" dirty="0" smtClean="0">
                <a:latin typeface="Palatino Linotype" panose="02040502050505030304" pitchFamily="18" charset="0"/>
              </a:rPr>
              <a:t>Me.</a:t>
            </a:r>
          </a:p>
          <a:p>
            <a:endParaRPr lang="en-US" sz="2400" b="1" baseline="30000" dirty="0" smtClean="0">
              <a:latin typeface="Palatino Linotype" panose="02040502050505030304" pitchFamily="18" charset="0"/>
            </a:endParaRPr>
          </a:p>
          <a:p>
            <a:r>
              <a:rPr lang="en-US" sz="2400" b="1" baseline="30000" dirty="0" smtClean="0">
                <a:latin typeface="Palatino Linotype" panose="02040502050505030304" pitchFamily="18" charset="0"/>
              </a:rPr>
              <a:t>5</a:t>
            </a:r>
            <a:r>
              <a:rPr lang="en-US" sz="2400" b="1" baseline="30000" dirty="0">
                <a:latin typeface="Palatino Linotype" panose="02040502050505030304" pitchFamily="18" charset="0"/>
              </a:rPr>
              <a:t> </a:t>
            </a:r>
            <a:r>
              <a:rPr lang="en-US" sz="2400" dirty="0">
                <a:latin typeface="Palatino Linotype" panose="02040502050505030304" pitchFamily="18" charset="0"/>
              </a:rPr>
              <a:t>I am the vine, you are the branches; he who abides in Me and I in him, he bears much fruit, for apart from Me you can do nothing. </a:t>
            </a:r>
            <a:r>
              <a:rPr lang="en-US" sz="2400" b="1" baseline="30000" dirty="0">
                <a:latin typeface="Palatino Linotype" panose="02040502050505030304" pitchFamily="18" charset="0"/>
              </a:rPr>
              <a:t>6 </a:t>
            </a:r>
            <a:r>
              <a:rPr lang="en-US" sz="2400" dirty="0">
                <a:latin typeface="Palatino Linotype" panose="02040502050505030304" pitchFamily="18" charset="0"/>
              </a:rPr>
              <a:t>If anyone does not abide in Me, he is thrown away as a branch and dries up; and they </a:t>
            </a:r>
            <a:r>
              <a:rPr lang="en-US" sz="2400" dirty="0" smtClean="0">
                <a:latin typeface="Palatino Linotype" panose="02040502050505030304" pitchFamily="18" charset="0"/>
              </a:rPr>
              <a:t>gather them</a:t>
            </a:r>
            <a:r>
              <a:rPr lang="en-US" sz="2400" dirty="0">
                <a:latin typeface="Palatino Linotype" panose="02040502050505030304" pitchFamily="18" charset="0"/>
              </a:rPr>
              <a:t>, and cast them into the fire and they are burned.</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239389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5" name="TextBox 4"/>
          <p:cNvSpPr txBox="1"/>
          <p:nvPr/>
        </p:nvSpPr>
        <p:spPr>
          <a:xfrm>
            <a:off x="381000" y="2348805"/>
            <a:ext cx="8077200" cy="2123658"/>
          </a:xfrm>
          <a:prstGeom prst="rect">
            <a:avLst/>
          </a:prstGeom>
          <a:noFill/>
        </p:spPr>
        <p:txBody>
          <a:bodyPr wrap="square" rtlCol="0">
            <a:spAutoFit/>
          </a:bodyPr>
          <a:lstStyle/>
          <a:p>
            <a:pPr algn="ctr"/>
            <a:r>
              <a:rPr lang="en-US" sz="2800" b="1" dirty="0" smtClean="0"/>
              <a:t>Sunday</a:t>
            </a:r>
          </a:p>
          <a:p>
            <a:pPr algn="ctr"/>
            <a:r>
              <a:rPr lang="en-US" sz="2800" b="1" dirty="0" smtClean="0"/>
              <a:t>February 12, 2017</a:t>
            </a:r>
          </a:p>
          <a:p>
            <a:pPr algn="ctr"/>
            <a:r>
              <a:rPr lang="en-US" sz="2800" b="1" dirty="0" smtClean="0"/>
              <a:t>11:00 </a:t>
            </a:r>
            <a:r>
              <a:rPr lang="en-US" sz="2800" b="1" dirty="0"/>
              <a:t>am</a:t>
            </a:r>
          </a:p>
          <a:p>
            <a:pPr algn="ctr"/>
            <a:endParaRPr lang="en-US" sz="2800" b="1" dirty="0" smtClean="0"/>
          </a:p>
          <a:p>
            <a:pPr algn="ctr"/>
            <a:r>
              <a:rPr lang="en-US" sz="2000" i="1" dirty="0" smtClean="0"/>
              <a:t>Jeff Smelser at Exton</a:t>
            </a:r>
            <a:endParaRPr lang="en-US" sz="2000" i="1" dirty="0"/>
          </a:p>
        </p:txBody>
      </p:sp>
    </p:spTree>
    <p:extLst>
      <p:ext uri="{BB962C8B-B14F-4D97-AF65-F5344CB8AC3E}">
        <p14:creationId xmlns:p14="http://schemas.microsoft.com/office/powerpoint/2010/main" val="4052764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Destruction of Sodom and Gomorrah</a:t>
            </a:r>
          </a:p>
          <a:p>
            <a:pPr algn="ctr"/>
            <a:r>
              <a:rPr lang="en-US" sz="2800" b="1" dirty="0" smtClean="0">
                <a:effectLst>
                  <a:outerShdw blurRad="38100" dist="38100" dir="2700000" algn="tl">
                    <a:srgbClr val="000000">
                      <a:alpha val="43137"/>
                    </a:srgbClr>
                  </a:outerShdw>
                </a:effectLst>
              </a:rPr>
              <a:t>(and of </a:t>
            </a:r>
            <a:r>
              <a:rPr lang="en-US" sz="2800" b="1" dirty="0" err="1" smtClean="0">
                <a:effectLst>
                  <a:outerShdw blurRad="38100" dist="38100" dir="2700000" algn="tl">
                    <a:srgbClr val="000000">
                      <a:alpha val="43137"/>
                    </a:srgbClr>
                  </a:outerShdw>
                </a:effectLst>
              </a:rPr>
              <a:t>Admah</a:t>
            </a:r>
            <a:r>
              <a:rPr lang="en-US" sz="2800" b="1" dirty="0" smtClean="0">
                <a:effectLst>
                  <a:outerShdw blurRad="38100" dist="38100" dir="2700000" algn="tl">
                    <a:srgbClr val="000000">
                      <a:alpha val="43137"/>
                    </a:srgbClr>
                  </a:outerShdw>
                </a:effectLst>
              </a:rPr>
              <a:t> and </a:t>
            </a:r>
            <a:r>
              <a:rPr lang="en-US" sz="2800" b="1" dirty="0" err="1" smtClean="0">
                <a:effectLst>
                  <a:outerShdw blurRad="38100" dist="38100" dir="2700000" algn="tl">
                    <a:srgbClr val="000000">
                      <a:alpha val="43137"/>
                    </a:srgbClr>
                  </a:outerShdw>
                </a:effectLst>
              </a:rPr>
              <a:t>Zeboiim</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5" name="Rectangle 4"/>
          <p:cNvSpPr/>
          <p:nvPr/>
        </p:nvSpPr>
        <p:spPr>
          <a:xfrm>
            <a:off x="533400" y="2514600"/>
            <a:ext cx="3435012" cy="1692771"/>
          </a:xfrm>
          <a:prstGeom prst="rect">
            <a:avLst/>
          </a:prstGeom>
          <a:solidFill>
            <a:schemeClr val="bg1"/>
          </a:solidFill>
        </p:spPr>
        <p:txBody>
          <a:bodyPr>
            <a:spAutoFit/>
          </a:bodyPr>
          <a:lstStyle/>
          <a:p>
            <a:pPr algn="r"/>
            <a:r>
              <a:rPr lang="en-US" sz="2600" i="1" dirty="0" err="1" smtClean="0"/>
              <a:t>Amraphel</a:t>
            </a:r>
            <a:r>
              <a:rPr lang="en-US" sz="2600" dirty="0" smtClean="0"/>
              <a:t> of</a:t>
            </a:r>
            <a:r>
              <a:rPr lang="en-US" sz="2600" dirty="0"/>
              <a:t> </a:t>
            </a:r>
            <a:r>
              <a:rPr lang="en-US" sz="2600" b="1" dirty="0" smtClean="0"/>
              <a:t>Shinar</a:t>
            </a:r>
          </a:p>
          <a:p>
            <a:pPr algn="r"/>
            <a:r>
              <a:rPr lang="en-US" sz="2600" i="1" dirty="0" smtClean="0"/>
              <a:t>Arioch</a:t>
            </a:r>
            <a:r>
              <a:rPr lang="en-US" sz="2600" dirty="0" smtClean="0"/>
              <a:t> of </a:t>
            </a:r>
            <a:r>
              <a:rPr lang="en-US" sz="2600" b="1" dirty="0" err="1" smtClean="0"/>
              <a:t>Ellasar</a:t>
            </a:r>
            <a:endParaRPr lang="en-US" sz="2600" b="1" dirty="0" smtClean="0"/>
          </a:p>
          <a:p>
            <a:pPr algn="r"/>
            <a:r>
              <a:rPr lang="en-US" sz="2600" i="1" dirty="0" err="1" smtClean="0"/>
              <a:t>Chedorlaomer</a:t>
            </a:r>
            <a:r>
              <a:rPr lang="en-US" sz="2600" dirty="0" smtClean="0"/>
              <a:t> of</a:t>
            </a:r>
            <a:r>
              <a:rPr lang="en-US" sz="2600" dirty="0"/>
              <a:t> </a:t>
            </a:r>
            <a:r>
              <a:rPr lang="en-US" sz="2600" b="1" dirty="0" smtClean="0"/>
              <a:t>Elam</a:t>
            </a:r>
          </a:p>
          <a:p>
            <a:pPr algn="r"/>
            <a:r>
              <a:rPr lang="en-US" sz="2600" i="1" dirty="0" smtClean="0"/>
              <a:t>Tidal</a:t>
            </a:r>
            <a:r>
              <a:rPr lang="en-US" sz="2600" dirty="0" smtClean="0"/>
              <a:t> of</a:t>
            </a:r>
            <a:r>
              <a:rPr lang="en-US" sz="2600" dirty="0"/>
              <a:t> </a:t>
            </a:r>
            <a:r>
              <a:rPr lang="en-US" sz="2600" b="1" dirty="0" err="1" smtClean="0"/>
              <a:t>Goiim</a:t>
            </a:r>
            <a:endParaRPr lang="en-US" sz="2600" b="1" dirty="0"/>
          </a:p>
        </p:txBody>
      </p:sp>
      <p:sp>
        <p:nvSpPr>
          <p:cNvPr id="6" name="Rectangle 5"/>
          <p:cNvSpPr/>
          <p:nvPr/>
        </p:nvSpPr>
        <p:spPr>
          <a:xfrm>
            <a:off x="5105400" y="2438400"/>
            <a:ext cx="3886200" cy="2092881"/>
          </a:xfrm>
          <a:prstGeom prst="rect">
            <a:avLst/>
          </a:prstGeom>
          <a:solidFill>
            <a:schemeClr val="bg1"/>
          </a:solidFill>
        </p:spPr>
        <p:txBody>
          <a:bodyPr wrap="square">
            <a:spAutoFit/>
          </a:bodyPr>
          <a:lstStyle/>
          <a:p>
            <a:r>
              <a:rPr lang="en-US" sz="2600" i="1" dirty="0" err="1"/>
              <a:t>Bera</a:t>
            </a:r>
            <a:r>
              <a:rPr lang="en-US" sz="2600" dirty="0"/>
              <a:t> </a:t>
            </a:r>
            <a:r>
              <a:rPr lang="en-US" sz="2600" dirty="0" smtClean="0"/>
              <a:t>of </a:t>
            </a:r>
            <a:r>
              <a:rPr lang="en-US" sz="2600" b="1" dirty="0" smtClean="0"/>
              <a:t>Sodom</a:t>
            </a:r>
          </a:p>
          <a:p>
            <a:r>
              <a:rPr lang="en-US" sz="2600" i="1" dirty="0" err="1" smtClean="0"/>
              <a:t>Birsha</a:t>
            </a:r>
            <a:r>
              <a:rPr lang="en-US" sz="2600" dirty="0" smtClean="0"/>
              <a:t> </a:t>
            </a:r>
            <a:r>
              <a:rPr lang="en-US" sz="2600" dirty="0"/>
              <a:t>of </a:t>
            </a:r>
            <a:r>
              <a:rPr lang="en-US" sz="2600" b="1" dirty="0" smtClean="0"/>
              <a:t>Gomorrah</a:t>
            </a:r>
          </a:p>
          <a:p>
            <a:r>
              <a:rPr lang="en-US" sz="2600" i="1" dirty="0" err="1" smtClean="0"/>
              <a:t>Shinab</a:t>
            </a:r>
            <a:r>
              <a:rPr lang="en-US" sz="2600" dirty="0" smtClean="0"/>
              <a:t> </a:t>
            </a:r>
            <a:r>
              <a:rPr lang="en-US" sz="2600" dirty="0"/>
              <a:t>of </a:t>
            </a:r>
            <a:r>
              <a:rPr lang="en-US" sz="2600" b="1" u="sng" dirty="0" err="1" smtClean="0"/>
              <a:t>Admah</a:t>
            </a:r>
            <a:endParaRPr lang="en-US" sz="2600" b="1" u="sng" dirty="0" smtClean="0"/>
          </a:p>
          <a:p>
            <a:r>
              <a:rPr lang="en-US" sz="2600" i="1" dirty="0" err="1" smtClean="0"/>
              <a:t>Shemeber</a:t>
            </a:r>
            <a:r>
              <a:rPr lang="en-US" sz="2600" dirty="0"/>
              <a:t> </a:t>
            </a:r>
            <a:r>
              <a:rPr lang="en-US" sz="2600" dirty="0" smtClean="0"/>
              <a:t>of </a:t>
            </a:r>
            <a:r>
              <a:rPr lang="en-US" sz="2600" b="1" u="sng" dirty="0" err="1" smtClean="0"/>
              <a:t>Zeboiim</a:t>
            </a:r>
            <a:endParaRPr lang="en-US" sz="2600" b="1" u="sng" dirty="0" smtClean="0"/>
          </a:p>
          <a:p>
            <a:r>
              <a:rPr lang="en-US" sz="2600" dirty="0" smtClean="0"/>
              <a:t>The King </a:t>
            </a:r>
            <a:r>
              <a:rPr lang="en-US" sz="2600" dirty="0"/>
              <a:t>of </a:t>
            </a:r>
            <a:r>
              <a:rPr lang="en-US" sz="2600" b="1" dirty="0"/>
              <a:t>Bela</a:t>
            </a:r>
            <a:r>
              <a:rPr lang="en-US" sz="2600" dirty="0"/>
              <a:t> </a:t>
            </a:r>
            <a:r>
              <a:rPr lang="en-US" sz="2600" dirty="0" smtClean="0"/>
              <a:t>(i.e.,</a:t>
            </a:r>
            <a:r>
              <a:rPr lang="en-US" sz="2600" dirty="0"/>
              <a:t> </a:t>
            </a:r>
            <a:r>
              <a:rPr lang="en-US" sz="2600" b="1" dirty="0" err="1"/>
              <a:t>Zoar</a:t>
            </a:r>
            <a:r>
              <a:rPr lang="en-US" sz="2600" dirty="0"/>
              <a:t>)</a:t>
            </a:r>
          </a:p>
        </p:txBody>
      </p:sp>
      <p:sp>
        <p:nvSpPr>
          <p:cNvPr id="7" name="TextBox 6"/>
          <p:cNvSpPr txBox="1"/>
          <p:nvPr/>
        </p:nvSpPr>
        <p:spPr>
          <a:xfrm>
            <a:off x="381000" y="1981200"/>
            <a:ext cx="8077200" cy="584775"/>
          </a:xfrm>
          <a:prstGeom prst="rect">
            <a:avLst/>
          </a:prstGeom>
          <a:solidFill>
            <a:schemeClr val="bg1"/>
          </a:solidFill>
        </p:spPr>
        <p:txBody>
          <a:bodyPr wrap="square" rtlCol="0">
            <a:spAutoFit/>
          </a:bodyPr>
          <a:lstStyle/>
          <a:p>
            <a:pPr algn="ctr"/>
            <a:r>
              <a:rPr lang="en-US" sz="3200" b="1" i="1" u="sng" dirty="0" smtClean="0"/>
              <a:t>4 Kings</a:t>
            </a:r>
            <a:r>
              <a:rPr lang="en-US" sz="3200" i="1" dirty="0" smtClean="0"/>
              <a:t> 	vs.	 </a:t>
            </a:r>
            <a:r>
              <a:rPr lang="en-US" sz="3200" b="1" i="1" u="sng" dirty="0" smtClean="0"/>
              <a:t>5 Kings</a:t>
            </a:r>
            <a:endParaRPr lang="en-US" sz="3200" b="1" i="1" u="sng" dirty="0"/>
          </a:p>
        </p:txBody>
      </p:sp>
    </p:spTree>
    <p:extLst>
      <p:ext uri="{BB962C8B-B14F-4D97-AF65-F5344CB8AC3E}">
        <p14:creationId xmlns:p14="http://schemas.microsoft.com/office/powerpoint/2010/main" val="4097829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987689" y="1137821"/>
            <a:ext cx="3699111" cy="5632311"/>
          </a:xfrm>
          <a:prstGeom prst="rect">
            <a:avLst/>
          </a:prstGeom>
          <a:noFill/>
        </p:spPr>
        <p:txBody>
          <a:bodyPr wrap="square" rtlCol="0">
            <a:spAutoFit/>
          </a:bodyPr>
          <a:lstStyle/>
          <a:p>
            <a:r>
              <a:rPr lang="en-US" sz="2400" b="1" u="sng" dirty="0" smtClean="0">
                <a:latin typeface="Palatino Linotype" panose="02040502050505030304" pitchFamily="18" charset="0"/>
              </a:rPr>
              <a:t>Genesis </a:t>
            </a:r>
            <a:r>
              <a:rPr lang="en-US" sz="2400" b="1" u="sng" dirty="0" smtClean="0">
                <a:latin typeface="Palatino Linotype" panose="02040502050505030304" pitchFamily="18" charset="0"/>
              </a:rPr>
              <a:t>13</a:t>
            </a:r>
            <a:r>
              <a:rPr lang="en-US" sz="2400" dirty="0" smtClean="0">
                <a:latin typeface="Palatino Linotype" panose="02040502050505030304" pitchFamily="18" charset="0"/>
              </a:rPr>
              <a:t> </a:t>
            </a:r>
            <a:endParaRPr lang="en-US" sz="2400" b="1" baseline="30000" dirty="0" smtClean="0">
              <a:latin typeface="Palatino Linotype" panose="02040502050505030304" pitchFamily="18" charset="0"/>
            </a:endParaRPr>
          </a:p>
          <a:p>
            <a:r>
              <a:rPr lang="en-US" sz="2400" b="1" baseline="30000" dirty="0" smtClean="0">
                <a:latin typeface="Palatino Linotype" panose="02040502050505030304" pitchFamily="18" charset="0"/>
              </a:rPr>
              <a:t>10</a:t>
            </a:r>
            <a:r>
              <a:rPr lang="en-US" sz="2400" b="1" baseline="30000" dirty="0">
                <a:latin typeface="Palatino Linotype" panose="02040502050505030304" pitchFamily="18" charset="0"/>
              </a:rPr>
              <a:t> </a:t>
            </a:r>
            <a:r>
              <a:rPr lang="en-US" sz="2400" dirty="0">
                <a:latin typeface="Palatino Linotype" panose="02040502050505030304" pitchFamily="18" charset="0"/>
              </a:rPr>
              <a:t>Lot lifted up his eyes and saw all the </a:t>
            </a:r>
            <a:r>
              <a:rPr lang="en-US" sz="2400" dirty="0" smtClean="0">
                <a:latin typeface="Palatino Linotype" panose="02040502050505030304" pitchFamily="18" charset="0"/>
              </a:rPr>
              <a:t>valley </a:t>
            </a:r>
            <a:r>
              <a:rPr lang="en-US" sz="2400" dirty="0">
                <a:latin typeface="Palatino Linotype" panose="02040502050505030304" pitchFamily="18" charset="0"/>
              </a:rPr>
              <a:t>of the Jordan, that it was well watered </a:t>
            </a:r>
            <a:r>
              <a:rPr lang="en-US" sz="2400" dirty="0" smtClean="0">
                <a:latin typeface="Palatino Linotype" panose="02040502050505030304" pitchFamily="18" charset="0"/>
              </a:rPr>
              <a:t>everywhere</a:t>
            </a:r>
          </a:p>
          <a:p>
            <a:endParaRPr lang="en-US" sz="2400" dirty="0">
              <a:latin typeface="Palatino Linotype" panose="02040502050505030304" pitchFamily="18" charset="0"/>
            </a:endParaRPr>
          </a:p>
          <a:p>
            <a:r>
              <a:rPr lang="en-US" sz="2400" b="1" baseline="30000" dirty="0">
                <a:latin typeface="Palatino Linotype" panose="02040502050505030304" pitchFamily="18" charset="0"/>
              </a:rPr>
              <a:t>11 </a:t>
            </a:r>
            <a:r>
              <a:rPr lang="en-US" sz="2400" dirty="0">
                <a:latin typeface="Palatino Linotype" panose="02040502050505030304" pitchFamily="18" charset="0"/>
              </a:rPr>
              <a:t>S</a:t>
            </a:r>
            <a:r>
              <a:rPr lang="en-US" sz="2400" dirty="0" smtClean="0">
                <a:latin typeface="Palatino Linotype" panose="02040502050505030304" pitchFamily="18" charset="0"/>
              </a:rPr>
              <a:t>o </a:t>
            </a:r>
            <a:r>
              <a:rPr lang="en-US" sz="2400" dirty="0">
                <a:latin typeface="Palatino Linotype" panose="02040502050505030304" pitchFamily="18" charset="0"/>
              </a:rPr>
              <a:t>Lot chose for himself all the </a:t>
            </a:r>
            <a:r>
              <a:rPr lang="en-US" sz="2400" dirty="0" smtClean="0">
                <a:latin typeface="Palatino Linotype" panose="02040502050505030304" pitchFamily="18" charset="0"/>
              </a:rPr>
              <a:t>valley </a:t>
            </a:r>
            <a:r>
              <a:rPr lang="en-US" sz="2400" dirty="0">
                <a:latin typeface="Palatino Linotype" panose="02040502050505030304" pitchFamily="18" charset="0"/>
              </a:rPr>
              <a:t>of the </a:t>
            </a:r>
            <a:r>
              <a:rPr lang="en-US" sz="2400" dirty="0" smtClean="0">
                <a:latin typeface="Palatino Linotype" panose="02040502050505030304" pitchFamily="18" charset="0"/>
              </a:rPr>
              <a:t>Jordan</a:t>
            </a:r>
          </a:p>
          <a:p>
            <a:endParaRPr lang="en-US" sz="2400" dirty="0">
              <a:latin typeface="Palatino Linotype" panose="02040502050505030304" pitchFamily="18" charset="0"/>
            </a:endParaRPr>
          </a:p>
          <a:p>
            <a:r>
              <a:rPr lang="en-US" sz="2400" b="1" baseline="30000" dirty="0">
                <a:latin typeface="Palatino Linotype" panose="02040502050505030304" pitchFamily="18" charset="0"/>
              </a:rPr>
              <a:t>12 </a:t>
            </a:r>
            <a:r>
              <a:rPr lang="en-US" sz="2400" dirty="0">
                <a:latin typeface="Palatino Linotype" panose="02040502050505030304" pitchFamily="18" charset="0"/>
              </a:rPr>
              <a:t>Abram </a:t>
            </a:r>
            <a:r>
              <a:rPr lang="en-US" sz="2400" dirty="0" smtClean="0">
                <a:latin typeface="Palatino Linotype" panose="02040502050505030304" pitchFamily="18" charset="0"/>
              </a:rPr>
              <a:t>settled </a:t>
            </a:r>
            <a:r>
              <a:rPr lang="en-US" sz="2400" dirty="0">
                <a:latin typeface="Palatino Linotype" panose="02040502050505030304" pitchFamily="18" charset="0"/>
              </a:rPr>
              <a:t>in the land of Canaan, while Lot </a:t>
            </a:r>
            <a:r>
              <a:rPr lang="en-US" sz="2400" dirty="0" smtClean="0">
                <a:latin typeface="Palatino Linotype" panose="02040502050505030304" pitchFamily="18" charset="0"/>
              </a:rPr>
              <a:t>settled </a:t>
            </a:r>
            <a:r>
              <a:rPr lang="en-US" sz="2400" dirty="0">
                <a:latin typeface="Palatino Linotype" panose="02040502050505030304" pitchFamily="18" charset="0"/>
              </a:rPr>
              <a:t>in the cities of the </a:t>
            </a:r>
            <a:r>
              <a:rPr lang="en-US" sz="2400" dirty="0" smtClean="0">
                <a:latin typeface="Palatino Linotype" panose="02040502050505030304" pitchFamily="18" charset="0"/>
              </a:rPr>
              <a:t>valley</a:t>
            </a:r>
            <a:r>
              <a:rPr lang="en-US" sz="2400" dirty="0">
                <a:latin typeface="Palatino Linotype" panose="02040502050505030304" pitchFamily="18" charset="0"/>
              </a:rPr>
              <a:t>, and moved his tents </a:t>
            </a:r>
            <a:r>
              <a:rPr lang="en-US" sz="2400" b="1" u="sng" dirty="0">
                <a:latin typeface="Palatino Linotype" panose="02040502050505030304" pitchFamily="18" charset="0"/>
              </a:rPr>
              <a:t>as far as Sodom</a:t>
            </a:r>
            <a:r>
              <a:rPr lang="en-US" sz="2400" dirty="0">
                <a:latin typeface="Palatino Linotype" panose="02040502050505030304" pitchFamily="18" charset="0"/>
              </a:rPr>
              <a:t>.</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rot="354466">
            <a:off x="3033403" y="1143000"/>
            <a:ext cx="586696" cy="5634324"/>
          </a:xfrm>
          <a:prstGeom prst="ellipse">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82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987689" y="3594080"/>
            <a:ext cx="3699111" cy="1569660"/>
          </a:xfrm>
          <a:prstGeom prst="rect">
            <a:avLst/>
          </a:prstGeom>
          <a:noFill/>
        </p:spPr>
        <p:txBody>
          <a:bodyPr wrap="square" rtlCol="0">
            <a:spAutoFit/>
          </a:bodyPr>
          <a:lstStyle/>
          <a:p>
            <a:r>
              <a:rPr lang="en-US" sz="2400" b="1" u="sng" dirty="0" smtClean="0">
                <a:latin typeface="Palatino Linotype" panose="02040502050505030304" pitchFamily="18" charset="0"/>
              </a:rPr>
              <a:t>Genesis 14</a:t>
            </a:r>
            <a:r>
              <a:rPr lang="en-US" sz="2400" dirty="0" smtClean="0">
                <a:latin typeface="Palatino Linotype" panose="02040502050505030304" pitchFamily="18" charset="0"/>
              </a:rPr>
              <a:t> </a:t>
            </a:r>
            <a:endParaRPr lang="en-US" sz="2400" b="1" baseline="30000" dirty="0" smtClean="0">
              <a:latin typeface="Palatino Linotype" panose="02040502050505030304" pitchFamily="18" charset="0"/>
            </a:endParaRPr>
          </a:p>
          <a:p>
            <a:r>
              <a:rPr lang="en-US" sz="2400" b="1" baseline="30000" dirty="0">
                <a:latin typeface="Palatino Linotype" panose="02040502050505030304" pitchFamily="18" charset="0"/>
              </a:rPr>
              <a:t>3 </a:t>
            </a:r>
            <a:r>
              <a:rPr lang="en-US" sz="2400" dirty="0">
                <a:latin typeface="Palatino Linotype" panose="02040502050505030304" pitchFamily="18" charset="0"/>
              </a:rPr>
              <a:t>All these </a:t>
            </a:r>
            <a:r>
              <a:rPr lang="en-US" sz="2400" dirty="0" smtClean="0">
                <a:latin typeface="Palatino Linotype" panose="02040502050505030304" pitchFamily="18" charset="0"/>
              </a:rPr>
              <a:t>came </a:t>
            </a:r>
            <a:r>
              <a:rPr lang="en-US" sz="2400" dirty="0">
                <a:latin typeface="Palatino Linotype" panose="02040502050505030304" pitchFamily="18" charset="0"/>
              </a:rPr>
              <a:t>as allies to the valley of </a:t>
            </a:r>
            <a:r>
              <a:rPr lang="en-US" sz="2400" dirty="0" err="1">
                <a:latin typeface="Palatino Linotype" panose="02040502050505030304" pitchFamily="18" charset="0"/>
              </a:rPr>
              <a:t>Siddim</a:t>
            </a:r>
            <a:r>
              <a:rPr lang="en-US" sz="2400" dirty="0">
                <a:latin typeface="Palatino Linotype" panose="02040502050505030304" pitchFamily="18" charset="0"/>
              </a:rPr>
              <a:t> (that is, the Salt Sea</a:t>
            </a:r>
            <a:r>
              <a:rPr lang="en-US" sz="2400" dirty="0" smtClean="0">
                <a:latin typeface="Palatino Linotype" panose="02040502050505030304" pitchFamily="18" charset="0"/>
              </a:rPr>
              <a:t>).</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908505" y="1981200"/>
            <a:ext cx="1349295" cy="389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tx1"/>
                </a:solidFill>
              </a:rPr>
              <a:t>vs.</a:t>
            </a:r>
            <a:endParaRPr lang="en-US" sz="2400" i="1" dirty="0">
              <a:solidFill>
                <a:schemeClr val="tx1"/>
              </a:solidFill>
            </a:endParaRPr>
          </a:p>
        </p:txBody>
      </p:sp>
      <p:sp>
        <p:nvSpPr>
          <p:cNvPr id="10" name="Rectangle 9"/>
          <p:cNvSpPr/>
          <p:nvPr/>
        </p:nvSpPr>
        <p:spPr>
          <a:xfrm>
            <a:off x="533400" y="1371600"/>
            <a:ext cx="3435012" cy="1692771"/>
          </a:xfrm>
          <a:prstGeom prst="rect">
            <a:avLst/>
          </a:prstGeom>
          <a:solidFill>
            <a:schemeClr val="bg1"/>
          </a:solidFill>
        </p:spPr>
        <p:txBody>
          <a:bodyPr>
            <a:spAutoFit/>
          </a:bodyPr>
          <a:lstStyle/>
          <a:p>
            <a:pPr algn="r"/>
            <a:r>
              <a:rPr lang="en-US" sz="2600" i="1" dirty="0" err="1" smtClean="0"/>
              <a:t>Amraphel</a:t>
            </a:r>
            <a:r>
              <a:rPr lang="en-US" sz="2600" dirty="0" smtClean="0"/>
              <a:t> of</a:t>
            </a:r>
            <a:r>
              <a:rPr lang="en-US" sz="2600" dirty="0"/>
              <a:t> </a:t>
            </a:r>
            <a:r>
              <a:rPr lang="en-US" sz="2600" b="1" dirty="0" smtClean="0"/>
              <a:t>Shinar</a:t>
            </a:r>
          </a:p>
          <a:p>
            <a:pPr algn="r"/>
            <a:r>
              <a:rPr lang="en-US" sz="2600" i="1" dirty="0" smtClean="0"/>
              <a:t>Arioch</a:t>
            </a:r>
            <a:r>
              <a:rPr lang="en-US" sz="2600" dirty="0" smtClean="0"/>
              <a:t> of </a:t>
            </a:r>
            <a:r>
              <a:rPr lang="en-US" sz="2600" b="1" dirty="0" err="1" smtClean="0"/>
              <a:t>Ellasar</a:t>
            </a:r>
            <a:endParaRPr lang="en-US" sz="2600" b="1" dirty="0" smtClean="0"/>
          </a:p>
          <a:p>
            <a:pPr algn="r"/>
            <a:r>
              <a:rPr lang="en-US" sz="2600" i="1" dirty="0" err="1" smtClean="0"/>
              <a:t>Chedorlaomer</a:t>
            </a:r>
            <a:r>
              <a:rPr lang="en-US" sz="2600" dirty="0" smtClean="0"/>
              <a:t> of</a:t>
            </a:r>
            <a:r>
              <a:rPr lang="en-US" sz="2600" dirty="0"/>
              <a:t> </a:t>
            </a:r>
            <a:r>
              <a:rPr lang="en-US" sz="2600" b="1" dirty="0" smtClean="0"/>
              <a:t>Elam</a:t>
            </a:r>
          </a:p>
          <a:p>
            <a:pPr algn="r"/>
            <a:r>
              <a:rPr lang="en-US" sz="2600" i="1" dirty="0" smtClean="0"/>
              <a:t>Tidal</a:t>
            </a:r>
            <a:r>
              <a:rPr lang="en-US" sz="2600" dirty="0" smtClean="0"/>
              <a:t> of</a:t>
            </a:r>
            <a:r>
              <a:rPr lang="en-US" sz="2600" dirty="0"/>
              <a:t> </a:t>
            </a:r>
            <a:r>
              <a:rPr lang="en-US" sz="2600" b="1" dirty="0" err="1" smtClean="0"/>
              <a:t>Goiim</a:t>
            </a:r>
            <a:endParaRPr lang="en-US" sz="2600" b="1" dirty="0"/>
          </a:p>
        </p:txBody>
      </p:sp>
      <p:sp>
        <p:nvSpPr>
          <p:cNvPr id="11" name="Rectangle 10"/>
          <p:cNvSpPr/>
          <p:nvPr/>
        </p:nvSpPr>
        <p:spPr>
          <a:xfrm>
            <a:off x="5105400" y="1295400"/>
            <a:ext cx="3886200" cy="2092881"/>
          </a:xfrm>
          <a:prstGeom prst="rect">
            <a:avLst/>
          </a:prstGeom>
          <a:solidFill>
            <a:schemeClr val="bg1"/>
          </a:solidFill>
        </p:spPr>
        <p:txBody>
          <a:bodyPr wrap="square">
            <a:spAutoFit/>
          </a:bodyPr>
          <a:lstStyle/>
          <a:p>
            <a:r>
              <a:rPr lang="en-US" sz="2600" i="1" dirty="0" err="1"/>
              <a:t>Bera</a:t>
            </a:r>
            <a:r>
              <a:rPr lang="en-US" sz="2600" dirty="0"/>
              <a:t> </a:t>
            </a:r>
            <a:r>
              <a:rPr lang="en-US" sz="2600" dirty="0" smtClean="0"/>
              <a:t>of </a:t>
            </a:r>
            <a:r>
              <a:rPr lang="en-US" sz="2600" b="1" u="sng" dirty="0" smtClean="0"/>
              <a:t>Sodom</a:t>
            </a:r>
          </a:p>
          <a:p>
            <a:r>
              <a:rPr lang="en-US" sz="2600" i="1" dirty="0" err="1" smtClean="0"/>
              <a:t>Birsha</a:t>
            </a:r>
            <a:r>
              <a:rPr lang="en-US" sz="2600" dirty="0" smtClean="0"/>
              <a:t> </a:t>
            </a:r>
            <a:r>
              <a:rPr lang="en-US" sz="2600" dirty="0"/>
              <a:t>of </a:t>
            </a:r>
            <a:r>
              <a:rPr lang="en-US" sz="2600" b="1" dirty="0" smtClean="0"/>
              <a:t>Gomorrah</a:t>
            </a:r>
          </a:p>
          <a:p>
            <a:r>
              <a:rPr lang="en-US" sz="2600" i="1" dirty="0" err="1" smtClean="0"/>
              <a:t>Shinab</a:t>
            </a:r>
            <a:r>
              <a:rPr lang="en-US" sz="2600" dirty="0" smtClean="0"/>
              <a:t> </a:t>
            </a:r>
            <a:r>
              <a:rPr lang="en-US" sz="2600" dirty="0"/>
              <a:t>of </a:t>
            </a:r>
            <a:r>
              <a:rPr lang="en-US" sz="2600" b="1" dirty="0" err="1" smtClean="0"/>
              <a:t>Admah</a:t>
            </a:r>
            <a:endParaRPr lang="en-US" sz="2600" b="1" dirty="0" smtClean="0"/>
          </a:p>
          <a:p>
            <a:r>
              <a:rPr lang="en-US" sz="2600" i="1" dirty="0" err="1" smtClean="0"/>
              <a:t>Shemeber</a:t>
            </a:r>
            <a:r>
              <a:rPr lang="en-US" sz="2600" dirty="0"/>
              <a:t> </a:t>
            </a:r>
            <a:r>
              <a:rPr lang="en-US" sz="2600" dirty="0" smtClean="0"/>
              <a:t>of </a:t>
            </a:r>
            <a:r>
              <a:rPr lang="en-US" sz="2600" b="1" dirty="0" err="1" smtClean="0"/>
              <a:t>Zeboiim</a:t>
            </a:r>
            <a:endParaRPr lang="en-US" sz="2600" b="1" dirty="0" smtClean="0"/>
          </a:p>
          <a:p>
            <a:r>
              <a:rPr lang="en-US" sz="2600" dirty="0" smtClean="0"/>
              <a:t>The King </a:t>
            </a:r>
            <a:r>
              <a:rPr lang="en-US" sz="2600" dirty="0"/>
              <a:t>of </a:t>
            </a:r>
            <a:r>
              <a:rPr lang="en-US" sz="2600" b="1" dirty="0"/>
              <a:t>Bela</a:t>
            </a:r>
            <a:r>
              <a:rPr lang="en-US" sz="2600" dirty="0"/>
              <a:t> </a:t>
            </a:r>
            <a:r>
              <a:rPr lang="en-US" sz="2600" dirty="0" smtClean="0"/>
              <a:t>(i.e.,</a:t>
            </a:r>
            <a:r>
              <a:rPr lang="en-US" sz="2600" dirty="0"/>
              <a:t> </a:t>
            </a:r>
            <a:r>
              <a:rPr lang="en-US" sz="2600" b="1" dirty="0" err="1"/>
              <a:t>Zoar</a:t>
            </a:r>
            <a:r>
              <a:rPr lang="en-US" sz="2600" dirty="0"/>
              <a:t>)</a:t>
            </a:r>
          </a:p>
        </p:txBody>
      </p:sp>
      <p:sp>
        <p:nvSpPr>
          <p:cNvPr id="9" name="TextBox 8"/>
          <p:cNvSpPr txBox="1"/>
          <p:nvPr/>
        </p:nvSpPr>
        <p:spPr>
          <a:xfrm>
            <a:off x="381000" y="838200"/>
            <a:ext cx="8077200" cy="584775"/>
          </a:xfrm>
          <a:prstGeom prst="rect">
            <a:avLst/>
          </a:prstGeom>
          <a:solidFill>
            <a:schemeClr val="bg1"/>
          </a:solidFill>
        </p:spPr>
        <p:txBody>
          <a:bodyPr wrap="square" rtlCol="0">
            <a:spAutoFit/>
          </a:bodyPr>
          <a:lstStyle/>
          <a:p>
            <a:pPr algn="ctr"/>
            <a:r>
              <a:rPr lang="en-US" sz="3200" b="1" i="1" dirty="0" smtClean="0"/>
              <a:t>4 Kings</a:t>
            </a:r>
            <a:r>
              <a:rPr lang="en-US" sz="3200" i="1" dirty="0" smtClean="0"/>
              <a:t> 	vs.	 </a:t>
            </a:r>
            <a:r>
              <a:rPr lang="en-US" sz="3200" b="1" i="1" dirty="0" smtClean="0"/>
              <a:t>5 Kings</a:t>
            </a:r>
            <a:endParaRPr lang="en-US" sz="3200" b="1" i="1" dirty="0"/>
          </a:p>
        </p:txBody>
      </p:sp>
      <p:sp>
        <p:nvSpPr>
          <p:cNvPr id="13" name="Up Arrow 12"/>
          <p:cNvSpPr/>
          <p:nvPr/>
        </p:nvSpPr>
        <p:spPr>
          <a:xfrm rot="14690093">
            <a:off x="3953900" y="4411127"/>
            <a:ext cx="557822" cy="1703312"/>
          </a:xfrm>
          <a:prstGeom prst="upArrow">
            <a:avLst>
              <a:gd name="adj1" fmla="val 23137"/>
              <a:gd name="adj2" fmla="val 500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53200" y="2856480"/>
            <a:ext cx="2450778" cy="520026"/>
          </a:xfrm>
          <a:prstGeom prst="ellipse">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2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2" grpId="0" animBg="1"/>
      <p:bldP spid="10" grpId="0" animBg="1"/>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846378" y="856357"/>
            <a:ext cx="4069022" cy="5632311"/>
          </a:xfrm>
          <a:prstGeom prst="rect">
            <a:avLst/>
          </a:prstGeom>
          <a:noFill/>
        </p:spPr>
        <p:txBody>
          <a:bodyPr wrap="square" rtlCol="0">
            <a:spAutoFit/>
          </a:bodyPr>
          <a:lstStyle/>
          <a:p>
            <a:r>
              <a:rPr lang="en-US" sz="2400" b="1" u="sng" dirty="0" smtClean="0">
                <a:latin typeface="Palatino Linotype" panose="02040502050505030304" pitchFamily="18" charset="0"/>
              </a:rPr>
              <a:t>Genesis 19</a:t>
            </a:r>
            <a:r>
              <a:rPr lang="en-US" sz="2400" dirty="0" smtClean="0">
                <a:latin typeface="Palatino Linotype" panose="02040502050505030304" pitchFamily="18" charset="0"/>
              </a:rPr>
              <a:t> </a:t>
            </a:r>
          </a:p>
          <a:p>
            <a:r>
              <a:rPr lang="en-US" sz="2400" b="1" baseline="30000" dirty="0" smtClean="0">
                <a:latin typeface="Palatino Linotype" panose="02040502050505030304" pitchFamily="18" charset="0"/>
              </a:rPr>
              <a:t>20</a:t>
            </a:r>
            <a:r>
              <a:rPr lang="en-US" sz="2400" b="1" baseline="30000" dirty="0">
                <a:latin typeface="Palatino Linotype" panose="02040502050505030304" pitchFamily="18" charset="0"/>
              </a:rPr>
              <a:t> </a:t>
            </a:r>
            <a:r>
              <a:rPr lang="en-US" sz="2400" dirty="0" smtClean="0">
                <a:latin typeface="Palatino Linotype" panose="02040502050505030304" pitchFamily="18" charset="0"/>
              </a:rPr>
              <a:t>“now </a:t>
            </a:r>
            <a:r>
              <a:rPr lang="en-US" sz="2400" dirty="0">
                <a:latin typeface="Palatino Linotype" panose="02040502050505030304" pitchFamily="18" charset="0"/>
              </a:rPr>
              <a:t>behold, this town is near enough to flee to, and it is small. Please, let me </a:t>
            </a:r>
            <a:r>
              <a:rPr lang="en-US" sz="2400" dirty="0" smtClean="0">
                <a:latin typeface="Palatino Linotype" panose="02040502050505030304" pitchFamily="18" charset="0"/>
              </a:rPr>
              <a:t>escape there </a:t>
            </a:r>
            <a:r>
              <a:rPr lang="en-US" sz="2400" dirty="0">
                <a:latin typeface="Palatino Linotype" panose="02040502050505030304" pitchFamily="18" charset="0"/>
              </a:rPr>
              <a:t>(is it not small</a:t>
            </a:r>
            <a:r>
              <a:rPr lang="en-US" sz="2400" dirty="0" smtClean="0">
                <a:latin typeface="Palatino Linotype" panose="02040502050505030304" pitchFamily="18" charset="0"/>
              </a:rPr>
              <a:t>?) that </a:t>
            </a:r>
            <a:r>
              <a:rPr lang="en-US" sz="2400" dirty="0">
                <a:latin typeface="Palatino Linotype" panose="02040502050505030304" pitchFamily="18" charset="0"/>
              </a:rPr>
              <a:t>my life may be saved</a:t>
            </a:r>
            <a:r>
              <a:rPr lang="en-US" sz="2400" dirty="0" smtClean="0">
                <a:latin typeface="Palatino Linotype" panose="02040502050505030304" pitchFamily="18" charset="0"/>
              </a:rPr>
              <a:t>.” </a:t>
            </a:r>
            <a:r>
              <a:rPr lang="en-US" sz="2400" b="1" baseline="30000" dirty="0" smtClean="0">
                <a:latin typeface="Palatino Linotype" panose="02040502050505030304" pitchFamily="18" charset="0"/>
              </a:rPr>
              <a:t>21</a:t>
            </a:r>
            <a:r>
              <a:rPr lang="en-US" sz="2400" b="1" baseline="30000" dirty="0">
                <a:latin typeface="Palatino Linotype" panose="02040502050505030304" pitchFamily="18" charset="0"/>
              </a:rPr>
              <a:t> </a:t>
            </a:r>
            <a:r>
              <a:rPr lang="en-US" sz="2400" dirty="0">
                <a:latin typeface="Palatino Linotype" panose="02040502050505030304" pitchFamily="18" charset="0"/>
              </a:rPr>
              <a:t>He said to him, “Behold, I grant you this </a:t>
            </a:r>
            <a:r>
              <a:rPr lang="en-US" sz="2400" dirty="0" smtClean="0">
                <a:latin typeface="Palatino Linotype" panose="02040502050505030304" pitchFamily="18" charset="0"/>
              </a:rPr>
              <a:t>request </a:t>
            </a:r>
            <a:r>
              <a:rPr lang="en-US" sz="2400" dirty="0">
                <a:latin typeface="Palatino Linotype" panose="02040502050505030304" pitchFamily="18" charset="0"/>
              </a:rPr>
              <a:t>also, </a:t>
            </a:r>
            <a:r>
              <a:rPr lang="en-US" sz="2400" b="1" dirty="0">
                <a:latin typeface="Palatino Linotype" panose="02040502050505030304" pitchFamily="18" charset="0"/>
              </a:rPr>
              <a:t>not to overthrow the town of which you have </a:t>
            </a:r>
            <a:r>
              <a:rPr lang="en-US" sz="2400" b="1" dirty="0" smtClean="0">
                <a:latin typeface="Palatino Linotype" panose="02040502050505030304" pitchFamily="18" charset="0"/>
              </a:rPr>
              <a:t>spoken</a:t>
            </a:r>
            <a:r>
              <a:rPr lang="en-US" sz="2400" dirty="0" smtClean="0">
                <a:latin typeface="Palatino Linotype" panose="02040502050505030304" pitchFamily="18" charset="0"/>
              </a:rPr>
              <a:t>. </a:t>
            </a:r>
            <a:r>
              <a:rPr lang="en-US" sz="2400" b="1" baseline="30000" dirty="0" smtClean="0">
                <a:latin typeface="Palatino Linotype" panose="02040502050505030304" pitchFamily="18" charset="0"/>
              </a:rPr>
              <a:t>22</a:t>
            </a:r>
            <a:r>
              <a:rPr lang="en-US" sz="2400" b="1" baseline="30000" dirty="0">
                <a:latin typeface="Palatino Linotype" panose="02040502050505030304" pitchFamily="18" charset="0"/>
              </a:rPr>
              <a:t> </a:t>
            </a:r>
            <a:r>
              <a:rPr lang="en-US" sz="2400" dirty="0">
                <a:latin typeface="Palatino Linotype" panose="02040502050505030304" pitchFamily="18" charset="0"/>
              </a:rPr>
              <a:t>Hurry, escape there, for I cannot do anything until you arrive there.” Therefore </a:t>
            </a:r>
            <a:r>
              <a:rPr lang="en-US" sz="2400" b="1" dirty="0">
                <a:latin typeface="Palatino Linotype" panose="02040502050505030304" pitchFamily="18" charset="0"/>
              </a:rPr>
              <a:t>the name of the town was called </a:t>
            </a:r>
            <a:r>
              <a:rPr lang="en-US" sz="2400" b="1" dirty="0" err="1" smtClean="0">
                <a:latin typeface="Palatino Linotype" panose="02040502050505030304" pitchFamily="18" charset="0"/>
              </a:rPr>
              <a:t>Zoar</a:t>
            </a:r>
            <a:r>
              <a:rPr lang="en-US" sz="2400" dirty="0">
                <a:latin typeface="Palatino Linotype" panose="02040502050505030304" pitchFamily="18" charset="0"/>
              </a:rPr>
              <a:t>.</a:t>
            </a:r>
            <a:endParaRPr lang="en-US" sz="2400" b="1" baseline="30000" dirty="0" smtClean="0">
              <a:latin typeface="Palatino Linotype" panose="02040502050505030304" pitchFamily="18"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5819" y="914400"/>
            <a:ext cx="1751838" cy="2677656"/>
          </a:xfrm>
          <a:prstGeom prst="rect">
            <a:avLst/>
          </a:prstGeom>
          <a:noFill/>
        </p:spPr>
        <p:txBody>
          <a:bodyPr wrap="square" rtlCol="0">
            <a:spAutoFit/>
          </a:bodyPr>
          <a:lstStyle/>
          <a:p>
            <a:pPr algn="ctr"/>
            <a:r>
              <a:rPr lang="en-US" sz="2800" b="1" dirty="0" err="1" smtClean="0">
                <a:solidFill>
                  <a:srgbClr val="002060"/>
                </a:solidFill>
              </a:rPr>
              <a:t>Zoar</a:t>
            </a:r>
            <a:endParaRPr lang="en-US" sz="2800" b="1" dirty="0" smtClean="0">
              <a:solidFill>
                <a:srgbClr val="002060"/>
              </a:solidFill>
            </a:endParaRPr>
          </a:p>
          <a:p>
            <a:pPr algn="ctr"/>
            <a:r>
              <a:rPr lang="en-US" sz="2800" b="1" dirty="0" smtClean="0">
                <a:solidFill>
                  <a:srgbClr val="002060"/>
                </a:solidFill>
              </a:rPr>
              <a:t>survived when Sodom was destroyed</a:t>
            </a:r>
          </a:p>
        </p:txBody>
      </p:sp>
    </p:spTree>
    <p:extLst>
      <p:ext uri="{BB962C8B-B14F-4D97-AF65-F5344CB8AC3E}">
        <p14:creationId xmlns:p14="http://schemas.microsoft.com/office/powerpoint/2010/main" val="23881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922578" y="1127381"/>
            <a:ext cx="4069022" cy="5632311"/>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rtlCol="0">
            <a:spAutoFit/>
          </a:bodyPr>
          <a:lstStyle/>
          <a:p>
            <a:r>
              <a:rPr lang="en-US" sz="2400" b="1" dirty="0">
                <a:latin typeface="Palatino Linotype" panose="02040502050505030304" pitchFamily="18" charset="0"/>
              </a:rPr>
              <a:t>Deuteronomy </a:t>
            </a:r>
            <a:r>
              <a:rPr lang="en-US" sz="2400" b="1" dirty="0" smtClean="0">
                <a:latin typeface="Palatino Linotype" panose="02040502050505030304" pitchFamily="18" charset="0"/>
              </a:rPr>
              <a:t>34</a:t>
            </a:r>
            <a:r>
              <a:rPr lang="en-US" sz="2400" dirty="0" smtClean="0">
                <a:latin typeface="Palatino Linotype" panose="02040502050505030304" pitchFamily="18" charset="0"/>
              </a:rPr>
              <a:t> </a:t>
            </a:r>
            <a:r>
              <a:rPr lang="en-US" sz="2400" dirty="0">
                <a:latin typeface="Palatino Linotype" panose="02040502050505030304" pitchFamily="18" charset="0"/>
              </a:rPr>
              <a:t>(NASB)</a:t>
            </a:r>
          </a:p>
          <a:p>
            <a:r>
              <a:rPr lang="en-US" sz="2400" b="1" baseline="30000" dirty="0" smtClean="0">
                <a:latin typeface="Palatino Linotype" panose="02040502050505030304" pitchFamily="18" charset="0"/>
              </a:rPr>
              <a:t>1 </a:t>
            </a:r>
            <a:r>
              <a:rPr lang="en-US" sz="2400" dirty="0" smtClean="0">
                <a:latin typeface="Palatino Linotype" panose="02040502050505030304" pitchFamily="18" charset="0"/>
              </a:rPr>
              <a:t>Now </a:t>
            </a:r>
            <a:r>
              <a:rPr lang="en-US" sz="2400" dirty="0">
                <a:latin typeface="Palatino Linotype" panose="02040502050505030304" pitchFamily="18" charset="0"/>
              </a:rPr>
              <a:t>Moses went up </a:t>
            </a:r>
            <a:r>
              <a:rPr lang="en-US" sz="2400" u="sng" dirty="0">
                <a:latin typeface="Palatino Linotype" panose="02040502050505030304" pitchFamily="18" charset="0"/>
              </a:rPr>
              <a:t>from the plains of Moab</a:t>
            </a:r>
            <a:r>
              <a:rPr lang="en-US" sz="2400" dirty="0">
                <a:latin typeface="Palatino Linotype" panose="02040502050505030304" pitchFamily="18" charset="0"/>
              </a:rPr>
              <a:t> to Mount Nebo, to the top of Pisgah, which is opposite Jericho. And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showed </a:t>
            </a:r>
            <a:r>
              <a:rPr lang="en-US" sz="2400" dirty="0">
                <a:latin typeface="Palatino Linotype" panose="02040502050505030304" pitchFamily="18" charset="0"/>
              </a:rPr>
              <a:t>him all the land, Gilead as far as Dan, </a:t>
            </a:r>
            <a:r>
              <a:rPr lang="en-US" sz="2400" b="1" baseline="30000" dirty="0">
                <a:latin typeface="Palatino Linotype" panose="02040502050505030304" pitchFamily="18" charset="0"/>
              </a:rPr>
              <a:t>2 </a:t>
            </a:r>
            <a:r>
              <a:rPr lang="en-US" sz="2400" dirty="0">
                <a:latin typeface="Palatino Linotype" panose="02040502050505030304" pitchFamily="18" charset="0"/>
              </a:rPr>
              <a:t>and all </a:t>
            </a:r>
            <a:r>
              <a:rPr lang="en-US" sz="2400" dirty="0" smtClean="0">
                <a:latin typeface="Palatino Linotype" panose="02040502050505030304" pitchFamily="18" charset="0"/>
              </a:rPr>
              <a:t>Naphtali and </a:t>
            </a:r>
            <a:r>
              <a:rPr lang="en-US" sz="2400" dirty="0">
                <a:latin typeface="Palatino Linotype" panose="02040502050505030304" pitchFamily="18" charset="0"/>
              </a:rPr>
              <a:t>the land of Ephraim and Manasseh, and all the land of Judah as far as </a:t>
            </a:r>
            <a:r>
              <a:rPr lang="en-US" sz="2400" dirty="0" smtClean="0">
                <a:latin typeface="Palatino Linotype" panose="02040502050505030304" pitchFamily="18" charset="0"/>
              </a:rPr>
              <a:t>the western sea</a:t>
            </a:r>
            <a:r>
              <a:rPr lang="en-US" sz="2400" dirty="0">
                <a:latin typeface="Palatino Linotype" panose="02040502050505030304" pitchFamily="18" charset="0"/>
              </a:rPr>
              <a:t>, </a:t>
            </a:r>
            <a:r>
              <a:rPr lang="en-US" sz="2400" b="1" baseline="30000" dirty="0">
                <a:latin typeface="Palatino Linotype" panose="02040502050505030304" pitchFamily="18" charset="0"/>
              </a:rPr>
              <a:t>3 </a:t>
            </a:r>
            <a:r>
              <a:rPr lang="en-US" sz="2400" dirty="0">
                <a:latin typeface="Palatino Linotype" panose="02040502050505030304" pitchFamily="18" charset="0"/>
              </a:rPr>
              <a:t>and the </a:t>
            </a:r>
            <a:r>
              <a:rPr lang="en-US" sz="2400" dirty="0" smtClean="0">
                <a:latin typeface="Palatino Linotype" panose="02040502050505030304" pitchFamily="18" charset="0"/>
              </a:rPr>
              <a:t>Negev </a:t>
            </a:r>
            <a:r>
              <a:rPr lang="en-US" sz="2400" dirty="0">
                <a:latin typeface="Palatino Linotype" panose="02040502050505030304" pitchFamily="18" charset="0"/>
              </a:rPr>
              <a:t>and the plain in the valley of Jericho, the city of palm trees, as far as </a:t>
            </a:r>
            <a:r>
              <a:rPr lang="en-US" sz="2400" dirty="0" err="1">
                <a:latin typeface="Palatino Linotype" panose="02040502050505030304" pitchFamily="18" charset="0"/>
              </a:rPr>
              <a:t>Zoar</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3" name="TextBox 2"/>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4" name="TextBox 3"/>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Tree>
    <p:extLst>
      <p:ext uri="{BB962C8B-B14F-4D97-AF65-F5344CB8AC3E}">
        <p14:creationId xmlns:p14="http://schemas.microsoft.com/office/powerpoint/2010/main" val="107438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8670" r="62500" b="9165"/>
          <a:stretch/>
        </p:blipFill>
        <p:spPr bwMode="auto">
          <a:xfrm>
            <a:off x="0" y="847541"/>
            <a:ext cx="4389120" cy="601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5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Location of Sodom and Gomorrah</a:t>
            </a:r>
          </a:p>
        </p:txBody>
      </p:sp>
      <p:sp>
        <p:nvSpPr>
          <p:cNvPr id="6" name="TextBox 5"/>
          <p:cNvSpPr txBox="1"/>
          <p:nvPr/>
        </p:nvSpPr>
        <p:spPr>
          <a:xfrm>
            <a:off x="4922578" y="1127381"/>
            <a:ext cx="4069022" cy="5632311"/>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rtlCol="0">
            <a:spAutoFit/>
          </a:bodyPr>
          <a:lstStyle/>
          <a:p>
            <a:r>
              <a:rPr lang="en-US" sz="2400" b="1" dirty="0">
                <a:latin typeface="Palatino Linotype" panose="02040502050505030304" pitchFamily="18" charset="0"/>
              </a:rPr>
              <a:t>Deuteronomy </a:t>
            </a:r>
            <a:r>
              <a:rPr lang="en-US" sz="2400" b="1" dirty="0" smtClean="0">
                <a:latin typeface="Palatino Linotype" panose="02040502050505030304" pitchFamily="18" charset="0"/>
              </a:rPr>
              <a:t>34</a:t>
            </a:r>
            <a:r>
              <a:rPr lang="en-US" sz="2400" dirty="0" smtClean="0">
                <a:latin typeface="Palatino Linotype" panose="02040502050505030304" pitchFamily="18" charset="0"/>
              </a:rPr>
              <a:t> </a:t>
            </a:r>
            <a:r>
              <a:rPr lang="en-US" sz="2400" dirty="0">
                <a:latin typeface="Palatino Linotype" panose="02040502050505030304" pitchFamily="18" charset="0"/>
              </a:rPr>
              <a:t>(NASB)</a:t>
            </a:r>
          </a:p>
          <a:p>
            <a:r>
              <a:rPr lang="en-US" sz="2400" b="1" baseline="30000" dirty="0" smtClean="0">
                <a:latin typeface="Palatino Linotype" panose="02040502050505030304" pitchFamily="18" charset="0"/>
              </a:rPr>
              <a:t>1 </a:t>
            </a:r>
            <a:r>
              <a:rPr lang="en-US" sz="2400" dirty="0" smtClean="0">
                <a:latin typeface="Palatino Linotype" panose="02040502050505030304" pitchFamily="18" charset="0"/>
              </a:rPr>
              <a:t>Now </a:t>
            </a:r>
            <a:r>
              <a:rPr lang="en-US" sz="2400" dirty="0">
                <a:latin typeface="Palatino Linotype" panose="02040502050505030304" pitchFamily="18" charset="0"/>
              </a:rPr>
              <a:t>Moses went up from the plains of Moab </a:t>
            </a:r>
            <a:r>
              <a:rPr lang="en-US" sz="2400" u="sng" dirty="0">
                <a:latin typeface="Palatino Linotype" panose="02040502050505030304" pitchFamily="18" charset="0"/>
              </a:rPr>
              <a:t>to Mount Nebo, to the top of Pisgah, which is opposite Jericho</a:t>
            </a:r>
            <a:r>
              <a:rPr lang="en-US" sz="2400" dirty="0">
                <a:latin typeface="Palatino Linotype" panose="02040502050505030304" pitchFamily="18" charset="0"/>
              </a:rPr>
              <a:t>. And </a:t>
            </a:r>
            <a:r>
              <a:rPr lang="en-US" sz="2400" dirty="0" smtClean="0">
                <a:latin typeface="Palatino Linotype" panose="02040502050505030304" pitchFamily="18" charset="0"/>
              </a:rPr>
              <a:t>the </a:t>
            </a:r>
            <a:r>
              <a:rPr lang="en-US" sz="2400" cap="small" dirty="0" smtClean="0">
                <a:latin typeface="Palatino Linotype" panose="02040502050505030304" pitchFamily="18" charset="0"/>
              </a:rPr>
              <a:t>Lord </a:t>
            </a:r>
            <a:r>
              <a:rPr lang="en-US" sz="2400" dirty="0" smtClean="0">
                <a:latin typeface="Palatino Linotype" panose="02040502050505030304" pitchFamily="18" charset="0"/>
              </a:rPr>
              <a:t>showed </a:t>
            </a:r>
            <a:r>
              <a:rPr lang="en-US" sz="2400" dirty="0">
                <a:latin typeface="Palatino Linotype" panose="02040502050505030304" pitchFamily="18" charset="0"/>
              </a:rPr>
              <a:t>him all the land, Gilead as far as Dan, </a:t>
            </a:r>
            <a:r>
              <a:rPr lang="en-US" sz="2400" b="1" baseline="30000" dirty="0">
                <a:latin typeface="Palatino Linotype" panose="02040502050505030304" pitchFamily="18" charset="0"/>
              </a:rPr>
              <a:t>2 </a:t>
            </a:r>
            <a:r>
              <a:rPr lang="en-US" sz="2400" dirty="0">
                <a:latin typeface="Palatino Linotype" panose="02040502050505030304" pitchFamily="18" charset="0"/>
              </a:rPr>
              <a:t>and all </a:t>
            </a:r>
            <a:r>
              <a:rPr lang="en-US" sz="2400" dirty="0" smtClean="0">
                <a:latin typeface="Palatino Linotype" panose="02040502050505030304" pitchFamily="18" charset="0"/>
              </a:rPr>
              <a:t>Naphtali and </a:t>
            </a:r>
            <a:r>
              <a:rPr lang="en-US" sz="2400" dirty="0">
                <a:latin typeface="Palatino Linotype" panose="02040502050505030304" pitchFamily="18" charset="0"/>
              </a:rPr>
              <a:t>the land of Ephraim and Manasseh, and all the land of Judah as far as </a:t>
            </a:r>
            <a:r>
              <a:rPr lang="en-US" sz="2400" dirty="0" smtClean="0">
                <a:latin typeface="Palatino Linotype" panose="02040502050505030304" pitchFamily="18" charset="0"/>
              </a:rPr>
              <a:t>the western sea</a:t>
            </a:r>
            <a:r>
              <a:rPr lang="en-US" sz="2400" dirty="0">
                <a:latin typeface="Palatino Linotype" panose="02040502050505030304" pitchFamily="18" charset="0"/>
              </a:rPr>
              <a:t>, </a:t>
            </a:r>
            <a:r>
              <a:rPr lang="en-US" sz="2400" b="1" baseline="30000" dirty="0">
                <a:latin typeface="Palatino Linotype" panose="02040502050505030304" pitchFamily="18" charset="0"/>
              </a:rPr>
              <a:t>3 </a:t>
            </a:r>
            <a:r>
              <a:rPr lang="en-US" sz="2400" dirty="0">
                <a:latin typeface="Palatino Linotype" panose="02040502050505030304" pitchFamily="18" charset="0"/>
              </a:rPr>
              <a:t>and the </a:t>
            </a:r>
            <a:r>
              <a:rPr lang="en-US" sz="2400" dirty="0" smtClean="0">
                <a:latin typeface="Palatino Linotype" panose="02040502050505030304" pitchFamily="18" charset="0"/>
              </a:rPr>
              <a:t>Negev </a:t>
            </a:r>
            <a:r>
              <a:rPr lang="en-US" sz="2400" dirty="0">
                <a:latin typeface="Palatino Linotype" panose="02040502050505030304" pitchFamily="18" charset="0"/>
              </a:rPr>
              <a:t>and the plain in the valley of Jericho, the city of palm trees, as far as </a:t>
            </a:r>
            <a:r>
              <a:rPr lang="en-US" sz="2400" dirty="0" err="1">
                <a:latin typeface="Palatino Linotype" panose="02040502050505030304" pitchFamily="18" charset="0"/>
              </a:rPr>
              <a:t>Zoar</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5" name="TextBox 4"/>
          <p:cNvSpPr txBox="1"/>
          <p:nvPr/>
        </p:nvSpPr>
        <p:spPr>
          <a:xfrm>
            <a:off x="3505200" y="5562600"/>
            <a:ext cx="883920" cy="369332"/>
          </a:xfrm>
          <a:prstGeom prst="rect">
            <a:avLst/>
          </a:prstGeom>
          <a:noFill/>
        </p:spPr>
        <p:txBody>
          <a:bodyPr wrap="square" rtlCol="0">
            <a:spAutoFit/>
          </a:bodyPr>
          <a:lstStyle/>
          <a:p>
            <a:r>
              <a:rPr lang="en-US" b="1" dirty="0" smtClean="0"/>
              <a:t>Moab</a:t>
            </a:r>
            <a:endParaRPr lang="en-US" b="1" dirty="0"/>
          </a:p>
        </p:txBody>
      </p:sp>
      <p:sp>
        <p:nvSpPr>
          <p:cNvPr id="7" name="TextBox 6"/>
          <p:cNvSpPr txBox="1"/>
          <p:nvPr/>
        </p:nvSpPr>
        <p:spPr>
          <a:xfrm>
            <a:off x="3575858" y="4507468"/>
            <a:ext cx="803564" cy="369332"/>
          </a:xfrm>
          <a:prstGeom prst="rect">
            <a:avLst/>
          </a:prstGeom>
          <a:noFill/>
        </p:spPr>
        <p:txBody>
          <a:bodyPr wrap="square" rtlCol="0">
            <a:spAutoFit/>
          </a:bodyPr>
          <a:lstStyle/>
          <a:p>
            <a:r>
              <a:rPr lang="en-US" b="1" dirty="0" smtClean="0"/>
              <a:t>Nebo?</a:t>
            </a:r>
            <a:endParaRPr lang="en-US" b="1" dirty="0"/>
          </a:p>
        </p:txBody>
      </p:sp>
      <p:sp>
        <p:nvSpPr>
          <p:cNvPr id="8" name="TextBox 7"/>
          <p:cNvSpPr txBox="1"/>
          <p:nvPr/>
        </p:nvSpPr>
        <p:spPr>
          <a:xfrm>
            <a:off x="76200" y="798493"/>
            <a:ext cx="1447800" cy="954107"/>
          </a:xfrm>
          <a:prstGeom prst="rect">
            <a:avLst/>
          </a:prstGeom>
          <a:noFill/>
        </p:spPr>
        <p:txBody>
          <a:bodyPr wrap="square" rtlCol="0">
            <a:spAutoFit/>
          </a:bodyPr>
          <a:lstStyle/>
          <a:p>
            <a:pPr algn="ctr"/>
            <a:r>
              <a:rPr lang="en-US" sz="2800" b="1" dirty="0" smtClean="0">
                <a:solidFill>
                  <a:schemeClr val="bg1"/>
                </a:solidFill>
                <a:effectLst>
                  <a:outerShdw blurRad="38100" dist="63500" dir="2700000" algn="tl">
                    <a:srgbClr val="000000">
                      <a:alpha val="43137"/>
                    </a:srgbClr>
                  </a:outerShdw>
                </a:effectLst>
              </a:rPr>
              <a:t>Location of </a:t>
            </a:r>
            <a:r>
              <a:rPr lang="en-US" sz="2800" b="1" dirty="0" err="1" smtClean="0">
                <a:solidFill>
                  <a:schemeClr val="bg1"/>
                </a:solidFill>
                <a:effectLst>
                  <a:outerShdw blurRad="38100" dist="63500" dir="2700000" algn="tl">
                    <a:srgbClr val="000000">
                      <a:alpha val="43137"/>
                    </a:srgbClr>
                  </a:outerShdw>
                </a:effectLst>
              </a:rPr>
              <a:t>Zoar</a:t>
            </a:r>
            <a:endParaRPr lang="en-US" sz="2800" b="1" dirty="0">
              <a:solidFill>
                <a:schemeClr val="bg1"/>
              </a:solidFill>
              <a:effectLst>
                <a:outerShdw blurRad="38100" dist="63500" dir="2700000" algn="tl">
                  <a:srgbClr val="000000">
                    <a:alpha val="43137"/>
                  </a:srgbClr>
                </a:outerShdw>
              </a:effectLst>
            </a:endParaRPr>
          </a:p>
        </p:txBody>
      </p:sp>
    </p:spTree>
    <p:extLst>
      <p:ext uri="{BB962C8B-B14F-4D97-AF65-F5344CB8AC3E}">
        <p14:creationId xmlns:p14="http://schemas.microsoft.com/office/powerpoint/2010/main" val="415440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755</Words>
  <Application>Microsoft Office PowerPoint</Application>
  <PresentationFormat>On-screen Show (4:3)</PresentationFormat>
  <Paragraphs>262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26</cp:revision>
  <dcterms:created xsi:type="dcterms:W3CDTF">2017-02-12T01:11:30Z</dcterms:created>
  <dcterms:modified xsi:type="dcterms:W3CDTF">2017-02-12T14:43:45Z</dcterms:modified>
</cp:coreProperties>
</file>