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9" r:id="rId5"/>
    <p:sldId id="262" r:id="rId6"/>
    <p:sldId id="263" r:id="rId7"/>
    <p:sldId id="264" r:id="rId8"/>
    <p:sldId id="257" r:id="rId9"/>
    <p:sldId id="268" r:id="rId10"/>
    <p:sldId id="269" r:id="rId11"/>
    <p:sldId id="267" r:id="rId12"/>
    <p:sldId id="270" r:id="rId13"/>
    <p:sldId id="271" r:id="rId14"/>
    <p:sldId id="272" r:id="rId15"/>
    <p:sldId id="274" r:id="rId16"/>
    <p:sldId id="275" r:id="rId17"/>
    <p:sldId id="273" r:id="rId18"/>
    <p:sldId id="276" r:id="rId19"/>
    <p:sldId id="277" r:id="rId20"/>
    <p:sldId id="278" r:id="rId21"/>
    <p:sldId id="279" r:id="rId22"/>
    <p:sldId id="280" r:id="rId23"/>
    <p:sldId id="26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2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00483B-15F0-45F3-A954-A5043E2B3777}"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7B678-0ABB-45E2-AC1A-78596090065C}" type="slidenum">
              <a:rPr lang="en-US" smtClean="0"/>
              <a:t>‹#›</a:t>
            </a:fld>
            <a:endParaRPr lang="en-US"/>
          </a:p>
        </p:txBody>
      </p:sp>
    </p:spTree>
    <p:extLst>
      <p:ext uri="{BB962C8B-B14F-4D97-AF65-F5344CB8AC3E}">
        <p14:creationId xmlns:p14="http://schemas.microsoft.com/office/powerpoint/2010/main" val="2383181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00483B-15F0-45F3-A954-A5043E2B3777}"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7B678-0ABB-45E2-AC1A-78596090065C}" type="slidenum">
              <a:rPr lang="en-US" smtClean="0"/>
              <a:t>‹#›</a:t>
            </a:fld>
            <a:endParaRPr lang="en-US"/>
          </a:p>
        </p:txBody>
      </p:sp>
    </p:spTree>
    <p:extLst>
      <p:ext uri="{BB962C8B-B14F-4D97-AF65-F5344CB8AC3E}">
        <p14:creationId xmlns:p14="http://schemas.microsoft.com/office/powerpoint/2010/main" val="812024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00483B-15F0-45F3-A954-A5043E2B3777}"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7B678-0ABB-45E2-AC1A-78596090065C}" type="slidenum">
              <a:rPr lang="en-US" smtClean="0"/>
              <a:t>‹#›</a:t>
            </a:fld>
            <a:endParaRPr lang="en-US"/>
          </a:p>
        </p:txBody>
      </p:sp>
    </p:spTree>
    <p:extLst>
      <p:ext uri="{BB962C8B-B14F-4D97-AF65-F5344CB8AC3E}">
        <p14:creationId xmlns:p14="http://schemas.microsoft.com/office/powerpoint/2010/main" val="2548622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00483B-15F0-45F3-A954-A5043E2B3777}"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7B678-0ABB-45E2-AC1A-78596090065C}" type="slidenum">
              <a:rPr lang="en-US" smtClean="0"/>
              <a:t>‹#›</a:t>
            </a:fld>
            <a:endParaRPr lang="en-US"/>
          </a:p>
        </p:txBody>
      </p:sp>
    </p:spTree>
    <p:extLst>
      <p:ext uri="{BB962C8B-B14F-4D97-AF65-F5344CB8AC3E}">
        <p14:creationId xmlns:p14="http://schemas.microsoft.com/office/powerpoint/2010/main" val="1314276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00483B-15F0-45F3-A954-A5043E2B3777}"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7B678-0ABB-45E2-AC1A-78596090065C}" type="slidenum">
              <a:rPr lang="en-US" smtClean="0"/>
              <a:t>‹#›</a:t>
            </a:fld>
            <a:endParaRPr lang="en-US"/>
          </a:p>
        </p:txBody>
      </p:sp>
    </p:spTree>
    <p:extLst>
      <p:ext uri="{BB962C8B-B14F-4D97-AF65-F5344CB8AC3E}">
        <p14:creationId xmlns:p14="http://schemas.microsoft.com/office/powerpoint/2010/main" val="3258890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00483B-15F0-45F3-A954-A5043E2B3777}" type="datetimeFigureOut">
              <a:rPr lang="en-US" smtClean="0"/>
              <a:t>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7B678-0ABB-45E2-AC1A-78596090065C}" type="slidenum">
              <a:rPr lang="en-US" smtClean="0"/>
              <a:t>‹#›</a:t>
            </a:fld>
            <a:endParaRPr lang="en-US"/>
          </a:p>
        </p:txBody>
      </p:sp>
    </p:spTree>
    <p:extLst>
      <p:ext uri="{BB962C8B-B14F-4D97-AF65-F5344CB8AC3E}">
        <p14:creationId xmlns:p14="http://schemas.microsoft.com/office/powerpoint/2010/main" val="2631517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00483B-15F0-45F3-A954-A5043E2B3777}" type="datetimeFigureOut">
              <a:rPr lang="en-US" smtClean="0"/>
              <a:t>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D7B678-0ABB-45E2-AC1A-78596090065C}" type="slidenum">
              <a:rPr lang="en-US" smtClean="0"/>
              <a:t>‹#›</a:t>
            </a:fld>
            <a:endParaRPr lang="en-US"/>
          </a:p>
        </p:txBody>
      </p:sp>
    </p:spTree>
    <p:extLst>
      <p:ext uri="{BB962C8B-B14F-4D97-AF65-F5344CB8AC3E}">
        <p14:creationId xmlns:p14="http://schemas.microsoft.com/office/powerpoint/2010/main" val="3225560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00483B-15F0-45F3-A954-A5043E2B3777}" type="datetimeFigureOut">
              <a:rPr lang="en-US" smtClean="0"/>
              <a:t>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D7B678-0ABB-45E2-AC1A-78596090065C}" type="slidenum">
              <a:rPr lang="en-US" smtClean="0"/>
              <a:t>‹#›</a:t>
            </a:fld>
            <a:endParaRPr lang="en-US"/>
          </a:p>
        </p:txBody>
      </p:sp>
    </p:spTree>
    <p:extLst>
      <p:ext uri="{BB962C8B-B14F-4D97-AF65-F5344CB8AC3E}">
        <p14:creationId xmlns:p14="http://schemas.microsoft.com/office/powerpoint/2010/main" val="1491560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00483B-15F0-45F3-A954-A5043E2B3777}" type="datetimeFigureOut">
              <a:rPr lang="en-US" smtClean="0"/>
              <a:t>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D7B678-0ABB-45E2-AC1A-78596090065C}" type="slidenum">
              <a:rPr lang="en-US" smtClean="0"/>
              <a:t>‹#›</a:t>
            </a:fld>
            <a:endParaRPr lang="en-US"/>
          </a:p>
        </p:txBody>
      </p:sp>
    </p:spTree>
    <p:extLst>
      <p:ext uri="{BB962C8B-B14F-4D97-AF65-F5344CB8AC3E}">
        <p14:creationId xmlns:p14="http://schemas.microsoft.com/office/powerpoint/2010/main" val="3135974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00483B-15F0-45F3-A954-A5043E2B3777}" type="datetimeFigureOut">
              <a:rPr lang="en-US" smtClean="0"/>
              <a:t>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7B678-0ABB-45E2-AC1A-78596090065C}" type="slidenum">
              <a:rPr lang="en-US" smtClean="0"/>
              <a:t>‹#›</a:t>
            </a:fld>
            <a:endParaRPr lang="en-US"/>
          </a:p>
        </p:txBody>
      </p:sp>
    </p:spTree>
    <p:extLst>
      <p:ext uri="{BB962C8B-B14F-4D97-AF65-F5344CB8AC3E}">
        <p14:creationId xmlns:p14="http://schemas.microsoft.com/office/powerpoint/2010/main" val="3596408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00483B-15F0-45F3-A954-A5043E2B3777}" type="datetimeFigureOut">
              <a:rPr lang="en-US" smtClean="0"/>
              <a:t>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7B678-0ABB-45E2-AC1A-78596090065C}" type="slidenum">
              <a:rPr lang="en-US" smtClean="0"/>
              <a:t>‹#›</a:t>
            </a:fld>
            <a:endParaRPr lang="en-US"/>
          </a:p>
        </p:txBody>
      </p:sp>
    </p:spTree>
    <p:extLst>
      <p:ext uri="{BB962C8B-B14F-4D97-AF65-F5344CB8AC3E}">
        <p14:creationId xmlns:p14="http://schemas.microsoft.com/office/powerpoint/2010/main" val="1866822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00483B-15F0-45F3-A954-A5043E2B3777}" type="datetimeFigureOut">
              <a:rPr lang="en-US" smtClean="0"/>
              <a:t>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D7B678-0ABB-45E2-AC1A-78596090065C}" type="slidenum">
              <a:rPr lang="en-US" smtClean="0"/>
              <a:t>‹#›</a:t>
            </a:fld>
            <a:endParaRPr lang="en-US"/>
          </a:p>
        </p:txBody>
      </p:sp>
    </p:spTree>
    <p:extLst>
      <p:ext uri="{BB962C8B-B14F-4D97-AF65-F5344CB8AC3E}">
        <p14:creationId xmlns:p14="http://schemas.microsoft.com/office/powerpoint/2010/main" val="2948172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81000" y="2348805"/>
            <a:ext cx="8077200" cy="2123658"/>
          </a:xfrm>
          <a:prstGeom prst="rect">
            <a:avLst/>
          </a:prstGeom>
          <a:noFill/>
        </p:spPr>
        <p:txBody>
          <a:bodyPr wrap="square" rtlCol="0">
            <a:spAutoFit/>
          </a:bodyPr>
          <a:lstStyle/>
          <a:p>
            <a:pPr algn="ctr"/>
            <a:r>
              <a:rPr lang="en-US" sz="2800" b="1" dirty="0" smtClean="0"/>
              <a:t>Sunday</a:t>
            </a:r>
          </a:p>
          <a:p>
            <a:pPr algn="ctr"/>
            <a:r>
              <a:rPr lang="en-US" sz="2800" b="1" dirty="0" smtClean="0"/>
              <a:t>January 8, 2017</a:t>
            </a:r>
          </a:p>
          <a:p>
            <a:pPr algn="ctr"/>
            <a:r>
              <a:rPr lang="en-US" sz="2800" b="1" dirty="0" smtClean="0"/>
              <a:t>11:00 </a:t>
            </a:r>
            <a:r>
              <a:rPr lang="en-US" sz="2800" b="1" dirty="0"/>
              <a:t>am</a:t>
            </a:r>
          </a:p>
          <a:p>
            <a:pPr algn="ctr"/>
            <a:endParaRPr lang="en-US" sz="2800" b="1" dirty="0" smtClean="0"/>
          </a:p>
          <a:p>
            <a:pPr algn="ctr"/>
            <a:r>
              <a:rPr lang="en-US" sz="2000" i="1" dirty="0" smtClean="0"/>
              <a:t>Jeff Smelser at Exton</a:t>
            </a:r>
            <a:endParaRPr lang="en-US" sz="2000" i="1" dirty="0"/>
          </a:p>
        </p:txBody>
      </p:sp>
    </p:spTree>
    <p:extLst>
      <p:ext uri="{BB962C8B-B14F-4D97-AF65-F5344CB8AC3E}">
        <p14:creationId xmlns:p14="http://schemas.microsoft.com/office/powerpoint/2010/main" val="1961650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533400" y="931575"/>
            <a:ext cx="5532120" cy="523220"/>
          </a:xfrm>
          <a:prstGeom prst="rect">
            <a:avLst/>
          </a:prstGeom>
        </p:spPr>
        <p:txBody>
          <a:bodyPr>
            <a:spAutoFit/>
          </a:bodyPr>
          <a:lstStyle/>
          <a:p>
            <a:r>
              <a:rPr lang="en-US" sz="2800" b="1" dirty="0" smtClean="0"/>
              <a:t>Paul’s use of the word </a:t>
            </a:r>
            <a:r>
              <a:rPr lang="en-US" sz="2800" b="1" i="1" dirty="0" smtClean="0"/>
              <a:t>“Tradition”</a:t>
            </a:r>
            <a:endParaRPr lang="en-US" i="1" dirty="0"/>
          </a:p>
        </p:txBody>
      </p:sp>
      <p:sp>
        <p:nvSpPr>
          <p:cNvPr id="8" name="Rectangle 7"/>
          <p:cNvSpPr/>
          <p:nvPr/>
        </p:nvSpPr>
        <p:spPr>
          <a:xfrm>
            <a:off x="533400" y="3657600"/>
            <a:ext cx="5532120" cy="954107"/>
          </a:xfrm>
          <a:prstGeom prst="rect">
            <a:avLst/>
          </a:prstGeom>
        </p:spPr>
        <p:txBody>
          <a:bodyPr>
            <a:spAutoFit/>
          </a:bodyPr>
          <a:lstStyle/>
          <a:p>
            <a:r>
              <a:rPr lang="en-US" sz="2800" b="1" dirty="0" smtClean="0"/>
              <a:t>But there’s another sort of tradition that Paul discusses…</a:t>
            </a:r>
            <a:endParaRPr lang="en-US" dirty="0"/>
          </a:p>
        </p:txBody>
      </p:sp>
    </p:spTree>
    <p:extLst>
      <p:ext uri="{BB962C8B-B14F-4D97-AF65-F5344CB8AC3E}">
        <p14:creationId xmlns:p14="http://schemas.microsoft.com/office/powerpoint/2010/main" val="2235790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709715"/>
            <a:ext cx="9144000" cy="6148285"/>
          </a:xfrm>
          <a:prstGeom prst="rect">
            <a:avLst/>
          </a:prstGeom>
          <a:solidFill>
            <a:schemeClr val="bg1">
              <a:lumMod val="85000"/>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2949744" y="6228649"/>
            <a:ext cx="3111458" cy="40075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4407266" y="2723449"/>
            <a:ext cx="3764864" cy="40075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990600" y="2276125"/>
            <a:ext cx="2571453" cy="40075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533400" y="931575"/>
            <a:ext cx="5532120" cy="523220"/>
          </a:xfrm>
          <a:prstGeom prst="rect">
            <a:avLst/>
          </a:prstGeom>
        </p:spPr>
        <p:txBody>
          <a:bodyPr>
            <a:spAutoFit/>
          </a:bodyPr>
          <a:lstStyle/>
          <a:p>
            <a:r>
              <a:rPr lang="en-US" sz="2800" b="1" dirty="0" smtClean="0"/>
              <a:t>Paul’s use of the word </a:t>
            </a:r>
            <a:r>
              <a:rPr lang="en-US" sz="2800" b="1" i="1" dirty="0" smtClean="0"/>
              <a:t>“Tradition”</a:t>
            </a:r>
            <a:endParaRPr lang="en-US" i="1" dirty="0"/>
          </a:p>
        </p:txBody>
      </p:sp>
      <p:sp>
        <p:nvSpPr>
          <p:cNvPr id="2" name="Rectangle 1"/>
          <p:cNvSpPr/>
          <p:nvPr/>
        </p:nvSpPr>
        <p:spPr>
          <a:xfrm>
            <a:off x="522212" y="3597057"/>
            <a:ext cx="8099577" cy="3108543"/>
          </a:xfrm>
          <a:prstGeom prst="rect">
            <a:avLst/>
          </a:prstGeom>
        </p:spPr>
        <p:txBody>
          <a:bodyPr>
            <a:spAutoFit/>
          </a:bodyPr>
          <a:lstStyle/>
          <a:p>
            <a:r>
              <a:rPr lang="en-US" sz="2800" b="1" dirty="0" smtClean="0">
                <a:latin typeface="Palatino Linotype" panose="02040502050505030304" pitchFamily="18" charset="0"/>
              </a:rPr>
              <a:t>Galatians 1:13-14	</a:t>
            </a:r>
            <a:r>
              <a:rPr lang="en-US" sz="2800" dirty="0" smtClean="0">
                <a:latin typeface="Palatino Linotype" panose="02040502050505030304" pitchFamily="18" charset="0"/>
              </a:rPr>
              <a:t>For </a:t>
            </a:r>
            <a:r>
              <a:rPr lang="en-US" sz="2800" dirty="0">
                <a:latin typeface="Palatino Linotype" panose="02040502050505030304" pitchFamily="18" charset="0"/>
              </a:rPr>
              <a:t>you have heard of my former manner of life in Judaism, how I used to persecute the church of God beyond measure and tried to destroy it; </a:t>
            </a:r>
            <a:r>
              <a:rPr lang="en-US" sz="2800" dirty="0" smtClean="0">
                <a:latin typeface="Palatino Linotype" panose="02040502050505030304" pitchFamily="18" charset="0"/>
              </a:rPr>
              <a:t>and </a:t>
            </a:r>
            <a:r>
              <a:rPr lang="en-US" sz="2800" dirty="0">
                <a:latin typeface="Palatino Linotype" panose="02040502050505030304" pitchFamily="18" charset="0"/>
              </a:rPr>
              <a:t>I was advancing in Judaism beyond many of my contemporaries among my </a:t>
            </a:r>
            <a:r>
              <a:rPr lang="en-US" sz="2800" dirty="0" smtClean="0">
                <a:latin typeface="Palatino Linotype" panose="02040502050505030304" pitchFamily="18" charset="0"/>
              </a:rPr>
              <a:t>countrymen</a:t>
            </a:r>
            <a:r>
              <a:rPr lang="en-US" sz="2800" dirty="0">
                <a:latin typeface="Palatino Linotype" panose="02040502050505030304" pitchFamily="18" charset="0"/>
              </a:rPr>
              <a:t>, being more extremely zealous for my ancestral traditions</a:t>
            </a:r>
            <a:r>
              <a:rPr lang="en-US" sz="2800" dirty="0" smtClean="0">
                <a:latin typeface="Palatino Linotype" panose="02040502050505030304" pitchFamily="18" charset="0"/>
              </a:rPr>
              <a:t>.</a:t>
            </a:r>
            <a:endParaRPr lang="en-US" sz="2800" dirty="0">
              <a:latin typeface="Palatino Linotype" panose="02040502050505030304" pitchFamily="18" charset="0"/>
            </a:endParaRPr>
          </a:p>
        </p:txBody>
      </p:sp>
      <p:sp>
        <p:nvSpPr>
          <p:cNvPr id="3" name="Rectangle 2"/>
          <p:cNvSpPr/>
          <p:nvPr/>
        </p:nvSpPr>
        <p:spPr>
          <a:xfrm>
            <a:off x="522212" y="1371600"/>
            <a:ext cx="8240788" cy="2246769"/>
          </a:xfrm>
          <a:prstGeom prst="rect">
            <a:avLst/>
          </a:prstGeom>
        </p:spPr>
        <p:txBody>
          <a:bodyPr wrap="square">
            <a:spAutoFit/>
          </a:bodyPr>
          <a:lstStyle/>
          <a:p>
            <a:r>
              <a:rPr lang="en-US" sz="2800" b="1" dirty="0" smtClean="0">
                <a:latin typeface="Palatino Linotype" panose="02040502050505030304" pitchFamily="18" charset="0"/>
              </a:rPr>
              <a:t>Colossians 2:8</a:t>
            </a:r>
            <a:r>
              <a:rPr lang="en-US" sz="2800" dirty="0" smtClean="0">
                <a:latin typeface="Palatino Linotype" panose="02040502050505030304" pitchFamily="18" charset="0"/>
              </a:rPr>
              <a:t>	</a:t>
            </a:r>
            <a:r>
              <a:rPr lang="en-US" sz="2800" dirty="0">
                <a:latin typeface="Palatino Linotype" panose="02040502050505030304" pitchFamily="18" charset="0"/>
              </a:rPr>
              <a:t>See to it that no one takes you captive by philosophy and empty deceit, </a:t>
            </a:r>
            <a:r>
              <a:rPr lang="en-US" sz="2800" dirty="0" smtClean="0">
                <a:latin typeface="Palatino Linotype" panose="02040502050505030304" pitchFamily="18" charset="0"/>
              </a:rPr>
              <a:t>according to</a:t>
            </a:r>
            <a:r>
              <a:rPr lang="en-US" sz="2800" dirty="0">
                <a:latin typeface="Palatino Linotype" panose="02040502050505030304" pitchFamily="18" charset="0"/>
              </a:rPr>
              <a:t> human tradition, according to </a:t>
            </a:r>
            <a:r>
              <a:rPr lang="en-US" sz="2800" dirty="0" smtClean="0">
                <a:latin typeface="Palatino Linotype" panose="02040502050505030304" pitchFamily="18" charset="0"/>
              </a:rPr>
              <a:t>the elemental spirits of </a:t>
            </a:r>
            <a:r>
              <a:rPr lang="en-US" sz="2800" dirty="0">
                <a:latin typeface="Palatino Linotype" panose="02040502050505030304" pitchFamily="18" charset="0"/>
              </a:rPr>
              <a:t>the world, and not according to Christ</a:t>
            </a:r>
            <a:r>
              <a:rPr lang="en-US" sz="2800" dirty="0" smtClean="0">
                <a:latin typeface="Palatino Linotype" panose="02040502050505030304" pitchFamily="18" charset="0"/>
              </a:rPr>
              <a:t>. </a:t>
            </a:r>
            <a:r>
              <a:rPr lang="en-US" sz="2800" b="1" dirty="0" smtClean="0">
                <a:latin typeface="Palatino Linotype" panose="02040502050505030304" pitchFamily="18" charset="0"/>
              </a:rPr>
              <a:t>(ESV)</a:t>
            </a:r>
            <a:endParaRPr lang="en-US" sz="2800" dirty="0">
              <a:latin typeface="Palatino Linotype" panose="02040502050505030304" pitchFamily="18" charset="0"/>
            </a:endParaRPr>
          </a:p>
        </p:txBody>
      </p:sp>
      <p:sp>
        <p:nvSpPr>
          <p:cNvPr id="9" name="Rectangle 8"/>
          <p:cNvSpPr/>
          <p:nvPr/>
        </p:nvSpPr>
        <p:spPr>
          <a:xfrm>
            <a:off x="2362200" y="2133600"/>
            <a:ext cx="6693865" cy="1938992"/>
          </a:xfrm>
          <a:prstGeom prst="rect">
            <a:avLst/>
          </a:prstGeom>
          <a:solidFill>
            <a:schemeClr val="bg1"/>
          </a:solidFill>
          <a:ln>
            <a:solidFill>
              <a:schemeClr val="tx1"/>
            </a:solidFill>
          </a:ln>
          <a:effectLst>
            <a:outerShdw blurRad="50800" dist="114300" dir="13500000" algn="br" rotWithShape="0">
              <a:prstClr val="black">
                <a:alpha val="40000"/>
              </a:prstClr>
            </a:outerShdw>
          </a:effectLst>
        </p:spPr>
        <p:txBody>
          <a:bodyPr>
            <a:spAutoFit/>
          </a:bodyPr>
          <a:lstStyle/>
          <a:p>
            <a:r>
              <a:rPr lang="en-US" sz="2400" b="1" dirty="0" smtClean="0">
                <a:latin typeface="Palatino Linotype" panose="02040502050505030304" pitchFamily="18" charset="0"/>
              </a:rPr>
              <a:t>Phil. 3 </a:t>
            </a:r>
            <a:r>
              <a:rPr lang="en-US" sz="2400" b="1" baseline="30000" dirty="0" smtClean="0">
                <a:latin typeface="Palatino Linotype" panose="02040502050505030304" pitchFamily="18" charset="0"/>
              </a:rPr>
              <a:t>6</a:t>
            </a:r>
            <a:r>
              <a:rPr lang="en-US" sz="2400" b="1" baseline="30000" dirty="0">
                <a:latin typeface="Palatino Linotype" panose="02040502050505030304" pitchFamily="18" charset="0"/>
              </a:rPr>
              <a:t> </a:t>
            </a:r>
            <a:r>
              <a:rPr lang="en-US" sz="2400" dirty="0">
                <a:latin typeface="Palatino Linotype" panose="02040502050505030304" pitchFamily="18" charset="0"/>
              </a:rPr>
              <a:t>as to zeal, a persecutor of the church; as to </a:t>
            </a:r>
            <a:r>
              <a:rPr lang="en-US" sz="2400" dirty="0" smtClean="0">
                <a:latin typeface="Palatino Linotype" panose="02040502050505030304" pitchFamily="18" charset="0"/>
              </a:rPr>
              <a:t>the righteousness </a:t>
            </a:r>
            <a:r>
              <a:rPr lang="en-US" sz="2400" dirty="0">
                <a:latin typeface="Palatino Linotype" panose="02040502050505030304" pitchFamily="18" charset="0"/>
              </a:rPr>
              <a:t>which is in the Law, </a:t>
            </a:r>
            <a:r>
              <a:rPr lang="en-US" sz="2400" dirty="0" smtClean="0">
                <a:latin typeface="Palatino Linotype" panose="02040502050505030304" pitchFamily="18" charset="0"/>
              </a:rPr>
              <a:t>found blameless. </a:t>
            </a:r>
            <a:r>
              <a:rPr lang="en-US" sz="2400" b="1" baseline="30000" dirty="0" smtClean="0">
                <a:latin typeface="Palatino Linotype" panose="02040502050505030304" pitchFamily="18" charset="0"/>
              </a:rPr>
              <a:t>7</a:t>
            </a:r>
            <a:r>
              <a:rPr lang="en-US" sz="2400" b="1" baseline="30000" dirty="0">
                <a:latin typeface="Palatino Linotype" panose="02040502050505030304" pitchFamily="18" charset="0"/>
              </a:rPr>
              <a:t> </a:t>
            </a:r>
            <a:r>
              <a:rPr lang="en-US" sz="2400" dirty="0">
                <a:latin typeface="Palatino Linotype" panose="02040502050505030304" pitchFamily="18" charset="0"/>
              </a:rPr>
              <a:t>But whatever things were gain to me, those things I have counted as loss for the sake of Christ.</a:t>
            </a:r>
          </a:p>
        </p:txBody>
      </p:sp>
    </p:spTree>
    <p:extLst>
      <p:ext uri="{BB962C8B-B14F-4D97-AF65-F5344CB8AC3E}">
        <p14:creationId xmlns:p14="http://schemas.microsoft.com/office/powerpoint/2010/main" val="122012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8" grpId="0" animBg="1"/>
      <p:bldP spid="6" grpId="0" animBg="1"/>
      <p:bldP spid="2" grpId="0"/>
      <p:bldP spid="3" grpId="0"/>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533400" y="931575"/>
            <a:ext cx="5532120" cy="523220"/>
          </a:xfrm>
          <a:prstGeom prst="rect">
            <a:avLst/>
          </a:prstGeom>
        </p:spPr>
        <p:txBody>
          <a:bodyPr>
            <a:spAutoFit/>
          </a:bodyPr>
          <a:lstStyle/>
          <a:p>
            <a:r>
              <a:rPr lang="en-US" sz="2800" b="1" dirty="0" smtClean="0"/>
              <a:t>Jesus’ use of the word </a:t>
            </a:r>
            <a:r>
              <a:rPr lang="en-US" sz="2800" b="1" i="1" dirty="0" smtClean="0"/>
              <a:t>“Tradition”</a:t>
            </a:r>
            <a:endParaRPr lang="en-US" i="1" dirty="0"/>
          </a:p>
        </p:txBody>
      </p:sp>
      <p:sp>
        <p:nvSpPr>
          <p:cNvPr id="2" name="TextBox 1"/>
          <p:cNvSpPr txBox="1"/>
          <p:nvPr/>
        </p:nvSpPr>
        <p:spPr>
          <a:xfrm>
            <a:off x="447434" y="1693575"/>
            <a:ext cx="8315566" cy="954107"/>
          </a:xfrm>
          <a:prstGeom prst="rect">
            <a:avLst/>
          </a:prstGeom>
          <a:noFill/>
        </p:spPr>
        <p:txBody>
          <a:bodyPr wrap="square" rtlCol="0">
            <a:spAutoFit/>
          </a:bodyPr>
          <a:lstStyle/>
          <a:p>
            <a:pPr algn="ctr"/>
            <a:r>
              <a:rPr lang="en-US" sz="2800" dirty="0" smtClean="0"/>
              <a:t>One Occasion:</a:t>
            </a:r>
          </a:p>
          <a:p>
            <a:pPr algn="ctr"/>
            <a:r>
              <a:rPr lang="en-US" sz="2800" dirty="0" smtClean="0"/>
              <a:t>Described in Mark 7 and Matthew 15</a:t>
            </a:r>
            <a:endParaRPr lang="en-US" sz="2800" dirty="0"/>
          </a:p>
        </p:txBody>
      </p:sp>
    </p:spTree>
    <p:extLst>
      <p:ext uri="{BB962C8B-B14F-4D97-AF65-F5344CB8AC3E}">
        <p14:creationId xmlns:p14="http://schemas.microsoft.com/office/powerpoint/2010/main" val="957358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2212" y="2045077"/>
            <a:ext cx="8099577" cy="13880723"/>
          </a:xfrm>
          <a:prstGeom prst="rect">
            <a:avLst/>
          </a:prstGeom>
        </p:spPr>
        <p:txBody>
          <a:bodyPr>
            <a:spAutoFit/>
          </a:bodyPr>
          <a:lstStyle/>
          <a:p>
            <a:r>
              <a:rPr lang="en-US" sz="2800" b="1" baseline="30000" dirty="0" smtClean="0">
                <a:latin typeface="Palatino Linotype" panose="02040502050505030304" pitchFamily="18" charset="0"/>
              </a:rPr>
              <a:t>3</a:t>
            </a:r>
            <a:r>
              <a:rPr lang="en-US" sz="2800" b="1" baseline="30000" dirty="0">
                <a:latin typeface="Palatino Linotype" panose="02040502050505030304" pitchFamily="18" charset="0"/>
              </a:rPr>
              <a:t> </a:t>
            </a:r>
            <a:r>
              <a:rPr lang="en-US" sz="2800" dirty="0">
                <a:latin typeface="Palatino Linotype" panose="02040502050505030304" pitchFamily="18" charset="0"/>
              </a:rPr>
              <a:t>(For the Pharisees and all the Jews do not eat unless they </a:t>
            </a:r>
            <a:r>
              <a:rPr lang="en-US" sz="2800" dirty="0" smtClean="0">
                <a:latin typeface="Palatino Linotype" panose="02040502050505030304" pitchFamily="18" charset="0"/>
              </a:rPr>
              <a:t>carefully </a:t>
            </a:r>
            <a:r>
              <a:rPr lang="en-US" sz="2800" dirty="0">
                <a:latin typeface="Palatino Linotype" panose="02040502050505030304" pitchFamily="18" charset="0"/>
              </a:rPr>
              <a:t>wash their </a:t>
            </a:r>
            <a:r>
              <a:rPr lang="en-US" sz="2800" dirty="0" smtClean="0">
                <a:latin typeface="Palatino Linotype" panose="02040502050505030304" pitchFamily="18" charset="0"/>
              </a:rPr>
              <a:t>hands, thus observing the</a:t>
            </a:r>
            <a:r>
              <a:rPr lang="en-US" sz="2800" dirty="0">
                <a:latin typeface="Palatino Linotype" panose="02040502050505030304" pitchFamily="18" charset="0"/>
              </a:rPr>
              <a:t> </a:t>
            </a:r>
            <a:r>
              <a:rPr lang="en-US" sz="2800" u="sng" dirty="0">
                <a:latin typeface="Palatino Linotype" panose="02040502050505030304" pitchFamily="18" charset="0"/>
              </a:rPr>
              <a:t>traditions of the elders</a:t>
            </a:r>
            <a:r>
              <a:rPr lang="en-US" sz="2800" dirty="0">
                <a:latin typeface="Palatino Linotype" panose="02040502050505030304" pitchFamily="18" charset="0"/>
              </a:rPr>
              <a:t>; </a:t>
            </a:r>
            <a:r>
              <a:rPr lang="en-US" sz="2800" b="1" baseline="30000" dirty="0">
                <a:latin typeface="Palatino Linotype" panose="02040502050505030304" pitchFamily="18" charset="0"/>
              </a:rPr>
              <a:t>4 </a:t>
            </a:r>
            <a:r>
              <a:rPr lang="en-US" sz="2800" dirty="0">
                <a:latin typeface="Palatino Linotype" panose="02040502050505030304" pitchFamily="18" charset="0"/>
              </a:rPr>
              <a:t>and when they come from the market place, they do not eat unless they </a:t>
            </a:r>
            <a:r>
              <a:rPr lang="en-US" sz="2800" dirty="0" smtClean="0">
                <a:latin typeface="Palatino Linotype" panose="02040502050505030304" pitchFamily="18" charset="0"/>
              </a:rPr>
              <a:t>cleanse </a:t>
            </a:r>
            <a:r>
              <a:rPr lang="en-US" sz="2800" dirty="0">
                <a:latin typeface="Palatino Linotype" panose="02040502050505030304" pitchFamily="18" charset="0"/>
              </a:rPr>
              <a:t>themselves; and there are </a:t>
            </a:r>
            <a:r>
              <a:rPr lang="en-US" sz="2800" dirty="0" smtClean="0">
                <a:latin typeface="Palatino Linotype" panose="02040502050505030304" pitchFamily="18" charset="0"/>
              </a:rPr>
              <a:t>many other </a:t>
            </a:r>
            <a:r>
              <a:rPr lang="en-US" sz="2800" dirty="0">
                <a:latin typeface="Palatino Linotype" panose="02040502050505030304" pitchFamily="18" charset="0"/>
              </a:rPr>
              <a:t>things which they have received in order to observe, such as the </a:t>
            </a:r>
            <a:r>
              <a:rPr lang="en-US" sz="2800" dirty="0" smtClean="0">
                <a:latin typeface="Palatino Linotype" panose="02040502050505030304" pitchFamily="18" charset="0"/>
              </a:rPr>
              <a:t>washing </a:t>
            </a:r>
            <a:r>
              <a:rPr lang="en-US" sz="2800" dirty="0">
                <a:latin typeface="Palatino Linotype" panose="02040502050505030304" pitchFamily="18" charset="0"/>
              </a:rPr>
              <a:t>of cups and pitchers and copper pots.) </a:t>
            </a:r>
            <a:r>
              <a:rPr lang="en-US" sz="2800" b="1" baseline="30000" dirty="0">
                <a:latin typeface="Palatino Linotype" panose="02040502050505030304" pitchFamily="18" charset="0"/>
              </a:rPr>
              <a:t>5 </a:t>
            </a:r>
            <a:r>
              <a:rPr lang="en-US" sz="2800" dirty="0">
                <a:latin typeface="Palatino Linotype" panose="02040502050505030304" pitchFamily="18" charset="0"/>
              </a:rPr>
              <a:t>The Pharisees and the scribes </a:t>
            </a:r>
            <a:r>
              <a:rPr lang="en-US" sz="2800" dirty="0" smtClean="0">
                <a:latin typeface="Palatino Linotype" panose="02040502050505030304" pitchFamily="18" charset="0"/>
              </a:rPr>
              <a:t>asked </a:t>
            </a:r>
            <a:r>
              <a:rPr lang="en-US" sz="2800" dirty="0">
                <a:latin typeface="Palatino Linotype" panose="02040502050505030304" pitchFamily="18" charset="0"/>
              </a:rPr>
              <a:t>Him, “Why do Your disciples not walk according to the </a:t>
            </a:r>
            <a:r>
              <a:rPr lang="en-US" sz="2800" u="sng" dirty="0">
                <a:latin typeface="Palatino Linotype" panose="02040502050505030304" pitchFamily="18" charset="0"/>
              </a:rPr>
              <a:t>tradition of the elders</a:t>
            </a:r>
            <a:r>
              <a:rPr lang="en-US" sz="2800" dirty="0">
                <a:latin typeface="Palatino Linotype" panose="02040502050505030304" pitchFamily="18" charset="0"/>
              </a:rPr>
              <a:t>, but eat their bread with impure hands?” </a:t>
            </a:r>
            <a:r>
              <a:rPr lang="en-US" sz="2800" b="1" baseline="30000" dirty="0">
                <a:latin typeface="Palatino Linotype" panose="02040502050505030304" pitchFamily="18" charset="0"/>
              </a:rPr>
              <a:t>6 </a:t>
            </a:r>
            <a:r>
              <a:rPr lang="en-US" sz="2800" dirty="0">
                <a:latin typeface="Palatino Linotype" panose="02040502050505030304" pitchFamily="18" charset="0"/>
              </a:rPr>
              <a:t>And He said to them, “Rightly did Isaiah prophesy of you hypocrites, as it is written:</a:t>
            </a:r>
          </a:p>
          <a:p>
            <a:r>
              <a:rPr lang="en-US" sz="2800" dirty="0">
                <a:latin typeface="Palatino Linotype" panose="02040502050505030304" pitchFamily="18" charset="0"/>
              </a:rPr>
              <a:t>‘</a:t>
            </a:r>
            <a:r>
              <a:rPr lang="en-US" sz="2800" cap="small" dirty="0">
                <a:latin typeface="Palatino Linotype" panose="02040502050505030304" pitchFamily="18" charset="0"/>
              </a:rPr>
              <a:t>This people honors Me with their lips</a:t>
            </a:r>
            <a:r>
              <a:rPr lang="en-US" sz="2800" dirty="0">
                <a:latin typeface="Palatino Linotype" panose="02040502050505030304" pitchFamily="18" charset="0"/>
              </a:rPr>
              <a:t>,</a:t>
            </a:r>
            <a:br>
              <a:rPr lang="en-US" sz="2800" dirty="0">
                <a:latin typeface="Palatino Linotype" panose="02040502050505030304" pitchFamily="18" charset="0"/>
              </a:rPr>
            </a:br>
            <a:r>
              <a:rPr lang="en-US" sz="2800" cap="small" dirty="0">
                <a:latin typeface="Palatino Linotype" panose="02040502050505030304" pitchFamily="18" charset="0"/>
              </a:rPr>
              <a:t>But their heart is far away from Me</a:t>
            </a:r>
            <a:r>
              <a:rPr lang="en-US" sz="2800" dirty="0">
                <a:latin typeface="Palatino Linotype" panose="02040502050505030304" pitchFamily="18" charset="0"/>
              </a:rPr>
              <a:t>.</a:t>
            </a:r>
            <a:br>
              <a:rPr lang="en-US" sz="2800" dirty="0">
                <a:latin typeface="Palatino Linotype" panose="02040502050505030304" pitchFamily="18" charset="0"/>
              </a:rPr>
            </a:br>
            <a:r>
              <a:rPr lang="en-US" sz="2800" b="1" baseline="30000" dirty="0">
                <a:latin typeface="Palatino Linotype" panose="02040502050505030304" pitchFamily="18" charset="0"/>
              </a:rPr>
              <a:t>7 </a:t>
            </a:r>
            <a:r>
              <a:rPr lang="en-US" sz="2800" dirty="0">
                <a:latin typeface="Palatino Linotype" panose="02040502050505030304" pitchFamily="18" charset="0"/>
              </a:rPr>
              <a:t>‘</a:t>
            </a:r>
            <a:r>
              <a:rPr lang="en-US" sz="2800" cap="small" dirty="0">
                <a:latin typeface="Palatino Linotype" panose="02040502050505030304" pitchFamily="18" charset="0"/>
              </a:rPr>
              <a:t>But in vain do they worship Me</a:t>
            </a:r>
            <a:r>
              <a:rPr lang="en-US" sz="2800" dirty="0">
                <a:latin typeface="Palatino Linotype" panose="02040502050505030304" pitchFamily="18" charset="0"/>
              </a:rPr>
              <a:t>,</a:t>
            </a:r>
            <a:br>
              <a:rPr lang="en-US" sz="2800" dirty="0">
                <a:latin typeface="Palatino Linotype" panose="02040502050505030304" pitchFamily="18" charset="0"/>
              </a:rPr>
            </a:br>
            <a:r>
              <a:rPr lang="en-US" sz="2800" cap="small" dirty="0">
                <a:latin typeface="Palatino Linotype" panose="02040502050505030304" pitchFamily="18" charset="0"/>
              </a:rPr>
              <a:t>Teaching as doctrines the precepts of men</a:t>
            </a:r>
            <a:r>
              <a:rPr lang="en-US" sz="2800" dirty="0">
                <a:latin typeface="Palatino Linotype" panose="02040502050505030304" pitchFamily="18" charset="0"/>
              </a:rPr>
              <a:t>.’</a:t>
            </a:r>
          </a:p>
          <a:p>
            <a:r>
              <a:rPr lang="en-US" sz="2800" b="1" baseline="30000" dirty="0">
                <a:latin typeface="Palatino Linotype" panose="02040502050505030304" pitchFamily="18" charset="0"/>
              </a:rPr>
              <a:t>8 </a:t>
            </a:r>
            <a:r>
              <a:rPr lang="en-US" sz="2800" b="1" dirty="0">
                <a:latin typeface="Palatino Linotype" panose="02040502050505030304" pitchFamily="18" charset="0"/>
              </a:rPr>
              <a:t>Neglecting the commandment of God</a:t>
            </a:r>
            <a:r>
              <a:rPr lang="en-US" sz="2800" dirty="0">
                <a:latin typeface="Palatino Linotype" panose="02040502050505030304" pitchFamily="18" charset="0"/>
              </a:rPr>
              <a:t>, you hold to the </a:t>
            </a:r>
            <a:r>
              <a:rPr lang="en-US" sz="2800" u="sng" dirty="0">
                <a:latin typeface="Palatino Linotype" panose="02040502050505030304" pitchFamily="18" charset="0"/>
              </a:rPr>
              <a:t>tradition of men</a:t>
            </a:r>
            <a:r>
              <a:rPr lang="en-US" sz="2800" dirty="0">
                <a:latin typeface="Palatino Linotype" panose="02040502050505030304" pitchFamily="18" charset="0"/>
              </a:rPr>
              <a:t>.”</a:t>
            </a:r>
          </a:p>
          <a:p>
            <a:r>
              <a:rPr lang="en-US" sz="2800" b="1" baseline="30000" dirty="0">
                <a:latin typeface="Palatino Linotype" panose="02040502050505030304" pitchFamily="18" charset="0"/>
              </a:rPr>
              <a:t>9 </a:t>
            </a:r>
            <a:r>
              <a:rPr lang="en-US" sz="2800" dirty="0">
                <a:latin typeface="Palatino Linotype" panose="02040502050505030304" pitchFamily="18" charset="0"/>
              </a:rPr>
              <a:t>He was also saying to them, “You are experts at </a:t>
            </a:r>
            <a:r>
              <a:rPr lang="en-US" sz="2800" b="1" dirty="0">
                <a:latin typeface="Palatino Linotype" panose="02040502050505030304" pitchFamily="18" charset="0"/>
              </a:rPr>
              <a:t>setting aside the commandment of God</a:t>
            </a:r>
            <a:r>
              <a:rPr lang="en-US" sz="2800" dirty="0">
                <a:latin typeface="Palatino Linotype" panose="02040502050505030304" pitchFamily="18" charset="0"/>
              </a:rPr>
              <a:t> in order to keep </a:t>
            </a:r>
            <a:r>
              <a:rPr lang="en-US" sz="2800" u="sng" dirty="0">
                <a:latin typeface="Palatino Linotype" panose="02040502050505030304" pitchFamily="18" charset="0"/>
              </a:rPr>
              <a:t>your tradition</a:t>
            </a:r>
            <a:r>
              <a:rPr lang="en-US" sz="2800" dirty="0">
                <a:latin typeface="Palatino Linotype" panose="02040502050505030304" pitchFamily="18" charset="0"/>
              </a:rPr>
              <a:t>. </a:t>
            </a:r>
            <a:r>
              <a:rPr lang="en-US" sz="2800" b="1" baseline="30000" dirty="0">
                <a:latin typeface="Palatino Linotype" panose="02040502050505030304" pitchFamily="18" charset="0"/>
              </a:rPr>
              <a:t>10 </a:t>
            </a:r>
            <a:r>
              <a:rPr lang="en-US" sz="2800" dirty="0">
                <a:latin typeface="Palatino Linotype" panose="02040502050505030304" pitchFamily="18" charset="0"/>
              </a:rPr>
              <a:t>For Moses said, ‘</a:t>
            </a:r>
            <a:r>
              <a:rPr lang="en-US" sz="2800" cap="small" dirty="0">
                <a:latin typeface="Palatino Linotype" panose="02040502050505030304" pitchFamily="18" charset="0"/>
              </a:rPr>
              <a:t>Honor your father and your mother</a:t>
            </a:r>
            <a:r>
              <a:rPr lang="en-US" sz="2800" dirty="0">
                <a:latin typeface="Palatino Linotype" panose="02040502050505030304" pitchFamily="18" charset="0"/>
              </a:rPr>
              <a:t>’; and, ‘</a:t>
            </a:r>
            <a:r>
              <a:rPr lang="en-US" sz="2800" cap="small" dirty="0">
                <a:latin typeface="Palatino Linotype" panose="02040502050505030304" pitchFamily="18" charset="0"/>
              </a:rPr>
              <a:t>He who speaks evil of father or mother, is to</a:t>
            </a:r>
            <a:r>
              <a:rPr lang="en-US" sz="2800" dirty="0">
                <a:latin typeface="Palatino Linotype" panose="02040502050505030304" pitchFamily="18" charset="0"/>
              </a:rPr>
              <a:t> </a:t>
            </a:r>
            <a:r>
              <a:rPr lang="en-US" sz="2800" cap="small" dirty="0" smtClean="0">
                <a:latin typeface="Palatino Linotype" panose="02040502050505030304" pitchFamily="18" charset="0"/>
              </a:rPr>
              <a:t>be </a:t>
            </a:r>
            <a:r>
              <a:rPr lang="en-US" sz="2800" cap="small" dirty="0">
                <a:latin typeface="Palatino Linotype" panose="02040502050505030304" pitchFamily="18" charset="0"/>
              </a:rPr>
              <a:t>put to death</a:t>
            </a:r>
            <a:r>
              <a:rPr lang="en-US" sz="2800" dirty="0">
                <a:latin typeface="Palatino Linotype" panose="02040502050505030304" pitchFamily="18" charset="0"/>
              </a:rPr>
              <a:t>’; </a:t>
            </a:r>
            <a:r>
              <a:rPr lang="en-US" sz="2800" b="1" baseline="30000" dirty="0">
                <a:latin typeface="Palatino Linotype" panose="02040502050505030304" pitchFamily="18" charset="0"/>
              </a:rPr>
              <a:t>11 </a:t>
            </a:r>
            <a:r>
              <a:rPr lang="en-US" sz="2800" dirty="0">
                <a:latin typeface="Palatino Linotype" panose="02040502050505030304" pitchFamily="18" charset="0"/>
              </a:rPr>
              <a:t>but you say, ‘If a man says to his father or his mother, whatever I have that would help you is Corban (that is to say, </a:t>
            </a:r>
            <a:r>
              <a:rPr lang="en-US" sz="2800" dirty="0" smtClean="0">
                <a:latin typeface="Palatino Linotype" panose="02040502050505030304" pitchFamily="18" charset="0"/>
              </a:rPr>
              <a:t>given</a:t>
            </a:r>
            <a:r>
              <a:rPr lang="en-US" sz="2800" dirty="0">
                <a:latin typeface="Palatino Linotype" panose="02040502050505030304" pitchFamily="18" charset="0"/>
              </a:rPr>
              <a:t> to God),’ </a:t>
            </a:r>
            <a:r>
              <a:rPr lang="en-US" sz="2800" b="1" baseline="30000" dirty="0">
                <a:latin typeface="Palatino Linotype" panose="02040502050505030304" pitchFamily="18" charset="0"/>
              </a:rPr>
              <a:t>12 </a:t>
            </a:r>
            <a:r>
              <a:rPr lang="en-US" sz="2800" dirty="0">
                <a:latin typeface="Palatino Linotype" panose="02040502050505030304" pitchFamily="18" charset="0"/>
              </a:rPr>
              <a:t>you no longer permit him to do anything for his father or his mother; </a:t>
            </a:r>
            <a:r>
              <a:rPr lang="en-US" sz="2800" b="1" baseline="30000" dirty="0">
                <a:latin typeface="Palatino Linotype" panose="02040502050505030304" pitchFamily="18" charset="0"/>
              </a:rPr>
              <a:t>13 </a:t>
            </a:r>
            <a:r>
              <a:rPr lang="en-US" sz="2800" dirty="0">
                <a:latin typeface="Palatino Linotype" panose="02040502050505030304" pitchFamily="18" charset="0"/>
              </a:rPr>
              <a:t>thus </a:t>
            </a:r>
            <a:r>
              <a:rPr lang="en-US" sz="2800" b="1" dirty="0">
                <a:latin typeface="Palatino Linotype" panose="02040502050505030304" pitchFamily="18" charset="0"/>
              </a:rPr>
              <a:t>invalidating the word of God</a:t>
            </a:r>
            <a:r>
              <a:rPr lang="en-US" sz="2800" dirty="0">
                <a:latin typeface="Palatino Linotype" panose="02040502050505030304" pitchFamily="18" charset="0"/>
              </a:rPr>
              <a:t> by </a:t>
            </a:r>
            <a:r>
              <a:rPr lang="en-US" sz="2800" u="sng" dirty="0">
                <a:latin typeface="Palatino Linotype" panose="02040502050505030304" pitchFamily="18" charset="0"/>
              </a:rPr>
              <a:t>your tradition</a:t>
            </a:r>
            <a:r>
              <a:rPr lang="en-US" sz="2800" dirty="0">
                <a:latin typeface="Palatino Linotype" panose="02040502050505030304" pitchFamily="18" charset="0"/>
              </a:rPr>
              <a:t> which you have handed down; and you do many things such as that.”</a:t>
            </a:r>
          </a:p>
        </p:txBody>
      </p:sp>
      <p:sp>
        <p:nvSpPr>
          <p:cNvPr id="7" name="Rectangle 6"/>
          <p:cNvSpPr/>
          <p:nvPr/>
        </p:nvSpPr>
        <p:spPr>
          <a:xfrm>
            <a:off x="0" y="709715"/>
            <a:ext cx="9144000" cy="1347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533400" y="931575"/>
            <a:ext cx="5532120" cy="523220"/>
          </a:xfrm>
          <a:prstGeom prst="rect">
            <a:avLst/>
          </a:prstGeom>
        </p:spPr>
        <p:txBody>
          <a:bodyPr>
            <a:spAutoFit/>
          </a:bodyPr>
          <a:lstStyle/>
          <a:p>
            <a:r>
              <a:rPr lang="en-US" sz="2800" b="1" dirty="0" smtClean="0"/>
              <a:t>Jesus’ use of the word </a:t>
            </a:r>
            <a:r>
              <a:rPr lang="en-US" sz="2800" b="1" i="1" dirty="0" smtClean="0"/>
              <a:t>“Tradition”</a:t>
            </a:r>
            <a:endParaRPr lang="en-US" i="1" dirty="0"/>
          </a:p>
        </p:txBody>
      </p:sp>
      <p:sp>
        <p:nvSpPr>
          <p:cNvPr id="6" name="Rectangle 5"/>
          <p:cNvSpPr/>
          <p:nvPr/>
        </p:nvSpPr>
        <p:spPr>
          <a:xfrm>
            <a:off x="533400" y="1534180"/>
            <a:ext cx="1351652" cy="523220"/>
          </a:xfrm>
          <a:prstGeom prst="rect">
            <a:avLst/>
          </a:prstGeom>
        </p:spPr>
        <p:txBody>
          <a:bodyPr wrap="none">
            <a:spAutoFit/>
          </a:bodyPr>
          <a:lstStyle/>
          <a:p>
            <a:r>
              <a:rPr lang="en-US" sz="2800" b="1" dirty="0" smtClean="0">
                <a:latin typeface="Palatino Linotype" panose="02040502050505030304" pitchFamily="18" charset="0"/>
              </a:rPr>
              <a:t>Mark 7</a:t>
            </a:r>
            <a:endParaRPr lang="en-US" sz="2800" b="1" dirty="0"/>
          </a:p>
        </p:txBody>
      </p:sp>
    </p:spTree>
    <p:extLst>
      <p:ext uri="{BB962C8B-B14F-4D97-AF65-F5344CB8AC3E}">
        <p14:creationId xmlns:p14="http://schemas.microsoft.com/office/powerpoint/2010/main" val="361131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decel="2000" fill="hold" grpId="0" nodeType="clickEffect">
                                  <p:stCondLst>
                                    <p:cond delay="0"/>
                                  </p:stCondLst>
                                  <p:childTnLst>
                                    <p:animMotion origin="layout" path="M 0 4.81481E-6 L 0 -0.63241 " pathEditMode="relative" rAng="0" ptsTypes="AA">
                                      <p:cBhvr>
                                        <p:cTn id="6" dur="2000" fill="hold"/>
                                        <p:tgtEl>
                                          <p:spTgt spid="3"/>
                                        </p:tgtEl>
                                        <p:attrNameLst>
                                          <p:attrName>ppt_x</p:attrName>
                                          <p:attrName>ppt_y</p:attrName>
                                        </p:attrNameLst>
                                      </p:cBhvr>
                                      <p:rCtr x="0" y="-31620"/>
                                    </p:animMotion>
                                  </p:childTnLst>
                                </p:cTn>
                              </p:par>
                            </p:childTnLst>
                          </p:cTn>
                        </p:par>
                      </p:childTnLst>
                    </p:cTn>
                  </p:par>
                  <p:par>
                    <p:cTn id="7" fill="hold">
                      <p:stCondLst>
                        <p:cond delay="indefinite"/>
                      </p:stCondLst>
                      <p:childTnLst>
                        <p:par>
                          <p:cTn id="8" fill="hold">
                            <p:stCondLst>
                              <p:cond delay="0"/>
                            </p:stCondLst>
                            <p:childTnLst>
                              <p:par>
                                <p:cTn id="9" presetID="64" presetClass="path" presetSubtype="0" fill="hold" grpId="1" nodeType="clickEffect">
                                  <p:stCondLst>
                                    <p:cond delay="0"/>
                                  </p:stCondLst>
                                  <p:childTnLst>
                                    <p:animMotion origin="layout" path="M 0 -0.63241 L 0 -1.24352 " pathEditMode="relative" rAng="0" ptsTypes="AA">
                                      <p:cBhvr>
                                        <p:cTn id="10" dur="2000" fill="hold"/>
                                        <p:tgtEl>
                                          <p:spTgt spid="3"/>
                                        </p:tgtEl>
                                        <p:attrNameLst>
                                          <p:attrName>ppt_x</p:attrName>
                                          <p:attrName>ppt_y</p:attrName>
                                        </p:attrNameLst>
                                      </p:cBhvr>
                                      <p:rCtr x="0" y="-305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2212" y="2045077"/>
            <a:ext cx="8099577" cy="3539430"/>
          </a:xfrm>
          <a:prstGeom prst="rect">
            <a:avLst/>
          </a:prstGeom>
        </p:spPr>
        <p:txBody>
          <a:bodyPr>
            <a:spAutoFit/>
          </a:bodyPr>
          <a:lstStyle/>
          <a:p>
            <a:r>
              <a:rPr lang="en-US" sz="2800" b="1" baseline="30000" dirty="0" smtClean="0">
                <a:latin typeface="Palatino Linotype" panose="02040502050505030304" pitchFamily="18" charset="0"/>
              </a:rPr>
              <a:t>8</a:t>
            </a:r>
            <a:r>
              <a:rPr lang="en-US" sz="2800" b="1" baseline="30000" dirty="0">
                <a:latin typeface="Palatino Linotype" panose="02040502050505030304" pitchFamily="18" charset="0"/>
              </a:rPr>
              <a:t> </a:t>
            </a:r>
            <a:r>
              <a:rPr lang="en-US" sz="2800" b="1" dirty="0">
                <a:latin typeface="Palatino Linotype" panose="02040502050505030304" pitchFamily="18" charset="0"/>
              </a:rPr>
              <a:t>Neglecting the commandment of God</a:t>
            </a:r>
            <a:r>
              <a:rPr lang="en-US" sz="2800" dirty="0">
                <a:latin typeface="Palatino Linotype" panose="02040502050505030304" pitchFamily="18" charset="0"/>
              </a:rPr>
              <a:t>, you hold to the </a:t>
            </a:r>
            <a:r>
              <a:rPr lang="en-US" sz="2800" u="sng" dirty="0">
                <a:latin typeface="Palatino Linotype" panose="02040502050505030304" pitchFamily="18" charset="0"/>
              </a:rPr>
              <a:t>tradition of men</a:t>
            </a:r>
            <a:r>
              <a:rPr lang="en-US" sz="2800" dirty="0" smtClean="0">
                <a:latin typeface="Palatino Linotype" panose="02040502050505030304" pitchFamily="18" charset="0"/>
              </a:rPr>
              <a:t>.</a:t>
            </a:r>
          </a:p>
          <a:p>
            <a:endParaRPr lang="en-US" sz="2800" dirty="0">
              <a:latin typeface="Palatino Linotype" panose="02040502050505030304" pitchFamily="18" charset="0"/>
            </a:endParaRPr>
          </a:p>
          <a:p>
            <a:r>
              <a:rPr lang="en-US" sz="2800" b="1" baseline="30000" dirty="0" smtClean="0">
                <a:latin typeface="Palatino Linotype" panose="02040502050505030304" pitchFamily="18" charset="0"/>
              </a:rPr>
              <a:t>9 </a:t>
            </a:r>
            <a:r>
              <a:rPr lang="en-US" sz="2800" b="1" dirty="0" smtClean="0">
                <a:latin typeface="Palatino Linotype" panose="02040502050505030304" pitchFamily="18" charset="0"/>
              </a:rPr>
              <a:t>…setting </a:t>
            </a:r>
            <a:r>
              <a:rPr lang="en-US" sz="2800" b="1" dirty="0">
                <a:latin typeface="Palatino Linotype" panose="02040502050505030304" pitchFamily="18" charset="0"/>
              </a:rPr>
              <a:t>aside the commandment of God</a:t>
            </a:r>
            <a:r>
              <a:rPr lang="en-US" sz="2800" dirty="0">
                <a:latin typeface="Palatino Linotype" panose="02040502050505030304" pitchFamily="18" charset="0"/>
              </a:rPr>
              <a:t> in order to keep </a:t>
            </a:r>
            <a:r>
              <a:rPr lang="en-US" sz="2800" u="sng" dirty="0">
                <a:latin typeface="Palatino Linotype" panose="02040502050505030304" pitchFamily="18" charset="0"/>
              </a:rPr>
              <a:t>your tradition</a:t>
            </a:r>
            <a:r>
              <a:rPr lang="en-US" sz="2800" dirty="0" smtClean="0">
                <a:latin typeface="Palatino Linotype" panose="02040502050505030304" pitchFamily="18" charset="0"/>
              </a:rPr>
              <a:t>.</a:t>
            </a:r>
          </a:p>
          <a:p>
            <a:endParaRPr lang="en-US" sz="2800" dirty="0">
              <a:latin typeface="Palatino Linotype" panose="02040502050505030304" pitchFamily="18" charset="0"/>
            </a:endParaRPr>
          </a:p>
          <a:p>
            <a:r>
              <a:rPr lang="en-US" sz="2800" b="1" baseline="30000" dirty="0" smtClean="0">
                <a:latin typeface="Palatino Linotype" panose="02040502050505030304" pitchFamily="18" charset="0"/>
              </a:rPr>
              <a:t>13</a:t>
            </a:r>
            <a:r>
              <a:rPr lang="en-US" sz="2800" b="1" baseline="30000" dirty="0">
                <a:latin typeface="Palatino Linotype" panose="02040502050505030304" pitchFamily="18" charset="0"/>
              </a:rPr>
              <a:t> </a:t>
            </a:r>
            <a:r>
              <a:rPr lang="en-US" sz="2800" dirty="0">
                <a:latin typeface="Palatino Linotype" panose="02040502050505030304" pitchFamily="18" charset="0"/>
              </a:rPr>
              <a:t>thus </a:t>
            </a:r>
            <a:r>
              <a:rPr lang="en-US" sz="2800" b="1" dirty="0">
                <a:latin typeface="Palatino Linotype" panose="02040502050505030304" pitchFamily="18" charset="0"/>
              </a:rPr>
              <a:t>invalidating the word of God</a:t>
            </a:r>
            <a:r>
              <a:rPr lang="en-US" sz="2800" dirty="0">
                <a:latin typeface="Palatino Linotype" panose="02040502050505030304" pitchFamily="18" charset="0"/>
              </a:rPr>
              <a:t> by </a:t>
            </a:r>
            <a:r>
              <a:rPr lang="en-US" sz="2800" u="sng" dirty="0">
                <a:latin typeface="Palatino Linotype" panose="02040502050505030304" pitchFamily="18" charset="0"/>
              </a:rPr>
              <a:t>your </a:t>
            </a:r>
            <a:r>
              <a:rPr lang="en-US" sz="2800" u="sng" dirty="0" smtClean="0">
                <a:latin typeface="Palatino Linotype" panose="02040502050505030304" pitchFamily="18" charset="0"/>
              </a:rPr>
              <a:t>tradition</a:t>
            </a:r>
            <a:endParaRPr lang="en-US" sz="2800" dirty="0">
              <a:latin typeface="Palatino Linotype" panose="02040502050505030304" pitchFamily="18" charset="0"/>
            </a:endParaRPr>
          </a:p>
        </p:txBody>
      </p:sp>
      <p:sp>
        <p:nvSpPr>
          <p:cNvPr id="7" name="Rectangle 6"/>
          <p:cNvSpPr/>
          <p:nvPr/>
        </p:nvSpPr>
        <p:spPr>
          <a:xfrm>
            <a:off x="0" y="709715"/>
            <a:ext cx="9144000" cy="1347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533400" y="931575"/>
            <a:ext cx="5532120" cy="523220"/>
          </a:xfrm>
          <a:prstGeom prst="rect">
            <a:avLst/>
          </a:prstGeom>
        </p:spPr>
        <p:txBody>
          <a:bodyPr>
            <a:spAutoFit/>
          </a:bodyPr>
          <a:lstStyle/>
          <a:p>
            <a:r>
              <a:rPr lang="en-US" sz="2800" b="1" dirty="0" smtClean="0"/>
              <a:t>Jesus’ use of the word </a:t>
            </a:r>
            <a:r>
              <a:rPr lang="en-US" sz="2800" b="1" i="1" dirty="0" smtClean="0"/>
              <a:t>“Tradition”</a:t>
            </a:r>
            <a:endParaRPr lang="en-US" i="1" dirty="0"/>
          </a:p>
        </p:txBody>
      </p:sp>
      <p:sp>
        <p:nvSpPr>
          <p:cNvPr id="6" name="Rectangle 5"/>
          <p:cNvSpPr/>
          <p:nvPr/>
        </p:nvSpPr>
        <p:spPr>
          <a:xfrm>
            <a:off x="533400" y="1534180"/>
            <a:ext cx="1351652" cy="523220"/>
          </a:xfrm>
          <a:prstGeom prst="rect">
            <a:avLst/>
          </a:prstGeom>
        </p:spPr>
        <p:txBody>
          <a:bodyPr wrap="none">
            <a:spAutoFit/>
          </a:bodyPr>
          <a:lstStyle/>
          <a:p>
            <a:r>
              <a:rPr lang="en-US" sz="2800" b="1" dirty="0" smtClean="0">
                <a:latin typeface="Palatino Linotype" panose="02040502050505030304" pitchFamily="18" charset="0"/>
              </a:rPr>
              <a:t>Mark 7</a:t>
            </a:r>
            <a:endParaRPr lang="en-US" sz="2800" b="1" dirty="0"/>
          </a:p>
        </p:txBody>
      </p:sp>
      <p:sp>
        <p:nvSpPr>
          <p:cNvPr id="2" name="TextBox 1"/>
          <p:cNvSpPr txBox="1"/>
          <p:nvPr/>
        </p:nvSpPr>
        <p:spPr>
          <a:xfrm>
            <a:off x="381000" y="5638800"/>
            <a:ext cx="8382000" cy="954107"/>
          </a:xfrm>
          <a:prstGeom prst="rect">
            <a:avLst/>
          </a:prstGeom>
          <a:noFill/>
        </p:spPr>
        <p:txBody>
          <a:bodyPr wrap="square" rtlCol="0">
            <a:spAutoFit/>
          </a:bodyPr>
          <a:lstStyle/>
          <a:p>
            <a:pPr algn="ctr"/>
            <a:r>
              <a:rPr lang="en-US" sz="2800" b="1" dirty="0" smtClean="0"/>
              <a:t>IT IS WRONG TO FOLLOW RELIGIOUS TRADITION THAT IS CONTRARY TO GOD’S WORD</a:t>
            </a:r>
            <a:endParaRPr lang="en-US" sz="2800" b="1" dirty="0"/>
          </a:p>
        </p:txBody>
      </p:sp>
    </p:spTree>
    <p:extLst>
      <p:ext uri="{BB962C8B-B14F-4D97-AF65-F5344CB8AC3E}">
        <p14:creationId xmlns:p14="http://schemas.microsoft.com/office/powerpoint/2010/main" val="163878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2212" y="2133600"/>
            <a:ext cx="8099577" cy="954107"/>
          </a:xfrm>
          <a:prstGeom prst="rect">
            <a:avLst/>
          </a:prstGeom>
        </p:spPr>
        <p:txBody>
          <a:bodyPr>
            <a:spAutoFit/>
          </a:bodyPr>
          <a:lstStyle/>
          <a:p>
            <a:r>
              <a:rPr lang="en-US" sz="2800" dirty="0" smtClean="0">
                <a:latin typeface="Palatino Linotype" panose="02040502050505030304" pitchFamily="18" charset="0"/>
              </a:rPr>
              <a:t>‘</a:t>
            </a:r>
            <a:r>
              <a:rPr lang="en-US" sz="2800" cap="small" dirty="0" smtClean="0">
                <a:latin typeface="Palatino Linotype" panose="02040502050505030304" pitchFamily="18" charset="0"/>
              </a:rPr>
              <a:t>But in vain do they worship Me</a:t>
            </a:r>
            <a:r>
              <a:rPr lang="en-US" sz="2800" dirty="0" smtClean="0">
                <a:latin typeface="Palatino Linotype" panose="02040502050505030304" pitchFamily="18" charset="0"/>
              </a:rPr>
              <a:t>,</a:t>
            </a:r>
            <a:br>
              <a:rPr lang="en-US" sz="2800" dirty="0" smtClean="0">
                <a:latin typeface="Palatino Linotype" panose="02040502050505030304" pitchFamily="18" charset="0"/>
              </a:rPr>
            </a:br>
            <a:r>
              <a:rPr lang="en-US" sz="2800" cap="small" dirty="0" smtClean="0">
                <a:latin typeface="Palatino Linotype" panose="02040502050505030304" pitchFamily="18" charset="0"/>
              </a:rPr>
              <a:t>Teaching as doctrines the precepts of men</a:t>
            </a:r>
            <a:r>
              <a:rPr lang="en-US" sz="2800" dirty="0" smtClean="0">
                <a:latin typeface="Palatino Linotype" panose="02040502050505030304" pitchFamily="18" charset="0"/>
              </a:rPr>
              <a:t>.’</a:t>
            </a:r>
            <a:endParaRPr lang="en-US" sz="2800" dirty="0">
              <a:latin typeface="Palatino Linotype" panose="02040502050505030304" pitchFamily="18" charset="0"/>
            </a:endParaRPr>
          </a:p>
        </p:txBody>
      </p:sp>
      <p:sp>
        <p:nvSpPr>
          <p:cNvPr id="7" name="Rectangle 6"/>
          <p:cNvSpPr/>
          <p:nvPr/>
        </p:nvSpPr>
        <p:spPr>
          <a:xfrm>
            <a:off x="0" y="709715"/>
            <a:ext cx="9144000" cy="1347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533400" y="931575"/>
            <a:ext cx="5532120" cy="523220"/>
          </a:xfrm>
          <a:prstGeom prst="rect">
            <a:avLst/>
          </a:prstGeom>
        </p:spPr>
        <p:txBody>
          <a:bodyPr>
            <a:spAutoFit/>
          </a:bodyPr>
          <a:lstStyle/>
          <a:p>
            <a:r>
              <a:rPr lang="en-US" sz="2800" b="1" dirty="0" smtClean="0"/>
              <a:t>Jesus’ use of the word </a:t>
            </a:r>
            <a:r>
              <a:rPr lang="en-US" sz="2800" b="1" i="1" dirty="0" smtClean="0"/>
              <a:t>“Tradition”</a:t>
            </a:r>
            <a:endParaRPr lang="en-US" i="1" dirty="0"/>
          </a:p>
        </p:txBody>
      </p:sp>
      <p:sp>
        <p:nvSpPr>
          <p:cNvPr id="6" name="Rectangle 5"/>
          <p:cNvSpPr/>
          <p:nvPr/>
        </p:nvSpPr>
        <p:spPr>
          <a:xfrm>
            <a:off x="533400" y="1534180"/>
            <a:ext cx="1351652" cy="523220"/>
          </a:xfrm>
          <a:prstGeom prst="rect">
            <a:avLst/>
          </a:prstGeom>
        </p:spPr>
        <p:txBody>
          <a:bodyPr wrap="none">
            <a:spAutoFit/>
          </a:bodyPr>
          <a:lstStyle/>
          <a:p>
            <a:r>
              <a:rPr lang="en-US" sz="2800" b="1" dirty="0" smtClean="0">
                <a:latin typeface="Palatino Linotype" panose="02040502050505030304" pitchFamily="18" charset="0"/>
              </a:rPr>
              <a:t>Mark 7</a:t>
            </a:r>
            <a:endParaRPr lang="en-US" sz="2800" b="1" dirty="0"/>
          </a:p>
        </p:txBody>
      </p:sp>
      <p:sp>
        <p:nvSpPr>
          <p:cNvPr id="2" name="TextBox 1"/>
          <p:cNvSpPr txBox="1"/>
          <p:nvPr/>
        </p:nvSpPr>
        <p:spPr>
          <a:xfrm>
            <a:off x="381000" y="5638800"/>
            <a:ext cx="8382000" cy="954107"/>
          </a:xfrm>
          <a:prstGeom prst="rect">
            <a:avLst/>
          </a:prstGeom>
          <a:noFill/>
        </p:spPr>
        <p:txBody>
          <a:bodyPr wrap="square" rtlCol="0">
            <a:spAutoFit/>
          </a:bodyPr>
          <a:lstStyle/>
          <a:p>
            <a:pPr algn="ctr"/>
            <a:r>
              <a:rPr lang="en-US" sz="2800" b="1" dirty="0" smtClean="0"/>
              <a:t>IT IS WRONG TO EQUATE HUMAN TRADITION WITH GOD’S WORD</a:t>
            </a:r>
            <a:endParaRPr lang="en-US" sz="2800" b="1" dirty="0"/>
          </a:p>
        </p:txBody>
      </p:sp>
      <p:sp>
        <p:nvSpPr>
          <p:cNvPr id="8" name="TextBox 7"/>
          <p:cNvSpPr txBox="1"/>
          <p:nvPr/>
        </p:nvSpPr>
        <p:spPr>
          <a:xfrm>
            <a:off x="228600" y="3657600"/>
            <a:ext cx="8686800" cy="1200329"/>
          </a:xfrm>
          <a:prstGeom prst="rect">
            <a:avLst/>
          </a:prstGeom>
          <a:noFill/>
        </p:spPr>
        <p:txBody>
          <a:bodyPr wrap="square" rtlCol="0">
            <a:spAutoFit/>
          </a:bodyPr>
          <a:lstStyle/>
          <a:p>
            <a:r>
              <a:rPr lang="en-US" sz="2400" u="sng" dirty="0" smtClean="0">
                <a:latin typeface="Antique Olive" panose="020B0603020204030204" pitchFamily="34" charset="0"/>
              </a:rPr>
              <a:t>Catholic Catechism</a:t>
            </a:r>
            <a:r>
              <a:rPr lang="en-US" sz="2400" dirty="0" smtClean="0">
                <a:latin typeface="Antique Olive" panose="020B0603020204030204" pitchFamily="34" charset="0"/>
              </a:rPr>
              <a:t>:</a:t>
            </a:r>
          </a:p>
          <a:p>
            <a:r>
              <a:rPr lang="en-US" sz="2400" dirty="0" smtClean="0">
                <a:latin typeface="Antique Olive" panose="020B0603020204030204" pitchFamily="34" charset="0"/>
              </a:rPr>
              <a:t>“The Bible and Sacred Tradition are of equal authority because they are equally the word of God”</a:t>
            </a:r>
            <a:endParaRPr lang="en-US" sz="2400" dirty="0">
              <a:latin typeface="Antique Olive" panose="020B0603020204030204" pitchFamily="34" charset="0"/>
            </a:endParaRPr>
          </a:p>
        </p:txBody>
      </p:sp>
    </p:spTree>
    <p:extLst>
      <p:ext uri="{BB962C8B-B14F-4D97-AF65-F5344CB8AC3E}">
        <p14:creationId xmlns:p14="http://schemas.microsoft.com/office/powerpoint/2010/main" val="440342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2212" y="2133600"/>
            <a:ext cx="8099577" cy="954107"/>
          </a:xfrm>
          <a:prstGeom prst="rect">
            <a:avLst/>
          </a:prstGeom>
        </p:spPr>
        <p:txBody>
          <a:bodyPr>
            <a:spAutoFit/>
          </a:bodyPr>
          <a:lstStyle/>
          <a:p>
            <a:r>
              <a:rPr lang="en-US" sz="2800" dirty="0" smtClean="0">
                <a:latin typeface="Palatino Linotype" panose="02040502050505030304" pitchFamily="18" charset="0"/>
              </a:rPr>
              <a:t>‘</a:t>
            </a:r>
            <a:r>
              <a:rPr lang="en-US" sz="2800" cap="small" dirty="0" smtClean="0">
                <a:latin typeface="Palatino Linotype" panose="02040502050505030304" pitchFamily="18" charset="0"/>
              </a:rPr>
              <a:t>But in vain do they worship Me</a:t>
            </a:r>
            <a:r>
              <a:rPr lang="en-US" sz="2800" dirty="0" smtClean="0">
                <a:latin typeface="Palatino Linotype" panose="02040502050505030304" pitchFamily="18" charset="0"/>
              </a:rPr>
              <a:t>,</a:t>
            </a:r>
            <a:br>
              <a:rPr lang="en-US" sz="2800" dirty="0" smtClean="0">
                <a:latin typeface="Palatino Linotype" panose="02040502050505030304" pitchFamily="18" charset="0"/>
              </a:rPr>
            </a:br>
            <a:r>
              <a:rPr lang="en-US" sz="2800" cap="small" dirty="0" smtClean="0">
                <a:latin typeface="Palatino Linotype" panose="02040502050505030304" pitchFamily="18" charset="0"/>
              </a:rPr>
              <a:t>Teaching as doctrines the precepts of men</a:t>
            </a:r>
            <a:r>
              <a:rPr lang="en-US" sz="2800" dirty="0" smtClean="0">
                <a:latin typeface="Palatino Linotype" panose="02040502050505030304" pitchFamily="18" charset="0"/>
              </a:rPr>
              <a:t>.’</a:t>
            </a:r>
            <a:endParaRPr lang="en-US" sz="2800" dirty="0">
              <a:latin typeface="Palatino Linotype" panose="02040502050505030304" pitchFamily="18" charset="0"/>
            </a:endParaRPr>
          </a:p>
        </p:txBody>
      </p:sp>
      <p:sp>
        <p:nvSpPr>
          <p:cNvPr id="7" name="Rectangle 6"/>
          <p:cNvSpPr/>
          <p:nvPr/>
        </p:nvSpPr>
        <p:spPr>
          <a:xfrm>
            <a:off x="0" y="709715"/>
            <a:ext cx="9144000" cy="1347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533400" y="931575"/>
            <a:ext cx="5532120" cy="523220"/>
          </a:xfrm>
          <a:prstGeom prst="rect">
            <a:avLst/>
          </a:prstGeom>
        </p:spPr>
        <p:txBody>
          <a:bodyPr>
            <a:spAutoFit/>
          </a:bodyPr>
          <a:lstStyle/>
          <a:p>
            <a:r>
              <a:rPr lang="en-US" sz="2800" b="1" dirty="0" smtClean="0"/>
              <a:t>Jesus’ use of the word </a:t>
            </a:r>
            <a:r>
              <a:rPr lang="en-US" sz="2800" b="1" i="1" dirty="0" smtClean="0"/>
              <a:t>“Tradition”</a:t>
            </a:r>
            <a:endParaRPr lang="en-US" i="1" dirty="0"/>
          </a:p>
        </p:txBody>
      </p:sp>
      <p:sp>
        <p:nvSpPr>
          <p:cNvPr id="6" name="Rectangle 5"/>
          <p:cNvSpPr/>
          <p:nvPr/>
        </p:nvSpPr>
        <p:spPr>
          <a:xfrm>
            <a:off x="533400" y="1534180"/>
            <a:ext cx="1351652" cy="523220"/>
          </a:xfrm>
          <a:prstGeom prst="rect">
            <a:avLst/>
          </a:prstGeom>
        </p:spPr>
        <p:txBody>
          <a:bodyPr wrap="none">
            <a:spAutoFit/>
          </a:bodyPr>
          <a:lstStyle/>
          <a:p>
            <a:r>
              <a:rPr lang="en-US" sz="2800" b="1" dirty="0" smtClean="0">
                <a:latin typeface="Palatino Linotype" panose="02040502050505030304" pitchFamily="18" charset="0"/>
              </a:rPr>
              <a:t>Mark 7</a:t>
            </a:r>
            <a:endParaRPr lang="en-US" sz="2800" b="1" dirty="0"/>
          </a:p>
        </p:txBody>
      </p:sp>
      <p:sp>
        <p:nvSpPr>
          <p:cNvPr id="2" name="TextBox 1"/>
          <p:cNvSpPr txBox="1"/>
          <p:nvPr/>
        </p:nvSpPr>
        <p:spPr>
          <a:xfrm>
            <a:off x="381000" y="5638800"/>
            <a:ext cx="8382000" cy="954107"/>
          </a:xfrm>
          <a:prstGeom prst="rect">
            <a:avLst/>
          </a:prstGeom>
          <a:noFill/>
        </p:spPr>
        <p:txBody>
          <a:bodyPr wrap="square" rtlCol="0">
            <a:spAutoFit/>
          </a:bodyPr>
          <a:lstStyle/>
          <a:p>
            <a:pPr algn="ctr"/>
            <a:r>
              <a:rPr lang="en-US" sz="2800" b="1" dirty="0" smtClean="0"/>
              <a:t>IT IS WRONG TO EQUATE HUMAN TRADITION WITH GOD’S WORD</a:t>
            </a:r>
            <a:endParaRPr lang="en-US" sz="2800" b="1" dirty="0"/>
          </a:p>
        </p:txBody>
      </p:sp>
      <p:pic>
        <p:nvPicPr>
          <p:cNvPr id="9" name="Picture 2" descr="C:\Documents and Settings\Jeff Smelser\My Documents\wp\sermons\Thayer Street\timelinewhole.JPG"/>
          <p:cNvPicPr>
            <a:picLocks noChangeAspect="1" noChangeArrowheads="1"/>
          </p:cNvPicPr>
          <p:nvPr/>
        </p:nvPicPr>
        <p:blipFill>
          <a:blip r:embed="rId2" cstate="print"/>
          <a:srcRect/>
          <a:stretch>
            <a:fillRect/>
          </a:stretch>
        </p:blipFill>
        <p:spPr bwMode="auto">
          <a:xfrm>
            <a:off x="141288" y="3514725"/>
            <a:ext cx="7478712" cy="1362075"/>
          </a:xfrm>
          <a:prstGeom prst="rect">
            <a:avLst/>
          </a:prstGeom>
          <a:noFill/>
          <a:ln w="9525">
            <a:noFill/>
            <a:miter lim="800000"/>
            <a:headEnd/>
            <a:tailEnd/>
          </a:ln>
        </p:spPr>
      </p:pic>
      <p:pic>
        <p:nvPicPr>
          <p:cNvPr id="1026" name="Picture 2" descr="Image result for bibl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33" t="14489" b="19556"/>
          <a:stretch/>
        </p:blipFill>
        <p:spPr bwMode="auto">
          <a:xfrm rot="19399137">
            <a:off x="3162588" y="3933349"/>
            <a:ext cx="747711" cy="376392"/>
          </a:xfrm>
          <a:prstGeom prst="rect">
            <a:avLst/>
          </a:prstGeom>
          <a:noFill/>
          <a:extLst>
            <a:ext uri="{909E8E84-426E-40DD-AFC4-6F175D3DCCD1}">
              <a14:hiddenFill xmlns:a14="http://schemas.microsoft.com/office/drawing/2010/main">
                <a:solidFill>
                  <a:srgbClr val="FFFFFF"/>
                </a:solidFill>
              </a14:hiddenFill>
            </a:ext>
          </a:extLst>
        </p:spPr>
      </p:pic>
      <p:sp>
        <p:nvSpPr>
          <p:cNvPr id="11" name="Right Arrow Callout 10"/>
          <p:cNvSpPr/>
          <p:nvPr/>
        </p:nvSpPr>
        <p:spPr>
          <a:xfrm>
            <a:off x="3212689" y="3505200"/>
            <a:ext cx="3950112" cy="1066800"/>
          </a:xfrm>
          <a:prstGeom prst="rightArrowCallout">
            <a:avLst>
              <a:gd name="adj1" fmla="val 30530"/>
              <a:gd name="adj2" fmla="val 33296"/>
              <a:gd name="adj3" fmla="val 18088"/>
              <a:gd name="adj4" fmla="val 11295"/>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US" dirty="0">
              <a:solidFill>
                <a:srgbClr val="FF0000"/>
              </a:solidFill>
            </a:endParaRPr>
          </a:p>
        </p:txBody>
      </p:sp>
      <p:sp>
        <p:nvSpPr>
          <p:cNvPr id="12" name="TextBox 11"/>
          <p:cNvSpPr txBox="1"/>
          <p:nvPr/>
        </p:nvSpPr>
        <p:spPr>
          <a:xfrm>
            <a:off x="4572000" y="3931396"/>
            <a:ext cx="2460339" cy="210215"/>
          </a:xfrm>
          <a:prstGeom prst="rect">
            <a:avLst/>
          </a:prstGeom>
          <a:solidFill>
            <a:schemeClr val="bg1"/>
          </a:solidFill>
        </p:spPr>
        <p:txBody>
          <a:bodyPr wrap="square" lIns="0" tIns="0" rIns="0" bIns="0" rtlCol="0" anchor="ctr" anchorCtr="0">
            <a:spAutoFit/>
          </a:bodyPr>
          <a:lstStyle/>
          <a:p>
            <a:r>
              <a:rPr lang="en-US" sz="2000" b="1" dirty="0" smtClean="0">
                <a:solidFill>
                  <a:srgbClr val="FF0000"/>
                </a:solidFill>
                <a:effectLst>
                  <a:outerShdw blurRad="38100" dist="38100" dir="2700000" algn="tl">
                    <a:srgbClr val="000000">
                      <a:alpha val="43137"/>
                    </a:srgbClr>
                  </a:outerShdw>
                </a:effectLst>
              </a:rPr>
              <a:t>Written word of God</a:t>
            </a:r>
            <a:endParaRPr lang="en-US" sz="2000" b="1" dirty="0">
              <a:solidFill>
                <a:srgbClr val="FF0000"/>
              </a:solidFill>
              <a:effectLst>
                <a:outerShdw blurRad="38100" dist="38100" dir="2700000" algn="tl">
                  <a:srgbClr val="000000">
                    <a:alpha val="43137"/>
                  </a:srgbClr>
                </a:outerShdw>
              </a:effectLst>
            </a:endParaRPr>
          </a:p>
        </p:txBody>
      </p:sp>
      <p:sp>
        <p:nvSpPr>
          <p:cNvPr id="13" name="Curved Down Arrow 12"/>
          <p:cNvSpPr/>
          <p:nvPr/>
        </p:nvSpPr>
        <p:spPr>
          <a:xfrm>
            <a:off x="5187745" y="3306782"/>
            <a:ext cx="1898855" cy="4270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urved Down Arrow 13"/>
          <p:cNvSpPr/>
          <p:nvPr/>
        </p:nvSpPr>
        <p:spPr>
          <a:xfrm>
            <a:off x="5785459" y="3306782"/>
            <a:ext cx="1301141" cy="4270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Curved Down Arrow 14"/>
          <p:cNvSpPr/>
          <p:nvPr/>
        </p:nvSpPr>
        <p:spPr>
          <a:xfrm>
            <a:off x="6342710" y="3306782"/>
            <a:ext cx="667690" cy="4270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p:cNvSpPr txBox="1"/>
          <p:nvPr/>
        </p:nvSpPr>
        <p:spPr>
          <a:xfrm>
            <a:off x="5791200" y="3014245"/>
            <a:ext cx="1147766" cy="338555"/>
          </a:xfrm>
          <a:prstGeom prst="rect">
            <a:avLst/>
          </a:prstGeom>
          <a:noFill/>
        </p:spPr>
        <p:txBody>
          <a:bodyPr wrap="square" lIns="0" tIns="0" rIns="0" bIns="0" rtlCol="0" anchor="ctr" anchorCtr="0">
            <a:spAutoFit/>
          </a:bodyPr>
          <a:lstStyle/>
          <a:p>
            <a:r>
              <a:rPr lang="en-US" sz="2000" b="1" dirty="0" smtClean="0">
                <a:ln>
                  <a:solidFill>
                    <a:srgbClr val="002060"/>
                  </a:solidFill>
                </a:ln>
                <a:solidFill>
                  <a:srgbClr val="0070C0"/>
                </a:solidFill>
                <a:effectLst>
                  <a:outerShdw blurRad="38100" dist="38100" dir="2700000" algn="tl">
                    <a:srgbClr val="000000">
                      <a:alpha val="43137"/>
                    </a:srgbClr>
                  </a:outerShdw>
                </a:effectLst>
              </a:rPr>
              <a:t>Traditions</a:t>
            </a:r>
            <a:endParaRPr lang="en-US" sz="2000" b="1" dirty="0">
              <a:ln>
                <a:solidFill>
                  <a:srgbClr val="002060"/>
                </a:solidFill>
              </a:ln>
              <a:solidFill>
                <a:srgbClr val="0070C0"/>
              </a:solidFill>
              <a:effectLst>
                <a:outerShdw blurRad="38100" dist="38100" dir="2700000" algn="tl">
                  <a:srgbClr val="000000">
                    <a:alpha val="43137"/>
                  </a:srgbClr>
                </a:outerShdw>
              </a:effectLst>
            </a:endParaRPr>
          </a:p>
        </p:txBody>
      </p:sp>
      <p:sp>
        <p:nvSpPr>
          <p:cNvPr id="17" name="TextBox 16"/>
          <p:cNvSpPr txBox="1"/>
          <p:nvPr/>
        </p:nvSpPr>
        <p:spPr>
          <a:xfrm>
            <a:off x="6774180" y="3777593"/>
            <a:ext cx="922020" cy="489607"/>
          </a:xfrm>
          <a:prstGeom prst="rect">
            <a:avLst/>
          </a:prstGeom>
          <a:noFill/>
        </p:spPr>
        <p:txBody>
          <a:bodyPr wrap="square" rtlCol="0">
            <a:spAutoFit/>
          </a:bodyPr>
          <a:lstStyle/>
          <a:p>
            <a:pPr algn="ctr"/>
            <a:r>
              <a:rPr lang="en-US" sz="2800" b="1" dirty="0" smtClean="0"/>
              <a:t>2017</a:t>
            </a:r>
            <a:endParaRPr lang="en-US" sz="2400" b="1" dirty="0"/>
          </a:p>
        </p:txBody>
      </p:sp>
      <p:sp>
        <p:nvSpPr>
          <p:cNvPr id="19" name="Curved Down Arrow 18"/>
          <p:cNvSpPr/>
          <p:nvPr/>
        </p:nvSpPr>
        <p:spPr>
          <a:xfrm>
            <a:off x="5492545" y="3306782"/>
            <a:ext cx="1898855" cy="4270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Curved Down Arrow 19"/>
          <p:cNvSpPr/>
          <p:nvPr/>
        </p:nvSpPr>
        <p:spPr>
          <a:xfrm>
            <a:off x="6090259" y="3306782"/>
            <a:ext cx="1301141" cy="4270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Curved Down Arrow 20"/>
          <p:cNvSpPr/>
          <p:nvPr/>
        </p:nvSpPr>
        <p:spPr>
          <a:xfrm>
            <a:off x="6647510" y="3306782"/>
            <a:ext cx="667690" cy="42701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TextBox 21"/>
          <p:cNvSpPr txBox="1"/>
          <p:nvPr/>
        </p:nvSpPr>
        <p:spPr>
          <a:xfrm>
            <a:off x="6096000" y="3014245"/>
            <a:ext cx="1147766" cy="338555"/>
          </a:xfrm>
          <a:prstGeom prst="rect">
            <a:avLst/>
          </a:prstGeom>
          <a:noFill/>
        </p:spPr>
        <p:txBody>
          <a:bodyPr wrap="square" lIns="0" tIns="0" rIns="0" bIns="0" rtlCol="0" anchor="ctr" anchorCtr="0">
            <a:spAutoFit/>
          </a:bodyPr>
          <a:lstStyle/>
          <a:p>
            <a:r>
              <a:rPr lang="en-US" sz="2000" b="1" dirty="0" smtClean="0">
                <a:ln>
                  <a:solidFill>
                    <a:srgbClr val="002060"/>
                  </a:solidFill>
                </a:ln>
                <a:solidFill>
                  <a:srgbClr val="0070C0"/>
                </a:solidFill>
                <a:effectLst>
                  <a:outerShdw blurRad="38100" dist="38100" dir="2700000" algn="tl">
                    <a:srgbClr val="000000">
                      <a:alpha val="43137"/>
                    </a:srgbClr>
                  </a:outerShdw>
                </a:effectLst>
              </a:rPr>
              <a:t>Traditions</a:t>
            </a:r>
            <a:endParaRPr lang="en-US" sz="2000" b="1" dirty="0">
              <a:ln>
                <a:solidFill>
                  <a:srgbClr val="002060"/>
                </a:solidFill>
              </a:ln>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47690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par>
                          <p:cTn id="19" fill="hold">
                            <p:stCondLst>
                              <p:cond delay="500"/>
                            </p:stCondLst>
                            <p:childTnLst>
                              <p:par>
                                <p:cTn id="20" presetID="22" presetClass="entr" presetSubtype="8"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3"/>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6"/>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4"/>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5"/>
                                        </p:tgtEl>
                                        <p:attrNameLst>
                                          <p:attrName>style.visibility</p:attrName>
                                        </p:attrNameLst>
                                      </p:cBhvr>
                                      <p:to>
                                        <p:strVal val="hidden"/>
                                      </p:to>
                                    </p:set>
                                  </p:childTnLst>
                                </p:cTn>
                              </p:par>
                              <p:par>
                                <p:cTn id="37" presetID="35" presetClass="path" presetSubtype="0" accel="50000" decel="50000" fill="hold" nodeType="withEffect">
                                  <p:stCondLst>
                                    <p:cond delay="0"/>
                                  </p:stCondLst>
                                  <p:childTnLst>
                                    <p:animMotion origin="layout" path="M 4.44444E-6 4.44444E-6 L -0.46598 -0.0007 " pathEditMode="relative" rAng="0" ptsTypes="AA">
                                      <p:cBhvr>
                                        <p:cTn id="38" dur="2000" fill="hold"/>
                                        <p:tgtEl>
                                          <p:spTgt spid="9"/>
                                        </p:tgtEl>
                                        <p:attrNameLst>
                                          <p:attrName>ppt_x</p:attrName>
                                          <p:attrName>ppt_y</p:attrName>
                                        </p:attrNameLst>
                                      </p:cBhvr>
                                      <p:rCtr x="-23299" y="-46"/>
                                    </p:animMotion>
                                  </p:childTnLst>
                                </p:cTn>
                              </p:par>
                            </p:childTnLst>
                          </p:cTn>
                        </p:par>
                        <p:par>
                          <p:cTn id="39" fill="hold">
                            <p:stCondLst>
                              <p:cond delay="2000"/>
                            </p:stCondLst>
                            <p:childTnLst>
                              <p:par>
                                <p:cTn id="40" presetID="1" presetClass="entr" presetSubtype="0" fill="hold" nodeType="afterEffect">
                                  <p:stCondLst>
                                    <p:cond delay="0"/>
                                  </p:stCondLst>
                                  <p:childTnLst>
                                    <p:set>
                                      <p:cBhvr>
                                        <p:cTn id="41" dur="1" fill="hold">
                                          <p:stCondLst>
                                            <p:cond delay="0"/>
                                          </p:stCondLst>
                                        </p:cTn>
                                        <p:tgtEl>
                                          <p:spTgt spid="1026"/>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left)">
                                      <p:cBhvr>
                                        <p:cTn id="48" dur="500"/>
                                        <p:tgtEl>
                                          <p:spTgt spid="19"/>
                                        </p:tgtEl>
                                      </p:cBhvr>
                                    </p:animEffect>
                                  </p:childTnLst>
                                </p:cTn>
                              </p:par>
                            </p:childTnLst>
                          </p:cTn>
                        </p:par>
                        <p:par>
                          <p:cTn id="49" fill="hold">
                            <p:stCondLst>
                              <p:cond delay="500"/>
                            </p:stCondLst>
                            <p:childTnLst>
                              <p:par>
                                <p:cTn id="50" presetID="1" presetClass="entr" presetSubtype="0" fill="hold" grpId="0" nodeType="after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childTnLst>
                          </p:cTn>
                        </p:par>
                        <p:par>
                          <p:cTn id="52" fill="hold">
                            <p:stCondLst>
                              <p:cond delay="500"/>
                            </p:stCondLst>
                            <p:childTnLst>
                              <p:par>
                                <p:cTn id="53" presetID="22" presetClass="entr" presetSubtype="8" fill="hold" grpId="0" nodeType="after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left)">
                                      <p:cBhvr>
                                        <p:cTn id="55" dur="500"/>
                                        <p:tgtEl>
                                          <p:spTgt spid="20"/>
                                        </p:tgtEl>
                                      </p:cBhvr>
                                    </p:animEffect>
                                  </p:childTnLst>
                                </p:cTn>
                              </p:par>
                            </p:childTnLst>
                          </p:cTn>
                        </p:par>
                        <p:par>
                          <p:cTn id="56" fill="hold">
                            <p:stCondLst>
                              <p:cond delay="1000"/>
                            </p:stCondLst>
                            <p:childTnLst>
                              <p:par>
                                <p:cTn id="57" presetID="22" presetClass="entr" presetSubtype="8"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wipe(left)">
                                      <p:cBhvr>
                                        <p:cTn id="5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3" grpId="1" animBg="1"/>
      <p:bldP spid="14" grpId="0" animBg="1"/>
      <p:bldP spid="14" grpId="1" animBg="1"/>
      <p:bldP spid="15" grpId="0" animBg="1"/>
      <p:bldP spid="15" grpId="1" animBg="1"/>
      <p:bldP spid="16" grpId="0"/>
      <p:bldP spid="16" grpId="1"/>
      <p:bldP spid="17" grpId="0"/>
      <p:bldP spid="19" grpId="0" animBg="1"/>
      <p:bldP spid="20" grpId="0" animBg="1"/>
      <p:bldP spid="21" grpId="0" animBg="1"/>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533400" y="931575"/>
            <a:ext cx="8229600" cy="3385542"/>
          </a:xfrm>
          <a:prstGeom prst="rect">
            <a:avLst/>
          </a:prstGeom>
        </p:spPr>
        <p:txBody>
          <a:bodyPr wrap="square">
            <a:spAutoFit/>
          </a:bodyPr>
          <a:lstStyle/>
          <a:p>
            <a:r>
              <a:rPr lang="en-US" sz="2800" b="1" dirty="0" smtClean="0"/>
              <a:t>So far then, </a:t>
            </a:r>
          </a:p>
          <a:p>
            <a:endParaRPr lang="en-US" sz="2800" b="1" dirty="0" smtClean="0"/>
          </a:p>
          <a:p>
            <a:r>
              <a:rPr lang="en-US" sz="2800" b="1" dirty="0" smtClean="0"/>
              <a:t>	</a:t>
            </a:r>
            <a:r>
              <a:rPr lang="en-US" sz="2800" b="1" i="1" u="sng" dirty="0" smtClean="0"/>
              <a:t>traditions from God</a:t>
            </a:r>
          </a:p>
          <a:p>
            <a:r>
              <a:rPr lang="en-US" sz="2800" b="1" dirty="0" smtClean="0"/>
              <a:t>		Keep them!</a:t>
            </a:r>
          </a:p>
          <a:p>
            <a:endParaRPr lang="en-US" sz="2800" b="1" dirty="0"/>
          </a:p>
          <a:p>
            <a:r>
              <a:rPr lang="en-US" sz="2800" b="1" dirty="0" smtClean="0"/>
              <a:t>	</a:t>
            </a:r>
            <a:r>
              <a:rPr lang="en-US" sz="2800" b="1" u="sng" dirty="0" smtClean="0"/>
              <a:t>traditions from men</a:t>
            </a:r>
          </a:p>
          <a:p>
            <a:r>
              <a:rPr lang="en-US" sz="2800" b="1" i="1" dirty="0"/>
              <a:t>	</a:t>
            </a:r>
            <a:r>
              <a:rPr lang="en-US" sz="2800" b="1" i="1" dirty="0" smtClean="0"/>
              <a:t>	Don’t equate them with God’s word!</a:t>
            </a:r>
          </a:p>
          <a:p>
            <a:endParaRPr lang="en-US" i="1" dirty="0"/>
          </a:p>
        </p:txBody>
      </p:sp>
    </p:spTree>
    <p:extLst>
      <p:ext uri="{BB962C8B-B14F-4D97-AF65-F5344CB8AC3E}">
        <p14:creationId xmlns:p14="http://schemas.microsoft.com/office/powerpoint/2010/main" val="812886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533400" y="931575"/>
            <a:ext cx="8229600" cy="523220"/>
          </a:xfrm>
          <a:prstGeom prst="rect">
            <a:avLst/>
          </a:prstGeom>
        </p:spPr>
        <p:txBody>
          <a:bodyPr wrap="square">
            <a:spAutoFit/>
          </a:bodyPr>
          <a:lstStyle/>
          <a:p>
            <a:r>
              <a:rPr lang="en-US" sz="2800" b="1" dirty="0" smtClean="0"/>
              <a:t>TRADITION DOESN’T MAKE SOMETHING RIGHT</a:t>
            </a:r>
            <a:endParaRPr lang="en-US" i="1" dirty="0"/>
          </a:p>
        </p:txBody>
      </p:sp>
      <p:sp>
        <p:nvSpPr>
          <p:cNvPr id="6" name="Rectangle 5"/>
          <p:cNvSpPr/>
          <p:nvPr/>
        </p:nvSpPr>
        <p:spPr>
          <a:xfrm>
            <a:off x="1143000" y="1371600"/>
            <a:ext cx="6324600" cy="1446550"/>
          </a:xfrm>
          <a:prstGeom prst="rect">
            <a:avLst/>
          </a:prstGeom>
        </p:spPr>
        <p:txBody>
          <a:bodyPr wrap="square">
            <a:spAutoFit/>
          </a:bodyPr>
          <a:lstStyle/>
          <a:p>
            <a:pPr marL="342900" indent="-342900">
              <a:buFont typeface="Arial" panose="020B0604020202020204" pitchFamily="34" charset="0"/>
              <a:buChar char="•"/>
            </a:pPr>
            <a:r>
              <a:rPr lang="en-US" sz="2400" b="1" dirty="0" smtClean="0"/>
              <a:t>Amish Traditions</a:t>
            </a:r>
          </a:p>
          <a:p>
            <a:pPr marL="342900" indent="-342900">
              <a:buFont typeface="Arial" panose="020B0604020202020204" pitchFamily="34" charset="0"/>
              <a:buChar char="•"/>
            </a:pPr>
            <a:r>
              <a:rPr lang="en-US" sz="2400" b="1" dirty="0" smtClean="0"/>
              <a:t>The Ham</a:t>
            </a:r>
          </a:p>
          <a:p>
            <a:pPr marL="342900" indent="-342900">
              <a:buFont typeface="Arial" panose="020B0604020202020204" pitchFamily="34" charset="0"/>
              <a:buChar char="•"/>
            </a:pPr>
            <a:r>
              <a:rPr lang="en-US" sz="2400" b="1" i="1" dirty="0" smtClean="0"/>
              <a:t>1800 years of history doesn’t make it right</a:t>
            </a:r>
          </a:p>
          <a:p>
            <a:pPr marL="342900" indent="-342900">
              <a:buFont typeface="Arial" panose="020B0604020202020204" pitchFamily="34" charset="0"/>
              <a:buChar char="•"/>
            </a:pPr>
            <a:endParaRPr lang="en-US" sz="1600" i="1" dirty="0"/>
          </a:p>
        </p:txBody>
      </p:sp>
      <p:pic>
        <p:nvPicPr>
          <p:cNvPr id="7" name="Picture 2" descr="C:\Documents and Settings\Jeff Smelser\My Documents\wp\sermons\Thayer Street\timelinewhole.JPG"/>
          <p:cNvPicPr>
            <a:picLocks noChangeAspect="1" noChangeArrowheads="1"/>
          </p:cNvPicPr>
          <p:nvPr/>
        </p:nvPicPr>
        <p:blipFill rotWithShape="1">
          <a:blip r:embed="rId2" cstate="print"/>
          <a:srcRect l="41923"/>
          <a:stretch/>
        </p:blipFill>
        <p:spPr bwMode="auto">
          <a:xfrm>
            <a:off x="0" y="2752725"/>
            <a:ext cx="4343400" cy="1362075"/>
          </a:xfrm>
          <a:prstGeom prst="rect">
            <a:avLst/>
          </a:prstGeom>
          <a:noFill/>
          <a:ln w="9525">
            <a:noFill/>
            <a:miter lim="800000"/>
            <a:headEnd/>
            <a:tailEnd/>
          </a:ln>
        </p:spPr>
      </p:pic>
      <p:sp>
        <p:nvSpPr>
          <p:cNvPr id="8" name="TextBox 7"/>
          <p:cNvSpPr txBox="1"/>
          <p:nvPr/>
        </p:nvSpPr>
        <p:spPr>
          <a:xfrm>
            <a:off x="7612380" y="3091793"/>
            <a:ext cx="922020" cy="489607"/>
          </a:xfrm>
          <a:prstGeom prst="rect">
            <a:avLst/>
          </a:prstGeom>
          <a:noFill/>
        </p:spPr>
        <p:txBody>
          <a:bodyPr wrap="square" rtlCol="0">
            <a:spAutoFit/>
          </a:bodyPr>
          <a:lstStyle/>
          <a:p>
            <a:pPr algn="ctr"/>
            <a:r>
              <a:rPr lang="en-US" sz="2800" b="1" dirty="0" smtClean="0"/>
              <a:t>2017</a:t>
            </a:r>
            <a:endParaRPr lang="en-US" sz="2400" b="1" dirty="0"/>
          </a:p>
        </p:txBody>
      </p:sp>
      <p:sp>
        <p:nvSpPr>
          <p:cNvPr id="2" name="Curved Down Arrow 1"/>
          <p:cNvSpPr/>
          <p:nvPr/>
        </p:nvSpPr>
        <p:spPr>
          <a:xfrm flipH="1">
            <a:off x="4953000" y="2679944"/>
            <a:ext cx="3042666" cy="52045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4648200" y="3091793"/>
            <a:ext cx="922020" cy="523220"/>
          </a:xfrm>
          <a:prstGeom prst="rect">
            <a:avLst/>
          </a:prstGeom>
          <a:noFill/>
        </p:spPr>
        <p:txBody>
          <a:bodyPr wrap="square" rtlCol="0">
            <a:spAutoFit/>
          </a:bodyPr>
          <a:lstStyle/>
          <a:p>
            <a:pPr algn="ctr"/>
            <a:r>
              <a:rPr lang="en-US" sz="2800" b="1" dirty="0" smtClean="0"/>
              <a:t>200</a:t>
            </a:r>
            <a:endParaRPr lang="en-US" sz="2400" b="1" dirty="0"/>
          </a:p>
        </p:txBody>
      </p:sp>
      <p:sp>
        <p:nvSpPr>
          <p:cNvPr id="10" name="Curved Down Arrow 9"/>
          <p:cNvSpPr/>
          <p:nvPr/>
        </p:nvSpPr>
        <p:spPr>
          <a:xfrm flipH="1">
            <a:off x="6781800" y="2667000"/>
            <a:ext cx="1173078" cy="52045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6477000" y="3091793"/>
            <a:ext cx="922020" cy="523220"/>
          </a:xfrm>
          <a:prstGeom prst="rect">
            <a:avLst/>
          </a:prstGeom>
          <a:noFill/>
        </p:spPr>
        <p:txBody>
          <a:bodyPr wrap="square" rtlCol="0">
            <a:spAutoFit/>
          </a:bodyPr>
          <a:lstStyle/>
          <a:p>
            <a:pPr algn="ctr"/>
            <a:r>
              <a:rPr lang="en-US" sz="2800" b="1" dirty="0" smtClean="0"/>
              <a:t>1500</a:t>
            </a:r>
            <a:endParaRPr lang="en-US" sz="2400" b="1" dirty="0"/>
          </a:p>
        </p:txBody>
      </p:sp>
      <p:pic>
        <p:nvPicPr>
          <p:cNvPr id="12" name="Picture 2" descr="Image result for bibl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33" t="14489" b="19556"/>
          <a:stretch/>
        </p:blipFill>
        <p:spPr bwMode="auto">
          <a:xfrm rot="19399137">
            <a:off x="4000788" y="3234059"/>
            <a:ext cx="747711" cy="376392"/>
          </a:xfrm>
          <a:prstGeom prst="rect">
            <a:avLst/>
          </a:prstGeom>
          <a:noFill/>
          <a:extLst>
            <a:ext uri="{909E8E84-426E-40DD-AFC4-6F175D3DCCD1}">
              <a14:hiddenFill xmlns:a14="http://schemas.microsoft.com/office/drawing/2010/main">
                <a:solidFill>
                  <a:srgbClr val="FFFFFF"/>
                </a:solidFill>
              </a14:hiddenFill>
            </a:ext>
          </a:extLst>
        </p:spPr>
      </p:pic>
      <p:sp>
        <p:nvSpPr>
          <p:cNvPr id="13" name="Curved Down Arrow 12"/>
          <p:cNvSpPr/>
          <p:nvPr/>
        </p:nvSpPr>
        <p:spPr>
          <a:xfrm flipH="1">
            <a:off x="4267200" y="2667000"/>
            <a:ext cx="3681626" cy="520456"/>
          </a:xfrm>
          <a:prstGeom prst="curved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5267619" y="2819400"/>
            <a:ext cx="1460378" cy="2867340"/>
          </a:xfrm>
          <a:prstGeom prst="rect">
            <a:avLst/>
          </a:prstGeom>
          <a:noFill/>
        </p:spPr>
        <p:txBody>
          <a:bodyPr wrap="square" rtlCol="0">
            <a:spAutoFit/>
          </a:bodyPr>
          <a:lstStyle/>
          <a:p>
            <a:pPr algn="ctr"/>
            <a:r>
              <a:rPr lang="en-US" sz="2200" dirty="0" smtClean="0"/>
              <a:t>Even if our ancestors have been doing something different for centuries</a:t>
            </a:r>
            <a:endParaRPr lang="en-US" sz="2200" dirty="0"/>
          </a:p>
        </p:txBody>
      </p:sp>
    </p:spTree>
    <p:extLst>
      <p:ext uri="{BB962C8B-B14F-4D97-AF65-F5344CB8AC3E}">
        <p14:creationId xmlns:p14="http://schemas.microsoft.com/office/powerpoint/2010/main" val="516328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right)">
                                      <p:cBhvr>
                                        <p:cTn id="25" dur="500"/>
                                        <p:tgtEl>
                                          <p:spTgt spid="10"/>
                                        </p:tgtEl>
                                      </p:cBhvr>
                                    </p:animEffect>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right)">
                                      <p:cBhvr>
                                        <p:cTn id="33" dur="500"/>
                                        <p:tgtEl>
                                          <p:spTgt spid="2"/>
                                        </p:tgtEl>
                                      </p:cBhvr>
                                    </p:animEffect>
                                  </p:childTnLst>
                                </p:cTn>
                              </p:par>
                            </p:childTnLst>
                          </p:cTn>
                        </p:par>
                        <p:par>
                          <p:cTn id="34" fill="hold">
                            <p:stCondLst>
                              <p:cond delay="500"/>
                            </p:stCondLst>
                            <p:childTnLst>
                              <p:par>
                                <p:cTn id="35" presetID="1" presetClass="entr" presetSubtype="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right)">
                                      <p:cBhvr>
                                        <p:cTn id="41" dur="500"/>
                                        <p:tgtEl>
                                          <p:spTgt spid="13"/>
                                        </p:tgtEl>
                                      </p:cBhvr>
                                    </p:animEffect>
                                  </p:childTnLst>
                                </p:cTn>
                              </p:par>
                              <p:par>
                                <p:cTn id="42" presetID="1" presetClass="entr" presetSubtype="0" fill="hold" nodeType="withEffect">
                                  <p:stCondLst>
                                    <p:cond delay="0"/>
                                  </p:stCondLst>
                                  <p:childTnLst>
                                    <p:set>
                                      <p:cBhvr>
                                        <p:cTn id="43" dur="1" fill="hold">
                                          <p:stCondLst>
                                            <p:cond delay="0"/>
                                          </p:stCondLst>
                                        </p:cTn>
                                        <p:tgtEl>
                                          <p:spTgt spid="12"/>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p:bldP spid="10" grpId="0" animBg="1"/>
      <p:bldP spid="11" grpId="0"/>
      <p:bldP spid="13" grpId="0" animBg="1"/>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533400" y="931575"/>
            <a:ext cx="8229600" cy="523220"/>
          </a:xfrm>
          <a:prstGeom prst="rect">
            <a:avLst/>
          </a:prstGeom>
        </p:spPr>
        <p:txBody>
          <a:bodyPr wrap="square">
            <a:spAutoFit/>
          </a:bodyPr>
          <a:lstStyle/>
          <a:p>
            <a:r>
              <a:rPr lang="en-US" sz="2800" b="1" dirty="0" smtClean="0"/>
              <a:t>TRADITION DOESN’T MAKE SOMETHING RIGHT</a:t>
            </a:r>
            <a:endParaRPr lang="en-US" i="1" dirty="0"/>
          </a:p>
        </p:txBody>
      </p:sp>
      <p:sp>
        <p:nvSpPr>
          <p:cNvPr id="6" name="Rectangle 5"/>
          <p:cNvSpPr/>
          <p:nvPr/>
        </p:nvSpPr>
        <p:spPr>
          <a:xfrm>
            <a:off x="1143000" y="1371600"/>
            <a:ext cx="6324600" cy="1446550"/>
          </a:xfrm>
          <a:prstGeom prst="rect">
            <a:avLst/>
          </a:prstGeom>
        </p:spPr>
        <p:txBody>
          <a:bodyPr wrap="square">
            <a:spAutoFit/>
          </a:bodyPr>
          <a:lstStyle/>
          <a:p>
            <a:pPr marL="342900" indent="-342900">
              <a:buFont typeface="Arial" panose="020B0604020202020204" pitchFamily="34" charset="0"/>
              <a:buChar char="•"/>
            </a:pPr>
            <a:r>
              <a:rPr lang="en-US" sz="2400" b="1" dirty="0" smtClean="0"/>
              <a:t>Amish Traditions</a:t>
            </a:r>
          </a:p>
          <a:p>
            <a:pPr marL="342900" indent="-342900">
              <a:buFont typeface="Arial" panose="020B0604020202020204" pitchFamily="34" charset="0"/>
              <a:buChar char="•"/>
            </a:pPr>
            <a:r>
              <a:rPr lang="en-US" sz="2400" b="1" dirty="0" smtClean="0"/>
              <a:t>The Ham</a:t>
            </a:r>
          </a:p>
          <a:p>
            <a:pPr marL="342900" indent="-342900">
              <a:buFont typeface="Arial" panose="020B0604020202020204" pitchFamily="34" charset="0"/>
              <a:buChar char="•"/>
            </a:pPr>
            <a:r>
              <a:rPr lang="en-US" sz="2400" b="1" i="1" dirty="0" smtClean="0"/>
              <a:t>1800 years of history doesn’t make it right</a:t>
            </a:r>
          </a:p>
          <a:p>
            <a:pPr marL="342900" indent="-342900">
              <a:buFont typeface="Arial" panose="020B0604020202020204" pitchFamily="34" charset="0"/>
              <a:buChar char="•"/>
            </a:pPr>
            <a:endParaRPr lang="en-US" sz="1600" i="1" dirty="0"/>
          </a:p>
        </p:txBody>
      </p:sp>
      <p:pic>
        <p:nvPicPr>
          <p:cNvPr id="14" name="Picture 2" descr="C:\Documents and Settings\Jeff Smelser\My Documents\wp\sermons\Thayer Street\timelinewhole.JPG"/>
          <p:cNvPicPr>
            <a:picLocks noChangeAspect="1" noChangeArrowheads="1"/>
          </p:cNvPicPr>
          <p:nvPr/>
        </p:nvPicPr>
        <p:blipFill>
          <a:blip r:embed="rId2" cstate="print"/>
          <a:srcRect/>
          <a:stretch>
            <a:fillRect/>
          </a:stretch>
        </p:blipFill>
        <p:spPr bwMode="auto">
          <a:xfrm>
            <a:off x="-3135312" y="2743200"/>
            <a:ext cx="7478712" cy="1362075"/>
          </a:xfrm>
          <a:prstGeom prst="rect">
            <a:avLst/>
          </a:prstGeom>
          <a:noFill/>
          <a:ln w="9525">
            <a:noFill/>
            <a:miter lim="800000"/>
            <a:headEnd/>
            <a:tailEnd/>
          </a:ln>
        </p:spPr>
      </p:pic>
      <p:sp>
        <p:nvSpPr>
          <p:cNvPr id="15" name="Curved Down Arrow 14"/>
          <p:cNvSpPr/>
          <p:nvPr/>
        </p:nvSpPr>
        <p:spPr>
          <a:xfrm flipH="1">
            <a:off x="3810000" y="2832344"/>
            <a:ext cx="2514600" cy="520456"/>
          </a:xfrm>
          <a:prstGeom prst="curved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p:cNvSpPr txBox="1"/>
          <p:nvPr/>
        </p:nvSpPr>
        <p:spPr>
          <a:xfrm>
            <a:off x="136260" y="4038600"/>
            <a:ext cx="8931540" cy="2677656"/>
          </a:xfrm>
          <a:prstGeom prst="rect">
            <a:avLst/>
          </a:prstGeom>
          <a:noFill/>
        </p:spPr>
        <p:txBody>
          <a:bodyPr wrap="square" rtlCol="0">
            <a:spAutoFit/>
          </a:bodyPr>
          <a:lstStyle/>
          <a:p>
            <a:r>
              <a:rPr lang="en-US" sz="2400" b="1" dirty="0" smtClean="0">
                <a:latin typeface="Palatino Linotype" panose="02040502050505030304" pitchFamily="18" charset="0"/>
              </a:rPr>
              <a:t>2 Kings 22</a:t>
            </a:r>
            <a:r>
              <a:rPr lang="en-US" sz="2400" dirty="0" smtClean="0">
                <a:latin typeface="Palatino Linotype" panose="02040502050505030304" pitchFamily="18" charset="0"/>
              </a:rPr>
              <a:t> </a:t>
            </a:r>
            <a:r>
              <a:rPr lang="en-US" sz="2400" b="1" baseline="30000" dirty="0" smtClean="0">
                <a:latin typeface="Palatino Linotype" panose="02040502050505030304" pitchFamily="18" charset="0"/>
              </a:rPr>
              <a:t>11</a:t>
            </a:r>
            <a:r>
              <a:rPr lang="en-US" sz="2400" b="1" baseline="30000" dirty="0">
                <a:latin typeface="Palatino Linotype" panose="02040502050505030304" pitchFamily="18" charset="0"/>
              </a:rPr>
              <a:t> </a:t>
            </a:r>
            <a:r>
              <a:rPr lang="en-US" sz="2400" dirty="0">
                <a:latin typeface="Palatino Linotype" panose="02040502050505030304" pitchFamily="18" charset="0"/>
              </a:rPr>
              <a:t>When the king heard the words of the book of the law, he tore his </a:t>
            </a:r>
            <a:r>
              <a:rPr lang="en-US" sz="2400" dirty="0" smtClean="0">
                <a:latin typeface="Palatino Linotype" panose="02040502050505030304" pitchFamily="18" charset="0"/>
              </a:rPr>
              <a:t>clothes…</a:t>
            </a:r>
          </a:p>
          <a:p>
            <a:r>
              <a:rPr lang="en-US" sz="2400" b="1" baseline="30000" dirty="0" smtClean="0">
                <a:latin typeface="Palatino Linotype" panose="02040502050505030304" pitchFamily="18" charset="0"/>
              </a:rPr>
              <a:t>13</a:t>
            </a:r>
            <a:r>
              <a:rPr lang="en-US" sz="2400" b="1" baseline="30000" dirty="0">
                <a:latin typeface="Palatino Linotype" panose="02040502050505030304" pitchFamily="18" charset="0"/>
              </a:rPr>
              <a:t> </a:t>
            </a:r>
            <a:r>
              <a:rPr lang="en-US" sz="2400" dirty="0">
                <a:latin typeface="Palatino Linotype" panose="02040502050505030304" pitchFamily="18" charset="0"/>
              </a:rPr>
              <a:t>“Go, inquire of the </a:t>
            </a:r>
            <a:r>
              <a:rPr lang="en-US" sz="2400" cap="small" dirty="0">
                <a:latin typeface="Palatino Linotype" panose="02040502050505030304" pitchFamily="18" charset="0"/>
              </a:rPr>
              <a:t>Lord</a:t>
            </a:r>
            <a:r>
              <a:rPr lang="en-US" sz="2400" dirty="0">
                <a:latin typeface="Palatino Linotype" panose="02040502050505030304" pitchFamily="18" charset="0"/>
              </a:rPr>
              <a:t> for me and the people and all Judah concerning the words of this book that has been found, for great is the wrath of the </a:t>
            </a:r>
            <a:r>
              <a:rPr lang="en-US" sz="2400" cap="small" dirty="0">
                <a:latin typeface="Palatino Linotype" panose="02040502050505030304" pitchFamily="18" charset="0"/>
              </a:rPr>
              <a:t>Lord</a:t>
            </a:r>
            <a:r>
              <a:rPr lang="en-US" sz="2400" dirty="0">
                <a:latin typeface="Palatino Linotype" panose="02040502050505030304" pitchFamily="18" charset="0"/>
              </a:rPr>
              <a:t> that burns against us, because our </a:t>
            </a:r>
            <a:r>
              <a:rPr lang="en-US" sz="2400" dirty="0" smtClean="0">
                <a:latin typeface="Palatino Linotype" panose="02040502050505030304" pitchFamily="18" charset="0"/>
              </a:rPr>
              <a:t>fathers have </a:t>
            </a:r>
            <a:r>
              <a:rPr lang="en-US" sz="2400" dirty="0">
                <a:latin typeface="Palatino Linotype" panose="02040502050505030304" pitchFamily="18" charset="0"/>
              </a:rPr>
              <a:t>not listened to the words of this book, to do according to all that is written concerning us.”</a:t>
            </a:r>
          </a:p>
        </p:txBody>
      </p:sp>
      <p:sp>
        <p:nvSpPr>
          <p:cNvPr id="17" name="TextBox 16"/>
          <p:cNvSpPr txBox="1"/>
          <p:nvPr/>
        </p:nvSpPr>
        <p:spPr>
          <a:xfrm>
            <a:off x="5796722" y="3500735"/>
            <a:ext cx="997458" cy="461665"/>
          </a:xfrm>
          <a:prstGeom prst="rect">
            <a:avLst/>
          </a:prstGeom>
          <a:noFill/>
        </p:spPr>
        <p:txBody>
          <a:bodyPr wrap="square" rtlCol="0">
            <a:spAutoFit/>
          </a:bodyPr>
          <a:lstStyle/>
          <a:p>
            <a:pPr algn="ctr"/>
            <a:r>
              <a:rPr lang="en-US" sz="2400" b="1" dirty="0" smtClean="0"/>
              <a:t>Josiah</a:t>
            </a:r>
            <a:endParaRPr lang="en-US" sz="2400" b="1" dirty="0"/>
          </a:p>
        </p:txBody>
      </p:sp>
    </p:spTree>
    <p:extLst>
      <p:ext uri="{BB962C8B-B14F-4D97-AF65-F5344CB8AC3E}">
        <p14:creationId xmlns:p14="http://schemas.microsoft.com/office/powerpoint/2010/main" val="106568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withEffect">
                                  <p:stCondLst>
                                    <p:cond delay="0"/>
                                  </p:stCondLst>
                                  <p:childTnLst>
                                    <p:animMotion origin="layout" path="M -2.22222E-6 4.44444E-6 L 0.40903 0.00069 " pathEditMode="relative" rAng="0" ptsTypes="AA">
                                      <p:cBhvr>
                                        <p:cTn id="6" dur="2000" fill="hold"/>
                                        <p:tgtEl>
                                          <p:spTgt spid="14"/>
                                        </p:tgtEl>
                                        <p:attrNameLst>
                                          <p:attrName>ppt_x</p:attrName>
                                          <p:attrName>ppt_y</p:attrName>
                                        </p:attrNameLst>
                                      </p:cBhvr>
                                      <p:rCtr x="20451" y="23"/>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right)">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build="p"/>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2286000" y="1544895"/>
            <a:ext cx="4572000" cy="2339102"/>
          </a:xfrm>
          <a:prstGeom prst="rect">
            <a:avLst/>
          </a:prstGeom>
        </p:spPr>
        <p:txBody>
          <a:bodyPr>
            <a:spAutoFit/>
          </a:bodyPr>
          <a:lstStyle/>
          <a:p>
            <a:r>
              <a:rPr lang="en-US" sz="3200" dirty="0" smtClean="0"/>
              <a:t>-something handed down</a:t>
            </a:r>
          </a:p>
          <a:p>
            <a:endParaRPr lang="en-US" sz="3200" dirty="0"/>
          </a:p>
          <a:p>
            <a:r>
              <a:rPr lang="en-US" sz="3200" dirty="0" smtClean="0"/>
              <a:t>Verb		</a:t>
            </a:r>
            <a:r>
              <a:rPr lang="en-US" sz="3200" i="1" dirty="0" err="1" smtClean="0"/>
              <a:t>paradidōmi</a:t>
            </a:r>
            <a:endParaRPr lang="en-US" sz="3200" i="1" dirty="0" smtClean="0"/>
          </a:p>
          <a:p>
            <a:r>
              <a:rPr lang="en-US" sz="3200" dirty="0" smtClean="0"/>
              <a:t>Noun	</a:t>
            </a:r>
            <a:r>
              <a:rPr lang="en-US" sz="3200" i="1" dirty="0" smtClean="0"/>
              <a:t>	</a:t>
            </a:r>
            <a:r>
              <a:rPr lang="en-US" sz="3200" i="1" dirty="0" err="1" smtClean="0"/>
              <a:t>paradosis</a:t>
            </a:r>
            <a:endParaRPr lang="en-US" sz="3200" i="1" dirty="0" smtClean="0"/>
          </a:p>
          <a:p>
            <a:endParaRPr lang="en-US" dirty="0" smtClean="0"/>
          </a:p>
        </p:txBody>
      </p:sp>
    </p:spTree>
    <p:extLst>
      <p:ext uri="{BB962C8B-B14F-4D97-AF65-F5344CB8AC3E}">
        <p14:creationId xmlns:p14="http://schemas.microsoft.com/office/powerpoint/2010/main" val="3889951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36260" y="4038600"/>
            <a:ext cx="8931540" cy="3785652"/>
          </a:xfrm>
          <a:prstGeom prst="rect">
            <a:avLst/>
          </a:prstGeom>
          <a:noFill/>
        </p:spPr>
        <p:txBody>
          <a:bodyPr wrap="square" rtlCol="0">
            <a:spAutoFit/>
          </a:bodyPr>
          <a:lstStyle/>
          <a:p>
            <a:r>
              <a:rPr lang="en-US" sz="2400" b="1" dirty="0" smtClean="0">
                <a:latin typeface="Palatino Linotype" panose="02040502050505030304" pitchFamily="18" charset="0"/>
              </a:rPr>
              <a:t>2 Kings 23</a:t>
            </a:r>
            <a:r>
              <a:rPr lang="en-US" sz="2400" dirty="0" smtClean="0">
                <a:latin typeface="Palatino Linotype" panose="02040502050505030304" pitchFamily="18" charset="0"/>
              </a:rPr>
              <a:t> </a:t>
            </a:r>
            <a:r>
              <a:rPr lang="en-US" sz="2400" b="1" baseline="30000" dirty="0" smtClean="0">
                <a:latin typeface="Palatino Linotype" panose="02040502050505030304" pitchFamily="18" charset="0"/>
              </a:rPr>
              <a:t>2</a:t>
            </a:r>
            <a:r>
              <a:rPr lang="en-US" sz="2400" b="1" baseline="30000" dirty="0">
                <a:latin typeface="Palatino Linotype" panose="02040502050505030304" pitchFamily="18" charset="0"/>
              </a:rPr>
              <a:t> </a:t>
            </a:r>
            <a:r>
              <a:rPr lang="en-US" sz="2400" dirty="0">
                <a:latin typeface="Palatino Linotype" panose="02040502050505030304" pitchFamily="18" charset="0"/>
              </a:rPr>
              <a:t>The king went up to the house of the </a:t>
            </a:r>
            <a:r>
              <a:rPr lang="en-US" sz="2400" cap="small" dirty="0">
                <a:latin typeface="Palatino Linotype" panose="02040502050505030304" pitchFamily="18" charset="0"/>
              </a:rPr>
              <a:t>Lord</a:t>
            </a:r>
            <a:r>
              <a:rPr lang="en-US" sz="2400" dirty="0">
                <a:latin typeface="Palatino Linotype" panose="02040502050505030304" pitchFamily="18" charset="0"/>
              </a:rPr>
              <a:t> and all the men of Judah and all the inhabitants of Jerusalem with him, and the priests and the prophets and all the people, both small and great; and he read in their hearing all the words of the book of the covenant which was found in the house of the </a:t>
            </a:r>
            <a:r>
              <a:rPr lang="en-US" sz="2400" cap="small" dirty="0">
                <a:latin typeface="Palatino Linotype" panose="02040502050505030304" pitchFamily="18" charset="0"/>
              </a:rPr>
              <a:t>Lord</a:t>
            </a:r>
            <a:r>
              <a:rPr lang="en-US" sz="2400" dirty="0">
                <a:latin typeface="Palatino Linotype" panose="02040502050505030304" pitchFamily="18" charset="0"/>
              </a:rPr>
              <a:t>. </a:t>
            </a:r>
            <a:r>
              <a:rPr lang="en-US" sz="2400" b="1" baseline="30000" dirty="0">
                <a:latin typeface="Palatino Linotype" panose="02040502050505030304" pitchFamily="18" charset="0"/>
              </a:rPr>
              <a:t>3 </a:t>
            </a:r>
            <a:r>
              <a:rPr lang="en-US" sz="2400" dirty="0">
                <a:latin typeface="Palatino Linotype" panose="02040502050505030304" pitchFamily="18" charset="0"/>
              </a:rPr>
              <a:t>The king stood by the pillar and made a covenant before the </a:t>
            </a:r>
            <a:r>
              <a:rPr lang="en-US" sz="2400" cap="small" dirty="0">
                <a:latin typeface="Palatino Linotype" panose="02040502050505030304" pitchFamily="18" charset="0"/>
              </a:rPr>
              <a:t>Lord</a:t>
            </a:r>
            <a:r>
              <a:rPr lang="en-US" sz="2400" dirty="0">
                <a:latin typeface="Palatino Linotype" panose="02040502050505030304" pitchFamily="18" charset="0"/>
              </a:rPr>
              <a:t>, to walk after the </a:t>
            </a:r>
            <a:r>
              <a:rPr lang="en-US" sz="2400" cap="small" dirty="0">
                <a:latin typeface="Palatino Linotype" panose="02040502050505030304" pitchFamily="18" charset="0"/>
              </a:rPr>
              <a:t>Lord</a:t>
            </a:r>
            <a:r>
              <a:rPr lang="en-US" sz="2400" dirty="0">
                <a:latin typeface="Palatino Linotype" panose="02040502050505030304" pitchFamily="18" charset="0"/>
              </a:rPr>
              <a:t>, and to keep His commandments and His testimonies and His statutes with all his heart and all his soul, to carry out the words of this covenant that were written in this book</a:t>
            </a:r>
            <a:r>
              <a:rPr lang="en-US" sz="2400" dirty="0" smtClean="0">
                <a:latin typeface="Palatino Linotype" panose="02040502050505030304" pitchFamily="18" charset="0"/>
              </a:rPr>
              <a:t>. And all the people entered into the covenant.</a:t>
            </a:r>
            <a:endParaRPr lang="en-US" sz="2400" dirty="0">
              <a:latin typeface="Palatino Linotype" panose="02040502050505030304" pitchFamily="18" charset="0"/>
            </a:endParaRPr>
          </a:p>
        </p:txBody>
      </p:sp>
      <p:sp>
        <p:nvSpPr>
          <p:cNvPr id="2" name="Rectangle 1"/>
          <p:cNvSpPr/>
          <p:nvPr/>
        </p:nvSpPr>
        <p:spPr>
          <a:xfrm>
            <a:off x="0" y="2590800"/>
            <a:ext cx="9144000" cy="15144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533400" y="931575"/>
            <a:ext cx="8229600" cy="523220"/>
          </a:xfrm>
          <a:prstGeom prst="rect">
            <a:avLst/>
          </a:prstGeom>
        </p:spPr>
        <p:txBody>
          <a:bodyPr wrap="square">
            <a:spAutoFit/>
          </a:bodyPr>
          <a:lstStyle/>
          <a:p>
            <a:r>
              <a:rPr lang="en-US" sz="2800" b="1" dirty="0" smtClean="0"/>
              <a:t>TRADITION DOESN’T MAKE SOMETHING RIGHT</a:t>
            </a:r>
            <a:endParaRPr lang="en-US" i="1" dirty="0"/>
          </a:p>
        </p:txBody>
      </p:sp>
      <p:sp>
        <p:nvSpPr>
          <p:cNvPr id="6" name="Rectangle 5"/>
          <p:cNvSpPr/>
          <p:nvPr/>
        </p:nvSpPr>
        <p:spPr>
          <a:xfrm>
            <a:off x="1143000" y="1371600"/>
            <a:ext cx="6324600" cy="1446550"/>
          </a:xfrm>
          <a:prstGeom prst="rect">
            <a:avLst/>
          </a:prstGeom>
        </p:spPr>
        <p:txBody>
          <a:bodyPr wrap="square">
            <a:spAutoFit/>
          </a:bodyPr>
          <a:lstStyle/>
          <a:p>
            <a:pPr marL="342900" indent="-342900">
              <a:buFont typeface="Arial" panose="020B0604020202020204" pitchFamily="34" charset="0"/>
              <a:buChar char="•"/>
            </a:pPr>
            <a:r>
              <a:rPr lang="en-US" sz="2400" b="1" dirty="0" smtClean="0"/>
              <a:t>Amish Traditions</a:t>
            </a:r>
          </a:p>
          <a:p>
            <a:pPr marL="342900" indent="-342900">
              <a:buFont typeface="Arial" panose="020B0604020202020204" pitchFamily="34" charset="0"/>
              <a:buChar char="•"/>
            </a:pPr>
            <a:r>
              <a:rPr lang="en-US" sz="2400" b="1" dirty="0" smtClean="0"/>
              <a:t>The Ham</a:t>
            </a:r>
          </a:p>
          <a:p>
            <a:pPr marL="342900" indent="-342900">
              <a:buFont typeface="Arial" panose="020B0604020202020204" pitchFamily="34" charset="0"/>
              <a:buChar char="•"/>
            </a:pPr>
            <a:r>
              <a:rPr lang="en-US" sz="2400" b="1" i="1" dirty="0" smtClean="0"/>
              <a:t>1800 years of history doesn’t make it right</a:t>
            </a:r>
          </a:p>
          <a:p>
            <a:pPr marL="342900" indent="-342900">
              <a:buFont typeface="Arial" panose="020B0604020202020204" pitchFamily="34" charset="0"/>
              <a:buChar char="•"/>
            </a:pPr>
            <a:endParaRPr lang="en-US" sz="1600" i="1" dirty="0"/>
          </a:p>
        </p:txBody>
      </p:sp>
      <p:pic>
        <p:nvPicPr>
          <p:cNvPr id="14" name="Picture 2" descr="C:\Documents and Settings\Jeff Smelser\My Documents\wp\sermons\Thayer Street\timelinewhole.JPG"/>
          <p:cNvPicPr>
            <a:picLocks noChangeAspect="1" noChangeArrowheads="1"/>
          </p:cNvPicPr>
          <p:nvPr/>
        </p:nvPicPr>
        <p:blipFill>
          <a:blip r:embed="rId2" cstate="print"/>
          <a:srcRect/>
          <a:stretch>
            <a:fillRect/>
          </a:stretch>
        </p:blipFill>
        <p:spPr bwMode="auto">
          <a:xfrm>
            <a:off x="598488" y="2743200"/>
            <a:ext cx="7478712" cy="1362075"/>
          </a:xfrm>
          <a:prstGeom prst="rect">
            <a:avLst/>
          </a:prstGeom>
          <a:noFill/>
          <a:ln w="9525">
            <a:noFill/>
            <a:miter lim="800000"/>
            <a:headEnd/>
            <a:tailEnd/>
          </a:ln>
        </p:spPr>
      </p:pic>
      <p:sp>
        <p:nvSpPr>
          <p:cNvPr id="15" name="Curved Down Arrow 14"/>
          <p:cNvSpPr/>
          <p:nvPr/>
        </p:nvSpPr>
        <p:spPr>
          <a:xfrm flipH="1">
            <a:off x="3810000" y="2832344"/>
            <a:ext cx="2514600" cy="520456"/>
          </a:xfrm>
          <a:prstGeom prst="curved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5796722" y="3500735"/>
            <a:ext cx="997458" cy="461665"/>
          </a:xfrm>
          <a:prstGeom prst="rect">
            <a:avLst/>
          </a:prstGeom>
          <a:noFill/>
        </p:spPr>
        <p:txBody>
          <a:bodyPr wrap="square" rtlCol="0">
            <a:spAutoFit/>
          </a:bodyPr>
          <a:lstStyle/>
          <a:p>
            <a:pPr algn="ctr"/>
            <a:r>
              <a:rPr lang="en-US" sz="2400" b="1" dirty="0" smtClean="0"/>
              <a:t>Josiah</a:t>
            </a:r>
            <a:endParaRPr lang="en-US" sz="2400" b="1" dirty="0"/>
          </a:p>
        </p:txBody>
      </p:sp>
    </p:spTree>
    <p:extLst>
      <p:ext uri="{BB962C8B-B14F-4D97-AF65-F5344CB8AC3E}">
        <p14:creationId xmlns:p14="http://schemas.microsoft.com/office/powerpoint/2010/main" val="891192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fill="hold" grpId="0" nodeType="clickEffect">
                                  <p:stCondLst>
                                    <p:cond delay="0"/>
                                  </p:stCondLst>
                                  <p:childTnLst>
                                    <p:animMotion origin="layout" path="M 1.38889E-6 -4.81481E-6 L -0.0033 -0.18703 " pathEditMode="relative" rAng="0" ptsTypes="AA">
                                      <p:cBhvr>
                                        <p:cTn id="6" dur="2000" fill="hold"/>
                                        <p:tgtEl>
                                          <p:spTgt spid="16"/>
                                        </p:tgtEl>
                                        <p:attrNameLst>
                                          <p:attrName>ppt_x</p:attrName>
                                          <p:attrName>ppt_y</p:attrName>
                                        </p:attrNameLst>
                                      </p:cBhvr>
                                      <p:rCtr x="-174" y="-93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533400" y="931575"/>
            <a:ext cx="8229600" cy="954107"/>
          </a:xfrm>
          <a:prstGeom prst="rect">
            <a:avLst/>
          </a:prstGeom>
        </p:spPr>
        <p:txBody>
          <a:bodyPr wrap="square">
            <a:spAutoFit/>
          </a:bodyPr>
          <a:lstStyle/>
          <a:p>
            <a:r>
              <a:rPr lang="en-US" sz="2800" b="1" dirty="0" smtClean="0"/>
              <a:t>BEING TRADITIONAL DOESN’T MAKE SOMETHING WRONG</a:t>
            </a:r>
            <a:endParaRPr lang="en-US" i="1" dirty="0"/>
          </a:p>
        </p:txBody>
      </p:sp>
      <p:sp>
        <p:nvSpPr>
          <p:cNvPr id="3" name="Rectangle 2"/>
          <p:cNvSpPr/>
          <p:nvPr/>
        </p:nvSpPr>
        <p:spPr>
          <a:xfrm>
            <a:off x="522212" y="2209800"/>
            <a:ext cx="8099577" cy="1384995"/>
          </a:xfrm>
          <a:prstGeom prst="rect">
            <a:avLst/>
          </a:prstGeom>
        </p:spPr>
        <p:txBody>
          <a:bodyPr>
            <a:spAutoFit/>
          </a:bodyPr>
          <a:lstStyle/>
          <a:p>
            <a:r>
              <a:rPr lang="en-US" sz="2800" b="1" dirty="0" smtClean="0">
                <a:latin typeface="Palatino Linotype" panose="02040502050505030304" pitchFamily="18" charset="0"/>
              </a:rPr>
              <a:t>Luke 22</a:t>
            </a:r>
            <a:r>
              <a:rPr lang="en-US" sz="2800" b="1" baseline="30000" dirty="0" smtClean="0">
                <a:latin typeface="Palatino Linotype" panose="02040502050505030304" pitchFamily="18" charset="0"/>
              </a:rPr>
              <a:t>39	</a:t>
            </a:r>
            <a:r>
              <a:rPr lang="en-US" sz="2800" dirty="0" smtClean="0">
                <a:latin typeface="Palatino Linotype" panose="02040502050505030304" pitchFamily="18" charset="0"/>
              </a:rPr>
              <a:t>And </a:t>
            </a:r>
            <a:r>
              <a:rPr lang="en-US" sz="2800" dirty="0">
                <a:latin typeface="Palatino Linotype" panose="02040502050505030304" pitchFamily="18" charset="0"/>
              </a:rPr>
              <a:t>He came out and proceeded as was His custom to the Mount of Olives; and the </a:t>
            </a:r>
            <a:r>
              <a:rPr lang="en-US" sz="2800" dirty="0" smtClean="0">
                <a:latin typeface="Palatino Linotype" panose="02040502050505030304" pitchFamily="18" charset="0"/>
              </a:rPr>
              <a:t>disciples also </a:t>
            </a:r>
            <a:r>
              <a:rPr lang="en-US" sz="2800" dirty="0">
                <a:latin typeface="Palatino Linotype" panose="02040502050505030304" pitchFamily="18" charset="0"/>
              </a:rPr>
              <a:t>followed Him.</a:t>
            </a:r>
          </a:p>
        </p:txBody>
      </p:sp>
      <p:sp>
        <p:nvSpPr>
          <p:cNvPr id="7" name="Rectangle 6"/>
          <p:cNvSpPr/>
          <p:nvPr/>
        </p:nvSpPr>
        <p:spPr>
          <a:xfrm>
            <a:off x="522212" y="3810000"/>
            <a:ext cx="8099577" cy="954107"/>
          </a:xfrm>
          <a:prstGeom prst="rect">
            <a:avLst/>
          </a:prstGeom>
        </p:spPr>
        <p:txBody>
          <a:bodyPr>
            <a:spAutoFit/>
          </a:bodyPr>
          <a:lstStyle/>
          <a:p>
            <a:r>
              <a:rPr lang="en-US" sz="2800" b="1" dirty="0" smtClean="0">
                <a:latin typeface="Palatino Linotype" panose="02040502050505030304" pitchFamily="18" charset="0"/>
              </a:rPr>
              <a:t>Acts 17:2-3</a:t>
            </a:r>
            <a:r>
              <a:rPr lang="en-US" sz="2800" dirty="0">
                <a:latin typeface="Palatino Linotype" panose="02040502050505030304" pitchFamily="18" charset="0"/>
              </a:rPr>
              <a:t> </a:t>
            </a:r>
            <a:r>
              <a:rPr lang="en-US" sz="2800" dirty="0" smtClean="0">
                <a:latin typeface="Palatino Linotype" panose="02040502050505030304" pitchFamily="18" charset="0"/>
              </a:rPr>
              <a:t>…there </a:t>
            </a:r>
            <a:r>
              <a:rPr lang="en-US" sz="2800" dirty="0">
                <a:latin typeface="Palatino Linotype" panose="02040502050505030304" pitchFamily="18" charset="0"/>
              </a:rPr>
              <a:t>was a synagogue of the </a:t>
            </a:r>
            <a:r>
              <a:rPr lang="en-US" sz="2800" dirty="0" smtClean="0">
                <a:latin typeface="Palatino Linotype" panose="02040502050505030304" pitchFamily="18" charset="0"/>
              </a:rPr>
              <a:t>Jews. And</a:t>
            </a:r>
            <a:r>
              <a:rPr lang="en-US" sz="2800" dirty="0">
                <a:latin typeface="Palatino Linotype" panose="02040502050505030304" pitchFamily="18" charset="0"/>
              </a:rPr>
              <a:t> according to Paul’s custom, he went to them</a:t>
            </a:r>
          </a:p>
        </p:txBody>
      </p:sp>
    </p:spTree>
    <p:extLst>
      <p:ext uri="{BB962C8B-B14F-4D97-AF65-F5344CB8AC3E}">
        <p14:creationId xmlns:p14="http://schemas.microsoft.com/office/powerpoint/2010/main" val="43540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533400" y="931575"/>
            <a:ext cx="8229600" cy="954107"/>
          </a:xfrm>
          <a:prstGeom prst="rect">
            <a:avLst/>
          </a:prstGeom>
        </p:spPr>
        <p:txBody>
          <a:bodyPr wrap="square">
            <a:spAutoFit/>
          </a:bodyPr>
          <a:lstStyle/>
          <a:p>
            <a:r>
              <a:rPr lang="en-US" sz="2800" b="1" dirty="0" smtClean="0"/>
              <a:t>BEING TRADITIONAL DOESN’T MAKE SOMETHING WRONG</a:t>
            </a:r>
            <a:endParaRPr lang="en-US" i="1" dirty="0"/>
          </a:p>
        </p:txBody>
      </p:sp>
      <p:sp>
        <p:nvSpPr>
          <p:cNvPr id="3" name="Rectangle 2"/>
          <p:cNvSpPr/>
          <p:nvPr/>
        </p:nvSpPr>
        <p:spPr>
          <a:xfrm>
            <a:off x="522212" y="2209800"/>
            <a:ext cx="8099577" cy="1384995"/>
          </a:xfrm>
          <a:prstGeom prst="rect">
            <a:avLst/>
          </a:prstGeom>
        </p:spPr>
        <p:txBody>
          <a:bodyPr>
            <a:spAutoFit/>
          </a:bodyPr>
          <a:lstStyle/>
          <a:p>
            <a:r>
              <a:rPr lang="en-US" sz="2800" b="1" dirty="0" smtClean="0">
                <a:latin typeface="Palatino Linotype" panose="02040502050505030304" pitchFamily="18" charset="0"/>
              </a:rPr>
              <a:t>Luke 22</a:t>
            </a:r>
            <a:r>
              <a:rPr lang="en-US" sz="2800" b="1" baseline="30000" dirty="0" smtClean="0">
                <a:latin typeface="Palatino Linotype" panose="02040502050505030304" pitchFamily="18" charset="0"/>
              </a:rPr>
              <a:t>39	</a:t>
            </a:r>
            <a:r>
              <a:rPr lang="en-US" sz="2800" dirty="0" smtClean="0">
                <a:latin typeface="Palatino Linotype" panose="02040502050505030304" pitchFamily="18" charset="0"/>
              </a:rPr>
              <a:t>And </a:t>
            </a:r>
            <a:r>
              <a:rPr lang="en-US" sz="2800" dirty="0">
                <a:latin typeface="Palatino Linotype" panose="02040502050505030304" pitchFamily="18" charset="0"/>
              </a:rPr>
              <a:t>He came out and proceeded as was His custom to the Mount of Olives; and the </a:t>
            </a:r>
            <a:r>
              <a:rPr lang="en-US" sz="2800" dirty="0" smtClean="0">
                <a:latin typeface="Palatino Linotype" panose="02040502050505030304" pitchFamily="18" charset="0"/>
              </a:rPr>
              <a:t>disciples also </a:t>
            </a:r>
            <a:r>
              <a:rPr lang="en-US" sz="2800" dirty="0">
                <a:latin typeface="Palatino Linotype" panose="02040502050505030304" pitchFamily="18" charset="0"/>
              </a:rPr>
              <a:t>followed Him.</a:t>
            </a:r>
          </a:p>
        </p:txBody>
      </p:sp>
      <p:sp>
        <p:nvSpPr>
          <p:cNvPr id="7" name="Rectangle 6"/>
          <p:cNvSpPr/>
          <p:nvPr/>
        </p:nvSpPr>
        <p:spPr>
          <a:xfrm>
            <a:off x="522212" y="3810000"/>
            <a:ext cx="8099577" cy="954107"/>
          </a:xfrm>
          <a:prstGeom prst="rect">
            <a:avLst/>
          </a:prstGeom>
        </p:spPr>
        <p:txBody>
          <a:bodyPr>
            <a:spAutoFit/>
          </a:bodyPr>
          <a:lstStyle/>
          <a:p>
            <a:r>
              <a:rPr lang="en-US" sz="2800" b="1" dirty="0" smtClean="0">
                <a:latin typeface="Palatino Linotype" panose="02040502050505030304" pitchFamily="18" charset="0"/>
              </a:rPr>
              <a:t>Acts 17:2-3</a:t>
            </a:r>
            <a:r>
              <a:rPr lang="en-US" sz="2800" dirty="0">
                <a:latin typeface="Palatino Linotype" panose="02040502050505030304" pitchFamily="18" charset="0"/>
              </a:rPr>
              <a:t> </a:t>
            </a:r>
            <a:r>
              <a:rPr lang="en-US" sz="2800" dirty="0" smtClean="0">
                <a:latin typeface="Palatino Linotype" panose="02040502050505030304" pitchFamily="18" charset="0"/>
              </a:rPr>
              <a:t>…there </a:t>
            </a:r>
            <a:r>
              <a:rPr lang="en-US" sz="2800" dirty="0">
                <a:latin typeface="Palatino Linotype" panose="02040502050505030304" pitchFamily="18" charset="0"/>
              </a:rPr>
              <a:t>was a synagogue of the </a:t>
            </a:r>
            <a:r>
              <a:rPr lang="en-US" sz="2800" dirty="0" smtClean="0">
                <a:latin typeface="Palatino Linotype" panose="02040502050505030304" pitchFamily="18" charset="0"/>
              </a:rPr>
              <a:t>Jews. And</a:t>
            </a:r>
            <a:r>
              <a:rPr lang="en-US" sz="2800" dirty="0">
                <a:latin typeface="Palatino Linotype" panose="02040502050505030304" pitchFamily="18" charset="0"/>
              </a:rPr>
              <a:t> according to Paul’s custom, he went to them</a:t>
            </a:r>
          </a:p>
        </p:txBody>
      </p:sp>
    </p:spTree>
    <p:extLst>
      <p:ext uri="{BB962C8B-B14F-4D97-AF65-F5344CB8AC3E}">
        <p14:creationId xmlns:p14="http://schemas.microsoft.com/office/powerpoint/2010/main" val="18312567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6" name="Rectangle 5"/>
          <p:cNvSpPr/>
          <p:nvPr/>
        </p:nvSpPr>
        <p:spPr>
          <a:xfrm>
            <a:off x="685800" y="1295400"/>
            <a:ext cx="7848600" cy="2677656"/>
          </a:xfrm>
          <a:prstGeom prst="rect">
            <a:avLst/>
          </a:prstGeom>
        </p:spPr>
        <p:txBody>
          <a:bodyPr wrap="square">
            <a:spAutoFit/>
          </a:bodyPr>
          <a:lstStyle/>
          <a:p>
            <a:pPr marL="457200" indent="-457200">
              <a:buFont typeface="Arial" panose="020B0604020202020204" pitchFamily="34" charset="0"/>
              <a:buChar char="•"/>
            </a:pPr>
            <a:r>
              <a:rPr lang="en-US" sz="2800" dirty="0" smtClean="0"/>
              <a:t>delivered from God to man</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delivered from God’s messengers to others</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of human origin, delivered from generation to generation</a:t>
            </a:r>
            <a:endParaRPr lang="en-US" sz="2800" dirty="0"/>
          </a:p>
        </p:txBody>
      </p:sp>
      <p:sp>
        <p:nvSpPr>
          <p:cNvPr id="2" name="TextBox 1"/>
          <p:cNvSpPr txBox="1"/>
          <p:nvPr/>
        </p:nvSpPr>
        <p:spPr>
          <a:xfrm>
            <a:off x="4495800" y="1610380"/>
            <a:ext cx="1204361" cy="523220"/>
          </a:xfrm>
          <a:prstGeom prst="rect">
            <a:avLst/>
          </a:prstGeom>
          <a:noFill/>
        </p:spPr>
        <p:txBody>
          <a:bodyPr wrap="square" rtlCol="0">
            <a:spAutoFit/>
          </a:bodyPr>
          <a:lstStyle/>
          <a:p>
            <a:r>
              <a:rPr lang="en-US" sz="2800" b="1" dirty="0" smtClean="0"/>
              <a:t>GOOD</a:t>
            </a:r>
            <a:endParaRPr lang="en-US" sz="2800" b="1" dirty="0"/>
          </a:p>
        </p:txBody>
      </p:sp>
      <p:sp>
        <p:nvSpPr>
          <p:cNvPr id="7" name="TextBox 6"/>
          <p:cNvSpPr txBox="1"/>
          <p:nvPr/>
        </p:nvSpPr>
        <p:spPr>
          <a:xfrm>
            <a:off x="6781800" y="2448580"/>
            <a:ext cx="1204361" cy="523220"/>
          </a:xfrm>
          <a:prstGeom prst="rect">
            <a:avLst/>
          </a:prstGeom>
          <a:noFill/>
        </p:spPr>
        <p:txBody>
          <a:bodyPr wrap="square" rtlCol="0">
            <a:spAutoFit/>
          </a:bodyPr>
          <a:lstStyle/>
          <a:p>
            <a:r>
              <a:rPr lang="en-US" sz="2800" b="1" dirty="0" smtClean="0"/>
              <a:t>GOOD</a:t>
            </a:r>
            <a:endParaRPr lang="en-US" sz="2800" b="1" dirty="0"/>
          </a:p>
        </p:txBody>
      </p:sp>
      <p:sp>
        <p:nvSpPr>
          <p:cNvPr id="9" name="TextBox 8"/>
          <p:cNvSpPr txBox="1"/>
          <p:nvPr/>
        </p:nvSpPr>
        <p:spPr>
          <a:xfrm>
            <a:off x="3132785" y="3429000"/>
            <a:ext cx="6087415" cy="954107"/>
          </a:xfrm>
          <a:prstGeom prst="rect">
            <a:avLst/>
          </a:prstGeom>
          <a:noFill/>
        </p:spPr>
        <p:txBody>
          <a:bodyPr wrap="square" rtlCol="0">
            <a:spAutoFit/>
          </a:bodyPr>
          <a:lstStyle/>
          <a:p>
            <a:r>
              <a:rPr lang="en-US" sz="2800" b="1" dirty="0" smtClean="0"/>
              <a:t>IF CONTRARY TO GOD’S WORD: BAD</a:t>
            </a:r>
          </a:p>
          <a:p>
            <a:r>
              <a:rPr lang="en-US" sz="2800" b="1" dirty="0" smtClean="0"/>
              <a:t>IF TREATED AS GOD’S WORD: BAD</a:t>
            </a:r>
            <a:endParaRPr lang="en-US" sz="2800" b="1" dirty="0"/>
          </a:p>
        </p:txBody>
      </p:sp>
    </p:spTree>
    <p:extLst>
      <p:ext uri="{BB962C8B-B14F-4D97-AF65-F5344CB8AC3E}">
        <p14:creationId xmlns:p14="http://schemas.microsoft.com/office/powerpoint/2010/main" val="389445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2286000" y="1544895"/>
            <a:ext cx="4572000" cy="2339102"/>
          </a:xfrm>
          <a:prstGeom prst="rect">
            <a:avLst/>
          </a:prstGeom>
        </p:spPr>
        <p:txBody>
          <a:bodyPr>
            <a:spAutoFit/>
          </a:bodyPr>
          <a:lstStyle/>
          <a:p>
            <a:r>
              <a:rPr lang="en-US" sz="3200" dirty="0" smtClean="0"/>
              <a:t>-something handed down</a:t>
            </a:r>
          </a:p>
          <a:p>
            <a:endParaRPr lang="en-US" sz="3200" dirty="0"/>
          </a:p>
          <a:p>
            <a:r>
              <a:rPr lang="en-US" sz="3200" dirty="0" smtClean="0"/>
              <a:t>Verb		</a:t>
            </a:r>
            <a:r>
              <a:rPr lang="en-US" sz="3200" i="1" dirty="0" err="1" smtClean="0"/>
              <a:t>paradidōmi</a:t>
            </a:r>
            <a:endParaRPr lang="en-US" sz="3200" i="1" dirty="0" smtClean="0"/>
          </a:p>
          <a:p>
            <a:r>
              <a:rPr lang="en-US" sz="3200" dirty="0" smtClean="0"/>
              <a:t>Noun	</a:t>
            </a:r>
            <a:r>
              <a:rPr lang="en-US" sz="3200" i="1" dirty="0" smtClean="0"/>
              <a:t>	</a:t>
            </a:r>
            <a:r>
              <a:rPr lang="en-US" sz="3200" i="1" dirty="0" err="1" smtClean="0"/>
              <a:t>paradosis</a:t>
            </a:r>
            <a:endParaRPr lang="en-US" sz="3200" i="1" dirty="0" smtClean="0"/>
          </a:p>
          <a:p>
            <a:endParaRPr lang="en-US" dirty="0" smtClean="0"/>
          </a:p>
        </p:txBody>
      </p:sp>
      <p:sp>
        <p:nvSpPr>
          <p:cNvPr id="6" name="Rectangle 5"/>
          <p:cNvSpPr/>
          <p:nvPr/>
        </p:nvSpPr>
        <p:spPr>
          <a:xfrm>
            <a:off x="4114800" y="2514600"/>
            <a:ext cx="2108269" cy="584775"/>
          </a:xfrm>
          <a:prstGeom prst="rect">
            <a:avLst/>
          </a:prstGeom>
          <a:solidFill>
            <a:schemeClr val="bg1"/>
          </a:solidFill>
        </p:spPr>
        <p:txBody>
          <a:bodyPr wrap="none">
            <a:spAutoFit/>
          </a:bodyPr>
          <a:lstStyle/>
          <a:p>
            <a:r>
              <a:rPr lang="en-US" sz="3200" i="1" dirty="0" err="1" smtClean="0"/>
              <a:t>paradidōmi</a:t>
            </a:r>
            <a:endParaRPr lang="en-US" sz="3200" i="1" dirty="0" smtClean="0"/>
          </a:p>
        </p:txBody>
      </p:sp>
    </p:spTree>
    <p:extLst>
      <p:ext uri="{BB962C8B-B14F-4D97-AF65-F5344CB8AC3E}">
        <p14:creationId xmlns:p14="http://schemas.microsoft.com/office/powerpoint/2010/main" val="3870539887"/>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6" presetClass="emph" presetSubtype="0" fill="hold" grpId="1" nodeType="withEffect">
                                  <p:stCondLst>
                                    <p:cond delay="0"/>
                                  </p:stCondLst>
                                  <p:childTnLst>
                                    <p:animScale>
                                      <p:cBhvr>
                                        <p:cTn id="8" dur="5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6" name="Rectangle 5"/>
          <p:cNvSpPr/>
          <p:nvPr/>
        </p:nvSpPr>
        <p:spPr>
          <a:xfrm>
            <a:off x="3581400" y="2362200"/>
            <a:ext cx="3150221" cy="830997"/>
          </a:xfrm>
          <a:prstGeom prst="rect">
            <a:avLst/>
          </a:prstGeom>
          <a:noFill/>
        </p:spPr>
        <p:txBody>
          <a:bodyPr wrap="none">
            <a:spAutoFit/>
          </a:bodyPr>
          <a:lstStyle/>
          <a:p>
            <a:r>
              <a:rPr lang="en-US" sz="4800" b="1" i="1" dirty="0" err="1" smtClean="0"/>
              <a:t>paradidōmi</a:t>
            </a:r>
            <a:endParaRPr lang="en-US" sz="4800" b="1" i="1" dirty="0" smtClean="0"/>
          </a:p>
        </p:txBody>
      </p:sp>
      <p:sp>
        <p:nvSpPr>
          <p:cNvPr id="7" name="Rectangle 6"/>
          <p:cNvSpPr/>
          <p:nvPr/>
        </p:nvSpPr>
        <p:spPr>
          <a:xfrm>
            <a:off x="2286000" y="1544895"/>
            <a:ext cx="4572000" cy="1569660"/>
          </a:xfrm>
          <a:prstGeom prst="rect">
            <a:avLst/>
          </a:prstGeom>
        </p:spPr>
        <p:txBody>
          <a:bodyPr>
            <a:spAutoFit/>
          </a:bodyPr>
          <a:lstStyle/>
          <a:p>
            <a:r>
              <a:rPr lang="en-US" sz="3200" dirty="0" smtClean="0"/>
              <a:t>-something handed down</a:t>
            </a:r>
          </a:p>
          <a:p>
            <a:endParaRPr lang="en-US" sz="3200" dirty="0"/>
          </a:p>
          <a:p>
            <a:r>
              <a:rPr lang="en-US" sz="3200" dirty="0" smtClean="0"/>
              <a:t>Verb</a:t>
            </a:r>
            <a:endParaRPr lang="en-US" dirty="0" smtClean="0"/>
          </a:p>
        </p:txBody>
      </p:sp>
    </p:spTree>
    <p:extLst>
      <p:ext uri="{BB962C8B-B14F-4D97-AF65-F5344CB8AC3E}">
        <p14:creationId xmlns:p14="http://schemas.microsoft.com/office/powerpoint/2010/main" val="519498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0" y="1544895"/>
            <a:ext cx="4572000" cy="1569660"/>
          </a:xfrm>
          <a:prstGeom prst="rect">
            <a:avLst/>
          </a:prstGeom>
        </p:spPr>
        <p:txBody>
          <a:bodyPr>
            <a:spAutoFit/>
          </a:bodyPr>
          <a:lstStyle/>
          <a:p>
            <a:r>
              <a:rPr lang="en-US" sz="3200" dirty="0" smtClean="0"/>
              <a:t>-something handed down</a:t>
            </a:r>
          </a:p>
          <a:p>
            <a:endParaRPr lang="en-US" sz="3200" dirty="0"/>
          </a:p>
          <a:p>
            <a:r>
              <a:rPr lang="en-US" sz="3200" dirty="0" smtClean="0"/>
              <a:t>Verb</a:t>
            </a:r>
            <a:endParaRPr lang="en-US" dirty="0" smtClean="0"/>
          </a:p>
        </p:txBody>
      </p:sp>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3581400" y="2354655"/>
            <a:ext cx="1377300" cy="830997"/>
          </a:xfrm>
          <a:prstGeom prst="rect">
            <a:avLst/>
          </a:prstGeom>
          <a:noFill/>
        </p:spPr>
        <p:txBody>
          <a:bodyPr wrap="none">
            <a:spAutoFit/>
          </a:bodyPr>
          <a:lstStyle/>
          <a:p>
            <a:r>
              <a:rPr lang="en-US" sz="4800" b="1" i="1" dirty="0" smtClean="0"/>
              <a:t>para</a:t>
            </a:r>
          </a:p>
        </p:txBody>
      </p:sp>
      <p:sp>
        <p:nvSpPr>
          <p:cNvPr id="8" name="Rectangle 7"/>
          <p:cNvSpPr/>
          <p:nvPr/>
        </p:nvSpPr>
        <p:spPr>
          <a:xfrm>
            <a:off x="4756356" y="2362200"/>
            <a:ext cx="1779625" cy="830997"/>
          </a:xfrm>
          <a:prstGeom prst="rect">
            <a:avLst/>
          </a:prstGeom>
          <a:noFill/>
        </p:spPr>
        <p:txBody>
          <a:bodyPr wrap="none">
            <a:spAutoFit/>
          </a:bodyPr>
          <a:lstStyle/>
          <a:p>
            <a:r>
              <a:rPr lang="en-US" sz="4800" b="1" i="1" dirty="0" err="1" smtClean="0"/>
              <a:t>didōmi</a:t>
            </a:r>
            <a:endParaRPr lang="en-US" sz="4800" b="1" i="1" dirty="0" smtClean="0"/>
          </a:p>
        </p:txBody>
      </p:sp>
      <p:sp>
        <p:nvSpPr>
          <p:cNvPr id="2" name="TextBox 1"/>
          <p:cNvSpPr txBox="1"/>
          <p:nvPr/>
        </p:nvSpPr>
        <p:spPr>
          <a:xfrm>
            <a:off x="3962400" y="3200400"/>
            <a:ext cx="4724400" cy="2677656"/>
          </a:xfrm>
          <a:prstGeom prst="rect">
            <a:avLst/>
          </a:prstGeom>
          <a:noFill/>
        </p:spPr>
        <p:txBody>
          <a:bodyPr wrap="square" rtlCol="0">
            <a:spAutoFit/>
          </a:bodyPr>
          <a:lstStyle/>
          <a:p>
            <a:r>
              <a:rPr lang="en-US" sz="2800" dirty="0" smtClean="0"/>
              <a:t>alongside/from</a:t>
            </a:r>
            <a:r>
              <a:rPr lang="en-US" sz="2800" dirty="0" smtClean="0"/>
              <a:t>		give</a:t>
            </a:r>
          </a:p>
          <a:p>
            <a:r>
              <a:rPr lang="en-US" sz="2800" dirty="0" smtClean="0"/>
              <a:t>over				hand</a:t>
            </a:r>
          </a:p>
          <a:p>
            <a:pPr algn="ctr"/>
            <a:r>
              <a:rPr lang="en-US" sz="2800" dirty="0" smtClean="0"/>
              <a:t>= hand over</a:t>
            </a:r>
            <a:endParaRPr lang="en-US" sz="2800" dirty="0"/>
          </a:p>
          <a:p>
            <a:pPr algn="ctr"/>
            <a:r>
              <a:rPr lang="en-US" sz="2800" dirty="0" smtClean="0"/>
              <a:t>betray</a:t>
            </a:r>
          </a:p>
          <a:p>
            <a:pPr algn="ctr"/>
            <a:endParaRPr lang="en-US" sz="2800" dirty="0"/>
          </a:p>
          <a:p>
            <a:pPr algn="ctr"/>
            <a:r>
              <a:rPr lang="en-US" sz="2800" dirty="0" smtClean="0"/>
              <a:t>deliver</a:t>
            </a:r>
            <a:endParaRPr lang="en-US" sz="2800" dirty="0"/>
          </a:p>
        </p:txBody>
      </p:sp>
      <p:sp>
        <p:nvSpPr>
          <p:cNvPr id="3" name="Rectangle 2"/>
          <p:cNvSpPr/>
          <p:nvPr/>
        </p:nvSpPr>
        <p:spPr>
          <a:xfrm>
            <a:off x="228600" y="4918817"/>
            <a:ext cx="8099577" cy="461665"/>
          </a:xfrm>
          <a:prstGeom prst="rect">
            <a:avLst/>
          </a:prstGeom>
        </p:spPr>
        <p:txBody>
          <a:bodyPr>
            <a:spAutoFit/>
          </a:bodyPr>
          <a:lstStyle/>
          <a:p>
            <a:r>
              <a:rPr lang="en-US" sz="2400" b="1" dirty="0">
                <a:latin typeface="Palatino Linotype" panose="02040502050505030304" pitchFamily="18" charset="0"/>
              </a:rPr>
              <a:t>Matthew </a:t>
            </a:r>
            <a:r>
              <a:rPr lang="en-US" sz="2400" b="1" dirty="0" smtClean="0">
                <a:latin typeface="Palatino Linotype" panose="02040502050505030304" pitchFamily="18" charset="0"/>
              </a:rPr>
              <a:t>10:4</a:t>
            </a:r>
            <a:r>
              <a:rPr lang="en-US" sz="2400" b="1" baseline="30000" dirty="0">
                <a:latin typeface="Palatino Linotype" panose="02040502050505030304" pitchFamily="18" charset="0"/>
              </a:rPr>
              <a:t> </a:t>
            </a:r>
            <a:r>
              <a:rPr lang="en-US" sz="2400" dirty="0" smtClean="0">
                <a:latin typeface="Palatino Linotype" panose="02040502050505030304" pitchFamily="18" charset="0"/>
              </a:rPr>
              <a:t>…</a:t>
            </a:r>
            <a:r>
              <a:rPr lang="en-US" sz="2400" i="1" dirty="0" smtClean="0">
                <a:latin typeface="Palatino Linotype" panose="02040502050505030304" pitchFamily="18" charset="0"/>
              </a:rPr>
              <a:t>Judas </a:t>
            </a:r>
            <a:r>
              <a:rPr lang="en-US" sz="2400" i="1" dirty="0">
                <a:latin typeface="Palatino Linotype" panose="02040502050505030304" pitchFamily="18" charset="0"/>
              </a:rPr>
              <a:t>Iscariot, the one who </a:t>
            </a:r>
            <a:r>
              <a:rPr lang="en-US" sz="2400" i="1" u="sng" dirty="0">
                <a:latin typeface="Palatino Linotype" panose="02040502050505030304" pitchFamily="18" charset="0"/>
              </a:rPr>
              <a:t>betrayed</a:t>
            </a:r>
            <a:r>
              <a:rPr lang="en-US" sz="2400" i="1" dirty="0">
                <a:latin typeface="Palatino Linotype" panose="02040502050505030304" pitchFamily="18" charset="0"/>
              </a:rPr>
              <a:t> Him.</a:t>
            </a:r>
          </a:p>
        </p:txBody>
      </p:sp>
      <p:sp>
        <p:nvSpPr>
          <p:cNvPr id="10" name="Rectangle 9"/>
          <p:cNvSpPr/>
          <p:nvPr/>
        </p:nvSpPr>
        <p:spPr>
          <a:xfrm>
            <a:off x="2906268" y="5791200"/>
            <a:ext cx="6085332" cy="469077"/>
          </a:xfrm>
          <a:prstGeom prst="rect">
            <a:avLst/>
          </a:prstGeom>
        </p:spPr>
        <p:txBody>
          <a:bodyPr>
            <a:spAutoFit/>
          </a:bodyPr>
          <a:lstStyle/>
          <a:p>
            <a:r>
              <a:rPr lang="en-US" sz="2400" b="1" dirty="0">
                <a:latin typeface="Palatino Linotype" panose="02040502050505030304" pitchFamily="18" charset="0"/>
              </a:rPr>
              <a:t>Mark 13:9 </a:t>
            </a:r>
            <a:r>
              <a:rPr lang="en-US" sz="2400" i="1" dirty="0" smtClean="0">
                <a:latin typeface="Palatino Linotype" panose="02040502050505030304" pitchFamily="18" charset="0"/>
              </a:rPr>
              <a:t>…they </a:t>
            </a:r>
            <a:r>
              <a:rPr lang="en-US" sz="2400" i="1" dirty="0">
                <a:latin typeface="Palatino Linotype" panose="02040502050505030304" pitchFamily="18" charset="0"/>
              </a:rPr>
              <a:t>will </a:t>
            </a:r>
            <a:r>
              <a:rPr lang="en-US" sz="2400" i="1" u="sng" dirty="0">
                <a:latin typeface="Palatino Linotype" panose="02040502050505030304" pitchFamily="18" charset="0"/>
              </a:rPr>
              <a:t>deliver</a:t>
            </a:r>
            <a:r>
              <a:rPr lang="en-US" sz="2400" i="1" dirty="0">
                <a:latin typeface="Palatino Linotype" panose="02040502050505030304" pitchFamily="18" charset="0"/>
              </a:rPr>
              <a:t> you to the courts</a:t>
            </a:r>
          </a:p>
        </p:txBody>
      </p:sp>
    </p:spTree>
    <p:extLst>
      <p:ext uri="{BB962C8B-B14F-4D97-AF65-F5344CB8AC3E}">
        <p14:creationId xmlns:p14="http://schemas.microsoft.com/office/powerpoint/2010/main" val="1925116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withEffect">
                                  <p:stCondLst>
                                    <p:cond delay="0"/>
                                  </p:stCondLst>
                                  <p:childTnLst>
                                    <p:animMotion origin="layout" path="M 0 0 L 0.25 0 E" pathEditMode="relative" ptsTypes="">
                                      <p:cBhvr>
                                        <p:cTn id="6" dur="500" fill="hold"/>
                                        <p:tgtEl>
                                          <p:spTgt spid="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uiExpand="1" build="p"/>
      <p:bldP spid="3"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4114800" y="6076249"/>
            <a:ext cx="1524095" cy="40075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1189609" y="6076249"/>
            <a:ext cx="1524095" cy="40075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2286000" y="1544895"/>
            <a:ext cx="4572000" cy="2339102"/>
          </a:xfrm>
          <a:prstGeom prst="rect">
            <a:avLst/>
          </a:prstGeom>
        </p:spPr>
        <p:txBody>
          <a:bodyPr>
            <a:spAutoFit/>
          </a:bodyPr>
          <a:lstStyle/>
          <a:p>
            <a:r>
              <a:rPr lang="en-US" sz="3200" dirty="0" smtClean="0"/>
              <a:t>-something handed down</a:t>
            </a:r>
          </a:p>
          <a:p>
            <a:endParaRPr lang="en-US" sz="3200" dirty="0"/>
          </a:p>
          <a:p>
            <a:r>
              <a:rPr lang="en-US" sz="3200" dirty="0" smtClean="0"/>
              <a:t>Verb		</a:t>
            </a:r>
            <a:r>
              <a:rPr lang="en-US" sz="3200" i="1" dirty="0" err="1" smtClean="0"/>
              <a:t>paradidōmi</a:t>
            </a:r>
            <a:endParaRPr lang="en-US" sz="3200" i="1" dirty="0" smtClean="0"/>
          </a:p>
          <a:p>
            <a:r>
              <a:rPr lang="en-US" sz="3200" dirty="0" smtClean="0"/>
              <a:t>Noun	</a:t>
            </a:r>
            <a:r>
              <a:rPr lang="en-US" sz="3200" i="1" dirty="0" smtClean="0"/>
              <a:t>	</a:t>
            </a:r>
            <a:r>
              <a:rPr lang="en-US" sz="3200" i="1" dirty="0" err="1" smtClean="0"/>
              <a:t>paradosis</a:t>
            </a:r>
            <a:endParaRPr lang="en-US" sz="3200" i="1" dirty="0" smtClean="0"/>
          </a:p>
          <a:p>
            <a:endParaRPr lang="en-US" dirty="0" smtClean="0"/>
          </a:p>
        </p:txBody>
      </p:sp>
      <p:sp>
        <p:nvSpPr>
          <p:cNvPr id="2" name="TextBox 1"/>
          <p:cNvSpPr txBox="1"/>
          <p:nvPr/>
        </p:nvSpPr>
        <p:spPr>
          <a:xfrm>
            <a:off x="4800600" y="3505200"/>
            <a:ext cx="3962400" cy="1200329"/>
          </a:xfrm>
          <a:prstGeom prst="rect">
            <a:avLst/>
          </a:prstGeom>
          <a:noFill/>
        </p:spPr>
        <p:txBody>
          <a:bodyPr wrap="square" rtlCol="0">
            <a:spAutoFit/>
          </a:bodyPr>
          <a:lstStyle/>
          <a:p>
            <a:r>
              <a:rPr lang="en-US" sz="2400" dirty="0" smtClean="0">
                <a:latin typeface="Palatino Linotype" panose="02040502050505030304" pitchFamily="18" charset="0"/>
              </a:rPr>
              <a:t>that which is handed over, handed down, or delivered</a:t>
            </a:r>
          </a:p>
          <a:p>
            <a:r>
              <a:rPr lang="en-US" sz="2400" i="1" dirty="0" smtClean="0">
                <a:latin typeface="Palatino Linotype" panose="02040502050505030304" pitchFamily="18" charset="0"/>
              </a:rPr>
              <a:t>“tradition”</a:t>
            </a:r>
            <a:endParaRPr lang="en-US" sz="2400" i="1" dirty="0">
              <a:latin typeface="Palatino Linotype" panose="02040502050505030304" pitchFamily="18" charset="0"/>
            </a:endParaRPr>
          </a:p>
        </p:txBody>
      </p:sp>
      <p:sp>
        <p:nvSpPr>
          <p:cNvPr id="7" name="Rectangle 6"/>
          <p:cNvSpPr/>
          <p:nvPr/>
        </p:nvSpPr>
        <p:spPr>
          <a:xfrm>
            <a:off x="522212" y="4737318"/>
            <a:ext cx="8099577" cy="1815882"/>
          </a:xfrm>
          <a:prstGeom prst="rect">
            <a:avLst/>
          </a:prstGeom>
        </p:spPr>
        <p:txBody>
          <a:bodyPr>
            <a:spAutoFit/>
          </a:bodyPr>
          <a:lstStyle/>
          <a:p>
            <a:r>
              <a:rPr lang="en-US" sz="2800" b="1" dirty="0" smtClean="0">
                <a:latin typeface="Palatino Linotype" panose="02040502050505030304" pitchFamily="18" charset="0"/>
              </a:rPr>
              <a:t>1 Corinthians 11:1-2	</a:t>
            </a:r>
            <a:r>
              <a:rPr lang="en-US" sz="2800" dirty="0" smtClean="0">
                <a:latin typeface="Palatino Linotype" panose="02040502050505030304" pitchFamily="18" charset="0"/>
              </a:rPr>
              <a:t>Be </a:t>
            </a:r>
            <a:r>
              <a:rPr lang="en-US" sz="2800" dirty="0">
                <a:latin typeface="Palatino Linotype" panose="02040502050505030304" pitchFamily="18" charset="0"/>
              </a:rPr>
              <a:t>imitators of me, just as I also am of </a:t>
            </a:r>
            <a:r>
              <a:rPr lang="en-US" sz="2800" dirty="0" smtClean="0">
                <a:latin typeface="Palatino Linotype" panose="02040502050505030304" pitchFamily="18" charset="0"/>
              </a:rPr>
              <a:t>Christ.</a:t>
            </a:r>
            <a:r>
              <a:rPr lang="en-US" sz="2800" b="1" baseline="30000" dirty="0">
                <a:latin typeface="Palatino Linotype" panose="02040502050505030304" pitchFamily="18" charset="0"/>
              </a:rPr>
              <a:t> </a:t>
            </a:r>
            <a:r>
              <a:rPr lang="en-US" sz="2800" dirty="0">
                <a:latin typeface="Palatino Linotype" panose="02040502050505030304" pitchFamily="18" charset="0"/>
              </a:rPr>
              <a:t>Now I praise you because </a:t>
            </a:r>
            <a:r>
              <a:rPr lang="en-US" sz="2800" dirty="0" smtClean="0">
                <a:latin typeface="Palatino Linotype" panose="02040502050505030304" pitchFamily="18" charset="0"/>
              </a:rPr>
              <a:t>you remember </a:t>
            </a:r>
            <a:r>
              <a:rPr lang="en-US" sz="2800" dirty="0">
                <a:latin typeface="Palatino Linotype" panose="02040502050505030304" pitchFamily="18" charset="0"/>
              </a:rPr>
              <a:t>me in everything and hold firmly to </a:t>
            </a:r>
            <a:r>
              <a:rPr lang="en-US" sz="2800" dirty="0" smtClean="0">
                <a:latin typeface="Palatino Linotype" panose="02040502050505030304" pitchFamily="18" charset="0"/>
              </a:rPr>
              <a:t>the traditions</a:t>
            </a:r>
            <a:r>
              <a:rPr lang="en-US" sz="2800" dirty="0">
                <a:latin typeface="Palatino Linotype" panose="02040502050505030304" pitchFamily="18" charset="0"/>
              </a:rPr>
              <a:t>, just as I delivered them to you.</a:t>
            </a:r>
          </a:p>
        </p:txBody>
      </p:sp>
      <p:sp>
        <p:nvSpPr>
          <p:cNvPr id="3" name="Curved Left Arrow 2"/>
          <p:cNvSpPr/>
          <p:nvPr/>
        </p:nvSpPr>
        <p:spPr>
          <a:xfrm rot="2090626" flipH="1">
            <a:off x="2112995" y="2516703"/>
            <a:ext cx="1190056" cy="3768942"/>
          </a:xfrm>
          <a:prstGeom prst="curved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urved Left Arrow 10"/>
          <p:cNvSpPr/>
          <p:nvPr/>
        </p:nvSpPr>
        <p:spPr>
          <a:xfrm rot="566516">
            <a:off x="5849088" y="2790441"/>
            <a:ext cx="1164858" cy="3768942"/>
          </a:xfrm>
          <a:prstGeom prst="curved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p:cNvSpPr/>
          <p:nvPr/>
        </p:nvSpPr>
        <p:spPr>
          <a:xfrm>
            <a:off x="3581400" y="2362200"/>
            <a:ext cx="3150221" cy="830997"/>
          </a:xfrm>
          <a:prstGeom prst="rect">
            <a:avLst/>
          </a:prstGeom>
          <a:noFill/>
        </p:spPr>
        <p:txBody>
          <a:bodyPr wrap="none">
            <a:spAutoFit/>
          </a:bodyPr>
          <a:lstStyle/>
          <a:p>
            <a:r>
              <a:rPr lang="en-US" sz="4800" b="1" i="1" dirty="0" err="1" smtClean="0"/>
              <a:t>paradidōmi</a:t>
            </a:r>
            <a:endParaRPr lang="en-US" sz="4800" b="1" i="1" dirty="0" smtClean="0"/>
          </a:p>
        </p:txBody>
      </p:sp>
      <p:sp>
        <p:nvSpPr>
          <p:cNvPr id="13" name="Rectangle 12"/>
          <p:cNvSpPr/>
          <p:nvPr/>
        </p:nvSpPr>
        <p:spPr>
          <a:xfrm>
            <a:off x="2286000" y="1547098"/>
            <a:ext cx="4572000" cy="1569660"/>
          </a:xfrm>
          <a:prstGeom prst="rect">
            <a:avLst/>
          </a:prstGeom>
        </p:spPr>
        <p:txBody>
          <a:bodyPr>
            <a:spAutoFit/>
          </a:bodyPr>
          <a:lstStyle/>
          <a:p>
            <a:r>
              <a:rPr lang="en-US" sz="3200" dirty="0" smtClean="0"/>
              <a:t>-something handed down</a:t>
            </a:r>
          </a:p>
          <a:p>
            <a:endParaRPr lang="en-US" sz="3200" dirty="0"/>
          </a:p>
          <a:p>
            <a:r>
              <a:rPr lang="en-US" sz="3200" dirty="0" smtClean="0"/>
              <a:t>Verb</a:t>
            </a:r>
            <a:endParaRPr lang="en-US" dirty="0" smtClean="0"/>
          </a:p>
        </p:txBody>
      </p:sp>
    </p:spTree>
    <p:extLst>
      <p:ext uri="{BB962C8B-B14F-4D97-AF65-F5344CB8AC3E}">
        <p14:creationId xmlns:p14="http://schemas.microsoft.com/office/powerpoint/2010/main" val="3212864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500" fill="hold"/>
                                        <p:tgtEl>
                                          <p:spTgt spid="12"/>
                                        </p:tgtEl>
                                      </p:cBhvr>
                                      <p:by x="66000" y="66000"/>
                                    </p:animScale>
                                  </p:childTnLst>
                                </p:cTn>
                              </p:par>
                            </p:childTnLst>
                          </p:cTn>
                        </p:par>
                        <p:par>
                          <p:cTn id="7" fill="hold">
                            <p:stCondLst>
                              <p:cond delay="500"/>
                            </p:stCondLst>
                            <p:childTnLst>
                              <p:par>
                                <p:cTn id="8" presetID="1" presetClass="exit" presetSubtype="0" fill="hold" grpId="1" nodeType="afterEffect">
                                  <p:stCondLst>
                                    <p:cond delay="0"/>
                                  </p:stCondLst>
                                  <p:childTnLst>
                                    <p:set>
                                      <p:cBhvr>
                                        <p:cTn id="9" dur="1" fill="hold">
                                          <p:stCondLst>
                                            <p:cond delay="0"/>
                                          </p:stCondLst>
                                        </p:cTn>
                                        <p:tgtEl>
                                          <p:spTgt spid="12"/>
                                        </p:tgtEl>
                                        <p:attrNameLst>
                                          <p:attrName>style.visibility</p:attrName>
                                        </p:attrNameLst>
                                      </p:cBhvr>
                                      <p:to>
                                        <p:strVal val="hidden"/>
                                      </p:to>
                                    </p:se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right)">
                                      <p:cBhvr>
                                        <p:cTn id="31" dur="500"/>
                                        <p:tgtEl>
                                          <p:spTgt spid="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up)">
                                      <p:cBhvr>
                                        <p:cTn id="36" dur="500"/>
                                        <p:tgtEl>
                                          <p:spTgt spid="11"/>
                                        </p:tgtEl>
                                      </p:cBhvr>
                                    </p:animEffect>
                                  </p:childTnLst>
                                </p:cTn>
                              </p:par>
                            </p:childTnLst>
                          </p:cTn>
                        </p:par>
                        <p:par>
                          <p:cTn id="37" fill="hold">
                            <p:stCondLst>
                              <p:cond delay="500"/>
                            </p:stCondLst>
                            <p:childTnLst>
                              <p:par>
                                <p:cTn id="38" presetID="1" presetClass="entr" presetSubtype="0"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2" grpId="0"/>
      <p:bldP spid="7" grpId="0"/>
      <p:bldP spid="3" grpId="0" animBg="1"/>
      <p:bldP spid="11" grpId="0" animBg="1"/>
      <p:bldP spid="12" grpId="0"/>
      <p:bldP spid="1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3" name="Rectangle 2"/>
          <p:cNvSpPr/>
          <p:nvPr/>
        </p:nvSpPr>
        <p:spPr>
          <a:xfrm>
            <a:off x="685800" y="1295400"/>
            <a:ext cx="7848600" cy="1384995"/>
          </a:xfrm>
          <a:prstGeom prst="rect">
            <a:avLst/>
          </a:prstGeom>
        </p:spPr>
        <p:txBody>
          <a:bodyPr wrap="square">
            <a:spAutoFit/>
          </a:bodyPr>
          <a:lstStyle/>
          <a:p>
            <a:pPr marL="457200" indent="-457200">
              <a:buFont typeface="Arial" panose="020B0604020202020204" pitchFamily="34" charset="0"/>
              <a:buChar char="•"/>
            </a:pPr>
            <a:r>
              <a:rPr lang="en-US" sz="2800" dirty="0" smtClean="0"/>
              <a:t>Delivered from God to man</a:t>
            </a:r>
          </a:p>
          <a:p>
            <a:pPr marL="457200" indent="-457200">
              <a:buFont typeface="Arial" panose="020B0604020202020204" pitchFamily="34" charset="0"/>
              <a:buChar char="•"/>
            </a:pPr>
            <a:r>
              <a:rPr lang="en-US" sz="2800" dirty="0" smtClean="0"/>
              <a:t>Delivered from God’s messengers to others</a:t>
            </a:r>
          </a:p>
          <a:p>
            <a:pPr marL="457200" indent="-457200">
              <a:buFont typeface="Arial" panose="020B0604020202020204" pitchFamily="34" charset="0"/>
              <a:buChar char="•"/>
            </a:pPr>
            <a:r>
              <a:rPr lang="en-US" sz="2800" dirty="0" smtClean="0"/>
              <a:t>Delivered from generation to generation</a:t>
            </a:r>
            <a:endParaRPr lang="en-US" sz="2800" dirty="0"/>
          </a:p>
        </p:txBody>
      </p:sp>
    </p:spTree>
    <p:extLst>
      <p:ext uri="{BB962C8B-B14F-4D97-AF65-F5344CB8AC3E}">
        <p14:creationId xmlns:p14="http://schemas.microsoft.com/office/powerpoint/2010/main" val="2548416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33400" y="931575"/>
            <a:ext cx="5532120" cy="523220"/>
          </a:xfrm>
          <a:prstGeom prst="rect">
            <a:avLst/>
          </a:prstGeom>
        </p:spPr>
        <p:txBody>
          <a:bodyPr>
            <a:spAutoFit/>
          </a:bodyPr>
          <a:lstStyle/>
          <a:p>
            <a:r>
              <a:rPr lang="en-US" sz="2800" b="1" dirty="0" smtClean="0"/>
              <a:t>Paul’s use of the word </a:t>
            </a:r>
            <a:r>
              <a:rPr lang="en-US" sz="2800" b="1" i="1" dirty="0" smtClean="0"/>
              <a:t>“Tradition”</a:t>
            </a:r>
            <a:endParaRPr lang="en-US" i="1" dirty="0"/>
          </a:p>
        </p:txBody>
      </p:sp>
      <p:sp>
        <p:nvSpPr>
          <p:cNvPr id="8" name="Rounded Rectangle 7"/>
          <p:cNvSpPr/>
          <p:nvPr/>
        </p:nvSpPr>
        <p:spPr>
          <a:xfrm>
            <a:off x="533400" y="4572000"/>
            <a:ext cx="7703491" cy="1383503"/>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6324600" y="4601496"/>
            <a:ext cx="1524095" cy="40075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771626" y="3306096"/>
            <a:ext cx="2700026" cy="40075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3" name="Rectangle 2"/>
          <p:cNvSpPr/>
          <p:nvPr/>
        </p:nvSpPr>
        <p:spPr>
          <a:xfrm>
            <a:off x="522212" y="1542395"/>
            <a:ext cx="8099577" cy="4401205"/>
          </a:xfrm>
          <a:prstGeom prst="rect">
            <a:avLst/>
          </a:prstGeom>
        </p:spPr>
        <p:txBody>
          <a:bodyPr>
            <a:spAutoFit/>
          </a:bodyPr>
          <a:lstStyle/>
          <a:p>
            <a:r>
              <a:rPr lang="en-US" sz="2800" b="1" dirty="0" smtClean="0">
                <a:latin typeface="Palatino Linotype" panose="02040502050505030304" pitchFamily="18" charset="0"/>
              </a:rPr>
              <a:t>2 Thessalonians 2 </a:t>
            </a:r>
            <a:r>
              <a:rPr lang="en-US" sz="2800" b="1" baseline="30000" dirty="0" smtClean="0">
                <a:latin typeface="Palatino Linotype" panose="02040502050505030304" pitchFamily="18" charset="0"/>
              </a:rPr>
              <a:t>13</a:t>
            </a:r>
            <a:r>
              <a:rPr lang="en-US" sz="2800" b="1" baseline="30000" dirty="0">
                <a:latin typeface="Palatino Linotype" panose="02040502050505030304" pitchFamily="18" charset="0"/>
              </a:rPr>
              <a:t> </a:t>
            </a:r>
            <a:r>
              <a:rPr lang="en-US" sz="2800" dirty="0">
                <a:latin typeface="Palatino Linotype" panose="02040502050505030304" pitchFamily="18" charset="0"/>
              </a:rPr>
              <a:t>But we should always give thanks to God for you, brethren beloved by the Lord, because God has chosen you </a:t>
            </a:r>
            <a:r>
              <a:rPr lang="en-US" sz="2800" dirty="0" smtClean="0">
                <a:latin typeface="Palatino Linotype" panose="02040502050505030304" pitchFamily="18" charset="0"/>
              </a:rPr>
              <a:t>from </a:t>
            </a:r>
            <a:r>
              <a:rPr lang="en-US" sz="2800" dirty="0">
                <a:latin typeface="Palatino Linotype" panose="02040502050505030304" pitchFamily="18" charset="0"/>
              </a:rPr>
              <a:t>the beginning for salvation </a:t>
            </a:r>
            <a:r>
              <a:rPr lang="en-US" sz="2800" dirty="0" smtClean="0">
                <a:latin typeface="Palatino Linotype" panose="02040502050505030304" pitchFamily="18" charset="0"/>
              </a:rPr>
              <a:t>through </a:t>
            </a:r>
            <a:r>
              <a:rPr lang="en-US" sz="2800" dirty="0">
                <a:latin typeface="Palatino Linotype" panose="02040502050505030304" pitchFamily="18" charset="0"/>
              </a:rPr>
              <a:t>sanctification </a:t>
            </a:r>
            <a:r>
              <a:rPr lang="en-US" sz="2800" dirty="0" smtClean="0">
                <a:latin typeface="Palatino Linotype" panose="02040502050505030304" pitchFamily="18" charset="0"/>
              </a:rPr>
              <a:t>by </a:t>
            </a:r>
            <a:r>
              <a:rPr lang="en-US" sz="2800" dirty="0">
                <a:latin typeface="Palatino Linotype" panose="02040502050505030304" pitchFamily="18" charset="0"/>
              </a:rPr>
              <a:t>the Spirit and faith in the truth.</a:t>
            </a:r>
            <a:r>
              <a:rPr lang="en-US" sz="2800" b="1" baseline="30000" dirty="0">
                <a:latin typeface="Palatino Linotype" panose="02040502050505030304" pitchFamily="18" charset="0"/>
              </a:rPr>
              <a:t>14 </a:t>
            </a:r>
            <a:r>
              <a:rPr lang="en-US" sz="2800" dirty="0">
                <a:latin typeface="Palatino Linotype" panose="02040502050505030304" pitchFamily="18" charset="0"/>
              </a:rPr>
              <a:t>It was for this </a:t>
            </a:r>
            <a:r>
              <a:rPr lang="en-US" sz="2800" dirty="0" smtClean="0">
                <a:latin typeface="Palatino Linotype" panose="02040502050505030304" pitchFamily="18" charset="0"/>
              </a:rPr>
              <a:t>He called </a:t>
            </a:r>
            <a:r>
              <a:rPr lang="en-US" sz="2800" dirty="0">
                <a:latin typeface="Palatino Linotype" panose="02040502050505030304" pitchFamily="18" charset="0"/>
              </a:rPr>
              <a:t>you through our gospel, </a:t>
            </a:r>
            <a:r>
              <a:rPr lang="en-US" sz="2800" dirty="0" smtClean="0">
                <a:latin typeface="Palatino Linotype" panose="02040502050505030304" pitchFamily="18" charset="0"/>
              </a:rPr>
              <a:t>that </a:t>
            </a:r>
            <a:r>
              <a:rPr lang="en-US" sz="2800" dirty="0">
                <a:latin typeface="Palatino Linotype" panose="02040502050505030304" pitchFamily="18" charset="0"/>
              </a:rPr>
              <a:t>you may gain the glory of our Lord Jesus Christ. </a:t>
            </a:r>
            <a:r>
              <a:rPr lang="en-US" sz="2800" b="1" baseline="30000" dirty="0">
                <a:latin typeface="Palatino Linotype" panose="02040502050505030304" pitchFamily="18" charset="0"/>
              </a:rPr>
              <a:t>15 </a:t>
            </a:r>
            <a:r>
              <a:rPr lang="en-US" sz="2800" dirty="0">
                <a:latin typeface="Palatino Linotype" panose="02040502050505030304" pitchFamily="18" charset="0"/>
              </a:rPr>
              <a:t>So then, brethren, stand firm and hold to the traditions which you were taught, whether by word of </a:t>
            </a:r>
            <a:r>
              <a:rPr lang="en-US" sz="2800" dirty="0" smtClean="0">
                <a:latin typeface="Palatino Linotype" panose="02040502050505030304" pitchFamily="18" charset="0"/>
              </a:rPr>
              <a:t>mouth or</a:t>
            </a:r>
            <a:r>
              <a:rPr lang="en-US" sz="2800" dirty="0">
                <a:latin typeface="Palatino Linotype" panose="02040502050505030304" pitchFamily="18" charset="0"/>
              </a:rPr>
              <a:t> by letter </a:t>
            </a:r>
            <a:r>
              <a:rPr lang="en-US" sz="2800" dirty="0" smtClean="0">
                <a:latin typeface="Palatino Linotype" panose="02040502050505030304" pitchFamily="18" charset="0"/>
              </a:rPr>
              <a:t>from </a:t>
            </a:r>
            <a:r>
              <a:rPr lang="en-US" sz="2800" dirty="0">
                <a:latin typeface="Palatino Linotype" panose="02040502050505030304" pitchFamily="18" charset="0"/>
              </a:rPr>
              <a:t>us.</a:t>
            </a:r>
          </a:p>
        </p:txBody>
      </p:sp>
      <p:sp>
        <p:nvSpPr>
          <p:cNvPr id="9" name="Rectangle 8"/>
          <p:cNvSpPr/>
          <p:nvPr/>
        </p:nvSpPr>
        <p:spPr>
          <a:xfrm>
            <a:off x="2221535" y="391398"/>
            <a:ext cx="6693865" cy="2732802"/>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a:spAutoFit/>
          </a:bodyPr>
          <a:lstStyle/>
          <a:p>
            <a:r>
              <a:rPr lang="en-US" sz="2800" b="1" dirty="0" smtClean="0">
                <a:latin typeface="Palatino Linotype" panose="02040502050505030304" pitchFamily="18" charset="0"/>
              </a:rPr>
              <a:t>2 Thessalonians 3 </a:t>
            </a:r>
            <a:r>
              <a:rPr lang="en-US" sz="2800" b="1" baseline="30000" dirty="0" smtClean="0">
                <a:latin typeface="Palatino Linotype" panose="02040502050505030304" pitchFamily="18" charset="0"/>
              </a:rPr>
              <a:t>6</a:t>
            </a:r>
            <a:r>
              <a:rPr lang="en-US" sz="2800" b="1" baseline="30000" dirty="0">
                <a:latin typeface="Palatino Linotype" panose="02040502050505030304" pitchFamily="18" charset="0"/>
              </a:rPr>
              <a:t> </a:t>
            </a:r>
            <a:r>
              <a:rPr lang="en-US" sz="2800" dirty="0">
                <a:latin typeface="Palatino Linotype" panose="02040502050505030304" pitchFamily="18" charset="0"/>
              </a:rPr>
              <a:t>Now we command you, brethren, in the name of our Lord Jesus Christ, that you </a:t>
            </a:r>
            <a:r>
              <a:rPr lang="en-US" sz="2800" dirty="0" smtClean="0">
                <a:latin typeface="Palatino Linotype" panose="02040502050505030304" pitchFamily="18" charset="0"/>
              </a:rPr>
              <a:t>keep </a:t>
            </a:r>
            <a:r>
              <a:rPr lang="en-US" sz="2800" dirty="0">
                <a:latin typeface="Palatino Linotype" panose="02040502050505030304" pitchFamily="18" charset="0"/>
              </a:rPr>
              <a:t>away from every brother who </a:t>
            </a:r>
            <a:r>
              <a:rPr lang="en-US" sz="2800" dirty="0" smtClean="0">
                <a:latin typeface="Palatino Linotype" panose="02040502050505030304" pitchFamily="18" charset="0"/>
              </a:rPr>
              <a:t>leads </a:t>
            </a:r>
            <a:r>
              <a:rPr lang="en-US" sz="2800" dirty="0">
                <a:latin typeface="Palatino Linotype" panose="02040502050505030304" pitchFamily="18" charset="0"/>
              </a:rPr>
              <a:t>an </a:t>
            </a:r>
            <a:r>
              <a:rPr lang="en-US" sz="2800" dirty="0" smtClean="0">
                <a:latin typeface="Palatino Linotype" panose="02040502050505030304" pitchFamily="18" charset="0"/>
              </a:rPr>
              <a:t>unruly </a:t>
            </a:r>
            <a:r>
              <a:rPr lang="en-US" sz="2800" dirty="0">
                <a:latin typeface="Palatino Linotype" panose="02040502050505030304" pitchFamily="18" charset="0"/>
              </a:rPr>
              <a:t>life and not according to the </a:t>
            </a:r>
            <a:r>
              <a:rPr lang="en-US" sz="2800" b="1" u="sng" dirty="0">
                <a:latin typeface="Palatino Linotype" panose="02040502050505030304" pitchFamily="18" charset="0"/>
              </a:rPr>
              <a:t>tradition</a:t>
            </a:r>
            <a:r>
              <a:rPr lang="en-US" sz="2800" dirty="0">
                <a:latin typeface="Palatino Linotype" panose="02040502050505030304" pitchFamily="18" charset="0"/>
              </a:rPr>
              <a:t> which </a:t>
            </a:r>
            <a:r>
              <a:rPr lang="en-US" sz="2800" dirty="0" smtClean="0">
                <a:latin typeface="Palatino Linotype" panose="02040502050505030304" pitchFamily="18" charset="0"/>
              </a:rPr>
              <a:t>you </a:t>
            </a:r>
            <a:r>
              <a:rPr lang="en-US" sz="2800" dirty="0">
                <a:latin typeface="Palatino Linotype" panose="02040502050505030304" pitchFamily="18" charset="0"/>
              </a:rPr>
              <a:t>received from us.</a:t>
            </a:r>
          </a:p>
        </p:txBody>
      </p:sp>
    </p:spTree>
    <p:extLst>
      <p:ext uri="{BB962C8B-B14F-4D97-AF65-F5344CB8AC3E}">
        <p14:creationId xmlns:p14="http://schemas.microsoft.com/office/powerpoint/2010/main" val="3724255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6" grpId="0" animBg="1"/>
      <p:bldP spid="3"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140441" y="2861101"/>
            <a:ext cx="1524095" cy="40075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0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effectLst>
                  <a:outerShdw blurRad="38100" dist="38100" dir="2700000" algn="tl">
                    <a:srgbClr val="000000">
                      <a:alpha val="43137"/>
                    </a:srgbClr>
                  </a:outerShdw>
                </a:effectLst>
              </a:rPr>
              <a:t>TRADITION</a:t>
            </a:r>
            <a:endParaRPr lang="en-US" sz="2800" b="1" dirty="0">
              <a:solidFill>
                <a:schemeClr val="bg1"/>
              </a:solidFill>
              <a:effectLst>
                <a:outerShdw blurRad="38100" dist="38100" dir="2700000" algn="tl">
                  <a:srgbClr val="000000">
                    <a:alpha val="43137"/>
                  </a:srgbClr>
                </a:outerShdw>
              </a:effectLst>
            </a:endParaRPr>
          </a:p>
        </p:txBody>
      </p:sp>
      <p:sp>
        <p:nvSpPr>
          <p:cNvPr id="2" name="Rectangle 1"/>
          <p:cNvSpPr/>
          <p:nvPr/>
        </p:nvSpPr>
        <p:spPr>
          <a:xfrm>
            <a:off x="522212" y="1524000"/>
            <a:ext cx="8099577" cy="1815882"/>
          </a:xfrm>
          <a:prstGeom prst="rect">
            <a:avLst/>
          </a:prstGeom>
        </p:spPr>
        <p:txBody>
          <a:bodyPr>
            <a:spAutoFit/>
          </a:bodyPr>
          <a:lstStyle/>
          <a:p>
            <a:r>
              <a:rPr lang="en-US" sz="2800" b="1" dirty="0" smtClean="0">
                <a:latin typeface="Palatino Linotype" panose="02040502050505030304" pitchFamily="18" charset="0"/>
              </a:rPr>
              <a:t>1 Corinthians 11:1-2	</a:t>
            </a:r>
            <a:r>
              <a:rPr lang="en-US" sz="2800" dirty="0" smtClean="0">
                <a:latin typeface="Palatino Linotype" panose="02040502050505030304" pitchFamily="18" charset="0"/>
              </a:rPr>
              <a:t>Be </a:t>
            </a:r>
            <a:r>
              <a:rPr lang="en-US" sz="2800" dirty="0">
                <a:latin typeface="Palatino Linotype" panose="02040502050505030304" pitchFamily="18" charset="0"/>
              </a:rPr>
              <a:t>imitators of me, just as I also am of </a:t>
            </a:r>
            <a:r>
              <a:rPr lang="en-US" sz="2800" dirty="0" smtClean="0">
                <a:latin typeface="Palatino Linotype" panose="02040502050505030304" pitchFamily="18" charset="0"/>
              </a:rPr>
              <a:t>Christ.</a:t>
            </a:r>
            <a:r>
              <a:rPr lang="en-US" sz="2800" b="1" baseline="30000" dirty="0">
                <a:latin typeface="Palatino Linotype" panose="02040502050505030304" pitchFamily="18" charset="0"/>
              </a:rPr>
              <a:t> </a:t>
            </a:r>
            <a:r>
              <a:rPr lang="en-US" sz="2800" dirty="0">
                <a:latin typeface="Palatino Linotype" panose="02040502050505030304" pitchFamily="18" charset="0"/>
              </a:rPr>
              <a:t>Now I praise you because </a:t>
            </a:r>
            <a:r>
              <a:rPr lang="en-US" sz="2800" dirty="0" smtClean="0">
                <a:latin typeface="Palatino Linotype" panose="02040502050505030304" pitchFamily="18" charset="0"/>
              </a:rPr>
              <a:t>you remember </a:t>
            </a:r>
            <a:r>
              <a:rPr lang="en-US" sz="2800" dirty="0">
                <a:latin typeface="Palatino Linotype" panose="02040502050505030304" pitchFamily="18" charset="0"/>
              </a:rPr>
              <a:t>me in everything and hold firmly to </a:t>
            </a:r>
            <a:r>
              <a:rPr lang="en-US" sz="2800" dirty="0" smtClean="0">
                <a:latin typeface="Palatino Linotype" panose="02040502050505030304" pitchFamily="18" charset="0"/>
              </a:rPr>
              <a:t>the traditions</a:t>
            </a:r>
            <a:r>
              <a:rPr lang="en-US" sz="2800" dirty="0">
                <a:latin typeface="Palatino Linotype" panose="02040502050505030304" pitchFamily="18" charset="0"/>
              </a:rPr>
              <a:t>, just as I delivered them to you.</a:t>
            </a:r>
          </a:p>
        </p:txBody>
      </p:sp>
      <p:sp>
        <p:nvSpPr>
          <p:cNvPr id="8" name="Rectangle 7"/>
          <p:cNvSpPr/>
          <p:nvPr/>
        </p:nvSpPr>
        <p:spPr>
          <a:xfrm>
            <a:off x="533400" y="3657600"/>
            <a:ext cx="5532120" cy="1384995"/>
          </a:xfrm>
          <a:prstGeom prst="rect">
            <a:avLst/>
          </a:prstGeom>
        </p:spPr>
        <p:txBody>
          <a:bodyPr>
            <a:spAutoFit/>
          </a:bodyPr>
          <a:lstStyle/>
          <a:p>
            <a:r>
              <a:rPr lang="en-US" sz="2800" b="1" dirty="0" smtClean="0"/>
              <a:t>Paul is talking about God’s word, delivered to him, and which in turn he delivers to others.</a:t>
            </a:r>
            <a:endParaRPr lang="en-US" dirty="0"/>
          </a:p>
        </p:txBody>
      </p:sp>
      <p:sp>
        <p:nvSpPr>
          <p:cNvPr id="9" name="Rectangle 8"/>
          <p:cNvSpPr/>
          <p:nvPr/>
        </p:nvSpPr>
        <p:spPr>
          <a:xfrm>
            <a:off x="533400" y="931575"/>
            <a:ext cx="5532120" cy="523220"/>
          </a:xfrm>
          <a:prstGeom prst="rect">
            <a:avLst/>
          </a:prstGeom>
        </p:spPr>
        <p:txBody>
          <a:bodyPr>
            <a:spAutoFit/>
          </a:bodyPr>
          <a:lstStyle/>
          <a:p>
            <a:r>
              <a:rPr lang="en-US" sz="2800" b="1" dirty="0" smtClean="0"/>
              <a:t>Paul’s use of the word </a:t>
            </a:r>
            <a:r>
              <a:rPr lang="en-US" sz="2800" b="1" i="1" dirty="0" smtClean="0"/>
              <a:t>“Tradition”</a:t>
            </a:r>
            <a:endParaRPr lang="en-US" i="1" dirty="0"/>
          </a:p>
        </p:txBody>
      </p:sp>
    </p:spTree>
    <p:extLst>
      <p:ext uri="{BB962C8B-B14F-4D97-AF65-F5344CB8AC3E}">
        <p14:creationId xmlns:p14="http://schemas.microsoft.com/office/powerpoint/2010/main" val="3464638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TotalTime>
  <Words>471</Words>
  <Application>Microsoft Office PowerPoint</Application>
  <PresentationFormat>On-screen Show (4:3)</PresentationFormat>
  <Paragraphs>154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42</cp:revision>
  <dcterms:created xsi:type="dcterms:W3CDTF">2017-01-07T22:09:12Z</dcterms:created>
  <dcterms:modified xsi:type="dcterms:W3CDTF">2017-01-08T14:32:25Z</dcterms:modified>
</cp:coreProperties>
</file>