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3" r:id="rId23"/>
    <p:sldId id="278" r:id="rId24"/>
    <p:sldId id="279" r:id="rId25"/>
    <p:sldId id="280" r:id="rId26"/>
    <p:sldId id="281" r:id="rId27"/>
    <p:sldId id="268" r:id="rId28"/>
    <p:sldId id="282" r:id="rId29"/>
    <p:sldId id="287" r:id="rId30"/>
    <p:sldId id="293" r:id="rId31"/>
    <p:sldId id="286" r:id="rId32"/>
    <p:sldId id="285" r:id="rId33"/>
    <p:sldId id="288" r:id="rId34"/>
    <p:sldId id="289" r:id="rId35"/>
    <p:sldId id="291" r:id="rId36"/>
    <p:sldId id="292" r:id="rId37"/>
    <p:sldId id="29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6B537-1A8B-42B3-BC28-4DDE37D9DB56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9CF07-8D92-476D-80D8-4B4DA1AB8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08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9CF07-8D92-476D-80D8-4B4DA1AB81D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60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9CF07-8D92-476D-80D8-4B4DA1AB81D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60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9CF07-8D92-476D-80D8-4B4DA1AB81D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60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9CF07-8D92-476D-80D8-4B4DA1AB81D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60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9CF07-8D92-476D-80D8-4B4DA1AB81D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60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9CF07-8D92-476D-80D8-4B4DA1AB81D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60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9CF07-8D92-476D-80D8-4B4DA1AB81D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60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9CF07-8D92-476D-80D8-4B4DA1AB81D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60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9CF07-8D92-476D-80D8-4B4DA1AB81D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60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9CF07-8D92-476D-80D8-4B4DA1AB81D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60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A2B7-9DAA-4201-8461-B8725E9639B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39BB-93E2-4C9B-AED6-E975A8D4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1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A2B7-9DAA-4201-8461-B8725E9639B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39BB-93E2-4C9B-AED6-E975A8D4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1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A2B7-9DAA-4201-8461-B8725E9639B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39BB-93E2-4C9B-AED6-E975A8D4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2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A2B7-9DAA-4201-8461-B8725E9639B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39BB-93E2-4C9B-AED6-E975A8D4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27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A2B7-9DAA-4201-8461-B8725E9639B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39BB-93E2-4C9B-AED6-E975A8D4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1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A2B7-9DAA-4201-8461-B8725E9639B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39BB-93E2-4C9B-AED6-E975A8D4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35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A2B7-9DAA-4201-8461-B8725E9639B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39BB-93E2-4C9B-AED6-E975A8D4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1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A2B7-9DAA-4201-8461-B8725E9639B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39BB-93E2-4C9B-AED6-E975A8D4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4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A2B7-9DAA-4201-8461-B8725E9639B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39BB-93E2-4C9B-AED6-E975A8D4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2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A2B7-9DAA-4201-8461-B8725E9639B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39BB-93E2-4C9B-AED6-E975A8D4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9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A2B7-9DAA-4201-8461-B8725E9639B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39BB-93E2-4C9B-AED6-E975A8D4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54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9A2B7-9DAA-4201-8461-B8725E9639B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F39BB-93E2-4C9B-AED6-E975A8D4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1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Program%20Files\Olympus\Digital%20Wave%20Player\Message\FolderB\acts2_06.wav" TargetMode="Externa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Program%20Files\Olympus\Digital%20Wave%20Player\Message\FolderB\acts2_06.wav" TargetMode="Externa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the Rock,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the Pope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2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3201" y="4177966"/>
            <a:ext cx="755703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u="sng" dirty="0" smtClean="0"/>
              <a:t>‘Rock,’</a:t>
            </a:r>
            <a:endParaRPr lang="en-US" sz="2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228600"/>
            <a:ext cx="594360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Jesus counted on Peter to establish the 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took the lead in replacing Judas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preached the Inaugural Gospel Sermon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413411"/>
            <a:ext cx="5029200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2000" b="1" dirty="0" smtClean="0">
                <a:latin typeface="Palatino Linotype" panose="02040502050505030304" pitchFamily="18" charset="0"/>
              </a:rPr>
              <a:t>On the day of Pentecost…</a:t>
            </a:r>
          </a:p>
          <a:p>
            <a:endParaRPr lang="en-US" sz="2000" b="1" dirty="0" smtClean="0">
              <a:latin typeface="Palatino Linotype" panose="02040502050505030304" pitchFamily="18" charset="0"/>
            </a:endParaRPr>
          </a:p>
          <a:p>
            <a:r>
              <a:rPr lang="en-US" sz="2000" b="1" u="sng" dirty="0" smtClean="0">
                <a:latin typeface="Palatino Linotype" panose="02040502050505030304" pitchFamily="18" charset="0"/>
              </a:rPr>
              <a:t>Acts 2</a:t>
            </a:r>
            <a:r>
              <a:rPr lang="en-US" sz="2000" b="1" dirty="0" smtClean="0">
                <a:latin typeface="Palatino Linotype" panose="02040502050505030304" pitchFamily="18" charset="0"/>
              </a:rPr>
              <a:t> </a:t>
            </a:r>
            <a:r>
              <a:rPr lang="en-US" sz="20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000" dirty="0">
                <a:latin typeface="Palatino Linotype" panose="02040502050505030304" pitchFamily="18" charset="0"/>
              </a:rPr>
              <a:t>But Peter, </a:t>
            </a:r>
            <a:r>
              <a:rPr lang="en-US" sz="2000" dirty="0" smtClean="0">
                <a:latin typeface="Palatino Linotype" panose="02040502050505030304" pitchFamily="18" charset="0"/>
              </a:rPr>
              <a:t>taking </a:t>
            </a:r>
            <a:r>
              <a:rPr lang="en-US" sz="2000" dirty="0">
                <a:latin typeface="Palatino Linotype" panose="02040502050505030304" pitchFamily="18" charset="0"/>
              </a:rPr>
              <a:t>his stand with the eleven, raised his voice and declared to them: “Men of Judea and all you who live in Jerusalem, let this be known to you and give heed to my words</a:t>
            </a:r>
            <a:r>
              <a:rPr lang="en-US" sz="2000" dirty="0" smtClean="0">
                <a:latin typeface="Palatino Linotype" panose="02040502050505030304" pitchFamily="18" charset="0"/>
              </a:rPr>
              <a:t>.”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79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3201" y="4177966"/>
            <a:ext cx="755703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u="sng" dirty="0" smtClean="0"/>
              <a:t>‘Rock,’</a:t>
            </a:r>
            <a:endParaRPr lang="en-US" sz="2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228600"/>
            <a:ext cx="594360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Jesus counted on Peter to establish the 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took the lead in replacing Judas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preached the Inaugural Gospel Sermon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331184"/>
            <a:ext cx="4572000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2000" b="1" dirty="0" smtClean="0">
                <a:latin typeface="Palatino Linotype" panose="02040502050505030304" pitchFamily="18" charset="0"/>
              </a:rPr>
              <a:t>Luke Portrays Peter as the leader…</a:t>
            </a:r>
          </a:p>
          <a:p>
            <a:endParaRPr lang="en-US" sz="2000" b="1" dirty="0">
              <a:latin typeface="Palatino Linotype" panose="02040502050505030304" pitchFamily="18" charset="0"/>
            </a:endParaRPr>
          </a:p>
          <a:p>
            <a:endParaRPr lang="en-US" sz="2000" b="1" dirty="0" smtClean="0">
              <a:latin typeface="Palatino Linotype" panose="02040502050505030304" pitchFamily="18" charset="0"/>
            </a:endParaRPr>
          </a:p>
          <a:p>
            <a:endParaRPr lang="en-US" sz="2000" b="1" dirty="0" smtClean="0">
              <a:latin typeface="Palatino Linotype" panose="02040502050505030304" pitchFamily="18" charset="0"/>
            </a:endParaRPr>
          </a:p>
          <a:p>
            <a:endParaRPr lang="en-US" sz="2000" b="1" dirty="0">
              <a:latin typeface="Palatino Linotype" panose="02040502050505030304" pitchFamily="18" charset="0"/>
            </a:endParaRPr>
          </a:p>
          <a:p>
            <a:endParaRPr lang="en-US" sz="2000" b="1" dirty="0" smtClean="0">
              <a:latin typeface="Palatino Linotype" panose="02040502050505030304" pitchFamily="18" charset="0"/>
            </a:endParaRPr>
          </a:p>
          <a:p>
            <a:endParaRPr lang="en-US" sz="2000" b="1" dirty="0">
              <a:latin typeface="Palatino Linotype" panose="02040502050505030304" pitchFamily="18" charset="0"/>
            </a:endParaRPr>
          </a:p>
          <a:p>
            <a:endParaRPr lang="en-US" sz="2000" b="1" dirty="0">
              <a:latin typeface="Palatino Linotype" panose="02040502050505030304" pitchFamily="18" charset="0"/>
            </a:endParaRPr>
          </a:p>
        </p:txBody>
      </p:sp>
      <p:pic>
        <p:nvPicPr>
          <p:cNvPr id="8" name="acts2_06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839200" y="6553200"/>
            <a:ext cx="1588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10" y="2713301"/>
            <a:ext cx="2744856" cy="19348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48696" y="27432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Acts 1-12        Acts 13-28</a:t>
            </a:r>
          </a:p>
          <a:p>
            <a:pPr algn="ctr"/>
            <a:endParaRPr lang="en-US" b="1" dirty="0" smtClean="0"/>
          </a:p>
          <a:p>
            <a:pPr algn="ctr"/>
            <a:r>
              <a:rPr lang="en-US" sz="2400" b="1" dirty="0" smtClean="0"/>
              <a:t>Peter         Paul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7034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7" grpId="0" build="p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3201" y="4177966"/>
            <a:ext cx="755703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u="sng" dirty="0" smtClean="0"/>
              <a:t>‘Rock,’</a:t>
            </a:r>
            <a:endParaRPr lang="en-US" sz="2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228600"/>
            <a:ext cx="594360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Jesus counted on Peter to establish the 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took the lead in replacing Judas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preached the Inaugural Gospel Sermon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is most prominent in Acts 1-12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331184"/>
            <a:ext cx="4572000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2000" b="1" dirty="0" smtClean="0">
                <a:latin typeface="Palatino Linotype" panose="02040502050505030304" pitchFamily="18" charset="0"/>
              </a:rPr>
              <a:t>Luke Portrays Peter as the leader…</a:t>
            </a:r>
          </a:p>
          <a:p>
            <a:endParaRPr lang="en-US" sz="2000" b="1" dirty="0">
              <a:latin typeface="Palatino Linotype" panose="02040502050505030304" pitchFamily="18" charset="0"/>
            </a:endParaRPr>
          </a:p>
          <a:p>
            <a:endParaRPr lang="en-US" sz="2000" b="1" dirty="0" smtClean="0">
              <a:latin typeface="Palatino Linotype" panose="02040502050505030304" pitchFamily="18" charset="0"/>
            </a:endParaRPr>
          </a:p>
          <a:p>
            <a:endParaRPr lang="en-US" sz="2000" b="1" dirty="0" smtClean="0">
              <a:latin typeface="Palatino Linotype" panose="02040502050505030304" pitchFamily="18" charset="0"/>
            </a:endParaRPr>
          </a:p>
          <a:p>
            <a:endParaRPr lang="en-US" sz="2000" b="1" dirty="0">
              <a:latin typeface="Palatino Linotype" panose="02040502050505030304" pitchFamily="18" charset="0"/>
            </a:endParaRPr>
          </a:p>
          <a:p>
            <a:endParaRPr lang="en-US" sz="2000" b="1" dirty="0" smtClean="0">
              <a:latin typeface="Palatino Linotype" panose="02040502050505030304" pitchFamily="18" charset="0"/>
            </a:endParaRPr>
          </a:p>
          <a:p>
            <a:endParaRPr lang="en-US" sz="2000" b="1" dirty="0">
              <a:latin typeface="Palatino Linotype" panose="02040502050505030304" pitchFamily="18" charset="0"/>
            </a:endParaRPr>
          </a:p>
          <a:p>
            <a:endParaRPr lang="en-US" sz="2000" b="1" dirty="0">
              <a:latin typeface="Palatino Linotype" panose="02040502050505030304" pitchFamily="18" charset="0"/>
            </a:endParaRPr>
          </a:p>
        </p:txBody>
      </p:sp>
      <p:pic>
        <p:nvPicPr>
          <p:cNvPr id="8" name="acts2_06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839200" y="6553200"/>
            <a:ext cx="1588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10" y="2713301"/>
            <a:ext cx="2744856" cy="19348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48696" y="27432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Acts 1-12        Acts 13-28</a:t>
            </a:r>
          </a:p>
          <a:p>
            <a:pPr algn="ctr"/>
            <a:endParaRPr lang="en-US" b="1" dirty="0" smtClean="0"/>
          </a:p>
          <a:p>
            <a:pPr algn="ctr"/>
            <a:r>
              <a:rPr lang="en-US" sz="2400" b="1" dirty="0" smtClean="0"/>
              <a:t>Peter         Paul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58783311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3201" y="4177966"/>
            <a:ext cx="755703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u="sng" dirty="0" smtClean="0"/>
              <a:t>‘Rock,’</a:t>
            </a:r>
            <a:endParaRPr lang="en-US" sz="2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228600"/>
            <a:ext cx="594360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Jesus counted on Peter to establish the 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took the lead in replacing Judas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preached the Inaugural Gospel Sermon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is most prominent in Acts 1-12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331184"/>
            <a:ext cx="6248400" cy="44012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Palatino Linotype" panose="02040502050505030304" pitchFamily="18" charset="0"/>
              </a:rPr>
              <a:t>Luke Portrays Peter as the leader…</a:t>
            </a:r>
          </a:p>
          <a:p>
            <a:endParaRPr lang="en-US" sz="2000" b="1" dirty="0" smtClean="0">
              <a:latin typeface="Palatino Linotype" panose="02040502050505030304" pitchFamily="18" charset="0"/>
            </a:endParaRPr>
          </a:p>
          <a:p>
            <a:r>
              <a:rPr lang="en-US" sz="2000" b="1" dirty="0" smtClean="0">
                <a:latin typeface="Palatino Linotype" panose="02040502050505030304" pitchFamily="18" charset="0"/>
              </a:rPr>
              <a:t>Acts 3</a:t>
            </a:r>
            <a:r>
              <a:rPr lang="en-US" sz="2000" b="1" baseline="30000" dirty="0" smtClean="0">
                <a:latin typeface="Palatino Linotype" panose="02040502050505030304" pitchFamily="18" charset="0"/>
              </a:rPr>
              <a:t>3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When he saw Peter and John about to go into the temple, he began asking to receive alms.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4 </a:t>
            </a:r>
            <a:r>
              <a:rPr lang="en-US" sz="2000" u="sng" dirty="0">
                <a:latin typeface="Palatino Linotype" panose="02040502050505030304" pitchFamily="18" charset="0"/>
              </a:rPr>
              <a:t>But Peter, along with John, fixed his gaze on him and said, “Look at us!</a:t>
            </a:r>
            <a:r>
              <a:rPr lang="en-US" sz="2000" dirty="0">
                <a:latin typeface="Palatino Linotype" panose="02040502050505030304" pitchFamily="18" charset="0"/>
              </a:rPr>
              <a:t>”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5 </a:t>
            </a:r>
            <a:r>
              <a:rPr lang="en-US" sz="2000" dirty="0">
                <a:latin typeface="Palatino Linotype" panose="02040502050505030304" pitchFamily="18" charset="0"/>
              </a:rPr>
              <a:t>And he began to give them his attention, expecting to receive something from </a:t>
            </a:r>
            <a:r>
              <a:rPr lang="en-US" sz="2000" dirty="0" smtClean="0">
                <a:latin typeface="Palatino Linotype" panose="02040502050505030304" pitchFamily="18" charset="0"/>
              </a:rPr>
              <a:t>them.</a:t>
            </a:r>
          </a:p>
          <a:p>
            <a:r>
              <a:rPr lang="en-US" sz="2000" b="1" baseline="30000" dirty="0" smtClean="0">
                <a:latin typeface="Palatino Linotype" panose="02040502050505030304" pitchFamily="18" charset="0"/>
              </a:rPr>
              <a:t>6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But </a:t>
            </a:r>
            <a:r>
              <a:rPr lang="en-US" sz="2000" u="sng" dirty="0">
                <a:latin typeface="Palatino Linotype" panose="02040502050505030304" pitchFamily="18" charset="0"/>
              </a:rPr>
              <a:t>Peter said, “I do not possess silver and gold</a:t>
            </a:r>
            <a:r>
              <a:rPr lang="en-US" sz="2000" dirty="0">
                <a:latin typeface="Palatino Linotype" panose="02040502050505030304" pitchFamily="18" charset="0"/>
              </a:rPr>
              <a:t>, but what I do have I give to you: In the name of Jesus Christ the Nazarene—walk</a:t>
            </a:r>
            <a:r>
              <a:rPr lang="en-US" sz="2000" dirty="0" smtClean="0">
                <a:latin typeface="Palatino Linotype" panose="02040502050505030304" pitchFamily="18" charset="0"/>
              </a:rPr>
              <a:t>!”…</a:t>
            </a:r>
            <a:endParaRPr lang="en-US" sz="2000" dirty="0">
              <a:latin typeface="Palatino Linotype" panose="02040502050505030304" pitchFamily="18" charset="0"/>
            </a:endParaRPr>
          </a:p>
          <a:p>
            <a:r>
              <a:rPr lang="en-US" sz="2000" b="1" baseline="30000" dirty="0" smtClean="0">
                <a:latin typeface="Palatino Linotype" panose="02040502050505030304" pitchFamily="18" charset="0"/>
              </a:rPr>
              <a:t>11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While he was clinging to Peter and John, all the people ran together to them at the so-called </a:t>
            </a:r>
            <a:r>
              <a:rPr lang="en-US" sz="2000" dirty="0" smtClean="0">
                <a:latin typeface="Palatino Linotype" panose="02040502050505030304" pitchFamily="18" charset="0"/>
              </a:rPr>
              <a:t>portico </a:t>
            </a:r>
            <a:r>
              <a:rPr lang="en-US" sz="2000" dirty="0">
                <a:latin typeface="Palatino Linotype" panose="02040502050505030304" pitchFamily="18" charset="0"/>
              </a:rPr>
              <a:t>of Solomon, full of amazement.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12 </a:t>
            </a:r>
            <a:r>
              <a:rPr lang="en-US" sz="2000" dirty="0">
                <a:latin typeface="Palatino Linotype" panose="02040502050505030304" pitchFamily="18" charset="0"/>
              </a:rPr>
              <a:t>But </a:t>
            </a:r>
            <a:r>
              <a:rPr lang="en-US" sz="2000" u="sng" dirty="0">
                <a:latin typeface="Palatino Linotype" panose="02040502050505030304" pitchFamily="18" charset="0"/>
              </a:rPr>
              <a:t>when Peter </a:t>
            </a:r>
            <a:r>
              <a:rPr lang="en-US" sz="2000" u="sng" dirty="0" smtClean="0">
                <a:latin typeface="Palatino Linotype" panose="02040502050505030304" pitchFamily="18" charset="0"/>
              </a:rPr>
              <a:t>saw this</a:t>
            </a:r>
            <a:r>
              <a:rPr lang="en-US" sz="2000" u="sng" dirty="0">
                <a:latin typeface="Palatino Linotype" panose="02040502050505030304" pitchFamily="18" charset="0"/>
              </a:rPr>
              <a:t>, he replied</a:t>
            </a:r>
            <a:r>
              <a:rPr lang="en-US" sz="2000" dirty="0">
                <a:latin typeface="Palatino Linotype" panose="02040502050505030304" pitchFamily="18" charset="0"/>
              </a:rPr>
              <a:t> to the people, “Men of </a:t>
            </a:r>
            <a:r>
              <a:rPr lang="en-US" sz="2000" dirty="0" smtClean="0">
                <a:latin typeface="Palatino Linotype" panose="02040502050505030304" pitchFamily="18" charset="0"/>
              </a:rPr>
              <a:t>Israel…”</a:t>
            </a:r>
            <a:endParaRPr lang="en-US" sz="20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86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3201" y="4177966"/>
            <a:ext cx="755703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u="sng" dirty="0" smtClean="0"/>
              <a:t>‘Rock,’</a:t>
            </a:r>
            <a:endParaRPr lang="en-US" sz="2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228600"/>
            <a:ext cx="5943600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Jesus counted on Peter to establish the 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took the lead in replacing Judas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preached the Inaugural Gospel Sermon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is most prominent in Acts 1-12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takes the lead in the temple (Acts 3)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331184"/>
            <a:ext cx="6248400" cy="44012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Palatino Linotype" panose="02040502050505030304" pitchFamily="18" charset="0"/>
              </a:rPr>
              <a:t>Luke Portrays Peter as the leader…</a:t>
            </a:r>
          </a:p>
          <a:p>
            <a:endParaRPr lang="en-US" sz="2000" b="1" dirty="0" smtClean="0">
              <a:latin typeface="Palatino Linotype" panose="02040502050505030304" pitchFamily="18" charset="0"/>
            </a:endParaRPr>
          </a:p>
          <a:p>
            <a:r>
              <a:rPr lang="en-US" sz="2000" b="1" dirty="0" smtClean="0">
                <a:latin typeface="Palatino Linotype" panose="02040502050505030304" pitchFamily="18" charset="0"/>
              </a:rPr>
              <a:t>Acts 3</a:t>
            </a:r>
            <a:r>
              <a:rPr lang="en-US" sz="2000" b="1" baseline="30000" dirty="0" smtClean="0">
                <a:latin typeface="Palatino Linotype" panose="02040502050505030304" pitchFamily="18" charset="0"/>
              </a:rPr>
              <a:t>3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When he saw Peter and John about to go into the temple, he began asking to receive alms.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4 </a:t>
            </a:r>
            <a:r>
              <a:rPr lang="en-US" sz="2000" u="sng" dirty="0">
                <a:latin typeface="Palatino Linotype" panose="02040502050505030304" pitchFamily="18" charset="0"/>
              </a:rPr>
              <a:t>But Peter, along with John, fixed his gaze on him and said, “Look at us!</a:t>
            </a:r>
            <a:r>
              <a:rPr lang="en-US" sz="2000" dirty="0">
                <a:latin typeface="Palatino Linotype" panose="02040502050505030304" pitchFamily="18" charset="0"/>
              </a:rPr>
              <a:t>”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5 </a:t>
            </a:r>
            <a:r>
              <a:rPr lang="en-US" sz="2000" dirty="0">
                <a:latin typeface="Palatino Linotype" panose="02040502050505030304" pitchFamily="18" charset="0"/>
              </a:rPr>
              <a:t>And he began to give them his attention, expecting to receive something from </a:t>
            </a:r>
            <a:r>
              <a:rPr lang="en-US" sz="2000" dirty="0" smtClean="0">
                <a:latin typeface="Palatino Linotype" panose="02040502050505030304" pitchFamily="18" charset="0"/>
              </a:rPr>
              <a:t>them.</a:t>
            </a:r>
          </a:p>
          <a:p>
            <a:r>
              <a:rPr lang="en-US" sz="2000" b="1" baseline="30000" dirty="0" smtClean="0">
                <a:latin typeface="Palatino Linotype" panose="02040502050505030304" pitchFamily="18" charset="0"/>
              </a:rPr>
              <a:t>6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But </a:t>
            </a:r>
            <a:r>
              <a:rPr lang="en-US" sz="2000" u="sng" dirty="0">
                <a:latin typeface="Palatino Linotype" panose="02040502050505030304" pitchFamily="18" charset="0"/>
              </a:rPr>
              <a:t>Peter said, “I do not possess silver and gold</a:t>
            </a:r>
            <a:r>
              <a:rPr lang="en-US" sz="2000" dirty="0">
                <a:latin typeface="Palatino Linotype" panose="02040502050505030304" pitchFamily="18" charset="0"/>
              </a:rPr>
              <a:t>, but what I do have I give to you: In the name of Jesus Christ the Nazarene—walk</a:t>
            </a:r>
            <a:r>
              <a:rPr lang="en-US" sz="2000" dirty="0" smtClean="0">
                <a:latin typeface="Palatino Linotype" panose="02040502050505030304" pitchFamily="18" charset="0"/>
              </a:rPr>
              <a:t>!”…</a:t>
            </a:r>
            <a:endParaRPr lang="en-US" sz="2000" dirty="0">
              <a:latin typeface="Palatino Linotype" panose="02040502050505030304" pitchFamily="18" charset="0"/>
            </a:endParaRPr>
          </a:p>
          <a:p>
            <a:r>
              <a:rPr lang="en-US" sz="2000" b="1" baseline="30000" dirty="0" smtClean="0">
                <a:latin typeface="Palatino Linotype" panose="02040502050505030304" pitchFamily="18" charset="0"/>
              </a:rPr>
              <a:t>11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While he was clinging to Peter and John, all the people ran together to them at the so-called </a:t>
            </a:r>
            <a:r>
              <a:rPr lang="en-US" sz="2000" dirty="0" smtClean="0">
                <a:latin typeface="Palatino Linotype" panose="02040502050505030304" pitchFamily="18" charset="0"/>
              </a:rPr>
              <a:t>portico </a:t>
            </a:r>
            <a:r>
              <a:rPr lang="en-US" sz="2000" dirty="0">
                <a:latin typeface="Palatino Linotype" panose="02040502050505030304" pitchFamily="18" charset="0"/>
              </a:rPr>
              <a:t>of Solomon, full of amazement.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12 </a:t>
            </a:r>
            <a:r>
              <a:rPr lang="en-US" sz="2000" dirty="0">
                <a:latin typeface="Palatino Linotype" panose="02040502050505030304" pitchFamily="18" charset="0"/>
              </a:rPr>
              <a:t>But </a:t>
            </a:r>
            <a:r>
              <a:rPr lang="en-US" sz="2000" u="sng" dirty="0">
                <a:latin typeface="Palatino Linotype" panose="02040502050505030304" pitchFamily="18" charset="0"/>
              </a:rPr>
              <a:t>when Peter </a:t>
            </a:r>
            <a:r>
              <a:rPr lang="en-US" sz="2000" u="sng" dirty="0" smtClean="0">
                <a:latin typeface="Palatino Linotype" panose="02040502050505030304" pitchFamily="18" charset="0"/>
              </a:rPr>
              <a:t>saw this</a:t>
            </a:r>
            <a:r>
              <a:rPr lang="en-US" sz="2000" u="sng" dirty="0">
                <a:latin typeface="Palatino Linotype" panose="02040502050505030304" pitchFamily="18" charset="0"/>
              </a:rPr>
              <a:t>, he replied</a:t>
            </a:r>
            <a:r>
              <a:rPr lang="en-US" sz="2000" dirty="0">
                <a:latin typeface="Palatino Linotype" panose="02040502050505030304" pitchFamily="18" charset="0"/>
              </a:rPr>
              <a:t> to the people, “Men of </a:t>
            </a:r>
            <a:r>
              <a:rPr lang="en-US" sz="2000" dirty="0" smtClean="0">
                <a:latin typeface="Palatino Linotype" panose="02040502050505030304" pitchFamily="18" charset="0"/>
              </a:rPr>
              <a:t>Israel…”</a:t>
            </a:r>
            <a:endParaRPr lang="en-US" sz="20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75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3201" y="4177966"/>
            <a:ext cx="755703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u="sng" dirty="0" smtClean="0"/>
              <a:t>‘Rock,’</a:t>
            </a:r>
            <a:endParaRPr lang="en-US" sz="2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228600"/>
            <a:ext cx="5943600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Jesus counted on Peter to establish the 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took the lead in replacing Judas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preached the Inaugural Gospel Sermon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is most prominent in Acts 1-12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takes the lead in the temple (Acts 3)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331184"/>
            <a:ext cx="6248400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Palatino Linotype" panose="02040502050505030304" pitchFamily="18" charset="0"/>
              </a:rPr>
              <a:t>Luke Portrays Peter as the leader…</a:t>
            </a:r>
          </a:p>
          <a:p>
            <a:endParaRPr lang="en-US" sz="2000" b="1" dirty="0" smtClean="0">
              <a:latin typeface="Palatino Linotype" panose="02040502050505030304" pitchFamily="18" charset="0"/>
            </a:endParaRPr>
          </a:p>
          <a:p>
            <a:r>
              <a:rPr lang="en-US" sz="2000" b="1" dirty="0" smtClean="0">
                <a:latin typeface="Palatino Linotype" panose="02040502050505030304" pitchFamily="18" charset="0"/>
              </a:rPr>
              <a:t>When Peter &amp; John were arrested,</a:t>
            </a:r>
          </a:p>
          <a:p>
            <a:endParaRPr lang="en-US" sz="2000" b="1" dirty="0" smtClean="0">
              <a:latin typeface="Palatino Linotype" panose="02040502050505030304" pitchFamily="18" charset="0"/>
            </a:endParaRPr>
          </a:p>
          <a:p>
            <a:r>
              <a:rPr lang="en-US" sz="2000" b="1" dirty="0" smtClean="0">
                <a:latin typeface="Palatino Linotype" panose="02040502050505030304" pitchFamily="18" charset="0"/>
              </a:rPr>
              <a:t>Acts 4</a:t>
            </a:r>
            <a:r>
              <a:rPr lang="en-US" sz="2000" dirty="0">
                <a:latin typeface="Palatino Linotype" panose="02040502050505030304" pitchFamily="18" charset="0"/>
              </a:rPr>
              <a:t> 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8 </a:t>
            </a:r>
            <a:r>
              <a:rPr lang="en-US" sz="2000" dirty="0">
                <a:latin typeface="Palatino Linotype" panose="02040502050505030304" pitchFamily="18" charset="0"/>
              </a:rPr>
              <a:t>Then Peter, </a:t>
            </a:r>
            <a:r>
              <a:rPr lang="en-US" sz="2000" dirty="0" smtClean="0">
                <a:latin typeface="Palatino Linotype" panose="02040502050505030304" pitchFamily="18" charset="0"/>
              </a:rPr>
              <a:t>filled </a:t>
            </a:r>
            <a:r>
              <a:rPr lang="en-US" sz="2000" dirty="0">
                <a:latin typeface="Palatino Linotype" panose="02040502050505030304" pitchFamily="18" charset="0"/>
              </a:rPr>
              <a:t>with the Holy Spirit, said to them, </a:t>
            </a:r>
            <a:r>
              <a:rPr lang="en-US" sz="2000" dirty="0" smtClean="0">
                <a:latin typeface="Palatino Linotype" panose="02040502050505030304" pitchFamily="18" charset="0"/>
              </a:rPr>
              <a:t>“Rulers </a:t>
            </a:r>
            <a:r>
              <a:rPr lang="en-US" sz="2000" dirty="0">
                <a:latin typeface="Palatino Linotype" panose="02040502050505030304" pitchFamily="18" charset="0"/>
              </a:rPr>
              <a:t>and elders of the </a:t>
            </a:r>
            <a:r>
              <a:rPr lang="en-US" sz="2000" dirty="0" smtClean="0">
                <a:latin typeface="Palatino Linotype" panose="02040502050505030304" pitchFamily="18" charset="0"/>
              </a:rPr>
              <a:t>people…”</a:t>
            </a:r>
            <a:endParaRPr lang="en-US" sz="20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63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3201" y="4177966"/>
            <a:ext cx="755703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u="sng" dirty="0" smtClean="0"/>
              <a:t>‘Rock,’</a:t>
            </a:r>
            <a:endParaRPr lang="en-US" sz="2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228600"/>
            <a:ext cx="5943600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Jesus counted on Peter to establish the 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took the lead in replacing Judas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preached the Inaugural Gospel Sermon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is most prominent in Acts 1-12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takes the lead in the temple (Acts 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speaks when he &amp; John were arrested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331184"/>
            <a:ext cx="6248400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Palatino Linotype" panose="02040502050505030304" pitchFamily="18" charset="0"/>
              </a:rPr>
              <a:t>Luke Portrays Peter as the leader…</a:t>
            </a:r>
          </a:p>
          <a:p>
            <a:endParaRPr lang="en-US" sz="2000" b="1" dirty="0" smtClean="0">
              <a:latin typeface="Palatino Linotype" panose="02040502050505030304" pitchFamily="18" charset="0"/>
            </a:endParaRPr>
          </a:p>
          <a:p>
            <a:r>
              <a:rPr lang="en-US" sz="2000" b="1" dirty="0" smtClean="0">
                <a:latin typeface="Palatino Linotype" panose="02040502050505030304" pitchFamily="18" charset="0"/>
              </a:rPr>
              <a:t>When Peter &amp; John were arrested,</a:t>
            </a:r>
          </a:p>
          <a:p>
            <a:endParaRPr lang="en-US" sz="2000" b="1" dirty="0" smtClean="0">
              <a:latin typeface="Palatino Linotype" panose="02040502050505030304" pitchFamily="18" charset="0"/>
            </a:endParaRPr>
          </a:p>
          <a:p>
            <a:r>
              <a:rPr lang="en-US" sz="2000" b="1" dirty="0" smtClean="0">
                <a:latin typeface="Palatino Linotype" panose="02040502050505030304" pitchFamily="18" charset="0"/>
              </a:rPr>
              <a:t>Acts 4</a:t>
            </a:r>
            <a:r>
              <a:rPr lang="en-US" sz="2000" dirty="0">
                <a:latin typeface="Palatino Linotype" panose="02040502050505030304" pitchFamily="18" charset="0"/>
              </a:rPr>
              <a:t> 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8 </a:t>
            </a:r>
            <a:r>
              <a:rPr lang="en-US" sz="2000" dirty="0">
                <a:latin typeface="Palatino Linotype" panose="02040502050505030304" pitchFamily="18" charset="0"/>
              </a:rPr>
              <a:t>Then Peter, </a:t>
            </a:r>
            <a:r>
              <a:rPr lang="en-US" sz="2000" dirty="0" smtClean="0">
                <a:latin typeface="Palatino Linotype" panose="02040502050505030304" pitchFamily="18" charset="0"/>
              </a:rPr>
              <a:t>filled </a:t>
            </a:r>
            <a:r>
              <a:rPr lang="en-US" sz="2000" dirty="0">
                <a:latin typeface="Palatino Linotype" panose="02040502050505030304" pitchFamily="18" charset="0"/>
              </a:rPr>
              <a:t>with the Holy Spirit, said to them, </a:t>
            </a:r>
            <a:r>
              <a:rPr lang="en-US" sz="2000" dirty="0" smtClean="0">
                <a:latin typeface="Palatino Linotype" panose="02040502050505030304" pitchFamily="18" charset="0"/>
              </a:rPr>
              <a:t>“Rulers </a:t>
            </a:r>
            <a:r>
              <a:rPr lang="en-US" sz="2000" dirty="0">
                <a:latin typeface="Palatino Linotype" panose="02040502050505030304" pitchFamily="18" charset="0"/>
              </a:rPr>
              <a:t>and elders of the </a:t>
            </a:r>
            <a:r>
              <a:rPr lang="en-US" sz="2000" dirty="0" smtClean="0">
                <a:latin typeface="Palatino Linotype" panose="02040502050505030304" pitchFamily="18" charset="0"/>
              </a:rPr>
              <a:t>people…”</a:t>
            </a:r>
            <a:endParaRPr lang="en-US" sz="20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63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3201" y="4177966"/>
            <a:ext cx="755703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u="sng" dirty="0" smtClean="0"/>
              <a:t>‘Rock,’</a:t>
            </a:r>
            <a:endParaRPr lang="en-US" sz="2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228600"/>
            <a:ext cx="5943600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Jesus counted on Peter to establish the 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took the lead in replacing Judas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preached the Inaugural Gospel Sermon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is most prominent in Acts 1-12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takes the lead in the temple (Acts 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speaks when he &amp; John were arrested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2331184"/>
            <a:ext cx="4490884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Palatino Linotype" panose="02040502050505030304" pitchFamily="18" charset="0"/>
              </a:rPr>
              <a:t>Luke Portrays Peter as the leader…</a:t>
            </a:r>
          </a:p>
          <a:p>
            <a:endParaRPr lang="en-US" sz="2000" b="1" dirty="0" smtClean="0">
              <a:latin typeface="Palatino Linotype" panose="02040502050505030304" pitchFamily="18" charset="0"/>
            </a:endParaRPr>
          </a:p>
          <a:p>
            <a:r>
              <a:rPr lang="en-US" sz="2000" b="1" dirty="0" smtClean="0">
                <a:latin typeface="Palatino Linotype" panose="02040502050505030304" pitchFamily="18" charset="0"/>
              </a:rPr>
              <a:t>When Ananias &amp; </a:t>
            </a:r>
            <a:r>
              <a:rPr lang="en-US" sz="2000" b="1" dirty="0" err="1" smtClean="0">
                <a:latin typeface="Palatino Linotype" panose="02040502050505030304" pitchFamily="18" charset="0"/>
              </a:rPr>
              <a:t>Sapphira</a:t>
            </a:r>
            <a:r>
              <a:rPr lang="en-US" sz="2000" b="1" dirty="0" smtClean="0">
                <a:latin typeface="Palatino Linotype" panose="02040502050505030304" pitchFamily="18" charset="0"/>
              </a:rPr>
              <a:t> were confronted,</a:t>
            </a:r>
          </a:p>
          <a:p>
            <a:endParaRPr lang="en-US" sz="2000" b="1" dirty="0" smtClean="0">
              <a:latin typeface="Palatino Linotype" panose="02040502050505030304" pitchFamily="18" charset="0"/>
            </a:endParaRPr>
          </a:p>
          <a:p>
            <a:r>
              <a:rPr lang="en-US" sz="2000" b="1" dirty="0" smtClean="0">
                <a:latin typeface="Palatino Linotype" panose="02040502050505030304" pitchFamily="18" charset="0"/>
              </a:rPr>
              <a:t>Acts 5</a:t>
            </a:r>
            <a:r>
              <a:rPr lang="en-US" sz="2000" dirty="0" smtClean="0">
                <a:latin typeface="Palatino Linotype" panose="02040502050505030304" pitchFamily="18" charset="0"/>
              </a:rPr>
              <a:t> </a:t>
            </a:r>
            <a:r>
              <a:rPr lang="en-US" sz="2000" b="1" baseline="30000" dirty="0" smtClean="0">
                <a:latin typeface="Palatino Linotype" panose="02040502050505030304" pitchFamily="18" charset="0"/>
              </a:rPr>
              <a:t> </a:t>
            </a:r>
            <a:r>
              <a:rPr lang="en-US" sz="2000" b="1" baseline="30000" dirty="0">
                <a:latin typeface="Palatino Linotype" panose="02040502050505030304" pitchFamily="18" charset="0"/>
              </a:rPr>
              <a:t>3 </a:t>
            </a:r>
            <a:r>
              <a:rPr lang="en-US" sz="2000" dirty="0">
                <a:latin typeface="Palatino Linotype" panose="02040502050505030304" pitchFamily="18" charset="0"/>
              </a:rPr>
              <a:t>But Peter said, “Ananias, why has Satan filled your heart to lie to the Holy Spirit </a:t>
            </a:r>
            <a:r>
              <a:rPr lang="en-US" sz="2000" dirty="0" smtClean="0">
                <a:latin typeface="Palatino Linotype" panose="02040502050505030304" pitchFamily="18" charset="0"/>
              </a:rPr>
              <a:t>…”</a:t>
            </a:r>
            <a:endParaRPr lang="en-US" sz="20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77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3201" y="4177966"/>
            <a:ext cx="755703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u="sng" dirty="0" smtClean="0"/>
              <a:t>‘Rock,’</a:t>
            </a:r>
            <a:endParaRPr lang="en-US" sz="2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228600"/>
            <a:ext cx="5943600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Jesus counted on Peter to establish the 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took the lead in replacing Judas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preached the Inaugural Gospel Sermon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is most prominent in Acts 1-12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takes the lead in the temple (Acts 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speaks when he &amp; John were arrested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convicts Ananias &amp; </a:t>
            </a:r>
            <a:r>
              <a:rPr lang="en-US" sz="2000" b="1" dirty="0" err="1" smtClean="0">
                <a:latin typeface="Palatino Linotype" panose="02040502050505030304" pitchFamily="18" charset="0"/>
              </a:rPr>
              <a:t>Sapphira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331184"/>
            <a:ext cx="4484753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Palatino Linotype" panose="02040502050505030304" pitchFamily="18" charset="0"/>
              </a:rPr>
              <a:t>Luke Portrays Peter as the leader…</a:t>
            </a:r>
          </a:p>
          <a:p>
            <a:endParaRPr lang="en-US" sz="2000" b="1" dirty="0" smtClean="0">
              <a:latin typeface="Palatino Linotype" panose="02040502050505030304" pitchFamily="18" charset="0"/>
            </a:endParaRPr>
          </a:p>
          <a:p>
            <a:r>
              <a:rPr lang="en-US" sz="2000" b="1" dirty="0" smtClean="0">
                <a:latin typeface="Palatino Linotype" panose="02040502050505030304" pitchFamily="18" charset="0"/>
              </a:rPr>
              <a:t>When Ananias &amp; </a:t>
            </a:r>
            <a:r>
              <a:rPr lang="en-US" sz="2000" b="1" dirty="0" err="1" smtClean="0">
                <a:latin typeface="Palatino Linotype" panose="02040502050505030304" pitchFamily="18" charset="0"/>
              </a:rPr>
              <a:t>Sapphira</a:t>
            </a:r>
            <a:r>
              <a:rPr lang="en-US" sz="2000" b="1" dirty="0" smtClean="0">
                <a:latin typeface="Palatino Linotype" panose="02040502050505030304" pitchFamily="18" charset="0"/>
              </a:rPr>
              <a:t> were confronted,</a:t>
            </a:r>
          </a:p>
          <a:p>
            <a:endParaRPr lang="en-US" sz="2000" b="1" dirty="0" smtClean="0">
              <a:latin typeface="Palatino Linotype" panose="02040502050505030304" pitchFamily="18" charset="0"/>
            </a:endParaRPr>
          </a:p>
          <a:p>
            <a:r>
              <a:rPr lang="en-US" sz="2000" b="1" dirty="0" smtClean="0">
                <a:latin typeface="Palatino Linotype" panose="02040502050505030304" pitchFamily="18" charset="0"/>
              </a:rPr>
              <a:t>Acts 5</a:t>
            </a:r>
            <a:r>
              <a:rPr lang="en-US" sz="2000" dirty="0" smtClean="0">
                <a:latin typeface="Palatino Linotype" panose="02040502050505030304" pitchFamily="18" charset="0"/>
              </a:rPr>
              <a:t> </a:t>
            </a:r>
            <a:r>
              <a:rPr lang="en-US" sz="2000" b="1" baseline="30000" dirty="0" smtClean="0">
                <a:latin typeface="Palatino Linotype" panose="02040502050505030304" pitchFamily="18" charset="0"/>
              </a:rPr>
              <a:t> </a:t>
            </a:r>
            <a:r>
              <a:rPr lang="en-US" sz="2000" b="1" baseline="30000" dirty="0">
                <a:latin typeface="Palatino Linotype" panose="02040502050505030304" pitchFamily="18" charset="0"/>
              </a:rPr>
              <a:t>3 </a:t>
            </a:r>
            <a:r>
              <a:rPr lang="en-US" sz="2000" dirty="0">
                <a:latin typeface="Palatino Linotype" panose="02040502050505030304" pitchFamily="18" charset="0"/>
              </a:rPr>
              <a:t>But Peter said, “Ananias, why has Satan filled your heart to lie to the Holy Spirit </a:t>
            </a:r>
            <a:r>
              <a:rPr lang="en-US" sz="2000" dirty="0" smtClean="0">
                <a:latin typeface="Palatino Linotype" panose="02040502050505030304" pitchFamily="18" charset="0"/>
              </a:rPr>
              <a:t>…”</a:t>
            </a:r>
            <a:endParaRPr lang="en-US" sz="20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4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3201" y="4177966"/>
            <a:ext cx="755703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u="sng" dirty="0" smtClean="0"/>
              <a:t>‘Rock,’</a:t>
            </a:r>
            <a:endParaRPr lang="en-US" sz="2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228600"/>
            <a:ext cx="5943600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Jesus counted on Peter to establish the 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took the lead in replacing Judas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preached the Inaugural Gospel Sermon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is most prominent in Acts 1-12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takes the lead in the temple (Acts 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speaks when he &amp; John were arrested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convicts Ananias &amp; </a:t>
            </a:r>
            <a:r>
              <a:rPr lang="en-US" sz="2000" b="1" dirty="0" err="1" smtClean="0">
                <a:latin typeface="Palatino Linotype" panose="02040502050505030304" pitchFamily="18" charset="0"/>
              </a:rPr>
              <a:t>Sapphira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331184"/>
            <a:ext cx="4724400" cy="44012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Palatino Linotype" panose="02040502050505030304" pitchFamily="18" charset="0"/>
              </a:rPr>
              <a:t>Luke Portrays Peter as the leader…</a:t>
            </a:r>
          </a:p>
          <a:p>
            <a:endParaRPr lang="en-US" sz="2000" b="1" dirty="0" smtClean="0">
              <a:latin typeface="Palatino Linotype" panose="02040502050505030304" pitchFamily="18" charset="0"/>
            </a:endParaRPr>
          </a:p>
          <a:p>
            <a:r>
              <a:rPr lang="en-US" sz="2000" b="1" dirty="0" smtClean="0">
                <a:latin typeface="Palatino Linotype" panose="02040502050505030304" pitchFamily="18" charset="0"/>
              </a:rPr>
              <a:t>When the 12 are arrested,</a:t>
            </a:r>
          </a:p>
          <a:p>
            <a:endParaRPr lang="en-US" sz="2000" b="1" dirty="0" smtClean="0">
              <a:latin typeface="Palatino Linotype" panose="02040502050505030304" pitchFamily="18" charset="0"/>
            </a:endParaRPr>
          </a:p>
          <a:p>
            <a:r>
              <a:rPr lang="en-US" sz="2000" b="1" dirty="0" smtClean="0">
                <a:latin typeface="Palatino Linotype" panose="02040502050505030304" pitchFamily="18" charset="0"/>
              </a:rPr>
              <a:t>Acts 5</a:t>
            </a:r>
            <a:r>
              <a:rPr lang="en-US" sz="2000" dirty="0" smtClean="0">
                <a:latin typeface="Palatino Linotype" panose="02040502050505030304" pitchFamily="18" charset="0"/>
              </a:rPr>
              <a:t> </a:t>
            </a:r>
            <a:r>
              <a:rPr lang="en-US" sz="2000" b="1" baseline="30000" dirty="0">
                <a:latin typeface="Palatino Linotype" panose="02040502050505030304" pitchFamily="18" charset="0"/>
              </a:rPr>
              <a:t>27 </a:t>
            </a:r>
            <a:r>
              <a:rPr lang="en-US" sz="2000" dirty="0">
                <a:latin typeface="Palatino Linotype" panose="02040502050505030304" pitchFamily="18" charset="0"/>
              </a:rPr>
              <a:t>When they had brought them, they stood them </a:t>
            </a:r>
            <a:r>
              <a:rPr lang="en-US" sz="2000" dirty="0" smtClean="0">
                <a:latin typeface="Palatino Linotype" panose="02040502050505030304" pitchFamily="18" charset="0"/>
              </a:rPr>
              <a:t>before</a:t>
            </a:r>
            <a:r>
              <a:rPr lang="en-US" sz="2000" dirty="0">
                <a:latin typeface="Palatino Linotype" panose="02040502050505030304" pitchFamily="18" charset="0"/>
              </a:rPr>
              <a:t> the Council. The high priest questioned them,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28 </a:t>
            </a:r>
            <a:r>
              <a:rPr lang="en-US" sz="2000" dirty="0">
                <a:latin typeface="Palatino Linotype" panose="02040502050505030304" pitchFamily="18" charset="0"/>
              </a:rPr>
              <a:t>saying, “We gave you strict orders not to continue teaching in this name, and </a:t>
            </a:r>
            <a:r>
              <a:rPr lang="en-US" sz="2000" dirty="0" smtClean="0">
                <a:latin typeface="Palatino Linotype" panose="02040502050505030304" pitchFamily="18" charset="0"/>
              </a:rPr>
              <a:t>yet</a:t>
            </a:r>
            <a:r>
              <a:rPr lang="en-US" sz="2000" dirty="0">
                <a:latin typeface="Palatino Linotype" panose="02040502050505030304" pitchFamily="18" charset="0"/>
              </a:rPr>
              <a:t>, you have filled Jerusalem with your teaching and intend to bring this man’s blood upon us</a:t>
            </a:r>
            <a:r>
              <a:rPr lang="en-US" sz="2000" dirty="0" smtClean="0">
                <a:latin typeface="Palatino Linotype" panose="02040502050505030304" pitchFamily="18" charset="0"/>
              </a:rPr>
              <a:t>.”</a:t>
            </a:r>
          </a:p>
          <a:p>
            <a:r>
              <a:rPr lang="en-US" sz="2000" b="1" baseline="30000" dirty="0" smtClean="0">
                <a:latin typeface="Palatino Linotype" panose="02040502050505030304" pitchFamily="18" charset="0"/>
              </a:rPr>
              <a:t>29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u="sng" dirty="0">
                <a:latin typeface="Palatino Linotype" panose="02040502050505030304" pitchFamily="18" charset="0"/>
              </a:rPr>
              <a:t>But Peter and the apostles answered</a:t>
            </a:r>
            <a:r>
              <a:rPr lang="en-US" sz="2000" dirty="0">
                <a:latin typeface="Palatino Linotype" panose="02040502050505030304" pitchFamily="18" charset="0"/>
              </a:rPr>
              <a:t>, “We must obey God rather than </a:t>
            </a:r>
            <a:r>
              <a:rPr lang="en-US" sz="2000" dirty="0" smtClean="0">
                <a:latin typeface="Palatino Linotype" panose="02040502050505030304" pitchFamily="18" charset="0"/>
              </a:rPr>
              <a:t>men…” </a:t>
            </a:r>
            <a:endParaRPr lang="en-US" sz="20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45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dirty="0" smtClean="0">
                <a:latin typeface="Palatino Linotype" panose="02040502050505030304" pitchFamily="18" charset="0"/>
              </a:rPr>
              <a:t>Peter</a:t>
            </a:r>
            <a:r>
              <a:rPr lang="en-US" sz="2200" dirty="0">
                <a:latin typeface="Palatino Linotype" panose="02040502050505030304" pitchFamily="18" charset="0"/>
              </a:rPr>
              <a:t>, and upon this </a:t>
            </a:r>
            <a:r>
              <a:rPr lang="en-US" sz="2200" dirty="0" smtClean="0">
                <a:latin typeface="Palatino Linotype" panose="02040502050505030304" pitchFamily="18" charset="0"/>
              </a:rPr>
              <a:t>rock </a:t>
            </a:r>
            <a:r>
              <a:rPr lang="en-US" sz="2200" dirty="0">
                <a:latin typeface="Palatino Linotype" panose="02040502050505030304" pitchFamily="18" charset="0"/>
              </a:rPr>
              <a:t>I will build My church;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</p:spTree>
    <p:extLst>
      <p:ext uri="{BB962C8B-B14F-4D97-AF65-F5344CB8AC3E}">
        <p14:creationId xmlns:p14="http://schemas.microsoft.com/office/powerpoint/2010/main" val="367383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3201" y="4177966"/>
            <a:ext cx="755703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u="sng" dirty="0" smtClean="0"/>
              <a:t>‘Rock,’</a:t>
            </a:r>
            <a:endParaRPr lang="en-US" sz="2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228600"/>
            <a:ext cx="5943600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Jesus counted on Peter to establish the 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took the lead in replacing Judas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preached the Inaugural Gospel Sermon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is most prominent in Acts 1-12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takes the lead in the temple (Acts 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speaks when he &amp; John were arrested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convicts Ananias &amp; </a:t>
            </a:r>
            <a:r>
              <a:rPr lang="en-US" sz="2000" b="1" dirty="0" err="1" smtClean="0">
                <a:latin typeface="Palatino Linotype" panose="02040502050505030304" pitchFamily="18" charset="0"/>
              </a:rPr>
              <a:t>Sapphira</a:t>
            </a:r>
            <a:endParaRPr lang="en-US" sz="2000" b="1" dirty="0" smtClean="0">
              <a:latin typeface="Palatino Linotype" panose="0204050205050503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speaks when all 12 are arrested</a:t>
            </a:r>
          </a:p>
        </p:txBody>
      </p:sp>
    </p:spTree>
    <p:extLst>
      <p:ext uri="{BB962C8B-B14F-4D97-AF65-F5344CB8AC3E}">
        <p14:creationId xmlns:p14="http://schemas.microsoft.com/office/powerpoint/2010/main" val="164631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3201" y="4177966"/>
            <a:ext cx="755703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u="sng" dirty="0" smtClean="0"/>
              <a:t>‘Rock,’</a:t>
            </a:r>
            <a:endParaRPr lang="en-US" sz="2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228600"/>
            <a:ext cx="5943600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Jesus counted on Peter to establish the 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took the lead in replacing Judas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preached the Inaugural Gospel Sermon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is most prominent in Acts 1-12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takes the lead in the temple (Acts 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speaks when he &amp; John were arrested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convicts Ananias &amp; </a:t>
            </a:r>
            <a:r>
              <a:rPr lang="en-US" sz="2000" b="1" dirty="0" err="1" smtClean="0">
                <a:latin typeface="Palatino Linotype" panose="02040502050505030304" pitchFamily="18" charset="0"/>
              </a:rPr>
              <a:t>Sapphira</a:t>
            </a:r>
            <a:endParaRPr lang="en-US" sz="2000" b="1" dirty="0" smtClean="0">
              <a:latin typeface="Palatino Linotype" panose="0204050205050503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speaks when all 12 are arrested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preaches to Gentiles (Acts 10)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63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3201" y="4177966"/>
            <a:ext cx="755703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u="sng" dirty="0" smtClean="0"/>
              <a:t>‘Rock,’</a:t>
            </a:r>
            <a:endParaRPr lang="en-US" sz="2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228600"/>
            <a:ext cx="5943600" cy="31700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Jesus counted on Peter to establish the 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took the lead in replacing Judas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preached the Inaugural Gospel Sermon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is most prominent in Acts 1-12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takes the lead in the temple (Acts 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speaks when he &amp; John were arrested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convicts Ananias &amp; </a:t>
            </a:r>
            <a:r>
              <a:rPr lang="en-US" sz="2000" b="1" dirty="0" err="1" smtClean="0">
                <a:latin typeface="Palatino Linotype" panose="02040502050505030304" pitchFamily="18" charset="0"/>
              </a:rPr>
              <a:t>Sapphira</a:t>
            </a:r>
            <a:endParaRPr lang="en-US" sz="2000" b="1" dirty="0" smtClean="0">
              <a:latin typeface="Palatino Linotype" panose="0204050205050503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speaks when all 12 are arrested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preaches to Gentiles (Acts 10)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convinces Jews this is God’s will (Ac 11)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99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3201" y="4177966"/>
            <a:ext cx="755703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u="sng" dirty="0" smtClean="0"/>
              <a:t>‘Rock,’</a:t>
            </a:r>
            <a:endParaRPr lang="en-US" sz="2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228600"/>
            <a:ext cx="5943600" cy="34778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Jesus counted on Peter to establish the 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took the lead in replacing Judas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preached the Inaugural Gospel Sermon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is most prominent in Acts 1-12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takes the lead in the temple (Acts 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speaks when he &amp; John were arrested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convicts Ananias &amp; </a:t>
            </a:r>
            <a:r>
              <a:rPr lang="en-US" sz="2000" b="1" dirty="0" err="1" smtClean="0">
                <a:latin typeface="Palatino Linotype" panose="02040502050505030304" pitchFamily="18" charset="0"/>
              </a:rPr>
              <a:t>Sapphira</a:t>
            </a:r>
            <a:endParaRPr lang="en-US" sz="2000" b="1" dirty="0" smtClean="0">
              <a:latin typeface="Palatino Linotype" panose="0204050205050503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speaks when all 12 are arrested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preaches to Gentiles (Acts 10)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convinces Jews this is God’s will (Ac 11)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is targeted by Herod (Acts 12)</a:t>
            </a:r>
          </a:p>
        </p:txBody>
      </p:sp>
    </p:spTree>
    <p:extLst>
      <p:ext uri="{BB962C8B-B14F-4D97-AF65-F5344CB8AC3E}">
        <p14:creationId xmlns:p14="http://schemas.microsoft.com/office/powerpoint/2010/main" val="265809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3201" y="4177966"/>
            <a:ext cx="755703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u="sng" dirty="0" smtClean="0"/>
              <a:t>‘Rock,’</a:t>
            </a:r>
            <a:endParaRPr lang="en-US" sz="2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228600"/>
            <a:ext cx="5943600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Jesus counted on Peter to establish the 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took the lead in replacing Judas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preached the Inaugural Gospel Sermon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is most prominent in Acts 1-12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takes the lead in the temple (Acts 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speaks when he &amp; John were arrested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convicts Ananias &amp; </a:t>
            </a:r>
            <a:r>
              <a:rPr lang="en-US" sz="2000" b="1" dirty="0" err="1" smtClean="0">
                <a:latin typeface="Palatino Linotype" panose="02040502050505030304" pitchFamily="18" charset="0"/>
              </a:rPr>
              <a:t>Sapphira</a:t>
            </a:r>
            <a:endParaRPr lang="en-US" sz="2000" b="1" dirty="0" smtClean="0">
              <a:latin typeface="Palatino Linotype" panose="0204050205050503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speaks when all 12 are arrested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preaches to Gentiles (Acts 10)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convinces Jews this is God’s will (Ac 11)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is targeted by Herod (Acts 12)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is 1</a:t>
            </a:r>
            <a:r>
              <a:rPr lang="en-US" sz="2000" b="1" baseline="30000" dirty="0" smtClean="0">
                <a:latin typeface="Palatino Linotype" panose="02040502050505030304" pitchFamily="18" charset="0"/>
              </a:rPr>
              <a:t>st</a:t>
            </a:r>
            <a:r>
              <a:rPr lang="en-US" sz="2000" b="1" dirty="0" smtClean="0">
                <a:latin typeface="Palatino Linotype" panose="02040502050505030304" pitchFamily="18" charset="0"/>
              </a:rPr>
              <a:t> to speak in the Jerusalem meeting</a:t>
            </a:r>
          </a:p>
        </p:txBody>
      </p:sp>
    </p:spTree>
    <p:extLst>
      <p:ext uri="{BB962C8B-B14F-4D97-AF65-F5344CB8AC3E}">
        <p14:creationId xmlns:p14="http://schemas.microsoft.com/office/powerpoint/2010/main" val="27555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3201" y="4177966"/>
            <a:ext cx="755703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u="sng" dirty="0" smtClean="0"/>
              <a:t>‘Rock,’</a:t>
            </a:r>
            <a:endParaRPr lang="en-US" sz="2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228600"/>
            <a:ext cx="5943600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Jesus counted on Peter to establish the 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took the lead in replacing Judas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preached the Inaugural Gospel Sermon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is most prominent in Acts 1-12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takes the lead in the temple (Acts 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speaks when he &amp; John were arrested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convicts Ananias &amp; </a:t>
            </a:r>
            <a:r>
              <a:rPr lang="en-US" sz="2000" b="1" dirty="0" err="1" smtClean="0">
                <a:latin typeface="Palatino Linotype" panose="02040502050505030304" pitchFamily="18" charset="0"/>
              </a:rPr>
              <a:t>Sapphira</a:t>
            </a:r>
            <a:endParaRPr lang="en-US" sz="2000" b="1" dirty="0" smtClean="0">
              <a:latin typeface="Palatino Linotype" panose="0204050205050503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speaks when all 12 are arrested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preaches to Gentiles (Acts 10)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convinces Jews this is God’s will (Ac 11)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is targeted by Herod (Acts 12)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is 1</a:t>
            </a:r>
            <a:r>
              <a:rPr lang="en-US" sz="2000" b="1" baseline="30000" dirty="0" smtClean="0">
                <a:latin typeface="Palatino Linotype" panose="02040502050505030304" pitchFamily="18" charset="0"/>
              </a:rPr>
              <a:t>st</a:t>
            </a:r>
            <a:r>
              <a:rPr lang="en-US" sz="2000" b="1" dirty="0" smtClean="0">
                <a:latin typeface="Palatino Linotype" panose="02040502050505030304" pitchFamily="18" charset="0"/>
              </a:rPr>
              <a:t> to speak in the Jerusalem meeting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569655"/>
            <a:ext cx="4572000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143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2000" b="1" u="sng" dirty="0" smtClean="0">
                <a:latin typeface="Palatino Linotype" panose="02040502050505030304" pitchFamily="18" charset="0"/>
              </a:rPr>
              <a:t>Galatians 2</a:t>
            </a:r>
            <a:r>
              <a:rPr lang="en-US" sz="2000" dirty="0" smtClean="0">
                <a:latin typeface="Palatino Linotype" panose="02040502050505030304" pitchFamily="18" charset="0"/>
              </a:rPr>
              <a:t> </a:t>
            </a:r>
            <a:r>
              <a:rPr lang="en-US" sz="2000" b="1" baseline="30000" dirty="0" smtClean="0">
                <a:latin typeface="Palatino Linotype" panose="02040502050505030304" pitchFamily="18" charset="0"/>
              </a:rPr>
              <a:t>7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But on the contrary, seeing that I had been entrusted with the gospel </a:t>
            </a:r>
            <a:r>
              <a:rPr lang="en-US" sz="2000" dirty="0" smtClean="0">
                <a:latin typeface="Palatino Linotype" panose="02040502050505030304" pitchFamily="18" charset="0"/>
              </a:rPr>
              <a:t>to </a:t>
            </a:r>
            <a:r>
              <a:rPr lang="en-US" sz="2000" dirty="0">
                <a:latin typeface="Palatino Linotype" panose="02040502050505030304" pitchFamily="18" charset="0"/>
              </a:rPr>
              <a:t>the uncircumcised, just as </a:t>
            </a:r>
            <a:r>
              <a:rPr lang="en-US" sz="2000" dirty="0" smtClean="0">
                <a:latin typeface="Palatino Linotype" panose="02040502050505030304" pitchFamily="18" charset="0"/>
              </a:rPr>
              <a:t>Peter had </a:t>
            </a:r>
            <a:r>
              <a:rPr lang="en-US" sz="2000" dirty="0">
                <a:latin typeface="Palatino Linotype" panose="02040502050505030304" pitchFamily="18" charset="0"/>
              </a:rPr>
              <a:t>been </a:t>
            </a:r>
            <a:r>
              <a:rPr lang="en-US" sz="2000" dirty="0" smtClean="0">
                <a:latin typeface="Palatino Linotype" panose="02040502050505030304" pitchFamily="18" charset="0"/>
              </a:rPr>
              <a:t>to </a:t>
            </a:r>
            <a:r>
              <a:rPr lang="en-US" sz="2000" dirty="0">
                <a:latin typeface="Palatino Linotype" panose="02040502050505030304" pitchFamily="18" charset="0"/>
              </a:rPr>
              <a:t>the circumcised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8 </a:t>
            </a:r>
            <a:r>
              <a:rPr lang="en-US" sz="2000" dirty="0">
                <a:latin typeface="Palatino Linotype" panose="02040502050505030304" pitchFamily="18" charset="0"/>
              </a:rPr>
              <a:t>(for He who effectually worked for Peter in </a:t>
            </a:r>
            <a:r>
              <a:rPr lang="en-US" sz="2000" dirty="0" smtClean="0">
                <a:latin typeface="Palatino Linotype" panose="02040502050505030304" pitchFamily="18" charset="0"/>
              </a:rPr>
              <a:t>his apostleship</a:t>
            </a:r>
            <a:r>
              <a:rPr lang="en-US" sz="2000" dirty="0">
                <a:latin typeface="Palatino Linotype" panose="02040502050505030304" pitchFamily="18" charset="0"/>
              </a:rPr>
              <a:t> </a:t>
            </a:r>
            <a:r>
              <a:rPr lang="en-US" sz="2000" dirty="0" smtClean="0">
                <a:latin typeface="Palatino Linotype" panose="02040502050505030304" pitchFamily="18" charset="0"/>
              </a:rPr>
              <a:t>to </a:t>
            </a:r>
            <a:r>
              <a:rPr lang="en-US" sz="2000" dirty="0">
                <a:latin typeface="Palatino Linotype" panose="02040502050505030304" pitchFamily="18" charset="0"/>
              </a:rPr>
              <a:t>the circumcised effectually worked for me also to the Gentiles</a:t>
            </a:r>
            <a:r>
              <a:rPr lang="en-US" sz="2000" dirty="0" smtClean="0">
                <a:latin typeface="Palatino Linotype" panose="02040502050505030304" pitchFamily="18" charset="0"/>
              </a:rPr>
              <a:t>)…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84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3201" y="4177966"/>
            <a:ext cx="755703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u="sng" dirty="0" smtClean="0"/>
              <a:t>‘Rock,’</a:t>
            </a:r>
            <a:endParaRPr lang="en-US" sz="2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228600"/>
            <a:ext cx="5943600" cy="40934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Jesus counted on Peter to establish the 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took the lead in replacing Judas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preached the Inaugural Gospel Sermon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is most prominent in Acts 1-12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takes the lead in the temple (Acts 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speaks when he &amp; John were arrested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convicts Ananias &amp; </a:t>
            </a:r>
            <a:r>
              <a:rPr lang="en-US" sz="2000" b="1" dirty="0" err="1" smtClean="0">
                <a:latin typeface="Palatino Linotype" panose="02040502050505030304" pitchFamily="18" charset="0"/>
              </a:rPr>
              <a:t>Sapphira</a:t>
            </a:r>
            <a:endParaRPr lang="en-US" sz="2000" b="1" dirty="0" smtClean="0">
              <a:latin typeface="Palatino Linotype" panose="0204050205050503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speaks when all 12 are arrested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preaches to Gentiles (Acts 10)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convinces Jews this is God’s will (Ac 11)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is targeted by Herod (Acts 12)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is 1</a:t>
            </a:r>
            <a:r>
              <a:rPr lang="en-US" sz="2000" b="1" baseline="30000" dirty="0" smtClean="0">
                <a:latin typeface="Palatino Linotype" panose="02040502050505030304" pitchFamily="18" charset="0"/>
              </a:rPr>
              <a:t>st</a:t>
            </a:r>
            <a:r>
              <a:rPr lang="en-US" sz="2000" b="1" dirty="0" smtClean="0">
                <a:latin typeface="Palatino Linotype" panose="02040502050505030304" pitchFamily="18" charset="0"/>
              </a:rPr>
              <a:t> to speak in the Jerusalem meeting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was the apostle to the circumcision</a:t>
            </a:r>
          </a:p>
        </p:txBody>
      </p:sp>
    </p:spTree>
    <p:extLst>
      <p:ext uri="{BB962C8B-B14F-4D97-AF65-F5344CB8AC3E}">
        <p14:creationId xmlns:p14="http://schemas.microsoft.com/office/powerpoint/2010/main" val="398335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3201" y="4177966"/>
            <a:ext cx="755703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u="sng" dirty="0" smtClean="0"/>
              <a:t>‘Rock,’</a:t>
            </a:r>
            <a:endParaRPr lang="en-US" sz="2200" b="1" u="sng" dirty="0"/>
          </a:p>
        </p:txBody>
      </p:sp>
    </p:spTree>
    <p:extLst>
      <p:ext uri="{BB962C8B-B14F-4D97-AF65-F5344CB8AC3E}">
        <p14:creationId xmlns:p14="http://schemas.microsoft.com/office/powerpoint/2010/main" val="156807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2561272"/>
            <a:ext cx="320040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u="sng" dirty="0" err="1" smtClean="0"/>
              <a:t>petros</a:t>
            </a:r>
            <a:endParaRPr lang="en-US" b="1" i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Mostly poetic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usual word is </a:t>
            </a:r>
            <a:r>
              <a:rPr lang="en-US" i="1" dirty="0" err="1" smtClean="0"/>
              <a:t>lithos</a:t>
            </a:r>
            <a:endParaRPr lang="en-US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used </a:t>
            </a:r>
            <a:r>
              <a:rPr lang="en-US" i="1" dirty="0" smtClean="0"/>
              <a:t>“of a boulder forming a landmark”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4618672"/>
            <a:ext cx="304800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u="sng" dirty="0" err="1" smtClean="0"/>
              <a:t>petra</a:t>
            </a:r>
            <a:endParaRPr lang="en-US" b="1" i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“mass </a:t>
            </a:r>
            <a:r>
              <a:rPr lang="en-US" i="1" dirty="0"/>
              <a:t>of rock</a:t>
            </a:r>
            <a:r>
              <a:rPr lang="en-US" dirty="0"/>
              <a:t> or </a:t>
            </a:r>
            <a:r>
              <a:rPr lang="en-US" i="1" dirty="0" smtClean="0"/>
              <a:t>boulder”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distn</a:t>
            </a:r>
            <a:r>
              <a:rPr lang="en-US" dirty="0"/>
              <a:t>. is minimized by </a:t>
            </a:r>
            <a:r>
              <a:rPr lang="en-US" i="1" dirty="0"/>
              <a:t>Gal.12.194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err="1" smtClean="0"/>
              <a:t>petra</a:t>
            </a:r>
            <a:r>
              <a:rPr lang="en-US" dirty="0" smtClean="0"/>
              <a:t> is feminine!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53201" y="4177966"/>
            <a:ext cx="755703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i="1" u="sng" dirty="0" err="1" smtClean="0"/>
              <a:t>Petros</a:t>
            </a:r>
            <a:endParaRPr lang="en-US" sz="2200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186064" y="4157246"/>
            <a:ext cx="629752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200" b="1" i="1" u="sng" dirty="0" err="1" smtClean="0"/>
              <a:t>petra</a:t>
            </a:r>
            <a:endParaRPr lang="en-US" sz="2200" b="1" i="1" u="sng" dirty="0"/>
          </a:p>
        </p:txBody>
      </p:sp>
    </p:spTree>
    <p:extLst>
      <p:ext uri="{BB962C8B-B14F-4D97-AF65-F5344CB8AC3E}">
        <p14:creationId xmlns:p14="http://schemas.microsoft.com/office/powerpoint/2010/main" val="278330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uiExpand="1" build="p" bldLvl="2" animBg="1"/>
      <p:bldP spid="8" grpId="0" uiExpand="1" build="p" bldLvl="2" animBg="1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064769" y="228600"/>
            <a:ext cx="3346815" cy="823575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the “Rock”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126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3201" y="4148470"/>
            <a:ext cx="755703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u="sng" dirty="0" smtClean="0"/>
              <a:t>‘Rock,’</a:t>
            </a:r>
            <a:endParaRPr lang="en-US" sz="2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3505200" y="533400"/>
            <a:ext cx="5334000" cy="31700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latin typeface="Palatino Linotype" panose="02040502050505030304" pitchFamily="18" charset="0"/>
              </a:rPr>
              <a:t>John 1</a:t>
            </a:r>
            <a:r>
              <a:rPr lang="en-US" sz="2000" dirty="0" smtClean="0">
                <a:latin typeface="Palatino Linotype" panose="02040502050505030304" pitchFamily="18" charset="0"/>
              </a:rPr>
              <a:t> </a:t>
            </a:r>
            <a:r>
              <a:rPr lang="en-US" sz="2000" b="1" baseline="30000" dirty="0" smtClean="0">
                <a:latin typeface="Palatino Linotype" panose="02040502050505030304" pitchFamily="18" charset="0"/>
              </a:rPr>
              <a:t>40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One of the two who heard John speak and followed Him, was Andrew, Simon Peter’s brother.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41 </a:t>
            </a:r>
            <a:r>
              <a:rPr lang="en-US" sz="2000" dirty="0">
                <a:latin typeface="Palatino Linotype" panose="02040502050505030304" pitchFamily="18" charset="0"/>
              </a:rPr>
              <a:t>He *found first his own brother Simon and *said to him, “We have found the Messiah” (which translated means </a:t>
            </a:r>
            <a:r>
              <a:rPr lang="en-US" sz="2000" dirty="0" smtClean="0">
                <a:latin typeface="Palatino Linotype" panose="02040502050505030304" pitchFamily="18" charset="0"/>
              </a:rPr>
              <a:t>Christ).</a:t>
            </a:r>
          </a:p>
          <a:p>
            <a:r>
              <a:rPr lang="en-US" sz="2000" b="1" baseline="30000" dirty="0" smtClean="0">
                <a:latin typeface="Palatino Linotype" panose="02040502050505030304" pitchFamily="18" charset="0"/>
              </a:rPr>
              <a:t>42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He brought him to Jesus. Jesus looked at him and said, </a:t>
            </a:r>
            <a:r>
              <a:rPr lang="en-US" sz="2000" b="1" dirty="0">
                <a:latin typeface="Palatino Linotype" panose="02040502050505030304" pitchFamily="18" charset="0"/>
              </a:rPr>
              <a:t>“You are Simon the son of </a:t>
            </a:r>
            <a:r>
              <a:rPr lang="en-US" sz="2000" b="1" dirty="0" smtClean="0">
                <a:latin typeface="Palatino Linotype" panose="02040502050505030304" pitchFamily="18" charset="0"/>
              </a:rPr>
              <a:t>John</a:t>
            </a:r>
            <a:r>
              <a:rPr lang="en-US" sz="2000" b="1" dirty="0">
                <a:latin typeface="Palatino Linotype" panose="02040502050505030304" pitchFamily="18" charset="0"/>
              </a:rPr>
              <a:t>; you shall </a:t>
            </a:r>
            <a:r>
              <a:rPr lang="en-US" sz="2000" b="1" dirty="0" smtClean="0">
                <a:latin typeface="Palatino Linotype" panose="02040502050505030304" pitchFamily="18" charset="0"/>
              </a:rPr>
              <a:t>be called</a:t>
            </a:r>
            <a:r>
              <a:rPr lang="en-US" sz="2000" b="1" dirty="0">
                <a:latin typeface="Palatino Linotype" panose="02040502050505030304" pitchFamily="18" charset="0"/>
              </a:rPr>
              <a:t> Cephas” (which is translated </a:t>
            </a:r>
            <a:r>
              <a:rPr lang="en-US" sz="2000" b="1" dirty="0" smtClean="0">
                <a:latin typeface="Palatino Linotype" panose="02040502050505030304" pitchFamily="18" charset="0"/>
              </a:rPr>
              <a:t>Peter</a:t>
            </a:r>
            <a:r>
              <a:rPr lang="en-US" sz="2000" b="1" dirty="0">
                <a:latin typeface="Palatino Linotype" panose="02040502050505030304" pitchFamily="18" charset="0"/>
              </a:rPr>
              <a:t>)</a:t>
            </a:r>
            <a:r>
              <a:rPr lang="en-US" sz="2000" dirty="0">
                <a:latin typeface="Palatino Linotype" panose="02040502050505030304" pitchFamily="18" charset="0"/>
              </a:rPr>
              <a:t>.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65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uiExpand="1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064769" y="228600"/>
            <a:ext cx="3346815" cy="823575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 POPE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334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dirty="0" smtClean="0">
                <a:latin typeface="Palatino Linotype" panose="02040502050505030304" pitchFamily="18" charset="0"/>
              </a:rPr>
              <a:t>Peter</a:t>
            </a:r>
            <a:r>
              <a:rPr lang="en-US" sz="2200" dirty="0">
                <a:latin typeface="Palatino Linotype" panose="02040502050505030304" pitchFamily="18" charset="0"/>
              </a:rPr>
              <a:t>, and upon this </a:t>
            </a:r>
            <a:r>
              <a:rPr lang="en-US" sz="2200" dirty="0" smtClean="0">
                <a:latin typeface="Palatino Linotype" panose="02040502050505030304" pitchFamily="18" charset="0"/>
              </a:rPr>
              <a:t>rock </a:t>
            </a:r>
            <a:r>
              <a:rPr lang="en-US" sz="2200" dirty="0">
                <a:latin typeface="Palatino Linotype" panose="02040502050505030304" pitchFamily="18" charset="0"/>
              </a:rPr>
              <a:t>I will build My church;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u="sng" dirty="0">
                <a:latin typeface="Palatino Linotype" panose="02040502050505030304" pitchFamily="18" charset="0"/>
              </a:rPr>
              <a:t>I will give you the keys of the kingdom of heaven</a:t>
            </a:r>
            <a:r>
              <a:rPr lang="en-US" sz="2200" dirty="0">
                <a:latin typeface="Palatino Linotype" panose="02040502050505030304" pitchFamily="18" charset="0"/>
              </a:rPr>
              <a:t>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064769" y="228600"/>
            <a:ext cx="3346815" cy="823575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 POPE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799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dirty="0" smtClean="0">
                <a:latin typeface="Palatino Linotype" panose="02040502050505030304" pitchFamily="18" charset="0"/>
              </a:rPr>
              <a:t>Peter</a:t>
            </a:r>
            <a:r>
              <a:rPr lang="en-US" sz="2200" dirty="0">
                <a:latin typeface="Palatino Linotype" panose="02040502050505030304" pitchFamily="18" charset="0"/>
              </a:rPr>
              <a:t>, and upon this </a:t>
            </a:r>
            <a:r>
              <a:rPr lang="en-US" sz="2200" dirty="0" smtClean="0">
                <a:latin typeface="Palatino Linotype" panose="02040502050505030304" pitchFamily="18" charset="0"/>
              </a:rPr>
              <a:t>rock </a:t>
            </a:r>
            <a:r>
              <a:rPr lang="en-US" sz="2200" dirty="0">
                <a:latin typeface="Palatino Linotype" panose="02040502050505030304" pitchFamily="18" charset="0"/>
              </a:rPr>
              <a:t>I will build My church;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</a:t>
            </a:r>
            <a:r>
              <a:rPr lang="en-US" sz="2200" u="sng" dirty="0">
                <a:latin typeface="Palatino Linotype" panose="02040502050505030304" pitchFamily="18" charset="0"/>
              </a:rPr>
              <a:t>whatever you bind on earth </a:t>
            </a:r>
            <a:r>
              <a:rPr lang="en-US" sz="2200" u="sng" dirty="0" smtClean="0">
                <a:latin typeface="Palatino Linotype" panose="02040502050505030304" pitchFamily="18" charset="0"/>
              </a:rPr>
              <a:t>shall </a:t>
            </a:r>
            <a:r>
              <a:rPr lang="en-US" sz="2200" u="sng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u="sng" dirty="0" smtClean="0">
                <a:latin typeface="Palatino Linotype" panose="02040502050505030304" pitchFamily="18" charset="0"/>
              </a:rPr>
              <a:t>shall </a:t>
            </a:r>
            <a:r>
              <a:rPr lang="en-US" sz="2200" u="sng" dirty="0">
                <a:latin typeface="Palatino Linotype" panose="02040502050505030304" pitchFamily="18" charset="0"/>
              </a:rPr>
              <a:t>have been loosed in heaven</a:t>
            </a:r>
            <a:r>
              <a:rPr lang="en-US" sz="2200" dirty="0">
                <a:latin typeface="Palatino Linotype" panose="02040502050505030304" pitchFamily="18" charset="0"/>
              </a:rPr>
              <a:t>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00400" y="2895600"/>
            <a:ext cx="5410200" cy="21236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200" b="1" i="1" dirty="0" smtClean="0">
                <a:latin typeface="Palatino Linotype" panose="02040502050505030304" pitchFamily="18" charset="0"/>
              </a:rPr>
              <a:t>To the disciples…</a:t>
            </a:r>
          </a:p>
          <a:p>
            <a:endParaRPr lang="en-US" sz="2200" b="1" i="1" dirty="0" smtClean="0">
              <a:latin typeface="Palatino Linotype" panose="02040502050505030304" pitchFamily="18" charset="0"/>
            </a:endParaRPr>
          </a:p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18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18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Truly I say to you, whatever you </a:t>
            </a:r>
            <a:r>
              <a:rPr lang="en-US" sz="2200" dirty="0" smtClean="0">
                <a:latin typeface="Palatino Linotype" panose="02040502050505030304" pitchFamily="18" charset="0"/>
              </a:rPr>
              <a:t>bind </a:t>
            </a:r>
            <a:r>
              <a:rPr lang="en-US" sz="2200" dirty="0">
                <a:latin typeface="Palatino Linotype" panose="02040502050505030304" pitchFamily="18" charset="0"/>
              </a:rPr>
              <a:t>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heaven; and whatever you </a:t>
            </a:r>
            <a:r>
              <a:rPr lang="en-US" sz="2200" dirty="0" smtClean="0">
                <a:latin typeface="Palatino Linotype" panose="02040502050505030304" pitchFamily="18" charset="0"/>
              </a:rPr>
              <a:t>loose </a:t>
            </a:r>
            <a:r>
              <a:rPr lang="en-US" sz="2200" dirty="0">
                <a:latin typeface="Palatino Linotype" panose="02040502050505030304" pitchFamily="18" charset="0"/>
              </a:rPr>
              <a:t>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</a:t>
            </a:r>
            <a:endParaRPr lang="en-US" sz="2200" dirty="0">
              <a:latin typeface="Palatino Linotype" panose="0204050205050503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64769" y="228600"/>
            <a:ext cx="3346815" cy="823575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 POPE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488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dirty="0" smtClean="0">
                <a:latin typeface="Palatino Linotype" panose="02040502050505030304" pitchFamily="18" charset="0"/>
              </a:rPr>
              <a:t>Peter</a:t>
            </a:r>
            <a:r>
              <a:rPr lang="en-US" sz="2200" dirty="0">
                <a:latin typeface="Palatino Linotype" panose="02040502050505030304" pitchFamily="18" charset="0"/>
              </a:rPr>
              <a:t>, and upon this </a:t>
            </a:r>
            <a:r>
              <a:rPr lang="en-US" sz="2200" dirty="0" smtClean="0">
                <a:latin typeface="Palatino Linotype" panose="02040502050505030304" pitchFamily="18" charset="0"/>
              </a:rPr>
              <a:t>rock </a:t>
            </a:r>
            <a:r>
              <a:rPr lang="en-US" sz="2200" dirty="0">
                <a:latin typeface="Palatino Linotype" panose="02040502050505030304" pitchFamily="18" charset="0"/>
              </a:rPr>
              <a:t>I will build My church;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</a:t>
            </a:r>
            <a:r>
              <a:rPr lang="en-US" sz="2200" u="sng" dirty="0">
                <a:latin typeface="Palatino Linotype" panose="02040502050505030304" pitchFamily="18" charset="0"/>
              </a:rPr>
              <a:t>whatever you bind on earth </a:t>
            </a:r>
            <a:r>
              <a:rPr lang="en-US" sz="2200" u="sng" dirty="0" smtClean="0">
                <a:latin typeface="Palatino Linotype" panose="02040502050505030304" pitchFamily="18" charset="0"/>
              </a:rPr>
              <a:t>shall </a:t>
            </a:r>
            <a:r>
              <a:rPr lang="en-US" sz="2200" u="sng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u="sng" dirty="0" smtClean="0">
                <a:latin typeface="Palatino Linotype" panose="02040502050505030304" pitchFamily="18" charset="0"/>
              </a:rPr>
              <a:t>shall </a:t>
            </a:r>
            <a:r>
              <a:rPr lang="en-US" sz="2200" u="sng" dirty="0">
                <a:latin typeface="Palatino Linotype" panose="02040502050505030304" pitchFamily="18" charset="0"/>
              </a:rPr>
              <a:t>have been loosed in heaven</a:t>
            </a:r>
            <a:r>
              <a:rPr lang="en-US" sz="2200" dirty="0">
                <a:latin typeface="Palatino Linotype" panose="02040502050505030304" pitchFamily="18" charset="0"/>
              </a:rPr>
              <a:t>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00400" y="2895600"/>
            <a:ext cx="5410200" cy="21236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200" b="1" i="1" dirty="0" smtClean="0">
                <a:latin typeface="Palatino Linotype" panose="02040502050505030304" pitchFamily="18" charset="0"/>
              </a:rPr>
              <a:t>To the disciples…</a:t>
            </a:r>
          </a:p>
          <a:p>
            <a:endParaRPr lang="en-US" sz="2200" b="1" i="1" dirty="0" smtClean="0">
              <a:latin typeface="Palatino Linotype" panose="02040502050505030304" pitchFamily="18" charset="0"/>
            </a:endParaRPr>
          </a:p>
          <a:p>
            <a:r>
              <a:rPr lang="en-US" sz="2200" b="1" u="sng" dirty="0" smtClean="0">
                <a:latin typeface="Palatino Linotype" panose="02040502050505030304" pitchFamily="18" charset="0"/>
              </a:rPr>
              <a:t>John 20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23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 smtClean="0">
                <a:latin typeface="Palatino Linotype" panose="02040502050505030304" pitchFamily="18" charset="0"/>
              </a:rPr>
              <a:t>If </a:t>
            </a:r>
            <a:r>
              <a:rPr lang="en-US" sz="2200" dirty="0">
                <a:latin typeface="Palatino Linotype" panose="02040502050505030304" pitchFamily="18" charset="0"/>
              </a:rPr>
              <a:t>you forgive the sins of any, their sins </a:t>
            </a:r>
            <a:r>
              <a:rPr lang="en-US" sz="2200" dirty="0" smtClean="0">
                <a:latin typeface="Palatino Linotype" panose="02040502050505030304" pitchFamily="18" charset="0"/>
              </a:rPr>
              <a:t>have </a:t>
            </a:r>
            <a:r>
              <a:rPr lang="en-US" sz="2200" dirty="0">
                <a:latin typeface="Palatino Linotype" panose="02040502050505030304" pitchFamily="18" charset="0"/>
              </a:rPr>
              <a:t>been forgiven </a:t>
            </a:r>
            <a:r>
              <a:rPr lang="en-US" sz="2200" dirty="0" smtClean="0">
                <a:latin typeface="Palatino Linotype" panose="02040502050505030304" pitchFamily="18" charset="0"/>
              </a:rPr>
              <a:t>them;</a:t>
            </a:r>
          </a:p>
          <a:p>
            <a:r>
              <a:rPr lang="en-US" sz="2200" dirty="0" smtClean="0">
                <a:latin typeface="Palatino Linotype" panose="02040502050505030304" pitchFamily="18" charset="0"/>
              </a:rPr>
              <a:t>if </a:t>
            </a:r>
            <a:r>
              <a:rPr lang="en-US" sz="2200" dirty="0">
                <a:latin typeface="Palatino Linotype" panose="02040502050505030304" pitchFamily="18" charset="0"/>
              </a:rPr>
              <a:t>you retain </a:t>
            </a:r>
            <a:r>
              <a:rPr lang="en-US" sz="2200" dirty="0" smtClean="0">
                <a:latin typeface="Palatino Linotype" panose="02040502050505030304" pitchFamily="18" charset="0"/>
              </a:rPr>
              <a:t>the sins</a:t>
            </a:r>
            <a:r>
              <a:rPr lang="en-US" sz="2200" dirty="0">
                <a:latin typeface="Palatino Linotype" panose="02040502050505030304" pitchFamily="18" charset="0"/>
              </a:rPr>
              <a:t> of any, they have been retained</a:t>
            </a:r>
            <a:r>
              <a:rPr lang="en-US" sz="2200" dirty="0" smtClean="0">
                <a:latin typeface="Palatino Linotype" panose="02040502050505030304" pitchFamily="18" charset="0"/>
              </a:rPr>
              <a:t>.”</a:t>
            </a:r>
            <a:endParaRPr lang="en-US" sz="2200" dirty="0">
              <a:latin typeface="Palatino Linotype" panose="0204050205050503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64769" y="228600"/>
            <a:ext cx="3346815" cy="823575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 POPE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832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1371600"/>
            <a:ext cx="714070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latin typeface="Palatino Linotype" panose="02040502050505030304" pitchFamily="18" charset="0"/>
              </a:rPr>
              <a:t>Same authority given to 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latin typeface="Palatino Linotype" panose="02040502050505030304" pitchFamily="18" charset="0"/>
              </a:rPr>
              <a:t>Equal footing with Paul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latin typeface="Palatino Linotype" panose="02040502050505030304" pitchFamily="18" charset="0"/>
              </a:rPr>
              <a:t>Could be corrected</a:t>
            </a:r>
            <a:endParaRPr lang="en-US" sz="2200" dirty="0">
              <a:latin typeface="Palatino Linotype" panose="0204050205050503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64769" y="228600"/>
            <a:ext cx="3346815" cy="823575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 POPE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13357" y="2514600"/>
            <a:ext cx="6592443" cy="40934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latin typeface="Palatino Linotype" panose="02040502050505030304" pitchFamily="18" charset="0"/>
              </a:rPr>
              <a:t>Galatians 2</a:t>
            </a:r>
            <a:r>
              <a:rPr lang="en-US" sz="2000" b="1" dirty="0" smtClean="0">
                <a:latin typeface="Palatino Linotype" panose="02040502050505030304" pitchFamily="18" charset="0"/>
              </a:rPr>
              <a:t> </a:t>
            </a:r>
            <a:r>
              <a:rPr lang="en-US" sz="2000" b="1" baseline="30000" dirty="0">
                <a:latin typeface="Palatino Linotype" panose="02040502050505030304" pitchFamily="18" charset="0"/>
              </a:rPr>
              <a:t>11 </a:t>
            </a:r>
            <a:r>
              <a:rPr lang="en-US" sz="2000" dirty="0">
                <a:latin typeface="Palatino Linotype" panose="02040502050505030304" pitchFamily="18" charset="0"/>
              </a:rPr>
              <a:t>But when Cephas came to Antioch, I opposed him to his face, because </a:t>
            </a:r>
            <a:r>
              <a:rPr lang="en-US" sz="2000" dirty="0" smtClean="0">
                <a:latin typeface="Palatino Linotype" panose="02040502050505030304" pitchFamily="18" charset="0"/>
              </a:rPr>
              <a:t>he stood condemned.</a:t>
            </a:r>
          </a:p>
          <a:p>
            <a:r>
              <a:rPr lang="en-US" sz="2000" b="1" baseline="30000" dirty="0" smtClean="0">
                <a:latin typeface="Palatino Linotype" panose="02040502050505030304" pitchFamily="18" charset="0"/>
              </a:rPr>
              <a:t>12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For prior to the coming of certain men from </a:t>
            </a:r>
            <a:r>
              <a:rPr lang="en-US" sz="2000" dirty="0" smtClean="0">
                <a:latin typeface="Palatino Linotype" panose="02040502050505030304" pitchFamily="18" charset="0"/>
              </a:rPr>
              <a:t>James</a:t>
            </a:r>
            <a:r>
              <a:rPr lang="en-US" sz="2000" dirty="0">
                <a:latin typeface="Palatino Linotype" panose="02040502050505030304" pitchFamily="18" charset="0"/>
              </a:rPr>
              <a:t>, he used to eat with the Gentiles; but when they came, he began to withdraw and hold himself aloof, fearing </a:t>
            </a:r>
            <a:r>
              <a:rPr lang="en-US" sz="2000" dirty="0" smtClean="0">
                <a:latin typeface="Palatino Linotype" panose="02040502050505030304" pitchFamily="18" charset="0"/>
              </a:rPr>
              <a:t>the </a:t>
            </a:r>
            <a:r>
              <a:rPr lang="en-US" sz="2000" dirty="0">
                <a:latin typeface="Palatino Linotype" panose="02040502050505030304" pitchFamily="18" charset="0"/>
              </a:rPr>
              <a:t>party of the </a:t>
            </a:r>
            <a:r>
              <a:rPr lang="en-US" sz="2000" dirty="0" smtClean="0">
                <a:latin typeface="Palatino Linotype" panose="02040502050505030304" pitchFamily="18" charset="0"/>
              </a:rPr>
              <a:t>circumcision. </a:t>
            </a:r>
            <a:r>
              <a:rPr lang="en-US" sz="20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The rest of the Jews joined him in hypocrisy, with the result that even Barnabas was carried away by their </a:t>
            </a:r>
            <a:r>
              <a:rPr lang="en-US" sz="2000" dirty="0" smtClean="0">
                <a:latin typeface="Palatino Linotype" panose="02040502050505030304" pitchFamily="18" charset="0"/>
              </a:rPr>
              <a:t>hypocrisy.</a:t>
            </a:r>
          </a:p>
          <a:p>
            <a:r>
              <a:rPr lang="en-US" sz="2000" b="1" baseline="30000" dirty="0" smtClean="0">
                <a:latin typeface="Palatino Linotype" panose="02040502050505030304" pitchFamily="18" charset="0"/>
              </a:rPr>
              <a:t>14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But when I saw that they were not </a:t>
            </a:r>
            <a:r>
              <a:rPr lang="en-US" sz="2000" dirty="0" smtClean="0">
                <a:latin typeface="Palatino Linotype" panose="02040502050505030304" pitchFamily="18" charset="0"/>
              </a:rPr>
              <a:t>straightforward </a:t>
            </a:r>
            <a:r>
              <a:rPr lang="en-US" sz="2000" dirty="0">
                <a:latin typeface="Palatino Linotype" panose="02040502050505030304" pitchFamily="18" charset="0"/>
              </a:rPr>
              <a:t>about the truth of the gospel, I said to Cephas in the presence of all, “If you, being a Jew, live like the Gentiles and not like the Jews, how is it that you compel the Gentiles to live like Jews</a:t>
            </a:r>
            <a:r>
              <a:rPr lang="en-US" sz="2000" dirty="0" smtClean="0">
                <a:latin typeface="Palatino Linotype" panose="02040502050505030304" pitchFamily="18" charset="0"/>
              </a:rPr>
              <a:t>?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34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1371600"/>
            <a:ext cx="714070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latin typeface="Palatino Linotype" panose="02040502050505030304" pitchFamily="18" charset="0"/>
              </a:rPr>
              <a:t>Same authority given to 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latin typeface="Palatino Linotype" panose="02040502050505030304" pitchFamily="18" charset="0"/>
              </a:rPr>
              <a:t>Equal footing with Paul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latin typeface="Palatino Linotype" panose="02040502050505030304" pitchFamily="18" charset="0"/>
              </a:rPr>
              <a:t>Could be corrected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latin typeface="Palatino Linotype" panose="02040502050505030304" pitchFamily="18" charset="0"/>
              </a:rPr>
              <a:t>Refused to be worshiped</a:t>
            </a:r>
            <a:endParaRPr lang="en-US" sz="2200" dirty="0">
              <a:latin typeface="Palatino Linotype" panose="0204050205050503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64769" y="228600"/>
            <a:ext cx="3346815" cy="823575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 POPE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2828836"/>
            <a:ext cx="4953000" cy="1785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Acts 10</a:t>
            </a:r>
            <a:r>
              <a:rPr lang="en-US" sz="2200" b="1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25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When Peter entered, Cornelius met him, and fell at his </a:t>
            </a:r>
            <a:r>
              <a:rPr lang="en-US" sz="2200" dirty="0" smtClean="0">
                <a:latin typeface="Palatino Linotype" panose="02040502050505030304" pitchFamily="18" charset="0"/>
              </a:rPr>
              <a:t>feet and</a:t>
            </a:r>
            <a:r>
              <a:rPr lang="en-US" sz="2200" dirty="0">
                <a:latin typeface="Palatino Linotype" panose="02040502050505030304" pitchFamily="18" charset="0"/>
              </a:rPr>
              <a:t> </a:t>
            </a:r>
            <a:r>
              <a:rPr lang="en-US" sz="2200" dirty="0" smtClean="0">
                <a:latin typeface="Palatino Linotype" panose="02040502050505030304" pitchFamily="18" charset="0"/>
              </a:rPr>
              <a:t>worshiped</a:t>
            </a:r>
            <a:r>
              <a:rPr lang="en-US" sz="2200" dirty="0">
                <a:latin typeface="Palatino Linotype" panose="02040502050505030304" pitchFamily="18" charset="0"/>
              </a:rPr>
              <a:t> him.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26 </a:t>
            </a:r>
            <a:r>
              <a:rPr lang="en-US" sz="2200" dirty="0">
                <a:latin typeface="Palatino Linotype" panose="02040502050505030304" pitchFamily="18" charset="0"/>
              </a:rPr>
              <a:t>But Peter raised him up, saying, “Stand up; I too am just a man.”</a:t>
            </a:r>
            <a:endParaRPr lang="en-US" sz="22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91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1371600"/>
            <a:ext cx="714070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latin typeface="Palatino Linotype" panose="02040502050505030304" pitchFamily="18" charset="0"/>
              </a:rPr>
              <a:t>Same authority given to 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latin typeface="Palatino Linotype" panose="02040502050505030304" pitchFamily="18" charset="0"/>
              </a:rPr>
              <a:t>Equal footing with Paul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latin typeface="Palatino Linotype" panose="02040502050505030304" pitchFamily="18" charset="0"/>
              </a:rPr>
              <a:t>Could be corrected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latin typeface="Palatino Linotype" panose="02040502050505030304" pitchFamily="18" charset="0"/>
              </a:rPr>
              <a:t>Refused to be worshiped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latin typeface="Palatino Linotype" panose="02040502050505030304" pitchFamily="18" charset="0"/>
              </a:rPr>
              <a:t>No successor</a:t>
            </a:r>
            <a:endParaRPr lang="en-US" sz="2200" dirty="0">
              <a:latin typeface="Palatino Linotype" panose="0204050205050503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64769" y="228600"/>
            <a:ext cx="3346815" cy="823575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 POPE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233600"/>
            <a:ext cx="4093388" cy="3091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latin typeface="Palatino Linotype" panose="02040502050505030304" pitchFamily="18" charset="0"/>
              </a:rPr>
              <a:t>Acts 1</a:t>
            </a:r>
            <a:r>
              <a:rPr lang="en-US" sz="2000" b="1" dirty="0" smtClean="0">
                <a:latin typeface="Palatino Linotype" panose="02040502050505030304" pitchFamily="18" charset="0"/>
              </a:rPr>
              <a:t> </a:t>
            </a:r>
            <a:r>
              <a:rPr lang="en-US" sz="2000" b="1" baseline="30000" dirty="0">
                <a:latin typeface="Palatino Linotype" panose="02040502050505030304" pitchFamily="18" charset="0"/>
              </a:rPr>
              <a:t>21 </a:t>
            </a:r>
            <a:r>
              <a:rPr lang="en-US" sz="2000" dirty="0" smtClean="0">
                <a:latin typeface="Palatino Linotype" panose="02040502050505030304" pitchFamily="18" charset="0"/>
              </a:rPr>
              <a:t>“Therefore </a:t>
            </a:r>
            <a:r>
              <a:rPr lang="en-US" sz="2000" dirty="0">
                <a:latin typeface="Palatino Linotype" panose="02040502050505030304" pitchFamily="18" charset="0"/>
              </a:rPr>
              <a:t>it is necessary that of the men who have accompanied us all the time that the Lord Jesus went in and out </a:t>
            </a:r>
            <a:r>
              <a:rPr lang="en-US" sz="2000" dirty="0" smtClean="0">
                <a:latin typeface="Palatino Linotype" panose="02040502050505030304" pitchFamily="18" charset="0"/>
              </a:rPr>
              <a:t>among </a:t>
            </a:r>
            <a:r>
              <a:rPr lang="en-US" sz="2000" dirty="0">
                <a:latin typeface="Palatino Linotype" panose="02040502050505030304" pitchFamily="18" charset="0"/>
              </a:rPr>
              <a:t>us—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22 </a:t>
            </a:r>
            <a:r>
              <a:rPr lang="en-US" sz="2000" dirty="0">
                <a:latin typeface="Palatino Linotype" panose="02040502050505030304" pitchFamily="18" charset="0"/>
              </a:rPr>
              <a:t>beginning </a:t>
            </a:r>
            <a:r>
              <a:rPr lang="en-US" sz="2000" dirty="0" smtClean="0">
                <a:latin typeface="Palatino Linotype" panose="02040502050505030304" pitchFamily="18" charset="0"/>
              </a:rPr>
              <a:t>with </a:t>
            </a:r>
            <a:r>
              <a:rPr lang="en-US" sz="2000" dirty="0">
                <a:latin typeface="Palatino Linotype" panose="02040502050505030304" pitchFamily="18" charset="0"/>
              </a:rPr>
              <a:t>the baptism of John until the day that He was taken up from us—one of these </a:t>
            </a:r>
            <a:r>
              <a:rPr lang="en-US" sz="2000" dirty="0" smtClean="0">
                <a:latin typeface="Palatino Linotype" panose="02040502050505030304" pitchFamily="18" charset="0"/>
              </a:rPr>
              <a:t>must become </a:t>
            </a:r>
            <a:r>
              <a:rPr lang="en-US" sz="2000" b="1" dirty="0">
                <a:latin typeface="Palatino Linotype" panose="02040502050505030304" pitchFamily="18" charset="0"/>
              </a:rPr>
              <a:t>a witness with us of His resurrection</a:t>
            </a:r>
            <a:r>
              <a:rPr lang="en-US" sz="2000" dirty="0" smtClean="0">
                <a:latin typeface="Palatino Linotype" panose="02040502050505030304" pitchFamily="18" charset="0"/>
              </a:rPr>
              <a:t>.”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0600" y="3248426"/>
            <a:ext cx="4093388" cy="30777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latin typeface="Palatino Linotype" panose="02040502050505030304" pitchFamily="18" charset="0"/>
              </a:rPr>
              <a:t>1 Corinthians 15</a:t>
            </a:r>
            <a:r>
              <a:rPr lang="en-US" sz="2000" b="1" dirty="0" smtClean="0">
                <a:latin typeface="Palatino Linotype" panose="02040502050505030304" pitchFamily="18" charset="0"/>
              </a:rPr>
              <a:t> </a:t>
            </a:r>
            <a:r>
              <a:rPr lang="en-US" sz="2000" dirty="0">
                <a:latin typeface="Palatino Linotype" panose="02040502050505030304" pitchFamily="18" charset="0"/>
              </a:rPr>
              <a:t>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6 </a:t>
            </a:r>
            <a:r>
              <a:rPr lang="en-US" sz="2000" dirty="0">
                <a:latin typeface="Palatino Linotype" panose="02040502050505030304" pitchFamily="18" charset="0"/>
              </a:rPr>
              <a:t>After that He appeared to more than five hundred brethren at one time, most of whom remain until now, but </a:t>
            </a:r>
            <a:r>
              <a:rPr lang="en-US" sz="2000" dirty="0" smtClean="0">
                <a:latin typeface="Palatino Linotype" panose="02040502050505030304" pitchFamily="18" charset="0"/>
              </a:rPr>
              <a:t>some have </a:t>
            </a:r>
            <a:r>
              <a:rPr lang="en-US" sz="2000" dirty="0">
                <a:latin typeface="Palatino Linotype" panose="02040502050505030304" pitchFamily="18" charset="0"/>
              </a:rPr>
              <a:t>fallen asleep;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7 </a:t>
            </a:r>
            <a:r>
              <a:rPr lang="en-US" sz="2000" dirty="0">
                <a:latin typeface="Palatino Linotype" panose="02040502050505030304" pitchFamily="18" charset="0"/>
              </a:rPr>
              <a:t>then He appeared to </a:t>
            </a:r>
            <a:r>
              <a:rPr lang="en-US" sz="2000" dirty="0" smtClean="0">
                <a:latin typeface="Palatino Linotype" panose="02040502050505030304" pitchFamily="18" charset="0"/>
              </a:rPr>
              <a:t>James</a:t>
            </a:r>
            <a:r>
              <a:rPr lang="en-US" sz="2000" dirty="0">
                <a:latin typeface="Palatino Linotype" panose="02040502050505030304" pitchFamily="18" charset="0"/>
              </a:rPr>
              <a:t>, then to all the apostles</a:t>
            </a:r>
            <a:r>
              <a:rPr lang="en-US" sz="2000" dirty="0" smtClean="0">
                <a:latin typeface="Palatino Linotype" panose="02040502050505030304" pitchFamily="18" charset="0"/>
              </a:rPr>
              <a:t>; </a:t>
            </a:r>
            <a:r>
              <a:rPr lang="en-US" sz="2000" b="1" baseline="30000" dirty="0" smtClean="0">
                <a:latin typeface="Palatino Linotype" panose="02040502050505030304" pitchFamily="18" charset="0"/>
              </a:rPr>
              <a:t>8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and </a:t>
            </a:r>
            <a:r>
              <a:rPr lang="en-US" sz="2000" b="1" dirty="0">
                <a:latin typeface="Palatino Linotype" panose="02040502050505030304" pitchFamily="18" charset="0"/>
              </a:rPr>
              <a:t>last of all, as </a:t>
            </a:r>
            <a:r>
              <a:rPr lang="en-US" sz="2000" b="1" dirty="0" smtClean="0">
                <a:latin typeface="Palatino Linotype" panose="02040502050505030304" pitchFamily="18" charset="0"/>
              </a:rPr>
              <a:t>to </a:t>
            </a:r>
            <a:r>
              <a:rPr lang="en-US" sz="2000" b="1" dirty="0">
                <a:latin typeface="Palatino Linotype" panose="02040502050505030304" pitchFamily="18" charset="0"/>
              </a:rPr>
              <a:t>one untimely born, He appeared to me also</a:t>
            </a:r>
            <a:r>
              <a:rPr lang="en-US" sz="2000" dirty="0" smtClean="0">
                <a:latin typeface="Palatino Linotype" panose="02040502050505030304" pitchFamily="18" charset="0"/>
              </a:rPr>
              <a:t>.</a:t>
            </a:r>
            <a:endParaRPr lang="en-US" sz="1400" dirty="0" smtClean="0">
              <a:latin typeface="Palatino Linotype" panose="02040502050505030304" pitchFamily="18" charset="0"/>
            </a:endParaRPr>
          </a:p>
          <a:p>
            <a:endParaRPr lang="en-US" sz="1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11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1371600"/>
            <a:ext cx="714070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latin typeface="Palatino Linotype" panose="02040502050505030304" pitchFamily="18" charset="0"/>
              </a:rPr>
              <a:t>Same authority given to 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latin typeface="Palatino Linotype" panose="02040502050505030304" pitchFamily="18" charset="0"/>
              </a:rPr>
              <a:t>Equal footing with Paul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latin typeface="Palatino Linotype" panose="02040502050505030304" pitchFamily="18" charset="0"/>
              </a:rPr>
              <a:t>Could be corrected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latin typeface="Palatino Linotype" panose="02040502050505030304" pitchFamily="18" charset="0"/>
              </a:rPr>
              <a:t>Refused to be worshiped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latin typeface="Palatino Linotype" panose="02040502050505030304" pitchFamily="18" charset="0"/>
              </a:rPr>
              <a:t>No successor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latin typeface="Palatino Linotype" panose="02040502050505030304" pitchFamily="18" charset="0"/>
              </a:rPr>
              <a:t>Was not to be called “Father” (“pope” means “father”!)</a:t>
            </a:r>
            <a:endParaRPr lang="en-US" sz="2200" dirty="0">
              <a:latin typeface="Palatino Linotype" panose="0204050205050503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64769" y="228600"/>
            <a:ext cx="3346815" cy="823575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 POPE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62400" y="3705761"/>
            <a:ext cx="4093388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latin typeface="Palatino Linotype" panose="02040502050505030304" pitchFamily="18" charset="0"/>
              </a:rPr>
              <a:t>Matthew 23</a:t>
            </a:r>
            <a:r>
              <a:rPr lang="en-US" sz="2000" b="1" dirty="0" smtClean="0">
                <a:latin typeface="Palatino Linotype" panose="02040502050505030304" pitchFamily="18" charset="0"/>
              </a:rPr>
              <a:t> </a:t>
            </a:r>
            <a:r>
              <a:rPr lang="en-US" sz="2000" dirty="0">
                <a:latin typeface="Palatino Linotype" panose="02040502050505030304" pitchFamily="18" charset="0"/>
              </a:rPr>
              <a:t>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9 </a:t>
            </a:r>
            <a:r>
              <a:rPr lang="en-US" sz="2000" dirty="0">
                <a:latin typeface="Palatino Linotype" panose="02040502050505030304" pitchFamily="18" charset="0"/>
              </a:rPr>
              <a:t>Do not call anyone on earth your father; for One is your Father, He who is in heaven</a:t>
            </a:r>
            <a:r>
              <a:rPr lang="en-US" sz="2000" dirty="0" smtClean="0">
                <a:latin typeface="Palatino Linotype" panose="02040502050505030304" pitchFamily="18" charset="0"/>
              </a:rPr>
              <a:t>.</a:t>
            </a:r>
            <a:endParaRPr lang="en-US" sz="1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3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3201" y="4148470"/>
            <a:ext cx="755703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u="sng" dirty="0" smtClean="0"/>
              <a:t>‘Rock,’</a:t>
            </a:r>
            <a:endParaRPr lang="en-US" sz="2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228600"/>
            <a:ext cx="5029200" cy="34778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2000" b="1" u="sng" dirty="0" smtClean="0">
                <a:latin typeface="Palatino Linotype" panose="02040502050505030304" pitchFamily="18" charset="0"/>
              </a:rPr>
              <a:t>Luke 22</a:t>
            </a:r>
            <a:r>
              <a:rPr lang="en-US" sz="2000" b="1" dirty="0" smtClean="0">
                <a:latin typeface="Palatino Linotype" panose="02040502050505030304" pitchFamily="18" charset="0"/>
              </a:rPr>
              <a:t> </a:t>
            </a:r>
            <a:r>
              <a:rPr lang="en-US" sz="2000" b="1" baseline="30000" dirty="0" smtClean="0">
                <a:latin typeface="Palatino Linotype" panose="02040502050505030304" pitchFamily="18" charset="0"/>
              </a:rPr>
              <a:t>31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“Simon, Simon, behold, Satan has </a:t>
            </a:r>
            <a:r>
              <a:rPr lang="en-US" sz="2000" dirty="0" smtClean="0">
                <a:latin typeface="Palatino Linotype" panose="02040502050505030304" pitchFamily="18" charset="0"/>
              </a:rPr>
              <a:t>demanded</a:t>
            </a:r>
            <a:r>
              <a:rPr lang="en-US" sz="2000" dirty="0">
                <a:latin typeface="Palatino Linotype" panose="02040502050505030304" pitchFamily="18" charset="0"/>
              </a:rPr>
              <a:t> permission to sift you like wheat;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32 </a:t>
            </a:r>
            <a:r>
              <a:rPr lang="en-US" sz="2000" dirty="0">
                <a:latin typeface="Palatino Linotype" panose="02040502050505030304" pitchFamily="18" charset="0"/>
              </a:rPr>
              <a:t>but I have prayed for you, that your faith may not fail; and you, when once you have turned again, strengthen your brothers.”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33 </a:t>
            </a:r>
            <a:r>
              <a:rPr lang="en-US" sz="2000" dirty="0">
                <a:latin typeface="Palatino Linotype" panose="02040502050505030304" pitchFamily="18" charset="0"/>
              </a:rPr>
              <a:t>But he said to Him, “Lord, with You I am ready to go both to prison and to death!”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34 </a:t>
            </a:r>
            <a:r>
              <a:rPr lang="en-US" sz="2000" dirty="0">
                <a:latin typeface="Palatino Linotype" panose="02040502050505030304" pitchFamily="18" charset="0"/>
              </a:rPr>
              <a:t>And He said, “I say to you, Peter, the rooster will not crow today until you have denied three times that you know Me.”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8600" y="575846"/>
            <a:ext cx="1198726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i="1" u="sng" dirty="0" smtClean="0">
                <a:latin typeface="Palatino Linotype" panose="02040502050505030304" pitchFamily="18" charset="0"/>
              </a:rPr>
              <a:t>all of you</a:t>
            </a:r>
            <a:endParaRPr lang="en-US" sz="2200" b="1" i="1" u="sng" dirty="0">
              <a:latin typeface="Palatino Linotype" panose="020405020505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86801" y="838200"/>
            <a:ext cx="1318599" cy="382211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i="1" u="sng" dirty="0" smtClean="0">
                <a:latin typeface="Palatino Linotype" panose="02040502050505030304" pitchFamily="18" charset="0"/>
              </a:rPr>
              <a:t>you, Peter</a:t>
            </a:r>
            <a:endParaRPr lang="en-US" sz="2200" b="1" i="1" u="sng" dirty="0">
              <a:latin typeface="Palatino Linotype" panose="020405020505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1141789"/>
            <a:ext cx="1318599" cy="382211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i="1" u="sng" dirty="0" smtClean="0">
                <a:latin typeface="Palatino Linotype" panose="02040502050505030304" pitchFamily="18" charset="0"/>
              </a:rPr>
              <a:t>you, Peter</a:t>
            </a:r>
            <a:endParaRPr lang="en-US" sz="2200" b="1" i="1" u="sng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28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3201" y="4148470"/>
            <a:ext cx="755703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u="sng" dirty="0" smtClean="0"/>
              <a:t>‘Rock,’</a:t>
            </a:r>
            <a:endParaRPr lang="en-US" sz="2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228600"/>
            <a:ext cx="5029200" cy="34778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2000" b="1" u="sng" dirty="0" smtClean="0">
                <a:latin typeface="Palatino Linotype" panose="02040502050505030304" pitchFamily="18" charset="0"/>
              </a:rPr>
              <a:t>Luke 22</a:t>
            </a:r>
            <a:r>
              <a:rPr lang="en-US" sz="2000" b="1" dirty="0" smtClean="0">
                <a:latin typeface="Palatino Linotype" panose="02040502050505030304" pitchFamily="18" charset="0"/>
              </a:rPr>
              <a:t> </a:t>
            </a:r>
            <a:r>
              <a:rPr lang="en-US" sz="2000" b="1" baseline="30000" dirty="0" smtClean="0">
                <a:latin typeface="Palatino Linotype" panose="02040502050505030304" pitchFamily="18" charset="0"/>
              </a:rPr>
              <a:t>31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“Simon, Simon, behold, Satan has </a:t>
            </a:r>
            <a:r>
              <a:rPr lang="en-US" sz="2000" dirty="0" smtClean="0">
                <a:latin typeface="Palatino Linotype" panose="02040502050505030304" pitchFamily="18" charset="0"/>
              </a:rPr>
              <a:t>demanded</a:t>
            </a:r>
            <a:r>
              <a:rPr lang="en-US" sz="2000" dirty="0">
                <a:latin typeface="Palatino Linotype" panose="02040502050505030304" pitchFamily="18" charset="0"/>
              </a:rPr>
              <a:t> permission to sift you like wheat;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32 </a:t>
            </a:r>
            <a:r>
              <a:rPr lang="en-US" sz="2000" dirty="0">
                <a:latin typeface="Palatino Linotype" panose="02040502050505030304" pitchFamily="18" charset="0"/>
              </a:rPr>
              <a:t>but I have prayed for you, that your faith may not fail; and you, when </a:t>
            </a:r>
            <a:r>
              <a:rPr lang="en-US" sz="2000" u="sng" dirty="0">
                <a:latin typeface="Palatino Linotype" panose="02040502050505030304" pitchFamily="18" charset="0"/>
              </a:rPr>
              <a:t>once you have turned again</a:t>
            </a:r>
            <a:r>
              <a:rPr lang="en-US" sz="2000" dirty="0">
                <a:latin typeface="Palatino Linotype" panose="02040502050505030304" pitchFamily="18" charset="0"/>
              </a:rPr>
              <a:t>, strengthen your brothers.”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33 </a:t>
            </a:r>
            <a:r>
              <a:rPr lang="en-US" sz="2000" dirty="0">
                <a:latin typeface="Palatino Linotype" panose="02040502050505030304" pitchFamily="18" charset="0"/>
              </a:rPr>
              <a:t>But he said to Him, “Lord, with You I am ready to go both to prison and to death!”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34 </a:t>
            </a:r>
            <a:r>
              <a:rPr lang="en-US" sz="2000" dirty="0">
                <a:latin typeface="Palatino Linotype" panose="02040502050505030304" pitchFamily="18" charset="0"/>
              </a:rPr>
              <a:t>And He said, “I say to you, Peter, the rooster will not crow today until you have denied three times that you know Me.”</a:t>
            </a:r>
          </a:p>
        </p:txBody>
      </p:sp>
    </p:spTree>
    <p:extLst>
      <p:ext uri="{BB962C8B-B14F-4D97-AF65-F5344CB8AC3E}">
        <p14:creationId xmlns:p14="http://schemas.microsoft.com/office/powerpoint/2010/main" val="213465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3201" y="4148470"/>
            <a:ext cx="755703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u="sng" dirty="0" smtClean="0"/>
              <a:t>‘Rock,’</a:t>
            </a:r>
            <a:endParaRPr lang="en-US" sz="2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228600"/>
            <a:ext cx="5029200" cy="34778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2000" b="1" u="sng" dirty="0" smtClean="0">
                <a:latin typeface="Palatino Linotype" panose="02040502050505030304" pitchFamily="18" charset="0"/>
              </a:rPr>
              <a:t>Luke 22</a:t>
            </a:r>
            <a:r>
              <a:rPr lang="en-US" sz="2000" b="1" dirty="0" smtClean="0">
                <a:latin typeface="Palatino Linotype" panose="02040502050505030304" pitchFamily="18" charset="0"/>
              </a:rPr>
              <a:t> </a:t>
            </a:r>
            <a:r>
              <a:rPr lang="en-US" sz="2000" b="1" baseline="30000" dirty="0" smtClean="0">
                <a:latin typeface="Palatino Linotype" panose="02040502050505030304" pitchFamily="18" charset="0"/>
              </a:rPr>
              <a:t>31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“Simon, Simon, behold, Satan has </a:t>
            </a:r>
            <a:r>
              <a:rPr lang="en-US" sz="2000" dirty="0" smtClean="0">
                <a:latin typeface="Palatino Linotype" panose="02040502050505030304" pitchFamily="18" charset="0"/>
              </a:rPr>
              <a:t>demanded</a:t>
            </a:r>
            <a:r>
              <a:rPr lang="en-US" sz="2000" dirty="0">
                <a:latin typeface="Palatino Linotype" panose="02040502050505030304" pitchFamily="18" charset="0"/>
              </a:rPr>
              <a:t> permission to sift you like wheat;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32 </a:t>
            </a:r>
            <a:r>
              <a:rPr lang="en-US" sz="2000" dirty="0">
                <a:latin typeface="Palatino Linotype" panose="02040502050505030304" pitchFamily="18" charset="0"/>
              </a:rPr>
              <a:t>but I have prayed for you, that your faith may not fail; and you, when once you have turned again, strengthen your brothers.”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33 </a:t>
            </a:r>
            <a:r>
              <a:rPr lang="en-US" sz="2000" u="sng" dirty="0">
                <a:latin typeface="Palatino Linotype" panose="02040502050505030304" pitchFamily="18" charset="0"/>
              </a:rPr>
              <a:t>But he said to Him, “Lord, with You I am ready to go both to prison and to death!” </a:t>
            </a:r>
            <a:r>
              <a:rPr lang="en-US" sz="2000" b="1" u="sng" baseline="30000" dirty="0">
                <a:latin typeface="Palatino Linotype" panose="02040502050505030304" pitchFamily="18" charset="0"/>
              </a:rPr>
              <a:t>34 </a:t>
            </a:r>
            <a:r>
              <a:rPr lang="en-US" sz="2000" u="sng" dirty="0">
                <a:latin typeface="Palatino Linotype" panose="02040502050505030304" pitchFamily="18" charset="0"/>
              </a:rPr>
              <a:t>And He said, “I say to you, Peter, the rooster will not crow today until you have denied three times that you know Me</a:t>
            </a:r>
            <a:r>
              <a:rPr lang="en-US" sz="2000" dirty="0">
                <a:latin typeface="Palatino Linotype" panose="0204050205050503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91644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3201" y="4148470"/>
            <a:ext cx="755703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u="sng" dirty="0" smtClean="0"/>
              <a:t>‘Rock,’</a:t>
            </a:r>
            <a:endParaRPr lang="en-US" sz="2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228600"/>
            <a:ext cx="59436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Jesus counted on Peter to establish the others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413411"/>
            <a:ext cx="5029200" cy="46063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2000" b="1" u="sng" dirty="0" smtClean="0">
                <a:latin typeface="Palatino Linotype" panose="02040502050505030304" pitchFamily="18" charset="0"/>
              </a:rPr>
              <a:t>Acts 1</a:t>
            </a:r>
            <a:r>
              <a:rPr lang="en-US" sz="2000" b="1" dirty="0" smtClean="0">
                <a:latin typeface="Palatino Linotype" panose="02040502050505030304" pitchFamily="18" charset="0"/>
              </a:rPr>
              <a:t> </a:t>
            </a:r>
            <a:r>
              <a:rPr lang="en-US" sz="20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000" dirty="0" smtClean="0">
                <a:latin typeface="Palatino Linotype" panose="02040502050505030304" pitchFamily="18" charset="0"/>
              </a:rPr>
              <a:t>At </a:t>
            </a:r>
            <a:r>
              <a:rPr lang="en-US" sz="2000" dirty="0">
                <a:latin typeface="Palatino Linotype" panose="02040502050505030304" pitchFamily="18" charset="0"/>
              </a:rPr>
              <a:t>this time Peter stood up in the midst of the brethren (a gathering of about one hundred and twenty </a:t>
            </a:r>
            <a:r>
              <a:rPr lang="en-US" sz="2000" dirty="0" smtClean="0">
                <a:latin typeface="Palatino Linotype" panose="02040502050505030304" pitchFamily="18" charset="0"/>
              </a:rPr>
              <a:t>persons </a:t>
            </a:r>
            <a:r>
              <a:rPr lang="en-US" sz="2000" dirty="0">
                <a:latin typeface="Palatino Linotype" panose="02040502050505030304" pitchFamily="18" charset="0"/>
              </a:rPr>
              <a:t>was there together), and said,</a:t>
            </a:r>
            <a:r>
              <a:rPr lang="en-US" sz="20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000" dirty="0">
                <a:latin typeface="Palatino Linotype" panose="02040502050505030304" pitchFamily="18" charset="0"/>
              </a:rPr>
              <a:t>“Brethren, the Scripture had to be fulfilled, which the Holy Spirit foretold by the mouth of David concerning </a:t>
            </a:r>
            <a:r>
              <a:rPr lang="en-US" sz="2000" dirty="0" smtClean="0">
                <a:latin typeface="Palatino Linotype" panose="02040502050505030304" pitchFamily="18" charset="0"/>
              </a:rPr>
              <a:t>Judas…”</a:t>
            </a:r>
          </a:p>
          <a:p>
            <a:endParaRPr lang="en-US" sz="2000" b="1" baseline="30000" dirty="0">
              <a:latin typeface="Palatino Linotype" panose="02040502050505030304" pitchFamily="18" charset="0"/>
            </a:endParaRPr>
          </a:p>
          <a:p>
            <a:r>
              <a:rPr lang="en-US" sz="2000" b="1" baseline="30000" dirty="0" smtClean="0">
                <a:latin typeface="Palatino Linotype" panose="02040502050505030304" pitchFamily="18" charset="0"/>
              </a:rPr>
              <a:t>21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 smtClean="0">
                <a:latin typeface="Palatino Linotype" panose="02040502050505030304" pitchFamily="18" charset="0"/>
              </a:rPr>
              <a:t>“Therefore </a:t>
            </a:r>
            <a:r>
              <a:rPr lang="en-US" sz="2000" dirty="0">
                <a:latin typeface="Palatino Linotype" panose="02040502050505030304" pitchFamily="18" charset="0"/>
              </a:rPr>
              <a:t>it is necessary that of the men who have accompanied us all the time that the Lord Jesus went in and out </a:t>
            </a:r>
            <a:r>
              <a:rPr lang="en-US" sz="2000" dirty="0" smtClean="0">
                <a:latin typeface="Palatino Linotype" panose="02040502050505030304" pitchFamily="18" charset="0"/>
              </a:rPr>
              <a:t>among </a:t>
            </a:r>
            <a:r>
              <a:rPr lang="en-US" sz="2000" dirty="0">
                <a:latin typeface="Palatino Linotype" panose="02040502050505030304" pitchFamily="18" charset="0"/>
              </a:rPr>
              <a:t>us—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22 </a:t>
            </a:r>
            <a:r>
              <a:rPr lang="en-US" sz="2000" dirty="0">
                <a:latin typeface="Palatino Linotype" panose="02040502050505030304" pitchFamily="18" charset="0"/>
              </a:rPr>
              <a:t>beginning </a:t>
            </a:r>
            <a:r>
              <a:rPr lang="en-US" sz="2000" dirty="0" smtClean="0">
                <a:latin typeface="Palatino Linotype" panose="02040502050505030304" pitchFamily="18" charset="0"/>
              </a:rPr>
              <a:t>with </a:t>
            </a:r>
            <a:r>
              <a:rPr lang="en-US" sz="2000" dirty="0">
                <a:latin typeface="Palatino Linotype" panose="02040502050505030304" pitchFamily="18" charset="0"/>
              </a:rPr>
              <a:t>the baptism of John until the day that He was taken up </a:t>
            </a:r>
            <a:r>
              <a:rPr lang="en-US" sz="2000" dirty="0" smtClean="0">
                <a:latin typeface="Palatino Linotype" panose="02040502050505030304" pitchFamily="18" charset="0"/>
              </a:rPr>
              <a:t>from </a:t>
            </a:r>
            <a:r>
              <a:rPr lang="en-US" sz="2000" dirty="0">
                <a:latin typeface="Palatino Linotype" panose="02040502050505030304" pitchFamily="18" charset="0"/>
              </a:rPr>
              <a:t>us—one of these </a:t>
            </a:r>
            <a:r>
              <a:rPr lang="en-US" sz="2000" dirty="0" smtClean="0">
                <a:latin typeface="Palatino Linotype" panose="02040502050505030304" pitchFamily="18" charset="0"/>
              </a:rPr>
              <a:t>must</a:t>
            </a:r>
            <a:r>
              <a:rPr lang="en-US" sz="2000" i="1" dirty="0" smtClean="0">
                <a:latin typeface="Palatino Linotype" panose="02040502050505030304" pitchFamily="18" charset="0"/>
              </a:rPr>
              <a:t> </a:t>
            </a:r>
            <a:r>
              <a:rPr lang="en-US" sz="2000" dirty="0" smtClean="0">
                <a:latin typeface="Palatino Linotype" panose="02040502050505030304" pitchFamily="18" charset="0"/>
              </a:rPr>
              <a:t>become </a:t>
            </a:r>
            <a:r>
              <a:rPr lang="en-US" sz="2000" dirty="0">
                <a:latin typeface="Palatino Linotype" panose="02040502050505030304" pitchFamily="18" charset="0"/>
              </a:rPr>
              <a:t>a witness with us of His resurrection</a:t>
            </a:r>
            <a:r>
              <a:rPr lang="en-US" sz="2000" dirty="0" smtClean="0">
                <a:latin typeface="Palatino Linotype" panose="02040502050505030304" pitchFamily="18" charset="0"/>
              </a:rPr>
              <a:t>.”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57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3201" y="4177966"/>
            <a:ext cx="755703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u="sng" dirty="0" smtClean="0"/>
              <a:t>‘Rock,’</a:t>
            </a:r>
            <a:endParaRPr lang="en-US" sz="2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228600"/>
            <a:ext cx="59436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Jesus counted on Peter to establish the 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took the lead in replacing Judas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413411"/>
            <a:ext cx="5029200" cy="46063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2000" b="1" u="sng" dirty="0" smtClean="0">
                <a:latin typeface="Palatino Linotype" panose="02040502050505030304" pitchFamily="18" charset="0"/>
              </a:rPr>
              <a:t>Acts 1</a:t>
            </a:r>
            <a:r>
              <a:rPr lang="en-US" sz="2000" b="1" dirty="0" smtClean="0">
                <a:latin typeface="Palatino Linotype" panose="02040502050505030304" pitchFamily="18" charset="0"/>
              </a:rPr>
              <a:t> </a:t>
            </a:r>
            <a:r>
              <a:rPr lang="en-US" sz="20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000" dirty="0" smtClean="0">
                <a:latin typeface="Palatino Linotype" panose="02040502050505030304" pitchFamily="18" charset="0"/>
              </a:rPr>
              <a:t>At </a:t>
            </a:r>
            <a:r>
              <a:rPr lang="en-US" sz="2000" dirty="0">
                <a:latin typeface="Palatino Linotype" panose="02040502050505030304" pitchFamily="18" charset="0"/>
              </a:rPr>
              <a:t>this time Peter stood up in the midst of the brethren (a gathering of about one hundred and twenty </a:t>
            </a:r>
            <a:r>
              <a:rPr lang="en-US" sz="2000" dirty="0" smtClean="0">
                <a:latin typeface="Palatino Linotype" panose="02040502050505030304" pitchFamily="18" charset="0"/>
              </a:rPr>
              <a:t>persons </a:t>
            </a:r>
            <a:r>
              <a:rPr lang="en-US" sz="2000" dirty="0">
                <a:latin typeface="Palatino Linotype" panose="02040502050505030304" pitchFamily="18" charset="0"/>
              </a:rPr>
              <a:t>was there together), and said,</a:t>
            </a:r>
            <a:r>
              <a:rPr lang="en-US" sz="20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000" dirty="0">
                <a:latin typeface="Palatino Linotype" panose="02040502050505030304" pitchFamily="18" charset="0"/>
              </a:rPr>
              <a:t>“Brethren, the Scripture had to be fulfilled, which the Holy Spirit foretold by the mouth of David concerning </a:t>
            </a:r>
            <a:r>
              <a:rPr lang="en-US" sz="2000" dirty="0" smtClean="0">
                <a:latin typeface="Palatino Linotype" panose="02040502050505030304" pitchFamily="18" charset="0"/>
              </a:rPr>
              <a:t>Judas…”</a:t>
            </a:r>
          </a:p>
          <a:p>
            <a:endParaRPr lang="en-US" sz="2000" b="1" baseline="30000" dirty="0">
              <a:latin typeface="Palatino Linotype" panose="02040502050505030304" pitchFamily="18" charset="0"/>
            </a:endParaRPr>
          </a:p>
          <a:p>
            <a:r>
              <a:rPr lang="en-US" sz="2000" b="1" baseline="30000" dirty="0" smtClean="0">
                <a:latin typeface="Palatino Linotype" panose="02040502050505030304" pitchFamily="18" charset="0"/>
              </a:rPr>
              <a:t>21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 smtClean="0">
                <a:latin typeface="Palatino Linotype" panose="02040502050505030304" pitchFamily="18" charset="0"/>
              </a:rPr>
              <a:t>“Therefore </a:t>
            </a:r>
            <a:r>
              <a:rPr lang="en-US" sz="2000" dirty="0">
                <a:latin typeface="Palatino Linotype" panose="02040502050505030304" pitchFamily="18" charset="0"/>
              </a:rPr>
              <a:t>it is necessary that of the men who have accompanied us all the time that the Lord Jesus went in and out </a:t>
            </a:r>
            <a:r>
              <a:rPr lang="en-US" sz="2000" dirty="0" smtClean="0">
                <a:latin typeface="Palatino Linotype" panose="02040502050505030304" pitchFamily="18" charset="0"/>
              </a:rPr>
              <a:t>among </a:t>
            </a:r>
            <a:r>
              <a:rPr lang="en-US" sz="2000" dirty="0">
                <a:latin typeface="Palatino Linotype" panose="02040502050505030304" pitchFamily="18" charset="0"/>
              </a:rPr>
              <a:t>us—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22 </a:t>
            </a:r>
            <a:r>
              <a:rPr lang="en-US" sz="2000" dirty="0">
                <a:latin typeface="Palatino Linotype" panose="02040502050505030304" pitchFamily="18" charset="0"/>
              </a:rPr>
              <a:t>beginning </a:t>
            </a:r>
            <a:r>
              <a:rPr lang="en-US" sz="2000" dirty="0" smtClean="0">
                <a:latin typeface="Palatino Linotype" panose="02040502050505030304" pitchFamily="18" charset="0"/>
              </a:rPr>
              <a:t>with </a:t>
            </a:r>
            <a:r>
              <a:rPr lang="en-US" sz="2000" dirty="0">
                <a:latin typeface="Palatino Linotype" panose="02040502050505030304" pitchFamily="18" charset="0"/>
              </a:rPr>
              <a:t>the baptism of John until the day that He was taken up </a:t>
            </a:r>
            <a:r>
              <a:rPr lang="en-US" sz="2000" dirty="0" smtClean="0">
                <a:latin typeface="Palatino Linotype" panose="02040502050505030304" pitchFamily="18" charset="0"/>
              </a:rPr>
              <a:t>from </a:t>
            </a:r>
            <a:r>
              <a:rPr lang="en-US" sz="2000" dirty="0">
                <a:latin typeface="Palatino Linotype" panose="02040502050505030304" pitchFamily="18" charset="0"/>
              </a:rPr>
              <a:t>us—one of these </a:t>
            </a:r>
            <a:r>
              <a:rPr lang="en-US" sz="2000" dirty="0" smtClean="0">
                <a:latin typeface="Palatino Linotype" panose="02040502050505030304" pitchFamily="18" charset="0"/>
              </a:rPr>
              <a:t>must</a:t>
            </a:r>
            <a:r>
              <a:rPr lang="en-US" sz="2000" i="1" dirty="0" smtClean="0">
                <a:latin typeface="Palatino Linotype" panose="02040502050505030304" pitchFamily="18" charset="0"/>
              </a:rPr>
              <a:t> </a:t>
            </a:r>
            <a:r>
              <a:rPr lang="en-US" sz="2000" dirty="0" smtClean="0">
                <a:latin typeface="Palatino Linotype" panose="02040502050505030304" pitchFamily="18" charset="0"/>
              </a:rPr>
              <a:t>become </a:t>
            </a:r>
            <a:r>
              <a:rPr lang="en-US" sz="2000" dirty="0">
                <a:latin typeface="Palatino Linotype" panose="02040502050505030304" pitchFamily="18" charset="0"/>
              </a:rPr>
              <a:t>a witness with us of His resurrection</a:t>
            </a:r>
            <a:r>
              <a:rPr lang="en-US" sz="2000" dirty="0" smtClean="0">
                <a:latin typeface="Palatino Linotype" panose="02040502050505030304" pitchFamily="18" charset="0"/>
              </a:rPr>
              <a:t>.”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90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09368" y="3819832"/>
            <a:ext cx="7020232" cy="693174"/>
          </a:xfrm>
          <a:custGeom>
            <a:avLst/>
            <a:gdLst>
              <a:gd name="connsiteX0" fmla="*/ 3524864 w 7020232"/>
              <a:gd name="connsiteY0" fmla="*/ 0 h 693174"/>
              <a:gd name="connsiteX1" fmla="*/ 3524864 w 7020232"/>
              <a:gd name="connsiteY1" fmla="*/ 353962 h 693174"/>
              <a:gd name="connsiteX2" fmla="*/ 0 w 7020232"/>
              <a:gd name="connsiteY2" fmla="*/ 353962 h 693174"/>
              <a:gd name="connsiteX3" fmla="*/ 0 w 7020232"/>
              <a:gd name="connsiteY3" fmla="*/ 693174 h 693174"/>
              <a:gd name="connsiteX4" fmla="*/ 7020232 w 7020232"/>
              <a:gd name="connsiteY4" fmla="*/ 693174 h 693174"/>
              <a:gd name="connsiteX5" fmla="*/ 7020232 w 7020232"/>
              <a:gd name="connsiteY5" fmla="*/ 693174 h 693174"/>
              <a:gd name="connsiteX6" fmla="*/ 7020232 w 7020232"/>
              <a:gd name="connsiteY6" fmla="*/ 29497 h 693174"/>
              <a:gd name="connsiteX7" fmla="*/ 3524864 w 7020232"/>
              <a:gd name="connsiteY7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0232" h="693174">
                <a:moveTo>
                  <a:pt x="3524864" y="0"/>
                </a:moveTo>
                <a:lnTo>
                  <a:pt x="3524864" y="353962"/>
                </a:lnTo>
                <a:lnTo>
                  <a:pt x="0" y="353962"/>
                </a:lnTo>
                <a:lnTo>
                  <a:pt x="0" y="693174"/>
                </a:lnTo>
                <a:lnTo>
                  <a:pt x="7020232" y="693174"/>
                </a:lnTo>
                <a:lnTo>
                  <a:pt x="7020232" y="693174"/>
                </a:lnTo>
                <a:lnTo>
                  <a:pt x="7020232" y="29497"/>
                </a:lnTo>
                <a:lnTo>
                  <a:pt x="35248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17388"/>
            <a:ext cx="7140706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Palatino Linotype" panose="02040502050505030304" pitchFamily="18" charset="0"/>
              </a:rPr>
              <a:t>Matthew 16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Now when Jesus came into the district of Caesarea Philippi, He was asking His disciples, “Who do people say that the Son of Man is?”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200" dirty="0">
                <a:latin typeface="Palatino Linotype" panose="02040502050505030304" pitchFamily="18" charset="0"/>
              </a:rPr>
              <a:t>And they said, “Some say John the Baptist; and others, </a:t>
            </a:r>
            <a:r>
              <a:rPr lang="en-US" sz="2200" dirty="0" smtClean="0">
                <a:latin typeface="Palatino Linotype" panose="02040502050505030304" pitchFamily="18" charset="0"/>
              </a:rPr>
              <a:t>Elijah</a:t>
            </a:r>
            <a:r>
              <a:rPr lang="en-US" sz="2200" dirty="0">
                <a:latin typeface="Palatino Linotype" panose="02040502050505030304" pitchFamily="18" charset="0"/>
              </a:rPr>
              <a:t>; but still others, </a:t>
            </a:r>
            <a:r>
              <a:rPr lang="en-US" sz="2200" dirty="0" smtClean="0">
                <a:latin typeface="Palatino Linotype" panose="02040502050505030304" pitchFamily="18" charset="0"/>
              </a:rPr>
              <a:t>Jeremiah</a:t>
            </a:r>
            <a:r>
              <a:rPr lang="en-US" sz="2200" dirty="0">
                <a:latin typeface="Palatino Linotype" panose="02040502050505030304" pitchFamily="18" charset="0"/>
              </a:rPr>
              <a:t>, or one of the prophets.”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200" dirty="0">
                <a:latin typeface="Palatino Linotype" panose="02040502050505030304" pitchFamily="18" charset="0"/>
              </a:rPr>
              <a:t>He </a:t>
            </a:r>
            <a:r>
              <a:rPr lang="en-US" sz="2200" dirty="0" smtClean="0">
                <a:latin typeface="Palatino Linotype" panose="02040502050505030304" pitchFamily="18" charset="0"/>
              </a:rPr>
              <a:t>said </a:t>
            </a:r>
            <a:r>
              <a:rPr lang="en-US" sz="2200" dirty="0">
                <a:latin typeface="Palatino Linotype" panose="02040502050505030304" pitchFamily="18" charset="0"/>
              </a:rPr>
              <a:t>to them, “But who do you say that I am?”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16 </a:t>
            </a:r>
            <a:r>
              <a:rPr lang="en-US" sz="2200" dirty="0">
                <a:latin typeface="Palatino Linotype" panose="02040502050505030304" pitchFamily="18" charset="0"/>
              </a:rPr>
              <a:t>Simon Peter answered, “You are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Christ, the Son of the living God.”</a:t>
            </a:r>
            <a:r>
              <a:rPr lang="en-US" sz="2200" b="1" baseline="30000" dirty="0" smtClean="0">
                <a:latin typeface="Palatino Linotype" panose="02040502050505030304" pitchFamily="18" charset="0"/>
              </a:rPr>
              <a:t>17</a:t>
            </a:r>
          </a:p>
          <a:p>
            <a:endParaRPr lang="en-US" sz="2200" b="1" baseline="30000" dirty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And </a:t>
            </a:r>
            <a:r>
              <a:rPr lang="en-US" sz="2200" dirty="0">
                <a:latin typeface="Palatino Linotype" panose="02040502050505030304" pitchFamily="18" charset="0"/>
              </a:rPr>
              <a:t>Jesus said to him, “Blessed are you, Simon </a:t>
            </a:r>
            <a:r>
              <a:rPr lang="en-US" sz="2200" dirty="0" err="1" smtClean="0">
                <a:latin typeface="Palatino Linotype" panose="02040502050505030304" pitchFamily="18" charset="0"/>
              </a:rPr>
              <a:t>Barjona</a:t>
            </a:r>
            <a:r>
              <a:rPr lang="en-US" sz="2200" dirty="0">
                <a:latin typeface="Palatino Linotype" panose="02040502050505030304" pitchFamily="18" charset="0"/>
              </a:rPr>
              <a:t>, because flesh and blood did not reveal this to you, but My Father who is in heaven.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18 </a:t>
            </a:r>
            <a:r>
              <a:rPr lang="en-US" sz="2200" u="sng" dirty="0">
                <a:latin typeface="Palatino Linotype" panose="02040502050505030304" pitchFamily="18" charset="0"/>
              </a:rPr>
              <a:t>I also say to you that you are </a:t>
            </a:r>
            <a:r>
              <a:rPr lang="en-US" sz="2200" u="sng" dirty="0" smtClean="0">
                <a:latin typeface="Palatino Linotype" panose="02040502050505030304" pitchFamily="18" charset="0"/>
              </a:rPr>
              <a:t>Peter</a:t>
            </a:r>
            <a:r>
              <a:rPr lang="en-US" sz="2200" u="sng" dirty="0">
                <a:latin typeface="Palatino Linotype" panose="02040502050505030304" pitchFamily="18" charset="0"/>
              </a:rPr>
              <a:t>, and upon this </a:t>
            </a:r>
            <a:r>
              <a:rPr lang="en-US" sz="2200" u="sng" dirty="0" smtClean="0">
                <a:latin typeface="Palatino Linotype" panose="02040502050505030304" pitchFamily="18" charset="0"/>
              </a:rPr>
              <a:t>rock </a:t>
            </a:r>
            <a:r>
              <a:rPr lang="en-US" sz="2200" u="sng" dirty="0">
                <a:latin typeface="Palatino Linotype" panose="02040502050505030304" pitchFamily="18" charset="0"/>
              </a:rPr>
              <a:t>I will build My church</a:t>
            </a:r>
            <a:r>
              <a:rPr lang="en-US" sz="2200" dirty="0">
                <a:latin typeface="Palatino Linotype" panose="02040502050505030304" pitchFamily="18" charset="0"/>
              </a:rPr>
              <a:t>; and the gates of Hades will not overpower </a:t>
            </a:r>
            <a:r>
              <a:rPr lang="en-US" sz="2200" dirty="0" smtClean="0">
                <a:latin typeface="Palatino Linotype" panose="02040502050505030304" pitchFamily="18" charset="0"/>
              </a:rPr>
              <a:t>it.</a:t>
            </a:r>
          </a:p>
          <a:p>
            <a:r>
              <a:rPr lang="en-US" sz="2200" b="1" baseline="30000" dirty="0" smtClean="0">
                <a:latin typeface="Palatino Linotype" panose="02040502050505030304" pitchFamily="18" charset="0"/>
              </a:rPr>
              <a:t>19</a:t>
            </a:r>
            <a:r>
              <a:rPr lang="en-US" sz="22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200" dirty="0">
                <a:latin typeface="Palatino Linotype" panose="02040502050505030304" pitchFamily="18" charset="0"/>
              </a:rPr>
              <a:t>I will give you the keys of the kingdom of heaven; and whatever you bind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bound in heaven, and whatever you loose on earth </a:t>
            </a:r>
            <a:r>
              <a:rPr lang="en-US" sz="2200" dirty="0" smtClean="0">
                <a:latin typeface="Palatino Linotype" panose="02040502050505030304" pitchFamily="18" charset="0"/>
              </a:rPr>
              <a:t>shall </a:t>
            </a:r>
            <a:r>
              <a:rPr lang="en-US" sz="2200" dirty="0">
                <a:latin typeface="Palatino Linotype" panose="02040502050505030304" pitchFamily="18" charset="0"/>
              </a:rPr>
              <a:t>have been loosed in heaven.” </a:t>
            </a:r>
            <a:r>
              <a:rPr lang="en-US" sz="2200" b="1" baseline="30000" dirty="0">
                <a:latin typeface="Palatino Linotype" panose="02040502050505030304" pitchFamily="18" charset="0"/>
              </a:rPr>
              <a:t>20 </a:t>
            </a:r>
            <a:r>
              <a:rPr lang="en-US" sz="2200" dirty="0">
                <a:latin typeface="Palatino Linotype" panose="02040502050505030304" pitchFamily="18" charset="0"/>
              </a:rPr>
              <a:t>Then He </a:t>
            </a:r>
            <a:r>
              <a:rPr lang="en-US" sz="2200" dirty="0" smtClean="0">
                <a:latin typeface="Palatino Linotype" panose="02040502050505030304" pitchFamily="18" charset="0"/>
              </a:rPr>
              <a:t>warned </a:t>
            </a:r>
            <a:r>
              <a:rPr lang="en-US" sz="2200" dirty="0">
                <a:latin typeface="Palatino Linotype" panose="02040502050505030304" pitchFamily="18" charset="0"/>
              </a:rPr>
              <a:t>the disciples that they should tell no one that He was </a:t>
            </a:r>
            <a:r>
              <a:rPr lang="en-US" sz="2200" dirty="0" smtClean="0">
                <a:latin typeface="Palatino Linotype" panose="02040502050505030304" pitchFamily="18" charset="0"/>
              </a:rPr>
              <a:t>the </a:t>
            </a:r>
            <a:r>
              <a:rPr lang="en-US" sz="2200" dirty="0">
                <a:latin typeface="Palatino Linotype" panose="02040502050505030304" pitchFamily="18" charset="0"/>
              </a:rPr>
              <a:t>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3201" y="4177966"/>
            <a:ext cx="755703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200" b="1" u="sng" dirty="0" smtClean="0"/>
              <a:t>‘Rock,’</a:t>
            </a:r>
            <a:endParaRPr lang="en-US" sz="2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228600"/>
            <a:ext cx="59436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Jesus counted on Peter to establish the 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Palatino Linotype" panose="02040502050505030304" pitchFamily="18" charset="0"/>
              </a:rPr>
              <a:t>Peter took the lead in replacing Judas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413411"/>
            <a:ext cx="5029200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2000" b="1" dirty="0" smtClean="0">
                <a:latin typeface="Palatino Linotype" panose="02040502050505030304" pitchFamily="18" charset="0"/>
              </a:rPr>
              <a:t>On the day of Pentecost…</a:t>
            </a:r>
          </a:p>
          <a:p>
            <a:endParaRPr lang="en-US" sz="2000" b="1" dirty="0" smtClean="0">
              <a:latin typeface="Palatino Linotype" panose="02040502050505030304" pitchFamily="18" charset="0"/>
            </a:endParaRPr>
          </a:p>
          <a:p>
            <a:r>
              <a:rPr lang="en-US" sz="2000" b="1" u="sng" dirty="0" smtClean="0">
                <a:latin typeface="Palatino Linotype" panose="02040502050505030304" pitchFamily="18" charset="0"/>
              </a:rPr>
              <a:t>Acts 2</a:t>
            </a:r>
            <a:r>
              <a:rPr lang="en-US" sz="2000" b="1" dirty="0" smtClean="0">
                <a:latin typeface="Palatino Linotype" panose="02040502050505030304" pitchFamily="18" charset="0"/>
              </a:rPr>
              <a:t> </a:t>
            </a:r>
            <a:r>
              <a:rPr lang="en-US" sz="2000" b="1" baseline="30000" dirty="0">
                <a:latin typeface="Palatino Linotype" panose="02040502050505030304" pitchFamily="18" charset="0"/>
              </a:rPr>
              <a:t>14 </a:t>
            </a:r>
            <a:r>
              <a:rPr lang="en-US" sz="2000" dirty="0">
                <a:latin typeface="Palatino Linotype" panose="02040502050505030304" pitchFamily="18" charset="0"/>
              </a:rPr>
              <a:t>But Peter, </a:t>
            </a:r>
            <a:r>
              <a:rPr lang="en-US" sz="2000" dirty="0" smtClean="0">
                <a:latin typeface="Palatino Linotype" panose="02040502050505030304" pitchFamily="18" charset="0"/>
              </a:rPr>
              <a:t>taking </a:t>
            </a:r>
            <a:r>
              <a:rPr lang="en-US" sz="2000" dirty="0">
                <a:latin typeface="Palatino Linotype" panose="02040502050505030304" pitchFamily="18" charset="0"/>
              </a:rPr>
              <a:t>his stand with the eleven, raised his voice and declared to them: “Men of Judea and all you who live in Jerusalem, let this be known to you and give heed to my words</a:t>
            </a:r>
            <a:r>
              <a:rPr lang="en-US" sz="2000" dirty="0" smtClean="0">
                <a:latin typeface="Palatino Linotype" panose="02040502050505030304" pitchFamily="18" charset="0"/>
              </a:rPr>
              <a:t>.”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0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1515</Words>
  <Application>Microsoft Office PowerPoint</Application>
  <PresentationFormat>On-screen Show (4:3)</PresentationFormat>
  <Paragraphs>420</Paragraphs>
  <Slides>37</Slides>
  <Notes>10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Peter the Rock, Not the Pope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34</cp:revision>
  <dcterms:created xsi:type="dcterms:W3CDTF">2015-10-04T01:50:47Z</dcterms:created>
  <dcterms:modified xsi:type="dcterms:W3CDTF">2015-10-04T13:48:13Z</dcterms:modified>
</cp:coreProperties>
</file>