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77" r:id="rId3"/>
    <p:sldId id="276" r:id="rId4"/>
    <p:sldId id="297" r:id="rId5"/>
    <p:sldId id="300" r:id="rId6"/>
    <p:sldId id="278" r:id="rId7"/>
    <p:sldId id="280" r:id="rId8"/>
    <p:sldId id="279" r:id="rId9"/>
    <p:sldId id="296" r:id="rId10"/>
    <p:sldId id="257" r:id="rId11"/>
    <p:sldId id="292" r:id="rId12"/>
    <p:sldId id="293" r:id="rId13"/>
    <p:sldId id="294" r:id="rId14"/>
    <p:sldId id="295" r:id="rId15"/>
    <p:sldId id="291" r:id="rId16"/>
    <p:sldId id="269" r:id="rId17"/>
    <p:sldId id="262" r:id="rId18"/>
    <p:sldId id="259" r:id="rId19"/>
    <p:sldId id="268" r:id="rId20"/>
    <p:sldId id="260" r:id="rId21"/>
    <p:sldId id="267" r:id="rId22"/>
    <p:sldId id="263" r:id="rId23"/>
    <p:sldId id="258" r:id="rId24"/>
    <p:sldId id="266" r:id="rId25"/>
    <p:sldId id="261" r:id="rId26"/>
    <p:sldId id="264" r:id="rId27"/>
    <p:sldId id="265" r:id="rId28"/>
    <p:sldId id="298" r:id="rId29"/>
    <p:sldId id="281" r:id="rId30"/>
    <p:sldId id="282" r:id="rId31"/>
    <p:sldId id="283" r:id="rId32"/>
    <p:sldId id="284" r:id="rId33"/>
    <p:sldId id="285" r:id="rId34"/>
    <p:sldId id="286" r:id="rId35"/>
    <p:sldId id="287" r:id="rId36"/>
    <p:sldId id="288" r:id="rId37"/>
    <p:sldId id="270" r:id="rId38"/>
    <p:sldId id="271" r:id="rId39"/>
    <p:sldId id="272" r:id="rId40"/>
    <p:sldId id="273" r:id="rId41"/>
    <p:sldId id="274" r:id="rId42"/>
    <p:sldId id="275" r:id="rId43"/>
    <p:sldId id="289" r:id="rId44"/>
    <p:sldId id="290" r:id="rId45"/>
    <p:sldId id="29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30" autoAdjust="0"/>
  </p:normalViewPr>
  <p:slideViewPr>
    <p:cSldViewPr>
      <p:cViewPr>
        <p:scale>
          <a:sx n="75" d="100"/>
          <a:sy n="75" d="100"/>
        </p:scale>
        <p:origin x="-72" y="-72"/>
      </p:cViewPr>
      <p:guideLst>
        <p:guide orient="horz" pos="2160"/>
        <p:guide pos="2880"/>
      </p:guideLst>
    </p:cSldViewPr>
  </p:slideViewPr>
  <p:outlineViewPr>
    <p:cViewPr>
      <p:scale>
        <a:sx n="100" d="100"/>
        <a:sy n="100" d="100"/>
      </p:scale>
      <p:origin x="0" y="-332082"/>
    </p:cViewPr>
  </p:outlineViewPr>
  <p:notesTextViewPr>
    <p:cViewPr>
      <p:scale>
        <a:sx n="100" d="100"/>
        <a:sy n="100" d="100"/>
      </p:scale>
      <p:origin x="0" y="0"/>
    </p:cViewPr>
  </p:notesTextViewPr>
  <p:sorterViewPr>
    <p:cViewPr>
      <p:scale>
        <a:sx n="100" d="100"/>
        <a:sy n="100" d="100"/>
      </p:scale>
      <p:origin x="0" y="-1109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1244502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A15F6-4DBB-4A62-80E3-DD8D2A5618C9}" type="datetimeFigureOut">
              <a:rPr lang="en-US" smtClean="0"/>
              <a:pPr/>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123709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80409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 xmlns:p14="http://schemas.microsoft.com/office/powerpoint/2010/main" val="337595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3520238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370771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488415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1139681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129780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24696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69213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CA15F6-4DBB-4A62-80E3-DD8D2A5618C9}" type="datetimeFigureOut">
              <a:rPr lang="en-US" smtClean="0"/>
              <a:pPr/>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49842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CA15F6-4DBB-4A62-80E3-DD8D2A5618C9}" type="datetimeFigureOut">
              <a:rPr lang="en-US" smtClean="0"/>
              <a:pPr/>
              <a:t>6/29/2014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237445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2248020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428063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4CA15F6-4DBB-4A62-80E3-DD8D2A5618C9}" type="datetimeFigureOut">
              <a:rPr lang="en-US" smtClean="0"/>
              <a:pPr/>
              <a:t>6/29/2014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201446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CA15F6-4DBB-4A62-80E3-DD8D2A5618C9}" type="datetimeFigureOut">
              <a:rPr lang="en-US" smtClean="0"/>
              <a:pPr/>
              <a:t>6/29/2014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174572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4CA15F6-4DBB-4A62-80E3-DD8D2A5618C9}" type="datetimeFigureOut">
              <a:rPr lang="en-US" smtClean="0"/>
              <a:pPr/>
              <a:t>6/29/2014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AE19D74-458A-45E4-9AE5-D37BAA6008D0}" type="slidenum">
              <a:rPr lang="en-US" smtClean="0"/>
              <a:pPr/>
              <a:t>‹#›</a:t>
            </a:fld>
            <a:endParaRPr lang="en-US"/>
          </a:p>
        </p:txBody>
      </p:sp>
    </p:spTree>
    <p:extLst>
      <p:ext uri="{BB962C8B-B14F-4D97-AF65-F5344CB8AC3E}">
        <p14:creationId xmlns="" xmlns:p14="http://schemas.microsoft.com/office/powerpoint/2010/main" val="31675719"/>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biblehub.com/1_peter/5-7.htm" TargetMode="External"/><Relationship Id="rId2" Type="http://schemas.openxmlformats.org/officeDocument/2006/relationships/hyperlink" Target="http://biblehub.com/1_peter/5-6.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953042" cy="3428999"/>
          </a:xfrm>
        </p:spPr>
        <p:txBody>
          <a:bodyPr/>
          <a:lstStyle/>
          <a:p>
            <a:r>
              <a:rPr lang="en-US" dirty="0" smtClean="0"/>
              <a:t/>
            </a:r>
            <a:br>
              <a:rPr lang="en-US" dirty="0" smtClean="0"/>
            </a:br>
            <a:r>
              <a:rPr lang="en-US" dirty="0"/>
              <a:t/>
            </a:r>
            <a:br>
              <a:rPr lang="en-US" dirty="0"/>
            </a:br>
            <a:r>
              <a:rPr lang="en-US" dirty="0" smtClean="0">
                <a:solidFill>
                  <a:schemeClr val="bg1"/>
                </a:solidFill>
              </a:rPr>
              <a:t/>
            </a:r>
            <a:br>
              <a:rPr lang="en-US" dirty="0" smtClean="0">
                <a:solidFill>
                  <a:schemeClr val="bg1"/>
                </a:solidFill>
              </a:rPr>
            </a:br>
            <a:r>
              <a:rPr lang="en-US" dirty="0" smtClean="0">
                <a:solidFill>
                  <a:schemeClr val="bg1"/>
                </a:solidFill>
              </a:rPr>
              <a:t>He Cares for You:</a:t>
            </a:r>
            <a:br>
              <a:rPr lang="en-US" dirty="0" smtClean="0">
                <a:solidFill>
                  <a:schemeClr val="bg1"/>
                </a:solidFill>
              </a:rPr>
            </a:br>
            <a:r>
              <a:rPr lang="en-US" dirty="0" smtClean="0">
                <a:solidFill>
                  <a:schemeClr val="bg1"/>
                </a:solidFill>
              </a:rPr>
              <a:t>  </a:t>
            </a:r>
            <a:r>
              <a:rPr lang="en-US" sz="4400" dirty="0" smtClean="0">
                <a:solidFill>
                  <a:schemeClr val="bg1"/>
                </a:solidFill>
              </a:rPr>
              <a:t>I Peter 5:6-7 </a:t>
            </a:r>
            <a:endParaRPr lang="en-US" sz="4400" dirty="0">
              <a:solidFill>
                <a:schemeClr val="bg1"/>
              </a:solidFill>
            </a:endParaRPr>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bg1"/>
                </a:solidFill>
              </a:rPr>
              <a:t>Al </a:t>
            </a:r>
            <a:r>
              <a:rPr lang="en-US" dirty="0" err="1" smtClean="0">
                <a:solidFill>
                  <a:schemeClr val="bg1"/>
                </a:solidFill>
              </a:rPr>
              <a:t>McLellan</a:t>
            </a:r>
            <a:endParaRPr lang="en-US" dirty="0" smtClean="0">
              <a:solidFill>
                <a:schemeClr val="bg1"/>
              </a:solidFill>
            </a:endParaRPr>
          </a:p>
          <a:p>
            <a:r>
              <a:rPr lang="en-US" dirty="0" smtClean="0">
                <a:solidFill>
                  <a:schemeClr val="bg1"/>
                </a:solidFill>
              </a:rPr>
              <a:t>Exton Church of Christ </a:t>
            </a:r>
          </a:p>
          <a:p>
            <a:r>
              <a:rPr lang="en-US" smtClean="0">
                <a:solidFill>
                  <a:schemeClr val="bg1"/>
                </a:solidFill>
              </a:rPr>
              <a:t>June 29, 2014</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America’s </a:t>
            </a:r>
            <a:r>
              <a:rPr lang="en-US" sz="3200" b="1" dirty="0">
                <a:latin typeface="+mn-lt"/>
                <a:ea typeface="+mn-ea"/>
                <a:cs typeface="+mn-cs"/>
              </a:rPr>
              <a:t>Poor</a:t>
            </a:r>
            <a:r>
              <a:rPr lang="en-US" sz="3200" dirty="0" smtClean="0"/>
              <a:t> - 2011</a:t>
            </a:r>
            <a:endParaRPr lang="en-US" sz="3200" dirty="0"/>
          </a:p>
        </p:txBody>
      </p:sp>
      <p:sp>
        <p:nvSpPr>
          <p:cNvPr id="3" name="Content Placeholder 2"/>
          <p:cNvSpPr>
            <a:spLocks noGrp="1"/>
          </p:cNvSpPr>
          <p:nvPr>
            <p:ph idx="1"/>
          </p:nvPr>
        </p:nvSpPr>
        <p:spPr>
          <a:xfrm>
            <a:off x="304800" y="990600"/>
            <a:ext cx="8382000" cy="5135563"/>
          </a:xfrm>
        </p:spPr>
        <p:txBody>
          <a:bodyPr>
            <a:normAutofit fontScale="55000" lnSpcReduction="20000"/>
          </a:bodyPr>
          <a:lstStyle/>
          <a:p>
            <a:r>
              <a:rPr lang="en-US" b="1" dirty="0" smtClean="0"/>
              <a:t>Key Points</a:t>
            </a:r>
          </a:p>
          <a:p>
            <a:pPr marL="514350" indent="-514350">
              <a:buAutoNum type="arabicPeriod"/>
            </a:pPr>
            <a:r>
              <a:rPr lang="en-US" sz="3500" b="1" dirty="0" smtClean="0">
                <a:solidFill>
                  <a:schemeClr val="bg1"/>
                </a:solidFill>
              </a:rPr>
              <a:t>The typical poor household, as defined by the government, has a car and air conditioning, two color televisions, cable or satellite TV, a DVD player, and a VCR. If there are children, especially boys, the family has a game system, such as an Xbox or PlayStation. </a:t>
            </a:r>
          </a:p>
          <a:p>
            <a:pPr marL="514350" indent="-514350">
              <a:buNone/>
            </a:pPr>
            <a:r>
              <a:rPr lang="en-US" sz="3500" b="1" dirty="0" smtClean="0">
                <a:solidFill>
                  <a:schemeClr val="bg1"/>
                </a:solidFill>
              </a:rPr>
              <a:t>2.     In the kitchen, the household has a refrigerator, an oven and stove, and a microwave. Other household conveniences include a clothes washer, clothes dryer, ceiling fans, a cordless phone, and a coffee maker. </a:t>
            </a:r>
          </a:p>
          <a:p>
            <a:pPr marL="514350" indent="-514350">
              <a:buAutoNum type="arabicPeriod" startAt="2"/>
            </a:pPr>
            <a:r>
              <a:rPr lang="en-US" sz="3500" b="1" dirty="0" smtClean="0">
                <a:solidFill>
                  <a:schemeClr val="bg1"/>
                </a:solidFill>
              </a:rPr>
              <a:t>The home of the typical poor family is in good repair and is not overcrowded. In fact, the typical average poor American has more living space in his home than the average (non-poor) European has. </a:t>
            </a:r>
          </a:p>
          <a:p>
            <a:pPr marL="514350" indent="-514350">
              <a:buAutoNum type="arabicPeriod" startAt="4"/>
            </a:pPr>
            <a:r>
              <a:rPr lang="en-US" sz="3500" b="1" dirty="0" smtClean="0">
                <a:solidFill>
                  <a:schemeClr val="bg1"/>
                </a:solidFill>
              </a:rPr>
              <a:t>By its own report, the typical poor family was not hungry, was able to obtain medical care when needed, and had sufficient funds during the past year to meet all essential needs.</a:t>
            </a:r>
          </a:p>
          <a:p>
            <a:endParaRPr lang="en-US" sz="2300" b="1" dirty="0" smtClean="0"/>
          </a:p>
          <a:p>
            <a:r>
              <a:rPr lang="en-US" sz="2300" dirty="0" smtClean="0"/>
              <a:t>Heritage Foundation, 7/19/2011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710" y="228600"/>
            <a:ext cx="7055380" cy="1624648"/>
          </a:xfrm>
        </p:spPr>
        <p:txBody>
          <a:bodyPr>
            <a:normAutofit fontScale="90000"/>
          </a:bodyPr>
          <a:lstStyle/>
          <a:p>
            <a:r>
              <a:rPr lang="en-US" dirty="0" smtClean="0"/>
              <a:t>In Many Ways, We Live in the Best of Times—But Who Knew?</a:t>
            </a:r>
            <a:endParaRPr lang="en-US" dirty="0"/>
          </a:p>
        </p:txBody>
      </p:sp>
      <p:sp>
        <p:nvSpPr>
          <p:cNvPr id="3" name="Content Placeholder 2"/>
          <p:cNvSpPr>
            <a:spLocks noGrp="1"/>
          </p:cNvSpPr>
          <p:nvPr>
            <p:ph idx="1"/>
          </p:nvPr>
        </p:nvSpPr>
        <p:spPr>
          <a:xfrm>
            <a:off x="827700" y="2286000"/>
            <a:ext cx="6711654" cy="3962406"/>
          </a:xfrm>
        </p:spPr>
        <p:txBody>
          <a:bodyPr>
            <a:normAutofit/>
          </a:bodyPr>
          <a:lstStyle/>
          <a:p>
            <a:r>
              <a:rPr lang="en-US" dirty="0" smtClean="0">
                <a:solidFill>
                  <a:schemeClr val="bg1"/>
                </a:solidFill>
              </a:rPr>
              <a:t>U.S. life expectancy at birth was 39 years in 1800, 49 years in 1900, 68 years in 1950, and 79 years today. </a:t>
            </a:r>
            <a:r>
              <a:rPr lang="en-US" b="1" dirty="0" smtClean="0">
                <a:solidFill>
                  <a:srgbClr val="FFFF00"/>
                </a:solidFill>
              </a:rPr>
              <a:t>The average newborn today can expect to live an entire generation longer than his great-grandparents could.</a:t>
            </a:r>
          </a:p>
          <a:p>
            <a:r>
              <a:rPr lang="en-US" dirty="0" smtClean="0">
                <a:solidFill>
                  <a:schemeClr val="bg1"/>
                </a:solidFill>
              </a:rPr>
              <a:t>In 1900, 1% of American women giving birth died in labor. Today, the five-year mortality rate for localized breast cancer is 1.2%. </a:t>
            </a:r>
            <a:r>
              <a:rPr lang="en-US" b="1" i="1" dirty="0" smtClean="0">
                <a:solidFill>
                  <a:srgbClr val="FFFF00"/>
                </a:solidFill>
              </a:rPr>
              <a:t>Having a baby100 years ago was almost as dangerous as having breast cancer is today.</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Consider…</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smtClean="0">
                <a:solidFill>
                  <a:schemeClr val="bg1"/>
                </a:solidFill>
              </a:rPr>
              <a:t>In 1952, 38,000 people contracted polio in America alone, according to the Centers for Disease Control. </a:t>
            </a:r>
            <a:r>
              <a:rPr lang="en-US" sz="2400" b="1" dirty="0" smtClean="0">
                <a:solidFill>
                  <a:srgbClr val="FFFF00"/>
                </a:solidFill>
              </a:rPr>
              <a:t>In 2012, there were fewer than 300 reported cases of polio </a:t>
            </a:r>
            <a:r>
              <a:rPr lang="en-US" sz="2400" b="1" i="1" dirty="0" smtClean="0">
                <a:solidFill>
                  <a:srgbClr val="FFFF00"/>
                </a:solidFill>
              </a:rPr>
              <a:t>in the entire world.</a:t>
            </a:r>
          </a:p>
          <a:p>
            <a:r>
              <a:rPr lang="en-US" sz="2400" b="1" dirty="0" smtClean="0">
                <a:solidFill>
                  <a:srgbClr val="FFFF00"/>
                </a:solidFill>
              </a:rPr>
              <a:t>From 1920 to 1949, an average of 433,000 people died each year globally from "extreme weather events." That figure has plunged to 27,500 per year, </a:t>
            </a:r>
            <a:r>
              <a:rPr lang="en-US" sz="2400" dirty="0" smtClean="0">
                <a:solidFill>
                  <a:schemeClr val="bg1"/>
                </a:solidFill>
              </a:rPr>
              <a:t>according to </a:t>
            </a:r>
            <a:r>
              <a:rPr lang="en-US" sz="2400" dirty="0" err="1" smtClean="0">
                <a:solidFill>
                  <a:schemeClr val="bg1"/>
                </a:solidFill>
              </a:rPr>
              <a:t>Indur</a:t>
            </a:r>
            <a:r>
              <a:rPr lang="en-US" sz="2400" dirty="0" smtClean="0">
                <a:solidFill>
                  <a:schemeClr val="bg1"/>
                </a:solidFill>
              </a:rPr>
              <a:t> </a:t>
            </a:r>
            <a:r>
              <a:rPr lang="en-US" sz="2400" dirty="0" err="1" smtClean="0">
                <a:solidFill>
                  <a:schemeClr val="bg1"/>
                </a:solidFill>
              </a:rPr>
              <a:t>Goklany</a:t>
            </a:r>
            <a:r>
              <a:rPr lang="en-US" sz="2400" dirty="0" smtClean="0">
                <a:solidFill>
                  <a:schemeClr val="bg1"/>
                </a:solidFill>
              </a:rPr>
              <a:t> of the International Policy Network, largely thanks to "increases in societies' collective adaptive capacities."</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Consider…</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r>
              <a:rPr lang="en-US" sz="2400" dirty="0" smtClean="0">
                <a:solidFill>
                  <a:schemeClr val="bg1"/>
                </a:solidFill>
              </a:rPr>
              <a:t>According to the Census Bureau, in 1900 there was one housing unit for every five Americans. Today, there's one for every three. In 1910 the average home had 1.13 occupants per room. By 1997 it was down to 0.42 occupants per room.</a:t>
            </a:r>
          </a:p>
          <a:p>
            <a:r>
              <a:rPr lang="en-US" sz="2400" dirty="0" smtClean="0">
                <a:solidFill>
                  <a:schemeClr val="bg1"/>
                </a:solidFill>
              </a:rPr>
              <a:t>According to professor Julian Simon</a:t>
            </a:r>
            <a:r>
              <a:rPr lang="en-US" sz="2400" dirty="0" smtClean="0">
                <a:solidFill>
                  <a:srgbClr val="FF0000"/>
                </a:solidFill>
              </a:rPr>
              <a:t>, </a:t>
            </a:r>
            <a:r>
              <a:rPr lang="en-US" sz="2400" dirty="0" smtClean="0">
                <a:solidFill>
                  <a:srgbClr val="FFFF00"/>
                </a:solidFill>
              </a:rPr>
              <a:t>the average American house or apartment is twice as large as the average house or apartment in Japan, and three times larger than the average home or apartment in Russia.</a:t>
            </a:r>
            <a:endParaRPr lang="en-US" sz="24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2"/>
          </a:xfrm>
        </p:spPr>
        <p:txBody>
          <a:bodyPr>
            <a:normAutofit fontScale="90000"/>
          </a:bodyPr>
          <a:lstStyle/>
          <a:p>
            <a:r>
              <a:rPr lang="en-US" dirty="0" smtClean="0"/>
              <a:t>Consider…</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200" b="1" dirty="0" smtClean="0">
                <a:solidFill>
                  <a:srgbClr val="FFFF00"/>
                </a:solidFill>
              </a:rPr>
              <a:t>The average American work week has declined from 66 hours in 1850, to 51 hours in 1909, to 34.8 today</a:t>
            </a:r>
            <a:r>
              <a:rPr lang="en-US" sz="2200" dirty="0" smtClean="0">
                <a:solidFill>
                  <a:schemeClr val="bg1"/>
                </a:solidFill>
              </a:rPr>
              <a:t>, according to the Federal Reserve. Enjoy your weekend!</a:t>
            </a:r>
          </a:p>
          <a:p>
            <a:r>
              <a:rPr lang="en-US" sz="2200" b="1" dirty="0" smtClean="0">
                <a:solidFill>
                  <a:srgbClr val="FFFF00"/>
                </a:solidFill>
              </a:rPr>
              <a:t>You need an annual income of  $34,000 a year to be in the richest 1% of the world</a:t>
            </a:r>
            <a:r>
              <a:rPr lang="en-US" sz="2200" dirty="0" smtClean="0">
                <a:solidFill>
                  <a:srgbClr val="FFFF00"/>
                </a:solidFill>
              </a:rPr>
              <a:t>, </a:t>
            </a:r>
            <a:r>
              <a:rPr lang="en-US" sz="2200" dirty="0" smtClean="0">
                <a:solidFill>
                  <a:schemeClr val="bg1"/>
                </a:solidFill>
              </a:rPr>
              <a:t>according to World Bank economist </a:t>
            </a:r>
            <a:r>
              <a:rPr lang="en-US" sz="2200" dirty="0" err="1" smtClean="0">
                <a:solidFill>
                  <a:schemeClr val="bg1"/>
                </a:solidFill>
              </a:rPr>
              <a:t>Branko</a:t>
            </a:r>
            <a:r>
              <a:rPr lang="en-US" sz="2200" dirty="0" smtClean="0">
                <a:solidFill>
                  <a:schemeClr val="bg1"/>
                </a:solidFill>
              </a:rPr>
              <a:t> </a:t>
            </a:r>
            <a:r>
              <a:rPr lang="en-US" sz="2200" dirty="0" err="1" smtClean="0">
                <a:solidFill>
                  <a:schemeClr val="bg1"/>
                </a:solidFill>
              </a:rPr>
              <a:t>Milanovic's</a:t>
            </a:r>
            <a:r>
              <a:rPr lang="en-US" sz="2200" dirty="0" smtClean="0">
                <a:solidFill>
                  <a:schemeClr val="bg1"/>
                </a:solidFill>
              </a:rPr>
              <a:t> 2010 book </a:t>
            </a:r>
            <a:r>
              <a:rPr lang="en-US" sz="2200" i="1" dirty="0" smtClean="0">
                <a:solidFill>
                  <a:schemeClr val="bg1"/>
                </a:solidFill>
              </a:rPr>
              <a:t>The Haves and the Have-</a:t>
            </a:r>
            <a:r>
              <a:rPr lang="en-US" sz="2200" i="1" dirty="0" err="1" smtClean="0">
                <a:solidFill>
                  <a:schemeClr val="bg1"/>
                </a:solidFill>
              </a:rPr>
              <a:t>Nots</a:t>
            </a:r>
            <a:r>
              <a:rPr lang="en-US" sz="2200" dirty="0" smtClean="0">
                <a:solidFill>
                  <a:schemeClr val="bg1"/>
                </a:solidFill>
              </a:rPr>
              <a:t>. To be in the top half of the globe you need to earn just $1,225 a year. For the top 20%, it's $5,000 per year. Enter the top 10% with $12,000 a year. To be included in the top 0.1% requires an annual income of $70,000</a:t>
            </a:r>
            <a:r>
              <a:rPr lang="en-US" sz="2200" b="1" dirty="0" smtClean="0">
                <a:solidFill>
                  <a:srgbClr val="FFFF00"/>
                </a:solidFill>
              </a:rPr>
              <a:t>. America's poorest are some of the world's richest.</a:t>
            </a:r>
            <a:endParaRPr lang="en-US" sz="22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973490" cy="1400530"/>
          </a:xfrm>
        </p:spPr>
        <p:txBody>
          <a:bodyPr/>
          <a:lstStyle/>
          <a:p>
            <a:r>
              <a:rPr lang="en-US" dirty="0" smtClean="0"/>
              <a:t>The World-Wide Flu Pandemic </a:t>
            </a:r>
            <a:endParaRPr lang="en-US" dirty="0"/>
          </a:p>
        </p:txBody>
      </p:sp>
      <p:sp>
        <p:nvSpPr>
          <p:cNvPr id="3" name="Content Placeholder 2"/>
          <p:cNvSpPr>
            <a:spLocks noGrp="1"/>
          </p:cNvSpPr>
          <p:nvPr>
            <p:ph idx="1"/>
          </p:nvPr>
        </p:nvSpPr>
        <p:spPr>
          <a:xfrm>
            <a:off x="457200" y="1853248"/>
            <a:ext cx="8229600" cy="4272915"/>
          </a:xfrm>
        </p:spPr>
        <p:txBody>
          <a:bodyPr>
            <a:normAutofit fontScale="85000" lnSpcReduction="20000"/>
          </a:bodyPr>
          <a:lstStyle/>
          <a:p>
            <a:r>
              <a:rPr lang="en-US" sz="2200" b="1" dirty="0" smtClean="0">
                <a:solidFill>
                  <a:schemeClr val="bg1"/>
                </a:solidFill>
              </a:rPr>
              <a:t>The Legacy of the Pandemic</a:t>
            </a:r>
            <a:endParaRPr lang="en-US" sz="2200" dirty="0" smtClean="0">
              <a:solidFill>
                <a:schemeClr val="bg1"/>
              </a:solidFill>
            </a:endParaRPr>
          </a:p>
          <a:p>
            <a:r>
              <a:rPr lang="en-US" sz="2200" dirty="0" smtClean="0">
                <a:solidFill>
                  <a:schemeClr val="bg1"/>
                </a:solidFill>
              </a:rPr>
              <a:t>No one knows exactly how many people  died during the 1918-1919 influenza pandemic. During the 1920s, researchers </a:t>
            </a:r>
          </a:p>
          <a:p>
            <a:pPr>
              <a:buNone/>
            </a:pPr>
            <a:r>
              <a:rPr lang="en-US" sz="2200" dirty="0" smtClean="0">
                <a:solidFill>
                  <a:schemeClr val="bg1"/>
                </a:solidFill>
              </a:rPr>
              <a:t>     estimated that 21.5 million people died as a result of the 1918-1919 pandemic. More recent estimates have estimated global </a:t>
            </a:r>
          </a:p>
          <a:p>
            <a:pPr>
              <a:buNone/>
            </a:pPr>
            <a:r>
              <a:rPr lang="en-US" sz="2200" dirty="0" smtClean="0">
                <a:solidFill>
                  <a:schemeClr val="bg1"/>
                </a:solidFill>
              </a:rPr>
              <a:t>     mortality from the 1918-1919 pandemic at anywhere between 30 and 50 million. </a:t>
            </a:r>
          </a:p>
          <a:p>
            <a:r>
              <a:rPr lang="en-US" sz="2200" b="1" dirty="0" smtClean="0">
                <a:solidFill>
                  <a:srgbClr val="FFFF00"/>
                </a:solidFill>
              </a:rPr>
              <a:t>An estimated 675,000 Americans were among the dead</a:t>
            </a:r>
            <a:r>
              <a:rPr lang="en-US" sz="2200" dirty="0" smtClean="0">
                <a:solidFill>
                  <a:srgbClr val="FF0000"/>
                </a:solidFill>
              </a:rPr>
              <a:t>.</a:t>
            </a:r>
          </a:p>
          <a:p>
            <a:pPr>
              <a:buNone/>
            </a:pPr>
            <a:r>
              <a:rPr lang="en-US" sz="2200" dirty="0" smtClean="0">
                <a:solidFill>
                  <a:schemeClr val="bg1"/>
                </a:solidFill>
              </a:rPr>
              <a:t>    </a:t>
            </a:r>
            <a:r>
              <a:rPr lang="en-US" sz="2400" dirty="0" smtClean="0">
                <a:solidFill>
                  <a:schemeClr val="bg1"/>
                </a:solidFill>
              </a:rPr>
              <a:t> “They are placed on the cots until every bed is full and yet others crowd in. The faces soon wear a bluish cast; a distressing cough brings up the blood stained sputum. In the morning the dead bodies are stacked about the morgue like cord wood.”</a:t>
            </a:r>
          </a:p>
          <a:p>
            <a:pPr>
              <a:buNone/>
            </a:pPr>
            <a:r>
              <a:rPr lang="en-US" sz="2400" dirty="0" smtClean="0">
                <a:solidFill>
                  <a:schemeClr val="bg1"/>
                </a:solidFill>
              </a:rPr>
              <a:t>     —Victor Vaughan, </a:t>
            </a:r>
            <a:r>
              <a:rPr lang="en-US" sz="2400" i="1" dirty="0" smtClean="0">
                <a:solidFill>
                  <a:schemeClr val="bg1"/>
                </a:solidFill>
              </a:rPr>
              <a:t>A Doctor’s Memories</a:t>
            </a:r>
            <a:endParaRPr lang="en-US" sz="2400" dirty="0" smtClean="0">
              <a:solidFill>
                <a:schemeClr val="bg1"/>
              </a:solidFill>
            </a:endParaRPr>
          </a:p>
          <a:p>
            <a:endParaRPr lang="en-US" sz="2200" dirty="0" smtClean="0">
              <a:solidFill>
                <a:srgbClr val="FF0000"/>
              </a:solidFill>
            </a:endParaRPr>
          </a:p>
          <a:p>
            <a:endParaRPr lang="en-US" sz="22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371600"/>
            <a:ext cx="8686800" cy="4754563"/>
          </a:xfrm>
        </p:spPr>
        <p:txBody>
          <a:bodyPr/>
          <a:lstStyle/>
          <a:p>
            <a:pPr>
              <a:buNone/>
            </a:pPr>
            <a:endParaRPr lang="en-US" dirty="0"/>
          </a:p>
          <a:p>
            <a:pPr>
              <a:buNone/>
            </a:pPr>
            <a:endParaRPr lang="en-US" sz="4000" dirty="0"/>
          </a:p>
          <a:p>
            <a:pPr>
              <a:buNone/>
            </a:pPr>
            <a:r>
              <a:rPr lang="en-US" sz="4000" dirty="0" smtClean="0"/>
              <a:t>                   </a:t>
            </a:r>
            <a:r>
              <a:rPr lang="en-US" sz="4000" dirty="0" smtClean="0">
                <a:solidFill>
                  <a:schemeClr val="bg1"/>
                </a:solidFill>
              </a:rPr>
              <a:t>Poverty in America: </a:t>
            </a:r>
          </a:p>
          <a:p>
            <a:pPr>
              <a:buNone/>
            </a:pPr>
            <a:r>
              <a:rPr lang="en-US" sz="4000" dirty="0" smtClean="0">
                <a:solidFill>
                  <a:schemeClr val="bg1"/>
                </a:solidFill>
              </a:rPr>
              <a:t>                 The Great Depression,  </a:t>
            </a:r>
          </a:p>
          <a:p>
            <a:pPr>
              <a:buNone/>
            </a:pPr>
            <a:r>
              <a:rPr lang="en-US" sz="4000" dirty="0" smtClean="0">
                <a:solidFill>
                  <a:schemeClr val="bg1"/>
                </a:solidFill>
              </a:rPr>
              <a:t>                          1929 - 1940</a:t>
            </a:r>
            <a:endParaRPr lang="en-US" sz="4000" dirty="0">
              <a:solidFill>
                <a:schemeClr val="bg1"/>
              </a:solidFill>
            </a:endParaRPr>
          </a:p>
        </p:txBody>
      </p:sp>
      <p:pic>
        <p:nvPicPr>
          <p:cNvPr id="4" name="Picture 3" descr="WOMAN IN NEED.png"/>
          <p:cNvPicPr>
            <a:picLocks noChangeAspect="1"/>
          </p:cNvPicPr>
          <p:nvPr/>
        </p:nvPicPr>
        <p:blipFill>
          <a:blip r:embed="rId2" cstate="print"/>
          <a:stretch>
            <a:fillRect/>
          </a:stretch>
        </p:blipFill>
        <p:spPr>
          <a:xfrm>
            <a:off x="381000" y="1524000"/>
            <a:ext cx="1628952" cy="219456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 Wanting Jobs </a:t>
            </a:r>
            <a:endParaRPr lang="en-US" dirty="0"/>
          </a:p>
        </p:txBody>
      </p:sp>
      <p:pic>
        <p:nvPicPr>
          <p:cNvPr id="4" name="Content Placeholder 3" descr="JOB BUREAU.jpg"/>
          <p:cNvPicPr>
            <a:picLocks noGrp="1" noChangeAspect="1"/>
          </p:cNvPicPr>
          <p:nvPr>
            <p:ph idx="1"/>
          </p:nvPr>
        </p:nvPicPr>
        <p:blipFill>
          <a:blip r:embed="rId2" cstate="print"/>
          <a:stretch>
            <a:fillRect/>
          </a:stretch>
        </p:blipFill>
        <p:spPr>
          <a:xfrm>
            <a:off x="1433513" y="2245519"/>
            <a:ext cx="5499100" cy="3810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Boys in a Soup Line</a:t>
            </a:r>
            <a:endParaRPr lang="en-US" dirty="0"/>
          </a:p>
        </p:txBody>
      </p:sp>
      <p:pic>
        <p:nvPicPr>
          <p:cNvPr id="4" name="Content Placeholder 3" descr="CITY MISSION-SOUP LINE.jpg"/>
          <p:cNvPicPr>
            <a:picLocks noGrp="1" noChangeAspect="1"/>
          </p:cNvPicPr>
          <p:nvPr>
            <p:ph idx="1"/>
          </p:nvPr>
        </p:nvPicPr>
        <p:blipFill>
          <a:blip r:embed="rId2" cstate="print"/>
          <a:stretch>
            <a:fillRect/>
          </a:stretch>
        </p:blipFill>
        <p:spPr>
          <a:xfrm>
            <a:off x="1516063" y="2193131"/>
            <a:ext cx="5334000" cy="39147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Storm – Oklahoma 1935</a:t>
            </a:r>
            <a:endParaRPr lang="en-US" dirty="0"/>
          </a:p>
        </p:txBody>
      </p:sp>
      <p:pic>
        <p:nvPicPr>
          <p:cNvPr id="4" name="Content Placeholder 3" descr="DUST STORM - OKLAHOMA.gif"/>
          <p:cNvPicPr>
            <a:picLocks noGrp="1" noChangeAspect="1"/>
          </p:cNvPicPr>
          <p:nvPr>
            <p:ph idx="1"/>
          </p:nvPr>
        </p:nvPicPr>
        <p:blipFill>
          <a:blip r:embed="rId2" cstate="print"/>
          <a:stretch>
            <a:fillRect/>
          </a:stretch>
        </p:blipFill>
        <p:spPr>
          <a:xfrm>
            <a:off x="1325563" y="2478881"/>
            <a:ext cx="5715000" cy="334327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Cares: I Pet 5:6-7</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800" b="1" dirty="0" smtClean="0">
                <a:solidFill>
                  <a:schemeClr val="bg1"/>
                </a:solidFill>
                <a:hlinkClick r:id="rId2"/>
              </a:rPr>
              <a:t>6</a:t>
            </a:r>
            <a:r>
              <a:rPr lang="en-US" sz="2800" b="1" dirty="0" smtClean="0">
                <a:solidFill>
                  <a:schemeClr val="bg1"/>
                </a:solidFill>
              </a:rPr>
              <a:t> </a:t>
            </a:r>
            <a:r>
              <a:rPr lang="en-US" sz="2800" dirty="0" smtClean="0">
                <a:solidFill>
                  <a:schemeClr val="bg1"/>
                </a:solidFill>
              </a:rPr>
              <a:t>And God will exalt you in due time, if you humble yourselves under His mighty hand </a:t>
            </a:r>
            <a:r>
              <a:rPr lang="en-US" sz="2800" b="1" dirty="0" smtClean="0">
                <a:hlinkClick r:id="rId3"/>
              </a:rPr>
              <a:t>7</a:t>
            </a:r>
            <a:r>
              <a:rPr lang="en-US" sz="2800" b="1" dirty="0" smtClean="0"/>
              <a:t> </a:t>
            </a:r>
            <a:r>
              <a:rPr lang="en-US" sz="2800" dirty="0" smtClean="0">
                <a:solidFill>
                  <a:srgbClr val="FFFF00"/>
                </a:solidFill>
              </a:rPr>
              <a:t>by casting all your cares on Him because He cares for you. (NET)</a:t>
            </a:r>
            <a:r>
              <a:rPr lang="en-US" sz="2800" dirty="0" smtClean="0"/>
              <a:t>  </a:t>
            </a:r>
          </a:p>
          <a:p>
            <a:r>
              <a:rPr lang="en-US" sz="2800" dirty="0" smtClean="0"/>
              <a:t> </a:t>
            </a:r>
            <a:r>
              <a:rPr lang="en-US" sz="2800" b="1" dirty="0" smtClean="0">
                <a:solidFill>
                  <a:schemeClr val="bg1"/>
                </a:solidFill>
                <a:hlinkClick r:id="rId2"/>
              </a:rPr>
              <a:t>6</a:t>
            </a:r>
            <a:r>
              <a:rPr lang="en-US" sz="2800" b="1" dirty="0" smtClean="0">
                <a:solidFill>
                  <a:schemeClr val="bg1"/>
                </a:solidFill>
              </a:rPr>
              <a:t> </a:t>
            </a:r>
            <a:r>
              <a:rPr lang="en-US" sz="2800" dirty="0" smtClean="0">
                <a:solidFill>
                  <a:schemeClr val="bg1"/>
                </a:solidFill>
              </a:rPr>
              <a:t>Therefore humble yourselves under the mighty hand of God, that He may exalt you at the proper time, </a:t>
            </a:r>
            <a:r>
              <a:rPr lang="en-US" sz="2800" b="1" dirty="0" smtClean="0">
                <a:hlinkClick r:id="rId3"/>
              </a:rPr>
              <a:t>7</a:t>
            </a:r>
            <a:r>
              <a:rPr lang="en-US" sz="2800" b="1" dirty="0" smtClean="0"/>
              <a:t> </a:t>
            </a:r>
            <a:r>
              <a:rPr lang="en-US" sz="2800" dirty="0" smtClean="0">
                <a:solidFill>
                  <a:srgbClr val="FFFF00"/>
                </a:solidFill>
              </a:rPr>
              <a:t>casting all your anxiety on Him, because He cares for you. (NASB)</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Dust Bowl - Oklahoma</a:t>
            </a:r>
            <a:endParaRPr lang="en-US" dirty="0"/>
          </a:p>
        </p:txBody>
      </p:sp>
      <p:pic>
        <p:nvPicPr>
          <p:cNvPr id="4" name="Content Placeholder 3" descr="DUST BOWL.jpg"/>
          <p:cNvPicPr>
            <a:picLocks noGrp="1" noChangeAspect="1"/>
          </p:cNvPicPr>
          <p:nvPr>
            <p:ph idx="1"/>
          </p:nvPr>
        </p:nvPicPr>
        <p:blipFill>
          <a:blip r:embed="rId2" cstate="print"/>
          <a:stretch>
            <a:fillRect/>
          </a:stretch>
        </p:blipFill>
        <p:spPr>
          <a:xfrm>
            <a:off x="1878800" y="1752600"/>
            <a:ext cx="4267200" cy="369331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Okies</a:t>
            </a:r>
            <a:r>
              <a:rPr lang="en-US" dirty="0" smtClean="0"/>
              <a:t>” Driving to California - 1935</a:t>
            </a:r>
            <a:endParaRPr lang="en-US" dirty="0"/>
          </a:p>
        </p:txBody>
      </p:sp>
      <p:pic>
        <p:nvPicPr>
          <p:cNvPr id="8" name="Content Placeholder 7" descr="OKIES DRIVING TO CAL.gif"/>
          <p:cNvPicPr>
            <a:picLocks noGrp="1" noChangeAspect="1"/>
          </p:cNvPicPr>
          <p:nvPr>
            <p:ph idx="1"/>
          </p:nvPr>
        </p:nvPicPr>
        <p:blipFill>
          <a:blip r:embed="rId2" cstate="print"/>
          <a:stretch>
            <a:fillRect/>
          </a:stretch>
        </p:blipFill>
        <p:spPr>
          <a:xfrm>
            <a:off x="2113154" y="2052638"/>
            <a:ext cx="4139818" cy="4195762"/>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Migrant Family of 9 – NM 1935</a:t>
            </a:r>
            <a:endParaRPr lang="en-US" dirty="0"/>
          </a:p>
        </p:txBody>
      </p:sp>
      <p:pic>
        <p:nvPicPr>
          <p:cNvPr id="4" name="Content Placeholder 3" descr="MIGRANT FAMILY OF NINE IN NM.jpg"/>
          <p:cNvPicPr>
            <a:picLocks noGrp="1" noChangeAspect="1"/>
          </p:cNvPicPr>
          <p:nvPr>
            <p:ph idx="1"/>
          </p:nvPr>
        </p:nvPicPr>
        <p:blipFill>
          <a:blip r:embed="rId2" cstate="print"/>
          <a:stretch>
            <a:fillRect/>
          </a:stretch>
        </p:blipFill>
        <p:spPr>
          <a:xfrm>
            <a:off x="2287588" y="2150269"/>
            <a:ext cx="3790950" cy="40005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18-Year Old Mother on the Move</a:t>
            </a:r>
            <a:endParaRPr lang="en-US" dirty="0"/>
          </a:p>
        </p:txBody>
      </p:sp>
      <p:pic>
        <p:nvPicPr>
          <p:cNvPr id="4" name="Content Placeholder 3" descr="18 YEAR OLD MOTHER AT TENT.gif"/>
          <p:cNvPicPr>
            <a:picLocks noGrp="1" noChangeAspect="1"/>
          </p:cNvPicPr>
          <p:nvPr>
            <p:ph idx="1"/>
          </p:nvPr>
        </p:nvPicPr>
        <p:blipFill>
          <a:blip r:embed="rId2" cstate="print"/>
          <a:stretch>
            <a:fillRect/>
          </a:stretch>
        </p:blipFill>
        <p:spPr>
          <a:xfrm>
            <a:off x="1571593" y="2052638"/>
            <a:ext cx="5222940" cy="419576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Woman with 7 Children- In Migrant Camp</a:t>
            </a:r>
            <a:endParaRPr lang="en-US" dirty="0"/>
          </a:p>
        </p:txBody>
      </p:sp>
      <p:pic>
        <p:nvPicPr>
          <p:cNvPr id="4" name="Content Placeholder 3" descr="WOMAN WITH 7 CHILDREN.gif"/>
          <p:cNvPicPr>
            <a:picLocks noGrp="1" noChangeAspect="1"/>
          </p:cNvPicPr>
          <p:nvPr>
            <p:ph idx="1"/>
          </p:nvPr>
        </p:nvPicPr>
        <p:blipFill>
          <a:blip r:embed="rId2" cstate="print"/>
          <a:stretch>
            <a:fillRect/>
          </a:stretch>
        </p:blipFill>
        <p:spPr>
          <a:xfrm>
            <a:off x="2567695" y="2052638"/>
            <a:ext cx="3230736" cy="419576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normAutofit fontScale="90000"/>
          </a:bodyPr>
          <a:lstStyle/>
          <a:p>
            <a:r>
              <a:rPr lang="en-US" dirty="0" smtClean="0"/>
              <a:t>Sharecropper Family in Alabama - 1935</a:t>
            </a:r>
            <a:endParaRPr lang="en-US" dirty="0"/>
          </a:p>
        </p:txBody>
      </p:sp>
      <p:pic>
        <p:nvPicPr>
          <p:cNvPr id="4" name="Content Placeholder 3" descr="FAMILY IN POVERTY.jpg"/>
          <p:cNvPicPr>
            <a:picLocks noGrp="1" noChangeAspect="1"/>
          </p:cNvPicPr>
          <p:nvPr>
            <p:ph idx="1"/>
          </p:nvPr>
        </p:nvPicPr>
        <p:blipFill>
          <a:blip r:embed="rId2" cstate="print"/>
          <a:stretch>
            <a:fillRect/>
          </a:stretch>
        </p:blipFill>
        <p:spPr>
          <a:xfrm>
            <a:off x="1828800" y="1417638"/>
            <a:ext cx="4191000" cy="399256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Squatter’s House in Arkansas</a:t>
            </a:r>
            <a:endParaRPr lang="en-US" dirty="0"/>
          </a:p>
        </p:txBody>
      </p:sp>
      <p:pic>
        <p:nvPicPr>
          <p:cNvPr id="4" name="Content Placeholder 3" descr="SQUATTER'S CAMP IN ARK.jpg"/>
          <p:cNvPicPr>
            <a:picLocks noGrp="1" noChangeAspect="1"/>
          </p:cNvPicPr>
          <p:nvPr>
            <p:ph idx="1"/>
          </p:nvPr>
        </p:nvPicPr>
        <p:blipFill>
          <a:blip r:embed="rId2" cstate="print"/>
          <a:stretch>
            <a:fillRect/>
          </a:stretch>
        </p:blipFill>
        <p:spPr>
          <a:xfrm>
            <a:off x="1516063" y="2302669"/>
            <a:ext cx="5334000" cy="36957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Squatter’s House in Texas</a:t>
            </a:r>
            <a:endParaRPr lang="en-US" dirty="0"/>
          </a:p>
        </p:txBody>
      </p:sp>
      <p:pic>
        <p:nvPicPr>
          <p:cNvPr id="4" name="Content Placeholder 3" descr="SQUATTER'S CAMP IN TEXAS.jpg"/>
          <p:cNvPicPr>
            <a:picLocks noGrp="1" noChangeAspect="1"/>
          </p:cNvPicPr>
          <p:nvPr>
            <p:ph idx="1"/>
          </p:nvPr>
        </p:nvPicPr>
        <p:blipFill>
          <a:blip r:embed="rId2" cstate="print"/>
          <a:stretch>
            <a:fillRect/>
          </a:stretch>
        </p:blipFill>
        <p:spPr>
          <a:xfrm>
            <a:off x="1516063" y="2169319"/>
            <a:ext cx="5334000" cy="39624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Sharecropper’s Home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86000" y="1853248"/>
            <a:ext cx="4495800" cy="3099752"/>
          </a:xfrm>
        </p:spPr>
      </p:pic>
    </p:spTree>
    <p:extLst>
      <p:ext uri="{BB962C8B-B14F-4D97-AF65-F5344CB8AC3E}">
        <p14:creationId xmlns="" xmlns:p14="http://schemas.microsoft.com/office/powerpoint/2010/main" val="3812173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a:buNone/>
            </a:pPr>
            <a:r>
              <a:rPr lang="en-US" dirty="0"/>
              <a:t> </a:t>
            </a:r>
            <a:r>
              <a:rPr lang="en-US" dirty="0" smtClean="0"/>
              <a:t>    </a:t>
            </a:r>
            <a:r>
              <a:rPr lang="en-US" sz="4000" dirty="0" smtClean="0"/>
              <a:t>Destruction in World War II Europe</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chemeClr val="bg1"/>
                </a:solidFill>
              </a:rPr>
              <a:t>Do Not Worry – Matt 6:25-34</a:t>
            </a:r>
            <a:endParaRPr lang="en-US" dirty="0">
              <a:solidFill>
                <a:schemeClr val="bg1"/>
              </a:solidFill>
            </a:endParaRPr>
          </a:p>
        </p:txBody>
      </p:sp>
      <p:sp>
        <p:nvSpPr>
          <p:cNvPr id="3" name="Content Placeholder 2"/>
          <p:cNvSpPr>
            <a:spLocks noGrp="1"/>
          </p:cNvSpPr>
          <p:nvPr>
            <p:ph idx="1"/>
          </p:nvPr>
        </p:nvSpPr>
        <p:spPr>
          <a:xfrm>
            <a:off x="228600" y="990600"/>
            <a:ext cx="8534400" cy="5135563"/>
          </a:xfrm>
        </p:spPr>
        <p:txBody>
          <a:bodyPr>
            <a:normAutofit fontScale="55000" lnSpcReduction="20000"/>
          </a:bodyPr>
          <a:lstStyle/>
          <a:p>
            <a:pPr>
              <a:buNone/>
            </a:pPr>
            <a:endParaRPr lang="en-US" b="1" dirty="0" smtClean="0">
              <a:solidFill>
                <a:srgbClr val="FFFF00"/>
              </a:solidFill>
            </a:endParaRPr>
          </a:p>
          <a:p>
            <a:r>
              <a:rPr lang="en-US" sz="3400" b="1" baseline="30000" dirty="0" smtClean="0">
                <a:solidFill>
                  <a:srgbClr val="FFFF00"/>
                </a:solidFill>
              </a:rPr>
              <a:t>25 </a:t>
            </a:r>
            <a:r>
              <a:rPr lang="en-US" sz="3400" b="1" dirty="0" smtClean="0">
                <a:solidFill>
                  <a:srgbClr val="FFFF00"/>
                </a:solidFill>
              </a:rPr>
              <a:t>“Therefore I tell you, do not worry about your life, what you will eat or drink, or about your body, what you will wear. Isn’t there more to life than food and more to the body than clothing? </a:t>
            </a:r>
            <a:r>
              <a:rPr lang="en-US" sz="3400" b="1" baseline="30000" dirty="0" smtClean="0"/>
              <a:t>26 </a:t>
            </a:r>
            <a:r>
              <a:rPr lang="en-US" sz="3400" b="1" dirty="0" smtClean="0">
                <a:solidFill>
                  <a:schemeClr val="bg1"/>
                </a:solidFill>
              </a:rPr>
              <a:t>Look at the birds in the sky: They do not sow, or reap, or gather into barns, yet your heavenly Father feeds them. Aren’t you more valuable than they are? </a:t>
            </a:r>
            <a:r>
              <a:rPr lang="en-US" sz="3400" b="1" baseline="30000" dirty="0" smtClean="0">
                <a:solidFill>
                  <a:schemeClr val="bg1"/>
                </a:solidFill>
              </a:rPr>
              <a:t>27 </a:t>
            </a:r>
            <a:r>
              <a:rPr lang="en-US" sz="3400" b="1" dirty="0" smtClean="0">
                <a:solidFill>
                  <a:schemeClr val="bg1"/>
                </a:solidFill>
              </a:rPr>
              <a:t>And which of you by worrying can add even one hour to his life? </a:t>
            </a:r>
            <a:r>
              <a:rPr lang="en-US" sz="3400" b="1" baseline="30000" dirty="0" smtClean="0">
                <a:solidFill>
                  <a:schemeClr val="bg1"/>
                </a:solidFill>
              </a:rPr>
              <a:t>28 </a:t>
            </a:r>
            <a:r>
              <a:rPr lang="en-US" sz="3400" b="1" dirty="0" smtClean="0">
                <a:solidFill>
                  <a:schemeClr val="bg1"/>
                </a:solidFill>
              </a:rPr>
              <a:t>Why do you worry about clothing? Think about how the flowers of the field grow; they do not work or spin. </a:t>
            </a:r>
            <a:r>
              <a:rPr lang="en-US" sz="3400" b="1" baseline="30000" dirty="0" smtClean="0">
                <a:solidFill>
                  <a:schemeClr val="bg1"/>
                </a:solidFill>
              </a:rPr>
              <a:t>29 </a:t>
            </a:r>
            <a:r>
              <a:rPr lang="en-US" sz="3400" b="1" dirty="0" smtClean="0">
                <a:solidFill>
                  <a:schemeClr val="bg1"/>
                </a:solidFill>
              </a:rPr>
              <a:t>Yet I tell you that not even Solomon in all his glory was clothed like one of these! </a:t>
            </a:r>
            <a:r>
              <a:rPr lang="en-US" sz="3400" b="1" baseline="30000" dirty="0" smtClean="0">
                <a:solidFill>
                  <a:schemeClr val="bg1"/>
                </a:solidFill>
              </a:rPr>
              <a:t>30 </a:t>
            </a:r>
            <a:r>
              <a:rPr lang="en-US" sz="3400" b="1" dirty="0" smtClean="0">
                <a:solidFill>
                  <a:schemeClr val="bg1"/>
                </a:solidFill>
              </a:rPr>
              <a:t>And if this is how God clothes the wild grass, which is here today and tomorrow is tossed into the fire to heat the oven, won’t he clothe you even more, you people of little faith? </a:t>
            </a:r>
            <a:r>
              <a:rPr lang="en-US" sz="3400" b="1" baseline="30000" dirty="0" smtClean="0"/>
              <a:t>31</a:t>
            </a:r>
            <a:r>
              <a:rPr lang="en-US" sz="3400" b="1" baseline="30000" dirty="0" smtClean="0">
                <a:solidFill>
                  <a:srgbClr val="FFFF00"/>
                </a:solidFill>
              </a:rPr>
              <a:t> </a:t>
            </a:r>
            <a:r>
              <a:rPr lang="en-US" sz="3400" b="1" dirty="0" smtClean="0">
                <a:solidFill>
                  <a:srgbClr val="FFFF00"/>
                </a:solidFill>
              </a:rPr>
              <a:t>So then, don’t worry saying, ‘What will we eat?’ or ‘What will we drink?’ or ‘What will we wear?’ </a:t>
            </a:r>
            <a:r>
              <a:rPr lang="en-US" sz="3400" b="1" baseline="30000" dirty="0" smtClean="0">
                <a:solidFill>
                  <a:srgbClr val="FFFF00"/>
                </a:solidFill>
              </a:rPr>
              <a:t>32 </a:t>
            </a:r>
            <a:r>
              <a:rPr lang="en-US" sz="3400" b="1" dirty="0" smtClean="0">
                <a:solidFill>
                  <a:srgbClr val="FFFF00"/>
                </a:solidFill>
              </a:rPr>
              <a:t>For the unconverted pursue these things, and your heavenly Father knows that you need them</a:t>
            </a:r>
            <a:r>
              <a:rPr lang="en-US" sz="3400" b="1" dirty="0" smtClean="0">
                <a:solidFill>
                  <a:srgbClr val="FF0000"/>
                </a:solidFill>
              </a:rPr>
              <a:t>. </a:t>
            </a:r>
            <a:r>
              <a:rPr lang="en-US" sz="3400" b="1" baseline="30000" dirty="0" smtClean="0">
                <a:solidFill>
                  <a:schemeClr val="bg1"/>
                </a:solidFill>
              </a:rPr>
              <a:t>33 </a:t>
            </a:r>
            <a:r>
              <a:rPr lang="en-US" sz="3400" b="1" dirty="0" smtClean="0">
                <a:solidFill>
                  <a:schemeClr val="bg1"/>
                </a:solidFill>
              </a:rPr>
              <a:t>But above all pursue his kingdom and righteousness, and all these things will be given to you as well.</a:t>
            </a:r>
            <a:r>
              <a:rPr lang="en-US" sz="3400" b="1" dirty="0" smtClean="0"/>
              <a:t> </a:t>
            </a:r>
            <a:r>
              <a:rPr lang="en-US" sz="3400" b="1" baseline="30000" dirty="0" smtClean="0"/>
              <a:t>34</a:t>
            </a:r>
            <a:r>
              <a:rPr lang="en-US" sz="3400" b="1" baseline="30000" dirty="0" smtClean="0">
                <a:solidFill>
                  <a:srgbClr val="FF0000"/>
                </a:solidFill>
              </a:rPr>
              <a:t> </a:t>
            </a:r>
            <a:r>
              <a:rPr lang="en-US" sz="3400" b="1" dirty="0" smtClean="0">
                <a:solidFill>
                  <a:srgbClr val="FFFF00"/>
                </a:solidFill>
              </a:rPr>
              <a:t>So then, do not worry about tomorrow, for tomorrow will worry about itself. Today has enough trouble of its own.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London Blitz - 1940</a:t>
            </a:r>
            <a:endParaRPr lang="en-US" dirty="0"/>
          </a:p>
        </p:txBody>
      </p:sp>
      <p:pic>
        <p:nvPicPr>
          <p:cNvPr id="4" name="Content Placeholder 3" descr="BLITZ 2.jpg"/>
          <p:cNvPicPr>
            <a:picLocks noGrp="1" noChangeAspect="1"/>
          </p:cNvPicPr>
          <p:nvPr>
            <p:ph idx="1"/>
          </p:nvPr>
        </p:nvPicPr>
        <p:blipFill>
          <a:blip r:embed="rId2" cstate="print"/>
          <a:stretch>
            <a:fillRect/>
          </a:stretch>
        </p:blipFill>
        <p:spPr>
          <a:xfrm>
            <a:off x="762000" y="1447800"/>
            <a:ext cx="4525963" cy="4525963"/>
          </a:xfrm>
        </p:spPr>
      </p:pic>
      <p:sp>
        <p:nvSpPr>
          <p:cNvPr id="5" name="TextBox 4"/>
          <p:cNvSpPr txBox="1"/>
          <p:nvPr/>
        </p:nvSpPr>
        <p:spPr>
          <a:xfrm>
            <a:off x="5791200" y="1524000"/>
            <a:ext cx="2895600" cy="5170646"/>
          </a:xfrm>
          <a:prstGeom prst="rect">
            <a:avLst/>
          </a:prstGeom>
          <a:noFill/>
        </p:spPr>
        <p:txBody>
          <a:bodyPr wrap="square" rtlCol="0">
            <a:spAutoFit/>
          </a:bodyPr>
          <a:lstStyle/>
          <a:p>
            <a:r>
              <a:rPr lang="en-US" sz="2200" b="1" dirty="0" smtClean="0">
                <a:solidFill>
                  <a:schemeClr val="bg1"/>
                </a:solidFill>
              </a:rPr>
              <a:t>The British victory in the Battle of Britain was achieved at a heavy cost. Total British civilian losses from July to December 1940 were 23,002 dead and 32,138 wounded, with one of the largest single raids on 19 December 1940, in which almost 3,000 civilians died</a:t>
            </a:r>
            <a:r>
              <a:rPr lang="en-US" b="1"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London Blitz - 1940</a:t>
            </a:r>
            <a:endParaRPr lang="en-US" dirty="0"/>
          </a:p>
        </p:txBody>
      </p:sp>
      <p:pic>
        <p:nvPicPr>
          <p:cNvPr id="4" name="Content Placeholder 3" descr="LONDON BLITZ - 1.jpg"/>
          <p:cNvPicPr>
            <a:picLocks noGrp="1" noChangeAspect="1"/>
          </p:cNvPicPr>
          <p:nvPr>
            <p:ph idx="1"/>
          </p:nvPr>
        </p:nvPicPr>
        <p:blipFill>
          <a:blip r:embed="rId2" cstate="print"/>
          <a:stretch>
            <a:fillRect/>
          </a:stretch>
        </p:blipFill>
        <p:spPr>
          <a:xfrm>
            <a:off x="827088" y="2262783"/>
            <a:ext cx="6711950" cy="3775471"/>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Coventry Cathedral – London 1940</a:t>
            </a:r>
            <a:endParaRPr lang="en-US" dirty="0"/>
          </a:p>
        </p:txBody>
      </p:sp>
      <p:pic>
        <p:nvPicPr>
          <p:cNvPr id="4" name="Content Placeholder 3" descr="COVENTRY.jpg"/>
          <p:cNvPicPr>
            <a:picLocks noGrp="1" noChangeAspect="1"/>
          </p:cNvPicPr>
          <p:nvPr>
            <p:ph idx="1"/>
          </p:nvPr>
        </p:nvPicPr>
        <p:blipFill>
          <a:blip r:embed="rId2" cstate="print"/>
          <a:stretch>
            <a:fillRect/>
          </a:stretch>
        </p:blipFill>
        <p:spPr>
          <a:xfrm>
            <a:off x="2608697" y="2052638"/>
            <a:ext cx="3148732" cy="4195762"/>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Kids in the Tube - 1940</a:t>
            </a:r>
            <a:endParaRPr lang="en-US" dirty="0"/>
          </a:p>
        </p:txBody>
      </p:sp>
      <p:pic>
        <p:nvPicPr>
          <p:cNvPr id="4" name="Content Placeholder 3" descr="BLITZ KIDS.jpg"/>
          <p:cNvPicPr>
            <a:picLocks noGrp="1" noChangeAspect="1"/>
          </p:cNvPicPr>
          <p:nvPr>
            <p:ph idx="1"/>
          </p:nvPr>
        </p:nvPicPr>
        <p:blipFill>
          <a:blip r:embed="rId2" cstate="print"/>
          <a:stretch>
            <a:fillRect/>
          </a:stretch>
        </p:blipFill>
        <p:spPr>
          <a:xfrm>
            <a:off x="827088" y="2262783"/>
            <a:ext cx="6711950" cy="3775471"/>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 Summer 1945</a:t>
            </a:r>
            <a:endParaRPr lang="en-US" dirty="0"/>
          </a:p>
        </p:txBody>
      </p:sp>
      <p:pic>
        <p:nvPicPr>
          <p:cNvPr id="4" name="Content Placeholder 3" descr="BERLIN - SUMMER 1945 - 2.jpg"/>
          <p:cNvPicPr>
            <a:picLocks noGrp="1" noChangeAspect="1"/>
          </p:cNvPicPr>
          <p:nvPr>
            <p:ph idx="1"/>
          </p:nvPr>
        </p:nvPicPr>
        <p:blipFill>
          <a:blip r:embed="rId2" cstate="print"/>
          <a:stretch>
            <a:fillRect/>
          </a:stretch>
        </p:blipFill>
        <p:spPr>
          <a:xfrm>
            <a:off x="1691829" y="2052638"/>
            <a:ext cx="4982467" cy="4195762"/>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Berlin – Summer 1945</a:t>
            </a:r>
            <a:endParaRPr lang="en-US" dirty="0"/>
          </a:p>
        </p:txBody>
      </p:sp>
      <p:pic>
        <p:nvPicPr>
          <p:cNvPr id="4" name="Content Placeholder 3" descr="BERLIN - SUMMER 1945 - 1.jpg"/>
          <p:cNvPicPr>
            <a:picLocks noGrp="1" noChangeAspect="1"/>
          </p:cNvPicPr>
          <p:nvPr>
            <p:ph idx="1"/>
          </p:nvPr>
        </p:nvPicPr>
        <p:blipFill>
          <a:blip r:embed="rId2" cstate="print"/>
          <a:stretch>
            <a:fillRect/>
          </a:stretch>
        </p:blipFill>
        <p:spPr>
          <a:xfrm>
            <a:off x="1468929" y="2052638"/>
            <a:ext cx="5428267" cy="4195762"/>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Okinawa – April 1945</a:t>
            </a:r>
            <a:endParaRPr lang="en-US" dirty="0"/>
          </a:p>
        </p:txBody>
      </p:sp>
      <p:sp>
        <p:nvSpPr>
          <p:cNvPr id="3" name="Content Placeholder 2"/>
          <p:cNvSpPr>
            <a:spLocks noGrp="1"/>
          </p:cNvSpPr>
          <p:nvPr>
            <p:ph idx="1"/>
          </p:nvPr>
        </p:nvSpPr>
        <p:spPr/>
        <p:txBody>
          <a:bodyPr/>
          <a:lstStyle/>
          <a:p>
            <a:pPr>
              <a:buNone/>
            </a:pPr>
            <a:r>
              <a:rPr lang="en-US" b="1" i="1" dirty="0" smtClean="0">
                <a:solidFill>
                  <a:schemeClr val="bg1"/>
                </a:solidFill>
              </a:rPr>
              <a:t>    Allied Casualties </a:t>
            </a:r>
          </a:p>
          <a:p>
            <a:pPr>
              <a:buNone/>
            </a:pPr>
            <a:r>
              <a:rPr lang="en-US" b="1" i="1" dirty="0">
                <a:solidFill>
                  <a:schemeClr val="bg1"/>
                </a:solidFill>
              </a:rPr>
              <a:t> </a:t>
            </a:r>
            <a:r>
              <a:rPr lang="en-US" b="1" i="1" dirty="0" smtClean="0">
                <a:solidFill>
                  <a:schemeClr val="bg1"/>
                </a:solidFill>
              </a:rPr>
              <a:t>   12,513 dead or missing,</a:t>
            </a:r>
            <a:br>
              <a:rPr lang="en-US" b="1" i="1" dirty="0" smtClean="0">
                <a:solidFill>
                  <a:schemeClr val="bg1"/>
                </a:solidFill>
              </a:rPr>
            </a:br>
            <a:r>
              <a:rPr lang="en-US" b="1" i="1" dirty="0" smtClean="0">
                <a:solidFill>
                  <a:schemeClr val="bg1"/>
                </a:solidFill>
              </a:rPr>
              <a:t>38,916 wounded,</a:t>
            </a:r>
            <a:br>
              <a:rPr lang="en-US" b="1" i="1" dirty="0" smtClean="0">
                <a:solidFill>
                  <a:schemeClr val="bg1"/>
                </a:solidFill>
              </a:rPr>
            </a:br>
            <a:r>
              <a:rPr lang="en-US" b="1" i="1" dirty="0" smtClean="0">
                <a:solidFill>
                  <a:schemeClr val="bg1"/>
                </a:solidFill>
              </a:rPr>
              <a:t>33,096 non-combat wounded,</a:t>
            </a:r>
            <a:br>
              <a:rPr lang="en-US" b="1" i="1" dirty="0" smtClean="0">
                <a:solidFill>
                  <a:schemeClr val="bg1"/>
                </a:solidFill>
              </a:rPr>
            </a:br>
            <a:r>
              <a:rPr lang="en-US" b="1" i="1" dirty="0" smtClean="0">
                <a:solidFill>
                  <a:schemeClr val="bg1"/>
                </a:solidFill>
              </a:rPr>
              <a:t>79 ships sunk and scrapped,</a:t>
            </a:r>
            <a:br>
              <a:rPr lang="en-US" b="1" i="1" dirty="0" smtClean="0">
                <a:solidFill>
                  <a:schemeClr val="bg1"/>
                </a:solidFill>
              </a:rPr>
            </a:br>
            <a:r>
              <a:rPr lang="en-US" b="1" i="1" dirty="0" smtClean="0">
                <a:solidFill>
                  <a:schemeClr val="bg1"/>
                </a:solidFill>
              </a:rPr>
              <a:t>763 aircraft destroyed</a:t>
            </a:r>
          </a:p>
          <a:p>
            <a:pPr>
              <a:buNone/>
            </a:pPr>
            <a:endParaRPr lang="en-US" b="1" i="1" dirty="0">
              <a:solidFill>
                <a:schemeClr val="bg1"/>
              </a:solidFill>
            </a:endParaRPr>
          </a:p>
          <a:p>
            <a:pPr>
              <a:buNone/>
            </a:pPr>
            <a:r>
              <a:rPr lang="en-US" b="1" i="1" dirty="0" smtClean="0">
                <a:solidFill>
                  <a:schemeClr val="bg1"/>
                </a:solidFill>
              </a:rPr>
              <a:t>   140,000 civilians killed or wounded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a:buNone/>
            </a:pPr>
            <a:endParaRPr lang="en-US" dirty="0" smtClean="0"/>
          </a:p>
          <a:p>
            <a:pPr>
              <a:buNone/>
            </a:pPr>
            <a:r>
              <a:rPr lang="en-US" dirty="0"/>
              <a:t> </a:t>
            </a:r>
            <a:r>
              <a:rPr lang="en-US" dirty="0" smtClean="0"/>
              <a:t>           </a:t>
            </a:r>
            <a:r>
              <a:rPr lang="en-US" sz="4400" dirty="0" smtClean="0"/>
              <a:t>Poverty in the </a:t>
            </a:r>
          </a:p>
          <a:p>
            <a:pPr>
              <a:buNone/>
            </a:pPr>
            <a:r>
              <a:rPr lang="en-US" sz="4400" dirty="0"/>
              <a:t> </a:t>
            </a:r>
            <a:r>
              <a:rPr lang="en-US" sz="4400" dirty="0" smtClean="0"/>
              <a:t>     World Today</a:t>
            </a:r>
            <a:endParaRPr lang="en-US" sz="4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in a Manila Dump Site</a:t>
            </a:r>
            <a:endParaRPr lang="en-US" dirty="0"/>
          </a:p>
        </p:txBody>
      </p:sp>
      <p:pic>
        <p:nvPicPr>
          <p:cNvPr id="4" name="Content Placeholder 3" descr="MANILA DUMP SITE.jpg"/>
          <p:cNvPicPr>
            <a:picLocks noGrp="1" noChangeAspect="1"/>
          </p:cNvPicPr>
          <p:nvPr>
            <p:ph idx="1"/>
          </p:nvPr>
        </p:nvPicPr>
        <p:blipFill>
          <a:blip r:embed="rId2" cstate="print"/>
          <a:stretch>
            <a:fillRect/>
          </a:stretch>
        </p:blipFill>
        <p:spPr>
          <a:xfrm>
            <a:off x="1981200" y="2286000"/>
            <a:ext cx="4114800" cy="281320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at Home in Manila</a:t>
            </a:r>
            <a:endParaRPr lang="en-US" dirty="0"/>
          </a:p>
        </p:txBody>
      </p:sp>
      <p:pic>
        <p:nvPicPr>
          <p:cNvPr id="4" name="Content Placeholder 3" descr="MANILA HOME - 1.jpg"/>
          <p:cNvPicPr>
            <a:picLocks noGrp="1" noChangeAspect="1"/>
          </p:cNvPicPr>
          <p:nvPr>
            <p:ph idx="1"/>
          </p:nvPr>
        </p:nvPicPr>
        <p:blipFill>
          <a:blip r:embed="rId2" cstate="print"/>
          <a:stretch>
            <a:fillRect/>
          </a:stretch>
        </p:blipFill>
        <p:spPr>
          <a:xfrm>
            <a:off x="2765743" y="3201829"/>
            <a:ext cx="2834640" cy="189738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Ingratitude is Condemned</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bg1"/>
                </a:solidFill>
              </a:rPr>
              <a:t>Rom 1:20(b) -21: that they may be without excuse; because that, knowing God they glorified Him not as God, </a:t>
            </a:r>
            <a:r>
              <a:rPr lang="en-US" sz="2800" b="1" u="sng" dirty="0" smtClean="0">
                <a:solidFill>
                  <a:schemeClr val="bg1"/>
                </a:solidFill>
              </a:rPr>
              <a:t>neither gave thanks</a:t>
            </a:r>
            <a:r>
              <a:rPr lang="en-US" sz="2800" dirty="0" smtClean="0">
                <a:solidFill>
                  <a:schemeClr val="bg1"/>
                </a:solidFill>
              </a:rPr>
              <a:t>, but became vain in their reasonings, and their senseless heart was darkened.</a:t>
            </a:r>
            <a:endParaRPr lang="en-US" sz="2800" dirty="0">
              <a:solidFill>
                <a:schemeClr val="bg1"/>
              </a:solidFill>
            </a:endParaRPr>
          </a:p>
        </p:txBody>
      </p:sp>
    </p:spTree>
    <p:extLst>
      <p:ext uri="{BB962C8B-B14F-4D97-AF65-F5344CB8AC3E}">
        <p14:creationId xmlns="" xmlns:p14="http://schemas.microsoft.com/office/powerpoint/2010/main" val="2542510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Manila Housing Area</a:t>
            </a:r>
            <a:endParaRPr lang="en-US" dirty="0"/>
          </a:p>
        </p:txBody>
      </p:sp>
      <p:pic>
        <p:nvPicPr>
          <p:cNvPr id="4" name="Content Placeholder 3" descr="MANILA POVERTY - 2.jpg"/>
          <p:cNvPicPr>
            <a:picLocks noGrp="1" noChangeAspect="1"/>
          </p:cNvPicPr>
          <p:nvPr>
            <p:ph idx="1"/>
          </p:nvPr>
        </p:nvPicPr>
        <p:blipFill>
          <a:blip r:embed="rId2" cstate="print"/>
          <a:stretch>
            <a:fillRect/>
          </a:stretch>
        </p:blipFill>
        <p:spPr>
          <a:xfrm>
            <a:off x="2765743" y="3201829"/>
            <a:ext cx="2834640" cy="189738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Young Child in His Home</a:t>
            </a:r>
            <a:endParaRPr lang="en-US" dirty="0"/>
          </a:p>
        </p:txBody>
      </p:sp>
      <p:pic>
        <p:nvPicPr>
          <p:cNvPr id="4" name="Content Placeholder 3" descr="MANILA POVERTY - YOUNG CHILD.jpg"/>
          <p:cNvPicPr>
            <a:picLocks noGrp="1" noChangeAspect="1"/>
          </p:cNvPicPr>
          <p:nvPr>
            <p:ph idx="1"/>
          </p:nvPr>
        </p:nvPicPr>
        <p:blipFill>
          <a:blip r:embed="rId2" cstate="print"/>
          <a:stretch>
            <a:fillRect/>
          </a:stretch>
        </p:blipFill>
        <p:spPr>
          <a:xfrm>
            <a:off x="2765743" y="3201829"/>
            <a:ext cx="2834640" cy="189738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Manila—Haves &amp; Have </a:t>
            </a:r>
            <a:r>
              <a:rPr lang="en-US" dirty="0" err="1" smtClean="0"/>
              <a:t>Nots</a:t>
            </a:r>
            <a:endParaRPr lang="en-US" dirty="0"/>
          </a:p>
        </p:txBody>
      </p:sp>
      <p:pic>
        <p:nvPicPr>
          <p:cNvPr id="4" name="Content Placeholder 3" descr="MANILA POVERTY.jpg"/>
          <p:cNvPicPr>
            <a:picLocks noGrp="1" noChangeAspect="1"/>
          </p:cNvPicPr>
          <p:nvPr>
            <p:ph idx="1"/>
          </p:nvPr>
        </p:nvPicPr>
        <p:blipFill>
          <a:blip r:embed="rId2" cstate="print"/>
          <a:stretch>
            <a:fillRect/>
          </a:stretch>
        </p:blipFill>
        <p:spPr>
          <a:xfrm>
            <a:off x="2765743" y="3124105"/>
            <a:ext cx="2834640" cy="2052828"/>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Freedoms in America</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smtClean="0">
                <a:solidFill>
                  <a:schemeClr val="bg1"/>
                </a:solidFill>
              </a:rPr>
              <a:t>To assemble</a:t>
            </a:r>
          </a:p>
          <a:p>
            <a:r>
              <a:rPr lang="en-US" sz="2400" dirty="0" smtClean="0">
                <a:solidFill>
                  <a:schemeClr val="bg1"/>
                </a:solidFill>
              </a:rPr>
              <a:t>To worship</a:t>
            </a:r>
          </a:p>
          <a:p>
            <a:r>
              <a:rPr lang="en-US" sz="2400" dirty="0" smtClean="0">
                <a:solidFill>
                  <a:schemeClr val="bg1"/>
                </a:solidFill>
              </a:rPr>
              <a:t>To free speech</a:t>
            </a:r>
          </a:p>
          <a:p>
            <a:r>
              <a:rPr lang="en-US" sz="2400" dirty="0" smtClean="0">
                <a:solidFill>
                  <a:schemeClr val="bg1"/>
                </a:solidFill>
              </a:rPr>
              <a:t>To trial by jury of our peers</a:t>
            </a:r>
          </a:p>
          <a:p>
            <a:r>
              <a:rPr lang="en-US" sz="2400" dirty="0" smtClean="0">
                <a:solidFill>
                  <a:schemeClr val="bg1"/>
                </a:solidFill>
              </a:rPr>
              <a:t>Against unreasonable search</a:t>
            </a:r>
          </a:p>
          <a:p>
            <a:r>
              <a:rPr lang="en-US" sz="2400" dirty="0" smtClean="0">
                <a:solidFill>
                  <a:schemeClr val="bg1"/>
                </a:solidFill>
              </a:rPr>
              <a:t>To privacy </a:t>
            </a:r>
          </a:p>
          <a:p>
            <a:r>
              <a:rPr lang="en-US" sz="2400" dirty="0" smtClean="0">
                <a:solidFill>
                  <a:schemeClr val="bg1"/>
                </a:solidFill>
              </a:rPr>
              <a:t>To grow beyond our “class” of ancestors </a:t>
            </a:r>
            <a:endParaRPr lang="en-US" sz="2400" dirty="0">
              <a:solidFill>
                <a:schemeClr val="bg1"/>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3963911630"/>
              </p:ext>
            </p:extLst>
          </p:nvPr>
        </p:nvGraphicFramePr>
        <p:xfrm>
          <a:off x="762000" y="5257800"/>
          <a:ext cx="6778090" cy="914400"/>
        </p:xfrm>
        <a:graphic>
          <a:graphicData uri="http://schemas.openxmlformats.org/drawingml/2006/table">
            <a:tbl>
              <a:tblPr firstRow="1" bandRow="1">
                <a:tableStyleId>{5C22544A-7EE6-4342-B048-85BDC9FD1C3A}</a:tableStyleId>
              </a:tblPr>
              <a:tblGrid>
                <a:gridCol w="6778090"/>
              </a:tblGrid>
              <a:tr h="457200">
                <a:tc>
                  <a:txBody>
                    <a:bodyPr/>
                    <a:lstStyle/>
                    <a:p>
                      <a:r>
                        <a:rPr lang="en-US" dirty="0" smtClean="0"/>
                        <a:t>Is it not reasonable</a:t>
                      </a:r>
                      <a:r>
                        <a:rPr lang="en-US" baseline="0" dirty="0" smtClean="0"/>
                        <a:t> to believe that God will hold us accountable for being good stewards of all that we have been blessed with as Christians in America?</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Process This?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sz="2400" dirty="0" smtClean="0">
                <a:solidFill>
                  <a:schemeClr val="bg1"/>
                </a:solidFill>
              </a:rPr>
              <a:t>Recognition of our peculiar blessings</a:t>
            </a:r>
          </a:p>
          <a:p>
            <a:r>
              <a:rPr lang="en-US" sz="2400" dirty="0" smtClean="0">
                <a:solidFill>
                  <a:schemeClr val="bg1"/>
                </a:solidFill>
              </a:rPr>
              <a:t>Gratitude to God for all things</a:t>
            </a:r>
          </a:p>
          <a:p>
            <a:r>
              <a:rPr lang="en-US" sz="2400" dirty="0" smtClean="0">
                <a:solidFill>
                  <a:schemeClr val="bg1"/>
                </a:solidFill>
              </a:rPr>
              <a:t>Endurance in the face of trials</a:t>
            </a:r>
          </a:p>
          <a:p>
            <a:r>
              <a:rPr lang="en-US" sz="2400" dirty="0" smtClean="0">
                <a:solidFill>
                  <a:schemeClr val="bg1"/>
                </a:solidFill>
              </a:rPr>
              <a:t>A mental toughness toward minor inconveniences</a:t>
            </a:r>
          </a:p>
          <a:p>
            <a:r>
              <a:rPr lang="en-US" sz="2400" dirty="0" smtClean="0">
                <a:solidFill>
                  <a:schemeClr val="bg1"/>
                </a:solidFill>
              </a:rPr>
              <a:t>A reduced anxiety and subsequent stress in light of God’s sure promises</a:t>
            </a:r>
          </a:p>
          <a:p>
            <a:r>
              <a:rPr lang="en-US" sz="2400" dirty="0" smtClean="0">
                <a:solidFill>
                  <a:schemeClr val="bg1"/>
                </a:solidFill>
              </a:rPr>
              <a:t>We are “too blessed to be stressed!”</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828436" y="1447800"/>
            <a:ext cx="6711654" cy="4424081"/>
          </a:xfrm>
        </p:spPr>
        <p:txBody>
          <a:bodyPr/>
          <a:lstStyle/>
          <a:p>
            <a:r>
              <a:rPr lang="en-US" b="1" dirty="0" smtClean="0">
                <a:solidFill>
                  <a:srgbClr val="FFFF00"/>
                </a:solidFill>
              </a:rPr>
              <a:t>God sends the rain on the just and unjust, but any fare assessment would conclude that God has blessed Americans in abundance…and we should acknowledge this and show our gratitude every day.</a:t>
            </a:r>
          </a:p>
          <a:p>
            <a:r>
              <a:rPr lang="en-US" b="1" dirty="0" smtClean="0">
                <a:solidFill>
                  <a:srgbClr val="FFFF00"/>
                </a:solidFill>
              </a:rPr>
              <a:t>God’s ultimate gift and blessing was His sacrifice of Jesus, the Christ for our sins. Through Him, we receive all spiritual blessings. Through God’s longsuffering, the world continues and we remain blessed physically as Americans.</a:t>
            </a:r>
          </a:p>
          <a:p>
            <a:r>
              <a:rPr lang="en-US" b="1" dirty="0" smtClean="0">
                <a:solidFill>
                  <a:srgbClr val="FFFF00"/>
                </a:solidFill>
              </a:rPr>
              <a:t>How will you respond to God’s generosity in the future?</a:t>
            </a:r>
            <a:endParaRPr lang="en-US" b="1" dirty="0">
              <a:solidFill>
                <a:srgbClr val="FFFF00"/>
              </a:solidFill>
            </a:endParaRPr>
          </a:p>
        </p:txBody>
      </p:sp>
    </p:spTree>
    <p:extLst>
      <p:ext uri="{BB962C8B-B14F-4D97-AF65-F5344CB8AC3E}">
        <p14:creationId xmlns="" xmlns:p14="http://schemas.microsoft.com/office/powerpoint/2010/main" val="206535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Fact Is That:</a:t>
            </a:r>
            <a:endParaRPr lang="en-US" dirty="0"/>
          </a:p>
        </p:txBody>
      </p:sp>
      <p:sp>
        <p:nvSpPr>
          <p:cNvPr id="3" name="Content Placeholder 2"/>
          <p:cNvSpPr>
            <a:spLocks noGrp="1"/>
          </p:cNvSpPr>
          <p:nvPr>
            <p:ph idx="1"/>
          </p:nvPr>
        </p:nvSpPr>
        <p:spPr>
          <a:xfrm>
            <a:off x="533400" y="1371601"/>
            <a:ext cx="7543800" cy="4876806"/>
          </a:xfrm>
        </p:spPr>
        <p:txBody>
          <a:bodyPr/>
          <a:lstStyle/>
          <a:p>
            <a:r>
              <a:rPr lang="en-US" b="1" dirty="0" smtClean="0">
                <a:solidFill>
                  <a:schemeClr val="bg1"/>
                </a:solidFill>
              </a:rPr>
              <a:t>Most people fall into 2 extremes. They focus on:</a:t>
            </a:r>
          </a:p>
          <a:p>
            <a:endParaRPr lang="en-US" b="1" dirty="0" smtClean="0">
              <a:solidFill>
                <a:schemeClr val="bg1"/>
              </a:solidFill>
            </a:endParaRPr>
          </a:p>
          <a:p>
            <a:r>
              <a:rPr lang="en-US" b="1" dirty="0" smtClean="0">
                <a:solidFill>
                  <a:schemeClr val="bg1"/>
                </a:solidFill>
              </a:rPr>
              <a:t>What they do have, or</a:t>
            </a:r>
          </a:p>
          <a:p>
            <a:endParaRPr lang="en-US" b="1" dirty="0" smtClean="0">
              <a:solidFill>
                <a:schemeClr val="bg1"/>
              </a:solidFill>
            </a:endParaRPr>
          </a:p>
          <a:p>
            <a:r>
              <a:rPr lang="en-US" b="1" dirty="0" smtClean="0">
                <a:solidFill>
                  <a:schemeClr val="bg1"/>
                </a:solidFill>
              </a:rPr>
              <a:t>What they do </a:t>
            </a:r>
            <a:r>
              <a:rPr lang="en-US" b="1" u="sng" dirty="0" smtClean="0">
                <a:solidFill>
                  <a:schemeClr val="bg1"/>
                </a:solidFill>
              </a:rPr>
              <a:t>not</a:t>
            </a:r>
            <a:r>
              <a:rPr lang="en-US" b="1" dirty="0" smtClean="0">
                <a:solidFill>
                  <a:schemeClr val="bg1"/>
                </a:solidFill>
              </a:rPr>
              <a:t> have</a:t>
            </a:r>
          </a:p>
          <a:p>
            <a:endParaRPr lang="en-US" b="1" dirty="0" smtClean="0">
              <a:solidFill>
                <a:schemeClr val="bg1"/>
              </a:solidFill>
            </a:endParaRPr>
          </a:p>
          <a:p>
            <a:r>
              <a:rPr lang="en-US" b="1" dirty="0" smtClean="0">
                <a:solidFill>
                  <a:schemeClr val="bg1"/>
                </a:solidFill>
              </a:rPr>
              <a:t>The latter will never be satisfied in this life because they will never obtain all that they want. Witness the many fabulously wealthy and famous people who live miserable lives and destroy themselves and those around them. </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solidFill>
                  <a:schemeClr val="bg1"/>
                </a:solidFill>
              </a:rPr>
              <a:t>It’s often hard to remember these consoling promises when…</a:t>
            </a:r>
          </a:p>
          <a:p>
            <a:r>
              <a:rPr lang="en-US" sz="2800" dirty="0" smtClean="0">
                <a:solidFill>
                  <a:schemeClr val="bg1"/>
                </a:solidFill>
              </a:rPr>
              <a:t>The baby is sick.</a:t>
            </a:r>
          </a:p>
          <a:p>
            <a:r>
              <a:rPr lang="en-US" sz="2800" dirty="0" smtClean="0">
                <a:solidFill>
                  <a:schemeClr val="bg1"/>
                </a:solidFill>
              </a:rPr>
              <a:t>The rent is due (or overdue).</a:t>
            </a:r>
          </a:p>
          <a:p>
            <a:r>
              <a:rPr lang="en-US" sz="2800" dirty="0" smtClean="0">
                <a:solidFill>
                  <a:schemeClr val="bg1"/>
                </a:solidFill>
              </a:rPr>
              <a:t>The boss has threatened to fire me.</a:t>
            </a:r>
          </a:p>
          <a:p>
            <a:r>
              <a:rPr lang="en-US" sz="2800" dirty="0" smtClean="0">
                <a:solidFill>
                  <a:schemeClr val="bg1"/>
                </a:solidFill>
              </a:rPr>
              <a:t>The transmission just went out, and</a:t>
            </a:r>
          </a:p>
          <a:p>
            <a:r>
              <a:rPr lang="en-US" sz="2800" dirty="0" smtClean="0">
                <a:solidFill>
                  <a:schemeClr val="bg1"/>
                </a:solidFill>
              </a:rPr>
              <a:t>The power has been out for 5 days!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924800" cy="1400530"/>
          </a:xfrm>
        </p:spPr>
        <p:txBody>
          <a:bodyPr/>
          <a:lstStyle/>
          <a:p>
            <a:r>
              <a:rPr lang="en-US" dirty="0" smtClean="0"/>
              <a:t>The Goals of the Lesson Are:</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sz="2400" dirty="0" smtClean="0">
                <a:solidFill>
                  <a:schemeClr val="bg1"/>
                </a:solidFill>
              </a:rPr>
              <a:t>To help us understand God’s love for His children in any situation we experience.</a:t>
            </a:r>
          </a:p>
          <a:p>
            <a:r>
              <a:rPr lang="en-US" sz="2400" dirty="0" smtClean="0">
                <a:solidFill>
                  <a:schemeClr val="bg1"/>
                </a:solidFill>
              </a:rPr>
              <a:t>To understand that our trials, relatively speaking, often pale in comparison to the trials others have experienced and are experiencing today.</a:t>
            </a:r>
          </a:p>
          <a:p>
            <a:r>
              <a:rPr lang="en-US" sz="2400" dirty="0" smtClean="0">
                <a:solidFill>
                  <a:schemeClr val="bg1"/>
                </a:solidFill>
              </a:rPr>
              <a:t>To increase our gratitude to God, the Source of all good things and Hope of better things to come</a:t>
            </a: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73490" cy="1400530"/>
          </a:xfrm>
        </p:spPr>
        <p:txBody>
          <a:bodyPr/>
          <a:lstStyle/>
          <a:p>
            <a:r>
              <a:rPr lang="en-US" dirty="0" smtClean="0"/>
              <a:t>This Lesson is NOT Designed to:</a:t>
            </a:r>
            <a:endParaRPr lang="en-US" dirty="0"/>
          </a:p>
        </p:txBody>
      </p:sp>
      <p:sp>
        <p:nvSpPr>
          <p:cNvPr id="3" name="Content Placeholder 2"/>
          <p:cNvSpPr>
            <a:spLocks noGrp="1"/>
          </p:cNvSpPr>
          <p:nvPr>
            <p:ph idx="1"/>
          </p:nvPr>
        </p:nvSpPr>
        <p:spPr>
          <a:xfrm>
            <a:off x="457200" y="2133600"/>
            <a:ext cx="8229600" cy="3992563"/>
          </a:xfrm>
        </p:spPr>
        <p:txBody>
          <a:bodyPr>
            <a:normAutofit/>
          </a:bodyPr>
          <a:lstStyle/>
          <a:p>
            <a:r>
              <a:rPr lang="en-US" sz="2800" dirty="0" smtClean="0">
                <a:solidFill>
                  <a:schemeClr val="bg1"/>
                </a:solidFill>
              </a:rPr>
              <a:t>Diminish those of us dealing with grave chronic problems in our lives and families</a:t>
            </a:r>
          </a:p>
          <a:p>
            <a:r>
              <a:rPr lang="en-US" sz="2800" dirty="0" smtClean="0">
                <a:solidFill>
                  <a:schemeClr val="bg1"/>
                </a:solidFill>
              </a:rPr>
              <a:t>Make light of difficulties that present themselves from time to time, such as accidental injuries,  sudden deaths of loved one, lost jobs, or natural disasters</a:t>
            </a:r>
          </a:p>
          <a:p>
            <a:r>
              <a:rPr lang="en-US" sz="2800" dirty="0" smtClean="0">
                <a:solidFill>
                  <a:schemeClr val="bg1"/>
                </a:solidFill>
              </a:rPr>
              <a:t>Life is not always fair…and very bad things sometimes happen to very good people. </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The Truth Is..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sz="2400" dirty="0" smtClean="0">
                <a:solidFill>
                  <a:schemeClr val="bg1"/>
                </a:solidFill>
              </a:rPr>
              <a:t>Americans:</a:t>
            </a:r>
          </a:p>
          <a:p>
            <a:pPr lvl="1"/>
            <a:r>
              <a:rPr lang="en-US" sz="2400" dirty="0" smtClean="0">
                <a:solidFill>
                  <a:schemeClr val="bg1"/>
                </a:solidFill>
              </a:rPr>
              <a:t>Are richer…</a:t>
            </a:r>
          </a:p>
          <a:p>
            <a:pPr lvl="1"/>
            <a:r>
              <a:rPr lang="en-US" sz="2400" dirty="0" smtClean="0">
                <a:solidFill>
                  <a:schemeClr val="bg1"/>
                </a:solidFill>
              </a:rPr>
              <a:t>Healthier</a:t>
            </a:r>
          </a:p>
          <a:p>
            <a:pPr lvl="1"/>
            <a:r>
              <a:rPr lang="en-US" sz="2400" dirty="0" smtClean="0">
                <a:solidFill>
                  <a:schemeClr val="bg1"/>
                </a:solidFill>
              </a:rPr>
              <a:t>Are living longer</a:t>
            </a:r>
          </a:p>
          <a:p>
            <a:pPr lvl="1"/>
            <a:r>
              <a:rPr lang="en-US" sz="2400" dirty="0" smtClean="0">
                <a:solidFill>
                  <a:schemeClr val="bg1"/>
                </a:solidFill>
              </a:rPr>
              <a:t>Have more creature comforts</a:t>
            </a:r>
          </a:p>
          <a:p>
            <a:pPr lvl="1"/>
            <a:r>
              <a:rPr lang="en-US" sz="2400" dirty="0" smtClean="0">
                <a:solidFill>
                  <a:schemeClr val="bg1"/>
                </a:solidFill>
              </a:rPr>
              <a:t>Are better educated </a:t>
            </a:r>
          </a:p>
          <a:p>
            <a:pPr lvl="1"/>
            <a:r>
              <a:rPr lang="en-US" sz="2400" dirty="0" smtClean="0">
                <a:solidFill>
                  <a:schemeClr val="bg1"/>
                </a:solidFill>
              </a:rPr>
              <a:t>Have more leisure time</a:t>
            </a:r>
          </a:p>
          <a:p>
            <a:pPr lvl="1"/>
            <a:r>
              <a:rPr lang="en-US" sz="2400" dirty="0" smtClean="0">
                <a:solidFill>
                  <a:schemeClr val="bg1"/>
                </a:solidFill>
              </a:rPr>
              <a:t>Have more human potential than anytime in world history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247</TotalTime>
  <Words>1256</Words>
  <Application>Microsoft Office PowerPoint</Application>
  <PresentationFormat>On-screen Show (4:3)</PresentationFormat>
  <Paragraphs>134</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Ion</vt:lpstr>
      <vt:lpstr>   He Cares for You:   I Peter 5:6-7 </vt:lpstr>
      <vt:lpstr>God Cares: I Pet 5:6-7</vt:lpstr>
      <vt:lpstr>Do Not Worry – Matt 6:25-34</vt:lpstr>
      <vt:lpstr>Ingratitude is Condemned</vt:lpstr>
      <vt:lpstr>The Fact Is That:</vt:lpstr>
      <vt:lpstr>However…</vt:lpstr>
      <vt:lpstr>The Goals of the Lesson Are:</vt:lpstr>
      <vt:lpstr>This Lesson is NOT Designed to:</vt:lpstr>
      <vt:lpstr>The Truth Is..</vt:lpstr>
      <vt:lpstr>America’s Poor - 2011</vt:lpstr>
      <vt:lpstr>In Many Ways, We Live in the Best of Times—But Who Knew?</vt:lpstr>
      <vt:lpstr>Consider…</vt:lpstr>
      <vt:lpstr>Consider…</vt:lpstr>
      <vt:lpstr>Consider…</vt:lpstr>
      <vt:lpstr>The World-Wide Flu Pandemic </vt:lpstr>
      <vt:lpstr>Slide 16</vt:lpstr>
      <vt:lpstr>Men Wanting Jobs </vt:lpstr>
      <vt:lpstr>Young Boys in a Soup Line</vt:lpstr>
      <vt:lpstr>Dust Storm – Oklahoma 1935</vt:lpstr>
      <vt:lpstr>Dust Bowl - Oklahoma</vt:lpstr>
      <vt:lpstr>“Okies” Driving to California - 1935</vt:lpstr>
      <vt:lpstr>Migrant Family of 9 – NM 1935</vt:lpstr>
      <vt:lpstr>18-Year Old Mother on the Move</vt:lpstr>
      <vt:lpstr>Woman with 7 Children- In Migrant Camp</vt:lpstr>
      <vt:lpstr>Sharecropper Family in Alabama - 1935</vt:lpstr>
      <vt:lpstr>Squatter’s House in Arkansas</vt:lpstr>
      <vt:lpstr>Squatter’s House in Texas</vt:lpstr>
      <vt:lpstr>Sharecropper’s Home</vt:lpstr>
      <vt:lpstr>Slide 29</vt:lpstr>
      <vt:lpstr>The London Blitz - 1940</vt:lpstr>
      <vt:lpstr>London Blitz - 1940</vt:lpstr>
      <vt:lpstr>Coventry Cathedral – London 1940</vt:lpstr>
      <vt:lpstr>British Kids in the Tube - 1940</vt:lpstr>
      <vt:lpstr>Berlin – Summer 1945</vt:lpstr>
      <vt:lpstr>Berlin – Summer 1945</vt:lpstr>
      <vt:lpstr>Battle of Okinawa – April 1945</vt:lpstr>
      <vt:lpstr>Slide 37</vt:lpstr>
      <vt:lpstr>Searching in a Manila Dump Site</vt:lpstr>
      <vt:lpstr>Child at Home in Manila</vt:lpstr>
      <vt:lpstr>Manila Housing Area</vt:lpstr>
      <vt:lpstr>A Young Child in His Home</vt:lpstr>
      <vt:lpstr>Manila—Haves &amp; Have Nots</vt:lpstr>
      <vt:lpstr>Freedoms in America</vt:lpstr>
      <vt:lpstr>How Do We Process This?</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MCLELLAN LAPTOP</dc:creator>
  <cp:lastModifiedBy>ExtonUser</cp:lastModifiedBy>
  <cp:revision>79</cp:revision>
  <dcterms:created xsi:type="dcterms:W3CDTF">2014-02-09T19:37:35Z</dcterms:created>
  <dcterms:modified xsi:type="dcterms:W3CDTF">2014-06-29T16:13:01Z</dcterms:modified>
</cp:coreProperties>
</file>