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415" r:id="rId4"/>
    <p:sldId id="261" r:id="rId5"/>
    <p:sldId id="416" r:id="rId6"/>
    <p:sldId id="270" r:id="rId7"/>
    <p:sldId id="267" r:id="rId8"/>
    <p:sldId id="284" r:id="rId9"/>
    <p:sldId id="417" r:id="rId10"/>
    <p:sldId id="283" r:id="rId11"/>
    <p:sldId id="272" r:id="rId12"/>
    <p:sldId id="266" r:id="rId13"/>
    <p:sldId id="271" r:id="rId14"/>
    <p:sldId id="262" r:id="rId15"/>
    <p:sldId id="280" r:id="rId16"/>
    <p:sldId id="281" r:id="rId17"/>
    <p:sldId id="413" r:id="rId18"/>
    <p:sldId id="282" r:id="rId19"/>
    <p:sldId id="258" r:id="rId20"/>
    <p:sldId id="260" r:id="rId21"/>
    <p:sldId id="274" r:id="rId22"/>
    <p:sldId id="279" r:id="rId23"/>
    <p:sldId id="418" r:id="rId24"/>
    <p:sldId id="285" r:id="rId25"/>
    <p:sldId id="419" r:id="rId26"/>
    <p:sldId id="421" r:id="rId27"/>
    <p:sldId id="404" r:id="rId28"/>
    <p:sldId id="273" r:id="rId29"/>
    <p:sldId id="420" r:id="rId30"/>
    <p:sldId id="405" r:id="rId31"/>
    <p:sldId id="264" r:id="rId32"/>
    <p:sldId id="286" r:id="rId33"/>
    <p:sldId id="406" r:id="rId34"/>
    <p:sldId id="414" r:id="rId35"/>
    <p:sldId id="287" r:id="rId36"/>
    <p:sldId id="275" r:id="rId37"/>
    <p:sldId id="407" r:id="rId38"/>
    <p:sldId id="259" r:id="rId39"/>
    <p:sldId id="276" r:id="rId40"/>
    <p:sldId id="277" r:id="rId41"/>
    <p:sldId id="278" r:id="rId42"/>
    <p:sldId id="268" r:id="rId43"/>
    <p:sldId id="263" r:id="rId44"/>
    <p:sldId id="265" r:id="rId45"/>
    <p:sldId id="257" r:id="rId46"/>
    <p:sldId id="288" r:id="rId47"/>
    <p:sldId id="409" r:id="rId48"/>
    <p:sldId id="290" r:id="rId49"/>
    <p:sldId id="291" r:id="rId50"/>
    <p:sldId id="412" r:id="rId51"/>
    <p:sldId id="292" r:id="rId52"/>
    <p:sldId id="295" r:id="rId53"/>
    <p:sldId id="293" r:id="rId54"/>
    <p:sldId id="408" r:id="rId55"/>
    <p:sldId id="296" r:id="rId56"/>
    <p:sldId id="301" r:id="rId57"/>
    <p:sldId id="297" r:id="rId58"/>
    <p:sldId id="298" r:id="rId59"/>
    <p:sldId id="299" r:id="rId60"/>
    <p:sldId id="30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745F15-7975-4C6F-9658-31729B262ECE}">
          <p14:sldIdLst>
            <p14:sldId id="256"/>
            <p14:sldId id="269"/>
            <p14:sldId id="415"/>
            <p14:sldId id="261"/>
            <p14:sldId id="416"/>
            <p14:sldId id="270"/>
            <p14:sldId id="267"/>
            <p14:sldId id="284"/>
            <p14:sldId id="417"/>
          </p14:sldIdLst>
        </p14:section>
        <p14:section name="Untitled Section" id="{60315936-8B09-4E43-8E89-AA99E03D4F06}">
          <p14:sldIdLst>
            <p14:sldId id="283"/>
            <p14:sldId id="272"/>
            <p14:sldId id="266"/>
            <p14:sldId id="271"/>
            <p14:sldId id="262"/>
            <p14:sldId id="280"/>
            <p14:sldId id="281"/>
            <p14:sldId id="413"/>
            <p14:sldId id="282"/>
            <p14:sldId id="258"/>
            <p14:sldId id="260"/>
            <p14:sldId id="274"/>
            <p14:sldId id="279"/>
            <p14:sldId id="418"/>
            <p14:sldId id="285"/>
            <p14:sldId id="419"/>
            <p14:sldId id="421"/>
            <p14:sldId id="404"/>
            <p14:sldId id="273"/>
            <p14:sldId id="420"/>
            <p14:sldId id="405"/>
            <p14:sldId id="264"/>
            <p14:sldId id="286"/>
            <p14:sldId id="406"/>
            <p14:sldId id="414"/>
            <p14:sldId id="287"/>
            <p14:sldId id="275"/>
            <p14:sldId id="407"/>
            <p14:sldId id="259"/>
            <p14:sldId id="276"/>
            <p14:sldId id="277"/>
            <p14:sldId id="278"/>
            <p14:sldId id="268"/>
            <p14:sldId id="263"/>
            <p14:sldId id="265"/>
            <p14:sldId id="257"/>
            <p14:sldId id="288"/>
            <p14:sldId id="409"/>
            <p14:sldId id="290"/>
            <p14:sldId id="291"/>
            <p14:sldId id="412"/>
            <p14:sldId id="292"/>
            <p14:sldId id="295"/>
            <p14:sldId id="293"/>
            <p14:sldId id="408"/>
            <p14:sldId id="296"/>
            <p14:sldId id="301"/>
            <p14:sldId id="297"/>
            <p14:sldId id="298"/>
            <p14:sldId id="299"/>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7" autoAdjust="0"/>
    <p:restoredTop sz="94660"/>
  </p:normalViewPr>
  <p:slideViewPr>
    <p:cSldViewPr snapToGrid="0">
      <p:cViewPr varScale="1">
        <p:scale>
          <a:sx n="90" d="100"/>
          <a:sy n="90" d="100"/>
        </p:scale>
        <p:origin x="792" y="78"/>
      </p:cViewPr>
      <p:guideLst/>
    </p:cSldViewPr>
  </p:slideViewPr>
  <p:notesTextViewPr>
    <p:cViewPr>
      <p:scale>
        <a:sx n="1" d="1"/>
        <a:sy n="1" d="1"/>
      </p:scale>
      <p:origin x="0" y="0"/>
    </p:cViewPr>
  </p:notesTextViewPr>
  <p:sorterViewPr>
    <p:cViewPr>
      <p:scale>
        <a:sx n="7" d="5"/>
        <a:sy n="7" d="5"/>
      </p:scale>
      <p:origin x="0" y="-147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CA95A-0699-45ED-AF38-D92FBA3DE3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6182BB-E01E-4C5D-941F-8CC894DC71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2E6CD4-DC0C-4DA6-9C4B-D78D42BE4DB8}"/>
              </a:ext>
            </a:extLst>
          </p:cNvPr>
          <p:cNvSpPr>
            <a:spLocks noGrp="1"/>
          </p:cNvSpPr>
          <p:nvPr>
            <p:ph type="dt" sz="half" idx="10"/>
          </p:nvPr>
        </p:nvSpPr>
        <p:spPr/>
        <p:txBody>
          <a:bodyPr/>
          <a:lstStyle/>
          <a:p>
            <a:fld id="{46B817B9-5FA0-403F-AEF6-EFA9C2CA81AB}" type="datetimeFigureOut">
              <a:rPr lang="en-US" smtClean="0"/>
              <a:t>7/29/2021</a:t>
            </a:fld>
            <a:endParaRPr lang="en-US"/>
          </a:p>
        </p:txBody>
      </p:sp>
      <p:sp>
        <p:nvSpPr>
          <p:cNvPr id="5" name="Footer Placeholder 4">
            <a:extLst>
              <a:ext uri="{FF2B5EF4-FFF2-40B4-BE49-F238E27FC236}">
                <a16:creationId xmlns:a16="http://schemas.microsoft.com/office/drawing/2014/main" id="{CB302296-09BF-4EA7-A663-5560F5B72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AF0F1-1EAB-4DF5-9EB4-B58E900373F0}"/>
              </a:ext>
            </a:extLst>
          </p:cNvPr>
          <p:cNvSpPr>
            <a:spLocks noGrp="1"/>
          </p:cNvSpPr>
          <p:nvPr>
            <p:ph type="sldNum" sz="quarter" idx="12"/>
          </p:nvPr>
        </p:nvSpPr>
        <p:spPr/>
        <p:txBody>
          <a:bodyPr/>
          <a:lstStyle/>
          <a:p>
            <a:fld id="{5B76483F-A6E9-49D9-95B3-5DEB86E469C6}" type="slidenum">
              <a:rPr lang="en-US" smtClean="0"/>
              <a:t>‹#›</a:t>
            </a:fld>
            <a:endParaRPr lang="en-US"/>
          </a:p>
        </p:txBody>
      </p:sp>
    </p:spTree>
    <p:extLst>
      <p:ext uri="{BB962C8B-B14F-4D97-AF65-F5344CB8AC3E}">
        <p14:creationId xmlns:p14="http://schemas.microsoft.com/office/powerpoint/2010/main" val="345993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A5A5-B26F-4D9F-8172-4D992CA3B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AC5C01-3816-46F9-BD92-A475377345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98801-3FE2-4756-86D6-4C74F489B638}"/>
              </a:ext>
            </a:extLst>
          </p:cNvPr>
          <p:cNvSpPr>
            <a:spLocks noGrp="1"/>
          </p:cNvSpPr>
          <p:nvPr>
            <p:ph type="dt" sz="half" idx="10"/>
          </p:nvPr>
        </p:nvSpPr>
        <p:spPr/>
        <p:txBody>
          <a:bodyPr/>
          <a:lstStyle/>
          <a:p>
            <a:fld id="{46B817B9-5FA0-403F-AEF6-EFA9C2CA81AB}" type="datetimeFigureOut">
              <a:rPr lang="en-US" smtClean="0"/>
              <a:t>7/29/2021</a:t>
            </a:fld>
            <a:endParaRPr lang="en-US"/>
          </a:p>
        </p:txBody>
      </p:sp>
      <p:sp>
        <p:nvSpPr>
          <p:cNvPr id="5" name="Footer Placeholder 4">
            <a:extLst>
              <a:ext uri="{FF2B5EF4-FFF2-40B4-BE49-F238E27FC236}">
                <a16:creationId xmlns:a16="http://schemas.microsoft.com/office/drawing/2014/main" id="{82280521-0721-4AA3-A013-D7A8DAAF5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88179-3BBF-4FEC-B112-24A3CDA97CDE}"/>
              </a:ext>
            </a:extLst>
          </p:cNvPr>
          <p:cNvSpPr>
            <a:spLocks noGrp="1"/>
          </p:cNvSpPr>
          <p:nvPr>
            <p:ph type="sldNum" sz="quarter" idx="12"/>
          </p:nvPr>
        </p:nvSpPr>
        <p:spPr/>
        <p:txBody>
          <a:bodyPr/>
          <a:lstStyle/>
          <a:p>
            <a:fld id="{5B76483F-A6E9-49D9-95B3-5DEB86E469C6}" type="slidenum">
              <a:rPr lang="en-US" smtClean="0"/>
              <a:t>‹#›</a:t>
            </a:fld>
            <a:endParaRPr lang="en-US"/>
          </a:p>
        </p:txBody>
      </p:sp>
    </p:spTree>
    <p:extLst>
      <p:ext uri="{BB962C8B-B14F-4D97-AF65-F5344CB8AC3E}">
        <p14:creationId xmlns:p14="http://schemas.microsoft.com/office/powerpoint/2010/main" val="342516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19215-A1DE-4E11-A609-06B6104DBB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28C47-CAC3-4173-B4D9-6A3D804505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CDC3A-9554-42BA-A88B-FA940DEE3266}"/>
              </a:ext>
            </a:extLst>
          </p:cNvPr>
          <p:cNvSpPr>
            <a:spLocks noGrp="1"/>
          </p:cNvSpPr>
          <p:nvPr>
            <p:ph type="dt" sz="half" idx="10"/>
          </p:nvPr>
        </p:nvSpPr>
        <p:spPr/>
        <p:txBody>
          <a:bodyPr/>
          <a:lstStyle/>
          <a:p>
            <a:fld id="{46B817B9-5FA0-403F-AEF6-EFA9C2CA81AB}" type="datetimeFigureOut">
              <a:rPr lang="en-US" smtClean="0"/>
              <a:t>7/29/2021</a:t>
            </a:fld>
            <a:endParaRPr lang="en-US"/>
          </a:p>
        </p:txBody>
      </p:sp>
      <p:sp>
        <p:nvSpPr>
          <p:cNvPr id="5" name="Footer Placeholder 4">
            <a:extLst>
              <a:ext uri="{FF2B5EF4-FFF2-40B4-BE49-F238E27FC236}">
                <a16:creationId xmlns:a16="http://schemas.microsoft.com/office/drawing/2014/main" id="{3D57E7EE-7A11-4DE4-959C-670EF17A8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AA1BC-499A-42C0-B017-ECF46AD36568}"/>
              </a:ext>
            </a:extLst>
          </p:cNvPr>
          <p:cNvSpPr>
            <a:spLocks noGrp="1"/>
          </p:cNvSpPr>
          <p:nvPr>
            <p:ph type="sldNum" sz="quarter" idx="12"/>
          </p:nvPr>
        </p:nvSpPr>
        <p:spPr/>
        <p:txBody>
          <a:bodyPr/>
          <a:lstStyle/>
          <a:p>
            <a:fld id="{5B76483F-A6E9-49D9-95B3-5DEB86E469C6}" type="slidenum">
              <a:rPr lang="en-US" smtClean="0"/>
              <a:t>‹#›</a:t>
            </a:fld>
            <a:endParaRPr lang="en-US"/>
          </a:p>
        </p:txBody>
      </p:sp>
    </p:spTree>
    <p:extLst>
      <p:ext uri="{BB962C8B-B14F-4D97-AF65-F5344CB8AC3E}">
        <p14:creationId xmlns:p14="http://schemas.microsoft.com/office/powerpoint/2010/main" val="300176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97355-FE0E-4FE6-AF7C-E6DDDB3DF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65BD4-EC0A-4D9B-B5E7-DC927AB173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FA589-6883-4EA2-89D2-68319A3DDDF3}"/>
              </a:ext>
            </a:extLst>
          </p:cNvPr>
          <p:cNvSpPr>
            <a:spLocks noGrp="1"/>
          </p:cNvSpPr>
          <p:nvPr>
            <p:ph type="dt" sz="half" idx="10"/>
          </p:nvPr>
        </p:nvSpPr>
        <p:spPr/>
        <p:txBody>
          <a:bodyPr/>
          <a:lstStyle/>
          <a:p>
            <a:fld id="{46B817B9-5FA0-403F-AEF6-EFA9C2CA81AB}" type="datetimeFigureOut">
              <a:rPr lang="en-US" smtClean="0"/>
              <a:t>7/29/2021</a:t>
            </a:fld>
            <a:endParaRPr lang="en-US"/>
          </a:p>
        </p:txBody>
      </p:sp>
      <p:sp>
        <p:nvSpPr>
          <p:cNvPr id="5" name="Footer Placeholder 4">
            <a:extLst>
              <a:ext uri="{FF2B5EF4-FFF2-40B4-BE49-F238E27FC236}">
                <a16:creationId xmlns:a16="http://schemas.microsoft.com/office/drawing/2014/main" id="{6217EFE3-2C3B-48C4-8E5F-8CBCD0AB1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64334-743B-4F6B-AB8E-168DC1B9F034}"/>
              </a:ext>
            </a:extLst>
          </p:cNvPr>
          <p:cNvSpPr>
            <a:spLocks noGrp="1"/>
          </p:cNvSpPr>
          <p:nvPr>
            <p:ph type="sldNum" sz="quarter" idx="12"/>
          </p:nvPr>
        </p:nvSpPr>
        <p:spPr/>
        <p:txBody>
          <a:bodyPr/>
          <a:lstStyle/>
          <a:p>
            <a:fld id="{5B76483F-A6E9-49D9-95B3-5DEB86E469C6}" type="slidenum">
              <a:rPr lang="en-US" smtClean="0"/>
              <a:t>‹#›</a:t>
            </a:fld>
            <a:endParaRPr lang="en-US"/>
          </a:p>
        </p:txBody>
      </p:sp>
    </p:spTree>
    <p:extLst>
      <p:ext uri="{BB962C8B-B14F-4D97-AF65-F5344CB8AC3E}">
        <p14:creationId xmlns:p14="http://schemas.microsoft.com/office/powerpoint/2010/main" val="34999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4EB3-CFF5-43D5-BB79-5BC09A9635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4420C-649A-4BFA-B529-B08EE84D3B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F5F276-8EC8-4110-8213-CA3442802D83}"/>
              </a:ext>
            </a:extLst>
          </p:cNvPr>
          <p:cNvSpPr>
            <a:spLocks noGrp="1"/>
          </p:cNvSpPr>
          <p:nvPr>
            <p:ph type="dt" sz="half" idx="10"/>
          </p:nvPr>
        </p:nvSpPr>
        <p:spPr/>
        <p:txBody>
          <a:bodyPr/>
          <a:lstStyle/>
          <a:p>
            <a:fld id="{46B817B9-5FA0-403F-AEF6-EFA9C2CA81AB}" type="datetimeFigureOut">
              <a:rPr lang="en-US" smtClean="0"/>
              <a:t>7/29/2021</a:t>
            </a:fld>
            <a:endParaRPr lang="en-US"/>
          </a:p>
        </p:txBody>
      </p:sp>
      <p:sp>
        <p:nvSpPr>
          <p:cNvPr id="5" name="Footer Placeholder 4">
            <a:extLst>
              <a:ext uri="{FF2B5EF4-FFF2-40B4-BE49-F238E27FC236}">
                <a16:creationId xmlns:a16="http://schemas.microsoft.com/office/drawing/2014/main" id="{77EB2DB0-3AB2-4527-80BC-3EE83328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48939-F8A3-42C4-818B-26303ABFE3FE}"/>
              </a:ext>
            </a:extLst>
          </p:cNvPr>
          <p:cNvSpPr>
            <a:spLocks noGrp="1"/>
          </p:cNvSpPr>
          <p:nvPr>
            <p:ph type="sldNum" sz="quarter" idx="12"/>
          </p:nvPr>
        </p:nvSpPr>
        <p:spPr/>
        <p:txBody>
          <a:bodyPr/>
          <a:lstStyle/>
          <a:p>
            <a:fld id="{5B76483F-A6E9-49D9-95B3-5DEB86E469C6}" type="slidenum">
              <a:rPr lang="en-US" smtClean="0"/>
              <a:t>‹#›</a:t>
            </a:fld>
            <a:endParaRPr lang="en-US"/>
          </a:p>
        </p:txBody>
      </p:sp>
    </p:spTree>
    <p:extLst>
      <p:ext uri="{BB962C8B-B14F-4D97-AF65-F5344CB8AC3E}">
        <p14:creationId xmlns:p14="http://schemas.microsoft.com/office/powerpoint/2010/main" val="238680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99BF-D026-4E2A-9081-CF0618D69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E7DFDF-661A-4B5F-866A-8F95200E8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3DC6B0-82AB-4C64-BFAA-3098E7041B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4D0611-1163-4F97-9402-17D416B1C2A6}"/>
              </a:ext>
            </a:extLst>
          </p:cNvPr>
          <p:cNvSpPr>
            <a:spLocks noGrp="1"/>
          </p:cNvSpPr>
          <p:nvPr>
            <p:ph type="dt" sz="half" idx="10"/>
          </p:nvPr>
        </p:nvSpPr>
        <p:spPr/>
        <p:txBody>
          <a:bodyPr/>
          <a:lstStyle/>
          <a:p>
            <a:fld id="{46B817B9-5FA0-403F-AEF6-EFA9C2CA81AB}" type="datetimeFigureOut">
              <a:rPr lang="en-US" smtClean="0"/>
              <a:t>7/29/2021</a:t>
            </a:fld>
            <a:endParaRPr lang="en-US"/>
          </a:p>
        </p:txBody>
      </p:sp>
      <p:sp>
        <p:nvSpPr>
          <p:cNvPr id="6" name="Footer Placeholder 5">
            <a:extLst>
              <a:ext uri="{FF2B5EF4-FFF2-40B4-BE49-F238E27FC236}">
                <a16:creationId xmlns:a16="http://schemas.microsoft.com/office/drawing/2014/main" id="{584380CF-6C92-4ADF-B491-FEF7C8AE6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052618-CCFF-4B39-9045-D9438924C51B}"/>
              </a:ext>
            </a:extLst>
          </p:cNvPr>
          <p:cNvSpPr>
            <a:spLocks noGrp="1"/>
          </p:cNvSpPr>
          <p:nvPr>
            <p:ph type="sldNum" sz="quarter" idx="12"/>
          </p:nvPr>
        </p:nvSpPr>
        <p:spPr/>
        <p:txBody>
          <a:bodyPr/>
          <a:lstStyle/>
          <a:p>
            <a:fld id="{5B76483F-A6E9-49D9-95B3-5DEB86E469C6}" type="slidenum">
              <a:rPr lang="en-US" smtClean="0"/>
              <a:t>‹#›</a:t>
            </a:fld>
            <a:endParaRPr lang="en-US"/>
          </a:p>
        </p:txBody>
      </p:sp>
    </p:spTree>
    <p:extLst>
      <p:ext uri="{BB962C8B-B14F-4D97-AF65-F5344CB8AC3E}">
        <p14:creationId xmlns:p14="http://schemas.microsoft.com/office/powerpoint/2010/main" val="404229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582A-99B6-4ADD-94F2-C3506715B0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44C11-8249-4DFB-AB3B-AAA4FBF18B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8DEFC8-1C6A-41FA-A895-044EED6B9E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7AD029-5684-4330-8EE8-33BEE455B6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653F44-3317-44BC-A289-A608A1E052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28827D-65A7-4D8C-B493-C813B101EFBE}"/>
              </a:ext>
            </a:extLst>
          </p:cNvPr>
          <p:cNvSpPr>
            <a:spLocks noGrp="1"/>
          </p:cNvSpPr>
          <p:nvPr>
            <p:ph type="dt" sz="half" idx="10"/>
          </p:nvPr>
        </p:nvSpPr>
        <p:spPr/>
        <p:txBody>
          <a:bodyPr/>
          <a:lstStyle/>
          <a:p>
            <a:fld id="{46B817B9-5FA0-403F-AEF6-EFA9C2CA81AB}" type="datetimeFigureOut">
              <a:rPr lang="en-US" smtClean="0"/>
              <a:t>7/29/2021</a:t>
            </a:fld>
            <a:endParaRPr lang="en-US"/>
          </a:p>
        </p:txBody>
      </p:sp>
      <p:sp>
        <p:nvSpPr>
          <p:cNvPr id="8" name="Footer Placeholder 7">
            <a:extLst>
              <a:ext uri="{FF2B5EF4-FFF2-40B4-BE49-F238E27FC236}">
                <a16:creationId xmlns:a16="http://schemas.microsoft.com/office/drawing/2014/main" id="{4A392F86-0767-44C8-A9C3-343DA1A6D0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8EA868-A420-48EA-B90C-0F157E111B32}"/>
              </a:ext>
            </a:extLst>
          </p:cNvPr>
          <p:cNvSpPr>
            <a:spLocks noGrp="1"/>
          </p:cNvSpPr>
          <p:nvPr>
            <p:ph type="sldNum" sz="quarter" idx="12"/>
          </p:nvPr>
        </p:nvSpPr>
        <p:spPr/>
        <p:txBody>
          <a:bodyPr/>
          <a:lstStyle/>
          <a:p>
            <a:fld id="{5B76483F-A6E9-49D9-95B3-5DEB86E469C6}" type="slidenum">
              <a:rPr lang="en-US" smtClean="0"/>
              <a:t>‹#›</a:t>
            </a:fld>
            <a:endParaRPr lang="en-US"/>
          </a:p>
        </p:txBody>
      </p:sp>
    </p:spTree>
    <p:extLst>
      <p:ext uri="{BB962C8B-B14F-4D97-AF65-F5344CB8AC3E}">
        <p14:creationId xmlns:p14="http://schemas.microsoft.com/office/powerpoint/2010/main" val="84789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0505-3B44-4E41-B8DD-FE667A30A3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4CCB67-4283-41EF-81AD-046B4A12D458}"/>
              </a:ext>
            </a:extLst>
          </p:cNvPr>
          <p:cNvSpPr>
            <a:spLocks noGrp="1"/>
          </p:cNvSpPr>
          <p:nvPr>
            <p:ph type="dt" sz="half" idx="10"/>
          </p:nvPr>
        </p:nvSpPr>
        <p:spPr/>
        <p:txBody>
          <a:bodyPr/>
          <a:lstStyle/>
          <a:p>
            <a:fld id="{46B817B9-5FA0-403F-AEF6-EFA9C2CA81AB}" type="datetimeFigureOut">
              <a:rPr lang="en-US" smtClean="0"/>
              <a:t>7/29/2021</a:t>
            </a:fld>
            <a:endParaRPr lang="en-US"/>
          </a:p>
        </p:txBody>
      </p:sp>
      <p:sp>
        <p:nvSpPr>
          <p:cNvPr id="4" name="Footer Placeholder 3">
            <a:extLst>
              <a:ext uri="{FF2B5EF4-FFF2-40B4-BE49-F238E27FC236}">
                <a16:creationId xmlns:a16="http://schemas.microsoft.com/office/drawing/2014/main" id="{8B1D8712-54A0-48EA-8A1E-62E7EB21F6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002E96-607F-4972-A10C-2968EAD09684}"/>
              </a:ext>
            </a:extLst>
          </p:cNvPr>
          <p:cNvSpPr>
            <a:spLocks noGrp="1"/>
          </p:cNvSpPr>
          <p:nvPr>
            <p:ph type="sldNum" sz="quarter" idx="12"/>
          </p:nvPr>
        </p:nvSpPr>
        <p:spPr/>
        <p:txBody>
          <a:bodyPr/>
          <a:lstStyle/>
          <a:p>
            <a:fld id="{5B76483F-A6E9-49D9-95B3-5DEB86E469C6}" type="slidenum">
              <a:rPr lang="en-US" smtClean="0"/>
              <a:t>‹#›</a:t>
            </a:fld>
            <a:endParaRPr lang="en-US"/>
          </a:p>
        </p:txBody>
      </p:sp>
    </p:spTree>
    <p:extLst>
      <p:ext uri="{BB962C8B-B14F-4D97-AF65-F5344CB8AC3E}">
        <p14:creationId xmlns:p14="http://schemas.microsoft.com/office/powerpoint/2010/main" val="374703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8F09F3-CEF3-4CE8-BBA7-60A2C839F6CA}"/>
              </a:ext>
            </a:extLst>
          </p:cNvPr>
          <p:cNvSpPr>
            <a:spLocks noGrp="1"/>
          </p:cNvSpPr>
          <p:nvPr>
            <p:ph type="dt" sz="half" idx="10"/>
          </p:nvPr>
        </p:nvSpPr>
        <p:spPr/>
        <p:txBody>
          <a:bodyPr/>
          <a:lstStyle/>
          <a:p>
            <a:fld id="{46B817B9-5FA0-403F-AEF6-EFA9C2CA81AB}" type="datetimeFigureOut">
              <a:rPr lang="en-US" smtClean="0"/>
              <a:t>7/29/2021</a:t>
            </a:fld>
            <a:endParaRPr lang="en-US"/>
          </a:p>
        </p:txBody>
      </p:sp>
      <p:sp>
        <p:nvSpPr>
          <p:cNvPr id="3" name="Footer Placeholder 2">
            <a:extLst>
              <a:ext uri="{FF2B5EF4-FFF2-40B4-BE49-F238E27FC236}">
                <a16:creationId xmlns:a16="http://schemas.microsoft.com/office/drawing/2014/main" id="{4E97D71A-F6A5-45BA-934D-AC1A6A295F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15D66B-A4CE-4576-A462-A0991C3F0C64}"/>
              </a:ext>
            </a:extLst>
          </p:cNvPr>
          <p:cNvSpPr>
            <a:spLocks noGrp="1"/>
          </p:cNvSpPr>
          <p:nvPr>
            <p:ph type="sldNum" sz="quarter" idx="12"/>
          </p:nvPr>
        </p:nvSpPr>
        <p:spPr/>
        <p:txBody>
          <a:bodyPr/>
          <a:lstStyle/>
          <a:p>
            <a:fld id="{5B76483F-A6E9-49D9-95B3-5DEB86E469C6}" type="slidenum">
              <a:rPr lang="en-US" smtClean="0"/>
              <a:t>‹#›</a:t>
            </a:fld>
            <a:endParaRPr lang="en-US"/>
          </a:p>
        </p:txBody>
      </p:sp>
    </p:spTree>
    <p:extLst>
      <p:ext uri="{BB962C8B-B14F-4D97-AF65-F5344CB8AC3E}">
        <p14:creationId xmlns:p14="http://schemas.microsoft.com/office/powerpoint/2010/main" val="112436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46DF-1754-430D-81D3-7E365858AF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8FFB60-8F12-4F46-9C8D-8F39BC7FEB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BD1176-76B8-4556-AD8D-E97AC41C1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FA8AC3-0A38-4ED0-A96F-8AD79D73C5A6}"/>
              </a:ext>
            </a:extLst>
          </p:cNvPr>
          <p:cNvSpPr>
            <a:spLocks noGrp="1"/>
          </p:cNvSpPr>
          <p:nvPr>
            <p:ph type="dt" sz="half" idx="10"/>
          </p:nvPr>
        </p:nvSpPr>
        <p:spPr/>
        <p:txBody>
          <a:bodyPr/>
          <a:lstStyle/>
          <a:p>
            <a:fld id="{46B817B9-5FA0-403F-AEF6-EFA9C2CA81AB}" type="datetimeFigureOut">
              <a:rPr lang="en-US" smtClean="0"/>
              <a:t>7/29/2021</a:t>
            </a:fld>
            <a:endParaRPr lang="en-US"/>
          </a:p>
        </p:txBody>
      </p:sp>
      <p:sp>
        <p:nvSpPr>
          <p:cNvPr id="6" name="Footer Placeholder 5">
            <a:extLst>
              <a:ext uri="{FF2B5EF4-FFF2-40B4-BE49-F238E27FC236}">
                <a16:creationId xmlns:a16="http://schemas.microsoft.com/office/drawing/2014/main" id="{BDDC9503-2674-4BBD-8FA5-622D30B1E3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4DFE09-0345-43A5-B953-0DC7A8F9711B}"/>
              </a:ext>
            </a:extLst>
          </p:cNvPr>
          <p:cNvSpPr>
            <a:spLocks noGrp="1"/>
          </p:cNvSpPr>
          <p:nvPr>
            <p:ph type="sldNum" sz="quarter" idx="12"/>
          </p:nvPr>
        </p:nvSpPr>
        <p:spPr/>
        <p:txBody>
          <a:bodyPr/>
          <a:lstStyle/>
          <a:p>
            <a:fld id="{5B76483F-A6E9-49D9-95B3-5DEB86E469C6}" type="slidenum">
              <a:rPr lang="en-US" smtClean="0"/>
              <a:t>‹#›</a:t>
            </a:fld>
            <a:endParaRPr lang="en-US"/>
          </a:p>
        </p:txBody>
      </p:sp>
    </p:spTree>
    <p:extLst>
      <p:ext uri="{BB962C8B-B14F-4D97-AF65-F5344CB8AC3E}">
        <p14:creationId xmlns:p14="http://schemas.microsoft.com/office/powerpoint/2010/main" val="379143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F75A-10DA-4381-9BF9-B4EB66AD6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BE17BD-E815-46C6-BAEA-08F06AB061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C5D1CA-E5B5-4BB9-BD66-B13D1B95B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3A0A2B-B40C-4C05-A997-5780CC00CC6C}"/>
              </a:ext>
            </a:extLst>
          </p:cNvPr>
          <p:cNvSpPr>
            <a:spLocks noGrp="1"/>
          </p:cNvSpPr>
          <p:nvPr>
            <p:ph type="dt" sz="half" idx="10"/>
          </p:nvPr>
        </p:nvSpPr>
        <p:spPr/>
        <p:txBody>
          <a:bodyPr/>
          <a:lstStyle/>
          <a:p>
            <a:fld id="{46B817B9-5FA0-403F-AEF6-EFA9C2CA81AB}" type="datetimeFigureOut">
              <a:rPr lang="en-US" smtClean="0"/>
              <a:t>7/29/2021</a:t>
            </a:fld>
            <a:endParaRPr lang="en-US"/>
          </a:p>
        </p:txBody>
      </p:sp>
      <p:sp>
        <p:nvSpPr>
          <p:cNvPr id="6" name="Footer Placeholder 5">
            <a:extLst>
              <a:ext uri="{FF2B5EF4-FFF2-40B4-BE49-F238E27FC236}">
                <a16:creationId xmlns:a16="http://schemas.microsoft.com/office/drawing/2014/main" id="{437294E5-726A-4330-B19B-D76C7C9178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928B71-6ED6-48F0-82AF-2ADC5D9AE581}"/>
              </a:ext>
            </a:extLst>
          </p:cNvPr>
          <p:cNvSpPr>
            <a:spLocks noGrp="1"/>
          </p:cNvSpPr>
          <p:nvPr>
            <p:ph type="sldNum" sz="quarter" idx="12"/>
          </p:nvPr>
        </p:nvSpPr>
        <p:spPr/>
        <p:txBody>
          <a:bodyPr/>
          <a:lstStyle/>
          <a:p>
            <a:fld id="{5B76483F-A6E9-49D9-95B3-5DEB86E469C6}" type="slidenum">
              <a:rPr lang="en-US" smtClean="0"/>
              <a:t>‹#›</a:t>
            </a:fld>
            <a:endParaRPr lang="en-US"/>
          </a:p>
        </p:txBody>
      </p:sp>
    </p:spTree>
    <p:extLst>
      <p:ext uri="{BB962C8B-B14F-4D97-AF65-F5344CB8AC3E}">
        <p14:creationId xmlns:p14="http://schemas.microsoft.com/office/powerpoint/2010/main" val="8970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D0EBEA-C61E-444B-9F08-3DD86E0883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4B248-F7F7-4558-B17D-6542968F2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DE4B1-734A-49A0-B4EF-E74B73FD7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817B9-5FA0-403F-AEF6-EFA9C2CA81AB}" type="datetimeFigureOut">
              <a:rPr lang="en-US" smtClean="0"/>
              <a:t>7/29/2021</a:t>
            </a:fld>
            <a:endParaRPr lang="en-US"/>
          </a:p>
        </p:txBody>
      </p:sp>
      <p:sp>
        <p:nvSpPr>
          <p:cNvPr id="5" name="Footer Placeholder 4">
            <a:extLst>
              <a:ext uri="{FF2B5EF4-FFF2-40B4-BE49-F238E27FC236}">
                <a16:creationId xmlns:a16="http://schemas.microsoft.com/office/drawing/2014/main" id="{B053FC77-F0A7-4EF2-8652-5895E3140E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C66BFF-49DB-4094-B49B-0BD334DA2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6483F-A6E9-49D9-95B3-5DEB86E469C6}" type="slidenum">
              <a:rPr lang="en-US" smtClean="0"/>
              <a:t>‹#›</a:t>
            </a:fld>
            <a:endParaRPr lang="en-US"/>
          </a:p>
        </p:txBody>
      </p:sp>
    </p:spTree>
    <p:extLst>
      <p:ext uri="{BB962C8B-B14F-4D97-AF65-F5344CB8AC3E}">
        <p14:creationId xmlns:p14="http://schemas.microsoft.com/office/powerpoint/2010/main" val="3142932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esvbible.org/resources/esvsb/chart-time-between-01/"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image3.slideserve.com/5761927/slide2-l.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image3.slideserve.com/5761927/slide3-l.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biblegateway.com/passage/?search=Daniel%208&amp;version=NKJV#fen-NKJV-21983i" TargetMode="External"/><Relationship Id="rId2" Type="http://schemas.openxmlformats.org/officeDocument/2006/relationships/hyperlink" Target="https://www.biblegateway.com/passage/?search=Daniel%208&amp;version=NKJV#fen-NKJV-21969e"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Daniel%208&amp;version=NKJV#fen-NKJV-21983j"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1460-FB3A-429F-B8B9-828C4B9890BA}"/>
              </a:ext>
            </a:extLst>
          </p:cNvPr>
          <p:cNvSpPr>
            <a:spLocks noGrp="1"/>
          </p:cNvSpPr>
          <p:nvPr>
            <p:ph type="ctrTitle"/>
          </p:nvPr>
        </p:nvSpPr>
        <p:spPr>
          <a:xfrm>
            <a:off x="1524000" y="415636"/>
            <a:ext cx="9144000" cy="1845426"/>
          </a:xfrm>
        </p:spPr>
        <p:txBody>
          <a:bodyPr/>
          <a:lstStyle/>
          <a:p>
            <a:r>
              <a:rPr lang="en-US" dirty="0"/>
              <a:t>Between the Testaments</a:t>
            </a:r>
          </a:p>
        </p:txBody>
      </p:sp>
      <p:sp>
        <p:nvSpPr>
          <p:cNvPr id="3" name="Subtitle 2">
            <a:extLst>
              <a:ext uri="{FF2B5EF4-FFF2-40B4-BE49-F238E27FC236}">
                <a16:creationId xmlns:a16="http://schemas.microsoft.com/office/drawing/2014/main" id="{1945C294-1B1C-4D3B-A192-C6FE6FFF6E3B}"/>
              </a:ext>
            </a:extLst>
          </p:cNvPr>
          <p:cNvSpPr>
            <a:spLocks noGrp="1"/>
          </p:cNvSpPr>
          <p:nvPr>
            <p:ph type="subTitle" idx="1"/>
          </p:nvPr>
        </p:nvSpPr>
        <p:spPr>
          <a:xfrm>
            <a:off x="1524000" y="2693325"/>
            <a:ext cx="9144000" cy="2564476"/>
          </a:xfrm>
        </p:spPr>
        <p:txBody>
          <a:bodyPr>
            <a:normAutofit lnSpcReduction="10000"/>
          </a:bodyPr>
          <a:lstStyle/>
          <a:p>
            <a:r>
              <a:rPr lang="en-US" sz="3200" dirty="0"/>
              <a:t>c. 400 BC to Birth of Christ</a:t>
            </a:r>
          </a:p>
          <a:p>
            <a:r>
              <a:rPr lang="en-US" sz="3200" dirty="0"/>
              <a:t>Exton Church</a:t>
            </a:r>
          </a:p>
          <a:p>
            <a:r>
              <a:rPr lang="en-US" sz="3200" dirty="0"/>
              <a:t>2021</a:t>
            </a:r>
          </a:p>
          <a:p>
            <a:r>
              <a:rPr lang="en-US" sz="3200" dirty="0"/>
              <a:t>Al McLellan</a:t>
            </a:r>
          </a:p>
          <a:p>
            <a:r>
              <a:rPr lang="en-US" sz="3200" dirty="0"/>
              <a:t>acm1971@aol.com</a:t>
            </a:r>
          </a:p>
        </p:txBody>
      </p:sp>
    </p:spTree>
    <p:extLst>
      <p:ext uri="{BB962C8B-B14F-4D97-AF65-F5344CB8AC3E}">
        <p14:creationId xmlns:p14="http://schemas.microsoft.com/office/powerpoint/2010/main" val="4087163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3359B-ECCD-4A1A-8F16-2DBDC4CEA798}"/>
              </a:ext>
            </a:extLst>
          </p:cNvPr>
          <p:cNvSpPr>
            <a:spLocks noGrp="1"/>
          </p:cNvSpPr>
          <p:nvPr>
            <p:ph type="title"/>
          </p:nvPr>
        </p:nvSpPr>
        <p:spPr>
          <a:xfrm>
            <a:off x="838200" y="365125"/>
            <a:ext cx="10515600" cy="963945"/>
          </a:xfrm>
        </p:spPr>
        <p:txBody>
          <a:bodyPr/>
          <a:lstStyle/>
          <a:p>
            <a:r>
              <a:rPr lang="en-US" dirty="0"/>
              <a:t>Babylonian Period (606-536 BC)</a:t>
            </a:r>
          </a:p>
        </p:txBody>
      </p:sp>
      <p:sp>
        <p:nvSpPr>
          <p:cNvPr id="3" name="Content Placeholder 2">
            <a:extLst>
              <a:ext uri="{FF2B5EF4-FFF2-40B4-BE49-F238E27FC236}">
                <a16:creationId xmlns:a16="http://schemas.microsoft.com/office/drawing/2014/main" id="{82FE8AE1-5648-4B16-93D1-8D56138C3A56}"/>
              </a:ext>
            </a:extLst>
          </p:cNvPr>
          <p:cNvSpPr>
            <a:spLocks noGrp="1"/>
          </p:cNvSpPr>
          <p:nvPr>
            <p:ph idx="1"/>
          </p:nvPr>
        </p:nvSpPr>
        <p:spPr>
          <a:xfrm>
            <a:off x="838200" y="1329070"/>
            <a:ext cx="10515600" cy="4847893"/>
          </a:xfrm>
        </p:spPr>
        <p:txBody>
          <a:bodyPr/>
          <a:lstStyle/>
          <a:p>
            <a:r>
              <a:rPr lang="en-US" dirty="0"/>
              <a:t>Dan. 2:37-38 (Daniel, to Nebuchadnezzar, King of Babylon)</a:t>
            </a:r>
          </a:p>
          <a:p>
            <a:endParaRPr lang="en-US" sz="3200" dirty="0"/>
          </a:p>
          <a:p>
            <a:pPr lvl="1"/>
            <a:r>
              <a:rPr lang="en-US" sz="3200" dirty="0"/>
              <a:t>“You, O king, are the king of kings, to whom the God of heaven has given the kingdom, the power, the strength, and the glory; &lt;38&gt; and wherever the sons of men dwell, or the beasts of the field, or the birds of the sky, He has given them into your hand and has caused you to rule over them all. </a:t>
            </a:r>
            <a:r>
              <a:rPr lang="en-US" sz="3200" b="1" dirty="0">
                <a:solidFill>
                  <a:srgbClr val="FF0000"/>
                </a:solidFill>
              </a:rPr>
              <a:t>You are the head of gold. </a:t>
            </a:r>
          </a:p>
        </p:txBody>
      </p:sp>
    </p:spTree>
    <p:extLst>
      <p:ext uri="{BB962C8B-B14F-4D97-AF65-F5344CB8AC3E}">
        <p14:creationId xmlns:p14="http://schemas.microsoft.com/office/powerpoint/2010/main" val="49601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567938754"/>
              </p:ext>
            </p:extLst>
          </p:nvPr>
        </p:nvGraphicFramePr>
        <p:xfrm>
          <a:off x="1524000" y="-2"/>
          <a:ext cx="8601740" cy="6858001"/>
        </p:xfrm>
        <a:graphic>
          <a:graphicData uri="http://schemas.openxmlformats.org/drawingml/2006/table">
            <a:tbl>
              <a:tblPr/>
              <a:tblGrid>
                <a:gridCol w="3058633">
                  <a:extLst>
                    <a:ext uri="{9D8B030D-6E8A-4147-A177-3AD203B41FA5}">
                      <a16:colId xmlns:a16="http://schemas.microsoft.com/office/drawing/2014/main" val="20000"/>
                    </a:ext>
                  </a:extLst>
                </a:gridCol>
                <a:gridCol w="988827">
                  <a:extLst>
                    <a:ext uri="{9D8B030D-6E8A-4147-A177-3AD203B41FA5}">
                      <a16:colId xmlns:a16="http://schemas.microsoft.com/office/drawing/2014/main" val="20002"/>
                    </a:ext>
                  </a:extLst>
                </a:gridCol>
                <a:gridCol w="4554280">
                  <a:extLst>
                    <a:ext uri="{9D8B030D-6E8A-4147-A177-3AD203B41FA5}">
                      <a16:colId xmlns:a16="http://schemas.microsoft.com/office/drawing/2014/main" val="20003"/>
                    </a:ext>
                  </a:extLst>
                </a:gridCol>
              </a:tblGrid>
              <a:tr h="603638">
                <a:tc>
                  <a:txBody>
                    <a:bodyPr/>
                    <a:lstStyle/>
                    <a:p>
                      <a:pPr marL="0" marR="0">
                        <a:spcBef>
                          <a:spcPts val="0"/>
                        </a:spcBef>
                        <a:spcAft>
                          <a:spcPts val="0"/>
                        </a:spcAft>
                      </a:pPr>
                      <a:r>
                        <a:rPr lang="en-US" sz="2000" b="1" dirty="0">
                          <a:latin typeface="Arial" pitchFamily="34" charset="0"/>
                          <a:ea typeface="Times New Roman"/>
                          <a:cs typeface="Arial" pitchFamily="34" charset="0"/>
                        </a:rPr>
                        <a:t>Chapter 2</a:t>
                      </a:r>
                      <a:endParaRPr lang="en-US" sz="2000" dirty="0">
                        <a:latin typeface="Arial" pitchFamily="34" charset="0"/>
                        <a:ea typeface="Times New Roman"/>
                        <a:cs typeface="Arial" pitchFamily="34" charset="0"/>
                      </a:endParaRP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latin typeface="Arial" pitchFamily="34" charset="0"/>
                        <a:ea typeface="Times New Roman"/>
                        <a:cs typeface="Arial" pitchFamily="34" charset="0"/>
                      </a:endParaRP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pitchFamily="34" charset="0"/>
                          <a:ea typeface="Times New Roman"/>
                          <a:cs typeface="Arial" pitchFamily="34" charset="0"/>
                        </a:rPr>
                        <a:t>Interpretation</a:t>
                      </a:r>
                      <a:endParaRPr lang="en-US" sz="2000" dirty="0">
                        <a:latin typeface="Arial" pitchFamily="34" charset="0"/>
                        <a:ea typeface="Times New Roman"/>
                        <a:cs typeface="Arial" pitchFamily="34" charset="0"/>
                      </a:endParaRP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07276">
                <a:tc>
                  <a:txBody>
                    <a:bodyPr/>
                    <a:lstStyle/>
                    <a:p>
                      <a:pPr marL="0" marR="0">
                        <a:spcBef>
                          <a:spcPts val="0"/>
                        </a:spcBef>
                        <a:spcAft>
                          <a:spcPts val="0"/>
                        </a:spcAft>
                      </a:pPr>
                      <a:r>
                        <a:rPr lang="en-US" sz="2000" dirty="0">
                          <a:latin typeface="Arial" pitchFamily="34" charset="0"/>
                          <a:ea typeface="Times New Roman"/>
                          <a:cs typeface="Arial" pitchFamily="34" charset="0"/>
                        </a:rPr>
                        <a:t>Head of Gold</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latin typeface="Arial" pitchFamily="34" charset="0"/>
                        <a:ea typeface="Times New Roman"/>
                        <a:cs typeface="Arial" pitchFamily="34" charset="0"/>
                      </a:endParaRP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rgbClr val="FF0000"/>
                          </a:solidFill>
                          <a:latin typeface="Arial" pitchFamily="34" charset="0"/>
                          <a:ea typeface="Times New Roman"/>
                          <a:cs typeface="Arial" pitchFamily="34" charset="0"/>
                        </a:rPr>
                        <a:t>Babylon</a:t>
                      </a:r>
                      <a:r>
                        <a:rPr lang="en-US" sz="2000" dirty="0">
                          <a:latin typeface="Arial" pitchFamily="34" charset="0"/>
                          <a:ea typeface="Times New Roman"/>
                          <a:cs typeface="Arial" pitchFamily="34" charset="0"/>
                        </a:rPr>
                        <a:t> deported Judah’s king in 605 BC</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07277">
                <a:tc>
                  <a:txBody>
                    <a:bodyPr/>
                    <a:lstStyle/>
                    <a:p>
                      <a:pPr marL="0" marR="0">
                        <a:spcBef>
                          <a:spcPts val="0"/>
                        </a:spcBef>
                        <a:spcAft>
                          <a:spcPts val="0"/>
                        </a:spcAft>
                      </a:pPr>
                      <a:r>
                        <a:rPr lang="en-US" sz="2000">
                          <a:latin typeface="Arial" pitchFamily="34" charset="0"/>
                          <a:ea typeface="Times New Roman"/>
                          <a:cs typeface="Arial" pitchFamily="34" charset="0"/>
                        </a:rPr>
                        <a:t>Chest and Arms of Silver</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latin typeface="Arial" pitchFamily="34" charset="0"/>
                        <a:ea typeface="Times New Roman"/>
                        <a:cs typeface="Arial" pitchFamily="34" charset="0"/>
                      </a:endParaRP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solidFill>
                            <a:srgbClr val="FF0000"/>
                          </a:solidFill>
                          <a:latin typeface="Arial" pitchFamily="34" charset="0"/>
                          <a:ea typeface="Times New Roman"/>
                          <a:cs typeface="Arial" pitchFamily="34" charset="0"/>
                        </a:rPr>
                        <a:t>Medo</a:t>
                      </a:r>
                      <a:r>
                        <a:rPr lang="en-US" sz="2000" b="1" dirty="0">
                          <a:solidFill>
                            <a:srgbClr val="FF0000"/>
                          </a:solidFill>
                          <a:latin typeface="Arial" pitchFamily="34" charset="0"/>
                          <a:ea typeface="Times New Roman"/>
                          <a:cs typeface="Arial" pitchFamily="34" charset="0"/>
                        </a:rPr>
                        <a:t>-Persian Empire </a:t>
                      </a:r>
                      <a:r>
                        <a:rPr lang="en-US" sz="2000" dirty="0">
                          <a:latin typeface="Arial" pitchFamily="34" charset="0"/>
                          <a:ea typeface="Times New Roman"/>
                          <a:cs typeface="Arial" pitchFamily="34" charset="0"/>
                        </a:rPr>
                        <a:t>defeated Babylon in 539 BC. </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08490">
                <a:tc>
                  <a:txBody>
                    <a:bodyPr/>
                    <a:lstStyle/>
                    <a:p>
                      <a:pPr marL="0" marR="0">
                        <a:spcBef>
                          <a:spcPts val="0"/>
                        </a:spcBef>
                        <a:spcAft>
                          <a:spcPts val="0"/>
                        </a:spcAft>
                      </a:pPr>
                      <a:r>
                        <a:rPr lang="en-US" sz="2000">
                          <a:latin typeface="Arial" pitchFamily="34" charset="0"/>
                          <a:ea typeface="Times New Roman"/>
                          <a:cs typeface="Arial" pitchFamily="34" charset="0"/>
                        </a:rPr>
                        <a:t>Belly and Thighs of Bronze</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latin typeface="Arial" pitchFamily="34" charset="0"/>
                        <a:ea typeface="Times New Roman"/>
                        <a:cs typeface="Arial" pitchFamily="34" charset="0"/>
                      </a:endParaRP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rgbClr val="FF0000"/>
                          </a:solidFill>
                          <a:latin typeface="Arial" pitchFamily="34" charset="0"/>
                          <a:ea typeface="Times New Roman"/>
                          <a:cs typeface="Arial" pitchFamily="34" charset="0"/>
                        </a:rPr>
                        <a:t>Greece</a:t>
                      </a:r>
                      <a:r>
                        <a:rPr lang="en-US" sz="2000" dirty="0">
                          <a:latin typeface="Arial" pitchFamily="34" charset="0"/>
                          <a:ea typeface="Times New Roman"/>
                          <a:cs typeface="Arial" pitchFamily="34" charset="0"/>
                        </a:rPr>
                        <a:t> defeats Persians in 331 BC Ptolemies and Seleucids</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07276">
                <a:tc>
                  <a:txBody>
                    <a:bodyPr/>
                    <a:lstStyle/>
                    <a:p>
                      <a:pPr marL="0" marR="0">
                        <a:spcBef>
                          <a:spcPts val="0"/>
                        </a:spcBef>
                        <a:spcAft>
                          <a:spcPts val="0"/>
                        </a:spcAft>
                      </a:pPr>
                      <a:r>
                        <a:rPr lang="en-US" sz="2000">
                          <a:latin typeface="Arial" pitchFamily="34" charset="0"/>
                          <a:ea typeface="Times New Roman"/>
                          <a:cs typeface="Arial" pitchFamily="34" charset="0"/>
                        </a:rPr>
                        <a:t>Legs of Iron</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latin typeface="Arial" pitchFamily="34" charset="0"/>
                        <a:ea typeface="Times New Roman"/>
                        <a:cs typeface="Arial" pitchFamily="34" charset="0"/>
                      </a:endParaRP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rgbClr val="FF0000"/>
                          </a:solidFill>
                          <a:latin typeface="Arial" pitchFamily="34" charset="0"/>
                          <a:ea typeface="Times New Roman"/>
                          <a:cs typeface="Arial" pitchFamily="34" charset="0"/>
                        </a:rPr>
                        <a:t>Rome</a:t>
                      </a:r>
                      <a:r>
                        <a:rPr lang="en-US" sz="2000" dirty="0">
                          <a:latin typeface="Arial" pitchFamily="34" charset="0"/>
                          <a:ea typeface="Times New Roman"/>
                          <a:cs typeface="Arial" pitchFamily="34" charset="0"/>
                        </a:rPr>
                        <a:t> assimilated former Greek holdings—later divided into multiple entities.</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24044">
                <a:tc>
                  <a:txBody>
                    <a:bodyPr/>
                    <a:lstStyle/>
                    <a:p>
                      <a:pPr marL="0" marR="0">
                        <a:spcBef>
                          <a:spcPts val="0"/>
                        </a:spcBef>
                        <a:spcAft>
                          <a:spcPts val="0"/>
                        </a:spcAft>
                      </a:pPr>
                      <a:r>
                        <a:rPr lang="en-US" sz="2000">
                          <a:latin typeface="Arial" pitchFamily="34" charset="0"/>
                          <a:ea typeface="Times New Roman"/>
                          <a:cs typeface="Arial" pitchFamily="34" charset="0"/>
                        </a:rPr>
                        <a:t>Rock Against Feet of Clay</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latin typeface="Arial" pitchFamily="34" charset="0"/>
                        <a:ea typeface="Times New Roman"/>
                        <a:cs typeface="Arial" pitchFamily="34" charset="0"/>
                      </a:endParaRP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rgbClr val="FF0000"/>
                          </a:solidFill>
                          <a:latin typeface="Arial" pitchFamily="34" charset="0"/>
                          <a:ea typeface="Times New Roman"/>
                          <a:cs typeface="Arial" pitchFamily="34" charset="0"/>
                        </a:rPr>
                        <a:t>Kingdom of God</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1267-A77C-4399-974B-69A80872440D}"/>
              </a:ext>
            </a:extLst>
          </p:cNvPr>
          <p:cNvSpPr>
            <a:spLocks noGrp="1"/>
          </p:cNvSpPr>
          <p:nvPr>
            <p:ph type="title"/>
          </p:nvPr>
        </p:nvSpPr>
        <p:spPr>
          <a:xfrm>
            <a:off x="838200" y="365126"/>
            <a:ext cx="10515600" cy="804456"/>
          </a:xfrm>
        </p:spPr>
        <p:txBody>
          <a:bodyPr/>
          <a:lstStyle/>
          <a:p>
            <a:r>
              <a:rPr lang="en-US" dirty="0"/>
              <a:t>God’s Final O.T. Instructions </a:t>
            </a:r>
          </a:p>
        </p:txBody>
      </p:sp>
      <p:sp>
        <p:nvSpPr>
          <p:cNvPr id="3" name="Content Placeholder 2">
            <a:extLst>
              <a:ext uri="{FF2B5EF4-FFF2-40B4-BE49-F238E27FC236}">
                <a16:creationId xmlns:a16="http://schemas.microsoft.com/office/drawing/2014/main" id="{7C585617-B573-480D-B7F9-57914664450D}"/>
              </a:ext>
            </a:extLst>
          </p:cNvPr>
          <p:cNvSpPr>
            <a:spLocks noGrp="1"/>
          </p:cNvSpPr>
          <p:nvPr>
            <p:ph idx="1"/>
          </p:nvPr>
        </p:nvSpPr>
        <p:spPr>
          <a:xfrm>
            <a:off x="838200" y="1169582"/>
            <a:ext cx="10515600" cy="5007381"/>
          </a:xfrm>
        </p:spPr>
        <p:txBody>
          <a:bodyPr/>
          <a:lstStyle/>
          <a:p>
            <a:r>
              <a:rPr lang="en-US" dirty="0"/>
              <a:t>Malachi 3:1-2</a:t>
            </a:r>
          </a:p>
          <a:p>
            <a:pPr lvl="1"/>
            <a:r>
              <a:rPr lang="en-US" dirty="0"/>
              <a:t>“</a:t>
            </a:r>
            <a:r>
              <a:rPr lang="en-US" b="1" dirty="0"/>
              <a:t>Behold, I am going to send My messenger, and he will clear the way before Me. And the Lord, whom you seek, will suddenly come to His temple, and the messenger of the covenant, in whom you delight, behold, He is coming,” says the LORD of hosts</a:t>
            </a:r>
            <a:r>
              <a:rPr lang="en-US" dirty="0"/>
              <a:t>.  &lt;NASB&gt;</a:t>
            </a:r>
          </a:p>
          <a:p>
            <a:r>
              <a:rPr lang="en-US" dirty="0"/>
              <a:t>Malachi 4: 4-6</a:t>
            </a:r>
          </a:p>
          <a:p>
            <a:pPr lvl="1"/>
            <a:r>
              <a:rPr lang="en-US" b="1" dirty="0"/>
              <a:t>Remember the law of Moses My servant, even the statutes and ordinances which I commanded him in Horeb for all Israel. &lt;5&gt; Behold, I am going to send you </a:t>
            </a:r>
            <a:r>
              <a:rPr lang="en-US" b="1" dirty="0">
                <a:solidFill>
                  <a:srgbClr val="FF0000"/>
                </a:solidFill>
              </a:rPr>
              <a:t>Elijah the prophet </a:t>
            </a:r>
            <a:r>
              <a:rPr lang="en-US" b="1" dirty="0"/>
              <a:t>before the coming of the great and terrible day of the LORD. &lt;6&gt; And he will restore the hearts of the fathers to their children, and the hearts of the children to their fathers, lest I come and smite the land with a curse. </a:t>
            </a:r>
            <a:r>
              <a:rPr lang="en-US" dirty="0"/>
              <a:t>&lt;NASB&gt;</a:t>
            </a:r>
          </a:p>
        </p:txBody>
      </p:sp>
    </p:spTree>
    <p:extLst>
      <p:ext uri="{BB962C8B-B14F-4D97-AF65-F5344CB8AC3E}">
        <p14:creationId xmlns:p14="http://schemas.microsoft.com/office/powerpoint/2010/main" val="3665964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6800"/>
            <a:ext cx="9525000" cy="751367"/>
          </a:xfrm>
        </p:spPr>
        <p:txBody>
          <a:bodyPr>
            <a:normAutofit fontScale="90000"/>
          </a:bodyPr>
          <a:lstStyle/>
          <a:p>
            <a:pPr lvl="0" fontAlgn="base">
              <a:spcAft>
                <a:spcPct val="0"/>
              </a:spcAft>
            </a:pPr>
            <a:r>
              <a:rPr lang="en-US" sz="4000" dirty="0">
                <a:solidFill>
                  <a:srgbClr val="B36C38"/>
                </a:solidFill>
                <a:latin typeface="Georgia" pitchFamily="18" charset="0"/>
                <a:cs typeface="Arial" pitchFamily="34" charset="0"/>
              </a:rPr>
              <a:t>Major Periods within Second Temple Judaism</a:t>
            </a:r>
            <a:br>
              <a:rPr lang="en-US" sz="3100" dirty="0">
                <a:solidFill>
                  <a:srgbClr val="B36C38"/>
                </a:solidFill>
                <a:latin typeface="Georgia" pitchFamily="18" charset="0"/>
                <a:cs typeface="Arial" pitchFamily="34" charset="0"/>
              </a:rPr>
            </a:br>
            <a:r>
              <a:rPr lang="en-US" sz="2200" dirty="0">
                <a:solidFill>
                  <a:srgbClr val="000000"/>
                </a:solidFill>
                <a:latin typeface="Georgia" pitchFamily="18" charset="0"/>
                <a:cs typeface="Arial" pitchFamily="34" charset="0"/>
              </a:rPr>
              <a:t>Second Temple Judaism developed as political authority changed hands from the Persians to the Greeks, to </a:t>
            </a:r>
            <a:r>
              <a:rPr lang="en-US" sz="2200" dirty="0">
                <a:solidFill>
                  <a:srgbClr val="000000"/>
                </a:solidFill>
                <a:latin typeface="Georgia" pitchFamily="18" charset="0"/>
                <a:cs typeface="Arial" pitchFamily="34" charset="0"/>
                <a:hlinkClick r:id="rId2"/>
              </a:rPr>
              <a:t>the Jewish</a:t>
            </a:r>
            <a:r>
              <a:rPr lang="en-US" sz="2200" dirty="0">
                <a:solidFill>
                  <a:srgbClr val="000000"/>
                </a:solidFill>
                <a:latin typeface="Georgia" pitchFamily="18" charset="0"/>
                <a:cs typeface="Arial" pitchFamily="34" charset="0"/>
              </a:rPr>
              <a:t> </a:t>
            </a:r>
            <a:r>
              <a:rPr lang="en-US" sz="2200" dirty="0" err="1">
                <a:solidFill>
                  <a:srgbClr val="000000"/>
                </a:solidFill>
                <a:latin typeface="Georgia" pitchFamily="18" charset="0"/>
                <a:cs typeface="Arial" pitchFamily="34" charset="0"/>
              </a:rPr>
              <a:t>Hasmoneans</a:t>
            </a:r>
            <a:r>
              <a:rPr lang="en-US" sz="2200" dirty="0">
                <a:solidFill>
                  <a:srgbClr val="000000"/>
                </a:solidFill>
                <a:latin typeface="Georgia" pitchFamily="18" charset="0"/>
                <a:cs typeface="Arial" pitchFamily="34" charset="0"/>
              </a:rPr>
              <a:t>, and finally to the Romans.</a:t>
            </a:r>
            <a:br>
              <a:rPr lang="en-US" sz="8800" dirty="0">
                <a:latin typeface="Arial" pitchFamily="34" charset="0"/>
                <a:cs typeface="Arial" pitchFamily="34" charset="0"/>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10522180"/>
              </p:ext>
            </p:extLst>
          </p:nvPr>
        </p:nvGraphicFramePr>
        <p:xfrm>
          <a:off x="1265274" y="1935126"/>
          <a:ext cx="9402728" cy="5190662"/>
        </p:xfrm>
        <a:graphic>
          <a:graphicData uri="http://schemas.openxmlformats.org/drawingml/2006/table">
            <a:tbl>
              <a:tblPr/>
              <a:tblGrid>
                <a:gridCol w="2350682">
                  <a:extLst>
                    <a:ext uri="{9D8B030D-6E8A-4147-A177-3AD203B41FA5}">
                      <a16:colId xmlns:a16="http://schemas.microsoft.com/office/drawing/2014/main" val="20000"/>
                    </a:ext>
                  </a:extLst>
                </a:gridCol>
                <a:gridCol w="2350682">
                  <a:extLst>
                    <a:ext uri="{9D8B030D-6E8A-4147-A177-3AD203B41FA5}">
                      <a16:colId xmlns:a16="http://schemas.microsoft.com/office/drawing/2014/main" val="20001"/>
                    </a:ext>
                  </a:extLst>
                </a:gridCol>
                <a:gridCol w="2350682">
                  <a:extLst>
                    <a:ext uri="{9D8B030D-6E8A-4147-A177-3AD203B41FA5}">
                      <a16:colId xmlns:a16="http://schemas.microsoft.com/office/drawing/2014/main" val="20002"/>
                    </a:ext>
                  </a:extLst>
                </a:gridCol>
                <a:gridCol w="2350682">
                  <a:extLst>
                    <a:ext uri="{9D8B030D-6E8A-4147-A177-3AD203B41FA5}">
                      <a16:colId xmlns:a16="http://schemas.microsoft.com/office/drawing/2014/main" val="20003"/>
                    </a:ext>
                  </a:extLst>
                </a:gridCol>
              </a:tblGrid>
              <a:tr h="558768">
                <a:tc>
                  <a:txBody>
                    <a:bodyPr/>
                    <a:lstStyle/>
                    <a:p>
                      <a:r>
                        <a:rPr lang="en-US" sz="2400" dirty="0"/>
                        <a:t>539–331 </a:t>
                      </a:r>
                      <a:r>
                        <a:rPr lang="en-US" sz="2400" cap="small" dirty="0"/>
                        <a:t>BC</a:t>
                      </a:r>
                      <a:endParaRPr lang="en-US" sz="2400" dirty="0"/>
                    </a:p>
                  </a:txBody>
                  <a:tcPr anchor="ctr">
                    <a:lnL>
                      <a:noFill/>
                    </a:lnL>
                    <a:lnR>
                      <a:noFill/>
                    </a:lnR>
                    <a:lnT>
                      <a:noFill/>
                    </a:lnT>
                    <a:lnB>
                      <a:noFill/>
                    </a:lnB>
                    <a:solidFill>
                      <a:srgbClr val="FFFFFF"/>
                    </a:solidFill>
                  </a:tcPr>
                </a:tc>
                <a:tc>
                  <a:txBody>
                    <a:bodyPr/>
                    <a:lstStyle/>
                    <a:p>
                      <a:r>
                        <a:rPr lang="en-US" sz="2400" dirty="0"/>
                        <a:t>331–164 </a:t>
                      </a:r>
                      <a:r>
                        <a:rPr lang="en-US" sz="2400" cap="small" dirty="0"/>
                        <a:t>BC</a:t>
                      </a:r>
                      <a:endParaRPr lang="en-US" sz="2400" dirty="0"/>
                    </a:p>
                  </a:txBody>
                  <a:tcPr anchor="ctr">
                    <a:lnL>
                      <a:noFill/>
                    </a:lnL>
                    <a:lnR>
                      <a:noFill/>
                    </a:lnR>
                    <a:lnT>
                      <a:noFill/>
                    </a:lnT>
                    <a:lnB>
                      <a:noFill/>
                    </a:lnB>
                    <a:solidFill>
                      <a:srgbClr val="FFFFFF"/>
                    </a:solidFill>
                  </a:tcPr>
                </a:tc>
                <a:tc>
                  <a:txBody>
                    <a:bodyPr/>
                    <a:lstStyle/>
                    <a:p>
                      <a:r>
                        <a:rPr lang="en-US" sz="2400" dirty="0"/>
                        <a:t>164–63 </a:t>
                      </a:r>
                      <a:r>
                        <a:rPr lang="en-US" sz="2400" cap="small" dirty="0"/>
                        <a:t>BC</a:t>
                      </a:r>
                      <a:endParaRPr lang="en-US" sz="2400" dirty="0"/>
                    </a:p>
                  </a:txBody>
                  <a:tcPr anchor="ctr">
                    <a:lnL>
                      <a:noFill/>
                    </a:lnL>
                    <a:lnR>
                      <a:noFill/>
                    </a:lnR>
                    <a:lnT>
                      <a:noFill/>
                    </a:lnT>
                    <a:lnB>
                      <a:noFill/>
                    </a:lnB>
                    <a:solidFill>
                      <a:srgbClr val="FFFFFF"/>
                    </a:solidFill>
                  </a:tcPr>
                </a:tc>
                <a:tc>
                  <a:txBody>
                    <a:bodyPr/>
                    <a:lstStyle/>
                    <a:p>
                      <a:r>
                        <a:rPr lang="en-US" sz="2400" dirty="0"/>
                        <a:t>63 </a:t>
                      </a:r>
                      <a:r>
                        <a:rPr lang="en-US" sz="2400" cap="small" dirty="0"/>
                        <a:t>BC</a:t>
                      </a:r>
                      <a:r>
                        <a:rPr lang="en-US" sz="2400" dirty="0"/>
                        <a:t>–</a:t>
                      </a:r>
                      <a:r>
                        <a:rPr lang="en-US" sz="2400" cap="small" dirty="0"/>
                        <a:t>AD</a:t>
                      </a:r>
                      <a:r>
                        <a:rPr lang="en-US" sz="2400" dirty="0"/>
                        <a:t> 70</a:t>
                      </a:r>
                    </a:p>
                  </a:txBody>
                  <a:tcPr anchor="ctr">
                    <a:lnL>
                      <a:noFill/>
                    </a:lnL>
                    <a:lnR>
                      <a:noFill/>
                    </a:lnR>
                    <a:lnT>
                      <a:noFill/>
                    </a:lnT>
                    <a:lnB>
                      <a:noFill/>
                    </a:lnB>
                    <a:solidFill>
                      <a:srgbClr val="FFFFFF"/>
                    </a:solidFill>
                  </a:tcPr>
                </a:tc>
                <a:extLst>
                  <a:ext uri="{0D108BD9-81ED-4DB2-BD59-A6C34878D82A}">
                    <a16:rowId xmlns:a16="http://schemas.microsoft.com/office/drawing/2014/main" val="10000"/>
                  </a:ext>
                </a:extLst>
              </a:tr>
              <a:tr h="4631894">
                <a:tc>
                  <a:txBody>
                    <a:bodyPr/>
                    <a:lstStyle/>
                    <a:p>
                      <a:r>
                        <a:rPr lang="en-US" sz="2400" dirty="0"/>
                        <a:t>The Persian Period</a:t>
                      </a:r>
                    </a:p>
                  </a:txBody>
                  <a:tcPr anchor="ctr">
                    <a:lnL>
                      <a:noFill/>
                    </a:lnL>
                    <a:lnR>
                      <a:noFill/>
                    </a:lnR>
                    <a:lnT>
                      <a:noFill/>
                    </a:lnT>
                    <a:lnB>
                      <a:noFill/>
                    </a:lnB>
                    <a:solidFill>
                      <a:srgbClr val="EBE8E8"/>
                    </a:solidFill>
                  </a:tcPr>
                </a:tc>
                <a:tc>
                  <a:txBody>
                    <a:bodyPr/>
                    <a:lstStyle/>
                    <a:p>
                      <a:pPr>
                        <a:buFont typeface="Arial"/>
                        <a:buChar char="•"/>
                      </a:pPr>
                      <a:r>
                        <a:rPr lang="en-US" sz="2400" dirty="0"/>
                        <a:t>The </a:t>
                      </a:r>
                      <a:r>
                        <a:rPr lang="en-US" sz="2400" dirty="0">
                          <a:solidFill>
                            <a:srgbClr val="FF0000"/>
                          </a:solidFill>
                        </a:rPr>
                        <a:t>Hellenistic</a:t>
                      </a:r>
                      <a:r>
                        <a:rPr lang="en-US" sz="2400" dirty="0"/>
                        <a:t> Period</a:t>
                      </a:r>
                    </a:p>
                    <a:p>
                      <a:pPr>
                        <a:buFont typeface="Arial"/>
                        <a:buChar char="•"/>
                      </a:pPr>
                      <a:endParaRPr lang="en-US" sz="2400" dirty="0"/>
                    </a:p>
                    <a:p>
                      <a:pPr>
                        <a:buFont typeface="Arial"/>
                        <a:buChar char="•"/>
                      </a:pPr>
                      <a:r>
                        <a:rPr lang="en-US" sz="2400" dirty="0">
                          <a:solidFill>
                            <a:srgbClr val="FF0000"/>
                          </a:solidFill>
                        </a:rPr>
                        <a:t>Ptolemaic</a:t>
                      </a:r>
                      <a:r>
                        <a:rPr lang="en-US" sz="2400" dirty="0"/>
                        <a:t> (Egyptian) Period (320–198)</a:t>
                      </a:r>
                    </a:p>
                    <a:p>
                      <a:pPr>
                        <a:buFont typeface="Arial"/>
                        <a:buChar char="•"/>
                      </a:pPr>
                      <a:endParaRPr lang="en-US" sz="2400" dirty="0"/>
                    </a:p>
                    <a:p>
                      <a:pPr>
                        <a:buFont typeface="Arial"/>
                        <a:buChar char="•"/>
                      </a:pPr>
                      <a:r>
                        <a:rPr lang="en-US" sz="2400" dirty="0">
                          <a:solidFill>
                            <a:srgbClr val="FF0000"/>
                          </a:solidFill>
                        </a:rPr>
                        <a:t>Seleucid</a:t>
                      </a:r>
                      <a:r>
                        <a:rPr lang="en-US" sz="2400" dirty="0"/>
                        <a:t> (Syrian) Period (198–164)</a:t>
                      </a:r>
                    </a:p>
                  </a:txBody>
                  <a:tcPr anchor="ctr">
                    <a:lnL>
                      <a:noFill/>
                    </a:lnL>
                    <a:lnR>
                      <a:noFill/>
                    </a:lnR>
                    <a:lnT>
                      <a:noFill/>
                    </a:lnT>
                    <a:lnB>
                      <a:noFill/>
                    </a:lnB>
                    <a:solidFill>
                      <a:srgbClr val="EBE8E8"/>
                    </a:solidFill>
                  </a:tcPr>
                </a:tc>
                <a:tc>
                  <a:txBody>
                    <a:bodyPr/>
                    <a:lstStyle/>
                    <a:p>
                      <a:r>
                        <a:rPr lang="en-US" sz="2400" dirty="0"/>
                        <a:t>The Hasmonean (</a:t>
                      </a:r>
                      <a:r>
                        <a:rPr lang="en-US" sz="2400" dirty="0">
                          <a:solidFill>
                            <a:srgbClr val="FF0000"/>
                          </a:solidFill>
                        </a:rPr>
                        <a:t>Maccabean</a:t>
                      </a:r>
                      <a:r>
                        <a:rPr lang="en-US" sz="2400" dirty="0"/>
                        <a:t>) Period</a:t>
                      </a:r>
                    </a:p>
                  </a:txBody>
                  <a:tcPr anchor="ctr">
                    <a:lnL>
                      <a:noFill/>
                    </a:lnL>
                    <a:lnR>
                      <a:noFill/>
                    </a:lnR>
                    <a:lnT>
                      <a:noFill/>
                    </a:lnT>
                    <a:lnB>
                      <a:noFill/>
                    </a:lnB>
                    <a:solidFill>
                      <a:srgbClr val="EBE8E8"/>
                    </a:solidFill>
                  </a:tcPr>
                </a:tc>
                <a:tc>
                  <a:txBody>
                    <a:bodyPr/>
                    <a:lstStyle/>
                    <a:p>
                      <a:r>
                        <a:rPr lang="en-US" sz="2400" dirty="0"/>
                        <a:t>The </a:t>
                      </a:r>
                      <a:r>
                        <a:rPr lang="en-US" sz="2400" dirty="0">
                          <a:solidFill>
                            <a:srgbClr val="FF0000"/>
                          </a:solidFill>
                        </a:rPr>
                        <a:t>Roman</a:t>
                      </a:r>
                      <a:r>
                        <a:rPr lang="en-US" sz="2400" dirty="0"/>
                        <a:t> Period</a:t>
                      </a:r>
                    </a:p>
                  </a:txBody>
                  <a:tcPr anchor="ctr">
                    <a:lnL>
                      <a:noFill/>
                    </a:lnL>
                    <a:lnR>
                      <a:noFill/>
                    </a:lnR>
                    <a:lnT>
                      <a:noFill/>
                    </a:lnT>
                    <a:lnB>
                      <a:noFill/>
                    </a:lnB>
                    <a:solidFill>
                      <a:srgbClr val="EBE8E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EDCB-A63D-443B-9E1B-352512121C27}"/>
              </a:ext>
            </a:extLst>
          </p:cNvPr>
          <p:cNvSpPr>
            <a:spLocks noGrp="1"/>
          </p:cNvSpPr>
          <p:nvPr>
            <p:ph type="title"/>
          </p:nvPr>
        </p:nvSpPr>
        <p:spPr/>
        <p:txBody>
          <a:bodyPr/>
          <a:lstStyle/>
          <a:p>
            <a:r>
              <a:rPr lang="en-US" dirty="0"/>
              <a:t>The Periods Between the Testaments</a:t>
            </a:r>
          </a:p>
        </p:txBody>
      </p:sp>
      <p:sp>
        <p:nvSpPr>
          <p:cNvPr id="3" name="Content Placeholder 2">
            <a:extLst>
              <a:ext uri="{FF2B5EF4-FFF2-40B4-BE49-F238E27FC236}">
                <a16:creationId xmlns:a16="http://schemas.microsoft.com/office/drawing/2014/main" id="{9521FFE9-422A-400C-A05D-DEAB36186D1E}"/>
              </a:ext>
            </a:extLst>
          </p:cNvPr>
          <p:cNvSpPr>
            <a:spLocks noGrp="1"/>
          </p:cNvSpPr>
          <p:nvPr>
            <p:ph idx="1"/>
          </p:nvPr>
        </p:nvSpPr>
        <p:spPr>
          <a:xfrm>
            <a:off x="838200" y="1520456"/>
            <a:ext cx="10515600" cy="4656507"/>
          </a:xfrm>
        </p:spPr>
        <p:txBody>
          <a:bodyPr>
            <a:normAutofit/>
          </a:bodyPr>
          <a:lstStyle/>
          <a:p>
            <a:r>
              <a:rPr lang="en-US" sz="3600" b="1" dirty="0"/>
              <a:t>The Persian Period (539-331 BC)</a:t>
            </a:r>
          </a:p>
          <a:p>
            <a:pPr lvl="1"/>
            <a:r>
              <a:rPr lang="en-US" sz="3200" b="1" dirty="0"/>
              <a:t>Remnant of Jews returned to Jerusalem</a:t>
            </a:r>
          </a:p>
          <a:p>
            <a:r>
              <a:rPr lang="en-US" sz="3600" b="1" dirty="0"/>
              <a:t>The Grecian Period (331-164 BC)</a:t>
            </a:r>
          </a:p>
          <a:p>
            <a:pPr lvl="1"/>
            <a:r>
              <a:rPr lang="en-US" sz="3200" b="1" dirty="0"/>
              <a:t>Septuagint translation in Alexandria </a:t>
            </a:r>
          </a:p>
          <a:p>
            <a:r>
              <a:rPr lang="en-US" sz="3600" b="1" dirty="0"/>
              <a:t>The Jewish Independence Period (164-63 BC)</a:t>
            </a:r>
          </a:p>
          <a:p>
            <a:pPr lvl="1"/>
            <a:r>
              <a:rPr lang="en-US" sz="3200" b="1" dirty="0"/>
              <a:t>“Hasmonean” fused civil and religious rule </a:t>
            </a:r>
          </a:p>
          <a:p>
            <a:r>
              <a:rPr lang="en-US" sz="3600" b="1" dirty="0"/>
              <a:t>The Roman Period (63 BC – Matt. 1)</a:t>
            </a:r>
          </a:p>
        </p:txBody>
      </p:sp>
    </p:spTree>
    <p:extLst>
      <p:ext uri="{BB962C8B-B14F-4D97-AF65-F5344CB8AC3E}">
        <p14:creationId xmlns:p14="http://schemas.microsoft.com/office/powerpoint/2010/main" val="231490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1267-A77C-4399-974B-69A80872440D}"/>
              </a:ext>
            </a:extLst>
          </p:cNvPr>
          <p:cNvSpPr>
            <a:spLocks noGrp="1"/>
          </p:cNvSpPr>
          <p:nvPr>
            <p:ph type="title"/>
          </p:nvPr>
        </p:nvSpPr>
        <p:spPr>
          <a:xfrm>
            <a:off x="838200" y="365126"/>
            <a:ext cx="10515600" cy="804456"/>
          </a:xfrm>
        </p:spPr>
        <p:txBody>
          <a:bodyPr/>
          <a:lstStyle/>
          <a:p>
            <a:r>
              <a:rPr lang="en-US" dirty="0">
                <a:solidFill>
                  <a:srgbClr val="FF0000"/>
                </a:solidFill>
              </a:rPr>
              <a:t>Apocrypha</a:t>
            </a:r>
            <a:r>
              <a:rPr lang="en-US" dirty="0"/>
              <a:t>  </a:t>
            </a:r>
          </a:p>
        </p:txBody>
      </p:sp>
      <p:sp>
        <p:nvSpPr>
          <p:cNvPr id="3" name="Content Placeholder 2">
            <a:extLst>
              <a:ext uri="{FF2B5EF4-FFF2-40B4-BE49-F238E27FC236}">
                <a16:creationId xmlns:a16="http://schemas.microsoft.com/office/drawing/2014/main" id="{7C585617-B573-480D-B7F9-57914664450D}"/>
              </a:ext>
            </a:extLst>
          </p:cNvPr>
          <p:cNvSpPr>
            <a:spLocks noGrp="1"/>
          </p:cNvSpPr>
          <p:nvPr>
            <p:ph idx="1"/>
          </p:nvPr>
        </p:nvSpPr>
        <p:spPr>
          <a:xfrm>
            <a:off x="838200" y="1169582"/>
            <a:ext cx="10515600" cy="5007381"/>
          </a:xfrm>
        </p:spPr>
        <p:txBody>
          <a:bodyPr>
            <a:normAutofit/>
          </a:bodyPr>
          <a:lstStyle/>
          <a:p>
            <a:r>
              <a:rPr lang="en-US" dirty="0"/>
              <a:t>14 books written between the O.T. and N.T.</a:t>
            </a:r>
          </a:p>
          <a:p>
            <a:r>
              <a:rPr lang="en-US" dirty="0"/>
              <a:t>Included in Catholic bibles</a:t>
            </a:r>
          </a:p>
          <a:p>
            <a:pPr lvl="1"/>
            <a:r>
              <a:rPr lang="en-US" sz="2800" dirty="0"/>
              <a:t>E.g., I &amp; II Maccabees, I &amp; II Esdras, Tobit, Judith, etc.</a:t>
            </a:r>
          </a:p>
          <a:p>
            <a:pPr lvl="1"/>
            <a:r>
              <a:rPr lang="en-US" sz="2800" u="sng" dirty="0">
                <a:solidFill>
                  <a:srgbClr val="FF0000"/>
                </a:solidFill>
              </a:rPr>
              <a:t>Were never accepted as canonical by Jews </a:t>
            </a:r>
          </a:p>
          <a:p>
            <a:pPr lvl="2"/>
            <a:r>
              <a:rPr lang="en-US" sz="2800" dirty="0"/>
              <a:t>Cf. Rom 3:2</a:t>
            </a:r>
          </a:p>
          <a:p>
            <a:pPr lvl="1"/>
            <a:r>
              <a:rPr lang="en-US" sz="2800" dirty="0"/>
              <a:t>Were never quoted in N.T.</a:t>
            </a:r>
          </a:p>
          <a:p>
            <a:pPr lvl="1"/>
            <a:r>
              <a:rPr lang="en-US" sz="2800" dirty="0"/>
              <a:t>No inspired writers spoke of them</a:t>
            </a:r>
          </a:p>
          <a:p>
            <a:pPr lvl="1"/>
            <a:r>
              <a:rPr lang="en-US" sz="2800" dirty="0"/>
              <a:t>Do provide some uninspired history (e.g., Maccabees)</a:t>
            </a:r>
          </a:p>
        </p:txBody>
      </p:sp>
    </p:spTree>
    <p:extLst>
      <p:ext uri="{BB962C8B-B14F-4D97-AF65-F5344CB8AC3E}">
        <p14:creationId xmlns:p14="http://schemas.microsoft.com/office/powerpoint/2010/main" val="1761806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6457-6586-4255-B7E6-038D02D7B6B3}"/>
              </a:ext>
            </a:extLst>
          </p:cNvPr>
          <p:cNvSpPr>
            <a:spLocks noGrp="1"/>
          </p:cNvSpPr>
          <p:nvPr>
            <p:ph type="title"/>
          </p:nvPr>
        </p:nvSpPr>
        <p:spPr/>
        <p:txBody>
          <a:bodyPr/>
          <a:lstStyle/>
          <a:p>
            <a:r>
              <a:rPr lang="en-US" dirty="0"/>
              <a:t>Old Testament was Translated</a:t>
            </a:r>
          </a:p>
        </p:txBody>
      </p:sp>
      <p:sp>
        <p:nvSpPr>
          <p:cNvPr id="3" name="Content Placeholder 2">
            <a:extLst>
              <a:ext uri="{FF2B5EF4-FFF2-40B4-BE49-F238E27FC236}">
                <a16:creationId xmlns:a16="http://schemas.microsoft.com/office/drawing/2014/main" id="{46AE8263-F7AC-41C1-AD2D-527EFFF00AB7}"/>
              </a:ext>
            </a:extLst>
          </p:cNvPr>
          <p:cNvSpPr>
            <a:spLocks noGrp="1"/>
          </p:cNvSpPr>
          <p:nvPr>
            <p:ph idx="1"/>
          </p:nvPr>
        </p:nvSpPr>
        <p:spPr>
          <a:xfrm>
            <a:off x="838200" y="1531088"/>
            <a:ext cx="10515600" cy="4645875"/>
          </a:xfrm>
        </p:spPr>
        <p:txBody>
          <a:bodyPr>
            <a:normAutofit lnSpcReduction="10000"/>
          </a:bodyPr>
          <a:lstStyle/>
          <a:p>
            <a:r>
              <a:rPr lang="en-US" sz="3600" b="1" dirty="0">
                <a:solidFill>
                  <a:srgbClr val="FF0000"/>
                </a:solidFill>
              </a:rPr>
              <a:t>Septuagint</a:t>
            </a:r>
          </a:p>
          <a:p>
            <a:pPr lvl="1"/>
            <a:r>
              <a:rPr lang="en-US" sz="2800" dirty="0"/>
              <a:t>Translation of Old Testament </a:t>
            </a:r>
            <a:r>
              <a:rPr lang="en-US" sz="2800" b="1" dirty="0">
                <a:solidFill>
                  <a:srgbClr val="FF0000"/>
                </a:solidFill>
              </a:rPr>
              <a:t>into Greek </a:t>
            </a:r>
            <a:r>
              <a:rPr lang="en-US" sz="2800" dirty="0"/>
              <a:t>(280-180 BC)</a:t>
            </a:r>
          </a:p>
          <a:p>
            <a:pPr lvl="1"/>
            <a:r>
              <a:rPr lang="en-US" sz="2800" dirty="0"/>
              <a:t>Also called “LXX” (The “Seventy) from number of scholars who worked on it in Alexandria, Egypt</a:t>
            </a:r>
          </a:p>
          <a:p>
            <a:pPr lvl="1"/>
            <a:r>
              <a:rPr lang="en-US" sz="2800" dirty="0"/>
              <a:t>Often quoted in New Testament (about 300 times)</a:t>
            </a:r>
          </a:p>
          <a:p>
            <a:pPr lvl="2"/>
            <a:r>
              <a:rPr lang="en-US" sz="2800" dirty="0"/>
              <a:t>Note: The Septuagint was prepared long before birth of Jesus</a:t>
            </a:r>
          </a:p>
          <a:p>
            <a:pPr lvl="2"/>
            <a:r>
              <a:rPr lang="en-US" sz="2800" dirty="0"/>
              <a:t>Proves the many prophecies about Him were written long before their fulfillment in N.T. times!</a:t>
            </a:r>
          </a:p>
          <a:p>
            <a:pPr lvl="1"/>
            <a:r>
              <a:rPr lang="en-US" sz="3200" dirty="0"/>
              <a:t>Provided Greek translation to Jews and Gentile proselytes (cf. “God fearers” and later Gentile Christians, e.g. Cornelius)</a:t>
            </a:r>
          </a:p>
          <a:p>
            <a:pPr marL="914400" lvl="2" indent="0">
              <a:buNone/>
            </a:pPr>
            <a:endParaRPr lang="en-US" dirty="0"/>
          </a:p>
        </p:txBody>
      </p:sp>
    </p:spTree>
    <p:extLst>
      <p:ext uri="{BB962C8B-B14F-4D97-AF65-F5344CB8AC3E}">
        <p14:creationId xmlns:p14="http://schemas.microsoft.com/office/powerpoint/2010/main" val="413313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734" name="Group 6">
            <a:extLst>
              <a:ext uri="{FF2B5EF4-FFF2-40B4-BE49-F238E27FC236}">
                <a16:creationId xmlns:a16="http://schemas.microsoft.com/office/drawing/2014/main" id="{A3B4F119-7BBA-4FC3-B8BB-B2F0D4033D52}"/>
              </a:ext>
            </a:extLst>
          </p:cNvPr>
          <p:cNvGrpSpPr>
            <a:grpSpLocks/>
          </p:cNvGrpSpPr>
          <p:nvPr/>
        </p:nvGrpSpPr>
        <p:grpSpPr bwMode="auto">
          <a:xfrm>
            <a:off x="1905000" y="76200"/>
            <a:ext cx="3365500" cy="6675438"/>
            <a:chOff x="240" y="48"/>
            <a:chExt cx="2120" cy="4205"/>
          </a:xfrm>
        </p:grpSpPr>
        <p:pic>
          <p:nvPicPr>
            <p:cNvPr id="201732" name="Picture 4">
              <a:extLst>
                <a:ext uri="{FF2B5EF4-FFF2-40B4-BE49-F238E27FC236}">
                  <a16:creationId xmlns:a16="http://schemas.microsoft.com/office/drawing/2014/main" id="{C84D4013-8AEA-4F19-8A59-205663046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2928"/>
            <a:stretch>
              <a:fillRect/>
            </a:stretch>
          </p:blipFill>
          <p:spPr bwMode="auto">
            <a:xfrm>
              <a:off x="240" y="48"/>
              <a:ext cx="2120" cy="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733" name="Rectangle 5">
              <a:extLst>
                <a:ext uri="{FF2B5EF4-FFF2-40B4-BE49-F238E27FC236}">
                  <a16:creationId xmlns:a16="http://schemas.microsoft.com/office/drawing/2014/main" id="{19D53AD0-4B92-4D0B-AA31-4B310D481E3A}"/>
                </a:ext>
              </a:extLst>
            </p:cNvPr>
            <p:cNvSpPr>
              <a:spLocks noChangeArrowheads="1"/>
            </p:cNvSpPr>
            <p:nvPr/>
          </p:nvSpPr>
          <p:spPr bwMode="auto">
            <a:xfrm>
              <a:off x="576" y="3792"/>
              <a:ext cx="1008" cy="4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1735" name="Text Box 7">
            <a:extLst>
              <a:ext uri="{FF2B5EF4-FFF2-40B4-BE49-F238E27FC236}">
                <a16:creationId xmlns:a16="http://schemas.microsoft.com/office/drawing/2014/main" id="{385A2A26-27E0-47D0-AF6F-D2FFE2C86B96}"/>
              </a:ext>
            </a:extLst>
          </p:cNvPr>
          <p:cNvSpPr txBox="1">
            <a:spLocks noChangeArrowheads="1"/>
          </p:cNvSpPr>
          <p:nvPr/>
        </p:nvSpPr>
        <p:spPr bwMode="auto">
          <a:xfrm>
            <a:off x="5516564" y="120650"/>
            <a:ext cx="4008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latin typeface="Comic Sans MS" panose="030F0702030302020204" pitchFamily="66" charset="0"/>
              </a:rPr>
              <a:t>Legend of a Name</a:t>
            </a:r>
          </a:p>
        </p:txBody>
      </p:sp>
      <p:sp>
        <p:nvSpPr>
          <p:cNvPr id="201736" name="Text Box 8">
            <a:extLst>
              <a:ext uri="{FF2B5EF4-FFF2-40B4-BE49-F238E27FC236}">
                <a16:creationId xmlns:a16="http://schemas.microsoft.com/office/drawing/2014/main" id="{EE7BC9A2-DF55-4D26-9A59-A6006D2E1F81}"/>
              </a:ext>
            </a:extLst>
          </p:cNvPr>
          <p:cNvSpPr txBox="1">
            <a:spLocks noChangeArrowheads="1"/>
          </p:cNvSpPr>
          <p:nvPr/>
        </p:nvSpPr>
        <p:spPr bwMode="auto">
          <a:xfrm>
            <a:off x="5241926" y="892175"/>
            <a:ext cx="519747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99"/>
                </a:solidFill>
                <a:latin typeface="Comic Sans MS" panose="030F0702030302020204" pitchFamily="66" charset="0"/>
              </a:rPr>
              <a:t>The name derives from a legend that 72 (70?) scholars from all 12 tribes of Israel translated the first 5 books (The Pentateuch) in 72 days.  However, the northern tribes were dispersed by the Assyrians in 722 B.C. and only three tribes were likely present and accounted for in the 3</a:t>
            </a:r>
            <a:r>
              <a:rPr lang="en-US" altLang="en-US" baseline="30000">
                <a:solidFill>
                  <a:srgbClr val="000099"/>
                </a:solidFill>
                <a:latin typeface="Comic Sans MS" panose="030F0702030302020204" pitchFamily="66" charset="0"/>
              </a:rPr>
              <a:t>rd</a:t>
            </a:r>
            <a:r>
              <a:rPr lang="en-US" altLang="en-US">
                <a:solidFill>
                  <a:srgbClr val="000099"/>
                </a:solidFill>
                <a:latin typeface="Comic Sans MS" panose="030F0702030302020204" pitchFamily="66" charset="0"/>
              </a:rPr>
              <a:t> Century.  Most scholars believe Greek speaking Jews in Alexandria, Egypt performed this translation between the 3</a:t>
            </a:r>
            <a:r>
              <a:rPr lang="en-US" altLang="en-US" baseline="30000">
                <a:solidFill>
                  <a:srgbClr val="000099"/>
                </a:solidFill>
                <a:latin typeface="Comic Sans MS" panose="030F0702030302020204" pitchFamily="66" charset="0"/>
              </a:rPr>
              <a:t>rd</a:t>
            </a:r>
            <a:r>
              <a:rPr lang="en-US" altLang="en-US">
                <a:solidFill>
                  <a:srgbClr val="000099"/>
                </a:solidFill>
                <a:latin typeface="Comic Sans MS" panose="030F0702030302020204" pitchFamily="66" charset="0"/>
              </a:rPr>
              <a:t> and 1</a:t>
            </a:r>
            <a:r>
              <a:rPr lang="en-US" altLang="en-US" baseline="30000">
                <a:solidFill>
                  <a:srgbClr val="000099"/>
                </a:solidFill>
                <a:latin typeface="Comic Sans MS" panose="030F0702030302020204" pitchFamily="66" charset="0"/>
              </a:rPr>
              <a:t>st</a:t>
            </a:r>
            <a:r>
              <a:rPr lang="en-US" altLang="en-US">
                <a:solidFill>
                  <a:srgbClr val="000099"/>
                </a:solidFill>
                <a:latin typeface="Comic Sans MS" panose="030F0702030302020204" pitchFamily="66" charset="0"/>
              </a:rPr>
              <a:t> centuries B.C.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4143-CB57-4E37-B537-EE0C4781B22C}"/>
              </a:ext>
            </a:extLst>
          </p:cNvPr>
          <p:cNvSpPr>
            <a:spLocks noGrp="1"/>
          </p:cNvSpPr>
          <p:nvPr>
            <p:ph type="title"/>
          </p:nvPr>
        </p:nvSpPr>
        <p:spPr/>
        <p:txBody>
          <a:bodyPr/>
          <a:lstStyle/>
          <a:p>
            <a:r>
              <a:rPr lang="en-US" dirty="0"/>
              <a:t>Three Centers of Jewish Life </a:t>
            </a:r>
          </a:p>
        </p:txBody>
      </p:sp>
      <p:sp>
        <p:nvSpPr>
          <p:cNvPr id="3" name="Content Placeholder 2">
            <a:extLst>
              <a:ext uri="{FF2B5EF4-FFF2-40B4-BE49-F238E27FC236}">
                <a16:creationId xmlns:a16="http://schemas.microsoft.com/office/drawing/2014/main" id="{304EA7A0-61C6-4912-AC64-D7233C2ADB4F}"/>
              </a:ext>
            </a:extLst>
          </p:cNvPr>
          <p:cNvSpPr>
            <a:spLocks noGrp="1"/>
          </p:cNvSpPr>
          <p:nvPr>
            <p:ph idx="1"/>
          </p:nvPr>
        </p:nvSpPr>
        <p:spPr>
          <a:xfrm>
            <a:off x="838200" y="1488558"/>
            <a:ext cx="10515600" cy="4688405"/>
          </a:xfrm>
        </p:spPr>
        <p:txBody>
          <a:bodyPr/>
          <a:lstStyle/>
          <a:p>
            <a:r>
              <a:rPr lang="en-US" b="1" dirty="0">
                <a:solidFill>
                  <a:srgbClr val="FF0000"/>
                </a:solidFill>
              </a:rPr>
              <a:t>Jerusalem</a:t>
            </a:r>
          </a:p>
          <a:p>
            <a:pPr lvl="1"/>
            <a:r>
              <a:rPr lang="en-US" dirty="0"/>
              <a:t>Appearance of 2 important sects </a:t>
            </a:r>
          </a:p>
          <a:p>
            <a:pPr lvl="1"/>
            <a:r>
              <a:rPr lang="en-US" dirty="0"/>
              <a:t>Pharisees &amp; Sadducees</a:t>
            </a:r>
          </a:p>
          <a:p>
            <a:r>
              <a:rPr lang="en-US" b="1" dirty="0">
                <a:solidFill>
                  <a:srgbClr val="FF0000"/>
                </a:solidFill>
              </a:rPr>
              <a:t>Babylon</a:t>
            </a:r>
          </a:p>
          <a:p>
            <a:pPr lvl="1"/>
            <a:r>
              <a:rPr lang="en-US" dirty="0"/>
              <a:t>Jews returned to monotheism (one God)</a:t>
            </a:r>
          </a:p>
          <a:p>
            <a:pPr lvl="1"/>
            <a:r>
              <a:rPr lang="en-US" dirty="0"/>
              <a:t>Rise of rabbis and scribes</a:t>
            </a:r>
          </a:p>
          <a:p>
            <a:r>
              <a:rPr lang="en-US" b="1" dirty="0">
                <a:solidFill>
                  <a:srgbClr val="FF0000"/>
                </a:solidFill>
              </a:rPr>
              <a:t>Alexandria</a:t>
            </a:r>
          </a:p>
          <a:p>
            <a:pPr lvl="1"/>
            <a:r>
              <a:rPr lang="en-US" dirty="0"/>
              <a:t>Large population of Jews</a:t>
            </a:r>
          </a:p>
          <a:p>
            <a:pPr lvl="1"/>
            <a:r>
              <a:rPr lang="en-US" dirty="0"/>
              <a:t>Center of learning (libraries) under Ptolemy and successors</a:t>
            </a:r>
          </a:p>
          <a:p>
            <a:pPr lvl="1"/>
            <a:r>
              <a:rPr lang="en-US" dirty="0"/>
              <a:t>Production of the LXX (Septuagint)</a:t>
            </a:r>
          </a:p>
        </p:txBody>
      </p:sp>
    </p:spTree>
    <p:extLst>
      <p:ext uri="{BB962C8B-B14F-4D97-AF65-F5344CB8AC3E}">
        <p14:creationId xmlns:p14="http://schemas.microsoft.com/office/powerpoint/2010/main" val="196030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A304-11D2-4B40-AA1C-6148926EF701}"/>
              </a:ext>
            </a:extLst>
          </p:cNvPr>
          <p:cNvSpPr>
            <a:spLocks noGrp="1"/>
          </p:cNvSpPr>
          <p:nvPr>
            <p:ph type="title"/>
          </p:nvPr>
        </p:nvSpPr>
        <p:spPr/>
        <p:txBody>
          <a:bodyPr/>
          <a:lstStyle/>
          <a:p>
            <a:r>
              <a:rPr lang="en-US" dirty="0"/>
              <a:t>Between the Testaments (Dan. 8:3-6)</a:t>
            </a:r>
          </a:p>
        </p:txBody>
      </p:sp>
      <p:sp>
        <p:nvSpPr>
          <p:cNvPr id="3" name="Content Placeholder 2">
            <a:extLst>
              <a:ext uri="{FF2B5EF4-FFF2-40B4-BE49-F238E27FC236}">
                <a16:creationId xmlns:a16="http://schemas.microsoft.com/office/drawing/2014/main" id="{8BFA66D3-28E6-4696-8D16-9B75927E544D}"/>
              </a:ext>
            </a:extLst>
          </p:cNvPr>
          <p:cNvSpPr>
            <a:spLocks noGrp="1"/>
          </p:cNvSpPr>
          <p:nvPr>
            <p:ph idx="1"/>
          </p:nvPr>
        </p:nvSpPr>
        <p:spPr>
          <a:xfrm>
            <a:off x="838200" y="1690688"/>
            <a:ext cx="10515600" cy="4802187"/>
          </a:xfrm>
        </p:spPr>
        <p:txBody>
          <a:bodyPr>
            <a:normAutofit fontScale="92500" lnSpcReduction="10000"/>
          </a:bodyPr>
          <a:lstStyle/>
          <a:p>
            <a:pPr marL="342900" marR="190500" lvl="0" indent="-342900">
              <a:lnSpc>
                <a:spcPct val="107000"/>
              </a:lnSpc>
              <a:spcBef>
                <a:spcPts val="0"/>
              </a:spcBef>
              <a:spcAft>
                <a:spcPts val="375"/>
              </a:spcAft>
              <a:buFont typeface="+mj-lt"/>
              <a:buAutoNum type="arabicPeriod" startAt="2"/>
              <a:tabLst>
                <a:tab pos="457200" algn="l"/>
              </a:tabLst>
            </a:pPr>
            <a:r>
              <a:rPr lang="en-US" sz="2800"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hlinkClick r:id="rId2" tooltip="slide2"/>
              </a:rPr>
              <a:t>3 Then I lifted my eyes and saw, and there, standing</a:t>
            </a:r>
            <a:r>
              <a:rPr lang="en-US" sz="2800"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 beside the river, was a </a:t>
            </a:r>
            <a:r>
              <a:rPr lang="en-US" sz="2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ram which had two horns</a:t>
            </a:r>
            <a:r>
              <a:rPr lang="en-US" sz="2800"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 and the two horns were high; but one was higher than the other, and the higher one came up last. 4 I saw the ram pushing westward, northward, and southward, so that no animal could withstand him; nor was there any that could deliver from his hand, but he did according to his will and became great. 5 And as I was considering, suddenly a </a:t>
            </a:r>
            <a:r>
              <a:rPr lang="en-US" sz="2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male goat came from the west</a:t>
            </a:r>
            <a:r>
              <a:rPr lang="en-US" sz="2800"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 across the surface of the whole earth, without touching the ground; and the goat had a notable horn between his eyes. 6 Then he came to the ram that had two horns, which I had seen standing beside the river, and ran at him with furious power.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3190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Intertestamental Period</a:t>
            </a:r>
          </a:p>
        </p:txBody>
      </p:sp>
      <p:sp>
        <p:nvSpPr>
          <p:cNvPr id="3" name="Left-Right Arrow 2"/>
          <p:cNvSpPr/>
          <p:nvPr/>
        </p:nvSpPr>
        <p:spPr>
          <a:xfrm>
            <a:off x="3200400" y="2133600"/>
            <a:ext cx="5867400" cy="3200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Between the Testaments</a:t>
            </a:r>
          </a:p>
        </p:txBody>
      </p:sp>
      <p:sp>
        <p:nvSpPr>
          <p:cNvPr id="4" name="Rectangle 3"/>
          <p:cNvSpPr/>
          <p:nvPr/>
        </p:nvSpPr>
        <p:spPr>
          <a:xfrm>
            <a:off x="1828800" y="2209800"/>
            <a:ext cx="1066800" cy="3124200"/>
          </a:xfrm>
          <a:prstGeom prst="rect">
            <a:avLst/>
          </a:prstGeom>
          <a:solidFill>
            <a:schemeClr val="bg2">
              <a:lumMod val="90000"/>
            </a:schemeClr>
          </a:solidFill>
          <a:scene3d>
            <a:camera prst="orthographicFront"/>
            <a:lightRig rig="threePt"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highlight>
                  <a:srgbClr val="000000"/>
                </a:highlight>
              </a:rPr>
              <a:t>OT</a:t>
            </a:r>
          </a:p>
        </p:txBody>
      </p:sp>
      <p:sp>
        <p:nvSpPr>
          <p:cNvPr id="5" name="Rectangle 4"/>
          <p:cNvSpPr/>
          <p:nvPr/>
        </p:nvSpPr>
        <p:spPr>
          <a:xfrm>
            <a:off x="9296400" y="2209800"/>
            <a:ext cx="1066800"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highlight>
                  <a:srgbClr val="000000"/>
                </a:highlight>
              </a:rPr>
              <a:t>NT</a:t>
            </a:r>
          </a:p>
        </p:txBody>
      </p:sp>
      <p:sp>
        <p:nvSpPr>
          <p:cNvPr id="6" name="Oval 5">
            <a:extLst>
              <a:ext uri="{FF2B5EF4-FFF2-40B4-BE49-F238E27FC236}">
                <a16:creationId xmlns:a16="http://schemas.microsoft.com/office/drawing/2014/main" id="{C7976D96-D5C5-46C6-B7C3-483A1E41065F}"/>
              </a:ext>
            </a:extLst>
          </p:cNvPr>
          <p:cNvSpPr/>
          <p:nvPr/>
        </p:nvSpPr>
        <p:spPr>
          <a:xfrm>
            <a:off x="1476375" y="5550084"/>
            <a:ext cx="1528762" cy="7042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430 BC (?)</a:t>
            </a:r>
          </a:p>
        </p:txBody>
      </p:sp>
      <p:sp>
        <p:nvSpPr>
          <p:cNvPr id="7" name="Oval 6">
            <a:extLst>
              <a:ext uri="{FF2B5EF4-FFF2-40B4-BE49-F238E27FC236}">
                <a16:creationId xmlns:a16="http://schemas.microsoft.com/office/drawing/2014/main" id="{98A949D4-EDA6-409A-B86F-7ADB6031F325}"/>
              </a:ext>
            </a:extLst>
          </p:cNvPr>
          <p:cNvSpPr/>
          <p:nvPr/>
        </p:nvSpPr>
        <p:spPr>
          <a:xfrm>
            <a:off x="9134476" y="5550084"/>
            <a:ext cx="1581149" cy="812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t>6-4 BC (?)</a:t>
            </a:r>
          </a:p>
          <a:p>
            <a:pPr algn="ctr"/>
            <a:endParaRPr lang="en-US" dirty="0"/>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C0D4-58F1-4C6C-8FB6-3EA04AFD50F5}"/>
              </a:ext>
            </a:extLst>
          </p:cNvPr>
          <p:cNvSpPr>
            <a:spLocks noGrp="1"/>
          </p:cNvSpPr>
          <p:nvPr>
            <p:ph type="title"/>
          </p:nvPr>
        </p:nvSpPr>
        <p:spPr/>
        <p:txBody>
          <a:bodyPr/>
          <a:lstStyle/>
          <a:p>
            <a:r>
              <a:rPr lang="en-US" dirty="0"/>
              <a:t>Between the Testaments (Dan. 8:3-8) </a:t>
            </a:r>
          </a:p>
        </p:txBody>
      </p:sp>
      <p:sp>
        <p:nvSpPr>
          <p:cNvPr id="3" name="Content Placeholder 2">
            <a:extLst>
              <a:ext uri="{FF2B5EF4-FFF2-40B4-BE49-F238E27FC236}">
                <a16:creationId xmlns:a16="http://schemas.microsoft.com/office/drawing/2014/main" id="{EE4AF0E6-4F9E-41EF-8706-FF912BC3FFF4}"/>
              </a:ext>
            </a:extLst>
          </p:cNvPr>
          <p:cNvSpPr>
            <a:spLocks noGrp="1"/>
          </p:cNvSpPr>
          <p:nvPr>
            <p:ph idx="1"/>
          </p:nvPr>
        </p:nvSpPr>
        <p:spPr/>
        <p:txBody>
          <a:bodyPr/>
          <a:lstStyle/>
          <a:p>
            <a:r>
              <a:rPr lang="en-US" sz="3200"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hlinkClick r:id="rId2" tooltip="slide3"/>
              </a:rPr>
              <a:t>7 And I saw him confronting the ram; he was moved with rage</a:t>
            </a:r>
            <a:r>
              <a:rPr lang="en-US" sz="3200"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 against him, attacked the ram, and broke his two horns. There was no power in the ram to withstand him, but he cast him down to the ground and trampled him; and there was no one that could deliver the ram from his hand. 8 Therefore the male goat grew very great; but when he became strong, the large horn was broken, and </a:t>
            </a:r>
            <a:r>
              <a:rPr lang="en-US" sz="3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 place of it four notable ones came up toward the four winds of heaven.</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4759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Persian Post-Exilic Period</a:t>
            </a:r>
            <a:br>
              <a:rPr lang="en-US" dirty="0"/>
            </a:br>
            <a:r>
              <a:rPr lang="en-US" dirty="0"/>
              <a:t>536-331 B.C.</a:t>
            </a:r>
          </a:p>
        </p:txBody>
      </p:sp>
      <p:sp>
        <p:nvSpPr>
          <p:cNvPr id="3" name="Content Placeholder 2"/>
          <p:cNvSpPr>
            <a:spLocks noGrp="1"/>
          </p:cNvSpPr>
          <p:nvPr>
            <p:ph idx="1"/>
          </p:nvPr>
        </p:nvSpPr>
        <p:spPr>
          <a:xfrm>
            <a:off x="838200" y="1850065"/>
            <a:ext cx="5562600" cy="5007934"/>
          </a:xfrm>
        </p:spPr>
        <p:txBody>
          <a:bodyPr/>
          <a:lstStyle/>
          <a:p>
            <a:r>
              <a:rPr lang="en-US" dirty="0"/>
              <a:t>Aramaic language (Semitic)</a:t>
            </a:r>
          </a:p>
          <a:p>
            <a:r>
              <a:rPr lang="en-US" dirty="0"/>
              <a:t>Possibly synagogue (no temple or sacrifices)</a:t>
            </a:r>
          </a:p>
          <a:p>
            <a:r>
              <a:rPr lang="en-US" dirty="0"/>
              <a:t>Book of Daniel</a:t>
            </a:r>
          </a:p>
          <a:p>
            <a:pPr lvl="1"/>
            <a:r>
              <a:rPr lang="en-US" dirty="0"/>
              <a:t>Chest and Arms of Silver</a:t>
            </a:r>
          </a:p>
          <a:p>
            <a:pPr lvl="1"/>
            <a:r>
              <a:rPr lang="en-US" dirty="0"/>
              <a:t>Bear</a:t>
            </a:r>
          </a:p>
          <a:p>
            <a:pPr lvl="1"/>
            <a:r>
              <a:rPr lang="en-US" dirty="0"/>
              <a:t>Ram</a:t>
            </a:r>
          </a:p>
        </p:txBody>
      </p:sp>
      <p:pic>
        <p:nvPicPr>
          <p:cNvPr id="11266" name="Picture 2" descr="http://www.livius.org/a/1/iran/darius.JPG"/>
          <p:cNvPicPr>
            <a:picLocks noChangeAspect="1" noChangeArrowheads="1"/>
          </p:cNvPicPr>
          <p:nvPr/>
        </p:nvPicPr>
        <p:blipFill>
          <a:blip r:embed="rId2" cstate="print"/>
          <a:srcRect/>
          <a:stretch>
            <a:fillRect/>
          </a:stretch>
        </p:blipFill>
        <p:spPr bwMode="auto">
          <a:xfrm>
            <a:off x="6629400" y="1473200"/>
            <a:ext cx="4038600" cy="5384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886BA-939B-4451-8098-BA6DCB345044}"/>
              </a:ext>
            </a:extLst>
          </p:cNvPr>
          <p:cNvSpPr>
            <a:spLocks noGrp="1"/>
          </p:cNvSpPr>
          <p:nvPr>
            <p:ph type="title"/>
          </p:nvPr>
        </p:nvSpPr>
        <p:spPr/>
        <p:txBody>
          <a:bodyPr/>
          <a:lstStyle/>
          <a:p>
            <a:r>
              <a:rPr lang="en-US" dirty="0"/>
              <a:t>Cyrus Cylinder (538 BC)</a:t>
            </a:r>
          </a:p>
        </p:txBody>
      </p:sp>
      <p:pic>
        <p:nvPicPr>
          <p:cNvPr id="5" name="Content Placeholder 4" descr="A close up of a stone&#10;&#10;Description automatically generated with low confidence">
            <a:extLst>
              <a:ext uri="{FF2B5EF4-FFF2-40B4-BE49-F238E27FC236}">
                <a16:creationId xmlns:a16="http://schemas.microsoft.com/office/drawing/2014/main" id="{1D9BB98F-1E51-4C42-AA79-AF8CDC5BD5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5363" y="1929797"/>
            <a:ext cx="4559785" cy="4351338"/>
          </a:xfrm>
        </p:spPr>
      </p:pic>
      <p:sp>
        <p:nvSpPr>
          <p:cNvPr id="6" name="Rectangle 5">
            <a:extLst>
              <a:ext uri="{FF2B5EF4-FFF2-40B4-BE49-F238E27FC236}">
                <a16:creationId xmlns:a16="http://schemas.microsoft.com/office/drawing/2014/main" id="{1B4483D6-96B1-4A54-A985-2F8EB47AAAB8}"/>
              </a:ext>
            </a:extLst>
          </p:cNvPr>
          <p:cNvSpPr/>
          <p:nvPr/>
        </p:nvSpPr>
        <p:spPr>
          <a:xfrm>
            <a:off x="1616149" y="2062716"/>
            <a:ext cx="4646428" cy="3189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Now in British Museum: Records the decree of Cyrus the Great (of Persia) to allow Jews to return to Jerusalem. First return was under Zerubbabel, 538  BC(?). </a:t>
            </a:r>
          </a:p>
          <a:p>
            <a:pPr algn="ctr"/>
            <a:r>
              <a:rPr lang="en-US" sz="2400" dirty="0"/>
              <a:t>(Ref. Ezra 1:1-3; 2; 3)</a:t>
            </a:r>
          </a:p>
          <a:p>
            <a:pPr algn="ctr"/>
            <a:endParaRPr lang="en-US" sz="2400" dirty="0"/>
          </a:p>
        </p:txBody>
      </p:sp>
    </p:spTree>
    <p:extLst>
      <p:ext uri="{BB962C8B-B14F-4D97-AF65-F5344CB8AC3E}">
        <p14:creationId xmlns:p14="http://schemas.microsoft.com/office/powerpoint/2010/main" val="2799330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EFF5-7E79-4FD3-99CC-28842C677152}"/>
              </a:ext>
            </a:extLst>
          </p:cNvPr>
          <p:cNvSpPr>
            <a:spLocks noGrp="1"/>
          </p:cNvSpPr>
          <p:nvPr>
            <p:ph type="title"/>
          </p:nvPr>
        </p:nvSpPr>
        <p:spPr>
          <a:xfrm>
            <a:off x="838200" y="365125"/>
            <a:ext cx="10515600" cy="780011"/>
          </a:xfrm>
        </p:spPr>
        <p:txBody>
          <a:bodyPr/>
          <a:lstStyle/>
          <a:p>
            <a:r>
              <a:rPr lang="en-US" dirty="0"/>
              <a:t>Cyrus Prophecies in Isaiah (c. 740 BC (?))</a:t>
            </a:r>
          </a:p>
        </p:txBody>
      </p:sp>
      <p:sp>
        <p:nvSpPr>
          <p:cNvPr id="3" name="Content Placeholder 2">
            <a:extLst>
              <a:ext uri="{FF2B5EF4-FFF2-40B4-BE49-F238E27FC236}">
                <a16:creationId xmlns:a16="http://schemas.microsoft.com/office/drawing/2014/main" id="{6768BF52-EE72-42A5-AABB-5E53A0681951}"/>
              </a:ext>
            </a:extLst>
          </p:cNvPr>
          <p:cNvSpPr>
            <a:spLocks noGrp="1"/>
          </p:cNvSpPr>
          <p:nvPr>
            <p:ph idx="1"/>
          </p:nvPr>
        </p:nvSpPr>
        <p:spPr>
          <a:xfrm>
            <a:off x="487110" y="1435693"/>
            <a:ext cx="10866690" cy="4741270"/>
          </a:xfrm>
        </p:spPr>
        <p:txBody>
          <a:bodyPr/>
          <a:lstStyle/>
          <a:p>
            <a:r>
              <a:rPr lang="en-US" i="1" dirty="0">
                <a:solidFill>
                  <a:srgbClr val="002060"/>
                </a:solidFill>
              </a:rPr>
              <a:t>Isa. 44:28&gt;&gt; “It is I who says of </a:t>
            </a:r>
            <a:r>
              <a:rPr lang="en-US" b="1" i="1" dirty="0">
                <a:solidFill>
                  <a:srgbClr val="FF0000"/>
                </a:solidFill>
              </a:rPr>
              <a:t>Cyrus</a:t>
            </a:r>
            <a:r>
              <a:rPr lang="en-US" i="1" dirty="0">
                <a:solidFill>
                  <a:srgbClr val="002060"/>
                </a:solidFill>
              </a:rPr>
              <a:t>, ‘He is My shepherd! And he will perform all My desire.’ and he declares of Jerusalem, “She will be built, and of the temple, ‘Your foundation will be laid.’”</a:t>
            </a:r>
          </a:p>
          <a:p>
            <a:r>
              <a:rPr lang="en-US" i="1" dirty="0">
                <a:solidFill>
                  <a:srgbClr val="002060"/>
                </a:solidFill>
              </a:rPr>
              <a:t>Isa. 45: 1&gt;&gt;Thus says the LORD </a:t>
            </a:r>
            <a:r>
              <a:rPr lang="en-US" b="1" i="1" dirty="0">
                <a:solidFill>
                  <a:srgbClr val="FF0000"/>
                </a:solidFill>
              </a:rPr>
              <a:t>to Cyrus His anointed</a:t>
            </a:r>
            <a:r>
              <a:rPr lang="en-US" i="1">
                <a:solidFill>
                  <a:srgbClr val="002060"/>
                </a:solidFill>
              </a:rPr>
              <a:t>, whom </a:t>
            </a:r>
            <a:r>
              <a:rPr lang="en-US" i="1" dirty="0">
                <a:solidFill>
                  <a:srgbClr val="002060"/>
                </a:solidFill>
              </a:rPr>
              <a:t>I have taken by the right hand, to subdue nations before him, and to loose the lions for kings, to open doors before him so that gates will not be shut: I will go before you and make the rough places smooth; and I will give you the treasures of the darkness, and hidden wealth of secret places, in order that you may know it is I, the LORD, the God of Israel, Who calls you by your name. </a:t>
            </a:r>
          </a:p>
        </p:txBody>
      </p:sp>
    </p:spTree>
    <p:extLst>
      <p:ext uri="{BB962C8B-B14F-4D97-AF65-F5344CB8AC3E}">
        <p14:creationId xmlns:p14="http://schemas.microsoft.com/office/powerpoint/2010/main" val="2698050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C454-7435-4371-B3AE-836BB491DAD6}"/>
              </a:ext>
            </a:extLst>
          </p:cNvPr>
          <p:cNvSpPr>
            <a:spLocks noGrp="1"/>
          </p:cNvSpPr>
          <p:nvPr>
            <p:ph type="title"/>
          </p:nvPr>
        </p:nvSpPr>
        <p:spPr>
          <a:xfrm>
            <a:off x="838200" y="365125"/>
            <a:ext cx="10515600" cy="921415"/>
          </a:xfrm>
        </p:spPr>
        <p:txBody>
          <a:bodyPr/>
          <a:lstStyle/>
          <a:p>
            <a:r>
              <a:rPr lang="en-US" dirty="0"/>
              <a:t>Remnant of Israel in Jerusalem</a:t>
            </a:r>
          </a:p>
        </p:txBody>
      </p:sp>
      <p:sp>
        <p:nvSpPr>
          <p:cNvPr id="3" name="Content Placeholder 2">
            <a:extLst>
              <a:ext uri="{FF2B5EF4-FFF2-40B4-BE49-F238E27FC236}">
                <a16:creationId xmlns:a16="http://schemas.microsoft.com/office/drawing/2014/main" id="{BC921A5A-19B3-42B5-8480-56FC759E28C4}"/>
              </a:ext>
            </a:extLst>
          </p:cNvPr>
          <p:cNvSpPr>
            <a:spLocks noGrp="1"/>
          </p:cNvSpPr>
          <p:nvPr>
            <p:ph idx="1"/>
          </p:nvPr>
        </p:nvSpPr>
        <p:spPr>
          <a:xfrm>
            <a:off x="838200" y="1637414"/>
            <a:ext cx="10515600" cy="4539549"/>
          </a:xfrm>
        </p:spPr>
        <p:txBody>
          <a:bodyPr/>
          <a:lstStyle/>
          <a:p>
            <a:r>
              <a:rPr lang="en-US" dirty="0"/>
              <a:t>First return lead by Zerubbabel (Ezra 1-3)</a:t>
            </a:r>
          </a:p>
          <a:p>
            <a:r>
              <a:rPr lang="en-US" dirty="0"/>
              <a:t>Rebuild the temple (Ezra 6,  c. 620 BC)</a:t>
            </a:r>
          </a:p>
          <a:p>
            <a:r>
              <a:rPr lang="en-US" dirty="0"/>
              <a:t>Reading of the Law </a:t>
            </a:r>
          </a:p>
          <a:p>
            <a:r>
              <a:rPr lang="en-US" dirty="0"/>
              <a:t>Rebuild the walls (Neh. 3-5)</a:t>
            </a:r>
          </a:p>
          <a:p>
            <a:r>
              <a:rPr lang="en-US" dirty="0"/>
              <a:t>Books of Ezra, Nehemiah, Esther, Haggai</a:t>
            </a:r>
          </a:p>
        </p:txBody>
      </p:sp>
    </p:spTree>
    <p:extLst>
      <p:ext uri="{BB962C8B-B14F-4D97-AF65-F5344CB8AC3E}">
        <p14:creationId xmlns:p14="http://schemas.microsoft.com/office/powerpoint/2010/main" val="1733106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60CEE-0856-4AD8-9966-1CA5DBDCD87C}"/>
              </a:ext>
            </a:extLst>
          </p:cNvPr>
          <p:cNvSpPr>
            <a:spLocks noGrp="1"/>
          </p:cNvSpPr>
          <p:nvPr>
            <p:ph type="title"/>
          </p:nvPr>
        </p:nvSpPr>
        <p:spPr/>
        <p:txBody>
          <a:bodyPr/>
          <a:lstStyle/>
          <a:p>
            <a:r>
              <a:rPr lang="en-US" dirty="0"/>
              <a:t>Significant Persian Events</a:t>
            </a:r>
          </a:p>
        </p:txBody>
      </p:sp>
      <p:sp>
        <p:nvSpPr>
          <p:cNvPr id="3" name="Content Placeholder 2">
            <a:extLst>
              <a:ext uri="{FF2B5EF4-FFF2-40B4-BE49-F238E27FC236}">
                <a16:creationId xmlns:a16="http://schemas.microsoft.com/office/drawing/2014/main" id="{18947A06-188A-4486-8B1D-A900E468B9B3}"/>
              </a:ext>
            </a:extLst>
          </p:cNvPr>
          <p:cNvSpPr>
            <a:spLocks noGrp="1"/>
          </p:cNvSpPr>
          <p:nvPr>
            <p:ph idx="1"/>
          </p:nvPr>
        </p:nvSpPr>
        <p:spPr>
          <a:xfrm>
            <a:off x="838200" y="1690687"/>
            <a:ext cx="10515600" cy="4486275"/>
          </a:xfrm>
        </p:spPr>
        <p:txBody>
          <a:bodyPr>
            <a:normAutofit lnSpcReduction="10000"/>
          </a:bodyPr>
          <a:lstStyle/>
          <a:p>
            <a:r>
              <a:rPr lang="en-US" sz="3200" dirty="0">
                <a:solidFill>
                  <a:srgbClr val="FF0000"/>
                </a:solidFill>
              </a:rPr>
              <a:t>Cyrus</a:t>
            </a:r>
            <a:r>
              <a:rPr lang="en-US" sz="3200" dirty="0"/>
              <a:t> (the Great) allows Jews to return (539 BC) </a:t>
            </a:r>
          </a:p>
          <a:p>
            <a:r>
              <a:rPr lang="en-US" sz="3200" dirty="0">
                <a:solidFill>
                  <a:srgbClr val="FF0000"/>
                </a:solidFill>
              </a:rPr>
              <a:t>Darius I</a:t>
            </a:r>
            <a:r>
              <a:rPr lang="en-US" sz="3200" dirty="0"/>
              <a:t> defeated at Mount Athos and Marathon (490 BC)</a:t>
            </a:r>
          </a:p>
          <a:p>
            <a:r>
              <a:rPr lang="en-US" sz="3200" dirty="0"/>
              <a:t>Xerxes I (Ahasuerus, Esther 1-2) bridged the Hellespont but defeated at </a:t>
            </a:r>
            <a:r>
              <a:rPr lang="en-US" sz="3200" b="1" dirty="0">
                <a:solidFill>
                  <a:srgbClr val="FF0000"/>
                </a:solidFill>
              </a:rPr>
              <a:t>Thermopylae (Spartan 300) </a:t>
            </a:r>
            <a:r>
              <a:rPr lang="en-US" sz="3200" dirty="0"/>
              <a:t> and at </a:t>
            </a:r>
            <a:r>
              <a:rPr lang="en-US" sz="3200" b="1" dirty="0">
                <a:solidFill>
                  <a:srgbClr val="FF0000"/>
                </a:solidFill>
              </a:rPr>
              <a:t>Salamis</a:t>
            </a:r>
            <a:r>
              <a:rPr lang="en-US" sz="3200" dirty="0"/>
              <a:t> (naval battle)  (480 BC)</a:t>
            </a:r>
          </a:p>
          <a:p>
            <a:r>
              <a:rPr lang="en-US" sz="3200" dirty="0"/>
              <a:t>Xerxes I defeated at Mycale and </a:t>
            </a:r>
            <a:r>
              <a:rPr lang="en-US" sz="3200" dirty="0" err="1"/>
              <a:t>Plataca</a:t>
            </a:r>
            <a:r>
              <a:rPr lang="en-US" sz="3200" dirty="0"/>
              <a:t> (479 BC)</a:t>
            </a:r>
          </a:p>
          <a:p>
            <a:pPr lvl="1"/>
            <a:r>
              <a:rPr lang="en-US" sz="3200" b="1" dirty="0">
                <a:solidFill>
                  <a:srgbClr val="FF0000"/>
                </a:solidFill>
              </a:rPr>
              <a:t>Ezra</a:t>
            </a:r>
            <a:r>
              <a:rPr lang="en-US" sz="3200" dirty="0"/>
              <a:t> restores the law in Jerusalem (457 BC)</a:t>
            </a:r>
          </a:p>
          <a:p>
            <a:pPr lvl="1"/>
            <a:r>
              <a:rPr lang="en-US" sz="3200" b="1" dirty="0">
                <a:solidFill>
                  <a:srgbClr val="FF0000"/>
                </a:solidFill>
              </a:rPr>
              <a:t>Nehemiah</a:t>
            </a:r>
            <a:r>
              <a:rPr lang="en-US" sz="3200" dirty="0"/>
              <a:t> builds walls of Jerusalem (444 BC) </a:t>
            </a:r>
          </a:p>
          <a:p>
            <a:r>
              <a:rPr lang="en-US" b="1" dirty="0">
                <a:solidFill>
                  <a:srgbClr val="FF0000"/>
                </a:solidFill>
              </a:rPr>
              <a:t>Darius III </a:t>
            </a:r>
            <a:r>
              <a:rPr lang="en-US" dirty="0"/>
              <a:t>defeated by </a:t>
            </a:r>
            <a:r>
              <a:rPr lang="en-US" b="1" dirty="0">
                <a:solidFill>
                  <a:srgbClr val="FF0000"/>
                </a:solidFill>
              </a:rPr>
              <a:t>Alexander the Great </a:t>
            </a:r>
            <a:r>
              <a:rPr lang="en-US" dirty="0"/>
              <a:t>(331 BC)</a:t>
            </a:r>
          </a:p>
          <a:p>
            <a:endParaRPr lang="en-US" dirty="0"/>
          </a:p>
        </p:txBody>
      </p:sp>
    </p:spTree>
    <p:extLst>
      <p:ext uri="{BB962C8B-B14F-4D97-AF65-F5344CB8AC3E}">
        <p14:creationId xmlns:p14="http://schemas.microsoft.com/office/powerpoint/2010/main" val="2561922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E90C-1468-475A-8716-BCEBF0C2A004}"/>
              </a:ext>
            </a:extLst>
          </p:cNvPr>
          <p:cNvSpPr>
            <a:spLocks noGrp="1"/>
          </p:cNvSpPr>
          <p:nvPr>
            <p:ph type="title"/>
          </p:nvPr>
        </p:nvSpPr>
        <p:spPr>
          <a:xfrm>
            <a:off x="838200" y="365125"/>
            <a:ext cx="10515600" cy="740661"/>
          </a:xfrm>
        </p:spPr>
        <p:txBody>
          <a:bodyPr/>
          <a:lstStyle/>
          <a:p>
            <a:r>
              <a:rPr lang="en-US" dirty="0"/>
              <a:t>The Rise of Macedonia</a:t>
            </a:r>
          </a:p>
        </p:txBody>
      </p:sp>
      <p:sp>
        <p:nvSpPr>
          <p:cNvPr id="3" name="Content Placeholder 2">
            <a:extLst>
              <a:ext uri="{FF2B5EF4-FFF2-40B4-BE49-F238E27FC236}">
                <a16:creationId xmlns:a16="http://schemas.microsoft.com/office/drawing/2014/main" id="{95CF5B19-30C2-4F57-86AC-AEF563AAAD76}"/>
              </a:ext>
            </a:extLst>
          </p:cNvPr>
          <p:cNvSpPr>
            <a:spLocks noGrp="1"/>
          </p:cNvSpPr>
          <p:nvPr>
            <p:ph idx="1"/>
          </p:nvPr>
        </p:nvSpPr>
        <p:spPr>
          <a:xfrm>
            <a:off x="838200" y="1219200"/>
            <a:ext cx="10515600" cy="4957763"/>
          </a:xfrm>
        </p:spPr>
        <p:txBody>
          <a:bodyPr>
            <a:normAutofit lnSpcReduction="10000"/>
          </a:bodyPr>
          <a:lstStyle/>
          <a:p>
            <a:r>
              <a:rPr lang="en-US" dirty="0"/>
              <a:t>The Macedonians were a primitive people from the north of Greece.</a:t>
            </a:r>
          </a:p>
          <a:p>
            <a:r>
              <a:rPr lang="en-US" dirty="0"/>
              <a:t>Philip II took his throne in 359 BC, and reorganized the army, using great wealth from silver mines.</a:t>
            </a:r>
          </a:p>
          <a:p>
            <a:pPr lvl="1"/>
            <a:r>
              <a:rPr lang="en-US" dirty="0"/>
              <a:t>Perfected the “Macedonian Phalanx”</a:t>
            </a:r>
          </a:p>
          <a:p>
            <a:pPr lvl="1"/>
            <a:r>
              <a:rPr lang="en-US" dirty="0"/>
              <a:t>He greatly admired Greek culture and </a:t>
            </a:r>
          </a:p>
          <a:p>
            <a:pPr marL="457200" lvl="1" indent="0">
              <a:buNone/>
            </a:pPr>
            <a:r>
              <a:rPr lang="en-US" dirty="0"/>
              <a:t>   wanted to unify the land. </a:t>
            </a:r>
          </a:p>
          <a:p>
            <a:r>
              <a:rPr lang="en-US" dirty="0"/>
              <a:t>The Macedonians quickly conquered every </a:t>
            </a:r>
          </a:p>
          <a:p>
            <a:pPr marL="0" indent="0">
              <a:buNone/>
            </a:pPr>
            <a:r>
              <a:rPr lang="en-US" dirty="0"/>
              <a:t>    major city-state in Greece, many weakened after years of in-fighting.</a:t>
            </a:r>
          </a:p>
          <a:p>
            <a:pPr marL="0" indent="0">
              <a:buNone/>
            </a:pPr>
            <a:r>
              <a:rPr lang="en-US" dirty="0"/>
              <a:t>	- Was generous to those who surrendered, allowed local rule</a:t>
            </a:r>
          </a:p>
          <a:p>
            <a:r>
              <a:rPr lang="en-US" dirty="0"/>
              <a:t>Philip’s conquests might have continued, but he was assassinated in 336 BC by a trusted bodyguard,  and his plans for conquest fell to </a:t>
            </a:r>
            <a:r>
              <a:rPr lang="en-US"/>
              <a:t>his 20-year </a:t>
            </a:r>
            <a:r>
              <a:rPr lang="en-US" dirty="0"/>
              <a:t>old son </a:t>
            </a:r>
            <a:r>
              <a:rPr lang="en-US" b="1" dirty="0">
                <a:solidFill>
                  <a:srgbClr val="FF0000"/>
                </a:solidFill>
              </a:rPr>
              <a:t>Alexander. </a:t>
            </a:r>
          </a:p>
        </p:txBody>
      </p:sp>
      <p:pic>
        <p:nvPicPr>
          <p:cNvPr id="5" name="Picture 4" descr="A picture containing dark&#10;&#10;Description automatically generated">
            <a:extLst>
              <a:ext uri="{FF2B5EF4-FFF2-40B4-BE49-F238E27FC236}">
                <a16:creationId xmlns:a16="http://schemas.microsoft.com/office/drawing/2014/main" id="{AFED5D8F-0D3E-48BA-8AC3-653E3BF42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818" y="1977075"/>
            <a:ext cx="2028825" cy="2228850"/>
          </a:xfrm>
          <a:prstGeom prst="rect">
            <a:avLst/>
          </a:prstGeom>
        </p:spPr>
      </p:pic>
    </p:spTree>
    <p:extLst>
      <p:ext uri="{BB962C8B-B14F-4D97-AF65-F5344CB8AC3E}">
        <p14:creationId xmlns:p14="http://schemas.microsoft.com/office/powerpoint/2010/main" val="3279718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a:extLst>
              <a:ext uri="{FF2B5EF4-FFF2-40B4-BE49-F238E27FC236}">
                <a16:creationId xmlns:a16="http://schemas.microsoft.com/office/drawing/2014/main" id="{2BB795E4-9A2B-4FAB-9530-9EF031DEACB5}"/>
              </a:ext>
            </a:extLst>
          </p:cNvPr>
          <p:cNvSpPr txBox="1">
            <a:spLocks noChangeArrowheads="1"/>
          </p:cNvSpPr>
          <p:nvPr/>
        </p:nvSpPr>
        <p:spPr bwMode="auto">
          <a:xfrm>
            <a:off x="2286001" y="4953000"/>
            <a:ext cx="5591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a:solidFill>
                  <a:srgbClr val="000099"/>
                </a:solidFill>
                <a:latin typeface="Comic Sans MS" panose="030F0702030302020204" pitchFamily="66" charset="0"/>
              </a:rPr>
              <a:t>Alexander the Great</a:t>
            </a:r>
          </a:p>
        </p:txBody>
      </p:sp>
      <p:pic>
        <p:nvPicPr>
          <p:cNvPr id="197639" name="Picture 7">
            <a:extLst>
              <a:ext uri="{FF2B5EF4-FFF2-40B4-BE49-F238E27FC236}">
                <a16:creationId xmlns:a16="http://schemas.microsoft.com/office/drawing/2014/main" id="{19798BC0-2A7D-4E2E-BD69-847A17452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762000"/>
            <a:ext cx="3810000" cy="3619500"/>
          </a:xfrm>
          <a:prstGeom prst="rect">
            <a:avLst/>
          </a:prstGeom>
          <a:noFill/>
          <a:extLst>
            <a:ext uri="{909E8E84-426E-40DD-AFC4-6F175D3DCCD1}">
              <a14:hiddenFill xmlns:a14="http://schemas.microsoft.com/office/drawing/2010/main">
                <a:solidFill>
                  <a:srgbClr val="FFFFFF"/>
                </a:solidFill>
              </a14:hiddenFill>
            </a:ext>
          </a:extLst>
        </p:spPr>
      </p:pic>
      <p:sp>
        <p:nvSpPr>
          <p:cNvPr id="197640" name="Text Box 8">
            <a:extLst>
              <a:ext uri="{FF2B5EF4-FFF2-40B4-BE49-F238E27FC236}">
                <a16:creationId xmlns:a16="http://schemas.microsoft.com/office/drawing/2014/main" id="{22F04970-F43A-4DF5-A7FF-E5C3A1E00811}"/>
              </a:ext>
            </a:extLst>
          </p:cNvPr>
          <p:cNvSpPr txBox="1">
            <a:spLocks noChangeArrowheads="1"/>
          </p:cNvSpPr>
          <p:nvPr/>
        </p:nvSpPr>
        <p:spPr bwMode="auto">
          <a:xfrm>
            <a:off x="1828800" y="762001"/>
            <a:ext cx="4343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Although some early Greek city states had democracies, a powerful monarchy gained dominance in the 4</a:t>
            </a:r>
            <a:r>
              <a:rPr lang="en-US" altLang="en-US" baseline="30000">
                <a:latin typeface="Arial" panose="020B0604020202020204" pitchFamily="34" charset="0"/>
              </a:rPr>
              <a:t>th</a:t>
            </a:r>
            <a:r>
              <a:rPr lang="en-US" altLang="en-US">
                <a:latin typeface="Arial" panose="020B0604020202020204" pitchFamily="34" charset="0"/>
              </a:rPr>
              <a:t> century B.C.  Under their greatest king Alexander III, the Greeks conquered most of the Middle East.  Greek influence and  the Greek language spread with it.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Hellenistic Period</a:t>
            </a:r>
            <a:br>
              <a:rPr lang="en-US" dirty="0"/>
            </a:br>
            <a:r>
              <a:rPr lang="en-US" dirty="0"/>
              <a:t>332 – 63 B.C.</a:t>
            </a:r>
          </a:p>
        </p:txBody>
      </p:sp>
      <p:sp>
        <p:nvSpPr>
          <p:cNvPr id="3" name="Content Placeholder 2"/>
          <p:cNvSpPr>
            <a:spLocks noGrp="1"/>
          </p:cNvSpPr>
          <p:nvPr>
            <p:ph idx="1"/>
          </p:nvPr>
        </p:nvSpPr>
        <p:spPr>
          <a:xfrm>
            <a:off x="1020726" y="1935126"/>
            <a:ext cx="5456274" cy="4922874"/>
          </a:xfrm>
        </p:spPr>
        <p:txBody>
          <a:bodyPr>
            <a:normAutofit fontScale="92500" lnSpcReduction="10000"/>
          </a:bodyPr>
          <a:lstStyle/>
          <a:p>
            <a:r>
              <a:rPr lang="en-US" dirty="0"/>
              <a:t>Alexander the Great of Macedon (356 – 323 BC)</a:t>
            </a:r>
          </a:p>
          <a:p>
            <a:pPr lvl="1"/>
            <a:r>
              <a:rPr lang="en-US" dirty="0"/>
              <a:t>Aristotle was his tutor</a:t>
            </a:r>
          </a:p>
          <a:p>
            <a:pPr lvl="2"/>
            <a:r>
              <a:rPr lang="en-US" dirty="0"/>
              <a:t>Inherited kingdom from Phillip II</a:t>
            </a:r>
          </a:p>
          <a:p>
            <a:pPr lvl="3"/>
            <a:r>
              <a:rPr lang="en-US" dirty="0"/>
              <a:t>Mother was Olympias who told him he was a demi-god (of Zeus) </a:t>
            </a:r>
          </a:p>
          <a:p>
            <a:pPr lvl="2"/>
            <a:r>
              <a:rPr lang="en-US" dirty="0"/>
              <a:t>Strong and well-trained army</a:t>
            </a:r>
          </a:p>
          <a:p>
            <a:pPr lvl="1"/>
            <a:r>
              <a:rPr lang="en-US" dirty="0"/>
              <a:t>Defeated Persian Empire</a:t>
            </a:r>
          </a:p>
          <a:p>
            <a:pPr lvl="2"/>
            <a:r>
              <a:rPr lang="en-US" dirty="0"/>
              <a:t>Death at age 33</a:t>
            </a:r>
          </a:p>
          <a:p>
            <a:pPr lvl="2"/>
            <a:r>
              <a:rPr lang="en-US" dirty="0"/>
              <a:t>Kingdom divided into 4 parts among his generals (e.g., </a:t>
            </a:r>
            <a:r>
              <a:rPr lang="en-US" b="1" dirty="0" err="1">
                <a:solidFill>
                  <a:srgbClr val="FF0000"/>
                </a:solidFill>
              </a:rPr>
              <a:t>Seleucus</a:t>
            </a:r>
            <a:r>
              <a:rPr lang="en-US" b="1" dirty="0">
                <a:solidFill>
                  <a:srgbClr val="FF0000"/>
                </a:solidFill>
              </a:rPr>
              <a:t>, Ptolemy</a:t>
            </a:r>
            <a:r>
              <a:rPr lang="en-US" dirty="0"/>
              <a:t>)</a:t>
            </a:r>
          </a:p>
          <a:p>
            <a:r>
              <a:rPr lang="en-US" dirty="0"/>
              <a:t>Book of Daniel</a:t>
            </a:r>
          </a:p>
          <a:p>
            <a:pPr lvl="1"/>
            <a:r>
              <a:rPr lang="en-US" dirty="0"/>
              <a:t>Belt and Thighs of Bronze</a:t>
            </a:r>
          </a:p>
          <a:p>
            <a:pPr lvl="1"/>
            <a:r>
              <a:rPr lang="en-US" dirty="0"/>
              <a:t>Leopard</a:t>
            </a:r>
          </a:p>
          <a:p>
            <a:pPr lvl="1"/>
            <a:r>
              <a:rPr lang="en-US" dirty="0"/>
              <a:t>Goat</a:t>
            </a:r>
          </a:p>
        </p:txBody>
      </p:sp>
      <p:pic>
        <p:nvPicPr>
          <p:cNvPr id="10242" name="Picture 2" descr="http://www.buzzle.com/images/people/military-leaders/alexander-the-great.jpg"/>
          <p:cNvPicPr>
            <a:picLocks noChangeAspect="1" noChangeArrowheads="1"/>
          </p:cNvPicPr>
          <p:nvPr/>
        </p:nvPicPr>
        <p:blipFill>
          <a:blip r:embed="rId2" cstate="print"/>
          <a:srcRect/>
          <a:stretch>
            <a:fillRect/>
          </a:stretch>
        </p:blipFill>
        <p:spPr bwMode="auto">
          <a:xfrm>
            <a:off x="6821378" y="3129517"/>
            <a:ext cx="5079999" cy="3505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6FA5-D84A-4205-9337-8EAC4F490AD9}"/>
              </a:ext>
            </a:extLst>
          </p:cNvPr>
          <p:cNvSpPr>
            <a:spLocks noGrp="1"/>
          </p:cNvSpPr>
          <p:nvPr>
            <p:ph type="title"/>
          </p:nvPr>
        </p:nvSpPr>
        <p:spPr>
          <a:xfrm>
            <a:off x="838200" y="411481"/>
            <a:ext cx="10515600" cy="857250"/>
          </a:xfrm>
        </p:spPr>
        <p:txBody>
          <a:bodyPr>
            <a:normAutofit/>
          </a:bodyPr>
          <a:lstStyle/>
          <a:p>
            <a:r>
              <a:rPr lang="en-US" dirty="0"/>
              <a:t>Daniel 8:5-8, 21-22 re Alexander</a:t>
            </a:r>
          </a:p>
        </p:txBody>
      </p:sp>
      <p:sp>
        <p:nvSpPr>
          <p:cNvPr id="3" name="Content Placeholder 2">
            <a:extLst>
              <a:ext uri="{FF2B5EF4-FFF2-40B4-BE49-F238E27FC236}">
                <a16:creationId xmlns:a16="http://schemas.microsoft.com/office/drawing/2014/main" id="{AC16754F-27DA-4C12-8B66-05B6F65D2661}"/>
              </a:ext>
            </a:extLst>
          </p:cNvPr>
          <p:cNvSpPr>
            <a:spLocks noGrp="1"/>
          </p:cNvSpPr>
          <p:nvPr>
            <p:ph idx="1"/>
          </p:nvPr>
        </p:nvSpPr>
        <p:spPr>
          <a:xfrm>
            <a:off x="838200" y="1268731"/>
            <a:ext cx="10515600" cy="4908232"/>
          </a:xfrm>
        </p:spPr>
        <p:txBody>
          <a:bodyPr>
            <a:normAutofit fontScale="92500"/>
          </a:bodyPr>
          <a:lstStyle/>
          <a:p>
            <a:pPr algn="l"/>
            <a:r>
              <a:rPr lang="en-US" sz="2400" b="1" i="0" baseline="30000" dirty="0">
                <a:solidFill>
                  <a:srgbClr val="000000"/>
                </a:solidFill>
                <a:effectLst/>
                <a:latin typeface="system-ui"/>
              </a:rPr>
              <a:t>5 </a:t>
            </a:r>
            <a:r>
              <a:rPr lang="en-US" sz="2400" b="0" i="0" dirty="0">
                <a:solidFill>
                  <a:srgbClr val="000000"/>
                </a:solidFill>
                <a:effectLst/>
                <a:latin typeface="system-ui"/>
              </a:rPr>
              <a:t>And as I was considering, suddenly a </a:t>
            </a:r>
            <a:r>
              <a:rPr lang="en-US" sz="2400" b="1" i="0" dirty="0">
                <a:solidFill>
                  <a:srgbClr val="FF0000"/>
                </a:solidFill>
                <a:effectLst/>
                <a:latin typeface="system-ui"/>
              </a:rPr>
              <a:t>male goat came from the west</a:t>
            </a:r>
            <a:r>
              <a:rPr lang="en-US" sz="2400" b="0" i="0" dirty="0">
                <a:solidFill>
                  <a:srgbClr val="000000"/>
                </a:solidFill>
                <a:effectLst/>
                <a:latin typeface="system-ui"/>
              </a:rPr>
              <a:t>, across the surface of the whole earth, without touching the ground; and the goat </a:t>
            </a:r>
            <a:r>
              <a:rPr lang="en-US" sz="2400" b="0" i="1" dirty="0">
                <a:solidFill>
                  <a:srgbClr val="000000"/>
                </a:solidFill>
                <a:effectLst/>
                <a:latin typeface="system-ui"/>
              </a:rPr>
              <a:t>had</a:t>
            </a:r>
            <a:r>
              <a:rPr lang="en-US" sz="2400" b="0" i="0" dirty="0">
                <a:solidFill>
                  <a:srgbClr val="000000"/>
                </a:solidFill>
                <a:effectLst/>
                <a:latin typeface="system-ui"/>
              </a:rPr>
              <a:t> a notable horn between his eyes. </a:t>
            </a:r>
            <a:r>
              <a:rPr lang="en-US" sz="2400" b="1" i="0" baseline="30000" dirty="0">
                <a:solidFill>
                  <a:srgbClr val="000000"/>
                </a:solidFill>
                <a:effectLst/>
                <a:latin typeface="system-ui"/>
              </a:rPr>
              <a:t>6 </a:t>
            </a:r>
            <a:r>
              <a:rPr lang="en-US" sz="2400" b="0" i="0" dirty="0">
                <a:solidFill>
                  <a:srgbClr val="000000"/>
                </a:solidFill>
                <a:effectLst/>
                <a:latin typeface="system-ui"/>
              </a:rPr>
              <a:t>Then he came to the </a:t>
            </a:r>
            <a:r>
              <a:rPr lang="en-US" sz="2400" b="1" i="0" dirty="0">
                <a:solidFill>
                  <a:srgbClr val="FF0000"/>
                </a:solidFill>
                <a:effectLst/>
                <a:latin typeface="system-ui"/>
              </a:rPr>
              <a:t>ram that had two horns</a:t>
            </a:r>
            <a:r>
              <a:rPr lang="en-US" sz="2400" b="0" i="0" dirty="0">
                <a:solidFill>
                  <a:srgbClr val="000000"/>
                </a:solidFill>
                <a:effectLst/>
                <a:latin typeface="system-ui"/>
              </a:rPr>
              <a:t>, which I had seen standing beside the river, and ran at him with furious power. </a:t>
            </a:r>
            <a:r>
              <a:rPr lang="en-US" sz="2400" b="1" i="0" baseline="30000" dirty="0">
                <a:solidFill>
                  <a:srgbClr val="000000"/>
                </a:solidFill>
                <a:effectLst/>
                <a:latin typeface="system-ui"/>
              </a:rPr>
              <a:t>7 </a:t>
            </a:r>
            <a:r>
              <a:rPr lang="en-US" sz="2400" b="0" i="0" dirty="0">
                <a:solidFill>
                  <a:srgbClr val="000000"/>
                </a:solidFill>
                <a:effectLst/>
                <a:latin typeface="system-ui"/>
              </a:rPr>
              <a:t>And I saw him confronting the ram; he was moved with rage against him, </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2" tooltip="See footnote e"/>
              </a:rPr>
              <a:t>e</a:t>
            </a:r>
            <a:r>
              <a:rPr lang="en-US" sz="2400" b="0" i="0" baseline="30000" dirty="0">
                <a:solidFill>
                  <a:srgbClr val="000000"/>
                </a:solidFill>
                <a:effectLst/>
                <a:latin typeface="system-ui"/>
              </a:rPr>
              <a:t>]</a:t>
            </a:r>
            <a:r>
              <a:rPr lang="en-US" sz="2400" b="0" i="0" dirty="0">
                <a:solidFill>
                  <a:srgbClr val="000000"/>
                </a:solidFill>
                <a:effectLst/>
                <a:latin typeface="system-ui"/>
              </a:rPr>
              <a:t>attacked the ram, and broke his two horns. There was no power in the ram to withstand him, but he cast him down to the ground and trampled him; and there was no one that could deliver the ram from his hand.</a:t>
            </a:r>
          </a:p>
          <a:p>
            <a:pPr algn="l"/>
            <a:r>
              <a:rPr lang="en-US" sz="2400" b="1" i="0" baseline="30000" dirty="0">
                <a:solidFill>
                  <a:srgbClr val="000000"/>
                </a:solidFill>
                <a:effectLst/>
                <a:latin typeface="system-ui"/>
              </a:rPr>
              <a:t>8 </a:t>
            </a:r>
            <a:r>
              <a:rPr lang="en-US" sz="2400" b="0" i="0" dirty="0">
                <a:solidFill>
                  <a:srgbClr val="000000"/>
                </a:solidFill>
                <a:effectLst/>
                <a:latin typeface="system-ui"/>
              </a:rPr>
              <a:t>Therefore the male goat grew very great; but when he became strong, the large horn was broken, and in place of it four notable ones came up toward the four winds of heaven.</a:t>
            </a:r>
          </a:p>
          <a:p>
            <a:pPr algn="l"/>
            <a:r>
              <a:rPr lang="en-US" sz="2400" b="1" i="0" baseline="30000" dirty="0">
                <a:solidFill>
                  <a:srgbClr val="000000"/>
                </a:solidFill>
                <a:effectLst/>
                <a:latin typeface="system-ui"/>
              </a:rPr>
              <a:t>20 </a:t>
            </a:r>
            <a:r>
              <a:rPr lang="en-US" sz="2400" b="0" i="0" dirty="0">
                <a:solidFill>
                  <a:srgbClr val="000000"/>
                </a:solidFill>
                <a:effectLst/>
                <a:latin typeface="system-ui"/>
              </a:rPr>
              <a:t>The </a:t>
            </a:r>
            <a:r>
              <a:rPr lang="en-US" sz="2400" b="1" i="0" dirty="0">
                <a:solidFill>
                  <a:srgbClr val="FF0000"/>
                </a:solidFill>
                <a:effectLst/>
                <a:latin typeface="system-ui"/>
              </a:rPr>
              <a:t>ram which you saw, having the two horns</a:t>
            </a:r>
            <a:r>
              <a:rPr lang="en-US" sz="2400" b="0" i="0" dirty="0">
                <a:solidFill>
                  <a:srgbClr val="000000"/>
                </a:solidFill>
                <a:effectLst/>
                <a:latin typeface="system-ui"/>
              </a:rPr>
              <a:t>—</a:t>
            </a:r>
            <a:r>
              <a:rPr lang="en-US" sz="2400" b="0" i="1" dirty="0">
                <a:solidFill>
                  <a:srgbClr val="000000"/>
                </a:solidFill>
                <a:effectLst/>
                <a:latin typeface="system-ui"/>
              </a:rPr>
              <a:t>they are</a:t>
            </a:r>
            <a:r>
              <a:rPr lang="en-US" sz="2400" b="0" i="0" dirty="0">
                <a:solidFill>
                  <a:srgbClr val="000000"/>
                </a:solidFill>
                <a:effectLst/>
                <a:latin typeface="system-ui"/>
              </a:rPr>
              <a:t> the </a:t>
            </a:r>
            <a:r>
              <a:rPr lang="en-US" sz="2400" b="1" i="0" dirty="0">
                <a:solidFill>
                  <a:srgbClr val="FF0000"/>
                </a:solidFill>
                <a:effectLst/>
                <a:latin typeface="system-ui"/>
              </a:rPr>
              <a:t>kings of Media and Persia. </a:t>
            </a:r>
            <a:r>
              <a:rPr lang="en-US" sz="2400" b="1" i="0" baseline="30000" dirty="0">
                <a:solidFill>
                  <a:srgbClr val="000000"/>
                </a:solidFill>
                <a:effectLst/>
                <a:latin typeface="system-ui"/>
              </a:rPr>
              <a:t>21 </a:t>
            </a:r>
            <a:r>
              <a:rPr lang="en-US" sz="2400" b="0" i="0" dirty="0">
                <a:solidFill>
                  <a:srgbClr val="000000"/>
                </a:solidFill>
                <a:effectLst/>
                <a:latin typeface="system-ui"/>
              </a:rPr>
              <a:t>And the </a:t>
            </a:r>
            <a:r>
              <a:rPr lang="en-US" sz="2400" b="0" i="0" baseline="30000" dirty="0">
                <a:solidFill>
                  <a:srgbClr val="000000"/>
                </a:solidFill>
                <a:effectLst/>
                <a:latin typeface="system-ui"/>
              </a:rPr>
              <a:t>[</a:t>
            </a:r>
            <a:r>
              <a:rPr lang="en-US" sz="2400" b="0" i="0" baseline="30000" dirty="0" err="1">
                <a:solidFill>
                  <a:srgbClr val="4A4A4A"/>
                </a:solidFill>
                <a:effectLst/>
                <a:latin typeface="system-ui"/>
                <a:hlinkClick r:id="rId3" tooltip="See footnote i"/>
              </a:rPr>
              <a:t>i</a:t>
            </a:r>
            <a:r>
              <a:rPr lang="en-US" sz="2400" b="0" i="0" baseline="30000" dirty="0">
                <a:solidFill>
                  <a:srgbClr val="000000"/>
                </a:solidFill>
                <a:effectLst/>
                <a:latin typeface="system-ui"/>
              </a:rPr>
              <a:t>]</a:t>
            </a:r>
            <a:r>
              <a:rPr lang="en-US" sz="2400" b="1" i="0" dirty="0">
                <a:solidFill>
                  <a:srgbClr val="FF0000"/>
                </a:solidFill>
                <a:effectLst/>
                <a:latin typeface="system-ui"/>
              </a:rPr>
              <a:t>male goat </a:t>
            </a:r>
            <a:r>
              <a:rPr lang="en-US" sz="2400" b="1" i="1" dirty="0">
                <a:solidFill>
                  <a:srgbClr val="FF0000"/>
                </a:solidFill>
                <a:effectLst/>
                <a:latin typeface="system-ui"/>
              </a:rPr>
              <a:t>is</a:t>
            </a:r>
            <a:r>
              <a:rPr lang="en-US" sz="2400" b="1" i="0" dirty="0">
                <a:solidFill>
                  <a:srgbClr val="FF0000"/>
                </a:solidFill>
                <a:effectLst/>
                <a:latin typeface="system-ui"/>
              </a:rPr>
              <a:t> the </a:t>
            </a:r>
            <a:r>
              <a:rPr lang="en-US" sz="2400" b="1" i="0" baseline="30000" dirty="0">
                <a:solidFill>
                  <a:srgbClr val="FF0000"/>
                </a:solidFill>
                <a:effectLst/>
                <a:latin typeface="system-ui"/>
              </a:rPr>
              <a:t>[</a:t>
            </a:r>
            <a:r>
              <a:rPr lang="en-US" sz="2400" b="1" i="0" baseline="30000" dirty="0">
                <a:solidFill>
                  <a:srgbClr val="FF0000"/>
                </a:solidFill>
                <a:effectLst/>
                <a:latin typeface="system-ui"/>
                <a:hlinkClick r:id="rId4" tooltip="See footnote j">
                  <a:extLst>
                    <a:ext uri="{A12FA001-AC4F-418D-AE19-62706E023703}">
                      <ahyp:hlinkClr xmlns:ahyp="http://schemas.microsoft.com/office/drawing/2018/hyperlinkcolor" val="tx"/>
                    </a:ext>
                  </a:extLst>
                </a:hlinkClick>
              </a:rPr>
              <a:t>j</a:t>
            </a:r>
            <a:r>
              <a:rPr lang="en-US" sz="2400" b="1" i="0" baseline="30000" dirty="0">
                <a:solidFill>
                  <a:srgbClr val="FF0000"/>
                </a:solidFill>
                <a:effectLst/>
                <a:latin typeface="system-ui"/>
              </a:rPr>
              <a:t>]</a:t>
            </a:r>
            <a:r>
              <a:rPr lang="en-US" sz="2400" b="1" i="0" dirty="0">
                <a:solidFill>
                  <a:srgbClr val="FF0000"/>
                </a:solidFill>
                <a:effectLst/>
                <a:latin typeface="system-ui"/>
              </a:rPr>
              <a:t>kingdom of Greece</a:t>
            </a:r>
            <a:r>
              <a:rPr lang="en-US" sz="2400" b="0" i="0" dirty="0">
                <a:solidFill>
                  <a:srgbClr val="000000"/>
                </a:solidFill>
                <a:effectLst/>
                <a:latin typeface="system-ui"/>
              </a:rPr>
              <a:t>. The large horn that </a:t>
            </a:r>
            <a:r>
              <a:rPr lang="en-US" sz="2400" b="0" i="1" dirty="0">
                <a:solidFill>
                  <a:srgbClr val="000000"/>
                </a:solidFill>
                <a:effectLst/>
                <a:latin typeface="system-ui"/>
              </a:rPr>
              <a:t>is</a:t>
            </a:r>
            <a:r>
              <a:rPr lang="en-US" sz="2400" b="0" i="0" dirty="0">
                <a:solidFill>
                  <a:srgbClr val="000000"/>
                </a:solidFill>
                <a:effectLst/>
                <a:latin typeface="system-ui"/>
              </a:rPr>
              <a:t> between its eyes </a:t>
            </a:r>
            <a:r>
              <a:rPr lang="en-US" sz="2400" b="0" i="1" dirty="0">
                <a:solidFill>
                  <a:srgbClr val="000000"/>
                </a:solidFill>
                <a:effectLst/>
                <a:latin typeface="system-ui"/>
              </a:rPr>
              <a:t>is</a:t>
            </a:r>
            <a:r>
              <a:rPr lang="en-US" sz="2400" b="0" i="0" dirty="0">
                <a:solidFill>
                  <a:srgbClr val="000000"/>
                </a:solidFill>
                <a:effectLst/>
                <a:latin typeface="system-ui"/>
              </a:rPr>
              <a:t> the first king. </a:t>
            </a:r>
            <a:r>
              <a:rPr lang="en-US" sz="2400" b="1" i="0" baseline="30000" dirty="0">
                <a:solidFill>
                  <a:srgbClr val="000000"/>
                </a:solidFill>
                <a:effectLst/>
                <a:latin typeface="system-ui"/>
              </a:rPr>
              <a:t>22 </a:t>
            </a:r>
            <a:r>
              <a:rPr lang="en-US" sz="2400" b="0" i="0" dirty="0">
                <a:solidFill>
                  <a:srgbClr val="000000"/>
                </a:solidFill>
                <a:effectLst/>
                <a:latin typeface="system-ui"/>
              </a:rPr>
              <a:t>As for the broken </a:t>
            </a:r>
            <a:r>
              <a:rPr lang="en-US" sz="2400" b="0" i="1" dirty="0">
                <a:solidFill>
                  <a:srgbClr val="000000"/>
                </a:solidFill>
                <a:effectLst/>
                <a:latin typeface="system-ui"/>
              </a:rPr>
              <a:t>horn</a:t>
            </a:r>
            <a:r>
              <a:rPr lang="en-US" sz="2400" b="0" i="0" dirty="0">
                <a:solidFill>
                  <a:srgbClr val="000000"/>
                </a:solidFill>
                <a:effectLst/>
                <a:latin typeface="system-ui"/>
              </a:rPr>
              <a:t> and the four that stood up in its place, four kingdoms shall arise out of that nation, but not with its power.</a:t>
            </a:r>
          </a:p>
          <a:p>
            <a:endParaRPr lang="en-US" dirty="0"/>
          </a:p>
        </p:txBody>
      </p:sp>
    </p:spTree>
    <p:extLst>
      <p:ext uri="{BB962C8B-B14F-4D97-AF65-F5344CB8AC3E}">
        <p14:creationId xmlns:p14="http://schemas.microsoft.com/office/powerpoint/2010/main" val="2564112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576E-9941-4B60-9A7F-68089931BF95}"/>
              </a:ext>
            </a:extLst>
          </p:cNvPr>
          <p:cNvSpPr>
            <a:spLocks noGrp="1"/>
          </p:cNvSpPr>
          <p:nvPr>
            <p:ph type="title"/>
          </p:nvPr>
        </p:nvSpPr>
        <p:spPr/>
        <p:txBody>
          <a:bodyPr/>
          <a:lstStyle/>
          <a:p>
            <a:r>
              <a:rPr lang="en-US" dirty="0"/>
              <a:t>Between the Testaments</a:t>
            </a:r>
          </a:p>
        </p:txBody>
      </p:sp>
      <p:sp>
        <p:nvSpPr>
          <p:cNvPr id="3" name="Content Placeholder 2">
            <a:extLst>
              <a:ext uri="{FF2B5EF4-FFF2-40B4-BE49-F238E27FC236}">
                <a16:creationId xmlns:a16="http://schemas.microsoft.com/office/drawing/2014/main" id="{0296907E-90EE-49D5-B952-A10FC0AF3E53}"/>
              </a:ext>
            </a:extLst>
          </p:cNvPr>
          <p:cNvSpPr>
            <a:spLocks noGrp="1"/>
          </p:cNvSpPr>
          <p:nvPr>
            <p:ph idx="1"/>
          </p:nvPr>
        </p:nvSpPr>
        <p:spPr>
          <a:xfrm>
            <a:off x="609600" y="1825625"/>
            <a:ext cx="10744200" cy="4351338"/>
          </a:xfrm>
        </p:spPr>
        <p:txBody>
          <a:bodyPr/>
          <a:lstStyle/>
          <a:p>
            <a:r>
              <a:rPr lang="en-US" dirty="0"/>
              <a:t>Was history suspended?</a:t>
            </a:r>
          </a:p>
          <a:p>
            <a:r>
              <a:rPr lang="en-US" dirty="0"/>
              <a:t>What took place in the “silent centuries”?</a:t>
            </a:r>
          </a:p>
          <a:p>
            <a:r>
              <a:rPr lang="en-US" dirty="0"/>
              <a:t>Was it significant to the Bible narratives?</a:t>
            </a:r>
          </a:p>
          <a:p>
            <a:r>
              <a:rPr lang="en-US" dirty="0"/>
              <a:t>How did the events of the “silent centuries” prepare for the events of the New Testament? (John the Baptist, birth of Jesus, Roman rule, etc.?</a:t>
            </a:r>
          </a:p>
        </p:txBody>
      </p:sp>
    </p:spTree>
    <p:extLst>
      <p:ext uri="{BB962C8B-B14F-4D97-AF65-F5344CB8AC3E}">
        <p14:creationId xmlns:p14="http://schemas.microsoft.com/office/powerpoint/2010/main" val="3310194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0" name="Picture 4">
            <a:extLst>
              <a:ext uri="{FF2B5EF4-FFF2-40B4-BE49-F238E27FC236}">
                <a16:creationId xmlns:a16="http://schemas.microsoft.com/office/drawing/2014/main" id="{4CC03B2E-6ACE-4E66-B669-02C926BBA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735"/>
          <a:stretch>
            <a:fillRect/>
          </a:stretch>
        </p:blipFill>
        <p:spPr bwMode="auto">
          <a:xfrm>
            <a:off x="1828800" y="3429000"/>
            <a:ext cx="4267200" cy="209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61" name="Text Box 5">
            <a:extLst>
              <a:ext uri="{FF2B5EF4-FFF2-40B4-BE49-F238E27FC236}">
                <a16:creationId xmlns:a16="http://schemas.microsoft.com/office/drawing/2014/main" id="{DDACEC83-31B8-4B56-891E-BFFCC50B8D34}"/>
              </a:ext>
            </a:extLst>
          </p:cNvPr>
          <p:cNvSpPr txBox="1">
            <a:spLocks noChangeArrowheads="1"/>
          </p:cNvSpPr>
          <p:nvPr/>
        </p:nvSpPr>
        <p:spPr bwMode="auto">
          <a:xfrm>
            <a:off x="1752601" y="228600"/>
            <a:ext cx="847407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dirty="0">
                <a:latin typeface="Comic Sans MS" panose="030F0702030302020204" pitchFamily="66" charset="0"/>
              </a:rPr>
              <a:t>Alexander the Great died mysteriously at the age of 32, but his conquests changed the culture and language of the Mediterranean region.  This Greek influence is called Hellenism.  You can see the Hellenist influence today as far away as Jerash in modern day Jordan. Alexander was the foremost Hellenist!</a:t>
            </a:r>
          </a:p>
          <a:p>
            <a:endParaRPr lang="en-US" altLang="en-US" sz="2800" dirty="0">
              <a:latin typeface="Comic Sans MS" panose="030F0702030302020204" pitchFamily="66" charset="0"/>
            </a:endParaRPr>
          </a:p>
        </p:txBody>
      </p:sp>
      <p:pic>
        <p:nvPicPr>
          <p:cNvPr id="198662" name="Picture 6">
            <a:extLst>
              <a:ext uri="{FF2B5EF4-FFF2-40B4-BE49-F238E27FC236}">
                <a16:creationId xmlns:a16="http://schemas.microsoft.com/office/drawing/2014/main" id="{3544C546-8443-41F0-A499-7FE99624B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34" r="2222" b="3735"/>
          <a:stretch>
            <a:fillRect/>
          </a:stretch>
        </p:blipFill>
        <p:spPr bwMode="auto">
          <a:xfrm>
            <a:off x="6248400" y="3429000"/>
            <a:ext cx="4343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63" name="Text Box 7">
            <a:extLst>
              <a:ext uri="{FF2B5EF4-FFF2-40B4-BE49-F238E27FC236}">
                <a16:creationId xmlns:a16="http://schemas.microsoft.com/office/drawing/2014/main" id="{2FC2886C-23D1-4766-8448-13ED809196CC}"/>
              </a:ext>
            </a:extLst>
          </p:cNvPr>
          <p:cNvSpPr txBox="1">
            <a:spLocks noChangeArrowheads="1"/>
          </p:cNvSpPr>
          <p:nvPr/>
        </p:nvSpPr>
        <p:spPr bwMode="auto">
          <a:xfrm>
            <a:off x="6765926" y="5664200"/>
            <a:ext cx="47740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latin typeface="Comic Sans MS" panose="030F0702030302020204" pitchFamily="66" charset="0"/>
              </a:rPr>
              <a:t>The Parthenon (447 BC)</a:t>
            </a:r>
          </a:p>
        </p:txBody>
      </p:sp>
      <p:sp>
        <p:nvSpPr>
          <p:cNvPr id="198664" name="Text Box 8">
            <a:extLst>
              <a:ext uri="{FF2B5EF4-FFF2-40B4-BE49-F238E27FC236}">
                <a16:creationId xmlns:a16="http://schemas.microsoft.com/office/drawing/2014/main" id="{8ECFBFAC-F2FC-4401-B43C-431C92BBF772}"/>
              </a:ext>
            </a:extLst>
          </p:cNvPr>
          <p:cNvSpPr txBox="1">
            <a:spLocks noChangeArrowheads="1"/>
          </p:cNvSpPr>
          <p:nvPr/>
        </p:nvSpPr>
        <p:spPr bwMode="auto">
          <a:xfrm>
            <a:off x="2667000" y="5492750"/>
            <a:ext cx="1512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Comic Sans MS" panose="030F0702030302020204" pitchFamily="66" charset="0"/>
              </a:rPr>
              <a:t>Jerash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65867-B1C1-48EF-959A-A1D1F954089B}"/>
              </a:ext>
            </a:extLst>
          </p:cNvPr>
          <p:cNvSpPr>
            <a:spLocks noGrp="1"/>
          </p:cNvSpPr>
          <p:nvPr>
            <p:ph type="title"/>
          </p:nvPr>
        </p:nvSpPr>
        <p:spPr/>
        <p:txBody>
          <a:bodyPr/>
          <a:lstStyle/>
          <a:p>
            <a:r>
              <a:rPr lang="en-US" dirty="0"/>
              <a:t>Greek Empire “Sub-Kingdoms” (332-167 BC)</a:t>
            </a:r>
          </a:p>
        </p:txBody>
      </p:sp>
      <p:sp>
        <p:nvSpPr>
          <p:cNvPr id="3" name="Content Placeholder 2">
            <a:extLst>
              <a:ext uri="{FF2B5EF4-FFF2-40B4-BE49-F238E27FC236}">
                <a16:creationId xmlns:a16="http://schemas.microsoft.com/office/drawing/2014/main" id="{7EA98206-9391-4398-89A6-F62320B9CD84}"/>
              </a:ext>
            </a:extLst>
          </p:cNvPr>
          <p:cNvSpPr>
            <a:spLocks noGrp="1"/>
          </p:cNvSpPr>
          <p:nvPr>
            <p:ph idx="1"/>
          </p:nvPr>
        </p:nvSpPr>
        <p:spPr>
          <a:xfrm>
            <a:off x="838200" y="1552353"/>
            <a:ext cx="10515600" cy="4624610"/>
          </a:xfrm>
        </p:spPr>
        <p:txBody>
          <a:bodyPr/>
          <a:lstStyle/>
          <a:p>
            <a:r>
              <a:rPr lang="en-US" b="1" dirty="0"/>
              <a:t>Ptolemy dynasty in Egypt</a:t>
            </a:r>
          </a:p>
          <a:p>
            <a:pPr lvl="1"/>
            <a:r>
              <a:rPr lang="en-US" dirty="0"/>
              <a:t>Growth of Alexandria as business and cultural center, its library</a:t>
            </a:r>
          </a:p>
          <a:p>
            <a:pPr lvl="1"/>
            <a:r>
              <a:rPr lang="en-US" dirty="0"/>
              <a:t>Synagogues and large Jewish population</a:t>
            </a:r>
          </a:p>
          <a:p>
            <a:pPr lvl="1"/>
            <a:r>
              <a:rPr lang="en-US" dirty="0"/>
              <a:t>Septuagint (Hebrew to Greek translations)</a:t>
            </a:r>
          </a:p>
          <a:p>
            <a:pPr lvl="1"/>
            <a:endParaRPr lang="en-US" dirty="0"/>
          </a:p>
          <a:p>
            <a:r>
              <a:rPr lang="en-US" b="1" dirty="0"/>
              <a:t>Seleucid Rulers in Syria </a:t>
            </a:r>
          </a:p>
          <a:p>
            <a:pPr lvl="1"/>
            <a:r>
              <a:rPr lang="en-US" dirty="0"/>
              <a:t>Antiochus Epiphanes </a:t>
            </a:r>
          </a:p>
          <a:p>
            <a:pPr lvl="1"/>
            <a:r>
              <a:rPr lang="en-US" dirty="0"/>
              <a:t>Defeated Egypt</a:t>
            </a:r>
          </a:p>
          <a:p>
            <a:pPr lvl="1"/>
            <a:r>
              <a:rPr lang="en-US" dirty="0"/>
              <a:t>Desecrated the Temple in Jerusalem</a:t>
            </a:r>
          </a:p>
          <a:p>
            <a:pPr lvl="1"/>
            <a:r>
              <a:rPr lang="en-US" dirty="0"/>
              <a:t>Sparked the Maccabean Revolt (Defeated  in 67-64 BC)</a:t>
            </a:r>
          </a:p>
        </p:txBody>
      </p:sp>
    </p:spTree>
    <p:extLst>
      <p:ext uri="{BB962C8B-B14F-4D97-AF65-F5344CB8AC3E}">
        <p14:creationId xmlns:p14="http://schemas.microsoft.com/office/powerpoint/2010/main" val="3375107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Hellenistic Period</a:t>
            </a:r>
            <a:br>
              <a:rPr lang="en-US" dirty="0"/>
            </a:br>
            <a:r>
              <a:rPr lang="en-US" dirty="0"/>
              <a:t>332 – 63 B.C.</a:t>
            </a:r>
            <a:br>
              <a:rPr lang="en-US" dirty="0"/>
            </a:br>
            <a:endParaRPr lang="en-US" dirty="0"/>
          </a:p>
        </p:txBody>
      </p:sp>
      <p:sp>
        <p:nvSpPr>
          <p:cNvPr id="3" name="Content Placeholder 2"/>
          <p:cNvSpPr>
            <a:spLocks noGrp="1"/>
          </p:cNvSpPr>
          <p:nvPr>
            <p:ph idx="1"/>
          </p:nvPr>
        </p:nvSpPr>
        <p:spPr>
          <a:xfrm>
            <a:off x="1524000" y="1981201"/>
            <a:ext cx="8229600" cy="4525963"/>
          </a:xfrm>
        </p:spPr>
        <p:txBody>
          <a:bodyPr>
            <a:normAutofit/>
          </a:bodyPr>
          <a:lstStyle/>
          <a:p>
            <a:r>
              <a:rPr lang="en-US" dirty="0"/>
              <a:t>Seleucid (Syria) 198 - 167 B.C.</a:t>
            </a:r>
          </a:p>
          <a:p>
            <a:pPr lvl="1"/>
            <a:r>
              <a:rPr lang="en-US" dirty="0"/>
              <a:t>Dynasty began in 313</a:t>
            </a:r>
          </a:p>
          <a:p>
            <a:pPr lvl="2"/>
            <a:r>
              <a:rPr lang="en-US" dirty="0"/>
              <a:t>Alexander’s General </a:t>
            </a:r>
            <a:r>
              <a:rPr lang="en-US" dirty="0" err="1"/>
              <a:t>Seleucus</a:t>
            </a:r>
            <a:r>
              <a:rPr lang="en-US" dirty="0"/>
              <a:t> I </a:t>
            </a:r>
            <a:r>
              <a:rPr lang="en-US" dirty="0" err="1"/>
              <a:t>Nicator</a:t>
            </a:r>
            <a:r>
              <a:rPr lang="en-US" dirty="0"/>
              <a:t> (</a:t>
            </a:r>
            <a:r>
              <a:rPr lang="en-US" i="1" dirty="0"/>
              <a:t>conqueror</a:t>
            </a:r>
            <a:r>
              <a:rPr lang="en-US" dirty="0"/>
              <a:t>)</a:t>
            </a:r>
          </a:p>
          <a:p>
            <a:pPr lvl="1"/>
            <a:r>
              <a:rPr lang="en-US" dirty="0"/>
              <a:t>Antioch capital </a:t>
            </a:r>
          </a:p>
          <a:p>
            <a:pPr lvl="2"/>
            <a:r>
              <a:rPr lang="en-US" dirty="0"/>
              <a:t>Acts 11:19-20</a:t>
            </a:r>
          </a:p>
          <a:p>
            <a:pPr lvl="1"/>
            <a:r>
              <a:rPr lang="en-US" dirty="0"/>
              <a:t>Rule obtained from </a:t>
            </a:r>
            <a:r>
              <a:rPr lang="en-US" dirty="0" err="1"/>
              <a:t>Ptolemies</a:t>
            </a:r>
            <a:r>
              <a:rPr lang="en-US" dirty="0"/>
              <a:t> in 198</a:t>
            </a:r>
          </a:p>
          <a:p>
            <a:pPr lvl="1"/>
            <a:r>
              <a:rPr lang="en-US" b="1" dirty="0">
                <a:solidFill>
                  <a:srgbClr val="FF0000"/>
                </a:solidFill>
              </a:rPr>
              <a:t>Antiochus IV </a:t>
            </a:r>
            <a:r>
              <a:rPr lang="en-US" b="1" dirty="0" err="1">
                <a:solidFill>
                  <a:srgbClr val="FF0000"/>
                </a:solidFill>
              </a:rPr>
              <a:t>Epiphanes</a:t>
            </a:r>
            <a:r>
              <a:rPr lang="en-US" b="1" dirty="0">
                <a:solidFill>
                  <a:srgbClr val="FF0000"/>
                </a:solidFill>
              </a:rPr>
              <a:t> </a:t>
            </a:r>
            <a:r>
              <a:rPr lang="en-US" dirty="0"/>
              <a:t>(manifestation, i.e., the revealing of God on earth)</a:t>
            </a:r>
          </a:p>
          <a:p>
            <a:pPr lvl="2"/>
            <a:r>
              <a:rPr lang="en-US" b="1" dirty="0">
                <a:solidFill>
                  <a:srgbClr val="FF0000"/>
                </a:solidFill>
              </a:rPr>
              <a:t>Sought worship of himself</a:t>
            </a:r>
          </a:p>
          <a:p>
            <a:pPr lvl="2"/>
            <a:r>
              <a:rPr lang="en-US" dirty="0"/>
              <a:t>Frustrated with the Jewish people he “turned the temple over to the worship of Zeus and for three years pigs were sacrificed by Greeks on Israel’s holy altar.” </a:t>
            </a:r>
          </a:p>
          <a:p>
            <a:endParaRPr lang="en-US" dirty="0"/>
          </a:p>
        </p:txBody>
      </p:sp>
      <p:pic>
        <p:nvPicPr>
          <p:cNvPr id="7170" name="Picture 2" descr="http://ts4.mm.bing.net/th?id=H.4885066608542683&amp;pid=15.1"/>
          <p:cNvPicPr>
            <a:picLocks noChangeAspect="1" noChangeArrowheads="1"/>
          </p:cNvPicPr>
          <p:nvPr/>
        </p:nvPicPr>
        <p:blipFill>
          <a:blip r:embed="rId2" cstate="print"/>
          <a:srcRect/>
          <a:stretch>
            <a:fillRect/>
          </a:stretch>
        </p:blipFill>
        <p:spPr bwMode="auto">
          <a:xfrm>
            <a:off x="7924800" y="0"/>
            <a:ext cx="2743200" cy="27432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5" name="Picture 5">
            <a:extLst>
              <a:ext uri="{FF2B5EF4-FFF2-40B4-BE49-F238E27FC236}">
                <a16:creationId xmlns:a16="http://schemas.microsoft.com/office/drawing/2014/main" id="{98E71C47-2B29-4497-957C-07FB9C4B4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93" y="1285875"/>
            <a:ext cx="9549471" cy="49966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F90B294C-D221-4DC5-8634-EC031762F40A}"/>
              </a:ext>
            </a:extLst>
          </p:cNvPr>
          <p:cNvSpPr/>
          <p:nvPr/>
        </p:nvSpPr>
        <p:spPr>
          <a:xfrm>
            <a:off x="1852448" y="575441"/>
            <a:ext cx="8001000" cy="5596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Alexander’s Conquests  --4</a:t>
            </a:r>
            <a:r>
              <a:rPr lang="en-US" baseline="30000" dirty="0">
                <a:solidFill>
                  <a:schemeClr val="tx1"/>
                </a:solidFill>
              </a:rPr>
              <a:t>th</a:t>
            </a:r>
            <a:r>
              <a:rPr lang="en-US" dirty="0">
                <a:solidFill>
                  <a:schemeClr val="tx1"/>
                </a:solidFill>
              </a:rPr>
              <a:t> Century BC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a:extLst>
              <a:ext uri="{FF2B5EF4-FFF2-40B4-BE49-F238E27FC236}">
                <a16:creationId xmlns:a16="http://schemas.microsoft.com/office/drawing/2014/main" id="{F0D8155F-F027-4B55-B839-41669508980D}"/>
              </a:ext>
            </a:extLst>
          </p:cNvPr>
          <p:cNvSpPr txBox="1">
            <a:spLocks noChangeArrowheads="1"/>
          </p:cNvSpPr>
          <p:nvPr/>
        </p:nvSpPr>
        <p:spPr bwMode="auto">
          <a:xfrm>
            <a:off x="2514601" y="152400"/>
            <a:ext cx="195598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solidFill>
                  <a:srgbClr val="000099"/>
                </a:solidFill>
                <a:latin typeface="Comic Sans MS" panose="030F0702030302020204" pitchFamily="66" charset="0"/>
              </a:rPr>
              <a:t>Notice</a:t>
            </a:r>
          </a:p>
        </p:txBody>
      </p:sp>
      <p:sp>
        <p:nvSpPr>
          <p:cNvPr id="200710" name="Text Box 6">
            <a:extLst>
              <a:ext uri="{FF2B5EF4-FFF2-40B4-BE49-F238E27FC236}">
                <a16:creationId xmlns:a16="http://schemas.microsoft.com/office/drawing/2014/main" id="{751E2987-BDC8-4E0F-8528-F356E3ACBA85}"/>
              </a:ext>
            </a:extLst>
          </p:cNvPr>
          <p:cNvSpPr txBox="1">
            <a:spLocks noChangeArrowheads="1"/>
          </p:cNvSpPr>
          <p:nvPr/>
        </p:nvSpPr>
        <p:spPr bwMode="auto">
          <a:xfrm>
            <a:off x="1143000" y="1447800"/>
            <a:ext cx="92202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solidFill>
                  <a:srgbClr val="003300"/>
                </a:solidFill>
                <a:latin typeface="Comic Sans MS" panose="030F0702030302020204" pitchFamily="66" charset="0"/>
              </a:rPr>
              <a:t>When a city is conquered and occupied by an invading nation, in time that city will begin to take on the culture and language of the invader. Generally, the cities were targets during an invasion.  In this way, Greek became the principal language of commerce, government, and education.  Many Jews became “Hellenized” and lost their knowledge of Hebrew. Hellenization of Jews in seen prominently in the N.T. (e.g., Acts 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143000"/>
          </a:xfrm>
        </p:spPr>
        <p:txBody>
          <a:bodyPr/>
          <a:lstStyle/>
          <a:p>
            <a:r>
              <a:rPr lang="en-US" dirty="0"/>
              <a:t>The Greek Empire</a:t>
            </a:r>
          </a:p>
        </p:txBody>
      </p:sp>
      <p:pic>
        <p:nvPicPr>
          <p:cNvPr id="3" name="Picture 2" descr="Map 8: The Persian and Greek Empires"/>
          <p:cNvPicPr>
            <a:picLocks noChangeAspect="1" noChangeArrowheads="1"/>
          </p:cNvPicPr>
          <p:nvPr/>
        </p:nvPicPr>
        <p:blipFill>
          <a:blip r:embed="rId2" cstate="print"/>
          <a:srcRect/>
          <a:stretch>
            <a:fillRect/>
          </a:stretch>
        </p:blipFill>
        <p:spPr bwMode="auto">
          <a:xfrm>
            <a:off x="1524001" y="685800"/>
            <a:ext cx="9144000" cy="6172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Maccabean</a:t>
            </a:r>
            <a:r>
              <a:rPr lang="en-US" dirty="0"/>
              <a:t> War</a:t>
            </a:r>
            <a:br>
              <a:rPr lang="en-US" dirty="0"/>
            </a:br>
            <a:r>
              <a:rPr lang="en-US" dirty="0"/>
              <a:t>167 – 141 B.C.</a:t>
            </a:r>
          </a:p>
        </p:txBody>
      </p:sp>
      <p:sp>
        <p:nvSpPr>
          <p:cNvPr id="3" name="Content Placeholder 2"/>
          <p:cNvSpPr>
            <a:spLocks noGrp="1"/>
          </p:cNvSpPr>
          <p:nvPr>
            <p:ph idx="1"/>
          </p:nvPr>
        </p:nvSpPr>
        <p:spPr>
          <a:xfrm>
            <a:off x="669851" y="1690688"/>
            <a:ext cx="8093149" cy="5167312"/>
          </a:xfrm>
        </p:spPr>
        <p:txBody>
          <a:bodyPr>
            <a:normAutofit/>
          </a:bodyPr>
          <a:lstStyle/>
          <a:p>
            <a:r>
              <a:rPr lang="en-US" dirty="0"/>
              <a:t>Hassidim (pious ones) passively revolted against </a:t>
            </a:r>
            <a:r>
              <a:rPr lang="en-US" b="1" dirty="0">
                <a:solidFill>
                  <a:srgbClr val="FF0000"/>
                </a:solidFill>
              </a:rPr>
              <a:t>Antiochus IV-Epiphanes </a:t>
            </a:r>
            <a:r>
              <a:rPr lang="en-US" dirty="0"/>
              <a:t>(Appearance of a god”)</a:t>
            </a:r>
          </a:p>
          <a:p>
            <a:pPr lvl="1"/>
            <a:r>
              <a:rPr lang="en-US" dirty="0"/>
              <a:t>Cf. </a:t>
            </a:r>
            <a:r>
              <a:rPr lang="en-US" b="1" dirty="0">
                <a:solidFill>
                  <a:srgbClr val="FF0000"/>
                </a:solidFill>
              </a:rPr>
              <a:t>Dan. 11</a:t>
            </a:r>
          </a:p>
          <a:p>
            <a:r>
              <a:rPr lang="en-US" dirty="0"/>
              <a:t>Open Warfare</a:t>
            </a:r>
          </a:p>
          <a:p>
            <a:pPr lvl="1"/>
            <a:r>
              <a:rPr lang="en-US" dirty="0"/>
              <a:t>Mattathias and his sons Judas, Simon and Jonathan</a:t>
            </a:r>
          </a:p>
          <a:p>
            <a:pPr lvl="2"/>
            <a:r>
              <a:rPr lang="en-US" dirty="0"/>
              <a:t>Launched guerrilla campaign to expel Greeks from the land</a:t>
            </a:r>
          </a:p>
          <a:p>
            <a:pPr lvl="3"/>
            <a:r>
              <a:rPr lang="en-US" dirty="0"/>
              <a:t>Was also a civil war with ardent </a:t>
            </a:r>
            <a:r>
              <a:rPr lang="en-US"/>
              <a:t>“Hellenistic” Jews </a:t>
            </a:r>
            <a:endParaRPr lang="en-US" dirty="0"/>
          </a:p>
          <a:p>
            <a:pPr lvl="2"/>
            <a:r>
              <a:rPr lang="en-US" dirty="0"/>
              <a:t>Mattathias was killed so Judas led war gaining the nickname “</a:t>
            </a:r>
            <a:r>
              <a:rPr lang="en-US" b="1" dirty="0">
                <a:solidFill>
                  <a:srgbClr val="FF0000"/>
                </a:solidFill>
              </a:rPr>
              <a:t>Maccabeus” </a:t>
            </a:r>
            <a:r>
              <a:rPr lang="en-US" dirty="0"/>
              <a:t>(</a:t>
            </a:r>
            <a:r>
              <a:rPr lang="en-US" i="1" dirty="0"/>
              <a:t>hammer</a:t>
            </a:r>
            <a:r>
              <a:rPr lang="en-US" dirty="0"/>
              <a:t>)</a:t>
            </a:r>
          </a:p>
          <a:p>
            <a:pPr lvl="2"/>
            <a:r>
              <a:rPr lang="en-US" dirty="0"/>
              <a:t>164 BC, Judas gained the temple precincts and cleansed the sanctuary, inaugurating the feast we know as </a:t>
            </a:r>
            <a:r>
              <a:rPr lang="en-US" b="1" dirty="0">
                <a:solidFill>
                  <a:srgbClr val="FF0000"/>
                </a:solidFill>
              </a:rPr>
              <a:t>Hanukkah</a:t>
            </a:r>
            <a:r>
              <a:rPr lang="en-US" dirty="0"/>
              <a:t> also referred to as the “festival of lights” or “Feast of Dedication” (cf. </a:t>
            </a:r>
            <a:r>
              <a:rPr lang="en-US" b="1" dirty="0">
                <a:solidFill>
                  <a:srgbClr val="FF0000"/>
                </a:solidFill>
              </a:rPr>
              <a:t>John 10:22-23</a:t>
            </a:r>
            <a:r>
              <a:rPr lang="en-US" dirty="0"/>
              <a:t>)</a:t>
            </a:r>
          </a:p>
        </p:txBody>
      </p:sp>
      <p:pic>
        <p:nvPicPr>
          <p:cNvPr id="5122" name="Picture 2" descr="http://farm5.staticflickr.com/4147/4981332443_2539fb0fc5_z.jpg"/>
          <p:cNvPicPr>
            <a:picLocks noChangeAspect="1" noChangeArrowheads="1"/>
          </p:cNvPicPr>
          <p:nvPr/>
        </p:nvPicPr>
        <p:blipFill>
          <a:blip r:embed="rId2" cstate="print"/>
          <a:srcRect/>
          <a:stretch>
            <a:fillRect/>
          </a:stretch>
        </p:blipFill>
        <p:spPr bwMode="auto">
          <a:xfrm>
            <a:off x="8686800" y="2971800"/>
            <a:ext cx="1981200" cy="3886200"/>
          </a:xfrm>
          <a:prstGeom prst="rect">
            <a:avLst/>
          </a:prstGeom>
          <a:noFill/>
        </p:spPr>
      </p:pic>
      <p:pic>
        <p:nvPicPr>
          <p:cNvPr id="5124" name="Picture 4" descr="http://ts3.mm.bing.net/th?id=H.4776644475879570&amp;pid=15.1"/>
          <p:cNvPicPr>
            <a:picLocks noChangeAspect="1" noChangeArrowheads="1"/>
          </p:cNvPicPr>
          <p:nvPr/>
        </p:nvPicPr>
        <p:blipFill>
          <a:blip r:embed="rId3" cstate="print"/>
          <a:srcRect/>
          <a:stretch>
            <a:fillRect/>
          </a:stretch>
        </p:blipFill>
        <p:spPr bwMode="auto">
          <a:xfrm>
            <a:off x="5257801" y="110055"/>
            <a:ext cx="1219199" cy="1219199"/>
          </a:xfrm>
          <a:prstGeom prst="rect">
            <a:avLst/>
          </a:prstGeom>
          <a:noFill/>
        </p:spPr>
      </p:pic>
      <p:pic>
        <p:nvPicPr>
          <p:cNvPr id="1026" name="Picture 2" descr="Antiochus the Madman | My Jewish Learning">
            <a:extLst>
              <a:ext uri="{FF2B5EF4-FFF2-40B4-BE49-F238E27FC236}">
                <a16:creationId xmlns:a16="http://schemas.microsoft.com/office/drawing/2014/main" id="{56902ED5-83F9-4D80-BA7A-C4482C603A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00742"/>
            <a:ext cx="3368749" cy="2215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0504-1F34-4BF4-8C2F-CA26A7A0952A}"/>
              </a:ext>
            </a:extLst>
          </p:cNvPr>
          <p:cNvSpPr>
            <a:spLocks noGrp="1"/>
          </p:cNvSpPr>
          <p:nvPr>
            <p:ph type="title"/>
          </p:nvPr>
        </p:nvSpPr>
        <p:spPr/>
        <p:txBody>
          <a:bodyPr/>
          <a:lstStyle/>
          <a:p>
            <a:r>
              <a:rPr lang="en-US" dirty="0"/>
              <a:t>Mattathias’ Lament (ref. I Maccabees)</a:t>
            </a:r>
          </a:p>
        </p:txBody>
      </p:sp>
      <p:sp>
        <p:nvSpPr>
          <p:cNvPr id="3" name="Content Placeholder 2">
            <a:extLst>
              <a:ext uri="{FF2B5EF4-FFF2-40B4-BE49-F238E27FC236}">
                <a16:creationId xmlns:a16="http://schemas.microsoft.com/office/drawing/2014/main" id="{43FF9AC7-C8A3-42DF-8AF6-C064CD0A3B12}"/>
              </a:ext>
            </a:extLst>
          </p:cNvPr>
          <p:cNvSpPr>
            <a:spLocks noGrp="1"/>
          </p:cNvSpPr>
          <p:nvPr>
            <p:ph idx="1"/>
          </p:nvPr>
        </p:nvSpPr>
        <p:spPr/>
        <p:txBody>
          <a:bodyPr>
            <a:normAutofit fontScale="77500" lnSpcReduction="20000"/>
          </a:bodyPr>
          <a:lstStyle/>
          <a:p>
            <a:r>
              <a:rPr lang="en-US" b="0" i="0" dirty="0">
                <a:solidFill>
                  <a:srgbClr val="000000"/>
                </a:solidFill>
                <a:effectLst/>
                <a:latin typeface="system-ui"/>
              </a:rPr>
              <a:t>Why was I born to see these terrible things,</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the ruin of my people and of the holy city?</a:t>
            </a:r>
            <a:br>
              <a:rPr lang="en-US" dirty="0"/>
            </a:br>
            <a:r>
              <a:rPr lang="en-US" b="0" i="0" dirty="0">
                <a:solidFill>
                  <a:srgbClr val="000000"/>
                </a:solidFill>
                <a:effectLst/>
                <a:latin typeface="system-ui"/>
              </a:rPr>
              <a:t>Must I sit here helpless</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while the city is surrendered to enemies</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the Temple falls into the hands of foreigners?</a:t>
            </a:r>
            <a:br>
              <a:rPr lang="en-US" dirty="0"/>
            </a:br>
            <a:r>
              <a:rPr lang="en-US" b="1" i="0" baseline="30000" dirty="0">
                <a:solidFill>
                  <a:srgbClr val="000000"/>
                </a:solidFill>
                <a:effectLst/>
                <a:latin typeface="system-ui"/>
              </a:rPr>
              <a:t>8 </a:t>
            </a:r>
            <a:r>
              <a:rPr lang="en-US" b="0" i="0" dirty="0">
                <a:solidFill>
                  <a:srgbClr val="000000"/>
                </a:solidFill>
                <a:effectLst/>
                <a:latin typeface="system-ui"/>
              </a:rPr>
              <a:t>The Temple is like someone without honor.</a:t>
            </a:r>
            <a:br>
              <a:rPr lang="en-US" dirty="0"/>
            </a:br>
            <a:r>
              <a:rPr lang="en-US" b="1" i="0" baseline="30000" dirty="0">
                <a:solidFill>
                  <a:srgbClr val="000000"/>
                </a:solidFill>
                <a:effectLst/>
                <a:latin typeface="system-ui"/>
              </a:rPr>
              <a:t>9 </a:t>
            </a:r>
            <a:r>
              <a:rPr lang="en-US" b="0" i="0" dirty="0">
                <a:solidFill>
                  <a:srgbClr val="000000"/>
                </a:solidFill>
                <a:effectLst/>
                <a:latin typeface="system-ui"/>
              </a:rPr>
              <a:t>Its splendid furnishings</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have been carried away as loot.</a:t>
            </a:r>
            <a:br>
              <a:rPr lang="en-US" dirty="0"/>
            </a:br>
            <a:r>
              <a:rPr lang="en-US" b="0" i="0" dirty="0">
                <a:solidFill>
                  <a:srgbClr val="000000"/>
                </a:solidFill>
                <a:effectLst/>
                <a:latin typeface="system-ui"/>
              </a:rPr>
              <a:t>Our children have been killed in the streets,</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our young men by the sword of the enemy.</a:t>
            </a:r>
            <a:br>
              <a:rPr lang="en-US" dirty="0"/>
            </a:br>
            <a:r>
              <a:rPr lang="en-US" b="1" i="0" baseline="30000" dirty="0">
                <a:solidFill>
                  <a:srgbClr val="000000"/>
                </a:solidFill>
                <a:effectLst/>
                <a:latin typeface="system-ui"/>
              </a:rPr>
              <a:t>10 </a:t>
            </a:r>
            <a:r>
              <a:rPr lang="en-US" b="0" i="0" dirty="0">
                <a:solidFill>
                  <a:srgbClr val="000000"/>
                </a:solidFill>
                <a:effectLst/>
                <a:latin typeface="system-ui"/>
              </a:rPr>
              <a:t>Every nation in the world has occupied the city</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robbed her of her possessions.</a:t>
            </a:r>
            <a:br>
              <a:rPr lang="en-US" dirty="0"/>
            </a:br>
            <a:r>
              <a:rPr lang="en-US" b="1" i="0" baseline="30000" dirty="0">
                <a:solidFill>
                  <a:srgbClr val="000000"/>
                </a:solidFill>
                <a:effectLst/>
                <a:latin typeface="system-ui"/>
              </a:rPr>
              <a:t>11 </a:t>
            </a:r>
            <a:r>
              <a:rPr lang="en-US" b="0" i="0" dirty="0">
                <a:solidFill>
                  <a:srgbClr val="000000"/>
                </a:solidFill>
                <a:effectLst/>
                <a:latin typeface="system-ui"/>
              </a:rPr>
              <a:t>All her ornaments have been stripped away;</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she is now a slave, no longer free.</a:t>
            </a:r>
            <a:br>
              <a:rPr lang="en-US" dirty="0"/>
            </a:br>
            <a:r>
              <a:rPr lang="en-US" b="1" i="0" baseline="30000" dirty="0">
                <a:solidFill>
                  <a:srgbClr val="000000"/>
                </a:solidFill>
                <a:effectLst/>
                <a:latin typeface="system-ui"/>
              </a:rPr>
              <a:t>12 </a:t>
            </a:r>
            <a:r>
              <a:rPr lang="en-US" b="0" i="0" dirty="0">
                <a:solidFill>
                  <a:srgbClr val="000000"/>
                </a:solidFill>
                <a:effectLst/>
                <a:latin typeface="system-ui"/>
              </a:rPr>
              <a:t>Look at our Temple, profaned by the Gentiles,</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emptied of all its splendor.</a:t>
            </a:r>
            <a:br>
              <a:rPr lang="en-US" dirty="0"/>
            </a:br>
            <a:r>
              <a:rPr lang="en-US" b="1" i="0" baseline="30000" dirty="0">
                <a:solidFill>
                  <a:srgbClr val="000000"/>
                </a:solidFill>
                <a:effectLst/>
                <a:latin typeface="system-ui"/>
              </a:rPr>
              <a:t>13 </a:t>
            </a:r>
            <a:r>
              <a:rPr lang="en-US" b="0" i="0" dirty="0">
                <a:solidFill>
                  <a:srgbClr val="000000"/>
                </a:solidFill>
                <a:effectLst/>
                <a:latin typeface="system-ui"/>
              </a:rPr>
              <a:t>Why should we go on living?</a:t>
            </a:r>
            <a:endParaRPr lang="en-US" dirty="0"/>
          </a:p>
        </p:txBody>
      </p:sp>
    </p:spTree>
    <p:extLst>
      <p:ext uri="{BB962C8B-B14F-4D97-AF65-F5344CB8AC3E}">
        <p14:creationId xmlns:p14="http://schemas.microsoft.com/office/powerpoint/2010/main" val="3467702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3429000" cy="6858000"/>
          </a:xfrm>
        </p:spPr>
        <p:txBody>
          <a:bodyPr/>
          <a:lstStyle/>
          <a:p>
            <a:r>
              <a:rPr lang="en-US" dirty="0"/>
              <a:t>Israel Under the </a:t>
            </a:r>
            <a:r>
              <a:rPr lang="en-US" dirty="0" err="1"/>
              <a:t>Maccabeans</a:t>
            </a:r>
            <a:endParaRPr lang="en-US" dirty="0"/>
          </a:p>
        </p:txBody>
      </p:sp>
      <p:pic>
        <p:nvPicPr>
          <p:cNvPr id="16386" name="Picture 2" descr="Map 9: Israel under the Maccabees"/>
          <p:cNvPicPr>
            <a:picLocks noChangeAspect="1" noChangeArrowheads="1"/>
          </p:cNvPicPr>
          <p:nvPr/>
        </p:nvPicPr>
        <p:blipFill>
          <a:blip r:embed="rId2" cstate="print"/>
          <a:srcRect/>
          <a:stretch>
            <a:fillRect/>
          </a:stretch>
        </p:blipFill>
        <p:spPr bwMode="auto">
          <a:xfrm>
            <a:off x="4953000" y="0"/>
            <a:ext cx="5715000"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a:t>The Hasmonean Dynasty</a:t>
            </a:r>
            <a:br>
              <a:rPr lang="en-US" dirty="0"/>
            </a:br>
            <a:r>
              <a:rPr lang="en-US" dirty="0"/>
              <a:t>141 – 63 BC</a:t>
            </a:r>
          </a:p>
        </p:txBody>
      </p:sp>
      <p:sp>
        <p:nvSpPr>
          <p:cNvPr id="3" name="Content Placeholder 2"/>
          <p:cNvSpPr>
            <a:spLocks noGrp="1"/>
          </p:cNvSpPr>
          <p:nvPr>
            <p:ph idx="1"/>
          </p:nvPr>
        </p:nvSpPr>
        <p:spPr>
          <a:xfrm>
            <a:off x="372140" y="1447800"/>
            <a:ext cx="8924260" cy="5410200"/>
          </a:xfrm>
        </p:spPr>
        <p:txBody>
          <a:bodyPr>
            <a:normAutofit/>
          </a:bodyPr>
          <a:lstStyle/>
          <a:p>
            <a:r>
              <a:rPr lang="en-US" sz="4000" dirty="0"/>
              <a:t>The family of Mattathias and heirs</a:t>
            </a:r>
          </a:p>
          <a:p>
            <a:r>
              <a:rPr lang="en-US" sz="4000" dirty="0"/>
              <a:t>In a generation Judaism found itself torn in three ways:</a:t>
            </a:r>
          </a:p>
          <a:p>
            <a:pPr lvl="1"/>
            <a:r>
              <a:rPr lang="en-US" sz="3600" dirty="0"/>
              <a:t>Hellenized Jews</a:t>
            </a:r>
          </a:p>
          <a:p>
            <a:pPr lvl="1"/>
            <a:r>
              <a:rPr lang="en-US" sz="3600" dirty="0"/>
              <a:t>Hasmoneans had power in Jerusalem</a:t>
            </a:r>
          </a:p>
          <a:p>
            <a:pPr lvl="2"/>
            <a:r>
              <a:rPr lang="en-US" sz="3200" dirty="0"/>
              <a:t>The </a:t>
            </a:r>
            <a:r>
              <a:rPr lang="en-US" sz="4000" dirty="0" err="1">
                <a:solidFill>
                  <a:srgbClr val="FF0000"/>
                </a:solidFill>
              </a:rPr>
              <a:t>Sadduccees</a:t>
            </a:r>
            <a:r>
              <a:rPr lang="en-US" sz="4000" dirty="0">
                <a:solidFill>
                  <a:srgbClr val="FF0000"/>
                </a:solidFill>
              </a:rPr>
              <a:t> </a:t>
            </a:r>
            <a:r>
              <a:rPr lang="en-US" sz="4000" dirty="0">
                <a:solidFill>
                  <a:schemeClr val="tx1">
                    <a:lumMod val="95000"/>
                    <a:lumOff val="5000"/>
                  </a:schemeClr>
                </a:solidFill>
              </a:rPr>
              <a:t>dominant</a:t>
            </a:r>
            <a:r>
              <a:rPr lang="en-US" sz="4000" dirty="0">
                <a:solidFill>
                  <a:srgbClr val="FF0000"/>
                </a:solidFill>
              </a:rPr>
              <a:t> </a:t>
            </a:r>
          </a:p>
          <a:p>
            <a:pPr marL="914400" lvl="2" indent="0">
              <a:buNone/>
            </a:pPr>
            <a:r>
              <a:rPr lang="en-US" sz="3200" dirty="0"/>
              <a:t> in the temple</a:t>
            </a:r>
          </a:p>
          <a:p>
            <a:pPr lvl="2"/>
            <a:r>
              <a:rPr lang="en-US" sz="3200" dirty="0"/>
              <a:t>AND…</a:t>
            </a:r>
          </a:p>
          <a:p>
            <a:pPr lvl="1"/>
            <a:endParaRPr lang="en-US" dirty="0"/>
          </a:p>
        </p:txBody>
      </p:sp>
      <p:pic>
        <p:nvPicPr>
          <p:cNvPr id="4098" name="Picture 2" descr="http://ts2.mm.bing.net/th?id=H.4738243185541865&amp;pid=15.1"/>
          <p:cNvPicPr>
            <a:picLocks noChangeAspect="1" noChangeArrowheads="1"/>
          </p:cNvPicPr>
          <p:nvPr/>
        </p:nvPicPr>
        <p:blipFill>
          <a:blip r:embed="rId2" cstate="print"/>
          <a:srcRect/>
          <a:stretch>
            <a:fillRect/>
          </a:stretch>
        </p:blipFill>
        <p:spPr bwMode="auto">
          <a:xfrm>
            <a:off x="8285490" y="3505201"/>
            <a:ext cx="2637693" cy="1905000"/>
          </a:xfrm>
          <a:prstGeom prst="rect">
            <a:avLst/>
          </a:prstGeom>
          <a:noFill/>
        </p:spPr>
      </p:pic>
      <p:sp>
        <p:nvSpPr>
          <p:cNvPr id="8" name="TextBox 7"/>
          <p:cNvSpPr txBox="1"/>
          <p:nvPr/>
        </p:nvSpPr>
        <p:spPr>
          <a:xfrm>
            <a:off x="8001000" y="5562601"/>
            <a:ext cx="2667000" cy="1200329"/>
          </a:xfrm>
          <a:prstGeom prst="rect">
            <a:avLst/>
          </a:prstGeom>
          <a:noFill/>
        </p:spPr>
        <p:txBody>
          <a:bodyPr wrap="square" rtlCol="0">
            <a:spAutoFit/>
          </a:bodyPr>
          <a:lstStyle/>
          <a:p>
            <a:r>
              <a:rPr lang="en-US" sz="2400" i="1" dirty="0"/>
              <a:t>High Priestly Turban represents the </a:t>
            </a:r>
            <a:r>
              <a:rPr lang="en-US" sz="2400" i="1" dirty="0" err="1"/>
              <a:t>Sadduccees</a:t>
            </a:r>
            <a:endParaRPr lang="en-US" sz="24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B7B5-7DA4-4943-91E6-D03F0FEC4C47}"/>
              </a:ext>
            </a:extLst>
          </p:cNvPr>
          <p:cNvSpPr>
            <a:spLocks noGrp="1"/>
          </p:cNvSpPr>
          <p:nvPr>
            <p:ph type="title"/>
          </p:nvPr>
        </p:nvSpPr>
        <p:spPr>
          <a:xfrm>
            <a:off x="838200" y="365125"/>
            <a:ext cx="10515600" cy="995842"/>
          </a:xfrm>
        </p:spPr>
        <p:txBody>
          <a:bodyPr>
            <a:normAutofit fontScale="90000"/>
          </a:bodyPr>
          <a:lstStyle/>
          <a:p>
            <a:r>
              <a:rPr lang="en-US" dirty="0"/>
              <a:t>The Old Testament Ends</a:t>
            </a:r>
            <a:br>
              <a:rPr lang="en-US" dirty="0"/>
            </a:br>
            <a:endParaRPr lang="en-US" dirty="0"/>
          </a:p>
        </p:txBody>
      </p:sp>
      <p:sp>
        <p:nvSpPr>
          <p:cNvPr id="3" name="Content Placeholder 2">
            <a:extLst>
              <a:ext uri="{FF2B5EF4-FFF2-40B4-BE49-F238E27FC236}">
                <a16:creationId xmlns:a16="http://schemas.microsoft.com/office/drawing/2014/main" id="{4536249C-BDF1-423B-9B6F-6E54C2076AAC}"/>
              </a:ext>
            </a:extLst>
          </p:cNvPr>
          <p:cNvSpPr>
            <a:spLocks noGrp="1"/>
          </p:cNvSpPr>
          <p:nvPr>
            <p:ph idx="1"/>
          </p:nvPr>
        </p:nvSpPr>
        <p:spPr>
          <a:xfrm>
            <a:off x="838200" y="1360967"/>
            <a:ext cx="10515600" cy="5131908"/>
          </a:xfrm>
        </p:spPr>
        <p:txBody>
          <a:bodyPr>
            <a:normAutofit lnSpcReduction="10000"/>
          </a:bodyPr>
          <a:lstStyle/>
          <a:p>
            <a:r>
              <a:rPr lang="en-US"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The Jews in Palestine (6</a:t>
            </a:r>
            <a:r>
              <a:rPr lang="en-US" b="1" baseline="30000"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 cent. BC)</a:t>
            </a:r>
          </a:p>
          <a:p>
            <a:pPr lvl="1"/>
            <a:r>
              <a:rPr lang="en-US" sz="2800"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 Rebuilt Temple, worship &amp; walls </a:t>
            </a:r>
          </a:p>
          <a:p>
            <a:pPr lvl="1"/>
            <a:r>
              <a:rPr lang="en-US" sz="2800"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 A remnant in the Promised Land  </a:t>
            </a:r>
          </a:p>
          <a:p>
            <a:pPr lvl="1"/>
            <a:r>
              <a:rPr lang="en-US" sz="2800"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 The world ruled by the </a:t>
            </a:r>
            <a:r>
              <a:rPr lang="en-US" sz="2800" b="1" u="sng"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Persians</a:t>
            </a:r>
            <a:r>
              <a:rPr lang="en-US" sz="2800"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  </a:t>
            </a:r>
          </a:p>
          <a:p>
            <a:pPr lvl="1"/>
            <a:endParaRPr lang="en-US" sz="2800"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As the New Testament Begins (late 1</a:t>
            </a:r>
            <a:r>
              <a:rPr lang="en-US" b="1" baseline="30000"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st</a:t>
            </a:r>
            <a:r>
              <a:rPr lang="en-US"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 cent. BC) </a:t>
            </a:r>
          </a:p>
          <a:p>
            <a:pPr lvl="1"/>
            <a:r>
              <a:rPr lang="en-US" sz="2800"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The world ruled by </a:t>
            </a:r>
            <a:r>
              <a:rPr lang="en-US" sz="2800" b="1" u="sng"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Rome</a:t>
            </a:r>
            <a:r>
              <a:rPr lang="en-US" sz="2800"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 </a:t>
            </a:r>
          </a:p>
          <a:p>
            <a:pPr lvl="1"/>
            <a:r>
              <a:rPr lang="en-US" sz="2800"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Political power in priesthood </a:t>
            </a:r>
          </a:p>
          <a:p>
            <a:pPr lvl="1"/>
            <a:r>
              <a:rPr lang="en-US" sz="2800"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A king (Herod) over Palestine </a:t>
            </a:r>
          </a:p>
          <a:p>
            <a:pPr lvl="1"/>
            <a:r>
              <a:rPr lang="en-US" sz="2800"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 Many new and “strange” entities  </a:t>
            </a:r>
          </a:p>
          <a:p>
            <a:pPr lvl="2"/>
            <a:r>
              <a:rPr lang="en-US" sz="2400" b="1"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Tax collectors • Synagogues • Herodians, Sadducees, Pharisees, Sanhedrin, Zealots, etc</a:t>
            </a:r>
            <a:r>
              <a:rPr lang="en-US" dirty="0">
                <a:solidFill>
                  <a:srgbClr val="2B2A2A"/>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0216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3945"/>
          </a:xfrm>
        </p:spPr>
        <p:txBody>
          <a:bodyPr>
            <a:normAutofit fontScale="90000"/>
          </a:bodyPr>
          <a:lstStyle/>
          <a:p>
            <a:r>
              <a:rPr lang="en-US" dirty="0"/>
              <a:t>The Hasmonean Dynasty</a:t>
            </a:r>
            <a:br>
              <a:rPr lang="en-US" dirty="0"/>
            </a:br>
            <a:r>
              <a:rPr lang="en-US" dirty="0"/>
              <a:t>141 – 63 BC.</a:t>
            </a:r>
          </a:p>
        </p:txBody>
      </p:sp>
      <p:sp>
        <p:nvSpPr>
          <p:cNvPr id="3" name="Content Placeholder 2"/>
          <p:cNvSpPr>
            <a:spLocks noGrp="1"/>
          </p:cNvSpPr>
          <p:nvPr>
            <p:ph idx="1"/>
          </p:nvPr>
        </p:nvSpPr>
        <p:spPr>
          <a:xfrm>
            <a:off x="680484" y="1531088"/>
            <a:ext cx="10673316" cy="4645875"/>
          </a:xfrm>
        </p:spPr>
        <p:txBody>
          <a:bodyPr>
            <a:normAutofit/>
          </a:bodyPr>
          <a:lstStyle/>
          <a:p>
            <a:pPr lvl="1"/>
            <a:r>
              <a:rPr lang="en-US" sz="3000" dirty="0"/>
              <a:t>“Hasidim” (pious ones) who called for religious purity and warned of the corruptive dangers of power</a:t>
            </a:r>
          </a:p>
          <a:p>
            <a:pPr lvl="2"/>
            <a:r>
              <a:rPr lang="en-US" sz="3200" dirty="0"/>
              <a:t>The </a:t>
            </a:r>
            <a:r>
              <a:rPr lang="en-US" sz="3200" dirty="0">
                <a:solidFill>
                  <a:srgbClr val="FF0000"/>
                </a:solidFill>
              </a:rPr>
              <a:t>Pharisees</a:t>
            </a:r>
            <a:r>
              <a:rPr lang="en-US" sz="3200" dirty="0"/>
              <a:t>: lay movement</a:t>
            </a:r>
          </a:p>
          <a:p>
            <a:pPr lvl="3"/>
            <a:r>
              <a:rPr lang="en-US" sz="2800" dirty="0"/>
              <a:t>Dominant in Synagogues</a:t>
            </a:r>
          </a:p>
          <a:p>
            <a:pPr lvl="3"/>
            <a:r>
              <a:rPr lang="en-US" sz="2800" dirty="0"/>
              <a:t>Precision in study and application</a:t>
            </a:r>
          </a:p>
          <a:p>
            <a:pPr marL="1371600" lvl="3" indent="0">
              <a:buNone/>
            </a:pPr>
            <a:r>
              <a:rPr lang="en-US" sz="2800" dirty="0"/>
              <a:t> of Scripture</a:t>
            </a:r>
          </a:p>
          <a:p>
            <a:pPr lvl="3">
              <a:buFontTx/>
              <a:buChar char="-"/>
            </a:pPr>
            <a:r>
              <a:rPr lang="en-US" sz="2800" dirty="0"/>
              <a:t>Opposed </a:t>
            </a:r>
            <a:r>
              <a:rPr lang="en-US" sz="2800" b="1" u="sng" dirty="0"/>
              <a:t>Hellenization</a:t>
            </a:r>
            <a:r>
              <a:rPr lang="en-US" sz="2800" dirty="0"/>
              <a:t> of Jewish culture </a:t>
            </a:r>
          </a:p>
          <a:p>
            <a:pPr marL="1371600" lvl="3" indent="0">
              <a:buNone/>
            </a:pPr>
            <a:endParaRPr lang="en-US" sz="2800" dirty="0"/>
          </a:p>
          <a:p>
            <a:pPr lvl="1" algn="r"/>
            <a:r>
              <a:rPr lang="en-US" sz="3200" dirty="0"/>
              <a:t> </a:t>
            </a:r>
            <a:r>
              <a:rPr lang="en-US" sz="3200" dirty="0">
                <a:solidFill>
                  <a:srgbClr val="FF0000"/>
                </a:solidFill>
              </a:rPr>
              <a:t>Zealots</a:t>
            </a:r>
            <a:r>
              <a:rPr lang="en-US" sz="3200" dirty="0"/>
              <a:t>: radical religious sect seeking to overthrow Roman rule through violence. (Luke 6:15</a:t>
            </a:r>
            <a:r>
              <a:rPr lang="en-US" dirty="0"/>
              <a:t>)</a:t>
            </a:r>
          </a:p>
        </p:txBody>
      </p:sp>
      <p:pic>
        <p:nvPicPr>
          <p:cNvPr id="4" name="Picture 4" descr="http://ts3.mm.bing.net/th?id=H.4989236727447958&amp;pid=15.1"/>
          <p:cNvPicPr>
            <a:picLocks noChangeAspect="1" noChangeArrowheads="1"/>
          </p:cNvPicPr>
          <p:nvPr/>
        </p:nvPicPr>
        <p:blipFill>
          <a:blip r:embed="rId2" cstate="print"/>
          <a:srcRect/>
          <a:stretch>
            <a:fillRect/>
          </a:stretch>
        </p:blipFill>
        <p:spPr bwMode="auto">
          <a:xfrm>
            <a:off x="8361065" y="2667001"/>
            <a:ext cx="1925935" cy="17526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a:t>The Roman Period</a:t>
            </a:r>
            <a:br>
              <a:rPr lang="en-US" dirty="0"/>
            </a:br>
            <a:r>
              <a:rPr lang="en-US" dirty="0"/>
              <a:t>begins 63 BC</a:t>
            </a:r>
          </a:p>
        </p:txBody>
      </p:sp>
      <p:sp>
        <p:nvSpPr>
          <p:cNvPr id="3" name="Content Placeholder 2"/>
          <p:cNvSpPr>
            <a:spLocks noGrp="1"/>
          </p:cNvSpPr>
          <p:nvPr>
            <p:ph idx="1"/>
          </p:nvPr>
        </p:nvSpPr>
        <p:spPr>
          <a:xfrm>
            <a:off x="1010093" y="1981200"/>
            <a:ext cx="6762307" cy="4876800"/>
          </a:xfrm>
        </p:spPr>
        <p:txBody>
          <a:bodyPr>
            <a:normAutofit/>
          </a:bodyPr>
          <a:lstStyle/>
          <a:p>
            <a:r>
              <a:rPr lang="en-US" dirty="0"/>
              <a:t>Pompey’s Conquest (63 BC)</a:t>
            </a:r>
          </a:p>
          <a:p>
            <a:pPr lvl="1"/>
            <a:r>
              <a:rPr lang="en-US" dirty="0"/>
              <a:t>Freed the Decapolis (League of </a:t>
            </a:r>
            <a:r>
              <a:rPr lang="en-US" i="1" dirty="0"/>
              <a:t>Ten Cities</a:t>
            </a:r>
            <a:r>
              <a:rPr lang="en-US" dirty="0"/>
              <a:t>) region promising they would never have to live under Jewish rule again</a:t>
            </a:r>
          </a:p>
          <a:p>
            <a:pPr lvl="2"/>
            <a:r>
              <a:rPr lang="en-US" dirty="0"/>
              <a:t>Mark 5:1-20</a:t>
            </a:r>
          </a:p>
          <a:p>
            <a:pPr lvl="3"/>
            <a:r>
              <a:rPr lang="en-US" dirty="0"/>
              <a:t>When Jesus entered, he went into a strictly Greek world, hence the presence of pigs</a:t>
            </a:r>
          </a:p>
          <a:p>
            <a:pPr lvl="1"/>
            <a:r>
              <a:rPr lang="en-US" dirty="0"/>
              <a:t>Conquered Jerusalem and entered Most Holy Place</a:t>
            </a:r>
          </a:p>
          <a:p>
            <a:r>
              <a:rPr lang="en-US" dirty="0"/>
              <a:t>Book of Daniel</a:t>
            </a:r>
          </a:p>
          <a:p>
            <a:pPr lvl="1"/>
            <a:r>
              <a:rPr lang="en-US" dirty="0"/>
              <a:t>Legs of Iron</a:t>
            </a:r>
          </a:p>
          <a:p>
            <a:pPr lvl="1"/>
            <a:r>
              <a:rPr lang="en-US" dirty="0"/>
              <a:t>Terrifying Beast</a:t>
            </a:r>
          </a:p>
        </p:txBody>
      </p:sp>
      <p:pic>
        <p:nvPicPr>
          <p:cNvPr id="3074" name="Picture 2" descr="http://english.op.org/uploaded_images/Caesar-Augustus-709567.jpg"/>
          <p:cNvPicPr>
            <a:picLocks noChangeAspect="1" noChangeArrowheads="1"/>
          </p:cNvPicPr>
          <p:nvPr/>
        </p:nvPicPr>
        <p:blipFill>
          <a:blip r:embed="rId2" cstate="print"/>
          <a:srcRect/>
          <a:stretch>
            <a:fillRect/>
          </a:stretch>
        </p:blipFill>
        <p:spPr bwMode="auto">
          <a:xfrm>
            <a:off x="7973122" y="762000"/>
            <a:ext cx="2694878" cy="4419600"/>
          </a:xfrm>
          <a:prstGeom prst="rect">
            <a:avLst/>
          </a:prstGeom>
          <a:noFill/>
        </p:spPr>
      </p:pic>
      <p:sp>
        <p:nvSpPr>
          <p:cNvPr id="5" name="TextBox 4"/>
          <p:cNvSpPr txBox="1"/>
          <p:nvPr/>
        </p:nvSpPr>
        <p:spPr>
          <a:xfrm>
            <a:off x="7924800" y="5181600"/>
            <a:ext cx="2743200" cy="1477328"/>
          </a:xfrm>
          <a:prstGeom prst="rect">
            <a:avLst/>
          </a:prstGeom>
          <a:noFill/>
        </p:spPr>
        <p:txBody>
          <a:bodyPr wrap="square" rtlCol="0">
            <a:spAutoFit/>
          </a:bodyPr>
          <a:lstStyle/>
          <a:p>
            <a:r>
              <a:rPr lang="en-US" dirty="0"/>
              <a:t>First Roman Emperor Caesar Augustus</a:t>
            </a:r>
          </a:p>
          <a:p>
            <a:r>
              <a:rPr lang="en-US" dirty="0"/>
              <a:t>Coins have Latin inscription DIVI FILIUS “of the divine one, the son.”</a:t>
            </a:r>
          </a:p>
        </p:txBody>
      </p:sp>
      <p:pic>
        <p:nvPicPr>
          <p:cNvPr id="3076" name="Picture 4" descr="http://2.bp.blogspot.com/-PHfUG9wm5J0/TdM7LLeIVeI/AAAAAAAAABw/qDDmf0b9234/s1600/pompey.jpg"/>
          <p:cNvPicPr>
            <a:picLocks noChangeAspect="1" noChangeArrowheads="1"/>
          </p:cNvPicPr>
          <p:nvPr/>
        </p:nvPicPr>
        <p:blipFill>
          <a:blip r:embed="rId3" cstate="print"/>
          <a:srcRect/>
          <a:stretch>
            <a:fillRect/>
          </a:stretch>
        </p:blipFill>
        <p:spPr bwMode="auto">
          <a:xfrm>
            <a:off x="155653" y="0"/>
            <a:ext cx="1708879" cy="1981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1585-D932-4A54-9759-067F1DB5B25C}"/>
              </a:ext>
            </a:extLst>
          </p:cNvPr>
          <p:cNvSpPr>
            <a:spLocks noGrp="1"/>
          </p:cNvSpPr>
          <p:nvPr>
            <p:ph type="title"/>
          </p:nvPr>
        </p:nvSpPr>
        <p:spPr/>
        <p:txBody>
          <a:bodyPr/>
          <a:lstStyle/>
          <a:p>
            <a:r>
              <a:rPr lang="en-US" dirty="0"/>
              <a:t>Rome at its peak (c. 115 AD)</a:t>
            </a:r>
          </a:p>
        </p:txBody>
      </p:sp>
      <p:pic>
        <p:nvPicPr>
          <p:cNvPr id="2050" name="Picture 2" descr="Rome at its Height| Roman Empire | Lectures in Medieval History | Dr. Lynn  H. Nelson, Emeritus Professor, Medieval History, KU">
            <a:extLst>
              <a:ext uri="{FF2B5EF4-FFF2-40B4-BE49-F238E27FC236}">
                <a16:creationId xmlns:a16="http://schemas.microsoft.com/office/drawing/2014/main" id="{C9698065-7D58-4927-A898-105DEBA256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2571" y="2018805"/>
            <a:ext cx="5866411" cy="435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25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F2D1-C526-4F48-9B37-CF64B05F02A0}"/>
              </a:ext>
            </a:extLst>
          </p:cNvPr>
          <p:cNvSpPr>
            <a:spLocks noGrp="1"/>
          </p:cNvSpPr>
          <p:nvPr>
            <p:ph type="title"/>
          </p:nvPr>
        </p:nvSpPr>
        <p:spPr/>
        <p:txBody>
          <a:bodyPr/>
          <a:lstStyle/>
          <a:p>
            <a:r>
              <a:rPr lang="en-US" dirty="0"/>
              <a:t>The Periods Between the Testaments</a:t>
            </a:r>
          </a:p>
        </p:txBody>
      </p:sp>
      <p:sp>
        <p:nvSpPr>
          <p:cNvPr id="3" name="Content Placeholder 2">
            <a:extLst>
              <a:ext uri="{FF2B5EF4-FFF2-40B4-BE49-F238E27FC236}">
                <a16:creationId xmlns:a16="http://schemas.microsoft.com/office/drawing/2014/main" id="{2BC9C109-D2F5-4CC0-812B-B6648E3834F3}"/>
              </a:ext>
            </a:extLst>
          </p:cNvPr>
          <p:cNvSpPr>
            <a:spLocks noGrp="1"/>
          </p:cNvSpPr>
          <p:nvPr>
            <p:ph idx="1"/>
          </p:nvPr>
        </p:nvSpPr>
        <p:spPr/>
        <p:txBody>
          <a:bodyPr>
            <a:normAutofit fontScale="92500" lnSpcReduction="10000"/>
          </a:bodyPr>
          <a:lstStyle/>
          <a:p>
            <a:r>
              <a:rPr lang="en-US" dirty="0"/>
              <a:t>The </a:t>
            </a:r>
            <a:r>
              <a:rPr lang="en-US" b="1" u="sng" dirty="0"/>
              <a:t>Persian</a:t>
            </a:r>
            <a:r>
              <a:rPr lang="en-US" dirty="0"/>
              <a:t> Period (536-332 BC)</a:t>
            </a:r>
          </a:p>
          <a:p>
            <a:pPr lvl="1"/>
            <a:r>
              <a:rPr lang="en-US" dirty="0"/>
              <a:t>Jews returned to Palestine</a:t>
            </a:r>
          </a:p>
          <a:p>
            <a:pPr lvl="1"/>
            <a:r>
              <a:rPr lang="en-US" dirty="0"/>
              <a:t>Persian rulers were generally tolerant </a:t>
            </a:r>
          </a:p>
          <a:p>
            <a:pPr lvl="1"/>
            <a:r>
              <a:rPr lang="en-US" dirty="0"/>
              <a:t>No idolatry in remnant in Israel 			</a:t>
            </a:r>
          </a:p>
          <a:p>
            <a:pPr lvl="1"/>
            <a:endParaRPr lang="en-US" dirty="0"/>
          </a:p>
          <a:p>
            <a:r>
              <a:rPr lang="en-US" b="1" dirty="0"/>
              <a:t>The Grecian Period </a:t>
            </a:r>
            <a:r>
              <a:rPr lang="en-US" dirty="0"/>
              <a:t>(332-167 BC)</a:t>
            </a:r>
          </a:p>
          <a:p>
            <a:pPr lvl="1"/>
            <a:r>
              <a:rPr lang="en-US" dirty="0"/>
              <a:t>Alexander the Great (of Macedonia)</a:t>
            </a:r>
          </a:p>
          <a:p>
            <a:pPr lvl="1"/>
            <a:r>
              <a:rPr lang="en-US" dirty="0"/>
              <a:t>Came swiftly from Greece</a:t>
            </a:r>
          </a:p>
          <a:p>
            <a:pPr lvl="1"/>
            <a:r>
              <a:rPr lang="en-US" dirty="0"/>
              <a:t>Defeated the Persians </a:t>
            </a:r>
          </a:p>
          <a:p>
            <a:pPr lvl="1"/>
            <a:r>
              <a:rPr lang="en-US" dirty="0"/>
              <a:t>Conquered the world as far as India</a:t>
            </a:r>
          </a:p>
          <a:p>
            <a:pPr lvl="1"/>
            <a:r>
              <a:rPr lang="en-US" dirty="0"/>
              <a:t>Died at age 33 with no successor</a:t>
            </a:r>
          </a:p>
          <a:p>
            <a:pPr lvl="1"/>
            <a:r>
              <a:rPr lang="en-US" dirty="0"/>
              <a:t>Greek empire divided into 4 “sub-kingdoms” among his generals.</a:t>
            </a:r>
          </a:p>
          <a:p>
            <a:pPr lvl="2"/>
            <a:endParaRPr lang="en-US" dirty="0"/>
          </a:p>
          <a:p>
            <a:endParaRPr lang="en-US" dirty="0"/>
          </a:p>
        </p:txBody>
      </p:sp>
    </p:spTree>
    <p:extLst>
      <p:ext uri="{BB962C8B-B14F-4D97-AF65-F5344CB8AC3E}">
        <p14:creationId xmlns:p14="http://schemas.microsoft.com/office/powerpoint/2010/main" val="2088019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BC37-0396-4FDD-BC65-BCE68EEF09B9}"/>
              </a:ext>
            </a:extLst>
          </p:cNvPr>
          <p:cNvSpPr>
            <a:spLocks noGrp="1"/>
          </p:cNvSpPr>
          <p:nvPr>
            <p:ph type="title"/>
          </p:nvPr>
        </p:nvSpPr>
        <p:spPr/>
        <p:txBody>
          <a:bodyPr/>
          <a:lstStyle/>
          <a:p>
            <a:r>
              <a:rPr lang="en-US" dirty="0"/>
              <a:t>Maccabean Revolt &amp; Jewish Independence</a:t>
            </a:r>
            <a:br>
              <a:rPr lang="en-US" dirty="0"/>
            </a:br>
            <a:r>
              <a:rPr lang="en-US" dirty="0"/>
              <a:t>                              (167-63 BC)</a:t>
            </a:r>
          </a:p>
        </p:txBody>
      </p:sp>
      <p:sp>
        <p:nvSpPr>
          <p:cNvPr id="3" name="Content Placeholder 2">
            <a:extLst>
              <a:ext uri="{FF2B5EF4-FFF2-40B4-BE49-F238E27FC236}">
                <a16:creationId xmlns:a16="http://schemas.microsoft.com/office/drawing/2014/main" id="{8D954E0F-ECCF-4E91-A6EB-CB467B959C96}"/>
              </a:ext>
            </a:extLst>
          </p:cNvPr>
          <p:cNvSpPr>
            <a:spLocks noGrp="1"/>
          </p:cNvSpPr>
          <p:nvPr>
            <p:ph idx="1"/>
          </p:nvPr>
        </p:nvSpPr>
        <p:spPr/>
        <p:txBody>
          <a:bodyPr/>
          <a:lstStyle/>
          <a:p>
            <a:r>
              <a:rPr lang="en-US" dirty="0"/>
              <a:t>Judas Maccabeus (“The Hammer”) fought  a “hit &amp; run” war against the Syrians</a:t>
            </a:r>
          </a:p>
          <a:p>
            <a:pPr lvl="1"/>
            <a:r>
              <a:rPr lang="en-US" dirty="0"/>
              <a:t>Syrian King was Antiochus II (or “Epiphanes”)</a:t>
            </a:r>
          </a:p>
          <a:p>
            <a:pPr lvl="2"/>
            <a:r>
              <a:rPr lang="en-US" dirty="0"/>
              <a:t>Tried to destroy Jews, destroyed scriptures, forbid circumcision</a:t>
            </a:r>
          </a:p>
          <a:p>
            <a:pPr lvl="1"/>
            <a:r>
              <a:rPr lang="en-US" dirty="0"/>
              <a:t>Purified the Temple  (“</a:t>
            </a:r>
            <a:r>
              <a:rPr lang="en-US" b="1" dirty="0"/>
              <a:t>Hanukkah”)---”Feast of Dedication (Jn. 10:22-23)</a:t>
            </a:r>
          </a:p>
          <a:p>
            <a:pPr lvl="1"/>
            <a:r>
              <a:rPr lang="en-US" dirty="0"/>
              <a:t>United the civil rule and priesthood—later corrupted both</a:t>
            </a:r>
          </a:p>
          <a:p>
            <a:pPr lvl="1"/>
            <a:r>
              <a:rPr lang="en-US" dirty="0"/>
              <a:t>Much Grecian influence in Jerusalem (Hellenism)</a:t>
            </a:r>
          </a:p>
          <a:p>
            <a:pPr lvl="1"/>
            <a:r>
              <a:rPr lang="en-US" dirty="0"/>
              <a:t>Gymnasium at foot of Temple mount</a:t>
            </a:r>
          </a:p>
          <a:p>
            <a:pPr lvl="1"/>
            <a:r>
              <a:rPr lang="en-US" dirty="0"/>
              <a:t>Revolt of devout Jews</a:t>
            </a:r>
          </a:p>
          <a:p>
            <a:pPr lvl="1"/>
            <a:r>
              <a:rPr lang="en-US" dirty="0"/>
              <a:t>Much political &amp; religious unrest (crime, murders, etc.) before Roman rule</a:t>
            </a:r>
          </a:p>
        </p:txBody>
      </p:sp>
    </p:spTree>
    <p:extLst>
      <p:ext uri="{BB962C8B-B14F-4D97-AF65-F5344CB8AC3E}">
        <p14:creationId xmlns:p14="http://schemas.microsoft.com/office/powerpoint/2010/main" val="2730085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00A2-B56D-40D7-96E7-2B543D34F198}"/>
              </a:ext>
            </a:extLst>
          </p:cNvPr>
          <p:cNvSpPr>
            <a:spLocks noGrp="1"/>
          </p:cNvSpPr>
          <p:nvPr>
            <p:ph type="title"/>
          </p:nvPr>
        </p:nvSpPr>
        <p:spPr>
          <a:xfrm>
            <a:off x="838200" y="365126"/>
            <a:ext cx="10515600" cy="666232"/>
          </a:xfrm>
        </p:spPr>
        <p:txBody>
          <a:bodyPr>
            <a:normAutofit fontScale="90000"/>
          </a:bodyPr>
          <a:lstStyle/>
          <a:p>
            <a:r>
              <a:rPr lang="en-US" dirty="0"/>
              <a:t>Genealogy of Herod the Great</a:t>
            </a:r>
          </a:p>
        </p:txBody>
      </p:sp>
      <p:pic>
        <p:nvPicPr>
          <p:cNvPr id="1026" name="Picture 2">
            <a:extLst>
              <a:ext uri="{FF2B5EF4-FFF2-40B4-BE49-F238E27FC236}">
                <a16:creationId xmlns:a16="http://schemas.microsoft.com/office/drawing/2014/main" id="{B49D8105-7519-41F5-AE37-8C70D7FA42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8828" y="935665"/>
            <a:ext cx="9069572" cy="555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508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2AB4-E803-419A-943C-03C76078C56E}"/>
              </a:ext>
            </a:extLst>
          </p:cNvPr>
          <p:cNvSpPr>
            <a:spLocks noGrp="1"/>
          </p:cNvSpPr>
          <p:nvPr>
            <p:ph type="title"/>
          </p:nvPr>
        </p:nvSpPr>
        <p:spPr>
          <a:xfrm>
            <a:off x="838200" y="365125"/>
            <a:ext cx="10515600" cy="783191"/>
          </a:xfrm>
        </p:spPr>
        <p:txBody>
          <a:bodyPr/>
          <a:lstStyle/>
          <a:p>
            <a:r>
              <a:rPr lang="en-US" dirty="0"/>
              <a:t>Roman Era (63 BC)</a:t>
            </a:r>
          </a:p>
        </p:txBody>
      </p:sp>
      <p:sp>
        <p:nvSpPr>
          <p:cNvPr id="3" name="Content Placeholder 2">
            <a:extLst>
              <a:ext uri="{FF2B5EF4-FFF2-40B4-BE49-F238E27FC236}">
                <a16:creationId xmlns:a16="http://schemas.microsoft.com/office/drawing/2014/main" id="{2713D8CC-240D-48CB-8F52-294F1F410A85}"/>
              </a:ext>
            </a:extLst>
          </p:cNvPr>
          <p:cNvSpPr>
            <a:spLocks noGrp="1"/>
          </p:cNvSpPr>
          <p:nvPr>
            <p:ph idx="1"/>
          </p:nvPr>
        </p:nvSpPr>
        <p:spPr>
          <a:xfrm>
            <a:off x="838200" y="1148316"/>
            <a:ext cx="10515600" cy="5028647"/>
          </a:xfrm>
        </p:spPr>
        <p:txBody>
          <a:bodyPr/>
          <a:lstStyle/>
          <a:p>
            <a:r>
              <a:rPr lang="en-US" dirty="0"/>
              <a:t>Pompey conquers Jerusalem</a:t>
            </a:r>
          </a:p>
          <a:p>
            <a:r>
              <a:rPr lang="en-US" dirty="0"/>
              <a:t>Other Roman Emperors</a:t>
            </a:r>
          </a:p>
          <a:p>
            <a:pPr lvl="1"/>
            <a:r>
              <a:rPr lang="en-US" dirty="0"/>
              <a:t>Augustus “Caesar” (ruled until 14 AD) </a:t>
            </a:r>
          </a:p>
          <a:p>
            <a:r>
              <a:rPr lang="en-US" dirty="0"/>
              <a:t>Roman road system—allowed easier and safer travel </a:t>
            </a:r>
          </a:p>
          <a:p>
            <a:r>
              <a:rPr lang="en-US" dirty="0"/>
              <a:t>Roman citizenship (Paul, e.g.)</a:t>
            </a:r>
          </a:p>
          <a:p>
            <a:r>
              <a:rPr lang="en-US" dirty="0"/>
              <a:t>“</a:t>
            </a:r>
            <a:r>
              <a:rPr lang="en-US" dirty="0" err="1"/>
              <a:t>Koine</a:t>
            </a:r>
            <a:r>
              <a:rPr lang="en-US" dirty="0"/>
              <a:t>” Greek widely used</a:t>
            </a:r>
          </a:p>
          <a:p>
            <a:r>
              <a:rPr lang="en-US" dirty="0"/>
              <a:t>Roman rule emphasized peace, law and order</a:t>
            </a:r>
          </a:p>
          <a:p>
            <a:r>
              <a:rPr lang="en-US" dirty="0"/>
              <a:t>Romans were generally tolerant of local religions</a:t>
            </a:r>
          </a:p>
          <a:p>
            <a:r>
              <a:rPr lang="en-US" dirty="0"/>
              <a:t>Jesus came in “</a:t>
            </a:r>
            <a:r>
              <a:rPr lang="en-US" b="1" dirty="0">
                <a:solidFill>
                  <a:srgbClr val="FF0000"/>
                </a:solidFill>
              </a:rPr>
              <a:t>the fullness of times</a:t>
            </a:r>
            <a:r>
              <a:rPr lang="en-US" dirty="0"/>
              <a:t>” (Gal. 4:4-7) </a:t>
            </a:r>
          </a:p>
        </p:txBody>
      </p:sp>
    </p:spTree>
    <p:extLst>
      <p:ext uri="{BB962C8B-B14F-4D97-AF65-F5344CB8AC3E}">
        <p14:creationId xmlns:p14="http://schemas.microsoft.com/office/powerpoint/2010/main" val="2911971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38BE-A46F-4B88-AC62-E0305573E44B}"/>
              </a:ext>
            </a:extLst>
          </p:cNvPr>
          <p:cNvSpPr>
            <a:spLocks noGrp="1"/>
          </p:cNvSpPr>
          <p:nvPr>
            <p:ph type="title"/>
          </p:nvPr>
        </p:nvSpPr>
        <p:spPr>
          <a:xfrm>
            <a:off x="838200" y="365126"/>
            <a:ext cx="10515600" cy="1059638"/>
          </a:xfrm>
        </p:spPr>
        <p:txBody>
          <a:bodyPr/>
          <a:lstStyle/>
          <a:p>
            <a:r>
              <a:rPr lang="en-US" dirty="0"/>
              <a:t>Roman Rule from 63 BC</a:t>
            </a:r>
          </a:p>
        </p:txBody>
      </p:sp>
      <p:sp>
        <p:nvSpPr>
          <p:cNvPr id="3" name="Content Placeholder 2">
            <a:extLst>
              <a:ext uri="{FF2B5EF4-FFF2-40B4-BE49-F238E27FC236}">
                <a16:creationId xmlns:a16="http://schemas.microsoft.com/office/drawing/2014/main" id="{D55BCBBF-14A9-4C93-A0DA-F1A16E8F0DE0}"/>
              </a:ext>
            </a:extLst>
          </p:cNvPr>
          <p:cNvSpPr>
            <a:spLocks noGrp="1"/>
          </p:cNvSpPr>
          <p:nvPr>
            <p:ph idx="1"/>
          </p:nvPr>
        </p:nvSpPr>
        <p:spPr>
          <a:xfrm>
            <a:off x="838200" y="1424764"/>
            <a:ext cx="10515600" cy="4752199"/>
          </a:xfrm>
        </p:spPr>
        <p:txBody>
          <a:bodyPr/>
          <a:lstStyle/>
          <a:p>
            <a:r>
              <a:rPr lang="en-US" dirty="0"/>
              <a:t>Emperor &gt;&gt;Absolute Ruler (“Caesar”)</a:t>
            </a:r>
          </a:p>
          <a:p>
            <a:r>
              <a:rPr lang="en-US" dirty="0"/>
              <a:t>Kings –highest rulers in the territories (e.g., Herod, the Great)</a:t>
            </a:r>
          </a:p>
          <a:p>
            <a:pPr lvl="1"/>
            <a:r>
              <a:rPr lang="en-US" dirty="0"/>
              <a:t>In Israel, kings (AKA “Tetrarchs”) were of the Herodian dynasty</a:t>
            </a:r>
          </a:p>
          <a:p>
            <a:pPr lvl="2"/>
            <a:r>
              <a:rPr lang="en-US" dirty="0"/>
              <a:t>E.g. Herod Antipas – king at death of Jesus</a:t>
            </a:r>
          </a:p>
          <a:p>
            <a:pPr lvl="2"/>
            <a:r>
              <a:rPr lang="en-US" dirty="0"/>
              <a:t>E.g. Herod Agrippa II –heard Paul’s testimony in Caesarea</a:t>
            </a:r>
          </a:p>
          <a:p>
            <a:r>
              <a:rPr lang="en-US" dirty="0"/>
              <a:t>Governors- ruled in various regions  </a:t>
            </a:r>
          </a:p>
          <a:p>
            <a:pPr lvl="1"/>
            <a:r>
              <a:rPr lang="en-US" dirty="0" err="1"/>
              <a:t>E,g</a:t>
            </a:r>
            <a:r>
              <a:rPr lang="en-US" dirty="0"/>
              <a:t>., Pilate, Felix, Festus</a:t>
            </a:r>
          </a:p>
          <a:p>
            <a:pPr lvl="1"/>
            <a:r>
              <a:rPr lang="en-US" dirty="0"/>
              <a:t>Made tax and judicial decisions</a:t>
            </a:r>
          </a:p>
          <a:p>
            <a:r>
              <a:rPr lang="en-US" dirty="0"/>
              <a:t>Religion among Gentiles was filled with grotesque idolatry, mysticism, and human philosophies. (e.g., Acts 14:11-13) </a:t>
            </a:r>
          </a:p>
        </p:txBody>
      </p:sp>
    </p:spTree>
    <p:extLst>
      <p:ext uri="{BB962C8B-B14F-4D97-AF65-F5344CB8AC3E}">
        <p14:creationId xmlns:p14="http://schemas.microsoft.com/office/powerpoint/2010/main" val="2598689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A282-DA47-4A06-B50A-62661FC7D0DE}"/>
              </a:ext>
            </a:extLst>
          </p:cNvPr>
          <p:cNvSpPr>
            <a:spLocks noGrp="1"/>
          </p:cNvSpPr>
          <p:nvPr>
            <p:ph type="title"/>
          </p:nvPr>
        </p:nvSpPr>
        <p:spPr>
          <a:xfrm>
            <a:off x="838200" y="365125"/>
            <a:ext cx="10515600" cy="1038373"/>
          </a:xfrm>
        </p:spPr>
        <p:txBody>
          <a:bodyPr/>
          <a:lstStyle/>
          <a:p>
            <a:r>
              <a:rPr lang="en-US" dirty="0"/>
              <a:t>Jewish Religion (late 1</a:t>
            </a:r>
            <a:r>
              <a:rPr lang="en-US" baseline="30000" dirty="0"/>
              <a:t>st</a:t>
            </a:r>
            <a:r>
              <a:rPr lang="en-US" dirty="0"/>
              <a:t> Cent. BC)</a:t>
            </a:r>
          </a:p>
        </p:txBody>
      </p:sp>
      <p:sp>
        <p:nvSpPr>
          <p:cNvPr id="3" name="Content Placeholder 2">
            <a:extLst>
              <a:ext uri="{FF2B5EF4-FFF2-40B4-BE49-F238E27FC236}">
                <a16:creationId xmlns:a16="http://schemas.microsoft.com/office/drawing/2014/main" id="{631394A9-C587-4A9F-A767-BDB1A9EBF181}"/>
              </a:ext>
            </a:extLst>
          </p:cNvPr>
          <p:cNvSpPr>
            <a:spLocks noGrp="1"/>
          </p:cNvSpPr>
          <p:nvPr>
            <p:ph idx="1"/>
          </p:nvPr>
        </p:nvSpPr>
        <p:spPr>
          <a:xfrm>
            <a:off x="838200" y="1403498"/>
            <a:ext cx="10515600" cy="4773465"/>
          </a:xfrm>
        </p:spPr>
        <p:txBody>
          <a:bodyPr>
            <a:normAutofit/>
          </a:bodyPr>
          <a:lstStyle/>
          <a:p>
            <a:r>
              <a:rPr lang="en-US" dirty="0"/>
              <a:t>Synagogues (mentioned 57 X in N.T.)</a:t>
            </a:r>
          </a:p>
          <a:p>
            <a:pPr lvl="1"/>
            <a:r>
              <a:rPr lang="en-US" dirty="0"/>
              <a:t>Places for prayers, readings, study of the law</a:t>
            </a:r>
          </a:p>
          <a:p>
            <a:pPr lvl="1"/>
            <a:r>
              <a:rPr lang="en-US" dirty="0"/>
              <a:t>Originated during Babylonian captivity (Probable)</a:t>
            </a:r>
          </a:p>
          <a:p>
            <a:pPr lvl="2"/>
            <a:r>
              <a:rPr lang="en-US" dirty="0"/>
              <a:t>Jerusalem temple had been destroyed</a:t>
            </a:r>
          </a:p>
          <a:p>
            <a:pPr lvl="1"/>
            <a:r>
              <a:rPr lang="en-US" dirty="0"/>
              <a:t>Jesus spoke in many of them as did Paul (Acts 17:1-3)</a:t>
            </a:r>
          </a:p>
          <a:p>
            <a:pPr lvl="1"/>
            <a:endParaRPr lang="en-US" dirty="0"/>
          </a:p>
          <a:p>
            <a:r>
              <a:rPr lang="en-US" dirty="0"/>
              <a:t>The Temple in Jerusalem</a:t>
            </a:r>
          </a:p>
          <a:p>
            <a:pPr lvl="1"/>
            <a:r>
              <a:rPr lang="en-US" dirty="0"/>
              <a:t>Animal sacrifices offered</a:t>
            </a:r>
          </a:p>
          <a:p>
            <a:pPr lvl="1"/>
            <a:r>
              <a:rPr lang="en-US" dirty="0"/>
              <a:t>Jews commanded to go there for feast days</a:t>
            </a:r>
          </a:p>
          <a:p>
            <a:pPr lvl="1"/>
            <a:r>
              <a:rPr lang="en-US" dirty="0"/>
              <a:t>Temple remodel begun by Herod the Great in 20 BC but not completed until 64 AD, just 6 years before its destruction in 70 AD by Roman army. </a:t>
            </a:r>
          </a:p>
        </p:txBody>
      </p:sp>
    </p:spTree>
    <p:extLst>
      <p:ext uri="{BB962C8B-B14F-4D97-AF65-F5344CB8AC3E}">
        <p14:creationId xmlns:p14="http://schemas.microsoft.com/office/powerpoint/2010/main" val="1173174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927E-9E1D-40B5-97AF-7AE33DA093EA}"/>
              </a:ext>
            </a:extLst>
          </p:cNvPr>
          <p:cNvSpPr>
            <a:spLocks noGrp="1"/>
          </p:cNvSpPr>
          <p:nvPr>
            <p:ph type="title"/>
          </p:nvPr>
        </p:nvSpPr>
        <p:spPr/>
        <p:txBody>
          <a:bodyPr/>
          <a:lstStyle/>
          <a:p>
            <a:r>
              <a:rPr lang="en-US" dirty="0"/>
              <a:t>Jewish Feasts &amp; Sanhedrin</a:t>
            </a:r>
          </a:p>
        </p:txBody>
      </p:sp>
      <p:sp>
        <p:nvSpPr>
          <p:cNvPr id="3" name="Content Placeholder 2">
            <a:extLst>
              <a:ext uri="{FF2B5EF4-FFF2-40B4-BE49-F238E27FC236}">
                <a16:creationId xmlns:a16="http://schemas.microsoft.com/office/drawing/2014/main" id="{A7C50BC5-4856-4929-8131-F2DDC2393EA2}"/>
              </a:ext>
            </a:extLst>
          </p:cNvPr>
          <p:cNvSpPr>
            <a:spLocks noGrp="1"/>
          </p:cNvSpPr>
          <p:nvPr>
            <p:ph idx="1"/>
          </p:nvPr>
        </p:nvSpPr>
        <p:spPr>
          <a:xfrm>
            <a:off x="838200" y="1350335"/>
            <a:ext cx="10515600" cy="4826628"/>
          </a:xfrm>
        </p:spPr>
        <p:txBody>
          <a:bodyPr>
            <a:normAutofit fontScale="85000" lnSpcReduction="20000"/>
          </a:bodyPr>
          <a:lstStyle/>
          <a:p>
            <a:r>
              <a:rPr lang="en-US" dirty="0"/>
              <a:t>3 Primary Feasts</a:t>
            </a:r>
          </a:p>
          <a:p>
            <a:pPr lvl="1"/>
            <a:r>
              <a:rPr lang="en-US" dirty="0"/>
              <a:t>Unleavened Bread &amp; Passover</a:t>
            </a:r>
          </a:p>
          <a:p>
            <a:pPr lvl="1"/>
            <a:r>
              <a:rPr lang="en-US" dirty="0"/>
              <a:t>Pentecost</a:t>
            </a:r>
          </a:p>
          <a:p>
            <a:pPr lvl="1"/>
            <a:r>
              <a:rPr lang="en-US" dirty="0"/>
              <a:t>Tabernacles (or “Booths”)</a:t>
            </a:r>
          </a:p>
          <a:p>
            <a:r>
              <a:rPr lang="en-US" dirty="0"/>
              <a:t>Purim (@ Esther), Yom Kippur (Day of Atonement), Hanukkah (Dedication)</a:t>
            </a:r>
          </a:p>
          <a:p>
            <a:endParaRPr lang="en-US" dirty="0"/>
          </a:p>
          <a:p>
            <a:r>
              <a:rPr lang="en-US" b="1" dirty="0">
                <a:solidFill>
                  <a:srgbClr val="FF0000"/>
                </a:solidFill>
              </a:rPr>
              <a:t>Sanhedrin</a:t>
            </a:r>
            <a:r>
              <a:rPr lang="en-US" dirty="0"/>
              <a:t> – Supreme Jewish ruling body in Jerusalem</a:t>
            </a:r>
          </a:p>
          <a:p>
            <a:pPr lvl="1"/>
            <a:r>
              <a:rPr lang="en-US" dirty="0"/>
              <a:t>71 Jewish elders</a:t>
            </a:r>
          </a:p>
          <a:p>
            <a:pPr lvl="1"/>
            <a:r>
              <a:rPr lang="en-US" dirty="0"/>
              <a:t>Decided civil and religious cases</a:t>
            </a:r>
          </a:p>
          <a:p>
            <a:pPr lvl="1"/>
            <a:r>
              <a:rPr lang="en-US" dirty="0"/>
              <a:t>“Council” &gt; Sanhedrin</a:t>
            </a:r>
          </a:p>
          <a:p>
            <a:pPr lvl="1"/>
            <a:r>
              <a:rPr lang="en-US" dirty="0"/>
              <a:t>Presided over by the High Priest</a:t>
            </a:r>
          </a:p>
          <a:p>
            <a:pPr lvl="1"/>
            <a:r>
              <a:rPr lang="en-US" dirty="0"/>
              <a:t>Disappeared in 70 AD</a:t>
            </a:r>
          </a:p>
          <a:p>
            <a:pPr lvl="1"/>
            <a:r>
              <a:rPr lang="en-US" dirty="0"/>
              <a:t>Condemned Christ, persecuted apostles </a:t>
            </a:r>
          </a:p>
          <a:p>
            <a:endParaRPr lang="en-US" dirty="0"/>
          </a:p>
          <a:p>
            <a:pPr marL="457200" lvl="1" indent="0">
              <a:buNone/>
            </a:pPr>
            <a:r>
              <a:rPr lang="en-US" dirty="0"/>
              <a:t>		</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08788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CEA45-8511-4FA7-A495-7040CEF5CDF3}"/>
              </a:ext>
            </a:extLst>
          </p:cNvPr>
          <p:cNvSpPr>
            <a:spLocks noGrp="1"/>
          </p:cNvSpPr>
          <p:nvPr>
            <p:ph type="title"/>
          </p:nvPr>
        </p:nvSpPr>
        <p:spPr/>
        <p:txBody>
          <a:bodyPr/>
          <a:lstStyle/>
          <a:p>
            <a:r>
              <a:rPr lang="en-US" b="1" dirty="0"/>
              <a:t>Galatians 4:4-5</a:t>
            </a:r>
          </a:p>
        </p:txBody>
      </p:sp>
      <p:sp>
        <p:nvSpPr>
          <p:cNvPr id="3" name="Content Placeholder 2">
            <a:extLst>
              <a:ext uri="{FF2B5EF4-FFF2-40B4-BE49-F238E27FC236}">
                <a16:creationId xmlns:a16="http://schemas.microsoft.com/office/drawing/2014/main" id="{824AEEE8-1A1A-4F58-A820-8A93B0C0B7E7}"/>
              </a:ext>
            </a:extLst>
          </p:cNvPr>
          <p:cNvSpPr>
            <a:spLocks noGrp="1"/>
          </p:cNvSpPr>
          <p:nvPr>
            <p:ph idx="1"/>
          </p:nvPr>
        </p:nvSpPr>
        <p:spPr/>
        <p:txBody>
          <a:bodyPr>
            <a:normAutofit lnSpcReduction="10000"/>
          </a:bodyPr>
          <a:lstStyle/>
          <a:p>
            <a:r>
              <a:rPr lang="en-US" sz="3600" b="1" i="1" dirty="0">
                <a:latin typeface="Arial Rounded MT Bold" panose="020F0704030504030204" pitchFamily="34" charset="0"/>
              </a:rPr>
              <a:t>“</a:t>
            </a:r>
            <a:r>
              <a:rPr lang="en-US" b="1" i="1" dirty="0">
                <a:solidFill>
                  <a:schemeClr val="accent1"/>
                </a:solidFill>
                <a:latin typeface="Arial Rounded MT Bold" panose="020F0704030504030204" pitchFamily="34" charset="0"/>
              </a:rPr>
              <a:t>But when the </a:t>
            </a:r>
            <a:r>
              <a:rPr lang="en-US" b="1" i="1" u="sng" dirty="0">
                <a:solidFill>
                  <a:srgbClr val="FF0000"/>
                </a:solidFill>
                <a:latin typeface="Arial Rounded MT Bold" panose="020F0704030504030204" pitchFamily="34" charset="0"/>
              </a:rPr>
              <a:t>fulness of the time </a:t>
            </a:r>
            <a:r>
              <a:rPr lang="en-US" b="1" i="1" dirty="0">
                <a:solidFill>
                  <a:schemeClr val="accent1"/>
                </a:solidFill>
                <a:latin typeface="Arial Rounded MT Bold" panose="020F0704030504030204" pitchFamily="34" charset="0"/>
              </a:rPr>
              <a:t>came, God sent forth His Son, born of a woman, born under the Law,</a:t>
            </a:r>
          </a:p>
          <a:p>
            <a:r>
              <a:rPr lang="en-US" b="1" i="1" dirty="0">
                <a:solidFill>
                  <a:schemeClr val="accent1"/>
                </a:solidFill>
                <a:latin typeface="Arial Rounded MT Bold" panose="020F0704030504030204" pitchFamily="34" charset="0"/>
              </a:rPr>
              <a:t>(5) in order that He might redeem those who were under the Law, that we might receive the adoption as sons.”</a:t>
            </a:r>
          </a:p>
          <a:p>
            <a:endParaRPr lang="en-US" b="1" i="1" dirty="0">
              <a:solidFill>
                <a:schemeClr val="accent1"/>
              </a:solidFill>
              <a:latin typeface="Arial Rounded MT Bold" panose="020F0704030504030204" pitchFamily="34" charset="0"/>
            </a:endParaRPr>
          </a:p>
          <a:p>
            <a:r>
              <a:rPr lang="en-US" b="1" i="1" dirty="0">
                <a:solidFill>
                  <a:srgbClr val="00B050"/>
                </a:solidFill>
                <a:latin typeface="Arial Rounded MT Bold" panose="020F0704030504030204" pitchFamily="34" charset="0"/>
              </a:rPr>
              <a:t>“The time which God in His infinite wisdom counted best; in which all his counsels were filled up; and the time which His Spirit, by the prophets, had specified; and the time to which He intended  the Mosaic institutions should extend, and beyond which they should be of no avail. “ (A. Clarke)</a:t>
            </a:r>
          </a:p>
        </p:txBody>
      </p:sp>
    </p:spTree>
    <p:extLst>
      <p:ext uri="{BB962C8B-B14F-4D97-AF65-F5344CB8AC3E}">
        <p14:creationId xmlns:p14="http://schemas.microsoft.com/office/powerpoint/2010/main" val="2592478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8" name="Picture 4">
            <a:extLst>
              <a:ext uri="{FF2B5EF4-FFF2-40B4-BE49-F238E27FC236}">
                <a16:creationId xmlns:a16="http://schemas.microsoft.com/office/drawing/2014/main" id="{B7B92B08-167E-454A-9B54-E88F18874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969"/>
          <a:stretch>
            <a:fillRect/>
          </a:stretch>
        </p:blipFill>
        <p:spPr bwMode="auto">
          <a:xfrm>
            <a:off x="1752600" y="137160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27" name="Text Box 3">
            <a:extLst>
              <a:ext uri="{FF2B5EF4-FFF2-40B4-BE49-F238E27FC236}">
                <a16:creationId xmlns:a16="http://schemas.microsoft.com/office/drawing/2014/main" id="{EA355767-8B7A-4297-86B2-023BEE13C727}"/>
              </a:ext>
            </a:extLst>
          </p:cNvPr>
          <p:cNvSpPr txBox="1">
            <a:spLocks noChangeArrowheads="1"/>
          </p:cNvSpPr>
          <p:nvPr/>
        </p:nvSpPr>
        <p:spPr bwMode="auto">
          <a:xfrm>
            <a:off x="1752600" y="350839"/>
            <a:ext cx="8559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a:solidFill>
                  <a:srgbClr val="000099"/>
                </a:solidFill>
                <a:latin typeface="Comic Sans MS" panose="030F0702030302020204" pitchFamily="66" charset="0"/>
              </a:rPr>
              <a:t>Replica of a Synagogue in Nazareth</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F449-C837-4333-8261-CDEE643089A7}"/>
              </a:ext>
            </a:extLst>
          </p:cNvPr>
          <p:cNvSpPr>
            <a:spLocks noGrp="1"/>
          </p:cNvSpPr>
          <p:nvPr>
            <p:ph type="title"/>
          </p:nvPr>
        </p:nvSpPr>
        <p:spPr/>
        <p:txBody>
          <a:bodyPr/>
          <a:lstStyle/>
          <a:p>
            <a:r>
              <a:rPr lang="en-US" dirty="0"/>
              <a:t>Ancient Ruins of Jewish Synagogue on Golan Heights</a:t>
            </a:r>
          </a:p>
        </p:txBody>
      </p:sp>
      <p:pic>
        <p:nvPicPr>
          <p:cNvPr id="1026" name="Picture 2" descr="Remains Of An Ancient Synagogue In The Ruins Of Ancient Jewish Settlement  Umm El Kanatir - Mother Arches On The Golan Heights Stock Photo - Image of  jewish, design: 116636340">
            <a:extLst>
              <a:ext uri="{FF2B5EF4-FFF2-40B4-BE49-F238E27FC236}">
                <a16:creationId xmlns:a16="http://schemas.microsoft.com/office/drawing/2014/main" id="{529997A0-6812-4CDE-B9F0-7152064588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4857" y="1829741"/>
            <a:ext cx="6701740" cy="575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587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4EFD-C98A-44DA-B7EC-54CFAB1817EE}"/>
              </a:ext>
            </a:extLst>
          </p:cNvPr>
          <p:cNvSpPr>
            <a:spLocks noGrp="1"/>
          </p:cNvSpPr>
          <p:nvPr>
            <p:ph type="title"/>
          </p:nvPr>
        </p:nvSpPr>
        <p:spPr/>
        <p:txBody>
          <a:bodyPr/>
          <a:lstStyle/>
          <a:p>
            <a:r>
              <a:rPr lang="en-US" dirty="0"/>
              <a:t>Jewish Religious &amp; Political Groups</a:t>
            </a:r>
          </a:p>
        </p:txBody>
      </p:sp>
      <p:sp>
        <p:nvSpPr>
          <p:cNvPr id="3" name="Content Placeholder 2">
            <a:extLst>
              <a:ext uri="{FF2B5EF4-FFF2-40B4-BE49-F238E27FC236}">
                <a16:creationId xmlns:a16="http://schemas.microsoft.com/office/drawing/2014/main" id="{5D541A10-93AC-49EB-8AAC-AF9901423907}"/>
              </a:ext>
            </a:extLst>
          </p:cNvPr>
          <p:cNvSpPr>
            <a:spLocks noGrp="1"/>
          </p:cNvSpPr>
          <p:nvPr>
            <p:ph idx="1"/>
          </p:nvPr>
        </p:nvSpPr>
        <p:spPr>
          <a:xfrm>
            <a:off x="838200" y="1363717"/>
            <a:ext cx="10515600" cy="4813246"/>
          </a:xfrm>
        </p:spPr>
        <p:txBody>
          <a:bodyPr/>
          <a:lstStyle/>
          <a:p>
            <a:r>
              <a:rPr lang="en-US" dirty="0"/>
              <a:t>Pharisees (100 X in N.T.)</a:t>
            </a:r>
          </a:p>
          <a:p>
            <a:pPr lvl="1"/>
            <a:r>
              <a:rPr lang="en-US" dirty="0"/>
              <a:t>Prominent in 3</a:t>
            </a:r>
            <a:r>
              <a:rPr lang="en-US" baseline="30000" dirty="0"/>
              <a:t>rd</a:t>
            </a:r>
            <a:r>
              <a:rPr lang="en-US" dirty="0"/>
              <a:t> Cent. BC to protest “Hellenization” of Jewish people</a:t>
            </a:r>
          </a:p>
          <a:p>
            <a:pPr lvl="1"/>
            <a:r>
              <a:rPr lang="en-US" dirty="0"/>
              <a:t>“Pharisee” &gt;&gt;”separated  ones” (from profane Jews)</a:t>
            </a:r>
          </a:p>
          <a:p>
            <a:pPr lvl="1"/>
            <a:r>
              <a:rPr lang="en-US" dirty="0"/>
              <a:t>Religious conservatives in 1</a:t>
            </a:r>
            <a:r>
              <a:rPr lang="en-US" baseline="30000" dirty="0"/>
              <a:t>st</a:t>
            </a:r>
            <a:r>
              <a:rPr lang="en-US" dirty="0"/>
              <a:t> Cent. AD</a:t>
            </a:r>
          </a:p>
          <a:p>
            <a:pPr lvl="1"/>
            <a:r>
              <a:rPr lang="en-US" dirty="0"/>
              <a:t>Accepted Jewish traditions </a:t>
            </a:r>
          </a:p>
          <a:p>
            <a:pPr lvl="1"/>
            <a:r>
              <a:rPr lang="en-US" dirty="0"/>
              <a:t>Considered Roman rule as punishment to Jews for sin, but it was to be accepted as God’s will until it was lifted. </a:t>
            </a:r>
          </a:p>
          <a:p>
            <a:pPr lvl="1"/>
            <a:r>
              <a:rPr lang="en-US" dirty="0"/>
              <a:t>Often self-righteous and hypocritical who cared more about external appearances; elevated traditions above Word of God.</a:t>
            </a:r>
          </a:p>
          <a:p>
            <a:pPr lvl="1"/>
            <a:r>
              <a:rPr lang="en-US" b="1" dirty="0">
                <a:solidFill>
                  <a:srgbClr val="FF0000"/>
                </a:solidFill>
              </a:rPr>
              <a:t>Cf. Mark 7:5-9</a:t>
            </a:r>
          </a:p>
        </p:txBody>
      </p:sp>
    </p:spTree>
    <p:extLst>
      <p:ext uri="{BB962C8B-B14F-4D97-AF65-F5344CB8AC3E}">
        <p14:creationId xmlns:p14="http://schemas.microsoft.com/office/powerpoint/2010/main" val="528804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4EFD-C98A-44DA-B7EC-54CFAB1817EE}"/>
              </a:ext>
            </a:extLst>
          </p:cNvPr>
          <p:cNvSpPr>
            <a:spLocks noGrp="1"/>
          </p:cNvSpPr>
          <p:nvPr>
            <p:ph type="title"/>
          </p:nvPr>
        </p:nvSpPr>
        <p:spPr/>
        <p:txBody>
          <a:bodyPr/>
          <a:lstStyle/>
          <a:p>
            <a:r>
              <a:rPr lang="en-US" dirty="0"/>
              <a:t>Jewish Religious &amp; Political Groups</a:t>
            </a:r>
          </a:p>
        </p:txBody>
      </p:sp>
      <p:sp>
        <p:nvSpPr>
          <p:cNvPr id="3" name="Content Placeholder 2">
            <a:extLst>
              <a:ext uri="{FF2B5EF4-FFF2-40B4-BE49-F238E27FC236}">
                <a16:creationId xmlns:a16="http://schemas.microsoft.com/office/drawing/2014/main" id="{5D541A10-93AC-49EB-8AAC-AF9901423907}"/>
              </a:ext>
            </a:extLst>
          </p:cNvPr>
          <p:cNvSpPr>
            <a:spLocks noGrp="1"/>
          </p:cNvSpPr>
          <p:nvPr>
            <p:ph idx="1"/>
          </p:nvPr>
        </p:nvSpPr>
        <p:spPr>
          <a:xfrm>
            <a:off x="838200" y="1474076"/>
            <a:ext cx="10515600" cy="4702887"/>
          </a:xfrm>
        </p:spPr>
        <p:txBody>
          <a:bodyPr/>
          <a:lstStyle/>
          <a:p>
            <a:r>
              <a:rPr lang="en-US" dirty="0"/>
              <a:t>Sadducees (14 X in N.T.)</a:t>
            </a:r>
          </a:p>
          <a:p>
            <a:pPr lvl="1"/>
            <a:r>
              <a:rPr lang="en-US" dirty="0"/>
              <a:t>Accepted Greek culture, greater concern for politics</a:t>
            </a:r>
          </a:p>
          <a:p>
            <a:pPr lvl="1"/>
            <a:r>
              <a:rPr lang="en-US" dirty="0"/>
              <a:t>Name from “Zadok” (?) or “</a:t>
            </a:r>
            <a:r>
              <a:rPr lang="en-US" dirty="0" err="1"/>
              <a:t>tzadkin</a:t>
            </a:r>
            <a:r>
              <a:rPr lang="en-US" dirty="0"/>
              <a:t>” (High Priest during David’s reign)</a:t>
            </a:r>
          </a:p>
          <a:p>
            <a:pPr lvl="1"/>
            <a:r>
              <a:rPr lang="en-US" dirty="0"/>
              <a:t>Low view of God, denied resurrection and angels</a:t>
            </a:r>
          </a:p>
          <a:p>
            <a:pPr lvl="1"/>
            <a:r>
              <a:rPr lang="en-US" dirty="0"/>
              <a:t>Cf. </a:t>
            </a:r>
            <a:r>
              <a:rPr lang="en-US" b="1" dirty="0">
                <a:solidFill>
                  <a:srgbClr val="FF0000"/>
                </a:solidFill>
              </a:rPr>
              <a:t>Acts 23:6-9</a:t>
            </a:r>
          </a:p>
          <a:p>
            <a:pPr lvl="1"/>
            <a:r>
              <a:rPr lang="en-US" dirty="0"/>
              <a:t>John Hyrcanus (Hasmonean) thought Pharisees opposed him and switched to become a Sadducee—affected high priest-hood afterwards</a:t>
            </a:r>
            <a:r>
              <a:rPr lang="en-US" b="1" dirty="0">
                <a:solidFill>
                  <a:srgbClr val="FF0000"/>
                </a:solidFill>
              </a:rPr>
              <a:t>. </a:t>
            </a:r>
          </a:p>
          <a:p>
            <a:pPr lvl="1"/>
            <a:r>
              <a:rPr lang="en-US" dirty="0"/>
              <a:t>Greater influence in the temple – aristocracy </a:t>
            </a:r>
          </a:p>
          <a:p>
            <a:pPr lvl="1"/>
            <a:r>
              <a:rPr lang="en-US" dirty="0"/>
              <a:t>Religious liberals in days of Jesus</a:t>
            </a:r>
          </a:p>
          <a:p>
            <a:pPr lvl="1"/>
            <a:r>
              <a:rPr lang="en-US" dirty="0"/>
              <a:t>Unbelieving religionists—too sophisticated to believe in spirits, angels, resurrection</a:t>
            </a:r>
          </a:p>
        </p:txBody>
      </p:sp>
    </p:spTree>
    <p:extLst>
      <p:ext uri="{BB962C8B-B14F-4D97-AF65-F5344CB8AC3E}">
        <p14:creationId xmlns:p14="http://schemas.microsoft.com/office/powerpoint/2010/main" val="1413465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1BE6-178A-417E-9ECE-E6C4D042CD0B}"/>
              </a:ext>
            </a:extLst>
          </p:cNvPr>
          <p:cNvSpPr>
            <a:spLocks noGrp="1"/>
          </p:cNvSpPr>
          <p:nvPr>
            <p:ph type="title"/>
          </p:nvPr>
        </p:nvSpPr>
        <p:spPr>
          <a:xfrm>
            <a:off x="838200" y="365126"/>
            <a:ext cx="10515600" cy="804456"/>
          </a:xfrm>
        </p:spPr>
        <p:txBody>
          <a:bodyPr/>
          <a:lstStyle/>
          <a:p>
            <a:r>
              <a:rPr lang="en-US" dirty="0"/>
              <a:t>Pharisees &amp; Sadducees: A Comparison</a:t>
            </a:r>
          </a:p>
        </p:txBody>
      </p:sp>
      <p:graphicFrame>
        <p:nvGraphicFramePr>
          <p:cNvPr id="4" name="Table 4">
            <a:extLst>
              <a:ext uri="{FF2B5EF4-FFF2-40B4-BE49-F238E27FC236}">
                <a16:creationId xmlns:a16="http://schemas.microsoft.com/office/drawing/2014/main" id="{041B1D41-1652-4D55-AF00-15BFF24CDDC5}"/>
              </a:ext>
            </a:extLst>
          </p:cNvPr>
          <p:cNvGraphicFramePr>
            <a:graphicFrameLocks noGrp="1"/>
          </p:cNvGraphicFramePr>
          <p:nvPr>
            <p:ph idx="1"/>
            <p:extLst>
              <p:ext uri="{D42A27DB-BD31-4B8C-83A1-F6EECF244321}">
                <p14:modId xmlns:p14="http://schemas.microsoft.com/office/powerpoint/2010/main" val="3566249632"/>
              </p:ext>
            </p:extLst>
          </p:nvPr>
        </p:nvGraphicFramePr>
        <p:xfrm>
          <a:off x="838200" y="1073888"/>
          <a:ext cx="10515600" cy="5299499"/>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765160885"/>
                    </a:ext>
                  </a:extLst>
                </a:gridCol>
                <a:gridCol w="5257800">
                  <a:extLst>
                    <a:ext uri="{9D8B030D-6E8A-4147-A177-3AD203B41FA5}">
                      <a16:colId xmlns:a16="http://schemas.microsoft.com/office/drawing/2014/main" val="4283608557"/>
                    </a:ext>
                  </a:extLst>
                </a:gridCol>
              </a:tblGrid>
              <a:tr h="644707">
                <a:tc>
                  <a:txBody>
                    <a:bodyPr/>
                    <a:lstStyle/>
                    <a:p>
                      <a:r>
                        <a:rPr lang="en-US" dirty="0"/>
                        <a:t>                               </a:t>
                      </a:r>
                      <a:r>
                        <a:rPr lang="en-US" sz="2400" dirty="0"/>
                        <a:t>PHARISEES</a:t>
                      </a:r>
                    </a:p>
                  </a:txBody>
                  <a:tcPr/>
                </a:tc>
                <a:tc>
                  <a:txBody>
                    <a:bodyPr/>
                    <a:lstStyle/>
                    <a:p>
                      <a:r>
                        <a:rPr lang="en-US" dirty="0"/>
                        <a:t>                                     </a:t>
                      </a:r>
                      <a:r>
                        <a:rPr lang="en-US" sz="2400" dirty="0"/>
                        <a:t>SADDUCEES</a:t>
                      </a:r>
                    </a:p>
                  </a:txBody>
                  <a:tcPr/>
                </a:tc>
                <a:extLst>
                  <a:ext uri="{0D108BD9-81ED-4DB2-BD59-A6C34878D82A}">
                    <a16:rowId xmlns:a16="http://schemas.microsoft.com/office/drawing/2014/main" val="2265594392"/>
                  </a:ext>
                </a:extLst>
              </a:tr>
              <a:tr h="522928">
                <a:tc>
                  <a:txBody>
                    <a:bodyPr/>
                    <a:lstStyle/>
                    <a:p>
                      <a:r>
                        <a:rPr lang="en-US" sz="2400" dirty="0"/>
                        <a:t>- “Separated Ones”</a:t>
                      </a:r>
                    </a:p>
                  </a:txBody>
                  <a:tcPr/>
                </a:tc>
                <a:tc>
                  <a:txBody>
                    <a:bodyPr/>
                    <a:lstStyle/>
                    <a:p>
                      <a:r>
                        <a:rPr lang="en-US" sz="2400" dirty="0"/>
                        <a:t>- “Righteous Ones”</a:t>
                      </a:r>
                    </a:p>
                  </a:txBody>
                  <a:tcPr/>
                </a:tc>
                <a:extLst>
                  <a:ext uri="{0D108BD9-81ED-4DB2-BD59-A6C34878D82A}">
                    <a16:rowId xmlns:a16="http://schemas.microsoft.com/office/drawing/2014/main" val="3891873429"/>
                  </a:ext>
                </a:extLst>
              </a:tr>
              <a:tr h="902590">
                <a:tc>
                  <a:txBody>
                    <a:bodyPr/>
                    <a:lstStyle/>
                    <a:p>
                      <a:r>
                        <a:rPr lang="en-US" sz="2400" dirty="0"/>
                        <a:t>- Held to authority of entire Old Test. and oral law (i.e., traditions” )</a:t>
                      </a:r>
                    </a:p>
                  </a:txBody>
                  <a:tcPr/>
                </a:tc>
                <a:tc>
                  <a:txBody>
                    <a:bodyPr/>
                    <a:lstStyle/>
                    <a:p>
                      <a:r>
                        <a:rPr lang="en-US" sz="2400" dirty="0"/>
                        <a:t>- Viewed the Torah as having greater authority</a:t>
                      </a:r>
                    </a:p>
                  </a:txBody>
                  <a:tcPr/>
                </a:tc>
                <a:extLst>
                  <a:ext uri="{0D108BD9-81ED-4DB2-BD59-A6C34878D82A}">
                    <a16:rowId xmlns:a16="http://schemas.microsoft.com/office/drawing/2014/main" val="1075270670"/>
                  </a:ext>
                </a:extLst>
              </a:tr>
              <a:tr h="902590">
                <a:tc>
                  <a:txBody>
                    <a:bodyPr/>
                    <a:lstStyle/>
                    <a:p>
                      <a:r>
                        <a:rPr lang="en-US" sz="2400" dirty="0"/>
                        <a:t>- Believed in miracles, angels, and immortality  (cf. </a:t>
                      </a:r>
                      <a:r>
                        <a:rPr lang="en-US" sz="2400" b="1" dirty="0">
                          <a:solidFill>
                            <a:srgbClr val="FF0000"/>
                          </a:solidFill>
                        </a:rPr>
                        <a:t>Acts 23:6-9)</a:t>
                      </a:r>
                    </a:p>
                  </a:txBody>
                  <a:tcPr/>
                </a:tc>
                <a:tc>
                  <a:txBody>
                    <a:bodyPr/>
                    <a:lstStyle/>
                    <a:p>
                      <a:r>
                        <a:rPr lang="en-US" sz="2400" dirty="0"/>
                        <a:t>- Rejected miracles, angels, and immortality (very “Greek-like” views)</a:t>
                      </a:r>
                    </a:p>
                  </a:txBody>
                  <a:tcPr/>
                </a:tc>
                <a:extLst>
                  <a:ext uri="{0D108BD9-81ED-4DB2-BD59-A6C34878D82A}">
                    <a16:rowId xmlns:a16="http://schemas.microsoft.com/office/drawing/2014/main" val="3801773532"/>
                  </a:ext>
                </a:extLst>
              </a:tr>
              <a:tr h="522928">
                <a:tc>
                  <a:txBody>
                    <a:bodyPr/>
                    <a:lstStyle/>
                    <a:p>
                      <a:r>
                        <a:rPr lang="en-US" sz="2400" dirty="0"/>
                        <a:t>- Believed in future resurrection</a:t>
                      </a:r>
                    </a:p>
                  </a:txBody>
                  <a:tcPr/>
                </a:tc>
                <a:tc>
                  <a:txBody>
                    <a:bodyPr/>
                    <a:lstStyle/>
                    <a:p>
                      <a:r>
                        <a:rPr lang="en-US" sz="2400" dirty="0"/>
                        <a:t>- Denied any life after death-</a:t>
                      </a:r>
                    </a:p>
                  </a:txBody>
                  <a:tcPr/>
                </a:tc>
                <a:extLst>
                  <a:ext uri="{0D108BD9-81ED-4DB2-BD59-A6C34878D82A}">
                    <a16:rowId xmlns:a16="http://schemas.microsoft.com/office/drawing/2014/main" val="471042633"/>
                  </a:ext>
                </a:extLst>
              </a:tr>
              <a:tr h="858876">
                <a:tc>
                  <a:txBody>
                    <a:bodyPr/>
                    <a:lstStyle/>
                    <a:p>
                      <a:r>
                        <a:rPr lang="en-US" sz="2400" dirty="0"/>
                        <a:t>- Popular in the synagogues</a:t>
                      </a:r>
                    </a:p>
                  </a:txBody>
                  <a:tcPr/>
                </a:tc>
                <a:tc>
                  <a:txBody>
                    <a:bodyPr/>
                    <a:lstStyle/>
                    <a:p>
                      <a:r>
                        <a:rPr lang="en-US" sz="2400" dirty="0"/>
                        <a:t>- Ruled in Temple (priesthood, admin., etc.)</a:t>
                      </a:r>
                    </a:p>
                  </a:txBody>
                  <a:tcPr/>
                </a:tc>
                <a:extLst>
                  <a:ext uri="{0D108BD9-81ED-4DB2-BD59-A6C34878D82A}">
                    <a16:rowId xmlns:a16="http://schemas.microsoft.com/office/drawing/2014/main" val="3408343554"/>
                  </a:ext>
                </a:extLst>
              </a:tr>
              <a:tr h="730667">
                <a:tc gridSpan="2">
                  <a:txBody>
                    <a:bodyPr/>
                    <a:lstStyle/>
                    <a:p>
                      <a:r>
                        <a:rPr lang="en-US" dirty="0">
                          <a:solidFill>
                            <a:srgbClr val="FF0000"/>
                          </a:solidFill>
                        </a:rPr>
                        <a:t>                  </a:t>
                      </a:r>
                      <a:r>
                        <a:rPr lang="en-US" sz="2800" dirty="0">
                          <a:solidFill>
                            <a:srgbClr val="FF0000"/>
                          </a:solidFill>
                        </a:rPr>
                        <a:t>NOTE: MOST JEWS WERE IN NEITHER OF THESE GROUPS!!</a:t>
                      </a:r>
                    </a:p>
                    <a:p>
                      <a:endParaRPr lang="en-US" sz="2800" dirty="0">
                        <a:solidFill>
                          <a:srgbClr val="FF0000"/>
                        </a:solidFill>
                      </a:endParaRPr>
                    </a:p>
                  </a:txBody>
                  <a:tcPr/>
                </a:tc>
                <a:tc hMerge="1">
                  <a:txBody>
                    <a:bodyPr/>
                    <a:lstStyle/>
                    <a:p>
                      <a:endParaRPr lang="en-US" dirty="0"/>
                    </a:p>
                  </a:txBody>
                  <a:tcPr/>
                </a:tc>
                <a:extLst>
                  <a:ext uri="{0D108BD9-81ED-4DB2-BD59-A6C34878D82A}">
                    <a16:rowId xmlns:a16="http://schemas.microsoft.com/office/drawing/2014/main" val="3398251439"/>
                  </a:ext>
                </a:extLst>
              </a:tr>
            </a:tbl>
          </a:graphicData>
        </a:graphic>
      </p:graphicFrame>
    </p:spTree>
    <p:extLst>
      <p:ext uri="{BB962C8B-B14F-4D97-AF65-F5344CB8AC3E}">
        <p14:creationId xmlns:p14="http://schemas.microsoft.com/office/powerpoint/2010/main" val="47439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4EFD-C98A-44DA-B7EC-54CFAB1817EE}"/>
              </a:ext>
            </a:extLst>
          </p:cNvPr>
          <p:cNvSpPr>
            <a:spLocks noGrp="1"/>
          </p:cNvSpPr>
          <p:nvPr>
            <p:ph type="title"/>
          </p:nvPr>
        </p:nvSpPr>
        <p:spPr/>
        <p:txBody>
          <a:bodyPr/>
          <a:lstStyle/>
          <a:p>
            <a:r>
              <a:rPr lang="en-US" dirty="0"/>
              <a:t>Jewish Religious &amp; Political Groups</a:t>
            </a:r>
          </a:p>
        </p:txBody>
      </p:sp>
      <p:sp>
        <p:nvSpPr>
          <p:cNvPr id="3" name="Content Placeholder 2">
            <a:extLst>
              <a:ext uri="{FF2B5EF4-FFF2-40B4-BE49-F238E27FC236}">
                <a16:creationId xmlns:a16="http://schemas.microsoft.com/office/drawing/2014/main" id="{5D541A10-93AC-49EB-8AAC-AF9901423907}"/>
              </a:ext>
            </a:extLst>
          </p:cNvPr>
          <p:cNvSpPr>
            <a:spLocks noGrp="1"/>
          </p:cNvSpPr>
          <p:nvPr>
            <p:ph idx="1"/>
          </p:nvPr>
        </p:nvSpPr>
        <p:spPr>
          <a:xfrm>
            <a:off x="838200" y="1446028"/>
            <a:ext cx="10515600" cy="4730935"/>
          </a:xfrm>
        </p:spPr>
        <p:txBody>
          <a:bodyPr>
            <a:normAutofit lnSpcReduction="10000"/>
          </a:bodyPr>
          <a:lstStyle/>
          <a:p>
            <a:r>
              <a:rPr lang="en-US" dirty="0"/>
              <a:t>Zealots (only 1 mention in N.T.)</a:t>
            </a:r>
          </a:p>
          <a:p>
            <a:pPr lvl="1"/>
            <a:r>
              <a:rPr lang="en-US" dirty="0"/>
              <a:t>Apostle Simon “</a:t>
            </a:r>
            <a:r>
              <a:rPr lang="en-US" dirty="0" err="1"/>
              <a:t>Zelotes</a:t>
            </a:r>
            <a:r>
              <a:rPr lang="en-US" dirty="0"/>
              <a:t>” (</a:t>
            </a:r>
            <a:r>
              <a:rPr lang="en-US" b="1" dirty="0">
                <a:solidFill>
                  <a:srgbClr val="FF0000"/>
                </a:solidFill>
              </a:rPr>
              <a:t>Lk 6:15)</a:t>
            </a:r>
          </a:p>
          <a:p>
            <a:pPr lvl="1"/>
            <a:r>
              <a:rPr lang="en-US" dirty="0"/>
              <a:t>Sought to overthrow Roman rule, solely focused on political independence</a:t>
            </a:r>
          </a:p>
          <a:p>
            <a:pPr lvl="2"/>
            <a:r>
              <a:rPr lang="en-US" dirty="0"/>
              <a:t>Refused to pay taxes, considered loyalty to Caesar a sin. </a:t>
            </a:r>
          </a:p>
          <a:p>
            <a:pPr lvl="1"/>
            <a:r>
              <a:rPr lang="en-US" dirty="0"/>
              <a:t>On extreme left of Pharisees, they lead a revolt in 66 AD which ended in Romans destroying Jerusalem in 70 AD.</a:t>
            </a:r>
          </a:p>
          <a:p>
            <a:r>
              <a:rPr lang="en-US" dirty="0"/>
              <a:t>Herodians (3 X in N.T.)</a:t>
            </a:r>
          </a:p>
          <a:p>
            <a:pPr lvl="1"/>
            <a:r>
              <a:rPr lang="en-US" dirty="0"/>
              <a:t>Jews loyal to Herod and Roman rule</a:t>
            </a:r>
          </a:p>
          <a:p>
            <a:pPr lvl="1"/>
            <a:r>
              <a:rPr lang="en-US" dirty="0"/>
              <a:t>Liberal element of Sadducees</a:t>
            </a:r>
          </a:p>
          <a:p>
            <a:pPr lvl="1"/>
            <a:r>
              <a:rPr lang="en-US" dirty="0"/>
              <a:t>Encouraged Hellenizing of Jews even thought Greek culture honored pagan gods and disregarded Jewish law</a:t>
            </a:r>
          </a:p>
          <a:p>
            <a:pPr lvl="1"/>
            <a:r>
              <a:rPr lang="en-US" dirty="0"/>
              <a:t>Pharisees appealed to these political enemies in common cause to destroy Jesus  (cf. </a:t>
            </a:r>
            <a:r>
              <a:rPr lang="en-US" b="1" dirty="0">
                <a:solidFill>
                  <a:srgbClr val="FF0000"/>
                </a:solidFill>
              </a:rPr>
              <a:t>Mark 3:6) </a:t>
            </a:r>
          </a:p>
          <a:p>
            <a:pPr lvl="1"/>
            <a:endParaRPr lang="en-US" dirty="0"/>
          </a:p>
        </p:txBody>
      </p:sp>
    </p:spTree>
    <p:extLst>
      <p:ext uri="{BB962C8B-B14F-4D97-AF65-F5344CB8AC3E}">
        <p14:creationId xmlns:p14="http://schemas.microsoft.com/office/powerpoint/2010/main" val="41009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FDEE-E843-4DED-8E67-3547506B7912}"/>
              </a:ext>
            </a:extLst>
          </p:cNvPr>
          <p:cNvSpPr>
            <a:spLocks noGrp="1"/>
          </p:cNvSpPr>
          <p:nvPr>
            <p:ph type="title"/>
          </p:nvPr>
        </p:nvSpPr>
        <p:spPr/>
        <p:txBody>
          <a:bodyPr/>
          <a:lstStyle/>
          <a:p>
            <a:endParaRPr lang="en-US"/>
          </a:p>
        </p:txBody>
      </p:sp>
      <p:pic>
        <p:nvPicPr>
          <p:cNvPr id="2050" name="Picture 2">
            <a:extLst>
              <a:ext uri="{FF2B5EF4-FFF2-40B4-BE49-F238E27FC236}">
                <a16:creationId xmlns:a16="http://schemas.microsoft.com/office/drawing/2014/main" id="{B047E8BF-7F84-4468-AD53-5942760495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4628" y="1825625"/>
            <a:ext cx="84976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735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4EFD-C98A-44DA-B7EC-54CFAB1817EE}"/>
              </a:ext>
            </a:extLst>
          </p:cNvPr>
          <p:cNvSpPr>
            <a:spLocks noGrp="1"/>
          </p:cNvSpPr>
          <p:nvPr>
            <p:ph type="title"/>
          </p:nvPr>
        </p:nvSpPr>
        <p:spPr>
          <a:xfrm>
            <a:off x="838200" y="365126"/>
            <a:ext cx="10515600" cy="878884"/>
          </a:xfrm>
        </p:spPr>
        <p:txBody>
          <a:bodyPr/>
          <a:lstStyle/>
          <a:p>
            <a:r>
              <a:rPr lang="en-US" dirty="0"/>
              <a:t>Jewish Religious &amp; Political Groups</a:t>
            </a:r>
          </a:p>
        </p:txBody>
      </p:sp>
      <p:sp>
        <p:nvSpPr>
          <p:cNvPr id="3" name="Content Placeholder 2">
            <a:extLst>
              <a:ext uri="{FF2B5EF4-FFF2-40B4-BE49-F238E27FC236}">
                <a16:creationId xmlns:a16="http://schemas.microsoft.com/office/drawing/2014/main" id="{5D541A10-93AC-49EB-8AAC-AF9901423907}"/>
              </a:ext>
            </a:extLst>
          </p:cNvPr>
          <p:cNvSpPr>
            <a:spLocks noGrp="1"/>
          </p:cNvSpPr>
          <p:nvPr>
            <p:ph idx="1"/>
          </p:nvPr>
        </p:nvSpPr>
        <p:spPr>
          <a:xfrm>
            <a:off x="838200" y="1446028"/>
            <a:ext cx="10515600" cy="4730935"/>
          </a:xfrm>
        </p:spPr>
        <p:txBody>
          <a:bodyPr>
            <a:normAutofit lnSpcReduction="10000"/>
          </a:bodyPr>
          <a:lstStyle/>
          <a:p>
            <a:r>
              <a:rPr lang="en-US" dirty="0"/>
              <a:t>Essenes</a:t>
            </a:r>
          </a:p>
          <a:p>
            <a:pPr lvl="1"/>
            <a:r>
              <a:rPr lang="en-US" dirty="0"/>
              <a:t>Small deeply religious group—prolific copiers of scriptures</a:t>
            </a:r>
          </a:p>
          <a:p>
            <a:pPr lvl="1"/>
            <a:r>
              <a:rPr lang="en-US" dirty="0"/>
              <a:t>Extreme to the right of Pharisees</a:t>
            </a:r>
          </a:p>
          <a:p>
            <a:pPr lvl="1"/>
            <a:r>
              <a:rPr lang="en-US" dirty="0"/>
              <a:t>No mentions directly in the N.T. but recognized by Jews</a:t>
            </a:r>
          </a:p>
          <a:p>
            <a:pPr lvl="1"/>
            <a:r>
              <a:rPr lang="en-US" dirty="0"/>
              <a:t>Monastic people on NW banks of the Dead Sea (Qumran)</a:t>
            </a:r>
          </a:p>
          <a:p>
            <a:pPr lvl="1"/>
            <a:r>
              <a:rPr lang="en-US" dirty="0"/>
              <a:t>Produced Dead Sea Scrolls discovered in 1947</a:t>
            </a:r>
          </a:p>
          <a:p>
            <a:r>
              <a:rPr lang="en-US" dirty="0"/>
              <a:t>Scribes (67 X in N.T.)</a:t>
            </a:r>
          </a:p>
          <a:p>
            <a:pPr lvl="1"/>
            <a:r>
              <a:rPr lang="en-US" dirty="0"/>
              <a:t>Guardians and teachers of scripture</a:t>
            </a:r>
          </a:p>
          <a:p>
            <a:pPr lvl="1"/>
            <a:r>
              <a:rPr lang="en-US" dirty="0"/>
              <a:t>“Scribes” sometimes used to denote Sadducees and “lawyers”</a:t>
            </a:r>
          </a:p>
          <a:p>
            <a:pPr lvl="1"/>
            <a:r>
              <a:rPr lang="en-US" dirty="0"/>
              <a:t>Intimately familiar with the Law of Moses.</a:t>
            </a:r>
          </a:p>
          <a:p>
            <a:pPr lvl="1"/>
            <a:r>
              <a:rPr lang="en-US" dirty="0"/>
              <a:t>Became a distinguished order in Israel and members of Sanhedrin who joined in condemning Jesus  (cf. </a:t>
            </a:r>
            <a:r>
              <a:rPr lang="en-US" b="1" dirty="0">
                <a:solidFill>
                  <a:srgbClr val="FF0000"/>
                </a:solidFill>
              </a:rPr>
              <a:t>Mt 26:57)</a:t>
            </a:r>
          </a:p>
          <a:p>
            <a:endParaRPr lang="en-US" dirty="0"/>
          </a:p>
        </p:txBody>
      </p:sp>
    </p:spTree>
    <p:extLst>
      <p:ext uri="{BB962C8B-B14F-4D97-AF65-F5344CB8AC3E}">
        <p14:creationId xmlns:p14="http://schemas.microsoft.com/office/powerpoint/2010/main" val="3785193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1F23-ED2A-4743-9784-809F4508DB6A}"/>
              </a:ext>
            </a:extLst>
          </p:cNvPr>
          <p:cNvSpPr>
            <a:spLocks noGrp="1"/>
          </p:cNvSpPr>
          <p:nvPr>
            <p:ph type="title"/>
          </p:nvPr>
        </p:nvSpPr>
        <p:spPr/>
        <p:txBody>
          <a:bodyPr/>
          <a:lstStyle/>
          <a:p>
            <a:r>
              <a:rPr lang="en-US" dirty="0"/>
              <a:t>New </a:t>
            </a:r>
            <a:r>
              <a:rPr lang="en-US"/>
              <a:t>Political Geography</a:t>
            </a:r>
            <a:endParaRPr lang="en-US" dirty="0"/>
          </a:p>
        </p:txBody>
      </p:sp>
      <p:sp>
        <p:nvSpPr>
          <p:cNvPr id="3" name="Content Placeholder 2">
            <a:extLst>
              <a:ext uri="{FF2B5EF4-FFF2-40B4-BE49-F238E27FC236}">
                <a16:creationId xmlns:a16="http://schemas.microsoft.com/office/drawing/2014/main" id="{17C9CC8D-6715-413C-9452-85307C6BBCC2}"/>
              </a:ext>
            </a:extLst>
          </p:cNvPr>
          <p:cNvSpPr>
            <a:spLocks noGrp="1"/>
          </p:cNvSpPr>
          <p:nvPr>
            <p:ph idx="1"/>
          </p:nvPr>
        </p:nvSpPr>
        <p:spPr/>
        <p:txBody>
          <a:bodyPr/>
          <a:lstStyle/>
          <a:p>
            <a:r>
              <a:rPr lang="en-US" dirty="0"/>
              <a:t>Judea –heart of Israel, Jerusalem as the center</a:t>
            </a:r>
          </a:p>
          <a:p>
            <a:r>
              <a:rPr lang="en-US" dirty="0"/>
              <a:t>Samaria- After fall of N. Kingdom (Israel) in 722 BC, Jews were deported, and in their place the country was colonized by Gentiles with assent of Assyria. Remnant of remaining Jews intermarried with pagans which produced a blend of religions.</a:t>
            </a:r>
          </a:p>
          <a:p>
            <a:r>
              <a:rPr lang="en-US" dirty="0"/>
              <a:t>After being rejected by Jews of Jerusalem (John4:9) they built their own temple on Mt. Gerizim. (Note: it was destroyed in 128 BC by John Hyrcanus, a Hasmonean)</a:t>
            </a:r>
          </a:p>
          <a:p>
            <a:r>
              <a:rPr lang="en-US" dirty="0"/>
              <a:t>Galilee, </a:t>
            </a:r>
            <a:r>
              <a:rPr lang="en-US" dirty="0" err="1"/>
              <a:t>Perea</a:t>
            </a:r>
            <a:r>
              <a:rPr lang="en-US" dirty="0"/>
              <a:t>, and Decapolis (Gr. “Ten Cities”)</a:t>
            </a:r>
          </a:p>
        </p:txBody>
      </p:sp>
    </p:spTree>
    <p:extLst>
      <p:ext uri="{BB962C8B-B14F-4D97-AF65-F5344CB8AC3E}">
        <p14:creationId xmlns:p14="http://schemas.microsoft.com/office/powerpoint/2010/main" val="903435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4F40-4E91-4B77-B5E7-A6E519063294}"/>
              </a:ext>
            </a:extLst>
          </p:cNvPr>
          <p:cNvSpPr>
            <a:spLocks noGrp="1"/>
          </p:cNvSpPr>
          <p:nvPr>
            <p:ph type="title"/>
          </p:nvPr>
        </p:nvSpPr>
        <p:spPr/>
        <p:txBody>
          <a:bodyPr/>
          <a:lstStyle/>
          <a:p>
            <a:r>
              <a:rPr lang="en-US" dirty="0"/>
              <a:t>Israel in Time of Jesus</a:t>
            </a:r>
          </a:p>
        </p:txBody>
      </p:sp>
      <p:pic>
        <p:nvPicPr>
          <p:cNvPr id="2050" name="Picture 2" descr="Bible Teachings - Israel at the time of Jesus was under Roman rule. At the time of the birth of Jesus, the family of Herod the Great grew to prominence and the Romans made Herod to be king over Israel. Jesus was born in Bethlehem, but grew up in Nazareth, a small town within the province of Galilee, close to the larger metropolitan centers of Tiberias and Sepphoris - ConformingToJesus.com">
            <a:extLst>
              <a:ext uri="{FF2B5EF4-FFF2-40B4-BE49-F238E27FC236}">
                <a16:creationId xmlns:a16="http://schemas.microsoft.com/office/drawing/2014/main" id="{AA90CBFF-EEC5-421B-A1B8-CEC494DD97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5084" y="1458410"/>
            <a:ext cx="5104435" cy="524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94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6987"/>
          </a:xfrm>
        </p:spPr>
        <p:txBody>
          <a:bodyPr>
            <a:normAutofit fontScale="90000"/>
          </a:bodyPr>
          <a:lstStyle/>
          <a:p>
            <a:r>
              <a:rPr lang="en-US" dirty="0"/>
              <a:t>Why does the Intertestamental Period Matter???</a:t>
            </a:r>
          </a:p>
        </p:txBody>
      </p:sp>
      <p:sp>
        <p:nvSpPr>
          <p:cNvPr id="3" name="Content Placeholder 2"/>
          <p:cNvSpPr>
            <a:spLocks noGrp="1"/>
          </p:cNvSpPr>
          <p:nvPr>
            <p:ph idx="1"/>
          </p:nvPr>
        </p:nvSpPr>
        <p:spPr>
          <a:xfrm>
            <a:off x="838200" y="1212112"/>
            <a:ext cx="10515600" cy="4964851"/>
          </a:xfrm>
        </p:spPr>
        <p:txBody>
          <a:bodyPr>
            <a:normAutofit fontScale="92500" lnSpcReduction="20000"/>
          </a:bodyPr>
          <a:lstStyle/>
          <a:p>
            <a:r>
              <a:rPr lang="en-US" dirty="0"/>
              <a:t>God’s Promises Fulfilled</a:t>
            </a:r>
          </a:p>
          <a:p>
            <a:pPr lvl="1"/>
            <a:r>
              <a:rPr lang="en-US" dirty="0"/>
              <a:t>Ex. Book of Daniel, Malachi</a:t>
            </a:r>
          </a:p>
          <a:p>
            <a:r>
              <a:rPr lang="en-US" dirty="0"/>
              <a:t>History of Jewish People (their attitudes and aspirations in 1</a:t>
            </a:r>
            <a:r>
              <a:rPr lang="en-US" baseline="30000" dirty="0"/>
              <a:t>st</a:t>
            </a:r>
            <a:r>
              <a:rPr lang="en-US" dirty="0"/>
              <a:t> cent. AD)</a:t>
            </a:r>
          </a:p>
          <a:p>
            <a:pPr lvl="1"/>
            <a:r>
              <a:rPr lang="en-US" dirty="0"/>
              <a:t>God’s providence to produce “</a:t>
            </a:r>
            <a:r>
              <a:rPr lang="en-US" b="1" dirty="0">
                <a:solidFill>
                  <a:srgbClr val="FF0000"/>
                </a:solidFill>
              </a:rPr>
              <a:t>fullness of times” </a:t>
            </a:r>
            <a:r>
              <a:rPr lang="en-US" dirty="0"/>
              <a:t>(</a:t>
            </a:r>
            <a:r>
              <a:rPr lang="en-US" b="1" dirty="0">
                <a:solidFill>
                  <a:srgbClr val="FF0000"/>
                </a:solidFill>
              </a:rPr>
              <a:t>Gal. 4:3-7) </a:t>
            </a:r>
          </a:p>
          <a:p>
            <a:r>
              <a:rPr lang="en-US" dirty="0"/>
              <a:t>Background of New Testament Writings</a:t>
            </a:r>
          </a:p>
          <a:p>
            <a:pPr lvl="1"/>
            <a:r>
              <a:rPr lang="en-US" dirty="0"/>
              <a:t>Rise of Greece and Rome (Greek culture, Roman rule) </a:t>
            </a:r>
          </a:p>
          <a:p>
            <a:pPr lvl="1"/>
            <a:r>
              <a:rPr lang="en-US" dirty="0"/>
              <a:t>Samaritans</a:t>
            </a:r>
          </a:p>
          <a:p>
            <a:pPr lvl="1"/>
            <a:r>
              <a:rPr lang="en-US" dirty="0"/>
              <a:t>Pharisees</a:t>
            </a:r>
          </a:p>
          <a:p>
            <a:pPr lvl="1"/>
            <a:r>
              <a:rPr lang="en-US" dirty="0"/>
              <a:t>Sadducees</a:t>
            </a:r>
          </a:p>
          <a:p>
            <a:pPr lvl="1"/>
            <a:r>
              <a:rPr lang="en-US" dirty="0"/>
              <a:t>Herodians </a:t>
            </a:r>
          </a:p>
          <a:p>
            <a:pPr lvl="1"/>
            <a:r>
              <a:rPr lang="en-US" dirty="0"/>
              <a:t>Tax Collectors and Zealots</a:t>
            </a:r>
          </a:p>
          <a:p>
            <a:pPr lvl="1"/>
            <a:r>
              <a:rPr lang="en-US" dirty="0"/>
              <a:t>Adoption</a:t>
            </a:r>
          </a:p>
          <a:p>
            <a:pPr lvl="1"/>
            <a:r>
              <a:rPr lang="en-US" dirty="0"/>
              <a:t>Salvation</a:t>
            </a:r>
          </a:p>
          <a:p>
            <a:pPr lvl="1"/>
            <a:r>
              <a:rPr lang="en-US" dirty="0"/>
              <a:t>Epicureans and Stoics</a:t>
            </a:r>
          </a:p>
          <a:p>
            <a:pPr lvl="1"/>
            <a:r>
              <a:rPr lang="en-US" dirty="0"/>
              <a:t>ETC., ETC., ETC.</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F1AE-83F6-4943-A185-E052D8A325DB}"/>
              </a:ext>
            </a:extLst>
          </p:cNvPr>
          <p:cNvSpPr>
            <a:spLocks noGrp="1"/>
          </p:cNvSpPr>
          <p:nvPr>
            <p:ph type="title"/>
          </p:nvPr>
        </p:nvSpPr>
        <p:spPr/>
        <p:txBody>
          <a:bodyPr/>
          <a:lstStyle/>
          <a:p>
            <a:r>
              <a:rPr lang="en-US"/>
              <a:t>Dan 2:20-22</a:t>
            </a:r>
            <a:endParaRPr lang="en-US" dirty="0"/>
          </a:p>
        </p:txBody>
      </p:sp>
      <p:sp>
        <p:nvSpPr>
          <p:cNvPr id="3" name="Content Placeholder 2">
            <a:extLst>
              <a:ext uri="{FF2B5EF4-FFF2-40B4-BE49-F238E27FC236}">
                <a16:creationId xmlns:a16="http://schemas.microsoft.com/office/drawing/2014/main" id="{B063599A-C6A3-4E33-9208-DC7605BAC794}"/>
              </a:ext>
            </a:extLst>
          </p:cNvPr>
          <p:cNvSpPr>
            <a:spLocks noGrp="1"/>
          </p:cNvSpPr>
          <p:nvPr>
            <p:ph idx="1"/>
          </p:nvPr>
        </p:nvSpPr>
        <p:spPr/>
        <p:txBody>
          <a:bodyPr>
            <a:normAutofit fontScale="85000" lnSpcReduction="20000"/>
          </a:bodyPr>
          <a:lstStyle/>
          <a:p>
            <a:pPr marL="0" indent="0" algn="l" fontAlgn="base">
              <a:buNone/>
            </a:pPr>
            <a:r>
              <a:rPr lang="en-US" b="0" i="0" dirty="0">
                <a:solidFill>
                  <a:srgbClr val="222222"/>
                </a:solidFill>
                <a:effectLst/>
                <a:latin typeface="inherit"/>
              </a:rPr>
              <a:t> So Daniel praised the God of heaven, </a:t>
            </a:r>
            <a:r>
              <a:rPr lang="en-US" b="1" i="0" dirty="0">
                <a:solidFill>
                  <a:srgbClr val="222222"/>
                </a:solidFill>
                <a:effectLst/>
                <a:latin typeface="inherit"/>
              </a:rPr>
              <a:t>20</a:t>
            </a:r>
            <a:r>
              <a:rPr lang="en-US" b="0" i="0" dirty="0">
                <a:solidFill>
                  <a:srgbClr val="222222"/>
                </a:solidFill>
                <a:effectLst/>
                <a:latin typeface="Bitter"/>
              </a:rPr>
              <a:t> </a:t>
            </a:r>
            <a:r>
              <a:rPr lang="en-US" b="0" i="0" dirty="0">
                <a:solidFill>
                  <a:srgbClr val="222222"/>
                </a:solidFill>
                <a:effectLst/>
                <a:latin typeface="inherit"/>
              </a:rPr>
              <a:t>saying:</a:t>
            </a:r>
            <a:endParaRPr lang="en-US" b="0" i="0" dirty="0">
              <a:solidFill>
                <a:srgbClr val="222222"/>
              </a:solidFill>
              <a:effectLst/>
              <a:latin typeface="Bitter"/>
            </a:endParaRPr>
          </a:p>
          <a:p>
            <a:pPr algn="l" fontAlgn="base"/>
            <a:r>
              <a:rPr lang="en-US" b="0" i="0" dirty="0">
                <a:solidFill>
                  <a:srgbClr val="222222"/>
                </a:solidFill>
                <a:effectLst/>
                <a:latin typeface="inherit"/>
              </a:rPr>
              <a:t>“Let the name of God be praised forever and ever,</a:t>
            </a:r>
            <a:endParaRPr lang="en-US" b="0" i="0" dirty="0">
              <a:solidFill>
                <a:srgbClr val="222222"/>
              </a:solidFill>
              <a:effectLst/>
              <a:latin typeface="Bitter"/>
            </a:endParaRPr>
          </a:p>
          <a:p>
            <a:pPr algn="l" fontAlgn="base"/>
            <a:r>
              <a:rPr lang="en-US" b="0" i="0" dirty="0">
                <a:solidFill>
                  <a:srgbClr val="222222"/>
                </a:solidFill>
                <a:effectLst/>
                <a:latin typeface="inherit"/>
              </a:rPr>
              <a:t>for wisdom and power belong to him.</a:t>
            </a:r>
            <a:endParaRPr lang="en-US" b="0" i="0" dirty="0">
              <a:solidFill>
                <a:srgbClr val="222222"/>
              </a:solidFill>
              <a:effectLst/>
              <a:latin typeface="Bitter"/>
            </a:endParaRPr>
          </a:p>
          <a:p>
            <a:pPr algn="l" fontAlgn="base"/>
            <a:r>
              <a:rPr lang="en-US" b="1" i="0" dirty="0">
                <a:solidFill>
                  <a:srgbClr val="222222"/>
                </a:solidFill>
                <a:effectLst/>
                <a:latin typeface="inherit"/>
              </a:rPr>
              <a:t>21</a:t>
            </a:r>
            <a:r>
              <a:rPr lang="en-US" b="0" i="0" dirty="0">
                <a:solidFill>
                  <a:srgbClr val="222222"/>
                </a:solidFill>
                <a:effectLst/>
                <a:latin typeface="inherit"/>
              </a:rPr>
              <a:t> He changes times and seasons,</a:t>
            </a:r>
            <a:endParaRPr lang="en-US" b="0" i="0" dirty="0">
              <a:solidFill>
                <a:srgbClr val="222222"/>
              </a:solidFill>
              <a:effectLst/>
              <a:latin typeface="Bitter"/>
            </a:endParaRPr>
          </a:p>
          <a:p>
            <a:pPr algn="l" fontAlgn="base"/>
            <a:r>
              <a:rPr lang="en-US" b="0" i="0" dirty="0">
                <a:solidFill>
                  <a:srgbClr val="222222"/>
                </a:solidFill>
                <a:effectLst/>
                <a:latin typeface="inherit"/>
              </a:rPr>
              <a:t>deposing some kings</a:t>
            </a:r>
            <a:endParaRPr lang="en-US" b="0" i="0" dirty="0">
              <a:solidFill>
                <a:srgbClr val="222222"/>
              </a:solidFill>
              <a:effectLst/>
              <a:latin typeface="Bitter"/>
            </a:endParaRPr>
          </a:p>
          <a:p>
            <a:pPr algn="l" fontAlgn="base"/>
            <a:r>
              <a:rPr lang="en-US" b="0" i="0" dirty="0">
                <a:solidFill>
                  <a:srgbClr val="222222"/>
                </a:solidFill>
                <a:effectLst/>
                <a:latin typeface="inherit"/>
              </a:rPr>
              <a:t>and establishing others.</a:t>
            </a:r>
            <a:endParaRPr lang="en-US" b="0" i="0" dirty="0">
              <a:solidFill>
                <a:srgbClr val="222222"/>
              </a:solidFill>
              <a:effectLst/>
              <a:latin typeface="Bitter"/>
            </a:endParaRPr>
          </a:p>
          <a:p>
            <a:pPr algn="l" fontAlgn="base"/>
            <a:r>
              <a:rPr lang="en-US" b="0" i="0" dirty="0">
                <a:solidFill>
                  <a:srgbClr val="222222"/>
                </a:solidFill>
                <a:effectLst/>
                <a:latin typeface="inherit"/>
              </a:rPr>
              <a:t>He gives wisdom to the wise;</a:t>
            </a:r>
            <a:endParaRPr lang="en-US" b="0" i="0" dirty="0">
              <a:solidFill>
                <a:srgbClr val="222222"/>
              </a:solidFill>
              <a:effectLst/>
              <a:latin typeface="Bitter"/>
            </a:endParaRPr>
          </a:p>
          <a:p>
            <a:pPr algn="l" fontAlgn="base"/>
            <a:r>
              <a:rPr lang="en-US" b="0" i="0" dirty="0">
                <a:solidFill>
                  <a:srgbClr val="222222"/>
                </a:solidFill>
                <a:effectLst/>
                <a:latin typeface="inherit"/>
              </a:rPr>
              <a:t>he imparts knowledge to those with understanding;</a:t>
            </a:r>
            <a:endParaRPr lang="en-US" b="0" i="0" dirty="0">
              <a:solidFill>
                <a:srgbClr val="222222"/>
              </a:solidFill>
              <a:effectLst/>
              <a:latin typeface="Bitter"/>
            </a:endParaRPr>
          </a:p>
          <a:p>
            <a:pPr algn="l" fontAlgn="base"/>
            <a:r>
              <a:rPr lang="en-US" b="1" i="0" dirty="0">
                <a:solidFill>
                  <a:srgbClr val="222222"/>
                </a:solidFill>
                <a:effectLst/>
                <a:latin typeface="inherit"/>
              </a:rPr>
              <a:t>22</a:t>
            </a:r>
            <a:r>
              <a:rPr lang="en-US" b="0" i="0" dirty="0">
                <a:solidFill>
                  <a:srgbClr val="222222"/>
                </a:solidFill>
                <a:effectLst/>
                <a:latin typeface="inherit"/>
              </a:rPr>
              <a:t> he reveals deep and hidden things.</a:t>
            </a:r>
            <a:endParaRPr lang="en-US" b="0" i="0" dirty="0">
              <a:solidFill>
                <a:srgbClr val="222222"/>
              </a:solidFill>
              <a:effectLst/>
              <a:latin typeface="Bitter"/>
            </a:endParaRPr>
          </a:p>
          <a:p>
            <a:pPr algn="l" fontAlgn="base"/>
            <a:r>
              <a:rPr lang="en-US" b="0" i="0" dirty="0">
                <a:solidFill>
                  <a:srgbClr val="222222"/>
                </a:solidFill>
                <a:effectLst/>
                <a:latin typeface="inherit"/>
              </a:rPr>
              <a:t>He knows what is in the darkness,</a:t>
            </a:r>
            <a:endParaRPr lang="en-US" b="0" i="0" dirty="0">
              <a:solidFill>
                <a:srgbClr val="222222"/>
              </a:solidFill>
              <a:effectLst/>
              <a:latin typeface="Bitter"/>
            </a:endParaRPr>
          </a:p>
          <a:p>
            <a:pPr algn="l" fontAlgn="base"/>
            <a:r>
              <a:rPr lang="en-US" b="0" i="0" dirty="0">
                <a:solidFill>
                  <a:srgbClr val="222222"/>
                </a:solidFill>
                <a:effectLst/>
                <a:latin typeface="inherit"/>
              </a:rPr>
              <a:t>and light resides with him.  &lt;NET Bible&gt;</a:t>
            </a:r>
            <a:endParaRPr lang="en-US" b="0" i="0" dirty="0">
              <a:solidFill>
                <a:srgbClr val="222222"/>
              </a:solidFill>
              <a:effectLst/>
              <a:latin typeface="Bitter"/>
            </a:endParaRPr>
          </a:p>
          <a:p>
            <a:endParaRPr lang="en-US" dirty="0"/>
          </a:p>
        </p:txBody>
      </p:sp>
    </p:spTree>
    <p:extLst>
      <p:ext uri="{BB962C8B-B14F-4D97-AF65-F5344CB8AC3E}">
        <p14:creationId xmlns:p14="http://schemas.microsoft.com/office/powerpoint/2010/main" val="215604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7D28-76F5-4A1F-9F2B-344B5C725091}"/>
              </a:ext>
            </a:extLst>
          </p:cNvPr>
          <p:cNvSpPr>
            <a:spLocks noGrp="1"/>
          </p:cNvSpPr>
          <p:nvPr>
            <p:ph type="title"/>
          </p:nvPr>
        </p:nvSpPr>
        <p:spPr>
          <a:xfrm>
            <a:off x="838200" y="365125"/>
            <a:ext cx="10515600" cy="591805"/>
          </a:xfrm>
        </p:spPr>
        <p:txBody>
          <a:bodyPr>
            <a:normAutofit fontScale="90000"/>
          </a:bodyPr>
          <a:lstStyle/>
          <a:p>
            <a:r>
              <a:rPr lang="en-US" dirty="0"/>
              <a:t>Historical Context</a:t>
            </a:r>
          </a:p>
        </p:txBody>
      </p:sp>
      <p:sp>
        <p:nvSpPr>
          <p:cNvPr id="3" name="Content Placeholder 2">
            <a:extLst>
              <a:ext uri="{FF2B5EF4-FFF2-40B4-BE49-F238E27FC236}">
                <a16:creationId xmlns:a16="http://schemas.microsoft.com/office/drawing/2014/main" id="{8B506D7A-CD27-4FD1-BCC6-2235FEE5A6B9}"/>
              </a:ext>
            </a:extLst>
          </p:cNvPr>
          <p:cNvSpPr>
            <a:spLocks noGrp="1"/>
          </p:cNvSpPr>
          <p:nvPr>
            <p:ph idx="1"/>
          </p:nvPr>
        </p:nvSpPr>
        <p:spPr>
          <a:xfrm>
            <a:off x="838200" y="1041991"/>
            <a:ext cx="10515600" cy="5369442"/>
          </a:xfrm>
        </p:spPr>
        <p:txBody>
          <a:bodyPr/>
          <a:lstStyle/>
          <a:p>
            <a:r>
              <a:rPr lang="en-US" dirty="0"/>
              <a:t>Israel’s United Kingdom (1037 BC) (?)</a:t>
            </a:r>
          </a:p>
          <a:p>
            <a:pPr lvl="1"/>
            <a:r>
              <a:rPr lang="en-US" dirty="0"/>
              <a:t>Saul</a:t>
            </a:r>
          </a:p>
          <a:p>
            <a:pPr lvl="1"/>
            <a:r>
              <a:rPr lang="en-US" dirty="0"/>
              <a:t>David </a:t>
            </a:r>
          </a:p>
          <a:p>
            <a:pPr lvl="1"/>
            <a:r>
              <a:rPr lang="en-US" dirty="0"/>
              <a:t>Solomon</a:t>
            </a:r>
          </a:p>
          <a:p>
            <a:r>
              <a:rPr lang="en-US" dirty="0"/>
              <a:t>The Divided Kingdom (930 BC)(?)</a:t>
            </a:r>
          </a:p>
          <a:p>
            <a:pPr lvl="1"/>
            <a:r>
              <a:rPr lang="en-US" dirty="0"/>
              <a:t>Israel (10 tribes) as Northern Kingdom under Jeroboam I </a:t>
            </a:r>
          </a:p>
          <a:p>
            <a:pPr lvl="2"/>
            <a:r>
              <a:rPr lang="en-US" dirty="0"/>
              <a:t>Succession of BAD kings  (Ahab, etc.) </a:t>
            </a:r>
          </a:p>
          <a:p>
            <a:pPr lvl="2"/>
            <a:r>
              <a:rPr lang="en-US" dirty="0"/>
              <a:t>Fell to </a:t>
            </a:r>
            <a:r>
              <a:rPr lang="en-US" b="1" u="sng" dirty="0">
                <a:solidFill>
                  <a:srgbClr val="FF0000"/>
                </a:solidFill>
              </a:rPr>
              <a:t>Assyria</a:t>
            </a:r>
            <a:r>
              <a:rPr lang="en-US" dirty="0"/>
              <a:t> in 722 BC</a:t>
            </a:r>
          </a:p>
          <a:p>
            <a:pPr lvl="2"/>
            <a:r>
              <a:rPr lang="en-US" dirty="0"/>
              <a:t>People killed, captured, and many re-settled in other nations</a:t>
            </a:r>
          </a:p>
          <a:p>
            <a:pPr lvl="1"/>
            <a:r>
              <a:rPr lang="en-US" dirty="0"/>
              <a:t>Judah (2 tribes) as Southern Kingdom</a:t>
            </a:r>
          </a:p>
          <a:p>
            <a:pPr lvl="2"/>
            <a:r>
              <a:rPr lang="en-US" dirty="0"/>
              <a:t>Some good, some bad kings</a:t>
            </a:r>
          </a:p>
          <a:p>
            <a:pPr lvl="2"/>
            <a:r>
              <a:rPr lang="en-US" dirty="0"/>
              <a:t>Fell to </a:t>
            </a:r>
            <a:r>
              <a:rPr lang="en-US" b="1" u="sng" dirty="0">
                <a:solidFill>
                  <a:srgbClr val="FF0000"/>
                </a:solidFill>
              </a:rPr>
              <a:t>Babylonia</a:t>
            </a:r>
            <a:r>
              <a:rPr lang="en-US" dirty="0"/>
              <a:t>, from 606 BC to 586 BC</a:t>
            </a:r>
          </a:p>
          <a:p>
            <a:pPr lvl="2"/>
            <a:r>
              <a:rPr lang="en-US" dirty="0"/>
              <a:t>Many captives taken to Babylonia (</a:t>
            </a:r>
            <a:r>
              <a:rPr lang="en-US" b="1" u="sng" dirty="0">
                <a:solidFill>
                  <a:srgbClr val="FF0000"/>
                </a:solidFill>
              </a:rPr>
              <a:t>Daniel</a:t>
            </a:r>
            <a:r>
              <a:rPr lang="en-US" dirty="0"/>
              <a:t>, Shadrach, Meshack, Abednego, etc.)</a:t>
            </a:r>
          </a:p>
        </p:txBody>
      </p:sp>
    </p:spTree>
    <p:extLst>
      <p:ext uri="{BB962C8B-B14F-4D97-AF65-F5344CB8AC3E}">
        <p14:creationId xmlns:p14="http://schemas.microsoft.com/office/powerpoint/2010/main" val="287476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8E10-5375-43CD-AFC4-A4EFE568BC82}"/>
              </a:ext>
            </a:extLst>
          </p:cNvPr>
          <p:cNvSpPr>
            <a:spLocks noGrp="1"/>
          </p:cNvSpPr>
          <p:nvPr>
            <p:ph type="title"/>
          </p:nvPr>
        </p:nvSpPr>
        <p:spPr>
          <a:xfrm>
            <a:off x="838200" y="365126"/>
            <a:ext cx="10515600" cy="464214"/>
          </a:xfrm>
        </p:spPr>
        <p:txBody>
          <a:bodyPr>
            <a:normAutofit fontScale="90000"/>
          </a:bodyPr>
          <a:lstStyle/>
          <a:p>
            <a:r>
              <a:rPr lang="en-US" dirty="0"/>
              <a:t>Dan. 2:31-45 &lt;</a:t>
            </a:r>
            <a:r>
              <a:rPr lang="en-US" b="1" dirty="0">
                <a:solidFill>
                  <a:srgbClr val="FF0000"/>
                </a:solidFill>
              </a:rPr>
              <a:t>Nebuchadnezzar</a:t>
            </a:r>
            <a:r>
              <a:rPr lang="en-US" dirty="0"/>
              <a:t>’s Dream </a:t>
            </a:r>
          </a:p>
        </p:txBody>
      </p:sp>
      <p:sp>
        <p:nvSpPr>
          <p:cNvPr id="3" name="Content Placeholder 2">
            <a:extLst>
              <a:ext uri="{FF2B5EF4-FFF2-40B4-BE49-F238E27FC236}">
                <a16:creationId xmlns:a16="http://schemas.microsoft.com/office/drawing/2014/main" id="{24A2D27F-1141-4B2D-9B6D-F51DAB25B17C}"/>
              </a:ext>
            </a:extLst>
          </p:cNvPr>
          <p:cNvSpPr>
            <a:spLocks noGrp="1"/>
          </p:cNvSpPr>
          <p:nvPr>
            <p:ph idx="1"/>
          </p:nvPr>
        </p:nvSpPr>
        <p:spPr>
          <a:xfrm>
            <a:off x="478464" y="1031358"/>
            <a:ext cx="11515061" cy="5145605"/>
          </a:xfrm>
        </p:spPr>
        <p:txBody>
          <a:bodyPr>
            <a:noAutofit/>
          </a:bodyPr>
          <a:lstStyle/>
          <a:p>
            <a:r>
              <a:rPr lang="en-US" sz="2000" b="1" i="0" dirty="0">
                <a:solidFill>
                  <a:srgbClr val="222222"/>
                </a:solidFill>
                <a:effectLst/>
                <a:latin typeface="inherit"/>
              </a:rPr>
              <a:t>37</a:t>
            </a:r>
            <a:r>
              <a:rPr lang="en-US" sz="2000" b="0" i="0" dirty="0">
                <a:solidFill>
                  <a:srgbClr val="222222"/>
                </a:solidFill>
                <a:effectLst/>
                <a:latin typeface="Bitter"/>
              </a:rPr>
              <a:t> “You, O king, are the king of kings. The God of heaven has granted you sovereignty, power, strength, and honor. </a:t>
            </a:r>
            <a:r>
              <a:rPr lang="en-US" sz="2000" b="1" i="0" dirty="0">
                <a:solidFill>
                  <a:srgbClr val="222222"/>
                </a:solidFill>
                <a:effectLst/>
                <a:latin typeface="Bitter"/>
              </a:rPr>
              <a:t>38</a:t>
            </a:r>
            <a:r>
              <a:rPr lang="en-US" sz="2000" b="0" i="0" dirty="0">
                <a:solidFill>
                  <a:srgbClr val="222222"/>
                </a:solidFill>
                <a:effectLst/>
                <a:latin typeface="Bitter"/>
              </a:rPr>
              <a:t> Wherever human beings, wild animals, and birds of the sky live—he has given them into your power. He has given you authority over them all. </a:t>
            </a:r>
            <a:r>
              <a:rPr lang="en-US" sz="2000" b="1" i="0" u="sng" dirty="0">
                <a:solidFill>
                  <a:srgbClr val="FF0000"/>
                </a:solidFill>
                <a:effectLst/>
                <a:latin typeface="Bitter"/>
              </a:rPr>
              <a:t>You are the head of gold</a:t>
            </a:r>
            <a:r>
              <a:rPr lang="en-US" sz="2000" b="1" i="0" dirty="0">
                <a:solidFill>
                  <a:srgbClr val="222222"/>
                </a:solidFill>
                <a:effectLst/>
                <a:latin typeface="Bitter"/>
              </a:rPr>
              <a:t>, 39</a:t>
            </a:r>
            <a:r>
              <a:rPr lang="en-US" sz="2000" b="0" i="0" dirty="0">
                <a:solidFill>
                  <a:srgbClr val="222222"/>
                </a:solidFill>
                <a:effectLst/>
                <a:latin typeface="Bitter"/>
              </a:rPr>
              <a:t> Now after you another kingdom (note: with </a:t>
            </a:r>
            <a:r>
              <a:rPr lang="en-US" sz="2000" b="1" i="0" u="sng" dirty="0">
                <a:solidFill>
                  <a:srgbClr val="FF0000"/>
                </a:solidFill>
                <a:effectLst/>
                <a:latin typeface="Bitter"/>
              </a:rPr>
              <a:t>chest and arms of silver, v. 32 ) </a:t>
            </a:r>
            <a:r>
              <a:rPr lang="en-US" sz="2000" b="0" i="0" dirty="0">
                <a:solidFill>
                  <a:srgbClr val="222222"/>
                </a:solidFill>
                <a:effectLst/>
                <a:latin typeface="Bitter"/>
              </a:rPr>
              <a:t>will arise, one inferior to yours. Then a third kingdom, one of </a:t>
            </a:r>
            <a:r>
              <a:rPr lang="en-US" sz="2000" b="1" i="0" u="sng" dirty="0">
                <a:solidFill>
                  <a:srgbClr val="FF0000"/>
                </a:solidFill>
                <a:effectLst/>
                <a:latin typeface="Bitter"/>
              </a:rPr>
              <a:t>bronze, </a:t>
            </a:r>
            <a:r>
              <a:rPr lang="en-US" sz="2000" b="0" i="0" dirty="0">
                <a:solidFill>
                  <a:srgbClr val="222222"/>
                </a:solidFill>
                <a:effectLst/>
                <a:latin typeface="Bitter"/>
              </a:rPr>
              <a:t>will rule in all the earth. </a:t>
            </a:r>
            <a:r>
              <a:rPr lang="en-US" sz="2000" b="1" i="0" dirty="0">
                <a:solidFill>
                  <a:srgbClr val="222222"/>
                </a:solidFill>
                <a:effectLst/>
                <a:latin typeface="Bitter"/>
              </a:rPr>
              <a:t>40</a:t>
            </a:r>
            <a:r>
              <a:rPr lang="en-US" sz="2000" b="0" i="0" dirty="0">
                <a:solidFill>
                  <a:srgbClr val="222222"/>
                </a:solidFill>
                <a:effectLst/>
                <a:latin typeface="Bitter"/>
              </a:rPr>
              <a:t> Then there will be a fourth kingdom, one strong like </a:t>
            </a:r>
            <a:r>
              <a:rPr lang="en-US" sz="2000" b="1" i="0" u="sng" dirty="0">
                <a:solidFill>
                  <a:srgbClr val="FF0000"/>
                </a:solidFill>
                <a:effectLst/>
                <a:latin typeface="Bitter"/>
              </a:rPr>
              <a:t>iron</a:t>
            </a:r>
            <a:r>
              <a:rPr lang="en-US" sz="2000" b="0" i="0" dirty="0">
                <a:solidFill>
                  <a:srgbClr val="222222"/>
                </a:solidFill>
                <a:effectLst/>
                <a:latin typeface="Bitter"/>
              </a:rPr>
              <a:t>. Just like iron breaks in pieces and shatters everything, and as iron breaks in pieces all these metals, so it will break in pieces and crush the others. </a:t>
            </a:r>
            <a:r>
              <a:rPr lang="en-US" sz="2000" b="1" i="0" dirty="0">
                <a:solidFill>
                  <a:srgbClr val="222222"/>
                </a:solidFill>
                <a:effectLst/>
                <a:latin typeface="Bitter"/>
              </a:rPr>
              <a:t>41</a:t>
            </a:r>
            <a:r>
              <a:rPr lang="en-US" sz="2000" b="0" i="0" dirty="0">
                <a:solidFill>
                  <a:srgbClr val="222222"/>
                </a:solidFill>
                <a:effectLst/>
                <a:latin typeface="Bitter"/>
              </a:rPr>
              <a:t> In that you were seeing feet and </a:t>
            </a:r>
            <a:r>
              <a:rPr lang="en-US" sz="2000" b="1" i="0" u="sng" dirty="0">
                <a:solidFill>
                  <a:srgbClr val="FF0000"/>
                </a:solidFill>
                <a:effectLst/>
                <a:latin typeface="Bitter"/>
              </a:rPr>
              <a:t>toes partly of wet clay and partly of iron</a:t>
            </a:r>
            <a:r>
              <a:rPr lang="en-US" sz="2000" b="0" i="0" dirty="0">
                <a:solidFill>
                  <a:srgbClr val="222222"/>
                </a:solidFill>
                <a:effectLst/>
                <a:latin typeface="Bitter"/>
              </a:rPr>
              <a:t>, so this will be a divided kingdom. Some of the strength of iron will be in it, for you saw iron mixed with wet clay. </a:t>
            </a:r>
            <a:r>
              <a:rPr lang="en-US" sz="2000" b="1" i="0" dirty="0">
                <a:solidFill>
                  <a:srgbClr val="222222"/>
                </a:solidFill>
                <a:effectLst/>
                <a:latin typeface="Bitter"/>
              </a:rPr>
              <a:t>42</a:t>
            </a:r>
            <a:r>
              <a:rPr lang="en-US" sz="2000" b="0" i="0" dirty="0">
                <a:solidFill>
                  <a:srgbClr val="222222"/>
                </a:solidFill>
                <a:effectLst/>
                <a:latin typeface="Bitter"/>
              </a:rPr>
              <a:t> In that the toes of the feet were partly of iron and partly of clay, the latter stages of this kingdom will be partly strong and partly fragile. </a:t>
            </a:r>
            <a:r>
              <a:rPr lang="en-US" sz="2000" b="1" i="0" dirty="0">
                <a:solidFill>
                  <a:srgbClr val="222222"/>
                </a:solidFill>
                <a:effectLst/>
                <a:latin typeface="Bitter"/>
              </a:rPr>
              <a:t>43</a:t>
            </a:r>
            <a:r>
              <a:rPr lang="en-US" sz="2000" b="0" i="0" dirty="0">
                <a:solidFill>
                  <a:srgbClr val="222222"/>
                </a:solidFill>
                <a:effectLst/>
                <a:latin typeface="Bitter"/>
              </a:rPr>
              <a:t> And in that you saw iron mixed with wet clay, so people will be mixed with one another without adhering to one another, just as iron does not mix with clay. </a:t>
            </a:r>
            <a:r>
              <a:rPr lang="en-US" sz="2000" b="1" i="0" dirty="0">
                <a:solidFill>
                  <a:srgbClr val="222222"/>
                </a:solidFill>
                <a:effectLst/>
                <a:latin typeface="Bitter"/>
              </a:rPr>
              <a:t>44</a:t>
            </a:r>
            <a:r>
              <a:rPr lang="en-US" sz="2000" b="0" i="0" dirty="0">
                <a:solidFill>
                  <a:srgbClr val="222222"/>
                </a:solidFill>
                <a:effectLst/>
                <a:latin typeface="Bitter"/>
              </a:rPr>
              <a:t> In the days of those kings the God of heaven will raise up an </a:t>
            </a:r>
            <a:r>
              <a:rPr lang="en-US" sz="2000" b="1" i="0" u="sng" dirty="0">
                <a:solidFill>
                  <a:srgbClr val="FF0000"/>
                </a:solidFill>
                <a:effectLst/>
                <a:latin typeface="Bitter"/>
              </a:rPr>
              <a:t>everlasting kingdom </a:t>
            </a:r>
            <a:r>
              <a:rPr lang="en-US" sz="2000" b="0" i="0" dirty="0">
                <a:solidFill>
                  <a:srgbClr val="222222"/>
                </a:solidFill>
                <a:effectLst/>
                <a:latin typeface="Bitter"/>
              </a:rPr>
              <a:t>that will not be destroyed and a kingdom that will not be left to another people. It will break in pieces and bring about the demise of all these kingdoms. </a:t>
            </a:r>
            <a:r>
              <a:rPr lang="en-US" sz="2000" b="1" i="0" u="sng" dirty="0">
                <a:solidFill>
                  <a:srgbClr val="FF0000"/>
                </a:solidFill>
                <a:effectLst/>
                <a:latin typeface="Bitter"/>
              </a:rPr>
              <a:t>But it will stand forever</a:t>
            </a:r>
            <a:r>
              <a:rPr lang="en-US" sz="2000" b="1" i="0" dirty="0">
                <a:solidFill>
                  <a:srgbClr val="FF0000"/>
                </a:solidFill>
                <a:effectLst/>
                <a:latin typeface="Bitter"/>
              </a:rPr>
              <a:t>. </a:t>
            </a:r>
            <a:r>
              <a:rPr lang="en-US" sz="2000" b="1" i="0" dirty="0">
                <a:solidFill>
                  <a:srgbClr val="222222"/>
                </a:solidFill>
                <a:effectLst/>
                <a:latin typeface="Bitter"/>
              </a:rPr>
              <a:t>45</a:t>
            </a:r>
            <a:r>
              <a:rPr lang="en-US" sz="2000" b="0" i="0" dirty="0">
                <a:solidFill>
                  <a:srgbClr val="222222"/>
                </a:solidFill>
                <a:effectLst/>
                <a:latin typeface="Bitter"/>
              </a:rPr>
              <a:t> You saw that a stone was cut from a mountain, but not by human hands; it smashed the iron, bronze, clay, silver, and gold into pieces. The great God has made known to the king what will occur in the future. The dream is certain, and its interpretation is reliable.” &lt;NET Bible&gt;</a:t>
            </a:r>
            <a:endParaRPr lang="en-US" sz="2000" dirty="0"/>
          </a:p>
        </p:txBody>
      </p:sp>
    </p:spTree>
    <p:extLst>
      <p:ext uri="{BB962C8B-B14F-4D97-AF65-F5344CB8AC3E}">
        <p14:creationId xmlns:p14="http://schemas.microsoft.com/office/powerpoint/2010/main" val="84103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0BFC-6241-47F2-B6BE-BFB70837C090}"/>
              </a:ext>
            </a:extLst>
          </p:cNvPr>
          <p:cNvSpPr>
            <a:spLocks noGrp="1"/>
          </p:cNvSpPr>
          <p:nvPr>
            <p:ph type="title"/>
          </p:nvPr>
        </p:nvSpPr>
        <p:spPr/>
        <p:txBody>
          <a:bodyPr/>
          <a:lstStyle/>
          <a:p>
            <a:endParaRPr lang="en-US" dirty="0"/>
          </a:p>
        </p:txBody>
      </p:sp>
      <p:pic>
        <p:nvPicPr>
          <p:cNvPr id="5" name="Content Placeholder 4" descr="Timeline&#10;&#10;Description automatically generated">
            <a:extLst>
              <a:ext uri="{FF2B5EF4-FFF2-40B4-BE49-F238E27FC236}">
                <a16:creationId xmlns:a16="http://schemas.microsoft.com/office/drawing/2014/main" id="{B99297F3-4726-44BB-B82B-4F7D0F4899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718457"/>
            <a:ext cx="6890657" cy="5346656"/>
          </a:xfrm>
        </p:spPr>
      </p:pic>
    </p:spTree>
    <p:extLst>
      <p:ext uri="{BB962C8B-B14F-4D97-AF65-F5344CB8AC3E}">
        <p14:creationId xmlns:p14="http://schemas.microsoft.com/office/powerpoint/2010/main" val="1190660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3696</TotalTime>
  <Words>4992</Words>
  <Application>Microsoft Office PowerPoint</Application>
  <PresentationFormat>Widescreen</PresentationFormat>
  <Paragraphs>417</Paragraphs>
  <Slides>60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Arial</vt:lpstr>
      <vt:lpstr>Arial Rounded MT Bold</vt:lpstr>
      <vt:lpstr>Bitter</vt:lpstr>
      <vt:lpstr>Calibri</vt:lpstr>
      <vt:lpstr>Calibri Light</vt:lpstr>
      <vt:lpstr>Comic Sans MS</vt:lpstr>
      <vt:lpstr>Courier New</vt:lpstr>
      <vt:lpstr>Georgia</vt:lpstr>
      <vt:lpstr>inherit</vt:lpstr>
      <vt:lpstr>system-ui</vt:lpstr>
      <vt:lpstr>Office Theme</vt:lpstr>
      <vt:lpstr>Between the Testaments</vt:lpstr>
      <vt:lpstr>The Intertestamental Period</vt:lpstr>
      <vt:lpstr>Between the Testaments</vt:lpstr>
      <vt:lpstr>The Old Testament Ends </vt:lpstr>
      <vt:lpstr>Galatians 4:4-5</vt:lpstr>
      <vt:lpstr>Why does the Intertestamental Period Matter???</vt:lpstr>
      <vt:lpstr>Historical Context</vt:lpstr>
      <vt:lpstr>Dan. 2:31-45 &lt;Nebuchadnezzar’s Dream </vt:lpstr>
      <vt:lpstr>PowerPoint Presentation</vt:lpstr>
      <vt:lpstr>Babylonian Period (606-536 BC)</vt:lpstr>
      <vt:lpstr>PowerPoint Presentation</vt:lpstr>
      <vt:lpstr>God’s Final O.T. Instructions </vt:lpstr>
      <vt:lpstr>Major Periods within Second Temple Judaism Second Temple Judaism developed as political authority changed hands from the Persians to the Greeks, to the Jewish Hasmoneans, and finally to the Romans. </vt:lpstr>
      <vt:lpstr>The Periods Between the Testaments</vt:lpstr>
      <vt:lpstr>Apocrypha  </vt:lpstr>
      <vt:lpstr>Old Testament was Translated</vt:lpstr>
      <vt:lpstr>PowerPoint Presentation</vt:lpstr>
      <vt:lpstr>Three Centers of Jewish Life </vt:lpstr>
      <vt:lpstr>Between the Testaments (Dan. 8:3-6)</vt:lpstr>
      <vt:lpstr>Between the Testaments (Dan. 8:3-8) </vt:lpstr>
      <vt:lpstr>The Persian Post-Exilic Period 536-331 B.C.</vt:lpstr>
      <vt:lpstr>Cyrus Cylinder (538 BC)</vt:lpstr>
      <vt:lpstr>Cyrus Prophecies in Isaiah (c. 740 BC (?))</vt:lpstr>
      <vt:lpstr>Remnant of Israel in Jerusalem</vt:lpstr>
      <vt:lpstr>Significant Persian Events</vt:lpstr>
      <vt:lpstr>The Rise of Macedonia</vt:lpstr>
      <vt:lpstr>PowerPoint Presentation</vt:lpstr>
      <vt:lpstr>The Hellenistic Period 332 – 63 B.C.</vt:lpstr>
      <vt:lpstr>Daniel 8:5-8, 21-22 re Alexander</vt:lpstr>
      <vt:lpstr>PowerPoint Presentation</vt:lpstr>
      <vt:lpstr>Greek Empire “Sub-Kingdoms” (332-167 BC)</vt:lpstr>
      <vt:lpstr>Hellenistic Period 332 – 63 B.C. </vt:lpstr>
      <vt:lpstr>PowerPoint Presentation</vt:lpstr>
      <vt:lpstr>PowerPoint Presentation</vt:lpstr>
      <vt:lpstr>The Greek Empire</vt:lpstr>
      <vt:lpstr>Maccabean War 167 – 141 B.C.</vt:lpstr>
      <vt:lpstr>Mattathias’ Lament (ref. I Maccabees)</vt:lpstr>
      <vt:lpstr>Israel Under the Maccabeans</vt:lpstr>
      <vt:lpstr>The Hasmonean Dynasty 141 – 63 BC</vt:lpstr>
      <vt:lpstr>The Hasmonean Dynasty 141 – 63 BC.</vt:lpstr>
      <vt:lpstr>The Roman Period begins 63 BC</vt:lpstr>
      <vt:lpstr>Rome at its peak (c. 115 AD)</vt:lpstr>
      <vt:lpstr>The Periods Between the Testaments</vt:lpstr>
      <vt:lpstr>Maccabean Revolt &amp; Jewish Independence                               (167-63 BC)</vt:lpstr>
      <vt:lpstr>Genealogy of Herod the Great</vt:lpstr>
      <vt:lpstr>Roman Era (63 BC)</vt:lpstr>
      <vt:lpstr>Roman Rule from 63 BC</vt:lpstr>
      <vt:lpstr>Jewish Religion (late 1st Cent. BC)</vt:lpstr>
      <vt:lpstr>Jewish Feasts &amp; Sanhedrin</vt:lpstr>
      <vt:lpstr>PowerPoint Presentation</vt:lpstr>
      <vt:lpstr>Ancient Ruins of Jewish Synagogue on Golan Heights</vt:lpstr>
      <vt:lpstr>Jewish Religious &amp; Political Groups</vt:lpstr>
      <vt:lpstr>Jewish Religious &amp; Political Groups</vt:lpstr>
      <vt:lpstr>Pharisees &amp; Sadducees: A Comparison</vt:lpstr>
      <vt:lpstr>Jewish Religious &amp; Political Groups</vt:lpstr>
      <vt:lpstr>PowerPoint Presentation</vt:lpstr>
      <vt:lpstr>Jewish Religious &amp; Political Groups</vt:lpstr>
      <vt:lpstr>New Political Geography</vt:lpstr>
      <vt:lpstr>Israel in Time of Jesus</vt:lpstr>
      <vt:lpstr>Dan 2:20-22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Between the Testaments</dc:title>
  <dc:creator>Allen McLellan</dc:creator>
  <cp:lastModifiedBy>Allen McLellan</cp:lastModifiedBy>
  <cp:revision>173</cp:revision>
  <dcterms:created xsi:type="dcterms:W3CDTF">2021-03-25T19:48:44Z</dcterms:created>
  <dcterms:modified xsi:type="dcterms:W3CDTF">2021-07-29T17:28:07Z</dcterms:modified>
</cp:coreProperties>
</file>