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4"/>
  </p:notesMasterIdLst>
  <p:sldIdLst>
    <p:sldId id="980" r:id="rId2"/>
    <p:sldId id="981" r:id="rId3"/>
    <p:sldId id="982" r:id="rId4"/>
    <p:sldId id="983" r:id="rId5"/>
    <p:sldId id="984" r:id="rId6"/>
    <p:sldId id="985" r:id="rId7"/>
    <p:sldId id="986" r:id="rId8"/>
    <p:sldId id="987" r:id="rId9"/>
    <p:sldId id="988" r:id="rId10"/>
    <p:sldId id="989" r:id="rId11"/>
    <p:sldId id="990" r:id="rId12"/>
    <p:sldId id="9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5980E-5F2E-4F73-A3EA-847D5CC1B66C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6A4B2-4298-429D-B5FB-364063278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7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8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6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3EB1-3B98-4F5A-B476-F18A5A88D0D8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7137-C887-4118-B1EC-50C7E4570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57399"/>
            <a:ext cx="9144000" cy="999068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accent6"/>
                </a:solidFill>
                <a:latin typeface="Monotype Corsiva" panose="03010101010201010101" pitchFamily="66" charset="0"/>
                <a:cs typeface="MV Boli" panose="02000500030200090000" pitchFamily="2" charset="0"/>
              </a:rPr>
              <a:t>Lord’s</a:t>
            </a:r>
            <a:r>
              <a:rPr lang="en-US" dirty="0">
                <a:solidFill>
                  <a:schemeClr val="accent6"/>
                </a:solidFill>
                <a:latin typeface="Monotype Corsiva" panose="03010101010201010101" pitchFamily="66" charset="0"/>
                <a:cs typeface="MV Boli" panose="02000500030200090000" pitchFamily="2" charset="0"/>
              </a:rPr>
              <a:t> Day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1333"/>
            <a:ext cx="9144000" cy="53340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accent2"/>
                </a:solidFill>
              </a:rPr>
              <a:t>Exton, August 20, 2023</a:t>
            </a:r>
          </a:p>
        </p:txBody>
      </p:sp>
    </p:spTree>
    <p:extLst>
      <p:ext uri="{BB962C8B-B14F-4D97-AF65-F5344CB8AC3E}">
        <p14:creationId xmlns:p14="http://schemas.microsoft.com/office/powerpoint/2010/main" val="405664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792"/>
            <a:ext cx="10515600" cy="6339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5D2884"/>
                </a:solidFill>
                <a:latin typeface="Freestyle Script" panose="030804020302050B0404" pitchFamily="66" charset="0"/>
              </a:rPr>
              <a:t>Be </a:t>
            </a:r>
            <a:r>
              <a:rPr lang="en-US" sz="4900" dirty="0">
                <a:solidFill>
                  <a:srgbClr val="5D2884"/>
                </a:solidFill>
                <a:latin typeface="Freestyle Script" panose="030804020302050B0404" pitchFamily="66" charset="0"/>
              </a:rPr>
              <a:t>Steadfast</a:t>
            </a:r>
            <a:r>
              <a:rPr lang="en-US" dirty="0">
                <a:solidFill>
                  <a:srgbClr val="5D2884"/>
                </a:solidFill>
                <a:latin typeface="Freestyle Script" panose="030804020302050B0404" pitchFamily="66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919134"/>
          </a:xfrm>
        </p:spPr>
        <p:txBody>
          <a:bodyPr/>
          <a:lstStyle/>
          <a:p>
            <a:r>
              <a:rPr lang="en-US" dirty="0"/>
              <a:t>Similar to Eph. 6:13, having put on, done all to stand: Stand Therefore</a:t>
            </a:r>
          </a:p>
          <a:p>
            <a:r>
              <a:rPr lang="en-US" dirty="0"/>
              <a:t>Helmet, breastplate on, Shield in place, sword ready…..</a:t>
            </a:r>
          </a:p>
          <a:p>
            <a:r>
              <a:rPr lang="en-US" dirty="0"/>
              <a:t>In churches, when time comes… “I am not going to say anything”</a:t>
            </a:r>
          </a:p>
          <a:p>
            <a:r>
              <a:rPr lang="en-US" dirty="0"/>
              <a:t>“You said some needed things I can’t say….”</a:t>
            </a:r>
          </a:p>
          <a:p>
            <a:r>
              <a:rPr lang="en-US" dirty="0"/>
              <a:t>Not on again, off again….Steadfast.   Compare Rev. 2:10  </a:t>
            </a:r>
          </a:p>
          <a:p>
            <a:r>
              <a:rPr lang="en-US" dirty="0"/>
              <a:t>Concerned with the weeds in parable of the sower, Mt. 13:22</a:t>
            </a:r>
          </a:p>
          <a:p>
            <a:pPr lvl="1"/>
            <a:r>
              <a:rPr lang="en-US" dirty="0"/>
              <a:t>Materialism, worldly acceptance, relationships, recreations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Mt. 6:33</a:t>
            </a:r>
          </a:p>
        </p:txBody>
      </p:sp>
    </p:spTree>
    <p:extLst>
      <p:ext uri="{BB962C8B-B14F-4D97-AF65-F5344CB8AC3E}">
        <p14:creationId xmlns:p14="http://schemas.microsoft.com/office/powerpoint/2010/main" val="141736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201"/>
            <a:ext cx="10515600" cy="6773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4900" dirty="0">
                <a:solidFill>
                  <a:srgbClr val="800080"/>
                </a:solidFill>
                <a:latin typeface="Freestyle Script" panose="030804020302050B0404" pitchFamily="66" charset="0"/>
              </a:rPr>
              <a:t>Unmovable - Immovable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759"/>
            <a:ext cx="10515600" cy="4351338"/>
          </a:xfrm>
        </p:spPr>
        <p:txBody>
          <a:bodyPr/>
          <a:lstStyle/>
          <a:p>
            <a:r>
              <a:rPr lang="en-US" dirty="0"/>
              <a:t>And you, being in time past </a:t>
            </a:r>
            <a:r>
              <a:rPr lang="en-US" dirty="0">
                <a:solidFill>
                  <a:srgbClr val="C00000"/>
                </a:solidFill>
              </a:rPr>
              <a:t>alienated</a:t>
            </a:r>
            <a:r>
              <a:rPr lang="en-US" dirty="0"/>
              <a:t> and enemies in you mind in your evil works, yet now has he </a:t>
            </a:r>
            <a:r>
              <a:rPr lang="en-US" dirty="0">
                <a:solidFill>
                  <a:srgbClr val="C00000"/>
                </a:solidFill>
              </a:rPr>
              <a:t>reconciled</a:t>
            </a:r>
            <a:r>
              <a:rPr lang="en-US" dirty="0"/>
              <a:t> in the body of his flesh through death, to present you </a:t>
            </a:r>
            <a:r>
              <a:rPr lang="en-US" dirty="0">
                <a:solidFill>
                  <a:srgbClr val="C00000"/>
                </a:solidFill>
              </a:rPr>
              <a:t>holy and without blemish and </a:t>
            </a:r>
            <a:r>
              <a:rPr lang="en-US" dirty="0" err="1">
                <a:solidFill>
                  <a:srgbClr val="C00000"/>
                </a:solidFill>
              </a:rPr>
              <a:t>unreproveable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before him…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IF so be </a:t>
            </a:r>
            <a:r>
              <a:rPr lang="en-US" dirty="0"/>
              <a:t>that you continue in the faith, grounded and steadfast, and </a:t>
            </a:r>
            <a:r>
              <a:rPr lang="en-US" i="1" dirty="0">
                <a:solidFill>
                  <a:srgbClr val="C00000"/>
                </a:solidFill>
              </a:rPr>
              <a:t>not moved away </a:t>
            </a:r>
            <a:r>
              <a:rPr lang="en-US" dirty="0"/>
              <a:t>from the hope of the gospel which you heard…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dirty="0"/>
              <a:t>Colossians 1:21-23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</a:t>
            </a:r>
            <a:r>
              <a:rPr lang="en-US" dirty="0" err="1"/>
              <a:t>Unmoveable</a:t>
            </a:r>
            <a:r>
              <a:rPr lang="en-US" dirty="0"/>
              <a:t>?   Rev. 2:10</a:t>
            </a:r>
          </a:p>
        </p:txBody>
      </p:sp>
    </p:spTree>
    <p:extLst>
      <p:ext uri="{BB962C8B-B14F-4D97-AF65-F5344CB8AC3E}">
        <p14:creationId xmlns:p14="http://schemas.microsoft.com/office/powerpoint/2010/main" val="9811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601"/>
            <a:ext cx="10515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Freestyle Script" panose="030804020302050B0404" pitchFamily="66" charset="0"/>
              </a:rPr>
              <a:t>Positive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617200" cy="4729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Always</a:t>
            </a:r>
            <a:r>
              <a:rPr lang="en-US" dirty="0"/>
              <a:t> - Consistency</a:t>
            </a:r>
          </a:p>
          <a:p>
            <a:pPr marL="0" indent="0">
              <a:buNone/>
            </a:pPr>
            <a:r>
              <a:rPr lang="en-US" dirty="0"/>
              <a:t>Always </a:t>
            </a:r>
            <a:r>
              <a:rPr lang="en-US" u="sng" dirty="0"/>
              <a:t>Abounding</a:t>
            </a:r>
            <a:r>
              <a:rPr lang="en-US" dirty="0"/>
              <a:t> – We Don’t Retire from Discipleship, Mk. 14:8</a:t>
            </a:r>
            <a:r>
              <a:rPr lang="en-US"/>
              <a:t>, could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In the Work of the Lord </a:t>
            </a:r>
            <a:r>
              <a:rPr lang="en-US" dirty="0"/>
              <a:t>– “But You have to do else to get them to listen”</a:t>
            </a:r>
          </a:p>
          <a:p>
            <a:pPr marL="0" indent="0">
              <a:buNone/>
            </a:pPr>
            <a:r>
              <a:rPr lang="en-US" dirty="0"/>
              <a:t>	How about Mt. 5:16; Gal. 6:10</a:t>
            </a:r>
          </a:p>
          <a:p>
            <a:pPr marL="0" indent="0">
              <a:buNone/>
            </a:pPr>
            <a:r>
              <a:rPr lang="en-US" u="sng" dirty="0"/>
              <a:t>Your Labor in the Lord is not in Vain</a:t>
            </a:r>
          </a:p>
          <a:p>
            <a:pPr marL="0" indent="0">
              <a:buNone/>
            </a:pPr>
            <a:r>
              <a:rPr lang="en-US" dirty="0"/>
              <a:t>Eventually </a:t>
            </a:r>
            <a:r>
              <a:rPr lang="en-US" u="sng" dirty="0"/>
              <a:t>every thing else</a:t>
            </a:r>
            <a:r>
              <a:rPr lang="en-US" dirty="0"/>
              <a:t>: </a:t>
            </a:r>
            <a:r>
              <a:rPr lang="en-US" dirty="0" err="1"/>
              <a:t>Ecc</a:t>
            </a:r>
            <a:r>
              <a:rPr lang="en-US" dirty="0"/>
              <a:t>. 1:3:“What does a man gain by all the toil he toils under the Sun?”…</a:t>
            </a:r>
            <a:r>
              <a:rPr lang="en-US" dirty="0" err="1"/>
              <a:t>Ecc</a:t>
            </a:r>
            <a:r>
              <a:rPr lang="en-US" dirty="0"/>
              <a:t>. 12:8: Vanity of Vanity says the preacher; all is vanity.”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“Yes, But”: </a:t>
            </a:r>
            <a:r>
              <a:rPr lang="en-US" dirty="0" err="1"/>
              <a:t>Ecc</a:t>
            </a:r>
            <a:r>
              <a:rPr lang="en-US" dirty="0"/>
              <a:t>. 9:10; 12:13; “Wherefore,” Lay up treasure in heaven.”</a:t>
            </a:r>
          </a:p>
        </p:txBody>
      </p:sp>
    </p:spTree>
    <p:extLst>
      <p:ext uri="{BB962C8B-B14F-4D97-AF65-F5344CB8AC3E}">
        <p14:creationId xmlns:p14="http://schemas.microsoft.com/office/powerpoint/2010/main" val="34080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006600"/>
            <a:ext cx="10515600" cy="1208089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5D2884"/>
                </a:solidFill>
                <a:latin typeface="Freestyle Script" panose="030804020302050B0404" pitchFamily="66" charset="0"/>
              </a:rPr>
              <a:t>Wherefore…..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734" y="4817533"/>
            <a:ext cx="10515600" cy="668867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>
                <a:solidFill>
                  <a:schemeClr val="accent2"/>
                </a:solidFill>
              </a:rPr>
              <a:t>I Corinthians 15:57-58</a:t>
            </a:r>
          </a:p>
        </p:txBody>
      </p:sp>
    </p:spTree>
    <p:extLst>
      <p:ext uri="{BB962C8B-B14F-4D97-AF65-F5344CB8AC3E}">
        <p14:creationId xmlns:p14="http://schemas.microsoft.com/office/powerpoint/2010/main" val="221955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6333"/>
            <a:ext cx="10515600" cy="74506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  <a:latin typeface="Freestyle Script" panose="030804020302050B0404" pitchFamily="66" charset="0"/>
              </a:rPr>
              <a:t>What Went Before…..Chapters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4" y="1168400"/>
            <a:ext cx="10947400" cy="5308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1. Division,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Partyism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:  after Paul, Apollos, Cephas, Christ  (Jews there)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2. Desire for more “wisdom of the world,” relevant preaching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3. Babes yet, carnal, because jealousy and strife.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4. Pride and arrogance about teachers, Apollos keeps coming up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5. Proud of tolerance in accepting immoral member. Told to remedy.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6. Instead of solving problems as told in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ch.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 5 going to law before world.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7. Problems about marriage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8-10. Eating meat sacrificed to idols.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11. Problem about veiling, Desecration of the Lord’s Supper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</a:rPr>
              <a:t>12-14. Envy about spiritual gifts, self glory in the assembly.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Good things: Chloe, Erastus,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Stephanas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Fortunatus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Achaichas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, A &amp; P,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3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4794"/>
            <a:ext cx="10515600" cy="80182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  <a:latin typeface="Freestyle Script" panose="030804020302050B0404" pitchFamily="66" charset="0"/>
              </a:rPr>
              <a:t>Remember the Gospel, based on and concluding in, the Resurrection!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614"/>
            <a:ext cx="10515600" cy="474934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Wherefore, </a:t>
            </a:r>
          </a:p>
          <a:p>
            <a:r>
              <a:rPr lang="en-US" dirty="0">
                <a:solidFill>
                  <a:srgbClr val="002060"/>
                </a:solidFill>
              </a:rPr>
              <a:t>my beloved </a:t>
            </a:r>
          </a:p>
          <a:p>
            <a:r>
              <a:rPr lang="en-US" dirty="0">
                <a:solidFill>
                  <a:srgbClr val="002060"/>
                </a:solidFill>
              </a:rPr>
              <a:t>brethren, </a:t>
            </a:r>
          </a:p>
          <a:p>
            <a:r>
              <a:rPr lang="en-US" dirty="0">
                <a:solidFill>
                  <a:srgbClr val="002060"/>
                </a:solidFill>
              </a:rPr>
              <a:t>be steadfast, </a:t>
            </a:r>
          </a:p>
          <a:p>
            <a:r>
              <a:rPr lang="en-US" dirty="0">
                <a:solidFill>
                  <a:srgbClr val="002060"/>
                </a:solidFill>
              </a:rPr>
              <a:t>immovable, </a:t>
            </a:r>
          </a:p>
          <a:p>
            <a:r>
              <a:rPr lang="en-US" dirty="0">
                <a:solidFill>
                  <a:srgbClr val="002060"/>
                </a:solidFill>
              </a:rPr>
              <a:t>always abounding </a:t>
            </a:r>
          </a:p>
          <a:p>
            <a:r>
              <a:rPr lang="en-US" dirty="0">
                <a:solidFill>
                  <a:srgbClr val="002060"/>
                </a:solidFill>
              </a:rPr>
              <a:t>in the work of the Lord, </a:t>
            </a:r>
          </a:p>
          <a:p>
            <a:r>
              <a:rPr lang="en-US" dirty="0">
                <a:solidFill>
                  <a:srgbClr val="002060"/>
                </a:solidFill>
              </a:rPr>
              <a:t>knowing that in the Lord your labor is not in vain. </a:t>
            </a:r>
          </a:p>
        </p:txBody>
      </p:sp>
    </p:spTree>
    <p:extLst>
      <p:ext uri="{BB962C8B-B14F-4D97-AF65-F5344CB8AC3E}">
        <p14:creationId xmlns:p14="http://schemas.microsoft.com/office/powerpoint/2010/main" val="121546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800"/>
            <a:ext cx="10515600" cy="64346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800080"/>
                </a:solidFill>
                <a:latin typeface="Freestyle Script" panose="030804020302050B0404" pitchFamily="66" charset="0"/>
              </a:rPr>
              <a:t>Brethren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67"/>
            <a:ext cx="10515600" cy="4771496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His oneness with them, Mt. 23:8; II Cor. 1:24</a:t>
            </a:r>
          </a:p>
          <a:p>
            <a:pPr marL="0" indent="0">
              <a:buNone/>
            </a:pPr>
            <a:r>
              <a:rPr lang="en-US" dirty="0"/>
              <a:t>Sharing a common love, I Pet 2:17 (brother</a:t>
            </a:r>
            <a:r>
              <a:rPr lang="en-US" u="sng" dirty="0"/>
              <a:t>hood</a:t>
            </a:r>
            <a:r>
              <a:rPr lang="en-US" dirty="0"/>
              <a:t>) family</a:t>
            </a:r>
            <a:r>
              <a:rPr lang="en-US" i="1" dirty="0"/>
              <a:t>, church not made of churches, nor is our family brotherhood made of families. 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i="1" dirty="0"/>
              <a:t>	If we are brothers we are all in the same family </a:t>
            </a:r>
            <a:r>
              <a:rPr lang="en-US" i="1" dirty="0">
                <a:solidFill>
                  <a:srgbClr val="C00000"/>
                </a:solidFill>
              </a:rPr>
              <a:t>*</a:t>
            </a:r>
          </a:p>
          <a:p>
            <a:pPr marL="0" indent="0">
              <a:buNone/>
            </a:pPr>
            <a:r>
              <a:rPr lang="en-US" dirty="0"/>
              <a:t>At Corinth Many and many, Acts 18:8, 10</a:t>
            </a:r>
          </a:p>
          <a:p>
            <a:pPr marL="0" indent="0">
              <a:buNone/>
            </a:pPr>
            <a:r>
              <a:rPr lang="en-US" dirty="0"/>
              <a:t>Not of the Elite, I Cor. 1:26, though Erastus, </a:t>
            </a:r>
            <a:r>
              <a:rPr lang="en-US" dirty="0" err="1"/>
              <a:t>Crispus</a:t>
            </a:r>
            <a:r>
              <a:rPr lang="en-US" dirty="0"/>
              <a:t>, </a:t>
            </a:r>
            <a:r>
              <a:rPr lang="en-US" dirty="0" err="1"/>
              <a:t>Sosthenes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Some Powerful Conversions, I Cor. 6:9-11 </a:t>
            </a:r>
          </a:p>
        </p:txBody>
      </p:sp>
    </p:spTree>
    <p:extLst>
      <p:ext uri="{BB962C8B-B14F-4D97-AF65-F5344CB8AC3E}">
        <p14:creationId xmlns:p14="http://schemas.microsoft.com/office/powerpoint/2010/main" val="350064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99366" y="694266"/>
            <a:ext cx="5393267" cy="51392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4690533" y="237066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84533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85933" y="17695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76333" y="939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46600" y="4394199"/>
            <a:ext cx="863599" cy="855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55267" y="45466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93267" y="386926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097866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91466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38800" y="2692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721600" y="319193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54333" y="410633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28068" y="139699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97133" y="2971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866467" y="116840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38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4867"/>
            <a:ext cx="10515600" cy="6265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Freestyle Script" panose="030804020302050B0404" pitchFamily="66" charset="0"/>
              </a:rPr>
              <a:t>The </a:t>
            </a:r>
            <a:r>
              <a:rPr lang="en-US" sz="4900" dirty="0">
                <a:solidFill>
                  <a:srgbClr val="7030A0"/>
                </a:solidFill>
                <a:latin typeface="Freestyle Script" panose="030804020302050B0404" pitchFamily="66" charset="0"/>
              </a:rPr>
              <a:t>Brotherhood, All Christians Assembled in Christ, Eph.5:23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890"/>
            <a:ext cx="10515600" cy="50069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743200" lvl="6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07367" y="1371598"/>
            <a:ext cx="4546600" cy="45296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5308599" y="3031067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6002866" y="3191933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4834465" y="2269067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5461000" y="1964268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6527799" y="3708400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6561666" y="4334934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7264399" y="3505201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7264399" y="2794001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5892799" y="3784600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5283199" y="3606800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6680199" y="3056467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miley Face 15"/>
          <p:cNvSpPr/>
          <p:nvPr/>
        </p:nvSpPr>
        <p:spPr>
          <a:xfrm>
            <a:off x="5825066" y="4478866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5232399" y="4368800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4732866" y="3953933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4529666" y="3429000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7230533" y="4174067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6307666" y="2455333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Smiley Face 21"/>
          <p:cNvSpPr/>
          <p:nvPr/>
        </p:nvSpPr>
        <p:spPr>
          <a:xfrm>
            <a:off x="4698999" y="2853266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miley Face 22"/>
          <p:cNvSpPr/>
          <p:nvPr/>
        </p:nvSpPr>
        <p:spPr>
          <a:xfrm>
            <a:off x="5698066" y="2573867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Smiley Face 23"/>
          <p:cNvSpPr/>
          <p:nvPr/>
        </p:nvSpPr>
        <p:spPr>
          <a:xfrm>
            <a:off x="6917265" y="2226732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6172199" y="1896534"/>
            <a:ext cx="541867" cy="47413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61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800"/>
            <a:ext cx="10515600" cy="64346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800080"/>
                </a:solidFill>
                <a:latin typeface="Freestyle Script" panose="030804020302050B0404" pitchFamily="66" charset="0"/>
              </a:rPr>
              <a:t>Brethren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9267"/>
            <a:ext cx="10515600" cy="4771496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His oneness with them, Mt. 23:8</a:t>
            </a:r>
          </a:p>
          <a:p>
            <a:pPr marL="0" indent="0">
              <a:buNone/>
            </a:pPr>
            <a:r>
              <a:rPr lang="en-US" dirty="0"/>
              <a:t>Sharing a common love, I Pet 2:17 (brother</a:t>
            </a:r>
            <a:r>
              <a:rPr lang="en-US" i="1" dirty="0"/>
              <a:t>hood) family, church not made of churches, nor is family made of families. </a:t>
            </a:r>
          </a:p>
          <a:p>
            <a:pPr marL="0" indent="0">
              <a:buNone/>
            </a:pPr>
            <a:r>
              <a:rPr lang="en-US" i="1" dirty="0"/>
              <a:t>	If we are brothers we are all in the same family 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*</a:t>
            </a:r>
            <a:r>
              <a:rPr lang="en-US" dirty="0"/>
              <a:t>At Corinth, Many and many, Acts 18:8, 10</a:t>
            </a:r>
          </a:p>
          <a:p>
            <a:pPr marL="0" indent="0">
              <a:buNone/>
            </a:pPr>
            <a:r>
              <a:rPr lang="en-US" dirty="0"/>
              <a:t>Not the Elite of Corinth, I Cor. 1:26, though Erastus, </a:t>
            </a:r>
            <a:r>
              <a:rPr lang="en-US" dirty="0" err="1"/>
              <a:t>Crispus</a:t>
            </a:r>
            <a:r>
              <a:rPr lang="en-US" dirty="0"/>
              <a:t>, </a:t>
            </a:r>
            <a:r>
              <a:rPr lang="en-US" dirty="0" err="1"/>
              <a:t>Sosthenes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Some Powerful Conversions, I Cor. 6:9-11 </a:t>
            </a:r>
          </a:p>
        </p:txBody>
      </p:sp>
    </p:spTree>
    <p:extLst>
      <p:ext uri="{BB962C8B-B14F-4D97-AF65-F5344CB8AC3E}">
        <p14:creationId xmlns:p14="http://schemas.microsoft.com/office/powerpoint/2010/main" val="417028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82973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5D2884"/>
                </a:solidFill>
                <a:latin typeface="Freestyle Script" panose="030804020302050B0404" pitchFamily="66" charset="0"/>
              </a:rPr>
              <a:t>Beloved Brethren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667"/>
            <a:ext cx="105156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Paul’s wish for their victory in the resurrection, urged by love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Who was the apostle of Love?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Always have that reputation?	 Mk. 3:19; Lk. 9:54.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What changed? Jesus loved him. Yes, “the disciple whom Jesus loved”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Love not new, but from the beginning l Jn. 2:7; Lev.19:18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But yet, new, Jn. 13:34; Rom. 5:8; Rom. 4:3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	Corrective admonition antithetical to love? Paul and Corinthians!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If not: I Jn. 3:11. Darkness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Can’t love God without loving brother, I Jn. 4:20-21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Love covers I Pet. 4:8; Eph. 4:1-3</a:t>
            </a:r>
          </a:p>
        </p:txBody>
      </p:sp>
    </p:spTree>
    <p:extLst>
      <p:ext uri="{BB962C8B-B14F-4D97-AF65-F5344CB8AC3E}">
        <p14:creationId xmlns:p14="http://schemas.microsoft.com/office/powerpoint/2010/main" val="284426130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23617</TotalTime>
  <Words>814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Freestyle Script</vt:lpstr>
      <vt:lpstr>Monotype Corsiva</vt:lpstr>
      <vt:lpstr>Palatino Linotype</vt:lpstr>
      <vt:lpstr>4_Office Theme</vt:lpstr>
      <vt:lpstr>Lord’s Day </vt:lpstr>
      <vt:lpstr>Wherefore…..</vt:lpstr>
      <vt:lpstr>What Went Before…..Chapters</vt:lpstr>
      <vt:lpstr>Remember the Gospel, based on and concluding in, the Resurrection!</vt:lpstr>
      <vt:lpstr>Brethren</vt:lpstr>
      <vt:lpstr>PowerPoint Presentation</vt:lpstr>
      <vt:lpstr>The Brotherhood, All Christians Assembled in Christ, Eph.5:23</vt:lpstr>
      <vt:lpstr>Brethren</vt:lpstr>
      <vt:lpstr>Beloved Brethren</vt:lpstr>
      <vt:lpstr>Be Steadfast </vt:lpstr>
      <vt:lpstr> Unmovable - Immovable</vt:lpstr>
      <vt:lpstr>Positive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163</cp:revision>
  <dcterms:created xsi:type="dcterms:W3CDTF">2021-10-10T16:05:55Z</dcterms:created>
  <dcterms:modified xsi:type="dcterms:W3CDTF">2023-08-27T13:13:21Z</dcterms:modified>
</cp:coreProperties>
</file>