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95" r:id="rId2"/>
    <p:sldId id="258" r:id="rId3"/>
    <p:sldId id="257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4AE044C8-7930-A86B-0BCC-092C5B87F436}"/>
              </a:ext>
            </a:extLst>
          </p:cNvPr>
          <p:cNvGrpSpPr>
            <a:grpSpLocks/>
          </p:cNvGrpSpPr>
          <p:nvPr/>
        </p:nvGrpSpPr>
        <p:grpSpPr bwMode="auto">
          <a:xfrm>
            <a:off x="-4296833" y="304800"/>
            <a:ext cx="15879233" cy="4724400"/>
            <a:chOff x="-2030" y="192"/>
            <a:chExt cx="7502" cy="2976"/>
          </a:xfrm>
        </p:grpSpPr>
        <p:sp>
          <p:nvSpPr>
            <p:cNvPr id="3" name="Line 3">
              <a:extLst>
                <a:ext uri="{FF2B5EF4-FFF2-40B4-BE49-F238E27FC236}">
                  <a16:creationId xmlns:a16="http://schemas.microsoft.com/office/drawing/2014/main" id="{A5926DB8-0664-2AE6-3DEA-9B6A85F7B1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242BF417-CAC2-8A09-8DE2-D1DDEE59CB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1587 w 64000"/>
                <a:gd name="T1" fmla="*/ -1067 h 64000"/>
                <a:gd name="T2" fmla="*/ 2304 w 64000"/>
                <a:gd name="T3" fmla="*/ 0 h 64000"/>
                <a:gd name="T4" fmla="*/ 1587 w 64000"/>
                <a:gd name="T5" fmla="*/ 1067 h 64000"/>
                <a:gd name="T6" fmla="*/ 1587 w 64000"/>
                <a:gd name="T7" fmla="*/ 1067 h 64000"/>
                <a:gd name="T8" fmla="*/ 1587 w 64000"/>
                <a:gd name="T9" fmla="*/ 1067 h 64000"/>
                <a:gd name="T10" fmla="*/ 1587 w 64000"/>
                <a:gd name="T11" fmla="*/ 1067 h 64000"/>
                <a:gd name="T12" fmla="*/ 1587 w 64000"/>
                <a:gd name="T13" fmla="*/ -1067 h 64000"/>
                <a:gd name="T14" fmla="*/ 1587 w 64000"/>
                <a:gd name="T15" fmla="*/ -1067 h 64000"/>
                <a:gd name="T16" fmla="*/ 1587 w 64000"/>
                <a:gd name="T17" fmla="*/ -1067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" name="AutoShape 5">
              <a:extLst>
                <a:ext uri="{FF2B5EF4-FFF2-40B4-BE49-F238E27FC236}">
                  <a16:creationId xmlns:a16="http://schemas.microsoft.com/office/drawing/2014/main" id="{3984F16D-002A-DB72-2130-6F41FF9523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2027 w 64000"/>
                <a:gd name="T1" fmla="*/ -1024 h 64000"/>
                <a:gd name="T2" fmla="*/ 2544 w 64000"/>
                <a:gd name="T3" fmla="*/ 0 h 64000"/>
                <a:gd name="T4" fmla="*/ 2027 w 64000"/>
                <a:gd name="T5" fmla="*/ 1024 h 64000"/>
                <a:gd name="T6" fmla="*/ 2027 w 64000"/>
                <a:gd name="T7" fmla="*/ 1024 h 64000"/>
                <a:gd name="T8" fmla="*/ 2027 w 64000"/>
                <a:gd name="T9" fmla="*/ 1024 h 64000"/>
                <a:gd name="T10" fmla="*/ 2027 w 64000"/>
                <a:gd name="T11" fmla="*/ 1024 h 64000"/>
                <a:gd name="T12" fmla="*/ 2027 w 64000"/>
                <a:gd name="T13" fmla="*/ -1024 h 64000"/>
                <a:gd name="T14" fmla="*/ 2027 w 64000"/>
                <a:gd name="T15" fmla="*/ -1024 h 64000"/>
                <a:gd name="T16" fmla="*/ 2027 w 64000"/>
                <a:gd name="T17" fmla="*/ -1024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924051" y="985839"/>
            <a:ext cx="9652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924051" y="3427413"/>
            <a:ext cx="96520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8C10E34-C17E-DFDA-4D99-EFFB533108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CA590C1C-E5C0-199B-C440-2301C5DCC2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2202764A-80B8-61B1-5C71-4FFA39B2E0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55EBC-FC94-4DAB-B569-29031EA6D3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458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7810D99-2886-161F-1534-8C66C6D0DE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4EA1A8DF-46DC-32F4-21F3-09AA1BE162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F4222D9-EE63-16B3-B92E-8C70AB31F7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E39559-92AB-4B67-8CE7-0B4B4AED3E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3765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1884" y="301625"/>
            <a:ext cx="2436283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6684" y="301625"/>
            <a:ext cx="7112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22AB55E-71DA-34A0-82CB-3FF0DEFEF2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57FD5EC-6A6E-9B01-4D25-978AE07E36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265FC00-313E-4B89-0CC6-6263A89259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793784-D279-45B4-94F8-90BE1D42A5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3468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8938E572-95F9-8233-FD0C-454CF6F715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25ADA9E-D888-93B7-A4C6-5CF0E05A27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16ED0D87-3DAD-CB09-52F3-257A705537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70B9C1-E54A-451D-B951-060D8380E4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77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AB6079EC-6A70-A0C7-83CA-63D9002F2F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C89D8AA6-952B-5D92-51BD-D8B56FE70F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6FCDF41-F189-7077-B5F7-8B74C03849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7BAB8-B767-4EB5-A837-AD98A22CEE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410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6684" y="1827213"/>
            <a:ext cx="4773083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2967" y="1827213"/>
            <a:ext cx="4775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903CA80-D03A-649B-AEFC-4DBEE02BB5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4159B8-4A2B-F2F8-EE37-5CCA50A573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8F5BA86F-BC70-CB25-A6FD-B0D293DC12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F887E-413E-4CAD-98AE-78D2E08B40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535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AC06DADD-9A5D-F6C8-799F-0477435629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7D0F3A28-217B-27F6-1C4C-E2F2EBC7F1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31BEC06B-A2B3-329A-34B2-70B009086E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CF9314-6697-4106-8936-6E3AEDA621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1328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B92070EC-9439-9217-00BA-494D6C66EA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62C6171-7168-E146-700B-B7C544B11C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ADEB5532-24AA-5FD1-0586-971E6767F4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5EFA15-1723-4EB8-83F4-3622A3B552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209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6CD96638-38F3-8183-718F-F65ECF2032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81CEC3EE-B908-FB26-96F1-FC3C30CAEB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07DE2110-3F96-2919-A8C2-EE87D573F3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A96E7-A3B0-4EEF-A4A3-289BFC205B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929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63A7E34-22BE-4A56-50EC-318DBA2EA1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07EB9CB9-69BA-2162-D4B2-1010BF3180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8C25A3E6-0774-F89D-6D6C-4CD880AE35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E7893A-9726-41E2-9966-02FB1B5A01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632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15C60F61-C4C6-59A8-CDDA-322CA895AC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FA9D5B4-E73D-AF6D-01EB-7333A24A7C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F9BF99A6-2BAA-DE30-E82D-9937E0BF44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501C9A-9D3E-475D-A22B-4A3834B10E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49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B18C09F6-66E6-1F01-D0FD-18A3C57FEAD5}"/>
              </a:ext>
            </a:extLst>
          </p:cNvPr>
          <p:cNvGrpSpPr>
            <a:grpSpLocks/>
          </p:cNvGrpSpPr>
          <p:nvPr/>
        </p:nvGrpSpPr>
        <p:grpSpPr bwMode="auto">
          <a:xfrm>
            <a:off x="-4318000" y="0"/>
            <a:ext cx="15900400" cy="3810000"/>
            <a:chOff x="-2040" y="0"/>
            <a:chExt cx="7512" cy="2400"/>
          </a:xfrm>
        </p:grpSpPr>
        <p:sp>
          <p:nvSpPr>
            <p:cNvPr id="1032" name="AutoShape 3">
              <a:extLst>
                <a:ext uri="{FF2B5EF4-FFF2-40B4-BE49-F238E27FC236}">
                  <a16:creationId xmlns:a16="http://schemas.microsoft.com/office/drawing/2014/main" id="{8CADFC01-44D7-21EF-A7B9-3329526299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2037 w 64000"/>
                <a:gd name="T1" fmla="*/ -807 h 64000"/>
                <a:gd name="T2" fmla="*/ 2592 w 64000"/>
                <a:gd name="T3" fmla="*/ 0 h 64000"/>
                <a:gd name="T4" fmla="*/ 2037 w 64000"/>
                <a:gd name="T5" fmla="*/ 807 h 64000"/>
                <a:gd name="T6" fmla="*/ 2037 w 64000"/>
                <a:gd name="T7" fmla="*/ 807 h 64000"/>
                <a:gd name="T8" fmla="*/ 2037 w 64000"/>
                <a:gd name="T9" fmla="*/ 807 h 64000"/>
                <a:gd name="T10" fmla="*/ 2037 w 64000"/>
                <a:gd name="T11" fmla="*/ 807 h 64000"/>
                <a:gd name="T12" fmla="*/ 2037 w 64000"/>
                <a:gd name="T13" fmla="*/ -807 h 64000"/>
                <a:gd name="T14" fmla="*/ 2037 w 64000"/>
                <a:gd name="T15" fmla="*/ -807 h 64000"/>
                <a:gd name="T16" fmla="*/ 2037 w 64000"/>
                <a:gd name="T17" fmla="*/ -807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3" name="AutoShape 4">
              <a:extLst>
                <a:ext uri="{FF2B5EF4-FFF2-40B4-BE49-F238E27FC236}">
                  <a16:creationId xmlns:a16="http://schemas.microsoft.com/office/drawing/2014/main" id="{1E53B0C2-7020-0624-9240-FBD6755D8F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1525 w 64000"/>
                <a:gd name="T1" fmla="*/ -820 h 64000"/>
                <a:gd name="T2" fmla="*/ 1949 w 64000"/>
                <a:gd name="T3" fmla="*/ 0 h 64000"/>
                <a:gd name="T4" fmla="*/ 1525 w 64000"/>
                <a:gd name="T5" fmla="*/ 820 h 64000"/>
                <a:gd name="T6" fmla="*/ 1525 w 64000"/>
                <a:gd name="T7" fmla="*/ 820 h 64000"/>
                <a:gd name="T8" fmla="*/ 1525 w 64000"/>
                <a:gd name="T9" fmla="*/ 820 h 64000"/>
                <a:gd name="T10" fmla="*/ 1525 w 64000"/>
                <a:gd name="T11" fmla="*/ 820 h 64000"/>
                <a:gd name="T12" fmla="*/ 1525 w 64000"/>
                <a:gd name="T13" fmla="*/ -820 h 64000"/>
                <a:gd name="T14" fmla="*/ 1525 w 64000"/>
                <a:gd name="T15" fmla="*/ -820 h 64000"/>
                <a:gd name="T16" fmla="*/ 1525 w 64000"/>
                <a:gd name="T17" fmla="*/ -82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4" name="Line 5">
              <a:extLst>
                <a:ext uri="{FF2B5EF4-FFF2-40B4-BE49-F238E27FC236}">
                  <a16:creationId xmlns:a16="http://schemas.microsoft.com/office/drawing/2014/main" id="{5253EE96-F9D5-8379-2166-E8AD8B6D29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027" name="Rectangle 6">
            <a:extLst>
              <a:ext uri="{FF2B5EF4-FFF2-40B4-BE49-F238E27FC236}">
                <a16:creationId xmlns:a16="http://schemas.microsoft.com/office/drawing/2014/main" id="{79DD3552-5801-9ABE-314F-D84C84ECB5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826684" y="301625"/>
            <a:ext cx="975148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7">
            <a:extLst>
              <a:ext uri="{FF2B5EF4-FFF2-40B4-BE49-F238E27FC236}">
                <a16:creationId xmlns:a16="http://schemas.microsoft.com/office/drawing/2014/main" id="{AF8F75C5-8EDE-9F3D-922B-EED4061E39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826684" y="1827213"/>
            <a:ext cx="975148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D8E1413B-8188-DF21-61DE-91F96781C6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2DD2074E-55AA-88C0-8BCC-5D0057CEE77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6892E7F2-730C-9473-99D0-E01C8A146CF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8921059-D379-4744-9F95-A7FA0CB6DF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81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5E5B97A-47B0-780C-7CC7-2E3AAB91F1F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400"/>
              <a:t>What Is Truth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9B94AF9-00AE-2F9B-EB23-103ACF70753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John 18:37-38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C5FCFD3-D1AA-37DB-F8A7-DF855FDECD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What Did Pilate Mean?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BE8AB65-7AFE-058B-4302-44B24EF18E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200" b="1"/>
              <a:t>Tell me about that. But did not follow up.</a:t>
            </a:r>
          </a:p>
          <a:p>
            <a:pPr eaLnBrk="1" hangingPunct="1"/>
            <a:r>
              <a:rPr lang="en-US" altLang="en-US" sz="3200" b="1"/>
              <a:t>What difference does truth make?</a:t>
            </a:r>
          </a:p>
          <a:p>
            <a:pPr eaLnBrk="1" hangingPunct="1"/>
            <a:r>
              <a:rPr lang="en-US" altLang="en-US" sz="3200" b="1"/>
              <a:t>What an idealistic but futile goal. Who knows what truth is?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242590F-9B6E-1EA6-BD47-A266308E81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By the Time Pilate Asks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4F2212D-3A24-8D2C-92ED-34E19DFFB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94013" y="1600200"/>
            <a:ext cx="7313612" cy="48006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Protagoras (480-410 B.C.): “Man is the Measure”</a:t>
            </a:r>
          </a:p>
          <a:p>
            <a:pPr eaLnBrk="1" hangingPunct="1"/>
            <a:r>
              <a:rPr lang="en-US" altLang="en-US" sz="3200" b="1"/>
              <a:t>Stoics and Epicureans: Acts</a:t>
            </a:r>
            <a:r>
              <a:rPr lang="en-US" altLang="en-US" sz="3600" b="1"/>
              <a:t> </a:t>
            </a:r>
            <a:r>
              <a:rPr lang="en-US" altLang="en-US" sz="3200" b="1"/>
              <a:t>17:18</a:t>
            </a:r>
          </a:p>
          <a:p>
            <a:pPr eaLnBrk="1" hangingPunct="1"/>
            <a:r>
              <a:rPr lang="en-US" altLang="en-US" sz="3200" b="1"/>
              <a:t>A World of cynicism and pessimism: Eph. 2:12</a:t>
            </a:r>
          </a:p>
          <a:p>
            <a:pPr eaLnBrk="1" hangingPunct="1"/>
            <a:r>
              <a:rPr lang="en-US" altLang="en-US" sz="3200" b="1"/>
              <a:t>Truth in Front of him: Jn. 14:6; Col. 2:8-10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3200" b="1"/>
          </a:p>
          <a:p>
            <a:pPr eaLnBrk="1" hangingPunct="1"/>
            <a:endParaRPr lang="en-US" altLang="en-US"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AA83210-E08B-F35E-E993-9F06ED9CD6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4013" y="304800"/>
            <a:ext cx="7313612" cy="685800"/>
          </a:xfrm>
        </p:spPr>
        <p:txBody>
          <a:bodyPr/>
          <a:lstStyle/>
          <a:p>
            <a:pPr eaLnBrk="1" hangingPunct="1"/>
            <a:r>
              <a:rPr lang="en-US" altLang="en-US"/>
              <a:t>If God is Truth, What is God?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7FEA8E7-5146-90A2-CB85-85201E7D74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0" y="1524001"/>
            <a:ext cx="8001000" cy="4418013"/>
          </a:xfrm>
        </p:spPr>
        <p:txBody>
          <a:bodyPr/>
          <a:lstStyle/>
          <a:p>
            <a:pPr eaLnBrk="1" hangingPunct="1"/>
            <a:r>
              <a:rPr lang="en-US" altLang="en-US" b="1"/>
              <a:t>Everlasting: Psm. 90:2; Ex. 3:13-14 Not just existence in a vacuum, but in phenomena.  Heb.11:6;  I Cor.10:19</a:t>
            </a:r>
          </a:p>
          <a:p>
            <a:pPr eaLnBrk="1" hangingPunct="1"/>
            <a:r>
              <a:rPr lang="en-US" altLang="en-US" b="1"/>
              <a:t>So Heb. 3:14; </a:t>
            </a:r>
          </a:p>
          <a:p>
            <a:pPr eaLnBrk="1" hangingPunct="1"/>
            <a:r>
              <a:rPr lang="en-US" altLang="en-US" b="1"/>
              <a:t>Eph. 4:6; </a:t>
            </a:r>
          </a:p>
          <a:p>
            <a:pPr eaLnBrk="1" hangingPunct="1"/>
            <a:r>
              <a:rPr lang="en-US" altLang="en-US" b="1"/>
              <a:t>I Ch. 16:14</a:t>
            </a:r>
          </a:p>
          <a:p>
            <a:pPr eaLnBrk="1" hangingPunct="1"/>
            <a:r>
              <a:rPr lang="en-US" altLang="en-US" b="1"/>
              <a:t>Responsibility, Accountability, Judgment</a:t>
            </a:r>
          </a:p>
          <a:p>
            <a:pPr eaLnBrk="1" hangingPunct="1"/>
            <a:endParaRPr lang="en-US" altLang="en-US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B713328-3C2D-216B-6F76-39BA570504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What Does He Look Like?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02DD558-0C94-C27F-03F9-8A71149C2D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200" b="1"/>
              <a:t>White Hair, flaming eyes, smoking nostrils, outstretched hands, burnished feet of brass, glowing metal body, lower portion flaming fire</a:t>
            </a:r>
          </a:p>
          <a:p>
            <a:pPr eaLnBrk="1" hangingPunct="1"/>
            <a:r>
              <a:rPr lang="en-US" altLang="en-US" sz="3200" b="1"/>
              <a:t>Just gives way to think about God.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32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A3DC7CF-738D-2EFF-7A54-4650844CCE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HIS MEASURABILITY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58B5A1E-3334-5FA0-248C-E97C75813D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b="1"/>
              <a:t>Jer. 23:23; I Kings 8:27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b="1"/>
              <a:t>Thus not limited to corporeal Jn. 4:24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b="1"/>
              <a:t>Our ways of measuring do not apply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b="1"/>
              <a:t>Cf. demons, unclean spirits, a legion in a man, enough to fill large herd of swine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2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A2A6A41-4DF5-FB65-10A9-3200D25052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 Can Never See With Eyes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DC8470E-B420-A7FD-B3CF-288A9CE5B4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200" b="1"/>
              <a:t>Invisible: I Tim. 1:16</a:t>
            </a:r>
          </a:p>
          <a:p>
            <a:pPr eaLnBrk="1" hangingPunct="1"/>
            <a:r>
              <a:rPr lang="en-US" altLang="en-US" sz="3200" b="1"/>
              <a:t>I Tim. 6:13-16: Dwells in light unapproachable</a:t>
            </a:r>
          </a:p>
          <a:p>
            <a:pPr eaLnBrk="1" hangingPunct="1"/>
            <a:r>
              <a:rPr lang="en-US" altLang="en-US" sz="3200" b="1"/>
              <a:t>Explains Ex. 33:20-30</a:t>
            </a:r>
          </a:p>
          <a:p>
            <a:pPr eaLnBrk="1" hangingPunct="1"/>
            <a:r>
              <a:rPr lang="en-US" altLang="en-US" sz="3200" b="1"/>
              <a:t>But: Ex. 24:9-11; </a:t>
            </a:r>
          </a:p>
          <a:p>
            <a:pPr eaLnBrk="1" hangingPunct="1"/>
            <a:r>
              <a:rPr lang="en-US" altLang="en-US" sz="3200" b="1"/>
              <a:t>Compare Ezek. 1:26, 28</a:t>
            </a:r>
          </a:p>
          <a:p>
            <a:pPr eaLnBrk="1" hangingPunct="1"/>
            <a:r>
              <a:rPr lang="en-US" altLang="en-US" sz="3200" b="1"/>
              <a:t>Rev. 4:8: stood before Pilate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B34063F-9E0C-B867-C1C0-F11224A93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WE, BY CONTRAST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9E0601C-55C9-9F06-23DD-4B110FB415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200" b="1"/>
              <a:t>Man is the Measure?              I Pet. 2:24-25; Jas. 4:14; </a:t>
            </a:r>
          </a:p>
          <a:p>
            <a:pPr eaLnBrk="1" hangingPunct="1"/>
            <a:r>
              <a:rPr lang="en-US" altLang="en-US" sz="3200" b="1"/>
              <a:t>Our access to understanding: Jn. 8:46-47</a:t>
            </a:r>
          </a:p>
          <a:p>
            <a:pPr eaLnBrk="1" hangingPunct="1"/>
            <a:r>
              <a:rPr lang="en-US" altLang="en-US" sz="3200" b="1"/>
              <a:t>His words reflect him:            I Jn. 3:2</a:t>
            </a:r>
          </a:p>
          <a:p>
            <a:pPr eaLnBrk="1" hangingPunct="1"/>
            <a:r>
              <a:rPr lang="en-US" altLang="en-US" sz="3200" b="1"/>
              <a:t>Thus Jn. 17:17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308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Verdana</vt:lpstr>
      <vt:lpstr>Wingdings</vt:lpstr>
      <vt:lpstr>Eclipse</vt:lpstr>
      <vt:lpstr>What Is Truth</vt:lpstr>
      <vt:lpstr>What Did Pilate Mean?</vt:lpstr>
      <vt:lpstr>By the Time Pilate Asks</vt:lpstr>
      <vt:lpstr>If God is Truth, What is God?</vt:lpstr>
      <vt:lpstr>What Does He Look Like?</vt:lpstr>
      <vt:lpstr>HIS MEASURABILITY</vt:lpstr>
      <vt:lpstr>We Can Never See With Eyes</vt:lpstr>
      <vt:lpstr>WE, BY CONTRAST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Truth</dc:title>
  <dc:creator>Exton Class</dc:creator>
  <cp:lastModifiedBy>Exton Class</cp:lastModifiedBy>
  <cp:revision>1</cp:revision>
  <dcterms:created xsi:type="dcterms:W3CDTF">2023-06-18T16:08:21Z</dcterms:created>
  <dcterms:modified xsi:type="dcterms:W3CDTF">2023-06-18T16:08:37Z</dcterms:modified>
</cp:coreProperties>
</file>