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F108E17-726E-4CE3-ADA9-4FD69E1FC7DE}"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1963154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08E17-726E-4CE3-ADA9-4FD69E1FC7DE}"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385619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08E17-726E-4CE3-ADA9-4FD69E1FC7DE}"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19807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108E17-726E-4CE3-ADA9-4FD69E1FC7DE}"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297860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108E17-726E-4CE3-ADA9-4FD69E1FC7DE}"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273716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108E17-726E-4CE3-ADA9-4FD69E1FC7DE}"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3672544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108E17-726E-4CE3-ADA9-4FD69E1FC7DE}" type="datetimeFigureOut">
              <a:rPr lang="en-US" smtClean="0"/>
              <a:t>6/4/2023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320506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108E17-726E-4CE3-ADA9-4FD69E1FC7DE}" type="datetimeFigureOut">
              <a:rPr lang="en-US" smtClean="0"/>
              <a:t>6/4/2023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148307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08E17-726E-4CE3-ADA9-4FD69E1FC7DE}" type="datetimeFigureOut">
              <a:rPr lang="en-US" smtClean="0"/>
              <a:t>6/4/2023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827223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108E17-726E-4CE3-ADA9-4FD69E1FC7DE}"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294811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108E17-726E-4CE3-ADA9-4FD69E1FC7DE}"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FB111-8873-4C8B-A158-E6181F2936C4}" type="slidenum">
              <a:rPr lang="en-US" smtClean="0"/>
              <a:t>‹#›</a:t>
            </a:fld>
            <a:endParaRPr lang="en-US"/>
          </a:p>
        </p:txBody>
      </p:sp>
    </p:spTree>
    <p:extLst>
      <p:ext uri="{BB962C8B-B14F-4D97-AF65-F5344CB8AC3E}">
        <p14:creationId xmlns:p14="http://schemas.microsoft.com/office/powerpoint/2010/main" val="2019412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108E17-726E-4CE3-ADA9-4FD69E1FC7DE}" type="datetimeFigureOut">
              <a:rPr lang="en-US" smtClean="0"/>
              <a:t>6/4/2023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FB111-8873-4C8B-A158-E6181F2936C4}" type="slidenum">
              <a:rPr lang="en-US" smtClean="0"/>
              <a:t>‹#›</a:t>
            </a:fld>
            <a:endParaRPr lang="en-US"/>
          </a:p>
        </p:txBody>
      </p:sp>
    </p:spTree>
    <p:extLst>
      <p:ext uri="{BB962C8B-B14F-4D97-AF65-F5344CB8AC3E}">
        <p14:creationId xmlns:p14="http://schemas.microsoft.com/office/powerpoint/2010/main" val="1004238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britannica.com/biography/Titus" TargetMode="External"/><Relationship Id="rId3" Type="http://schemas.openxmlformats.org/officeDocument/2006/relationships/hyperlink" Target="https://www.britannica.com/biography/Tiberius" TargetMode="External"/><Relationship Id="rId7" Type="http://schemas.openxmlformats.org/officeDocument/2006/relationships/hyperlink" Target="https://www.britannica.com/biography/Vespasian" TargetMode="External"/><Relationship Id="rId2" Type="http://schemas.openxmlformats.org/officeDocument/2006/relationships/hyperlink" Target="https://www.britannica.com/biography/Augustus-Roman-emperor" TargetMode="External"/><Relationship Id="rId1" Type="http://schemas.openxmlformats.org/officeDocument/2006/relationships/slideLayout" Target="../slideLayouts/slideLayout2.xml"/><Relationship Id="rId6" Type="http://schemas.openxmlformats.org/officeDocument/2006/relationships/hyperlink" Target="https://www.britannica.com/biography/Nero-Roman-emperor" TargetMode="External"/><Relationship Id="rId5" Type="http://schemas.openxmlformats.org/officeDocument/2006/relationships/hyperlink" Target="https://www.britannica.com/biography/Claudius-Roman-emperor" TargetMode="External"/><Relationship Id="rId4" Type="http://schemas.openxmlformats.org/officeDocument/2006/relationships/hyperlink" Target="https://www.britannica.com/biography/Caligula-Roman-emperor" TargetMode="External"/><Relationship Id="rId9" Type="http://schemas.openxmlformats.org/officeDocument/2006/relationships/hyperlink" Target="https://www.britannica.com/biography/Domitia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33572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7308" y="1243913"/>
            <a:ext cx="10453816" cy="5109091"/>
          </a:xfrm>
          <a:prstGeom prst="rect">
            <a:avLst/>
          </a:prstGeom>
          <a:noFill/>
        </p:spPr>
        <p:txBody>
          <a:bodyPr wrap="square" rtlCol="0">
            <a:spAutoFit/>
          </a:bodyPr>
          <a:lstStyle/>
          <a:p>
            <a:r>
              <a:rPr lang="en-US" sz="3200" dirty="0">
                <a:solidFill>
                  <a:schemeClr val="accent5">
                    <a:lumMod val="50000"/>
                  </a:schemeClr>
                </a:solidFill>
                <a:latin typeface="Palatino Linotype" panose="02040502050505030304" pitchFamily="18" charset="0"/>
              </a:rPr>
              <a:t>There is no greater drama in human record than the sight of a few Christians, scorned or oppressed by a succession of emperors, bearing all trials with a fierce tenacity, multiplying quietly, building order while their enemies generated chaos, fighting the sword with the word, brutality with hope, and at last defeating the strongest state that history has known. Caesar and Christ had met in the arena, and Christ had won.</a:t>
            </a:r>
          </a:p>
          <a:p>
            <a:r>
              <a:rPr lang="en-US" sz="3200" dirty="0"/>
              <a:t> </a:t>
            </a:r>
          </a:p>
          <a:p>
            <a:r>
              <a:rPr lang="en-US" sz="2000" dirty="0"/>
              <a:t>					Will Durant: </a:t>
            </a:r>
            <a:r>
              <a:rPr lang="en-US" sz="2000" i="1" dirty="0"/>
              <a:t>The Story of Civilization</a:t>
            </a:r>
            <a:r>
              <a:rPr lang="en-US" sz="2000" dirty="0"/>
              <a:t>, Vol. III, p. 652</a:t>
            </a:r>
          </a:p>
          <a:p>
            <a:endParaRPr lang="en-US" dirty="0"/>
          </a:p>
        </p:txBody>
      </p:sp>
    </p:spTree>
    <p:extLst>
      <p:ext uri="{BB962C8B-B14F-4D97-AF65-F5344CB8AC3E}">
        <p14:creationId xmlns:p14="http://schemas.microsoft.com/office/powerpoint/2010/main" val="152179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903" y="1270644"/>
            <a:ext cx="9144000" cy="2387600"/>
          </a:xfrm>
        </p:spPr>
        <p:txBody>
          <a:bodyPr>
            <a:normAutofit/>
          </a:bodyPr>
          <a:lstStyle/>
          <a:p>
            <a:r>
              <a:rPr lang="en-US" sz="4800" dirty="0">
                <a:solidFill>
                  <a:srgbClr val="7030A0"/>
                </a:solidFill>
                <a:latin typeface="Freestyle Script" panose="030804020302050B0404" pitchFamily="66" charset="0"/>
              </a:rPr>
              <a:t>The Kingdom of God is Here</a:t>
            </a:r>
          </a:p>
        </p:txBody>
      </p:sp>
      <p:sp>
        <p:nvSpPr>
          <p:cNvPr id="3" name="Subtitle 2"/>
          <p:cNvSpPr>
            <a:spLocks noGrp="1"/>
          </p:cNvSpPr>
          <p:nvPr>
            <p:ph type="subTitle" idx="1"/>
          </p:nvPr>
        </p:nvSpPr>
        <p:spPr>
          <a:xfrm>
            <a:off x="1524000" y="6433751"/>
            <a:ext cx="9144000" cy="323334"/>
          </a:xfrm>
        </p:spPr>
        <p:txBody>
          <a:bodyPr>
            <a:normAutofit fontScale="85000" lnSpcReduction="20000"/>
          </a:bodyPr>
          <a:lstStyle/>
          <a:p>
            <a:r>
              <a:rPr lang="en-US" dirty="0"/>
              <a:t>                                                                                                                </a:t>
            </a:r>
            <a:r>
              <a:rPr lang="en-US" sz="1600" dirty="0"/>
              <a:t>June 4, 2023, Exton – Dale Smelser</a:t>
            </a:r>
          </a:p>
        </p:txBody>
      </p:sp>
    </p:spTree>
    <p:extLst>
      <p:ext uri="{BB962C8B-B14F-4D97-AF65-F5344CB8AC3E}">
        <p14:creationId xmlns:p14="http://schemas.microsoft.com/office/powerpoint/2010/main" val="20992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0130"/>
            <a:ext cx="10515600" cy="650789"/>
          </a:xfrm>
        </p:spPr>
        <p:txBody>
          <a:bodyPr>
            <a:normAutofit/>
          </a:bodyPr>
          <a:lstStyle/>
          <a:p>
            <a:pPr algn="ctr"/>
            <a:r>
              <a:rPr lang="en-US" sz="3600" dirty="0">
                <a:solidFill>
                  <a:srgbClr val="7030A0"/>
                </a:solidFill>
                <a:latin typeface="Palatino Linotype" panose="02040502050505030304" pitchFamily="18" charset="0"/>
              </a:rPr>
              <a:t>No Greater Sight: Rev. 1:5-6; Lk. 17:20-21</a:t>
            </a:r>
          </a:p>
        </p:txBody>
      </p:sp>
      <p:sp>
        <p:nvSpPr>
          <p:cNvPr id="3" name="Content Placeholder 2"/>
          <p:cNvSpPr>
            <a:spLocks noGrp="1"/>
          </p:cNvSpPr>
          <p:nvPr>
            <p:ph idx="1"/>
          </p:nvPr>
        </p:nvSpPr>
        <p:spPr>
          <a:xfrm>
            <a:off x="675503" y="1334530"/>
            <a:ext cx="10816281" cy="5008605"/>
          </a:xfrm>
        </p:spPr>
        <p:txBody>
          <a:bodyPr>
            <a:normAutofit fontScale="92500" lnSpcReduction="20000"/>
          </a:bodyPr>
          <a:lstStyle/>
          <a:p>
            <a:r>
              <a:rPr lang="en-US" sz="3000" dirty="0">
                <a:solidFill>
                  <a:schemeClr val="accent5">
                    <a:lumMod val="50000"/>
                  </a:schemeClr>
                </a:solidFill>
              </a:rPr>
              <a:t>Foretold by Daniel in the 500’s B.C. </a:t>
            </a:r>
          </a:p>
          <a:p>
            <a:r>
              <a:rPr lang="en-US" sz="3000" dirty="0">
                <a:solidFill>
                  <a:schemeClr val="accent5">
                    <a:lumMod val="50000"/>
                  </a:schemeClr>
                </a:solidFill>
              </a:rPr>
              <a:t>Four Great World Kingdoms, Babylon, </a:t>
            </a:r>
            <a:r>
              <a:rPr lang="en-US" sz="3000" dirty="0" err="1">
                <a:solidFill>
                  <a:schemeClr val="accent5">
                    <a:lumMod val="50000"/>
                  </a:schemeClr>
                </a:solidFill>
              </a:rPr>
              <a:t>Medo</a:t>
            </a:r>
            <a:r>
              <a:rPr lang="en-US" sz="3000" dirty="0">
                <a:solidFill>
                  <a:schemeClr val="accent5">
                    <a:lumMod val="50000"/>
                  </a:schemeClr>
                </a:solidFill>
              </a:rPr>
              <a:t>-Persian, Macedonian,</a:t>
            </a:r>
          </a:p>
          <a:p>
            <a:pPr marL="0" indent="0">
              <a:buNone/>
            </a:pPr>
            <a:r>
              <a:rPr lang="en-US" sz="3000" dirty="0">
                <a:solidFill>
                  <a:schemeClr val="accent5">
                    <a:lumMod val="50000"/>
                  </a:schemeClr>
                </a:solidFill>
              </a:rPr>
              <a:t>  then </a:t>
            </a:r>
            <a:r>
              <a:rPr lang="en-US" sz="3000" b="1" i="1" dirty="0">
                <a:solidFill>
                  <a:schemeClr val="accent5">
                    <a:lumMod val="50000"/>
                  </a:schemeClr>
                </a:solidFill>
              </a:rPr>
              <a:t>Roman</a:t>
            </a:r>
            <a:r>
              <a:rPr lang="en-US" sz="3000" dirty="0">
                <a:solidFill>
                  <a:schemeClr val="accent5">
                    <a:lumMod val="50000"/>
                  </a:schemeClr>
                </a:solidFill>
              </a:rPr>
              <a:t>, and </a:t>
            </a:r>
            <a:r>
              <a:rPr lang="en-US" sz="3000" b="1" i="1" dirty="0">
                <a:solidFill>
                  <a:schemeClr val="accent5">
                    <a:lumMod val="50000"/>
                  </a:schemeClr>
                </a:solidFill>
              </a:rPr>
              <a:t>in days of those kings</a:t>
            </a:r>
            <a:r>
              <a:rPr lang="en-US" sz="3000" dirty="0">
                <a:solidFill>
                  <a:schemeClr val="accent5">
                    <a:lumMod val="50000"/>
                  </a:schemeClr>
                </a:solidFill>
              </a:rPr>
              <a:t>….. Dan. 2:44</a:t>
            </a:r>
          </a:p>
          <a:p>
            <a:r>
              <a:rPr lang="en-US" sz="3000" dirty="0">
                <a:solidFill>
                  <a:schemeClr val="accent5">
                    <a:lumMod val="50000"/>
                  </a:schemeClr>
                </a:solidFill>
              </a:rPr>
              <a:t>Begin as small stone, “cut out” without hands, not of humanity</a:t>
            </a:r>
          </a:p>
          <a:p>
            <a:pPr marL="0" indent="0">
              <a:buNone/>
            </a:pPr>
            <a:r>
              <a:rPr lang="en-US" sz="3000" dirty="0">
                <a:solidFill>
                  <a:schemeClr val="accent5">
                    <a:lumMod val="50000"/>
                  </a:schemeClr>
                </a:solidFill>
              </a:rPr>
              <a:t>   Striking and breaking 4 kingdom image into pieces</a:t>
            </a:r>
          </a:p>
          <a:p>
            <a:r>
              <a:rPr lang="en-US" sz="3000" dirty="0">
                <a:solidFill>
                  <a:schemeClr val="accent5">
                    <a:lumMod val="50000"/>
                  </a:schemeClr>
                </a:solidFill>
              </a:rPr>
              <a:t>It’s impact, a conflict that would break up Human World Rule into all</a:t>
            </a:r>
          </a:p>
          <a:p>
            <a:pPr marL="0" indent="0">
              <a:buNone/>
            </a:pPr>
            <a:r>
              <a:rPr lang="en-US" sz="3000" dirty="0">
                <a:solidFill>
                  <a:schemeClr val="accent5">
                    <a:lumMod val="50000"/>
                  </a:schemeClr>
                </a:solidFill>
              </a:rPr>
              <a:t>   the nations from England, down to Spain and across Europe, to the</a:t>
            </a:r>
          </a:p>
          <a:p>
            <a:pPr marL="0" indent="0">
              <a:buNone/>
            </a:pPr>
            <a:r>
              <a:rPr lang="en-US" sz="3000" dirty="0">
                <a:solidFill>
                  <a:schemeClr val="accent5">
                    <a:lumMod val="50000"/>
                  </a:schemeClr>
                </a:solidFill>
              </a:rPr>
              <a:t>   Mid-east and down through north Africa, up across Palestine and over  </a:t>
            </a:r>
          </a:p>
          <a:p>
            <a:pPr marL="0" indent="0">
              <a:buNone/>
            </a:pPr>
            <a:r>
              <a:rPr lang="en-US" sz="3000" dirty="0">
                <a:solidFill>
                  <a:schemeClr val="accent5">
                    <a:lumMod val="50000"/>
                  </a:schemeClr>
                </a:solidFill>
              </a:rPr>
              <a:t>   to India.                      		</a:t>
            </a:r>
          </a:p>
          <a:p>
            <a:pPr marL="0" indent="0">
              <a:buNone/>
            </a:pPr>
            <a:r>
              <a:rPr lang="en-US" sz="3000" dirty="0">
                <a:solidFill>
                  <a:schemeClr val="accent5">
                    <a:lumMod val="50000"/>
                  </a:schemeClr>
                </a:solidFill>
              </a:rPr>
              <a:t>   </a:t>
            </a:r>
          </a:p>
          <a:p>
            <a:pPr marL="0" indent="0">
              <a:buNone/>
            </a:pPr>
            <a:r>
              <a:rPr lang="en-US" sz="3000" dirty="0">
                <a:solidFill>
                  <a:schemeClr val="accent5">
                    <a:lumMod val="50000"/>
                  </a:schemeClr>
                </a:solidFill>
              </a:rPr>
              <a:t>Ever Wonder had Daniel Knew that?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55174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6692"/>
            <a:ext cx="10515600" cy="759812"/>
          </a:xfrm>
        </p:spPr>
        <p:txBody>
          <a:bodyPr/>
          <a:lstStyle/>
          <a:p>
            <a:pPr algn="ctr"/>
            <a:r>
              <a:rPr lang="en-US" dirty="0">
                <a:solidFill>
                  <a:srgbClr val="7030A0"/>
                </a:solidFill>
              </a:rPr>
              <a:t>The “Days” of the Fourth Kings</a:t>
            </a:r>
          </a:p>
        </p:txBody>
      </p:sp>
      <p:sp>
        <p:nvSpPr>
          <p:cNvPr id="3" name="Content Placeholder 2"/>
          <p:cNvSpPr>
            <a:spLocks noGrp="1"/>
          </p:cNvSpPr>
          <p:nvPr>
            <p:ph idx="1"/>
          </p:nvPr>
        </p:nvSpPr>
        <p:spPr/>
        <p:txBody>
          <a:bodyPr/>
          <a:lstStyle/>
          <a:p>
            <a:pPr marL="0" indent="0">
              <a:buNone/>
            </a:pPr>
            <a:r>
              <a:rPr lang="en-US" dirty="0">
                <a:solidFill>
                  <a:schemeClr val="accent5">
                    <a:lumMod val="50000"/>
                  </a:schemeClr>
                </a:solidFill>
              </a:rPr>
              <a:t>Lk. 2:1, Jesus born in the reign of Augustus Caesar.</a:t>
            </a:r>
          </a:p>
          <a:p>
            <a:pPr marL="0" indent="0">
              <a:buNone/>
            </a:pPr>
            <a:endParaRPr lang="en-US" dirty="0">
              <a:solidFill>
                <a:schemeClr val="accent5">
                  <a:lumMod val="50000"/>
                </a:schemeClr>
              </a:solidFill>
            </a:endParaRPr>
          </a:p>
          <a:p>
            <a:pPr marL="0" indent="0">
              <a:buNone/>
            </a:pPr>
            <a:r>
              <a:rPr lang="en-US" dirty="0">
                <a:solidFill>
                  <a:schemeClr val="accent5">
                    <a:lumMod val="50000"/>
                  </a:schemeClr>
                </a:solidFill>
              </a:rPr>
              <a:t>John preached , Mt. 3:2; </a:t>
            </a:r>
          </a:p>
          <a:p>
            <a:pPr marL="0" indent="0">
              <a:buNone/>
            </a:pPr>
            <a:endParaRPr lang="en-US" dirty="0">
              <a:solidFill>
                <a:schemeClr val="accent5">
                  <a:lumMod val="50000"/>
                </a:schemeClr>
              </a:solidFill>
            </a:endParaRPr>
          </a:p>
          <a:p>
            <a:pPr marL="0" indent="0">
              <a:buNone/>
            </a:pPr>
            <a:r>
              <a:rPr lang="en-US" dirty="0">
                <a:solidFill>
                  <a:schemeClr val="accent5">
                    <a:lumMod val="50000"/>
                  </a:schemeClr>
                </a:solidFill>
              </a:rPr>
              <a:t>Jesus preached, Mk. 1:15</a:t>
            </a:r>
          </a:p>
          <a:p>
            <a:pPr marL="0" indent="0">
              <a:buNone/>
            </a:pPr>
            <a:endParaRPr lang="en-US" dirty="0"/>
          </a:p>
        </p:txBody>
      </p:sp>
    </p:spTree>
    <p:extLst>
      <p:ext uri="{BB962C8B-B14F-4D97-AF65-F5344CB8AC3E}">
        <p14:creationId xmlns:p14="http://schemas.microsoft.com/office/powerpoint/2010/main" val="568819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5459"/>
            <a:ext cx="10515600" cy="675503"/>
          </a:xfrm>
        </p:spPr>
        <p:txBody>
          <a:bodyPr>
            <a:normAutofit fontScale="90000"/>
          </a:bodyPr>
          <a:lstStyle/>
          <a:p>
            <a:pPr algn="ctr"/>
            <a:r>
              <a:rPr lang="en-US" dirty="0">
                <a:solidFill>
                  <a:schemeClr val="accent6">
                    <a:lumMod val="50000"/>
                  </a:schemeClr>
                </a:solidFill>
              </a:rPr>
              <a:t>The World into which Jesus Born</a:t>
            </a:r>
          </a:p>
        </p:txBody>
      </p:sp>
      <p:sp>
        <p:nvSpPr>
          <p:cNvPr id="3" name="Content Placeholder 2"/>
          <p:cNvSpPr>
            <a:spLocks noGrp="1"/>
          </p:cNvSpPr>
          <p:nvPr>
            <p:ph idx="1"/>
          </p:nvPr>
        </p:nvSpPr>
        <p:spPr>
          <a:xfrm>
            <a:off x="838200" y="1825624"/>
            <a:ext cx="10515600" cy="4583413"/>
          </a:xfrm>
        </p:spPr>
        <p:txBody>
          <a:bodyPr/>
          <a:lstStyle/>
          <a:p>
            <a:r>
              <a:rPr lang="en-US" dirty="0">
                <a:solidFill>
                  <a:schemeClr val="accent5">
                    <a:lumMod val="50000"/>
                  </a:schemeClr>
                </a:solidFill>
              </a:rPr>
              <a:t>One that would put him to death  Acts 2:23</a:t>
            </a:r>
          </a:p>
          <a:p>
            <a:endParaRPr lang="en-US" dirty="0">
              <a:solidFill>
                <a:schemeClr val="accent5">
                  <a:lumMod val="50000"/>
                </a:schemeClr>
              </a:solidFill>
            </a:endParaRPr>
          </a:p>
          <a:p>
            <a:r>
              <a:rPr lang="en-US" dirty="0">
                <a:solidFill>
                  <a:schemeClr val="accent5">
                    <a:lumMod val="50000"/>
                  </a:schemeClr>
                </a:solidFill>
              </a:rPr>
              <a:t>And persecute his followers, Acts 4:25-26 (</a:t>
            </a:r>
            <a:r>
              <a:rPr lang="en-US" dirty="0" err="1">
                <a:solidFill>
                  <a:schemeClr val="accent5">
                    <a:lumMod val="50000"/>
                  </a:schemeClr>
                </a:solidFill>
              </a:rPr>
              <a:t>Psm</a:t>
            </a:r>
            <a:r>
              <a:rPr lang="en-US" dirty="0">
                <a:solidFill>
                  <a:schemeClr val="accent5">
                    <a:lumMod val="50000"/>
                  </a:schemeClr>
                </a:solidFill>
              </a:rPr>
              <a:t>. 2:1-2)</a:t>
            </a:r>
          </a:p>
          <a:p>
            <a:endParaRPr lang="en-US" dirty="0">
              <a:solidFill>
                <a:schemeClr val="accent5">
                  <a:lumMod val="50000"/>
                </a:schemeClr>
              </a:solidFill>
            </a:endParaRPr>
          </a:p>
          <a:p>
            <a:r>
              <a:rPr lang="en-US" dirty="0">
                <a:solidFill>
                  <a:schemeClr val="accent5">
                    <a:lumMod val="50000"/>
                  </a:schemeClr>
                </a:solidFill>
              </a:rPr>
              <a:t>“Yet I have set my king upon my holy hill of Zion” (</a:t>
            </a:r>
            <a:r>
              <a:rPr lang="en-US" dirty="0" err="1">
                <a:solidFill>
                  <a:schemeClr val="accent5">
                    <a:lumMod val="50000"/>
                  </a:schemeClr>
                </a:solidFill>
              </a:rPr>
              <a:t>Psm</a:t>
            </a:r>
            <a:r>
              <a:rPr lang="en-US" dirty="0">
                <a:solidFill>
                  <a:schemeClr val="accent5">
                    <a:lumMod val="50000"/>
                  </a:schemeClr>
                </a:solidFill>
              </a:rPr>
              <a:t>. 2:6)</a:t>
            </a:r>
          </a:p>
          <a:p>
            <a:endParaRPr lang="en-US" dirty="0">
              <a:solidFill>
                <a:schemeClr val="accent5">
                  <a:lumMod val="50000"/>
                </a:schemeClr>
              </a:solidFill>
            </a:endParaRPr>
          </a:p>
          <a:p>
            <a:r>
              <a:rPr lang="en-US" dirty="0">
                <a:solidFill>
                  <a:schemeClr val="accent5">
                    <a:lumMod val="50000"/>
                  </a:schemeClr>
                </a:solidFill>
              </a:rPr>
              <a:t>“(He) shall dash them in pieces like a potter’s vessel” (</a:t>
            </a:r>
            <a:r>
              <a:rPr lang="en-US" dirty="0" err="1">
                <a:solidFill>
                  <a:schemeClr val="accent5">
                    <a:lumMod val="50000"/>
                  </a:schemeClr>
                </a:solidFill>
              </a:rPr>
              <a:t>Psm</a:t>
            </a:r>
            <a:r>
              <a:rPr lang="en-US" dirty="0">
                <a:solidFill>
                  <a:schemeClr val="accent5">
                    <a:lumMod val="50000"/>
                  </a:schemeClr>
                </a:solidFill>
              </a:rPr>
              <a:t>. 2:9)</a:t>
            </a:r>
          </a:p>
          <a:p>
            <a:endParaRPr lang="en-US" dirty="0">
              <a:solidFill>
                <a:schemeClr val="accent5">
                  <a:lumMod val="50000"/>
                </a:schemeClr>
              </a:solidFill>
            </a:endParaRPr>
          </a:p>
          <a:p>
            <a:r>
              <a:rPr lang="en-US" dirty="0">
                <a:solidFill>
                  <a:schemeClr val="accent5">
                    <a:lumMod val="50000"/>
                  </a:schemeClr>
                </a:solidFill>
              </a:rPr>
              <a:t>Conflict between world rule and kingdom of God</a:t>
            </a:r>
          </a:p>
        </p:txBody>
      </p:sp>
    </p:spTree>
    <p:extLst>
      <p:ext uri="{BB962C8B-B14F-4D97-AF65-F5344CB8AC3E}">
        <p14:creationId xmlns:p14="http://schemas.microsoft.com/office/powerpoint/2010/main" val="1947058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2551"/>
            <a:ext cx="10515600" cy="601363"/>
          </a:xfrm>
        </p:spPr>
        <p:txBody>
          <a:bodyPr>
            <a:normAutofit fontScale="90000"/>
          </a:bodyPr>
          <a:lstStyle/>
          <a:p>
            <a:pPr algn="ctr"/>
            <a:r>
              <a:rPr lang="en-US" dirty="0">
                <a:solidFill>
                  <a:srgbClr val="7030A0"/>
                </a:solidFill>
              </a:rPr>
              <a:t>Rome and God’s Kingdom Antithetical</a:t>
            </a:r>
          </a:p>
        </p:txBody>
      </p:sp>
      <p:sp>
        <p:nvSpPr>
          <p:cNvPr id="3" name="Content Placeholder 2"/>
          <p:cNvSpPr>
            <a:spLocks noGrp="1"/>
          </p:cNvSpPr>
          <p:nvPr>
            <p:ph idx="1"/>
          </p:nvPr>
        </p:nvSpPr>
        <p:spPr/>
        <p:txBody>
          <a:bodyPr>
            <a:normAutofit lnSpcReduction="10000"/>
          </a:bodyPr>
          <a:lstStyle/>
          <a:p>
            <a:r>
              <a:rPr lang="en-US" u="sng" dirty="0">
                <a:hlinkClick r:id="rId2"/>
              </a:rPr>
              <a:t>Augustus</a:t>
            </a:r>
            <a:r>
              <a:rPr lang="en-US" dirty="0"/>
              <a:t> (31 </a:t>
            </a:r>
            <a:r>
              <a:rPr lang="en-US" cap="all" dirty="0"/>
              <a:t>BC</a:t>
            </a:r>
            <a:r>
              <a:rPr lang="en-US" dirty="0"/>
              <a:t>–14 AD), Jesus Born, Lk. 2:1</a:t>
            </a:r>
          </a:p>
          <a:p>
            <a:r>
              <a:rPr lang="en-US" u="sng" dirty="0">
                <a:hlinkClick r:id="rId3"/>
              </a:rPr>
              <a:t>Tiberius</a:t>
            </a:r>
            <a:r>
              <a:rPr lang="en-US" dirty="0"/>
              <a:t> (14–37 AD), Jesus’ Death, Raised, Ascended, Church, Saul</a:t>
            </a:r>
          </a:p>
          <a:p>
            <a:r>
              <a:rPr lang="en-US" u="sng" dirty="0">
                <a:hlinkClick r:id="rId4"/>
              </a:rPr>
              <a:t>Caligula</a:t>
            </a:r>
            <a:r>
              <a:rPr lang="en-US" dirty="0"/>
              <a:t> (37–41 AD), Gospel Spread, Antioch of Syria, Gentiles</a:t>
            </a:r>
          </a:p>
          <a:p>
            <a:r>
              <a:rPr lang="en-US" u="sng" dirty="0">
                <a:hlinkClick r:id="rId5"/>
              </a:rPr>
              <a:t>Claudius</a:t>
            </a:r>
            <a:r>
              <a:rPr lang="en-US" dirty="0"/>
              <a:t> (41–54 AD), Paul’s early evangelism, </a:t>
            </a:r>
          </a:p>
          <a:p>
            <a:r>
              <a:rPr lang="en-US" u="sng" dirty="0">
                <a:hlinkClick r:id="rId6"/>
              </a:rPr>
              <a:t>Nero</a:t>
            </a:r>
            <a:r>
              <a:rPr lang="en-US" dirty="0"/>
              <a:t> (54–68 AD), Paul imprisoned, released, Rome burned,   Christians persecuted, Paul beheaded by Nero</a:t>
            </a:r>
          </a:p>
          <a:p>
            <a:r>
              <a:rPr lang="en-US" u="sng" dirty="0">
                <a:hlinkClick r:id="rId7"/>
              </a:rPr>
              <a:t>Vespasian</a:t>
            </a:r>
            <a:r>
              <a:rPr lang="en-US" dirty="0"/>
              <a:t> (69–79 AD), </a:t>
            </a:r>
          </a:p>
          <a:p>
            <a:r>
              <a:rPr lang="en-US" u="sng" dirty="0">
                <a:hlinkClick r:id="rId8"/>
              </a:rPr>
              <a:t>Titus</a:t>
            </a:r>
            <a:r>
              <a:rPr lang="en-US" dirty="0"/>
              <a:t> (79–81 AD), </a:t>
            </a:r>
          </a:p>
          <a:p>
            <a:r>
              <a:rPr lang="en-US" u="sng" dirty="0">
                <a:hlinkClick r:id="rId9"/>
              </a:rPr>
              <a:t>Domitian</a:t>
            </a:r>
            <a:r>
              <a:rPr lang="en-US" dirty="0"/>
              <a:t> (81–96 AD), Nero, “revived,” Beast of Rev. Destroyed</a:t>
            </a:r>
          </a:p>
          <a:p>
            <a:endParaRPr lang="en-US" dirty="0"/>
          </a:p>
        </p:txBody>
      </p:sp>
    </p:spTree>
    <p:extLst>
      <p:ext uri="{BB962C8B-B14F-4D97-AF65-F5344CB8AC3E}">
        <p14:creationId xmlns:p14="http://schemas.microsoft.com/office/powerpoint/2010/main" val="2538352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7264"/>
            <a:ext cx="10515600" cy="724931"/>
          </a:xfrm>
        </p:spPr>
        <p:txBody>
          <a:bodyPr/>
          <a:lstStyle/>
          <a:p>
            <a:pPr algn="ctr"/>
            <a:r>
              <a:rPr lang="en-US" dirty="0">
                <a:solidFill>
                  <a:srgbClr val="C00000"/>
                </a:solidFill>
                <a:latin typeface="Palatino Linotype" panose="02040502050505030304" pitchFamily="18" charset="0"/>
              </a:rPr>
              <a:t>Nero, 54 to 68 AD</a:t>
            </a:r>
          </a:p>
        </p:txBody>
      </p:sp>
      <p:sp>
        <p:nvSpPr>
          <p:cNvPr id="3" name="Content Placeholder 2"/>
          <p:cNvSpPr>
            <a:spLocks noGrp="1"/>
          </p:cNvSpPr>
          <p:nvPr>
            <p:ph idx="1"/>
          </p:nvPr>
        </p:nvSpPr>
        <p:spPr/>
        <p:txBody>
          <a:bodyPr/>
          <a:lstStyle/>
          <a:p>
            <a:r>
              <a:rPr lang="en-US" dirty="0">
                <a:solidFill>
                  <a:srgbClr val="002060"/>
                </a:solidFill>
              </a:rPr>
              <a:t>Total power. People Lived or died at his whim. </a:t>
            </a:r>
          </a:p>
          <a:p>
            <a:r>
              <a:rPr lang="en-US" dirty="0">
                <a:solidFill>
                  <a:srgbClr val="002060"/>
                </a:solidFill>
              </a:rPr>
              <a:t>Nero killed his wife, his son, his mother, and later another wife. </a:t>
            </a:r>
          </a:p>
          <a:p>
            <a:r>
              <a:rPr lang="en-US" dirty="0">
                <a:solidFill>
                  <a:srgbClr val="002060"/>
                </a:solidFill>
              </a:rPr>
              <a:t>If in his pleasure, the wealthy lived opulently, attended his obscene feasts degenerating into drunken lustful orgies</a:t>
            </a:r>
          </a:p>
          <a:p>
            <a:r>
              <a:rPr lang="en-US" dirty="0">
                <a:solidFill>
                  <a:srgbClr val="002060"/>
                </a:solidFill>
              </a:rPr>
              <a:t>Suspected by many for the burning of Rome.</a:t>
            </a:r>
          </a:p>
          <a:p>
            <a:r>
              <a:rPr lang="en-US" dirty="0">
                <a:solidFill>
                  <a:srgbClr val="002060"/>
                </a:solidFill>
              </a:rPr>
              <a:t>As a scape goat he blamed Christians, whom many disparaged</a:t>
            </a:r>
          </a:p>
          <a:p>
            <a:r>
              <a:rPr lang="en-US" dirty="0">
                <a:solidFill>
                  <a:srgbClr val="002060"/>
                </a:solidFill>
              </a:rPr>
              <a:t>Publicly Killed Hundreds in the arena for pleasure and spectacle. </a:t>
            </a:r>
          </a:p>
          <a:p>
            <a:r>
              <a:rPr lang="en-US" dirty="0">
                <a:solidFill>
                  <a:srgbClr val="002060"/>
                </a:solidFill>
              </a:rPr>
              <a:t>Killed Paul and died in 68 AD at age 28 to 31</a:t>
            </a:r>
          </a:p>
        </p:txBody>
      </p:sp>
    </p:spTree>
    <p:extLst>
      <p:ext uri="{BB962C8B-B14F-4D97-AF65-F5344CB8AC3E}">
        <p14:creationId xmlns:p14="http://schemas.microsoft.com/office/powerpoint/2010/main" val="135119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7266"/>
            <a:ext cx="10515600" cy="683740"/>
          </a:xfrm>
        </p:spPr>
        <p:txBody>
          <a:bodyPr>
            <a:normAutofit fontScale="90000"/>
          </a:bodyPr>
          <a:lstStyle/>
          <a:p>
            <a:pPr algn="ctr"/>
            <a:r>
              <a:rPr lang="en-US" dirty="0">
                <a:solidFill>
                  <a:srgbClr val="C00000"/>
                </a:solidFill>
              </a:rPr>
              <a:t>The Arena</a:t>
            </a:r>
          </a:p>
        </p:txBody>
      </p:sp>
      <p:sp>
        <p:nvSpPr>
          <p:cNvPr id="3" name="Content Placeholder 2"/>
          <p:cNvSpPr>
            <a:spLocks noGrp="1"/>
          </p:cNvSpPr>
          <p:nvPr>
            <p:ph idx="1"/>
          </p:nvPr>
        </p:nvSpPr>
        <p:spPr>
          <a:xfrm>
            <a:off x="920579" y="1721708"/>
            <a:ext cx="10515600" cy="5008606"/>
          </a:xfrm>
        </p:spPr>
        <p:txBody>
          <a:bodyPr>
            <a:normAutofit/>
          </a:bodyPr>
          <a:lstStyle/>
          <a:p>
            <a:r>
              <a:rPr lang="en-US" dirty="0"/>
              <a:t>The Cruel Methods, The nobility of dying Christians 			Knelt, sang and prayed		</a:t>
            </a:r>
          </a:p>
          <a:p>
            <a:r>
              <a:rPr lang="en-US" dirty="0"/>
              <a:t>Gradual admiration and sympathy began to arise</a:t>
            </a:r>
          </a:p>
          <a:p>
            <a:pPr marL="0" indent="0">
              <a:buNone/>
            </a:pPr>
            <a:r>
              <a:rPr lang="en-US" dirty="0"/>
              <a:t>	“How they love one another.”   “Blood becomes seed”</a:t>
            </a:r>
          </a:p>
          <a:p>
            <a:r>
              <a:rPr lang="en-US" dirty="0"/>
              <a:t>To Make this a bit personal, this 64 AD, Romans written 57 AD</a:t>
            </a:r>
          </a:p>
          <a:p>
            <a:pPr marL="457200" lvl="1" indent="0">
              <a:buNone/>
            </a:pPr>
            <a:r>
              <a:rPr lang="en-US" dirty="0"/>
              <a:t> </a:t>
            </a:r>
            <a:r>
              <a:rPr lang="en-US" sz="2800" dirty="0"/>
              <a:t>Just 7 years before these tortures.</a:t>
            </a:r>
            <a:r>
              <a:rPr lang="en-US" dirty="0"/>
              <a:t>		</a:t>
            </a:r>
          </a:p>
          <a:p>
            <a:r>
              <a:rPr lang="en-US" dirty="0"/>
              <a:t>Were Priscilla and </a:t>
            </a:r>
            <a:r>
              <a:rPr lang="en-US" dirty="0" err="1"/>
              <a:t>Aquilla</a:t>
            </a:r>
            <a:r>
              <a:rPr lang="en-US" dirty="0"/>
              <a:t> among them, </a:t>
            </a:r>
            <a:r>
              <a:rPr lang="en-US" dirty="0" err="1"/>
              <a:t>Tryphena</a:t>
            </a:r>
            <a:r>
              <a:rPr lang="en-US" dirty="0"/>
              <a:t> and Tryphosa,</a:t>
            </a:r>
          </a:p>
          <a:p>
            <a:pPr marL="0" indent="0">
              <a:buNone/>
            </a:pPr>
            <a:r>
              <a:rPr lang="en-US" dirty="0"/>
              <a:t>    Alexander and his mother, son and widow of Simon of Cyrene?</a:t>
            </a:r>
          </a:p>
          <a:p>
            <a:pPr marL="0" indent="0">
              <a:buNone/>
            </a:pPr>
            <a:endParaRPr lang="en-US" dirty="0"/>
          </a:p>
        </p:txBody>
      </p:sp>
    </p:spTree>
    <p:extLst>
      <p:ext uri="{BB962C8B-B14F-4D97-AF65-F5344CB8AC3E}">
        <p14:creationId xmlns:p14="http://schemas.microsoft.com/office/powerpoint/2010/main" val="1348286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0659"/>
            <a:ext cx="10515600" cy="486033"/>
          </a:xfrm>
        </p:spPr>
        <p:txBody>
          <a:bodyPr>
            <a:noAutofit/>
          </a:bodyPr>
          <a:lstStyle/>
          <a:p>
            <a:pPr algn="ctr"/>
            <a:r>
              <a:rPr lang="en-US" sz="3600" dirty="0">
                <a:solidFill>
                  <a:srgbClr val="7030A0"/>
                </a:solidFill>
              </a:rPr>
              <a:t>Stark Contrast of Kingdoms of God </a:t>
            </a:r>
            <a:r>
              <a:rPr lang="en-US" sz="3600" dirty="0">
                <a:solidFill>
                  <a:srgbClr val="C00000"/>
                </a:solidFill>
              </a:rPr>
              <a:t>and Rome</a:t>
            </a:r>
          </a:p>
        </p:txBody>
      </p:sp>
      <p:sp>
        <p:nvSpPr>
          <p:cNvPr id="3" name="Content Placeholder 2"/>
          <p:cNvSpPr>
            <a:spLocks noGrp="1"/>
          </p:cNvSpPr>
          <p:nvPr>
            <p:ph idx="1"/>
          </p:nvPr>
        </p:nvSpPr>
        <p:spPr>
          <a:xfrm>
            <a:off x="601362" y="782595"/>
            <a:ext cx="11088130" cy="5782962"/>
          </a:xfrm>
        </p:spPr>
        <p:txBody>
          <a:bodyPr>
            <a:normAutofit/>
          </a:bodyPr>
          <a:lstStyle/>
          <a:p>
            <a:r>
              <a:rPr lang="en-US" dirty="0">
                <a:solidFill>
                  <a:schemeClr val="accent5">
                    <a:lumMod val="50000"/>
                  </a:schemeClr>
                </a:solidFill>
              </a:rPr>
              <a:t>Truth instead of lies, treachery, and falsehood. (Rom. 3:4; Rom. 3:11-18).</a:t>
            </a:r>
          </a:p>
          <a:p>
            <a:r>
              <a:rPr lang="en-US" dirty="0">
                <a:solidFill>
                  <a:schemeClr val="accent5">
                    <a:lumMod val="50000"/>
                  </a:schemeClr>
                </a:solidFill>
              </a:rPr>
              <a:t>Love instead of hate, even for enemies (Mt. 5:44). God, Jesus , Stephen.</a:t>
            </a:r>
          </a:p>
          <a:p>
            <a:r>
              <a:rPr lang="en-US" dirty="0">
                <a:solidFill>
                  <a:schemeClr val="accent5">
                    <a:lumMod val="50000"/>
                  </a:schemeClr>
                </a:solidFill>
              </a:rPr>
              <a:t>Virtue not power: Good Samaritan, robbers, Levite and priest. (I Pet. 1:5)</a:t>
            </a:r>
          </a:p>
          <a:p>
            <a:r>
              <a:rPr lang="en-US" dirty="0">
                <a:solidFill>
                  <a:schemeClr val="accent5">
                    <a:lumMod val="50000"/>
                  </a:schemeClr>
                </a:solidFill>
              </a:rPr>
              <a:t>Faithfulness instead of treachery, serving oneself, Mt:16:24</a:t>
            </a:r>
          </a:p>
          <a:p>
            <a:r>
              <a:rPr lang="en-US" dirty="0">
                <a:solidFill>
                  <a:schemeClr val="accent5">
                    <a:lumMod val="50000"/>
                  </a:schemeClr>
                </a:solidFill>
              </a:rPr>
              <a:t>Mercy instead of Vengeance, Mt 5:7</a:t>
            </a:r>
          </a:p>
          <a:p>
            <a:r>
              <a:rPr lang="en-US" dirty="0">
                <a:solidFill>
                  <a:schemeClr val="accent5">
                    <a:lumMod val="50000"/>
                  </a:schemeClr>
                </a:solidFill>
              </a:rPr>
              <a:t>Nobility rather than selfishness: Phil. 2:3-4;  </a:t>
            </a:r>
            <a:r>
              <a:rPr lang="en-US" dirty="0" err="1">
                <a:solidFill>
                  <a:schemeClr val="accent5">
                    <a:lumMod val="50000"/>
                  </a:schemeClr>
                </a:solidFill>
              </a:rPr>
              <a:t>Thoma</a:t>
            </a:r>
            <a:r>
              <a:rPr lang="en-US" dirty="0">
                <a:solidFill>
                  <a:schemeClr val="accent5">
                    <a:lumMod val="50000"/>
                  </a:schemeClr>
                </a:solidFill>
              </a:rPr>
              <a:t>, Jesus Acts 8:32. Then 	Then Heb. 1:2; Col.1:16, by and for him.</a:t>
            </a:r>
          </a:p>
          <a:p>
            <a:pPr marL="0" indent="0">
              <a:buNone/>
            </a:pPr>
            <a:r>
              <a:rPr lang="en-US" dirty="0">
                <a:solidFill>
                  <a:schemeClr val="accent5">
                    <a:lumMod val="50000"/>
                  </a:schemeClr>
                </a:solidFill>
              </a:rPr>
              <a:t>	His submission had to be a choice. (Jn. 10:18)</a:t>
            </a:r>
          </a:p>
          <a:p>
            <a:pPr marL="0" indent="0">
              <a:buNone/>
            </a:pPr>
            <a:r>
              <a:rPr lang="en-US" dirty="0">
                <a:solidFill>
                  <a:schemeClr val="accent5">
                    <a:lumMod val="50000"/>
                  </a:schemeClr>
                </a:solidFill>
              </a:rPr>
              <a:t>	But they considered weakness, Others he can save….(I Cor. </a:t>
            </a:r>
            <a:r>
              <a:rPr lang="en-US">
                <a:solidFill>
                  <a:schemeClr val="accent5">
                    <a:lumMod val="50000"/>
                  </a:schemeClr>
                </a:solidFill>
              </a:rPr>
              <a:t>1:22-25</a:t>
            </a:r>
            <a:r>
              <a:rPr lang="en-US" dirty="0">
                <a:solidFill>
                  <a:schemeClr val="accent5">
                    <a:lumMod val="50000"/>
                  </a:schemeClr>
                </a:solidFill>
              </a:rPr>
              <a:t>) </a:t>
            </a:r>
          </a:p>
          <a:p>
            <a:r>
              <a:rPr lang="en-US" dirty="0">
                <a:solidFill>
                  <a:schemeClr val="accent5">
                    <a:lumMod val="50000"/>
                  </a:schemeClr>
                </a:solidFill>
              </a:rPr>
              <a:t>Self Control rather than devotion to indulgence. Phil. 3:19-20</a:t>
            </a:r>
          </a:p>
          <a:p>
            <a:pPr marL="0" indent="0">
              <a:buNone/>
            </a:pPr>
            <a:endParaRPr lang="en-US" dirty="0"/>
          </a:p>
        </p:txBody>
      </p:sp>
    </p:spTree>
    <p:extLst>
      <p:ext uri="{BB962C8B-B14F-4D97-AF65-F5344CB8AC3E}">
        <p14:creationId xmlns:p14="http://schemas.microsoft.com/office/powerpoint/2010/main" val="942578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TotalTime>
  <Words>793</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Freestyle Script</vt:lpstr>
      <vt:lpstr>Palatino Linotype</vt:lpstr>
      <vt:lpstr>Office Theme</vt:lpstr>
      <vt:lpstr>PowerPoint Presentation</vt:lpstr>
      <vt:lpstr>The Kingdom of God is Here</vt:lpstr>
      <vt:lpstr>No Greater Sight: Rev. 1:5-6; Lk. 17:20-21</vt:lpstr>
      <vt:lpstr>The “Days” of the Fourth Kings</vt:lpstr>
      <vt:lpstr>The World into which Jesus Born</vt:lpstr>
      <vt:lpstr>Rome and God’s Kingdom Antithetical</vt:lpstr>
      <vt:lpstr>Nero, 54 to 68 AD</vt:lpstr>
      <vt:lpstr>The Arena</vt:lpstr>
      <vt:lpstr>Stark Contrast of Kingdoms of God and Rome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Kingdom of God is Here</dc:title>
  <dc:creator>Burris Smelser</dc:creator>
  <cp:lastModifiedBy>Exton Class</cp:lastModifiedBy>
  <cp:revision>35</cp:revision>
  <dcterms:created xsi:type="dcterms:W3CDTF">2023-06-03T16:37:36Z</dcterms:created>
  <dcterms:modified xsi:type="dcterms:W3CDTF">2023-06-04T16:11:56Z</dcterms:modified>
</cp:coreProperties>
</file>